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5"/>
  </p:notesMasterIdLst>
  <p:handoutMasterIdLst>
    <p:handoutMasterId r:id="rId36"/>
  </p:handoutMasterIdLst>
  <p:sldIdLst>
    <p:sldId id="531" r:id="rId2"/>
    <p:sldId id="557" r:id="rId3"/>
    <p:sldId id="558" r:id="rId4"/>
    <p:sldId id="560" r:id="rId5"/>
    <p:sldId id="561" r:id="rId6"/>
    <p:sldId id="562" r:id="rId7"/>
    <p:sldId id="563" r:id="rId8"/>
    <p:sldId id="559" r:id="rId9"/>
    <p:sldId id="564" r:id="rId10"/>
    <p:sldId id="555" r:id="rId11"/>
    <p:sldId id="565" r:id="rId12"/>
    <p:sldId id="566" r:id="rId13"/>
    <p:sldId id="567" r:id="rId14"/>
    <p:sldId id="568" r:id="rId15"/>
    <p:sldId id="569" r:id="rId16"/>
    <p:sldId id="570" r:id="rId17"/>
    <p:sldId id="571" r:id="rId18"/>
    <p:sldId id="572" r:id="rId19"/>
    <p:sldId id="573" r:id="rId20"/>
    <p:sldId id="574" r:id="rId21"/>
    <p:sldId id="575" r:id="rId22"/>
    <p:sldId id="576" r:id="rId23"/>
    <p:sldId id="577" r:id="rId24"/>
    <p:sldId id="578" r:id="rId25"/>
    <p:sldId id="579" r:id="rId26"/>
    <p:sldId id="581" r:id="rId27"/>
    <p:sldId id="582" r:id="rId28"/>
    <p:sldId id="580" r:id="rId29"/>
    <p:sldId id="583" r:id="rId30"/>
    <p:sldId id="585" r:id="rId31"/>
    <p:sldId id="586" r:id="rId32"/>
    <p:sldId id="587" r:id="rId33"/>
    <p:sldId id="556" r:id="rId34"/>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215"/>
    <a:srgbClr val="F2F3C9"/>
    <a:srgbClr val="CCDB9D"/>
    <a:srgbClr val="EAD896"/>
    <a:srgbClr val="B1F1B7"/>
    <a:srgbClr val="FFF1C9"/>
    <a:srgbClr val="FFFCF3"/>
    <a:srgbClr val="FFEAA7"/>
    <a:srgbClr val="33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74" d="100"/>
          <a:sy n="74" d="100"/>
        </p:scale>
        <p:origin x="78" y="26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32</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4389340" y="4891561"/>
            <a:ext cx="1782860" cy="300082"/>
          </a:xfrm>
          <a:prstGeom prst="rect">
            <a:avLst/>
          </a:prstGeom>
          <a:noFill/>
          <a:ln w="9525">
            <a:noFill/>
            <a:miter lim="800000"/>
            <a:headEnd/>
            <a:tailEnd/>
          </a:ln>
          <a:effectLst/>
        </p:spPr>
        <p:txBody>
          <a:bodyPr wrap="none">
            <a:spAutoFit/>
          </a:bodyPr>
          <a:lstStyle/>
          <a:p>
            <a:pPr>
              <a:defRPr/>
            </a:pPr>
            <a:r>
              <a:rPr lang="en-US" sz="1350" dirty="0"/>
              <a:t>Chapter 8 – Methods</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295400" y="3333750"/>
            <a:ext cx="7696200" cy="457200"/>
          </a:xfrm>
        </p:spPr>
        <p:txBody>
          <a:bodyPr/>
          <a:lstStyle/>
          <a:p>
            <a:pPr marL="2227263" indent="-2227263"/>
            <a:r>
              <a:rPr lang="en-US" dirty="0"/>
              <a:t>Chapter 8 – Creating Methods in Java</a:t>
            </a:r>
          </a:p>
        </p:txBody>
      </p:sp>
    </p:spTree>
    <p:extLst>
      <p:ext uri="{BB962C8B-B14F-4D97-AF65-F5344CB8AC3E}">
        <p14:creationId xmlns:p14="http://schemas.microsoft.com/office/powerpoint/2010/main" val="1172784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530881" y="2042650"/>
            <a:ext cx="6412461" cy="646331"/>
          </a:xfrm>
          <a:prstGeom prst="rect">
            <a:avLst/>
          </a:prstGeom>
          <a:noFill/>
        </p:spPr>
        <p:txBody>
          <a:bodyPr wrap="square" rtlCol="0">
            <a:spAutoFit/>
          </a:bodyPr>
          <a:lstStyle/>
          <a:p>
            <a:r>
              <a:rPr lang="en-US" sz="3600" dirty="0">
                <a:solidFill>
                  <a:srgbClr val="333399"/>
                </a:solidFill>
              </a:rPr>
              <a:t>Types of Methods in Java</a:t>
            </a:r>
          </a:p>
        </p:txBody>
      </p:sp>
    </p:spTree>
    <p:extLst>
      <p:ext uri="{BB962C8B-B14F-4D97-AF65-F5344CB8AC3E}">
        <p14:creationId xmlns:p14="http://schemas.microsoft.com/office/powerpoint/2010/main" val="134297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69E8-69BE-9CEB-64E0-FC851EEBAEC6}"/>
              </a:ext>
            </a:extLst>
          </p:cNvPr>
          <p:cNvSpPr>
            <a:spLocks noGrp="1"/>
          </p:cNvSpPr>
          <p:nvPr>
            <p:ph type="title"/>
          </p:nvPr>
        </p:nvSpPr>
        <p:spPr/>
        <p:txBody>
          <a:bodyPr/>
          <a:lstStyle/>
          <a:p>
            <a:r>
              <a:rPr lang="en-US" dirty="0"/>
              <a:t>Types of Methods in Java</a:t>
            </a:r>
          </a:p>
        </p:txBody>
      </p:sp>
      <p:sp>
        <p:nvSpPr>
          <p:cNvPr id="3" name="Content Placeholder 2">
            <a:extLst>
              <a:ext uri="{FF2B5EF4-FFF2-40B4-BE49-F238E27FC236}">
                <a16:creationId xmlns:a16="http://schemas.microsoft.com/office/drawing/2014/main" id="{4EED6552-67F7-1E61-5ADD-C9D0DE05EF1C}"/>
              </a:ext>
            </a:extLst>
          </p:cNvPr>
          <p:cNvSpPr>
            <a:spLocks noGrp="1"/>
          </p:cNvSpPr>
          <p:nvPr>
            <p:ph idx="1"/>
          </p:nvPr>
        </p:nvSpPr>
        <p:spPr>
          <a:xfrm>
            <a:off x="565944" y="945654"/>
            <a:ext cx="8012111" cy="3252192"/>
          </a:xfrm>
        </p:spPr>
        <p:txBody>
          <a:bodyPr/>
          <a:lstStyle/>
          <a:p>
            <a:pPr marL="0" indent="0">
              <a:buNone/>
            </a:pPr>
            <a:r>
              <a:rPr lang="en-US" dirty="0"/>
              <a:t>There are two types of methods in Java:</a:t>
            </a:r>
          </a:p>
          <a:p>
            <a:pPr marL="0" indent="0">
              <a:buNone/>
            </a:pPr>
            <a:r>
              <a:rPr lang="en-US" b="1" dirty="0"/>
              <a:t>1. Predefined Method</a:t>
            </a:r>
          </a:p>
          <a:p>
            <a:r>
              <a:rPr lang="en-US" dirty="0"/>
              <a:t>In Java, predefined methods are the method that is already defined in the Java class libraries </a:t>
            </a:r>
          </a:p>
          <a:p>
            <a:r>
              <a:rPr lang="en-US" dirty="0"/>
              <a:t>Such methods are known as predefined methods. </a:t>
            </a:r>
          </a:p>
          <a:p>
            <a:r>
              <a:rPr lang="en-US" dirty="0"/>
              <a:t>The are also known as the standard library method or built-in method. We can directly use these methods just by calling them in the program at any point. </a:t>
            </a:r>
          </a:p>
          <a:p>
            <a:pPr marL="0" indent="0">
              <a:buNone/>
            </a:pPr>
            <a:r>
              <a:rPr lang="en-US" b="1" dirty="0"/>
              <a:t>2. User-defined Method</a:t>
            </a:r>
          </a:p>
          <a:p>
            <a:r>
              <a:rPr lang="en-US" dirty="0"/>
              <a:t>The method written by the user or programmer is known as a user-defined method. </a:t>
            </a:r>
          </a:p>
          <a:p>
            <a:r>
              <a:rPr lang="en-US" dirty="0"/>
              <a:t>These methods are modified according to the requirement.</a:t>
            </a:r>
          </a:p>
        </p:txBody>
      </p:sp>
    </p:spTree>
    <p:extLst>
      <p:ext uri="{BB962C8B-B14F-4D97-AF65-F5344CB8AC3E}">
        <p14:creationId xmlns:p14="http://schemas.microsoft.com/office/powerpoint/2010/main" val="287093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840DA-55F9-0481-0571-A969091B50F1}"/>
              </a:ext>
            </a:extLst>
          </p:cNvPr>
          <p:cNvSpPr>
            <a:spLocks noGrp="1"/>
          </p:cNvSpPr>
          <p:nvPr>
            <p:ph type="title"/>
          </p:nvPr>
        </p:nvSpPr>
        <p:spPr/>
        <p:txBody>
          <a:bodyPr/>
          <a:lstStyle/>
          <a:p>
            <a:r>
              <a:rPr lang="en-US" dirty="0"/>
              <a:t>Two Ways to Create Method in Java</a:t>
            </a:r>
          </a:p>
        </p:txBody>
      </p:sp>
      <p:sp>
        <p:nvSpPr>
          <p:cNvPr id="5" name="Content Placeholder 4">
            <a:extLst>
              <a:ext uri="{FF2B5EF4-FFF2-40B4-BE49-F238E27FC236}">
                <a16:creationId xmlns:a16="http://schemas.microsoft.com/office/drawing/2014/main" id="{C0C74134-A30D-FBB2-48ED-546D0E354B2C}"/>
              </a:ext>
            </a:extLst>
          </p:cNvPr>
          <p:cNvSpPr>
            <a:spLocks noGrp="1"/>
          </p:cNvSpPr>
          <p:nvPr>
            <p:ph sz="half" idx="1"/>
          </p:nvPr>
        </p:nvSpPr>
        <p:spPr>
          <a:xfrm>
            <a:off x="1027118" y="776288"/>
            <a:ext cx="7507282" cy="390761"/>
          </a:xfrm>
        </p:spPr>
        <p:txBody>
          <a:bodyPr/>
          <a:lstStyle/>
          <a:p>
            <a:pPr marL="0" indent="0">
              <a:buNone/>
            </a:pPr>
            <a:r>
              <a:rPr lang="en-US" dirty="0"/>
              <a:t>There are two ways to create a method in Java, instance and static methods:</a:t>
            </a:r>
          </a:p>
          <a:p>
            <a:pPr marL="0" indent="0">
              <a:buNone/>
            </a:pPr>
            <a:endParaRPr lang="en-US" dirty="0"/>
          </a:p>
          <a:p>
            <a:pPr marL="0" indent="0">
              <a:buNone/>
            </a:pPr>
            <a:endParaRPr lang="en-US" dirty="0"/>
          </a:p>
          <a:p>
            <a:pPr marL="0" indent="0">
              <a:buNone/>
            </a:pPr>
            <a:endParaRPr lang="en-US" dirty="0"/>
          </a:p>
        </p:txBody>
      </p:sp>
      <p:sp>
        <p:nvSpPr>
          <p:cNvPr id="7" name="Content Placeholder 6">
            <a:extLst>
              <a:ext uri="{FF2B5EF4-FFF2-40B4-BE49-F238E27FC236}">
                <a16:creationId xmlns:a16="http://schemas.microsoft.com/office/drawing/2014/main" id="{15A9AF18-437B-DD95-34A7-BF54E1B7B019}"/>
              </a:ext>
            </a:extLst>
          </p:cNvPr>
          <p:cNvSpPr>
            <a:spLocks noGrp="1"/>
          </p:cNvSpPr>
          <p:nvPr>
            <p:ph sz="half" idx="2"/>
          </p:nvPr>
        </p:nvSpPr>
        <p:spPr>
          <a:xfrm>
            <a:off x="302588" y="1618445"/>
            <a:ext cx="3984127" cy="1912861"/>
          </a:xfrm>
        </p:spPr>
        <p:txBody>
          <a:bodyPr/>
          <a:lstStyle/>
          <a:p>
            <a:r>
              <a:rPr lang="en-US" dirty="0"/>
              <a:t>1. Instance Method: Access the instance data using the object </a:t>
            </a:r>
            <a:r>
              <a:rPr lang="en-US" dirty="0" err="1"/>
              <a:t>name.Declared</a:t>
            </a:r>
            <a:r>
              <a:rPr lang="en-US" dirty="0"/>
              <a:t> inside a class.</a:t>
            </a:r>
          </a:p>
          <a:p>
            <a:endParaRPr lang="en-US" dirty="0"/>
          </a:p>
          <a:p>
            <a:r>
              <a:rPr lang="en-US" dirty="0"/>
              <a:t>Syntax:</a:t>
            </a:r>
          </a:p>
          <a:p>
            <a:endParaRPr lang="en-US" dirty="0"/>
          </a:p>
          <a:p>
            <a:pPr marL="0" indent="0">
              <a:buNone/>
            </a:pPr>
            <a:r>
              <a:rPr lang="en-US" dirty="0"/>
              <a:t>// Instance Method </a:t>
            </a:r>
          </a:p>
          <a:p>
            <a:pPr marL="0" indent="0">
              <a:buNone/>
            </a:pPr>
            <a:r>
              <a:rPr lang="en-US" dirty="0"/>
              <a:t>void </a:t>
            </a:r>
            <a:r>
              <a:rPr lang="en-US" dirty="0" err="1"/>
              <a:t>method_name</a:t>
            </a:r>
            <a:r>
              <a:rPr lang="en-US" dirty="0"/>
              <a:t>() { </a:t>
            </a:r>
          </a:p>
          <a:p>
            <a:pPr marL="0" indent="0">
              <a:buNone/>
            </a:pPr>
            <a:r>
              <a:rPr lang="en-US" dirty="0"/>
              <a:t>    body // instance area </a:t>
            </a:r>
          </a:p>
          <a:p>
            <a:pPr marL="0" indent="0">
              <a:buNone/>
            </a:pPr>
            <a:r>
              <a:rPr lang="en-US" dirty="0"/>
              <a:t>}</a:t>
            </a:r>
          </a:p>
          <a:p>
            <a:endParaRPr lang="en-US" dirty="0"/>
          </a:p>
        </p:txBody>
      </p:sp>
      <p:sp>
        <p:nvSpPr>
          <p:cNvPr id="8" name="Content Placeholder 7">
            <a:extLst>
              <a:ext uri="{FF2B5EF4-FFF2-40B4-BE49-F238E27FC236}">
                <a16:creationId xmlns:a16="http://schemas.microsoft.com/office/drawing/2014/main" id="{B4A053A0-1AAB-0EE8-DDFA-C9B3943A2E2F}"/>
              </a:ext>
            </a:extLst>
          </p:cNvPr>
          <p:cNvSpPr>
            <a:spLocks noGrp="1"/>
          </p:cNvSpPr>
          <p:nvPr>
            <p:ph sz="half" idx="10"/>
          </p:nvPr>
        </p:nvSpPr>
        <p:spPr>
          <a:xfrm>
            <a:off x="4572000" y="1609153"/>
            <a:ext cx="4419600" cy="1912861"/>
          </a:xfrm>
        </p:spPr>
        <p:txBody>
          <a:bodyPr/>
          <a:lstStyle/>
          <a:p>
            <a:r>
              <a:rPr lang="en-US" dirty="0"/>
              <a:t>2. Static Method: Access the static data using class name. Declared inside class with static keyword.</a:t>
            </a:r>
          </a:p>
          <a:p>
            <a:endParaRPr lang="en-US" dirty="0"/>
          </a:p>
          <a:p>
            <a:r>
              <a:rPr lang="en-US" dirty="0"/>
              <a:t>Syntax:</a:t>
            </a:r>
          </a:p>
          <a:p>
            <a:endParaRPr lang="en-US" dirty="0"/>
          </a:p>
          <a:p>
            <a:pPr marL="0" indent="0">
              <a:buNone/>
            </a:pPr>
            <a:r>
              <a:rPr lang="en-US" dirty="0"/>
              <a:t>//Static Method </a:t>
            </a:r>
          </a:p>
          <a:p>
            <a:pPr marL="0" indent="0">
              <a:buNone/>
            </a:pPr>
            <a:r>
              <a:rPr lang="en-US" dirty="0"/>
              <a:t>static void </a:t>
            </a:r>
            <a:r>
              <a:rPr lang="en-US" dirty="0" err="1"/>
              <a:t>method_name</a:t>
            </a:r>
            <a:r>
              <a:rPr lang="en-US" dirty="0"/>
              <a:t>() { </a:t>
            </a:r>
          </a:p>
          <a:p>
            <a:pPr marL="0" indent="0">
              <a:buNone/>
            </a:pPr>
            <a:r>
              <a:rPr lang="en-US" dirty="0"/>
              <a:t>    body // static area </a:t>
            </a:r>
          </a:p>
          <a:p>
            <a:pPr marL="0" indent="0">
              <a:buNone/>
            </a:pPr>
            <a:r>
              <a:rPr lang="en-US" dirty="0"/>
              <a:t>}</a:t>
            </a:r>
          </a:p>
          <a:p>
            <a:endParaRPr lang="en-US" dirty="0"/>
          </a:p>
        </p:txBody>
      </p:sp>
    </p:spTree>
    <p:extLst>
      <p:ext uri="{BB962C8B-B14F-4D97-AF65-F5344CB8AC3E}">
        <p14:creationId xmlns:p14="http://schemas.microsoft.com/office/powerpoint/2010/main" val="127794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D14380-C66F-ECE0-08B4-67509B6CA516}"/>
              </a:ext>
            </a:extLst>
          </p:cNvPr>
          <p:cNvSpPr>
            <a:spLocks noGrp="1"/>
          </p:cNvSpPr>
          <p:nvPr>
            <p:ph type="title"/>
          </p:nvPr>
        </p:nvSpPr>
        <p:spPr/>
        <p:txBody>
          <a:bodyPr/>
          <a:lstStyle/>
          <a:p>
            <a:r>
              <a:rPr lang="en-US" dirty="0"/>
              <a:t>Method Signature</a:t>
            </a:r>
          </a:p>
        </p:txBody>
      </p:sp>
      <p:sp>
        <p:nvSpPr>
          <p:cNvPr id="7" name="Content Placeholder 6">
            <a:extLst>
              <a:ext uri="{FF2B5EF4-FFF2-40B4-BE49-F238E27FC236}">
                <a16:creationId xmlns:a16="http://schemas.microsoft.com/office/drawing/2014/main" id="{0B2C0CF1-32CA-170F-BC8A-7C992AD4D5FF}"/>
              </a:ext>
            </a:extLst>
          </p:cNvPr>
          <p:cNvSpPr>
            <a:spLocks noGrp="1"/>
          </p:cNvSpPr>
          <p:nvPr>
            <p:ph idx="1"/>
          </p:nvPr>
        </p:nvSpPr>
        <p:spPr>
          <a:xfrm>
            <a:off x="838200" y="1098321"/>
            <a:ext cx="7278682" cy="3149829"/>
          </a:xfrm>
        </p:spPr>
        <p:txBody>
          <a:bodyPr/>
          <a:lstStyle/>
          <a:p>
            <a:endParaRPr lang="en-US" dirty="0"/>
          </a:p>
          <a:p>
            <a:r>
              <a:rPr lang="en-US" dirty="0"/>
              <a:t>It consists of the method name and a parameter list (number of parameters, type of the parameters, and order of the parameters). </a:t>
            </a:r>
          </a:p>
          <a:p>
            <a:r>
              <a:rPr lang="en-US" dirty="0"/>
              <a:t>The return type and exceptions are not considered as part of it. </a:t>
            </a:r>
          </a:p>
          <a:p>
            <a:r>
              <a:rPr lang="en-US" dirty="0"/>
              <a:t>Method Signature of the function max(int x, int y) :  </a:t>
            </a:r>
          </a:p>
          <a:p>
            <a:pPr lvl="1"/>
            <a:r>
              <a:rPr lang="en-US" dirty="0"/>
              <a:t>Number of parameters is 2, </a:t>
            </a:r>
          </a:p>
          <a:p>
            <a:pPr lvl="1"/>
            <a:r>
              <a:rPr lang="en-US" dirty="0"/>
              <a:t>Type of parameter is int.</a:t>
            </a:r>
          </a:p>
          <a:p>
            <a:endParaRPr lang="en-US" dirty="0"/>
          </a:p>
        </p:txBody>
      </p:sp>
    </p:spTree>
    <p:extLst>
      <p:ext uri="{BB962C8B-B14F-4D97-AF65-F5344CB8AC3E}">
        <p14:creationId xmlns:p14="http://schemas.microsoft.com/office/powerpoint/2010/main" val="215886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EA26-63A1-8FDD-460E-6154DDC0B481}"/>
              </a:ext>
            </a:extLst>
          </p:cNvPr>
          <p:cNvSpPr>
            <a:spLocks noGrp="1"/>
          </p:cNvSpPr>
          <p:nvPr>
            <p:ph type="title"/>
          </p:nvPr>
        </p:nvSpPr>
        <p:spPr/>
        <p:txBody>
          <a:bodyPr/>
          <a:lstStyle/>
          <a:p>
            <a:r>
              <a:rPr lang="en-US" dirty="0"/>
              <a:t>How to Name a Method?</a:t>
            </a:r>
          </a:p>
        </p:txBody>
      </p:sp>
      <p:sp>
        <p:nvSpPr>
          <p:cNvPr id="3" name="Content Placeholder 2">
            <a:extLst>
              <a:ext uri="{FF2B5EF4-FFF2-40B4-BE49-F238E27FC236}">
                <a16:creationId xmlns:a16="http://schemas.microsoft.com/office/drawing/2014/main" id="{70BA7409-0B23-53AA-AA2E-19865C0F5099}"/>
              </a:ext>
            </a:extLst>
          </p:cNvPr>
          <p:cNvSpPr>
            <a:spLocks noGrp="1"/>
          </p:cNvSpPr>
          <p:nvPr>
            <p:ph idx="1"/>
          </p:nvPr>
        </p:nvSpPr>
        <p:spPr>
          <a:xfrm>
            <a:off x="304800" y="776288"/>
            <a:ext cx="8305800" cy="3456385"/>
          </a:xfrm>
        </p:spPr>
        <p:txBody>
          <a:bodyPr/>
          <a:lstStyle/>
          <a:p>
            <a:r>
              <a:rPr lang="en-US" sz="1800" dirty="0"/>
              <a:t>A method name is typically a single word that should be a verb in lowercase or a multi-word, that begins with a verb in lowercase followed by an adjective, noun….. After the first word, the first letter of each word should be capitalized. </a:t>
            </a:r>
          </a:p>
          <a:p>
            <a:r>
              <a:rPr lang="en-US" sz="1800" dirty="0"/>
              <a:t>Rules to name a method:</a:t>
            </a:r>
          </a:p>
          <a:p>
            <a:pPr lvl="1"/>
            <a:r>
              <a:rPr lang="en-US" sz="1800" dirty="0"/>
              <a:t>While defining a method, remember that the method name must be a verb and start with a lowercase letter.</a:t>
            </a:r>
          </a:p>
          <a:p>
            <a:pPr lvl="1"/>
            <a:r>
              <a:rPr lang="en-US" sz="1800" dirty="0"/>
              <a:t>If the method name has more than two words, the first name must be a verb followed by an adjective or noun.</a:t>
            </a:r>
          </a:p>
          <a:p>
            <a:pPr lvl="1"/>
            <a:r>
              <a:rPr lang="en-US" sz="1800" dirty="0"/>
              <a:t>In the multi-word method name, the first letter of each word must be in uppercase except the first word. For example, </a:t>
            </a:r>
            <a:r>
              <a:rPr lang="en-US" sz="1800" dirty="0" err="1"/>
              <a:t>findSum</a:t>
            </a:r>
            <a:r>
              <a:rPr lang="en-US" sz="1800" dirty="0"/>
              <a:t>, </a:t>
            </a:r>
            <a:r>
              <a:rPr lang="en-US" sz="1800" dirty="0" err="1"/>
              <a:t>computeMax</a:t>
            </a:r>
            <a:r>
              <a:rPr lang="en-US" sz="1800" dirty="0"/>
              <a:t>, </a:t>
            </a:r>
            <a:r>
              <a:rPr lang="en-US" sz="1800" dirty="0" err="1"/>
              <a:t>setX</a:t>
            </a:r>
            <a:r>
              <a:rPr lang="en-US" sz="1800" dirty="0"/>
              <a:t>, and </a:t>
            </a:r>
            <a:r>
              <a:rPr lang="en-US" sz="1800" dirty="0" err="1"/>
              <a:t>getX</a:t>
            </a:r>
            <a:r>
              <a:rPr lang="en-US" sz="1800" dirty="0"/>
              <a:t>.</a:t>
            </a:r>
          </a:p>
          <a:p>
            <a:r>
              <a:rPr lang="en-US" sz="1800" dirty="0"/>
              <a:t>Generally, a method has a unique name within the class in which it is defined but sometimes a method might have the same name as other method names within the same class as method overloading is allowed in Java.</a:t>
            </a:r>
          </a:p>
        </p:txBody>
      </p:sp>
    </p:spTree>
    <p:extLst>
      <p:ext uri="{BB962C8B-B14F-4D97-AF65-F5344CB8AC3E}">
        <p14:creationId xmlns:p14="http://schemas.microsoft.com/office/powerpoint/2010/main" val="192437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903F-9BD1-7E05-93DB-3858217ABE0B}"/>
              </a:ext>
            </a:extLst>
          </p:cNvPr>
          <p:cNvSpPr>
            <a:spLocks noGrp="1"/>
          </p:cNvSpPr>
          <p:nvPr>
            <p:ph type="title"/>
          </p:nvPr>
        </p:nvSpPr>
        <p:spPr/>
        <p:txBody>
          <a:bodyPr/>
          <a:lstStyle/>
          <a:p>
            <a:r>
              <a:rPr lang="en-US" dirty="0"/>
              <a:t>Method Calling</a:t>
            </a:r>
          </a:p>
        </p:txBody>
      </p:sp>
      <p:sp>
        <p:nvSpPr>
          <p:cNvPr id="3" name="Content Placeholder 2">
            <a:extLst>
              <a:ext uri="{FF2B5EF4-FFF2-40B4-BE49-F238E27FC236}">
                <a16:creationId xmlns:a16="http://schemas.microsoft.com/office/drawing/2014/main" id="{736DC60E-9E0B-51F3-46AD-8D5BEC4C1512}"/>
              </a:ext>
            </a:extLst>
          </p:cNvPr>
          <p:cNvSpPr>
            <a:spLocks noGrp="1"/>
          </p:cNvSpPr>
          <p:nvPr>
            <p:ph idx="1"/>
          </p:nvPr>
        </p:nvSpPr>
        <p:spPr>
          <a:xfrm>
            <a:off x="990600" y="1428750"/>
            <a:ext cx="7696198" cy="3125956"/>
          </a:xfrm>
        </p:spPr>
        <p:txBody>
          <a:bodyPr/>
          <a:lstStyle/>
          <a:p>
            <a:r>
              <a:rPr lang="en-US" dirty="0"/>
              <a:t>The method needs to be called for use its functionality. </a:t>
            </a:r>
          </a:p>
          <a:p>
            <a:r>
              <a:rPr lang="en-US" dirty="0"/>
              <a:t>There can be three situations when a method is called. </a:t>
            </a:r>
          </a:p>
          <a:p>
            <a:r>
              <a:rPr lang="en-US" dirty="0"/>
              <a:t>A method returns to the code that invoked it when</a:t>
            </a:r>
          </a:p>
          <a:p>
            <a:pPr lvl="1"/>
            <a:r>
              <a:rPr lang="en-US" dirty="0"/>
              <a:t>It completes all the statements in the method</a:t>
            </a:r>
          </a:p>
          <a:p>
            <a:pPr lvl="1"/>
            <a:r>
              <a:rPr lang="en-US" dirty="0"/>
              <a:t>It reaches a return statement</a:t>
            </a:r>
          </a:p>
          <a:p>
            <a:pPr lvl="1"/>
            <a:r>
              <a:rPr lang="en-US" dirty="0"/>
              <a:t>Throws an exception</a:t>
            </a:r>
          </a:p>
          <a:p>
            <a:endParaRPr lang="en-US" dirty="0"/>
          </a:p>
        </p:txBody>
      </p:sp>
    </p:spTree>
    <p:extLst>
      <p:ext uri="{BB962C8B-B14F-4D97-AF65-F5344CB8AC3E}">
        <p14:creationId xmlns:p14="http://schemas.microsoft.com/office/powerpoint/2010/main" val="3112997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C7772F-560D-A91A-9655-D53CF3D7CB3A}"/>
              </a:ext>
            </a:extLst>
          </p:cNvPr>
          <p:cNvSpPr>
            <a:spLocks noGrp="1"/>
          </p:cNvSpPr>
          <p:nvPr>
            <p:ph type="title"/>
          </p:nvPr>
        </p:nvSpPr>
        <p:spPr>
          <a:xfrm>
            <a:off x="838201" y="285750"/>
            <a:ext cx="8229600" cy="490538"/>
          </a:xfrm>
        </p:spPr>
        <p:txBody>
          <a:bodyPr/>
          <a:lstStyle/>
          <a:p>
            <a:r>
              <a:rPr lang="en-US" dirty="0"/>
              <a:t>Example of Calling a Method of Another Class</a:t>
            </a:r>
          </a:p>
        </p:txBody>
      </p:sp>
      <p:sp>
        <p:nvSpPr>
          <p:cNvPr id="3" name="Content Placeholder 2">
            <a:extLst>
              <a:ext uri="{FF2B5EF4-FFF2-40B4-BE49-F238E27FC236}">
                <a16:creationId xmlns:a16="http://schemas.microsoft.com/office/drawing/2014/main" id="{94A5402B-328A-45F8-08C4-1231DF2D4BD3}"/>
              </a:ext>
            </a:extLst>
          </p:cNvPr>
          <p:cNvSpPr>
            <a:spLocks noGrp="1"/>
          </p:cNvSpPr>
          <p:nvPr>
            <p:ph sz="half" idx="1"/>
          </p:nvPr>
        </p:nvSpPr>
        <p:spPr>
          <a:xfrm>
            <a:off x="228600" y="910826"/>
            <a:ext cx="4029315" cy="3456385"/>
          </a:xfrm>
        </p:spPr>
        <p:txBody>
          <a:bodyPr/>
          <a:lstStyle/>
          <a:p>
            <a:pPr marL="0" indent="0">
              <a:buNone/>
            </a:pPr>
            <a:r>
              <a:rPr lang="en-US" sz="1400" dirty="0"/>
              <a:t>// Java Program to Illustrate Methods </a:t>
            </a:r>
          </a:p>
          <a:p>
            <a:pPr marL="0" indent="0">
              <a:buNone/>
            </a:pPr>
            <a:r>
              <a:rPr lang="en-US" sz="1400" dirty="0"/>
              <a:t>// Importing required classes </a:t>
            </a:r>
          </a:p>
          <a:p>
            <a:pPr marL="0" indent="0">
              <a:buNone/>
            </a:pPr>
            <a:r>
              <a:rPr lang="en-US" sz="1400" dirty="0"/>
              <a:t>import java.io.*; </a:t>
            </a:r>
          </a:p>
          <a:p>
            <a:pPr marL="0" indent="0">
              <a:buNone/>
            </a:pPr>
            <a:r>
              <a:rPr lang="en-US" sz="1400" dirty="0"/>
              <a:t>// Class 1 </a:t>
            </a:r>
          </a:p>
          <a:p>
            <a:pPr marL="0" indent="0">
              <a:buNone/>
            </a:pPr>
            <a:r>
              <a:rPr lang="en-US" sz="1400" dirty="0"/>
              <a:t>// Helper class </a:t>
            </a:r>
          </a:p>
          <a:p>
            <a:pPr marL="0" indent="0">
              <a:buNone/>
            </a:pPr>
            <a:r>
              <a:rPr lang="en-US" sz="1400" dirty="0"/>
              <a:t>class Addition { </a:t>
            </a:r>
          </a:p>
          <a:p>
            <a:pPr marL="0" indent="0">
              <a:buNone/>
            </a:pPr>
            <a:r>
              <a:rPr lang="en-US" sz="1400" dirty="0"/>
              <a:t>    // Initially taking sum as 0 </a:t>
            </a:r>
          </a:p>
          <a:p>
            <a:pPr marL="0" indent="0">
              <a:buNone/>
            </a:pPr>
            <a:r>
              <a:rPr lang="en-US" sz="1400" dirty="0"/>
              <a:t>    // as we have not started computation </a:t>
            </a:r>
          </a:p>
          <a:p>
            <a:pPr marL="0" indent="0">
              <a:buNone/>
            </a:pPr>
            <a:r>
              <a:rPr lang="en-US" sz="1400" dirty="0"/>
              <a:t>    int sum = 0; </a:t>
            </a:r>
          </a:p>
          <a:p>
            <a:pPr marL="0" indent="0">
              <a:buNone/>
            </a:pPr>
            <a:r>
              <a:rPr lang="en-US" sz="1400" dirty="0"/>
              <a:t>    // Method </a:t>
            </a:r>
          </a:p>
          <a:p>
            <a:pPr marL="0" indent="0">
              <a:buNone/>
            </a:pPr>
            <a:r>
              <a:rPr lang="en-US" sz="1400" dirty="0"/>
              <a:t>    // To add two numbers </a:t>
            </a:r>
          </a:p>
          <a:p>
            <a:pPr marL="0" indent="0">
              <a:buNone/>
            </a:pPr>
            <a:r>
              <a:rPr lang="en-US" sz="1400" dirty="0"/>
              <a:t>    public int </a:t>
            </a:r>
            <a:r>
              <a:rPr lang="en-US" sz="1400" dirty="0" err="1"/>
              <a:t>addTwoInt</a:t>
            </a:r>
            <a:r>
              <a:rPr lang="en-US" sz="1400" dirty="0"/>
              <a:t>(int a, int b) { </a:t>
            </a:r>
          </a:p>
          <a:p>
            <a:pPr marL="0" indent="0">
              <a:buNone/>
            </a:pPr>
            <a:r>
              <a:rPr lang="en-US" sz="1400" dirty="0"/>
              <a:t>        // Adding two integer value </a:t>
            </a:r>
          </a:p>
          <a:p>
            <a:pPr marL="0" indent="0">
              <a:buNone/>
            </a:pPr>
            <a:r>
              <a:rPr lang="en-US" sz="1400" dirty="0"/>
              <a:t>        sum = a + b;   </a:t>
            </a:r>
          </a:p>
          <a:p>
            <a:pPr marL="0" indent="0">
              <a:buNone/>
            </a:pPr>
            <a:r>
              <a:rPr lang="en-US" sz="1400" dirty="0"/>
              <a:t>        // Returning summation of two values </a:t>
            </a:r>
          </a:p>
          <a:p>
            <a:pPr marL="0" indent="0">
              <a:buNone/>
            </a:pPr>
            <a:r>
              <a:rPr lang="en-US" sz="1400" dirty="0"/>
              <a:t>        return sum; </a:t>
            </a:r>
          </a:p>
          <a:p>
            <a:pPr marL="0" indent="0">
              <a:buNone/>
            </a:pPr>
            <a:r>
              <a:rPr lang="en-US" sz="1400" dirty="0"/>
              <a:t>    } </a:t>
            </a:r>
          </a:p>
          <a:p>
            <a:pPr marL="0" indent="0">
              <a:buNone/>
            </a:pPr>
            <a:r>
              <a:rPr lang="en-US" sz="1400" dirty="0"/>
              <a:t>} </a:t>
            </a:r>
          </a:p>
        </p:txBody>
      </p:sp>
      <p:sp>
        <p:nvSpPr>
          <p:cNvPr id="5" name="Content Placeholder 4">
            <a:extLst>
              <a:ext uri="{FF2B5EF4-FFF2-40B4-BE49-F238E27FC236}">
                <a16:creationId xmlns:a16="http://schemas.microsoft.com/office/drawing/2014/main" id="{EC2DD708-7160-AAE0-AE53-3BE8C9E4E25D}"/>
              </a:ext>
            </a:extLst>
          </p:cNvPr>
          <p:cNvSpPr>
            <a:spLocks noGrp="1"/>
          </p:cNvSpPr>
          <p:nvPr>
            <p:ph sz="half" idx="2"/>
          </p:nvPr>
        </p:nvSpPr>
        <p:spPr>
          <a:xfrm>
            <a:off x="4114800" y="843557"/>
            <a:ext cx="4953000" cy="3456385"/>
          </a:xfrm>
        </p:spPr>
        <p:txBody>
          <a:bodyPr/>
          <a:lstStyle/>
          <a:p>
            <a:pPr marL="0" indent="0">
              <a:buNone/>
            </a:pPr>
            <a:r>
              <a:rPr lang="en-US" sz="1400" dirty="0"/>
              <a:t>// Class 2 </a:t>
            </a:r>
          </a:p>
          <a:p>
            <a:pPr marL="0" indent="0">
              <a:buNone/>
            </a:pPr>
            <a:r>
              <a:rPr lang="en-US" sz="1400" dirty="0"/>
              <a:t>// Helper class </a:t>
            </a:r>
          </a:p>
          <a:p>
            <a:pPr marL="0" indent="0">
              <a:buNone/>
            </a:pPr>
            <a:r>
              <a:rPr lang="en-US" sz="1400" dirty="0"/>
              <a:t>class GFG { </a:t>
            </a:r>
          </a:p>
          <a:p>
            <a:pPr marL="0" indent="0">
              <a:buNone/>
            </a:pPr>
            <a:r>
              <a:rPr lang="en-US" sz="1400" dirty="0"/>
              <a:t>    // Main driver method </a:t>
            </a:r>
          </a:p>
          <a:p>
            <a:pPr marL="0" indent="0">
              <a:buNone/>
            </a:pPr>
            <a:r>
              <a:rPr lang="en-US" sz="1400" dirty="0"/>
              <a:t>    public static void main(String[] </a:t>
            </a:r>
            <a:r>
              <a:rPr lang="en-US" sz="1400" dirty="0" err="1"/>
              <a:t>args</a:t>
            </a:r>
            <a:r>
              <a:rPr lang="en-US" sz="1400" dirty="0"/>
              <a:t>) { </a:t>
            </a:r>
          </a:p>
          <a:p>
            <a:pPr marL="0" indent="0">
              <a:buNone/>
            </a:pPr>
            <a:r>
              <a:rPr lang="en-US" sz="1400" dirty="0"/>
              <a:t>        // Creating object of class 1 inside main() method </a:t>
            </a:r>
          </a:p>
          <a:p>
            <a:pPr marL="0" indent="0">
              <a:buNone/>
            </a:pPr>
            <a:r>
              <a:rPr lang="en-US" sz="1400" dirty="0"/>
              <a:t>        Addition add = new Addition(); // </a:t>
            </a:r>
            <a:r>
              <a:rPr lang="en-US" sz="1400" b="1" dirty="0">
                <a:solidFill>
                  <a:srgbClr val="FF0000"/>
                </a:solidFill>
              </a:rPr>
              <a:t>var of Class 1 (!!!)</a:t>
            </a:r>
          </a:p>
          <a:p>
            <a:pPr marL="0" indent="0">
              <a:buNone/>
            </a:pPr>
            <a:r>
              <a:rPr lang="en-US" sz="1400" dirty="0"/>
              <a:t>  </a:t>
            </a:r>
          </a:p>
          <a:p>
            <a:pPr marL="0" indent="0">
              <a:buNone/>
            </a:pPr>
            <a:r>
              <a:rPr lang="en-US" sz="1400" dirty="0"/>
              <a:t>        // Calling method of above class </a:t>
            </a:r>
          </a:p>
          <a:p>
            <a:pPr marL="0" indent="0">
              <a:buNone/>
            </a:pPr>
            <a:r>
              <a:rPr lang="en-US" sz="1400" dirty="0"/>
              <a:t>        // to add two integer </a:t>
            </a:r>
          </a:p>
          <a:p>
            <a:pPr marL="0" indent="0">
              <a:buNone/>
            </a:pPr>
            <a:r>
              <a:rPr lang="en-US" sz="1400" dirty="0"/>
              <a:t>        // using instance created </a:t>
            </a:r>
          </a:p>
          <a:p>
            <a:pPr marL="0" indent="0">
              <a:buNone/>
            </a:pPr>
            <a:r>
              <a:rPr lang="en-US" sz="1400" dirty="0"/>
              <a:t>        int s = </a:t>
            </a:r>
            <a:r>
              <a:rPr lang="en-US" sz="1400" dirty="0" err="1"/>
              <a:t>add.addTwoInt</a:t>
            </a:r>
            <a:r>
              <a:rPr lang="en-US" sz="1400" dirty="0"/>
              <a:t>(1, 2); // </a:t>
            </a:r>
            <a:r>
              <a:rPr lang="en-US" sz="1400" b="1" dirty="0">
                <a:solidFill>
                  <a:srgbClr val="FF0000"/>
                </a:solidFill>
              </a:rPr>
              <a:t>method of Class 1</a:t>
            </a:r>
            <a:endParaRPr lang="en-US" sz="1400" dirty="0"/>
          </a:p>
          <a:p>
            <a:pPr marL="0" indent="0">
              <a:buNone/>
            </a:pPr>
            <a:r>
              <a:rPr lang="en-US" sz="1400" dirty="0"/>
              <a:t>  </a:t>
            </a:r>
          </a:p>
          <a:p>
            <a:pPr marL="0" indent="0">
              <a:buNone/>
            </a:pPr>
            <a:r>
              <a:rPr lang="en-US" sz="1400" dirty="0"/>
              <a:t>        // Printing the sum of two numbers </a:t>
            </a:r>
          </a:p>
          <a:p>
            <a:pPr marL="0" indent="0">
              <a:buNone/>
            </a:pPr>
            <a:r>
              <a:rPr lang="en-US" sz="1400" dirty="0"/>
              <a:t>        </a:t>
            </a:r>
            <a:r>
              <a:rPr lang="en-US" sz="1400" dirty="0" err="1"/>
              <a:t>System.out.println</a:t>
            </a:r>
            <a:r>
              <a:rPr lang="en-US" sz="1400" dirty="0"/>
              <a:t>("Sum of two integer values : " + s); </a:t>
            </a:r>
          </a:p>
          <a:p>
            <a:pPr marL="0" indent="0">
              <a:buNone/>
            </a:pPr>
            <a:r>
              <a:rPr lang="en-US" sz="1400" dirty="0"/>
              <a:t>    } </a:t>
            </a:r>
          </a:p>
          <a:p>
            <a:pPr marL="0" indent="0">
              <a:buNone/>
            </a:pPr>
            <a:r>
              <a:rPr lang="en-US" sz="1400" dirty="0"/>
              <a:t>}</a:t>
            </a:r>
          </a:p>
        </p:txBody>
      </p:sp>
      <p:cxnSp>
        <p:nvCxnSpPr>
          <p:cNvPr id="7" name="Straight Connector 6">
            <a:extLst>
              <a:ext uri="{FF2B5EF4-FFF2-40B4-BE49-F238E27FC236}">
                <a16:creationId xmlns:a16="http://schemas.microsoft.com/office/drawing/2014/main" id="{26A1C5A8-0137-D713-4A11-F2FA812DB2FC}"/>
              </a:ext>
            </a:extLst>
          </p:cNvPr>
          <p:cNvCxnSpPr>
            <a:cxnSpLocks/>
          </p:cNvCxnSpPr>
          <p:nvPr/>
        </p:nvCxnSpPr>
        <p:spPr bwMode="auto">
          <a:xfrm>
            <a:off x="4038600" y="910826"/>
            <a:ext cx="0" cy="3718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16" name="TextBox 15">
            <a:extLst>
              <a:ext uri="{FF2B5EF4-FFF2-40B4-BE49-F238E27FC236}">
                <a16:creationId xmlns:a16="http://schemas.microsoft.com/office/drawing/2014/main" id="{F462BA04-1190-36B0-EB7E-88B0755AE2CF}"/>
              </a:ext>
            </a:extLst>
          </p:cNvPr>
          <p:cNvSpPr txBox="1"/>
          <p:nvPr/>
        </p:nvSpPr>
        <p:spPr>
          <a:xfrm>
            <a:off x="4519035" y="4444484"/>
            <a:ext cx="4144529" cy="369332"/>
          </a:xfrm>
          <a:prstGeom prst="rect">
            <a:avLst/>
          </a:prstGeom>
          <a:noFill/>
          <a:ln>
            <a:solidFill>
              <a:schemeClr val="tx1"/>
            </a:solidFill>
          </a:ln>
        </p:spPr>
        <p:txBody>
          <a:bodyPr wrap="square">
            <a:spAutoFit/>
          </a:bodyPr>
          <a:lstStyle/>
          <a:p>
            <a:r>
              <a:rPr lang="en-US" dirty="0"/>
              <a:t>Output: Sum of two integer values : 3</a:t>
            </a:r>
          </a:p>
        </p:txBody>
      </p:sp>
    </p:spTree>
    <p:extLst>
      <p:ext uri="{BB962C8B-B14F-4D97-AF65-F5344CB8AC3E}">
        <p14:creationId xmlns:p14="http://schemas.microsoft.com/office/powerpoint/2010/main" val="400824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90C867-AA66-7242-C88C-A2FC488D741F}"/>
              </a:ext>
            </a:extLst>
          </p:cNvPr>
          <p:cNvSpPr>
            <a:spLocks noGrp="1"/>
          </p:cNvSpPr>
          <p:nvPr>
            <p:ph type="title"/>
          </p:nvPr>
        </p:nvSpPr>
        <p:spPr/>
        <p:txBody>
          <a:bodyPr/>
          <a:lstStyle/>
          <a:p>
            <a:r>
              <a:rPr lang="en-US" dirty="0"/>
              <a:t>Memory Allocation for Methods Calls</a:t>
            </a:r>
          </a:p>
        </p:txBody>
      </p:sp>
      <p:sp>
        <p:nvSpPr>
          <p:cNvPr id="6" name="Content Placeholder 5">
            <a:extLst>
              <a:ext uri="{FF2B5EF4-FFF2-40B4-BE49-F238E27FC236}">
                <a16:creationId xmlns:a16="http://schemas.microsoft.com/office/drawing/2014/main" id="{D33E771D-F9B6-DA62-94C4-5DAEAF861D06}"/>
              </a:ext>
            </a:extLst>
          </p:cNvPr>
          <p:cNvSpPr>
            <a:spLocks noGrp="1"/>
          </p:cNvSpPr>
          <p:nvPr>
            <p:ph idx="1"/>
          </p:nvPr>
        </p:nvSpPr>
        <p:spPr>
          <a:xfrm>
            <a:off x="762000" y="1276350"/>
            <a:ext cx="7467600" cy="2667000"/>
          </a:xfrm>
        </p:spPr>
        <p:txBody>
          <a:bodyPr/>
          <a:lstStyle/>
          <a:p>
            <a:r>
              <a:rPr lang="en-US" dirty="0"/>
              <a:t>Methods calls are implemented through a stack. </a:t>
            </a:r>
          </a:p>
          <a:p>
            <a:r>
              <a:rPr lang="en-US" dirty="0"/>
              <a:t>Whenever a method is called a stack frame is created within the stack area and after that, the arguments passed to and the local variables and value to be returned by this called method are stored in this stack frame and when execution of the called method is finished, the allocated stack frame would be deleted. </a:t>
            </a:r>
          </a:p>
          <a:p>
            <a:r>
              <a:rPr lang="en-US" dirty="0"/>
              <a:t>There is a stack pointer register that tracks the top of the stack which is adjusted accordingly.</a:t>
            </a:r>
          </a:p>
        </p:txBody>
      </p:sp>
    </p:spTree>
    <p:extLst>
      <p:ext uri="{BB962C8B-B14F-4D97-AF65-F5344CB8AC3E}">
        <p14:creationId xmlns:p14="http://schemas.microsoft.com/office/powerpoint/2010/main" val="3808380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C7772F-560D-A91A-9655-D53CF3D7CB3A}"/>
              </a:ext>
            </a:extLst>
          </p:cNvPr>
          <p:cNvSpPr>
            <a:spLocks noGrp="1"/>
          </p:cNvSpPr>
          <p:nvPr>
            <p:ph type="title"/>
          </p:nvPr>
        </p:nvSpPr>
        <p:spPr>
          <a:xfrm>
            <a:off x="381000" y="285750"/>
            <a:ext cx="8686801" cy="490538"/>
          </a:xfrm>
          <a:solidFill>
            <a:schemeClr val="bg1"/>
          </a:solidFill>
        </p:spPr>
        <p:txBody>
          <a:bodyPr/>
          <a:lstStyle/>
          <a:p>
            <a:r>
              <a:rPr lang="en-US" dirty="0"/>
              <a:t>Example: pseudo-code for implementing methods</a:t>
            </a:r>
          </a:p>
        </p:txBody>
      </p:sp>
      <p:sp>
        <p:nvSpPr>
          <p:cNvPr id="3" name="Content Placeholder 2">
            <a:extLst>
              <a:ext uri="{FF2B5EF4-FFF2-40B4-BE49-F238E27FC236}">
                <a16:creationId xmlns:a16="http://schemas.microsoft.com/office/drawing/2014/main" id="{94A5402B-328A-45F8-08C4-1231DF2D4BD3}"/>
              </a:ext>
            </a:extLst>
          </p:cNvPr>
          <p:cNvSpPr>
            <a:spLocks noGrp="1"/>
          </p:cNvSpPr>
          <p:nvPr>
            <p:ph sz="half" idx="1"/>
          </p:nvPr>
        </p:nvSpPr>
        <p:spPr>
          <a:xfrm>
            <a:off x="228600" y="910826"/>
            <a:ext cx="4029315" cy="3456385"/>
          </a:xfrm>
        </p:spPr>
        <p:txBody>
          <a:bodyPr/>
          <a:lstStyle/>
          <a:p>
            <a:pPr marL="0" indent="0">
              <a:buNone/>
            </a:pPr>
            <a:r>
              <a:rPr lang="en-US" sz="1400" dirty="0"/>
              <a:t>// Define a class </a:t>
            </a:r>
          </a:p>
          <a:p>
            <a:pPr marL="0" indent="0">
              <a:buNone/>
            </a:pPr>
            <a:r>
              <a:rPr lang="en-US" sz="1400" dirty="0"/>
              <a:t>public class Example { </a:t>
            </a:r>
          </a:p>
          <a:p>
            <a:pPr marL="0" indent="0">
              <a:buNone/>
            </a:pPr>
            <a:r>
              <a:rPr lang="en-US" sz="1400" dirty="0"/>
              <a:t>  </a:t>
            </a:r>
          </a:p>
          <a:p>
            <a:pPr marL="0" indent="0">
              <a:buNone/>
            </a:pPr>
            <a:r>
              <a:rPr lang="en-US" sz="1400" dirty="0"/>
              <a:t>    // Define instance variables </a:t>
            </a:r>
          </a:p>
          <a:p>
            <a:pPr marL="0" indent="0">
              <a:buNone/>
            </a:pPr>
            <a:r>
              <a:rPr lang="en-US" sz="1400" dirty="0"/>
              <a:t>    private int number; </a:t>
            </a:r>
          </a:p>
          <a:p>
            <a:pPr marL="0" indent="0">
              <a:buNone/>
            </a:pPr>
            <a:r>
              <a:rPr lang="en-US" sz="1400" dirty="0"/>
              <a:t>    private String name; </a:t>
            </a:r>
          </a:p>
          <a:p>
            <a:pPr marL="0" indent="0">
              <a:buNone/>
            </a:pPr>
            <a:r>
              <a:rPr lang="en-US" sz="1400" dirty="0"/>
              <a:t>  </a:t>
            </a:r>
          </a:p>
          <a:p>
            <a:pPr marL="0" indent="0">
              <a:buNone/>
            </a:pPr>
            <a:r>
              <a:rPr lang="en-US" sz="1400" dirty="0"/>
              <a:t>    // Define accessor (getter) methods </a:t>
            </a:r>
          </a:p>
          <a:p>
            <a:pPr marL="0" indent="0">
              <a:buNone/>
            </a:pPr>
            <a:r>
              <a:rPr lang="en-US" sz="1400" dirty="0"/>
              <a:t>    public int </a:t>
            </a:r>
            <a:r>
              <a:rPr lang="en-US" sz="1400" dirty="0" err="1"/>
              <a:t>getNumber</a:t>
            </a:r>
            <a:r>
              <a:rPr lang="en-US" sz="1400" dirty="0"/>
              <a:t>() { return number; } </a:t>
            </a:r>
          </a:p>
          <a:p>
            <a:pPr marL="0" indent="0">
              <a:buNone/>
            </a:pPr>
            <a:r>
              <a:rPr lang="en-US" sz="1400" dirty="0"/>
              <a:t>  </a:t>
            </a:r>
          </a:p>
          <a:p>
            <a:pPr marL="0" indent="0">
              <a:buNone/>
            </a:pPr>
            <a:r>
              <a:rPr lang="en-US" sz="1400" dirty="0"/>
              <a:t>    public String </a:t>
            </a:r>
            <a:r>
              <a:rPr lang="en-US" sz="1400" dirty="0" err="1"/>
              <a:t>getName</a:t>
            </a:r>
            <a:r>
              <a:rPr lang="en-US" sz="1400" dirty="0"/>
              <a:t>() { return name; } </a:t>
            </a:r>
          </a:p>
          <a:p>
            <a:pPr marL="0" indent="0">
              <a:buNone/>
            </a:pPr>
            <a:r>
              <a:rPr lang="en-US" sz="1400" dirty="0"/>
              <a:t>  </a:t>
            </a:r>
          </a:p>
          <a:p>
            <a:pPr marL="0" indent="0">
              <a:buNone/>
            </a:pPr>
            <a:r>
              <a:rPr lang="en-US" sz="1400" dirty="0"/>
              <a:t>    // Define mutator (setter) methods </a:t>
            </a:r>
          </a:p>
          <a:p>
            <a:pPr marL="0" indent="0">
              <a:buNone/>
            </a:pPr>
            <a:r>
              <a:rPr lang="en-US" sz="1400" dirty="0"/>
              <a:t>    public void </a:t>
            </a:r>
            <a:r>
              <a:rPr lang="en-US" sz="1400" dirty="0" err="1"/>
              <a:t>setNumber</a:t>
            </a:r>
            <a:r>
              <a:rPr lang="en-US" sz="1400" dirty="0"/>
              <a:t>(int number) </a:t>
            </a:r>
          </a:p>
          <a:p>
            <a:pPr marL="0" indent="0">
              <a:buNone/>
            </a:pPr>
            <a:r>
              <a:rPr lang="en-US" sz="1400" dirty="0"/>
              <a:t>    { </a:t>
            </a:r>
          </a:p>
          <a:p>
            <a:pPr marL="0" indent="0">
              <a:buNone/>
            </a:pPr>
            <a:r>
              <a:rPr lang="en-US" sz="1400" dirty="0"/>
              <a:t>        </a:t>
            </a:r>
            <a:r>
              <a:rPr lang="en-US" sz="1400" dirty="0" err="1"/>
              <a:t>this.number</a:t>
            </a:r>
            <a:r>
              <a:rPr lang="en-US" sz="1400" dirty="0"/>
              <a:t> = number; </a:t>
            </a:r>
          </a:p>
          <a:p>
            <a:pPr marL="0" indent="0">
              <a:buNone/>
            </a:pPr>
            <a:r>
              <a:rPr lang="en-US" sz="1400" dirty="0"/>
              <a:t>    } </a:t>
            </a:r>
          </a:p>
          <a:p>
            <a:pPr marL="0" indent="0">
              <a:buNone/>
            </a:pPr>
            <a:r>
              <a:rPr lang="en-US" sz="1400" dirty="0"/>
              <a:t>  </a:t>
            </a:r>
          </a:p>
          <a:p>
            <a:pPr marL="0" indent="0">
              <a:buNone/>
            </a:pPr>
            <a:endParaRPr lang="en-US" sz="1400" dirty="0"/>
          </a:p>
        </p:txBody>
      </p:sp>
      <p:sp>
        <p:nvSpPr>
          <p:cNvPr id="5" name="Content Placeholder 4">
            <a:extLst>
              <a:ext uri="{FF2B5EF4-FFF2-40B4-BE49-F238E27FC236}">
                <a16:creationId xmlns:a16="http://schemas.microsoft.com/office/drawing/2014/main" id="{EC2DD708-7160-AAE0-AE53-3BE8C9E4E25D}"/>
              </a:ext>
            </a:extLst>
          </p:cNvPr>
          <p:cNvSpPr>
            <a:spLocks noGrp="1"/>
          </p:cNvSpPr>
          <p:nvPr>
            <p:ph sz="half" idx="2"/>
          </p:nvPr>
        </p:nvSpPr>
        <p:spPr>
          <a:xfrm>
            <a:off x="4114800" y="843557"/>
            <a:ext cx="4953000" cy="3456385"/>
          </a:xfrm>
        </p:spPr>
        <p:txBody>
          <a:bodyPr/>
          <a:lstStyle/>
          <a:p>
            <a:pPr marL="0" indent="0">
              <a:buNone/>
            </a:pPr>
            <a:r>
              <a:rPr lang="en-US" sz="1400" dirty="0"/>
              <a:t>    public void </a:t>
            </a:r>
            <a:r>
              <a:rPr lang="en-US" sz="1400" dirty="0" err="1"/>
              <a:t>setName</a:t>
            </a:r>
            <a:r>
              <a:rPr lang="en-US" sz="1400" dirty="0"/>
              <a:t>(String name) { this.name = name; } </a:t>
            </a:r>
          </a:p>
          <a:p>
            <a:pPr marL="0" indent="0">
              <a:buNone/>
            </a:pPr>
            <a:r>
              <a:rPr lang="en-US" sz="1400" dirty="0"/>
              <a:t>  </a:t>
            </a:r>
          </a:p>
          <a:p>
            <a:pPr marL="0" indent="0">
              <a:buNone/>
            </a:pPr>
            <a:r>
              <a:rPr lang="en-US" sz="1400" dirty="0"/>
              <a:t>    // Define other methods </a:t>
            </a:r>
          </a:p>
          <a:p>
            <a:pPr marL="0" indent="0">
              <a:buNone/>
            </a:pPr>
            <a:r>
              <a:rPr lang="en-US" sz="1400" dirty="0"/>
              <a:t>    public void </a:t>
            </a:r>
            <a:r>
              <a:rPr lang="en-US" sz="1400" dirty="0" err="1"/>
              <a:t>printDetails</a:t>
            </a:r>
            <a:r>
              <a:rPr lang="en-US" sz="1400" dirty="0"/>
              <a:t>() </a:t>
            </a:r>
          </a:p>
          <a:p>
            <a:pPr marL="0" indent="0">
              <a:buNone/>
            </a:pPr>
            <a:r>
              <a:rPr lang="en-US" sz="1400" dirty="0"/>
              <a:t>    { </a:t>
            </a:r>
          </a:p>
          <a:p>
            <a:pPr marL="0" indent="0">
              <a:buNone/>
            </a:pPr>
            <a:r>
              <a:rPr lang="en-US" sz="1400" dirty="0"/>
              <a:t>        </a:t>
            </a:r>
            <a:r>
              <a:rPr lang="en-US" sz="1400" dirty="0" err="1"/>
              <a:t>System.out.println</a:t>
            </a:r>
            <a:r>
              <a:rPr lang="en-US" sz="1400" dirty="0"/>
              <a:t>("Number: " + number); </a:t>
            </a:r>
          </a:p>
          <a:p>
            <a:pPr marL="0" indent="0">
              <a:buNone/>
            </a:pPr>
            <a:r>
              <a:rPr lang="en-US" sz="1400" dirty="0"/>
              <a:t>        </a:t>
            </a:r>
            <a:r>
              <a:rPr lang="en-US" sz="1400" dirty="0" err="1"/>
              <a:t>System.out.println</a:t>
            </a:r>
            <a:r>
              <a:rPr lang="en-US" sz="1400" dirty="0"/>
              <a:t>("Name: " + name); </a:t>
            </a:r>
          </a:p>
          <a:p>
            <a:pPr marL="0" indent="0">
              <a:buNone/>
            </a:pPr>
            <a:r>
              <a:rPr lang="en-US" sz="1400" dirty="0"/>
              <a:t>    } </a:t>
            </a:r>
          </a:p>
          <a:p>
            <a:pPr marL="0" indent="0">
              <a:buNone/>
            </a:pPr>
            <a:r>
              <a:rPr lang="en-US" sz="1400" dirty="0"/>
              <a:t>} </a:t>
            </a:r>
          </a:p>
        </p:txBody>
      </p:sp>
      <p:cxnSp>
        <p:nvCxnSpPr>
          <p:cNvPr id="7" name="Straight Connector 6">
            <a:extLst>
              <a:ext uri="{FF2B5EF4-FFF2-40B4-BE49-F238E27FC236}">
                <a16:creationId xmlns:a16="http://schemas.microsoft.com/office/drawing/2014/main" id="{26A1C5A8-0137-D713-4A11-F2FA812DB2FC}"/>
              </a:ext>
            </a:extLst>
          </p:cNvPr>
          <p:cNvCxnSpPr>
            <a:cxnSpLocks/>
          </p:cNvCxnSpPr>
          <p:nvPr/>
        </p:nvCxnSpPr>
        <p:spPr bwMode="auto">
          <a:xfrm>
            <a:off x="4038600" y="910826"/>
            <a:ext cx="0" cy="3718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16" name="TextBox 15">
            <a:extLst>
              <a:ext uri="{FF2B5EF4-FFF2-40B4-BE49-F238E27FC236}">
                <a16:creationId xmlns:a16="http://schemas.microsoft.com/office/drawing/2014/main" id="{F462BA04-1190-36B0-EB7E-88B0755AE2CF}"/>
              </a:ext>
            </a:extLst>
          </p:cNvPr>
          <p:cNvSpPr txBox="1"/>
          <p:nvPr/>
        </p:nvSpPr>
        <p:spPr>
          <a:xfrm>
            <a:off x="4519035" y="4444484"/>
            <a:ext cx="4144529" cy="369332"/>
          </a:xfrm>
          <a:prstGeom prst="rect">
            <a:avLst/>
          </a:prstGeom>
          <a:noFill/>
          <a:ln>
            <a:solidFill>
              <a:schemeClr val="tx1"/>
            </a:solidFill>
          </a:ln>
        </p:spPr>
        <p:txBody>
          <a:bodyPr wrap="square">
            <a:spAutoFit/>
          </a:bodyPr>
          <a:lstStyle/>
          <a:p>
            <a:r>
              <a:rPr lang="en-US" dirty="0"/>
              <a:t>Output: Sum of two integer values : 3</a:t>
            </a:r>
          </a:p>
        </p:txBody>
      </p:sp>
    </p:spTree>
    <p:extLst>
      <p:ext uri="{BB962C8B-B14F-4D97-AF65-F5344CB8AC3E}">
        <p14:creationId xmlns:p14="http://schemas.microsoft.com/office/powerpoint/2010/main" val="124887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2B48A-D14D-CF08-E6F1-CF7E7E04F2C1}"/>
              </a:ext>
            </a:extLst>
          </p:cNvPr>
          <p:cNvSpPr>
            <a:spLocks noGrp="1"/>
          </p:cNvSpPr>
          <p:nvPr>
            <p:ph type="title"/>
          </p:nvPr>
        </p:nvSpPr>
        <p:spPr>
          <a:xfrm>
            <a:off x="1393827" y="285750"/>
            <a:ext cx="7445373" cy="490538"/>
          </a:xfrm>
        </p:spPr>
        <p:txBody>
          <a:bodyPr/>
          <a:lstStyle/>
          <a:p>
            <a:r>
              <a:rPr lang="en-US" dirty="0"/>
              <a:t>Advantages to Using Methods in Java (1/2)</a:t>
            </a:r>
          </a:p>
        </p:txBody>
      </p:sp>
      <p:sp>
        <p:nvSpPr>
          <p:cNvPr id="6" name="Content Placeholder 5">
            <a:extLst>
              <a:ext uri="{FF2B5EF4-FFF2-40B4-BE49-F238E27FC236}">
                <a16:creationId xmlns:a16="http://schemas.microsoft.com/office/drawing/2014/main" id="{9B4FFB0E-84EA-5BF4-2D5F-E347140C3C55}"/>
              </a:ext>
            </a:extLst>
          </p:cNvPr>
          <p:cNvSpPr>
            <a:spLocks noGrp="1"/>
          </p:cNvSpPr>
          <p:nvPr>
            <p:ph idx="1"/>
          </p:nvPr>
        </p:nvSpPr>
        <p:spPr>
          <a:xfrm>
            <a:off x="304800" y="843557"/>
            <a:ext cx="8686800" cy="3456385"/>
          </a:xfrm>
        </p:spPr>
        <p:txBody>
          <a:bodyPr/>
          <a:lstStyle/>
          <a:p>
            <a:r>
              <a:rPr lang="en-US" b="1" dirty="0"/>
              <a:t>Reusability</a:t>
            </a:r>
            <a:r>
              <a:rPr lang="en-US" dirty="0"/>
              <a:t>: Methods allow you to write code once and use it many times, making your code more modular and easier to maintain.</a:t>
            </a:r>
          </a:p>
          <a:p>
            <a:r>
              <a:rPr lang="en-US" b="1" dirty="0"/>
              <a:t>Abstraction</a:t>
            </a:r>
            <a:r>
              <a:rPr lang="en-US" dirty="0"/>
              <a:t>: Methods allow you to abstract away complex logic and provide a simple interface for others to use. This makes your code more readable and easier to understand.</a:t>
            </a:r>
          </a:p>
          <a:p>
            <a:r>
              <a:rPr lang="en-US" b="1" dirty="0"/>
              <a:t>Improved readability</a:t>
            </a:r>
            <a:r>
              <a:rPr lang="en-US" dirty="0"/>
              <a:t>: By breaking up your code into smaller, well-named methods, you can make your code more readable and easier to understand.</a:t>
            </a:r>
          </a:p>
          <a:p>
            <a:r>
              <a:rPr lang="en-US" b="1" dirty="0"/>
              <a:t>Encapsulation</a:t>
            </a:r>
            <a:r>
              <a:rPr lang="en-US" dirty="0"/>
              <a:t>: Methods allow you to encapsulate complex logic and data, making it easier to manage and maintain.</a:t>
            </a:r>
          </a:p>
          <a:p>
            <a:r>
              <a:rPr lang="en-US" b="1" dirty="0"/>
              <a:t>Separation of concerns</a:t>
            </a:r>
            <a:r>
              <a:rPr lang="en-US" dirty="0"/>
              <a:t>: By using methods, you can separate different parts of your code and assign different responsibilities to different methods, improving the structure and organization of your code.</a:t>
            </a:r>
          </a:p>
          <a:p>
            <a:endParaRPr lang="en-US" dirty="0"/>
          </a:p>
        </p:txBody>
      </p:sp>
    </p:spTree>
    <p:extLst>
      <p:ext uri="{BB962C8B-B14F-4D97-AF65-F5344CB8AC3E}">
        <p14:creationId xmlns:p14="http://schemas.microsoft.com/office/powerpoint/2010/main" val="58129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FE3F-1382-418B-D0D4-9EBDF8762E6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62C4A53D-C60F-19D1-3886-99D5E9E3F6C8}"/>
              </a:ext>
            </a:extLst>
          </p:cNvPr>
          <p:cNvSpPr>
            <a:spLocks noGrp="1"/>
          </p:cNvSpPr>
          <p:nvPr>
            <p:ph idx="1"/>
          </p:nvPr>
        </p:nvSpPr>
        <p:spPr>
          <a:xfrm>
            <a:off x="685800" y="1276350"/>
            <a:ext cx="7620000" cy="2895600"/>
          </a:xfrm>
        </p:spPr>
        <p:txBody>
          <a:bodyPr/>
          <a:lstStyle/>
          <a:p>
            <a:r>
              <a:rPr lang="en-US" dirty="0"/>
              <a:t>A method is a block of code which only runs when it is called.</a:t>
            </a:r>
          </a:p>
          <a:p>
            <a:r>
              <a:rPr lang="en-US" dirty="0"/>
              <a:t>You can pass data, known as parameters, into a method.</a:t>
            </a:r>
          </a:p>
          <a:p>
            <a:r>
              <a:rPr lang="en-US" dirty="0"/>
              <a:t>Methods are used to perform certain actions, and they are also known as functions.</a:t>
            </a:r>
          </a:p>
          <a:p>
            <a:r>
              <a:rPr lang="en-US" dirty="0"/>
              <a:t>Why use methods? To reuse code: define the code once, and use it many times.</a:t>
            </a:r>
          </a:p>
          <a:p>
            <a:r>
              <a:rPr lang="en-US" dirty="0"/>
              <a:t>You can use the existing methods in the respective classes or create your own new methods.</a:t>
            </a:r>
          </a:p>
          <a:p>
            <a:r>
              <a:rPr lang="en-US" dirty="0"/>
              <a:t>Every method belongs to a certain class.</a:t>
            </a:r>
          </a:p>
        </p:txBody>
      </p:sp>
    </p:spTree>
    <p:extLst>
      <p:ext uri="{BB962C8B-B14F-4D97-AF65-F5344CB8AC3E}">
        <p14:creationId xmlns:p14="http://schemas.microsoft.com/office/powerpoint/2010/main" val="285411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2B48A-D14D-CF08-E6F1-CF7E7E04F2C1}"/>
              </a:ext>
            </a:extLst>
          </p:cNvPr>
          <p:cNvSpPr>
            <a:spLocks noGrp="1"/>
          </p:cNvSpPr>
          <p:nvPr>
            <p:ph type="title"/>
          </p:nvPr>
        </p:nvSpPr>
        <p:spPr>
          <a:xfrm>
            <a:off x="1393827" y="285750"/>
            <a:ext cx="7445373" cy="490538"/>
          </a:xfrm>
        </p:spPr>
        <p:txBody>
          <a:bodyPr/>
          <a:lstStyle/>
          <a:p>
            <a:r>
              <a:rPr lang="en-US" dirty="0"/>
              <a:t>Advantages to Using Methods in Java (2/2)</a:t>
            </a:r>
          </a:p>
        </p:txBody>
      </p:sp>
      <p:sp>
        <p:nvSpPr>
          <p:cNvPr id="6" name="Content Placeholder 5">
            <a:extLst>
              <a:ext uri="{FF2B5EF4-FFF2-40B4-BE49-F238E27FC236}">
                <a16:creationId xmlns:a16="http://schemas.microsoft.com/office/drawing/2014/main" id="{9B4FFB0E-84EA-5BF4-2D5F-E347140C3C55}"/>
              </a:ext>
            </a:extLst>
          </p:cNvPr>
          <p:cNvSpPr>
            <a:spLocks noGrp="1"/>
          </p:cNvSpPr>
          <p:nvPr>
            <p:ph idx="1"/>
          </p:nvPr>
        </p:nvSpPr>
        <p:spPr>
          <a:xfrm>
            <a:off x="446088" y="1123950"/>
            <a:ext cx="8251823" cy="3456385"/>
          </a:xfrm>
        </p:spPr>
        <p:txBody>
          <a:bodyPr/>
          <a:lstStyle/>
          <a:p>
            <a:r>
              <a:rPr lang="en-US" b="1" dirty="0"/>
              <a:t>Improved modularity</a:t>
            </a:r>
            <a:r>
              <a:rPr lang="en-US" dirty="0"/>
              <a:t>: Methods allow you to break up your code into smaller, more manageable units, improving the modularity of your code.</a:t>
            </a:r>
          </a:p>
          <a:p>
            <a:r>
              <a:rPr lang="en-US" b="1" dirty="0"/>
              <a:t>Improved testability</a:t>
            </a:r>
            <a:r>
              <a:rPr lang="en-US" dirty="0"/>
              <a:t>: By breaking up your code into smaller, more manageable units, you can make it easier to test and debug your code.</a:t>
            </a:r>
          </a:p>
          <a:p>
            <a:r>
              <a:rPr lang="en-US" b="1" dirty="0"/>
              <a:t>Improved performance</a:t>
            </a:r>
            <a:r>
              <a:rPr lang="en-US" dirty="0"/>
              <a:t>: By organizing your code into well-structured methods, you can improve performance by reducing the amount of code that needs to be executed and by making it easier to cache and optimize your code.</a:t>
            </a:r>
          </a:p>
          <a:p>
            <a:endParaRPr lang="en-US" dirty="0"/>
          </a:p>
        </p:txBody>
      </p:sp>
    </p:spTree>
    <p:extLst>
      <p:ext uri="{BB962C8B-B14F-4D97-AF65-F5344CB8AC3E}">
        <p14:creationId xmlns:p14="http://schemas.microsoft.com/office/powerpoint/2010/main" val="338431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973654" y="1996836"/>
            <a:ext cx="5964948" cy="646331"/>
          </a:xfrm>
          <a:prstGeom prst="rect">
            <a:avLst/>
          </a:prstGeom>
          <a:noFill/>
        </p:spPr>
        <p:txBody>
          <a:bodyPr wrap="square" rtlCol="0">
            <a:spAutoFit/>
          </a:bodyPr>
          <a:lstStyle/>
          <a:p>
            <a:r>
              <a:rPr lang="en-US" sz="3600" dirty="0">
                <a:solidFill>
                  <a:srgbClr val="333399"/>
                </a:solidFill>
              </a:rPr>
              <a:t>Method Overloading</a:t>
            </a:r>
          </a:p>
        </p:txBody>
      </p:sp>
    </p:spTree>
    <p:extLst>
      <p:ext uri="{BB962C8B-B14F-4D97-AF65-F5344CB8AC3E}">
        <p14:creationId xmlns:p14="http://schemas.microsoft.com/office/powerpoint/2010/main" val="52503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428385" y="1114189"/>
            <a:ext cx="8182215" cy="390762"/>
          </a:xfrm>
        </p:spPr>
        <p:txBody>
          <a:bodyPr/>
          <a:lstStyle/>
          <a:p>
            <a:r>
              <a:rPr lang="en-US" dirty="0"/>
              <a:t>With method overloading, multiple methods can have the same name with different parameters:</a:t>
            </a:r>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2438400" y="2266950"/>
            <a:ext cx="4829415" cy="1143000"/>
          </a:xfrm>
        </p:spPr>
        <p:txBody>
          <a:bodyPr/>
          <a:lstStyle/>
          <a:p>
            <a:pPr marL="0" indent="0">
              <a:buNone/>
            </a:pPr>
            <a:r>
              <a:rPr lang="en-US" dirty="0"/>
              <a:t>Example:</a:t>
            </a:r>
          </a:p>
          <a:p>
            <a:pPr marL="0" indent="0">
              <a:buNone/>
            </a:pPr>
            <a:endParaRPr lang="en-US" dirty="0"/>
          </a:p>
          <a:p>
            <a:pPr marL="0" indent="0">
              <a:buNone/>
            </a:pPr>
            <a:r>
              <a:rPr lang="en-US" dirty="0"/>
              <a:t>int </a:t>
            </a:r>
            <a:r>
              <a:rPr lang="en-US" dirty="0" err="1"/>
              <a:t>myMethod</a:t>
            </a:r>
            <a:r>
              <a:rPr lang="en-US" dirty="0"/>
              <a:t>(int x)</a:t>
            </a:r>
          </a:p>
          <a:p>
            <a:pPr marL="0" indent="0">
              <a:buNone/>
            </a:pPr>
            <a:r>
              <a:rPr lang="en-US" dirty="0"/>
              <a:t>float </a:t>
            </a:r>
            <a:r>
              <a:rPr lang="en-US" dirty="0" err="1"/>
              <a:t>myMethod</a:t>
            </a:r>
            <a:r>
              <a:rPr lang="en-US" dirty="0"/>
              <a:t>(float x)</a:t>
            </a:r>
          </a:p>
          <a:p>
            <a:pPr marL="0" indent="0">
              <a:buNone/>
            </a:pPr>
            <a:r>
              <a:rPr lang="en-US" dirty="0"/>
              <a:t>double </a:t>
            </a:r>
            <a:r>
              <a:rPr lang="en-US" dirty="0" err="1"/>
              <a:t>myMethod</a:t>
            </a:r>
            <a:r>
              <a:rPr lang="en-US" dirty="0"/>
              <a:t>(double x, double y)</a:t>
            </a:r>
          </a:p>
        </p:txBody>
      </p:sp>
    </p:spTree>
    <p:extLst>
      <p:ext uri="{BB962C8B-B14F-4D97-AF65-F5344CB8AC3E}">
        <p14:creationId xmlns:p14="http://schemas.microsoft.com/office/powerpoint/2010/main" val="2022862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p:txBody>
          <a:bodyPr/>
          <a:lstStyle/>
          <a:p>
            <a:r>
              <a:rPr lang="en-US" dirty="0"/>
              <a:t>Example of Method Overloading (1/2)</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152399" y="1047750"/>
            <a:ext cx="3047995" cy="2156483"/>
          </a:xfrm>
        </p:spPr>
        <p:txBody>
          <a:bodyPr/>
          <a:lstStyle/>
          <a:p>
            <a:r>
              <a:rPr lang="en-US" dirty="0"/>
              <a:t>Consider the following example, which has two methods that add numbers of different type.</a:t>
            </a:r>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3352800" y="971550"/>
            <a:ext cx="5791200" cy="2590800"/>
          </a:xfrm>
        </p:spPr>
        <p:txBody>
          <a:bodyPr/>
          <a:lstStyle/>
          <a:p>
            <a:pPr marL="0" indent="0">
              <a:buNone/>
            </a:pPr>
            <a:r>
              <a:rPr lang="en-US" sz="1800" dirty="0"/>
              <a:t>static int </a:t>
            </a:r>
            <a:r>
              <a:rPr lang="en-US" sz="1800" dirty="0" err="1"/>
              <a:t>plusMethodInt</a:t>
            </a:r>
            <a:r>
              <a:rPr lang="en-US" sz="1800" dirty="0"/>
              <a:t>(int x, int y) {</a:t>
            </a:r>
          </a:p>
          <a:p>
            <a:pPr marL="0" indent="0">
              <a:buNone/>
            </a:pPr>
            <a:r>
              <a:rPr lang="en-US" sz="1800" dirty="0"/>
              <a:t>   return x + y;</a:t>
            </a:r>
          </a:p>
          <a:p>
            <a:pPr marL="0" indent="0">
              <a:buNone/>
            </a:pPr>
            <a:r>
              <a:rPr lang="en-US" sz="1800" dirty="0"/>
              <a:t>}</a:t>
            </a:r>
          </a:p>
          <a:p>
            <a:pPr marL="0" indent="0">
              <a:buNone/>
            </a:pPr>
            <a:endParaRPr lang="en-US" sz="1800" dirty="0"/>
          </a:p>
          <a:p>
            <a:pPr marL="0" indent="0">
              <a:buNone/>
            </a:pPr>
            <a:r>
              <a:rPr lang="en-US" sz="1800" dirty="0"/>
              <a:t>static double </a:t>
            </a:r>
            <a:r>
              <a:rPr lang="en-US" sz="1800" dirty="0" err="1"/>
              <a:t>plusMethodDouble</a:t>
            </a:r>
            <a:r>
              <a:rPr lang="en-US" sz="1800" dirty="0"/>
              <a:t>(double x, double y) {</a:t>
            </a:r>
          </a:p>
          <a:p>
            <a:pPr marL="0" indent="0">
              <a:buNone/>
            </a:pPr>
            <a:r>
              <a:rPr lang="en-US" sz="1800" dirty="0"/>
              <a:t>   return x + y;</a:t>
            </a:r>
          </a:p>
          <a:p>
            <a:pPr marL="0" indent="0">
              <a:buNone/>
            </a:pPr>
            <a:r>
              <a:rPr lang="en-US" sz="1800" dirty="0"/>
              <a:t>}</a:t>
            </a:r>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r>
              <a:rPr lang="en-US" sz="1800" dirty="0"/>
              <a:t>   int myNum1 = </a:t>
            </a:r>
            <a:r>
              <a:rPr lang="en-US" sz="1800" dirty="0" err="1"/>
              <a:t>plusMethodInt</a:t>
            </a:r>
            <a:r>
              <a:rPr lang="en-US" sz="1800" dirty="0"/>
              <a:t>(8, 5);</a:t>
            </a:r>
          </a:p>
          <a:p>
            <a:pPr marL="0" indent="0">
              <a:buNone/>
            </a:pPr>
            <a:r>
              <a:rPr lang="en-US" sz="1800" dirty="0"/>
              <a:t>   double myNum2 = </a:t>
            </a:r>
            <a:r>
              <a:rPr lang="en-US" sz="1800" dirty="0" err="1"/>
              <a:t>plusMethodDouble</a:t>
            </a:r>
            <a:r>
              <a:rPr lang="en-US" sz="1800" dirty="0"/>
              <a:t>(4.3, 6.26);</a:t>
            </a:r>
          </a:p>
          <a:p>
            <a:pPr marL="0" indent="0">
              <a:buNone/>
            </a:pPr>
            <a:r>
              <a:rPr lang="en-US" sz="1800" dirty="0"/>
              <a:t>   </a:t>
            </a:r>
            <a:r>
              <a:rPr lang="en-US" sz="1800" dirty="0" err="1"/>
              <a:t>System.out.println</a:t>
            </a:r>
            <a:r>
              <a:rPr lang="en-US" sz="1800" dirty="0"/>
              <a:t>("int: " + myNum1);</a:t>
            </a:r>
          </a:p>
          <a:p>
            <a:pPr marL="0" indent="0">
              <a:buNone/>
            </a:pPr>
            <a:r>
              <a:rPr lang="en-US" sz="1800" dirty="0"/>
              <a:t>   </a:t>
            </a:r>
            <a:r>
              <a:rPr lang="en-US" sz="1800" dirty="0" err="1"/>
              <a:t>System.out.println</a:t>
            </a:r>
            <a:r>
              <a:rPr lang="en-US" sz="1800" dirty="0"/>
              <a:t>("double: " + myNum2);</a:t>
            </a:r>
          </a:p>
          <a:p>
            <a:pPr marL="0" indent="0">
              <a:buNone/>
            </a:pPr>
            <a:r>
              <a:rPr lang="en-US" sz="1800" dirty="0"/>
              <a:t>}</a:t>
            </a:r>
          </a:p>
        </p:txBody>
      </p:sp>
      <p:cxnSp>
        <p:nvCxnSpPr>
          <p:cNvPr id="5" name="Straight Connector 4">
            <a:extLst>
              <a:ext uri="{FF2B5EF4-FFF2-40B4-BE49-F238E27FC236}">
                <a16:creationId xmlns:a16="http://schemas.microsoft.com/office/drawing/2014/main" id="{BECBE4BA-3686-CEF1-F432-6E79A990871A}"/>
              </a:ext>
            </a:extLst>
          </p:cNvPr>
          <p:cNvCxnSpPr>
            <a:cxnSpLocks/>
          </p:cNvCxnSpPr>
          <p:nvPr/>
        </p:nvCxnSpPr>
        <p:spPr bwMode="auto">
          <a:xfrm>
            <a:off x="3200400" y="1047750"/>
            <a:ext cx="0" cy="3718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317056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p:txBody>
          <a:bodyPr/>
          <a:lstStyle/>
          <a:p>
            <a:r>
              <a:rPr lang="en-US" dirty="0"/>
              <a:t>Example of Method Overloading (2/2)</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152399" y="1047750"/>
            <a:ext cx="3047995" cy="2156483"/>
          </a:xfrm>
        </p:spPr>
        <p:txBody>
          <a:bodyPr/>
          <a:lstStyle/>
          <a:p>
            <a:r>
              <a:rPr lang="en-US" dirty="0"/>
              <a:t>Instead of defining two methods that should do the same thing, it is better to overload one.</a:t>
            </a:r>
          </a:p>
          <a:p>
            <a:endParaRPr lang="en-US" dirty="0"/>
          </a:p>
          <a:p>
            <a:r>
              <a:rPr lang="en-US" dirty="0"/>
              <a:t>In the example below, we overload the </a:t>
            </a:r>
            <a:r>
              <a:rPr lang="en-US" dirty="0" err="1"/>
              <a:t>plusMethod</a:t>
            </a:r>
            <a:r>
              <a:rPr lang="en-US" dirty="0"/>
              <a:t> method to work for both int and double:</a:t>
            </a:r>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3352800" y="971550"/>
            <a:ext cx="5791200" cy="2590800"/>
          </a:xfrm>
        </p:spPr>
        <p:txBody>
          <a:bodyPr/>
          <a:lstStyle/>
          <a:p>
            <a:pPr marL="0" indent="0">
              <a:buNone/>
            </a:pPr>
            <a:r>
              <a:rPr lang="en-US" sz="1800" dirty="0"/>
              <a:t>static int </a:t>
            </a:r>
            <a:r>
              <a:rPr lang="en-US" sz="1800" dirty="0" err="1"/>
              <a:t>plusMethod</a:t>
            </a:r>
            <a:r>
              <a:rPr lang="en-US" sz="1800" dirty="0"/>
              <a:t>(int x, int y) {</a:t>
            </a:r>
          </a:p>
          <a:p>
            <a:pPr marL="0" indent="0">
              <a:buNone/>
            </a:pPr>
            <a:r>
              <a:rPr lang="en-US" sz="1800" dirty="0"/>
              <a:t>   return x + y;</a:t>
            </a:r>
          </a:p>
          <a:p>
            <a:pPr marL="0" indent="0">
              <a:buNone/>
            </a:pPr>
            <a:r>
              <a:rPr lang="en-US" sz="1800" dirty="0"/>
              <a:t>}</a:t>
            </a:r>
          </a:p>
          <a:p>
            <a:pPr marL="0" indent="0">
              <a:buNone/>
            </a:pPr>
            <a:endParaRPr lang="en-US" sz="1800" dirty="0"/>
          </a:p>
          <a:p>
            <a:pPr marL="0" indent="0">
              <a:buNone/>
            </a:pPr>
            <a:r>
              <a:rPr lang="en-US" sz="1800" dirty="0"/>
              <a:t>static double </a:t>
            </a:r>
            <a:r>
              <a:rPr lang="en-US" sz="1800" dirty="0" err="1"/>
              <a:t>plusMethod</a:t>
            </a:r>
            <a:r>
              <a:rPr lang="en-US" sz="1800" dirty="0"/>
              <a:t>(double x, double y) {</a:t>
            </a:r>
          </a:p>
          <a:p>
            <a:pPr marL="0" indent="0">
              <a:buNone/>
            </a:pPr>
            <a:r>
              <a:rPr lang="en-US" sz="1800" dirty="0"/>
              <a:t>   return x + y;</a:t>
            </a:r>
          </a:p>
          <a:p>
            <a:pPr marL="0" indent="0">
              <a:buNone/>
            </a:pPr>
            <a:r>
              <a:rPr lang="en-US" sz="1800" dirty="0"/>
              <a:t>}</a:t>
            </a:r>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r>
              <a:rPr lang="en-US" sz="1800" dirty="0"/>
              <a:t>   int myNum1 = </a:t>
            </a:r>
            <a:r>
              <a:rPr lang="en-US" sz="1800" dirty="0" err="1"/>
              <a:t>plusMethod</a:t>
            </a:r>
            <a:r>
              <a:rPr lang="en-US" sz="1800" dirty="0"/>
              <a:t>(8, 5);</a:t>
            </a:r>
          </a:p>
          <a:p>
            <a:pPr marL="0" indent="0">
              <a:buNone/>
            </a:pPr>
            <a:r>
              <a:rPr lang="en-US" sz="1800" dirty="0"/>
              <a:t>   double myNum2 = </a:t>
            </a:r>
            <a:r>
              <a:rPr lang="en-US" sz="1800" dirty="0" err="1"/>
              <a:t>plusMethod</a:t>
            </a:r>
            <a:r>
              <a:rPr lang="en-US" sz="1800" dirty="0"/>
              <a:t>(4.3, 6.26);</a:t>
            </a:r>
          </a:p>
          <a:p>
            <a:pPr marL="0" indent="0">
              <a:buNone/>
            </a:pPr>
            <a:r>
              <a:rPr lang="en-US" sz="1800" dirty="0"/>
              <a:t>   </a:t>
            </a:r>
            <a:r>
              <a:rPr lang="en-US" sz="1800" dirty="0" err="1"/>
              <a:t>System.out.println</a:t>
            </a:r>
            <a:r>
              <a:rPr lang="en-US" sz="1800" dirty="0"/>
              <a:t>("int: " + myNum1);</a:t>
            </a:r>
          </a:p>
          <a:p>
            <a:pPr marL="0" indent="0">
              <a:buNone/>
            </a:pPr>
            <a:r>
              <a:rPr lang="en-US" sz="1800" dirty="0"/>
              <a:t>   </a:t>
            </a:r>
            <a:r>
              <a:rPr lang="en-US" sz="1800" dirty="0" err="1"/>
              <a:t>System.out.println</a:t>
            </a:r>
            <a:r>
              <a:rPr lang="en-US" sz="1800" dirty="0"/>
              <a:t>("double: " + myNum2);</a:t>
            </a:r>
          </a:p>
          <a:p>
            <a:pPr marL="0" indent="0">
              <a:buNone/>
            </a:pPr>
            <a:r>
              <a:rPr lang="en-US" sz="1800" dirty="0"/>
              <a:t>}</a:t>
            </a:r>
          </a:p>
        </p:txBody>
      </p:sp>
      <p:cxnSp>
        <p:nvCxnSpPr>
          <p:cNvPr id="5" name="Straight Connector 4">
            <a:extLst>
              <a:ext uri="{FF2B5EF4-FFF2-40B4-BE49-F238E27FC236}">
                <a16:creationId xmlns:a16="http://schemas.microsoft.com/office/drawing/2014/main" id="{BECBE4BA-3686-CEF1-F432-6E79A990871A}"/>
              </a:ext>
            </a:extLst>
          </p:cNvPr>
          <p:cNvCxnSpPr>
            <a:cxnSpLocks/>
          </p:cNvCxnSpPr>
          <p:nvPr/>
        </p:nvCxnSpPr>
        <p:spPr bwMode="auto">
          <a:xfrm>
            <a:off x="3200400" y="1047750"/>
            <a:ext cx="0" cy="3718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74665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63721" y="1853003"/>
            <a:ext cx="4559998" cy="646331"/>
          </a:xfrm>
          <a:prstGeom prst="rect">
            <a:avLst/>
          </a:prstGeom>
          <a:noFill/>
        </p:spPr>
        <p:txBody>
          <a:bodyPr wrap="square" rtlCol="0">
            <a:spAutoFit/>
          </a:bodyPr>
          <a:lstStyle/>
          <a:p>
            <a:r>
              <a:rPr lang="en-US" sz="3600" dirty="0">
                <a:solidFill>
                  <a:srgbClr val="333399"/>
                </a:solidFill>
              </a:rPr>
              <a:t>Scope</a:t>
            </a:r>
          </a:p>
        </p:txBody>
      </p:sp>
    </p:spTree>
    <p:extLst>
      <p:ext uri="{BB962C8B-B14F-4D97-AF65-F5344CB8AC3E}">
        <p14:creationId xmlns:p14="http://schemas.microsoft.com/office/powerpoint/2010/main" val="17774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p:txBody>
          <a:bodyPr/>
          <a:lstStyle/>
          <a:p>
            <a:r>
              <a:rPr lang="en-US" dirty="0"/>
              <a:t>Java Scope</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228599" y="1047750"/>
            <a:ext cx="3733799" cy="2156483"/>
          </a:xfrm>
        </p:spPr>
        <p:txBody>
          <a:bodyPr/>
          <a:lstStyle/>
          <a:p>
            <a:pPr marL="0" indent="0">
              <a:buNone/>
            </a:pPr>
            <a:r>
              <a:rPr lang="en-US" dirty="0"/>
              <a:t>Java Scope</a:t>
            </a:r>
          </a:p>
          <a:p>
            <a:r>
              <a:rPr lang="en-US" dirty="0"/>
              <a:t>In Java, variables are only accessible inside the region they are created. </a:t>
            </a:r>
          </a:p>
          <a:p>
            <a:r>
              <a:rPr lang="en-US" dirty="0"/>
              <a:t>This is called scope.</a:t>
            </a:r>
          </a:p>
          <a:p>
            <a:pPr marL="0" indent="0">
              <a:buNone/>
            </a:pPr>
            <a:endParaRPr lang="en-US" dirty="0"/>
          </a:p>
          <a:p>
            <a:pPr marL="0" indent="0">
              <a:buNone/>
            </a:pPr>
            <a:r>
              <a:rPr lang="en-US" dirty="0"/>
              <a:t>Method Scope</a:t>
            </a:r>
          </a:p>
          <a:p>
            <a:r>
              <a:rPr lang="en-US" dirty="0"/>
              <a:t>Variables declared directly inside a method are available anywhere in the method following the line of code in which they were declared.</a:t>
            </a:r>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4419600" y="971550"/>
            <a:ext cx="4724399" cy="2590800"/>
          </a:xfrm>
        </p:spPr>
        <p:txBody>
          <a:bodyPr/>
          <a:lstStyle/>
          <a:p>
            <a:pPr marL="0" indent="0">
              <a:buNone/>
            </a:pPr>
            <a:endParaRPr lang="en-US" sz="1800" dirty="0"/>
          </a:p>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endParaRPr lang="en-US" sz="1800" dirty="0"/>
          </a:p>
          <a:p>
            <a:pPr marL="0" indent="0">
              <a:buNone/>
            </a:pPr>
            <a:r>
              <a:rPr lang="en-US" sz="1800" dirty="0"/>
              <a:t>      // Code here CANNOT use x</a:t>
            </a:r>
          </a:p>
          <a:p>
            <a:pPr marL="0" indent="0">
              <a:buNone/>
            </a:pPr>
            <a:endParaRPr lang="en-US" sz="1800" dirty="0"/>
          </a:p>
          <a:p>
            <a:pPr marL="0" indent="0">
              <a:buNone/>
            </a:pPr>
            <a:r>
              <a:rPr lang="en-US" sz="1800" dirty="0"/>
              <a:t>      int x = 100;</a:t>
            </a:r>
          </a:p>
          <a:p>
            <a:pPr marL="0" indent="0">
              <a:buNone/>
            </a:pPr>
            <a:endParaRPr lang="en-US" sz="1800" dirty="0"/>
          </a:p>
          <a:p>
            <a:pPr marL="0" indent="0">
              <a:buNone/>
            </a:pPr>
            <a:r>
              <a:rPr lang="en-US" sz="1800" dirty="0"/>
              <a:t>      // Code here can use x</a:t>
            </a:r>
          </a:p>
          <a:p>
            <a:pPr marL="0" indent="0">
              <a:buNone/>
            </a:pPr>
            <a:r>
              <a:rPr lang="en-US" sz="1800" dirty="0"/>
              <a:t>      </a:t>
            </a:r>
            <a:r>
              <a:rPr lang="en-US" sz="1800" dirty="0" err="1"/>
              <a:t>System.out.println</a:t>
            </a:r>
            <a:r>
              <a:rPr lang="en-US" sz="1800" dirty="0"/>
              <a:t>(x);</a:t>
            </a:r>
          </a:p>
          <a:p>
            <a:pPr marL="0" indent="0">
              <a:buNone/>
            </a:pPr>
            <a:r>
              <a:rPr lang="en-US" sz="1800" dirty="0"/>
              <a:t>   }</a:t>
            </a:r>
          </a:p>
          <a:p>
            <a:pPr marL="0" indent="0">
              <a:buNone/>
            </a:pPr>
            <a:r>
              <a:rPr lang="en-US" sz="1800" dirty="0"/>
              <a:t>}</a:t>
            </a:r>
          </a:p>
        </p:txBody>
      </p:sp>
      <p:cxnSp>
        <p:nvCxnSpPr>
          <p:cNvPr id="5" name="Straight Connector 4">
            <a:extLst>
              <a:ext uri="{FF2B5EF4-FFF2-40B4-BE49-F238E27FC236}">
                <a16:creationId xmlns:a16="http://schemas.microsoft.com/office/drawing/2014/main" id="{BECBE4BA-3686-CEF1-F432-6E79A990871A}"/>
              </a:ext>
            </a:extLst>
          </p:cNvPr>
          <p:cNvCxnSpPr>
            <a:cxnSpLocks/>
          </p:cNvCxnSpPr>
          <p:nvPr/>
        </p:nvCxnSpPr>
        <p:spPr bwMode="auto">
          <a:xfrm>
            <a:off x="4191000" y="971550"/>
            <a:ext cx="0" cy="3718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67668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p:txBody>
          <a:bodyPr/>
          <a:lstStyle/>
          <a:p>
            <a:r>
              <a:rPr lang="en-US" dirty="0"/>
              <a:t>Block Scope</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152400" y="895350"/>
            <a:ext cx="4267197" cy="2156483"/>
          </a:xfrm>
        </p:spPr>
        <p:txBody>
          <a:bodyPr/>
          <a:lstStyle/>
          <a:p>
            <a:r>
              <a:rPr lang="en-US" sz="1800" dirty="0"/>
              <a:t>A block of code refers to all of the code between curly braces {}.</a:t>
            </a:r>
          </a:p>
          <a:p>
            <a:r>
              <a:rPr lang="en-US" sz="1800" dirty="0"/>
              <a:t>Variables declared inside blocks of code are only accessible by the code between the curly braces, which follows the line in which the variable was declared.</a:t>
            </a:r>
          </a:p>
          <a:p>
            <a:r>
              <a:rPr lang="en-US" sz="1800" dirty="0"/>
              <a:t>A block of code may exist on its own or it can belong to an if, while or for statement. </a:t>
            </a:r>
          </a:p>
          <a:p>
            <a:r>
              <a:rPr lang="en-US" sz="1800" dirty="0"/>
              <a:t>In the case of for statements, variables declared in the statement itself are also available inside the block's scope.</a:t>
            </a:r>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4572000" y="830591"/>
            <a:ext cx="4419600" cy="2590800"/>
          </a:xfrm>
        </p:spPr>
        <p:txBody>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 Code here CANNOT use x</a:t>
            </a:r>
          </a:p>
          <a:p>
            <a:pPr marL="0" indent="0">
              <a:buNone/>
            </a:pPr>
            <a:r>
              <a:rPr lang="en-US" sz="1800" dirty="0"/>
              <a:t>      { </a:t>
            </a:r>
          </a:p>
          <a:p>
            <a:pPr marL="0" indent="0">
              <a:buNone/>
            </a:pPr>
            <a:r>
              <a:rPr lang="en-US" sz="1800" dirty="0"/>
              <a:t>          // This is a block</a:t>
            </a:r>
          </a:p>
          <a:p>
            <a:pPr marL="0" indent="0">
              <a:buNone/>
            </a:pPr>
            <a:r>
              <a:rPr lang="en-US" sz="1800" dirty="0"/>
              <a:t>          // Code here CANNOT use x</a:t>
            </a:r>
          </a:p>
          <a:p>
            <a:pPr marL="0" indent="0">
              <a:buNone/>
            </a:pPr>
            <a:r>
              <a:rPr lang="en-US" sz="1800" dirty="0"/>
              <a:t>          int x = 100;</a:t>
            </a:r>
          </a:p>
          <a:p>
            <a:pPr marL="0" indent="0">
              <a:buNone/>
            </a:pPr>
            <a:r>
              <a:rPr lang="en-US" sz="1800" dirty="0"/>
              <a:t>          // Code here CAN use x</a:t>
            </a:r>
          </a:p>
          <a:p>
            <a:pPr marL="0" indent="0">
              <a:buNone/>
            </a:pPr>
            <a:r>
              <a:rPr lang="en-US" sz="1800" dirty="0"/>
              <a:t>          </a:t>
            </a:r>
            <a:r>
              <a:rPr lang="en-US" sz="1800" dirty="0" err="1"/>
              <a:t>System.out.println</a:t>
            </a:r>
            <a:r>
              <a:rPr lang="en-US" sz="1800" dirty="0"/>
              <a:t>(x);</a:t>
            </a:r>
          </a:p>
          <a:p>
            <a:pPr marL="0" indent="0">
              <a:buNone/>
            </a:pPr>
            <a:r>
              <a:rPr lang="en-US" sz="1800" dirty="0"/>
              <a:t>       } // The block ends here</a:t>
            </a:r>
          </a:p>
          <a:p>
            <a:pPr marL="0" indent="0">
              <a:buNone/>
            </a:pPr>
            <a:r>
              <a:rPr lang="en-US" sz="1800" dirty="0"/>
              <a:t>       // Code here CANNOT use x </a:t>
            </a:r>
          </a:p>
          <a:p>
            <a:pPr marL="0" indent="0">
              <a:buNone/>
            </a:pPr>
            <a:r>
              <a:rPr lang="en-US" sz="1800" dirty="0"/>
              <a:t>       // because it is out of block</a:t>
            </a:r>
          </a:p>
          <a:p>
            <a:pPr marL="0" indent="0">
              <a:buNone/>
            </a:pPr>
            <a:r>
              <a:rPr lang="en-US" sz="1800" dirty="0"/>
              <a:t>   }</a:t>
            </a:r>
          </a:p>
          <a:p>
            <a:pPr marL="0" indent="0">
              <a:buNone/>
            </a:pPr>
            <a:r>
              <a:rPr lang="en-US" sz="1800" dirty="0"/>
              <a:t>}</a:t>
            </a:r>
          </a:p>
        </p:txBody>
      </p:sp>
      <p:cxnSp>
        <p:nvCxnSpPr>
          <p:cNvPr id="5" name="Straight Connector 4">
            <a:extLst>
              <a:ext uri="{FF2B5EF4-FFF2-40B4-BE49-F238E27FC236}">
                <a16:creationId xmlns:a16="http://schemas.microsoft.com/office/drawing/2014/main" id="{BECBE4BA-3686-CEF1-F432-6E79A990871A}"/>
              </a:ext>
            </a:extLst>
          </p:cNvPr>
          <p:cNvCxnSpPr>
            <a:cxnSpLocks/>
          </p:cNvCxnSpPr>
          <p:nvPr/>
        </p:nvCxnSpPr>
        <p:spPr bwMode="auto">
          <a:xfrm>
            <a:off x="4495800" y="1047750"/>
            <a:ext cx="0" cy="3718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994397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94743" y="1891182"/>
            <a:ext cx="4932926" cy="646331"/>
          </a:xfrm>
          <a:prstGeom prst="rect">
            <a:avLst/>
          </a:prstGeom>
          <a:noFill/>
        </p:spPr>
        <p:txBody>
          <a:bodyPr wrap="square" rtlCol="0">
            <a:spAutoFit/>
          </a:bodyPr>
          <a:lstStyle/>
          <a:p>
            <a:r>
              <a:rPr lang="en-US" sz="3600" dirty="0">
                <a:solidFill>
                  <a:srgbClr val="333399"/>
                </a:solidFill>
              </a:rPr>
              <a:t>Recursion</a:t>
            </a:r>
          </a:p>
        </p:txBody>
      </p:sp>
    </p:spTree>
    <p:extLst>
      <p:ext uri="{BB962C8B-B14F-4D97-AF65-F5344CB8AC3E}">
        <p14:creationId xmlns:p14="http://schemas.microsoft.com/office/powerpoint/2010/main" val="3930771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a:xfrm>
            <a:off x="1120621" y="270417"/>
            <a:ext cx="2797172" cy="490538"/>
          </a:xfrm>
        </p:spPr>
        <p:txBody>
          <a:bodyPr/>
          <a:lstStyle/>
          <a:p>
            <a:r>
              <a:rPr lang="en-US" dirty="0"/>
              <a:t>Java Recursion</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107794" y="760955"/>
            <a:ext cx="4374996" cy="2264569"/>
          </a:xfrm>
        </p:spPr>
        <p:txBody>
          <a:bodyPr/>
          <a:lstStyle/>
          <a:p>
            <a:pPr marL="0" indent="0">
              <a:buNone/>
            </a:pPr>
            <a:r>
              <a:rPr lang="en-US" sz="1800" b="1" dirty="0"/>
              <a:t>Recursion</a:t>
            </a:r>
          </a:p>
          <a:p>
            <a:r>
              <a:rPr lang="en-US" sz="1800" dirty="0"/>
              <a:t>Recursion is the technique of making a function call itself.</a:t>
            </a:r>
          </a:p>
          <a:p>
            <a:r>
              <a:rPr lang="en-US" sz="1800" dirty="0"/>
              <a:t>This technique provides a way to break complicated problems down into simple problems which are easier to solve.</a:t>
            </a:r>
          </a:p>
          <a:p>
            <a:pPr marL="0" indent="0">
              <a:buNone/>
            </a:pPr>
            <a:r>
              <a:rPr lang="en-US" sz="1800" b="1" dirty="0"/>
              <a:t>Recursion Example</a:t>
            </a:r>
          </a:p>
          <a:p>
            <a:r>
              <a:rPr lang="en-US" sz="1800" dirty="0"/>
              <a:t>Adding two numbers together is easy to do, but adding a range of numbers is more complicated. </a:t>
            </a:r>
          </a:p>
          <a:p>
            <a:r>
              <a:rPr lang="en-US" sz="1800" dirty="0"/>
              <a:t>In the following example, recursion is used to add a range of numbers together by breaking it down into the simple task of adding two numbers.</a:t>
            </a:r>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4724401" y="57150"/>
            <a:ext cx="4419599" cy="2590800"/>
          </a:xfrm>
          <a:solidFill>
            <a:schemeClr val="bg1"/>
          </a:solidFill>
        </p:spPr>
        <p:txBody>
          <a:bodyPr/>
          <a:lstStyle/>
          <a:p>
            <a:pPr marL="0" indent="0">
              <a:buNone/>
            </a:pPr>
            <a:r>
              <a:rPr lang="en-US" sz="1800" dirty="0"/>
              <a:t>/* Use recursion to add all of the numbers up to 10.</a:t>
            </a:r>
          </a:p>
          <a:p>
            <a:pPr marL="0" indent="0">
              <a:buNone/>
            </a:pPr>
            <a:r>
              <a:rPr lang="en-US" sz="1800" dirty="0"/>
              <a:t>*/</a:t>
            </a:r>
          </a:p>
          <a:p>
            <a:pPr marL="0" indent="0">
              <a:buNone/>
            </a:pPr>
            <a:endParaRPr lang="en-US" sz="1800" dirty="0"/>
          </a:p>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int result = sum(10);</a:t>
            </a:r>
          </a:p>
          <a:p>
            <a:pPr marL="0" indent="0">
              <a:buNone/>
            </a:pPr>
            <a:r>
              <a:rPr lang="en-US" sz="1800" dirty="0"/>
              <a:t>    </a:t>
            </a:r>
            <a:r>
              <a:rPr lang="en-US" sz="1800" dirty="0" err="1"/>
              <a:t>System.out.println</a:t>
            </a:r>
            <a:r>
              <a:rPr lang="en-US" sz="1800" dirty="0"/>
              <a:t>(result);</a:t>
            </a:r>
          </a:p>
          <a:p>
            <a:pPr marL="0" indent="0">
              <a:buNone/>
            </a:pPr>
            <a:r>
              <a:rPr lang="en-US" sz="1800" dirty="0"/>
              <a:t>  }</a:t>
            </a:r>
          </a:p>
          <a:p>
            <a:pPr marL="0" indent="0">
              <a:buNone/>
            </a:pPr>
            <a:r>
              <a:rPr lang="en-US" sz="1800" dirty="0"/>
              <a:t>  public static int sum(int k) {</a:t>
            </a:r>
          </a:p>
          <a:p>
            <a:pPr marL="0" indent="0">
              <a:buNone/>
            </a:pPr>
            <a:r>
              <a:rPr lang="en-US" sz="1800" dirty="0"/>
              <a:t>    if (k &gt; 0) {</a:t>
            </a:r>
          </a:p>
          <a:p>
            <a:pPr marL="0" indent="0">
              <a:buNone/>
            </a:pPr>
            <a:r>
              <a:rPr lang="en-US" sz="1800" dirty="0"/>
              <a:t>      return k + sum(k - 1);</a:t>
            </a:r>
          </a:p>
          <a:p>
            <a:pPr marL="0" indent="0">
              <a:buNone/>
            </a:pPr>
            <a:r>
              <a:rPr lang="en-US" sz="1800" dirty="0"/>
              <a:t>    } else {</a:t>
            </a:r>
          </a:p>
          <a:p>
            <a:pPr marL="0" indent="0">
              <a:buNone/>
            </a:pPr>
            <a:r>
              <a:rPr lang="en-US" sz="1800" dirty="0"/>
              <a:t>      return 0;</a:t>
            </a:r>
          </a:p>
          <a:p>
            <a:pPr marL="0" indent="0">
              <a:buNone/>
            </a:pPr>
            <a:r>
              <a:rPr lang="en-US" sz="1800" dirty="0"/>
              <a:t>    }</a:t>
            </a:r>
          </a:p>
          <a:p>
            <a:pPr marL="0" indent="0">
              <a:buNone/>
            </a:pPr>
            <a:r>
              <a:rPr lang="en-US" sz="1800" dirty="0"/>
              <a:t>  }</a:t>
            </a:r>
          </a:p>
          <a:p>
            <a:pPr marL="0" indent="0">
              <a:buNone/>
            </a:pPr>
            <a:r>
              <a:rPr lang="en-US" sz="1800" dirty="0"/>
              <a:t>}</a:t>
            </a:r>
          </a:p>
        </p:txBody>
      </p:sp>
      <p:cxnSp>
        <p:nvCxnSpPr>
          <p:cNvPr id="5" name="Straight Connector 4">
            <a:extLst>
              <a:ext uri="{FF2B5EF4-FFF2-40B4-BE49-F238E27FC236}">
                <a16:creationId xmlns:a16="http://schemas.microsoft.com/office/drawing/2014/main" id="{BECBE4BA-3686-CEF1-F432-6E79A990871A}"/>
              </a:ext>
            </a:extLst>
          </p:cNvPr>
          <p:cNvCxnSpPr>
            <a:cxnSpLocks/>
          </p:cNvCxnSpPr>
          <p:nvPr/>
        </p:nvCxnSpPr>
        <p:spPr bwMode="auto">
          <a:xfrm>
            <a:off x="4558990" y="133350"/>
            <a:ext cx="13010" cy="46482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8343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92FD-BD3F-4EB3-E624-374517A7FE87}"/>
              </a:ext>
            </a:extLst>
          </p:cNvPr>
          <p:cNvSpPr>
            <a:spLocks noGrp="1"/>
          </p:cNvSpPr>
          <p:nvPr>
            <p:ph type="title"/>
          </p:nvPr>
        </p:nvSpPr>
        <p:spPr/>
        <p:txBody>
          <a:bodyPr/>
          <a:lstStyle/>
          <a:p>
            <a:r>
              <a:rPr lang="en-US" dirty="0"/>
              <a:t>How Methods Work</a:t>
            </a:r>
          </a:p>
        </p:txBody>
      </p:sp>
      <p:sp>
        <p:nvSpPr>
          <p:cNvPr id="3" name="Content Placeholder 2">
            <a:extLst>
              <a:ext uri="{FF2B5EF4-FFF2-40B4-BE49-F238E27FC236}">
                <a16:creationId xmlns:a16="http://schemas.microsoft.com/office/drawing/2014/main" id="{A4B92D1A-F6A3-4C88-6D08-D16EF6D513A9}"/>
              </a:ext>
            </a:extLst>
          </p:cNvPr>
          <p:cNvSpPr>
            <a:spLocks noGrp="1"/>
          </p:cNvSpPr>
          <p:nvPr>
            <p:ph sz="half" idx="1"/>
          </p:nvPr>
        </p:nvSpPr>
        <p:spPr>
          <a:xfrm>
            <a:off x="533400" y="933332"/>
            <a:ext cx="8410815" cy="619362"/>
          </a:xfrm>
        </p:spPr>
        <p:txBody>
          <a:bodyPr/>
          <a:lstStyle/>
          <a:p>
            <a:r>
              <a:rPr lang="en-US" dirty="0"/>
              <a:t>A method is a block of code called by name and passing parameters if any.</a:t>
            </a:r>
          </a:p>
          <a:p>
            <a:r>
              <a:rPr lang="en-US" dirty="0"/>
              <a:t>A method may return certain values of certain types. </a:t>
            </a:r>
          </a:p>
          <a:p>
            <a:r>
              <a:rPr lang="en-US" dirty="0"/>
              <a:t>The type of the return values defines the type of the method</a:t>
            </a:r>
          </a:p>
          <a:p>
            <a:r>
              <a:rPr lang="en-US" dirty="0"/>
              <a:t>If a method does not return any </a:t>
            </a:r>
            <a:r>
              <a:rPr lang="en-US" dirty="0" err="1"/>
              <a:t>balue</a:t>
            </a:r>
            <a:r>
              <a:rPr lang="en-US" dirty="0"/>
              <a:t> the method’s type is referred to as “void”.</a:t>
            </a:r>
          </a:p>
          <a:p>
            <a:r>
              <a:rPr lang="en-US" dirty="0"/>
              <a:t>Methods have the following syntax:</a:t>
            </a:r>
          </a:p>
        </p:txBody>
      </p:sp>
      <p:sp>
        <p:nvSpPr>
          <p:cNvPr id="5" name="Content Placeholder 4">
            <a:extLst>
              <a:ext uri="{FF2B5EF4-FFF2-40B4-BE49-F238E27FC236}">
                <a16:creationId xmlns:a16="http://schemas.microsoft.com/office/drawing/2014/main" id="{27ECB267-5D4E-3CD7-36EA-D8E1F6AF667D}"/>
              </a:ext>
            </a:extLst>
          </p:cNvPr>
          <p:cNvSpPr>
            <a:spLocks noGrp="1"/>
          </p:cNvSpPr>
          <p:nvPr>
            <p:ph sz="half" idx="2"/>
          </p:nvPr>
        </p:nvSpPr>
        <p:spPr>
          <a:xfrm>
            <a:off x="457200" y="3333750"/>
            <a:ext cx="8487015" cy="1371599"/>
          </a:xfrm>
          <a:ln w="12700">
            <a:solidFill>
              <a:schemeClr val="tx1"/>
            </a:solidFill>
          </a:ln>
        </p:spPr>
        <p:txBody>
          <a:bodyPr/>
          <a:lstStyle/>
          <a:p>
            <a:pPr marL="0" indent="0">
              <a:buNone/>
            </a:pPr>
            <a:r>
              <a:rPr lang="en-US" dirty="0"/>
              <a:t>&lt;</a:t>
            </a:r>
            <a:r>
              <a:rPr lang="en-US" dirty="0" err="1"/>
              <a:t>access_modifier</a:t>
            </a:r>
            <a:r>
              <a:rPr lang="en-US" dirty="0"/>
              <a:t>&gt; &lt;</a:t>
            </a:r>
            <a:r>
              <a:rPr lang="en-US" dirty="0" err="1"/>
              <a:t>return_type</a:t>
            </a:r>
            <a:r>
              <a:rPr lang="en-US" dirty="0"/>
              <a:t>&gt; &lt;</a:t>
            </a:r>
            <a:r>
              <a:rPr lang="en-US" dirty="0" err="1"/>
              <a:t>method_name</a:t>
            </a:r>
            <a:r>
              <a:rPr lang="en-US" dirty="0"/>
              <a:t>&gt;(</a:t>
            </a:r>
            <a:r>
              <a:rPr lang="en-US" dirty="0" err="1"/>
              <a:t>list_of_parameters</a:t>
            </a:r>
            <a:r>
              <a:rPr lang="en-US" dirty="0"/>
              <a:t>)</a:t>
            </a:r>
          </a:p>
          <a:p>
            <a:pPr marL="0" indent="0">
              <a:buNone/>
            </a:pPr>
            <a:r>
              <a:rPr lang="en-US" dirty="0"/>
              <a:t>{</a:t>
            </a:r>
          </a:p>
          <a:p>
            <a:pPr marL="0" indent="0">
              <a:buNone/>
            </a:pPr>
            <a:r>
              <a:rPr lang="en-US" dirty="0"/>
              <a:t>    //body</a:t>
            </a:r>
          </a:p>
          <a:p>
            <a:pPr marL="0" indent="0">
              <a:buNone/>
            </a:pPr>
            <a:r>
              <a:rPr lang="en-US" dirty="0"/>
              <a:t>}</a:t>
            </a:r>
          </a:p>
        </p:txBody>
      </p:sp>
    </p:spTree>
    <p:extLst>
      <p:ext uri="{BB962C8B-B14F-4D97-AF65-F5344CB8AC3E}">
        <p14:creationId xmlns:p14="http://schemas.microsoft.com/office/powerpoint/2010/main" val="2001085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a:xfrm>
            <a:off x="1120621" y="270417"/>
            <a:ext cx="3666968" cy="490538"/>
          </a:xfrm>
        </p:spPr>
        <p:txBody>
          <a:bodyPr/>
          <a:lstStyle/>
          <a:p>
            <a:r>
              <a:rPr lang="en-US" dirty="0"/>
              <a:t>Example Explained</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107794" y="760955"/>
            <a:ext cx="5226206" cy="2264569"/>
          </a:xfrm>
        </p:spPr>
        <p:txBody>
          <a:bodyPr/>
          <a:lstStyle/>
          <a:p>
            <a:r>
              <a:rPr lang="en-US" sz="1800" dirty="0"/>
              <a:t>When the sum() function is called, it adds parameter k to the sum of all numbers smaller than k and returns the result. </a:t>
            </a:r>
          </a:p>
          <a:p>
            <a:r>
              <a:rPr lang="en-US" sz="1800" dirty="0"/>
              <a:t>When k becomes 0, the function just returns 0. </a:t>
            </a:r>
          </a:p>
          <a:p>
            <a:r>
              <a:rPr lang="en-US" sz="1800" dirty="0"/>
              <a:t>When running, the program follows these steps:</a:t>
            </a:r>
          </a:p>
          <a:p>
            <a:pPr marL="0" indent="0">
              <a:buNone/>
            </a:pPr>
            <a:r>
              <a:rPr lang="en-US" sz="1800" dirty="0"/>
              <a:t>10 + sum(9)</a:t>
            </a:r>
          </a:p>
          <a:p>
            <a:pPr marL="0" indent="0">
              <a:buNone/>
            </a:pPr>
            <a:r>
              <a:rPr lang="en-US" sz="1800" dirty="0"/>
              <a:t>10 + ( 9 + sum(8) )</a:t>
            </a:r>
          </a:p>
          <a:p>
            <a:pPr marL="0" indent="0">
              <a:buNone/>
            </a:pPr>
            <a:r>
              <a:rPr lang="en-US" sz="1800" dirty="0"/>
              <a:t>10 + ( 9 + ( 8 + sum(7) ) )</a:t>
            </a:r>
          </a:p>
          <a:p>
            <a:pPr marL="0" indent="0">
              <a:buNone/>
            </a:pPr>
            <a:r>
              <a:rPr lang="en-US" sz="1800" dirty="0"/>
              <a:t>...</a:t>
            </a:r>
          </a:p>
          <a:p>
            <a:pPr marL="0" indent="0">
              <a:buNone/>
            </a:pPr>
            <a:endParaRPr lang="en-US" sz="1800" dirty="0"/>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5334000" y="270416"/>
            <a:ext cx="3810000" cy="3124200"/>
          </a:xfrm>
          <a:solidFill>
            <a:schemeClr val="bg1"/>
          </a:solidFill>
          <a:ln w="12700">
            <a:solidFill>
              <a:schemeClr val="tx1"/>
            </a:solidFill>
          </a:ln>
        </p:spPr>
        <p:txBody>
          <a:bodyPr/>
          <a:lstStyle/>
          <a:p>
            <a:pPr marL="0" indent="0">
              <a:buNone/>
            </a:pPr>
            <a:r>
              <a:rPr lang="en-US" sz="1200" dirty="0"/>
              <a:t>/* Use recursion to add all of the numbers up to 10.</a:t>
            </a:r>
          </a:p>
          <a:p>
            <a:pPr marL="0" indent="0">
              <a:buNone/>
            </a:pPr>
            <a:r>
              <a:rPr lang="en-US" sz="1200" dirty="0"/>
              <a:t>*/</a:t>
            </a:r>
          </a:p>
          <a:p>
            <a:pPr marL="0" indent="0">
              <a:buNone/>
            </a:pPr>
            <a:endParaRPr lang="en-US" sz="1200" dirty="0"/>
          </a:p>
          <a:p>
            <a:pPr marL="0" indent="0">
              <a:buNone/>
            </a:pPr>
            <a:r>
              <a:rPr lang="en-US" sz="1200" dirty="0"/>
              <a:t>public class Main {</a:t>
            </a:r>
          </a:p>
          <a:p>
            <a:pPr marL="0" indent="0">
              <a:buNone/>
            </a:pPr>
            <a:r>
              <a:rPr lang="en-US" sz="1200" dirty="0"/>
              <a:t>  public static void main(String[] </a:t>
            </a:r>
            <a:r>
              <a:rPr lang="en-US" sz="1200" dirty="0" err="1"/>
              <a:t>args</a:t>
            </a:r>
            <a:r>
              <a:rPr lang="en-US" sz="1200" dirty="0"/>
              <a:t>) {</a:t>
            </a:r>
          </a:p>
          <a:p>
            <a:pPr marL="0" indent="0">
              <a:buNone/>
            </a:pPr>
            <a:r>
              <a:rPr lang="en-US" sz="1200" dirty="0"/>
              <a:t>    int result = sum(10);</a:t>
            </a:r>
          </a:p>
          <a:p>
            <a:pPr marL="0" indent="0">
              <a:buNone/>
            </a:pPr>
            <a:r>
              <a:rPr lang="en-US" sz="1200" dirty="0"/>
              <a:t>    </a:t>
            </a:r>
            <a:r>
              <a:rPr lang="en-US" sz="1200" dirty="0" err="1"/>
              <a:t>System.out.println</a:t>
            </a:r>
            <a:r>
              <a:rPr lang="en-US" sz="1200" dirty="0"/>
              <a:t>(result);</a:t>
            </a:r>
          </a:p>
          <a:p>
            <a:pPr marL="0" indent="0">
              <a:buNone/>
            </a:pPr>
            <a:r>
              <a:rPr lang="en-US" sz="1200" dirty="0"/>
              <a:t>  }</a:t>
            </a:r>
          </a:p>
          <a:p>
            <a:pPr marL="0" indent="0">
              <a:buNone/>
            </a:pPr>
            <a:r>
              <a:rPr lang="en-US" sz="1200" dirty="0"/>
              <a:t>  public static int sum(int k) {</a:t>
            </a:r>
          </a:p>
          <a:p>
            <a:pPr marL="0" indent="0">
              <a:buNone/>
            </a:pPr>
            <a:r>
              <a:rPr lang="en-US" sz="1200" dirty="0"/>
              <a:t>    if (k &gt; 0) {</a:t>
            </a:r>
          </a:p>
          <a:p>
            <a:pPr marL="0" indent="0">
              <a:buNone/>
            </a:pPr>
            <a:r>
              <a:rPr lang="en-US" sz="1200" dirty="0"/>
              <a:t>      return k + sum(k - 1);</a:t>
            </a:r>
          </a:p>
          <a:p>
            <a:pPr marL="0" indent="0">
              <a:buNone/>
            </a:pPr>
            <a:r>
              <a:rPr lang="en-US" sz="1200" dirty="0"/>
              <a:t>    } else {</a:t>
            </a:r>
          </a:p>
          <a:p>
            <a:pPr marL="0" indent="0">
              <a:buNone/>
            </a:pPr>
            <a:r>
              <a:rPr lang="en-US" sz="1200" dirty="0"/>
              <a:t>      return 0;</a:t>
            </a:r>
          </a:p>
          <a:p>
            <a:pPr marL="0" indent="0">
              <a:buNone/>
            </a:pPr>
            <a:r>
              <a:rPr lang="en-US" sz="1200" dirty="0"/>
              <a:t>    }</a:t>
            </a:r>
          </a:p>
          <a:p>
            <a:pPr marL="0" indent="0">
              <a:buNone/>
            </a:pPr>
            <a:r>
              <a:rPr lang="en-US" sz="1200" dirty="0"/>
              <a:t>  }</a:t>
            </a:r>
          </a:p>
          <a:p>
            <a:pPr marL="0" indent="0">
              <a:buNone/>
            </a:pPr>
            <a:r>
              <a:rPr lang="en-US" sz="1200" dirty="0"/>
              <a:t>}</a:t>
            </a:r>
          </a:p>
        </p:txBody>
      </p:sp>
      <p:sp>
        <p:nvSpPr>
          <p:cNvPr id="11" name="TextBox 10">
            <a:extLst>
              <a:ext uri="{FF2B5EF4-FFF2-40B4-BE49-F238E27FC236}">
                <a16:creationId xmlns:a16="http://schemas.microsoft.com/office/drawing/2014/main" id="{383EFC6C-C7E7-7663-520D-49C8575430DE}"/>
              </a:ext>
            </a:extLst>
          </p:cNvPr>
          <p:cNvSpPr txBox="1"/>
          <p:nvPr/>
        </p:nvSpPr>
        <p:spPr>
          <a:xfrm>
            <a:off x="107794" y="3516062"/>
            <a:ext cx="8835642" cy="1477328"/>
          </a:xfrm>
          <a:prstGeom prst="rect">
            <a:avLst/>
          </a:prstGeom>
          <a:noFill/>
        </p:spPr>
        <p:txBody>
          <a:bodyPr wrap="square">
            <a:spAutoFit/>
          </a:bodyPr>
          <a:lstStyle/>
          <a:p>
            <a:pPr marL="0" indent="0">
              <a:buNone/>
            </a:pPr>
            <a:r>
              <a:rPr lang="en-US" sz="1800" dirty="0"/>
              <a:t>10 + 9 + 8 + 7 + 6 + 5 + 4 + 3 + 2 + 1 + sum(0)</a:t>
            </a:r>
          </a:p>
          <a:p>
            <a:pPr marL="0" indent="0">
              <a:buNone/>
            </a:pPr>
            <a:r>
              <a:rPr lang="en-US" sz="1800" dirty="0"/>
              <a:t>10 + 9 + 8 + 7 + 6 + 5 + 4 + 3 + 2 + 1 + 0</a:t>
            </a:r>
          </a:p>
          <a:p>
            <a:pPr marL="0" indent="0">
              <a:buNone/>
            </a:pPr>
            <a:endParaRPr lang="en-US" sz="1800" dirty="0"/>
          </a:p>
          <a:p>
            <a:pPr marL="0" indent="0">
              <a:buNone/>
            </a:pPr>
            <a:r>
              <a:rPr lang="en-US" sz="1800" dirty="0"/>
              <a:t>Since the function does not call itself when k is 0, the program stops there and returns the result.</a:t>
            </a:r>
            <a:endParaRPr lang="en-US" dirty="0"/>
          </a:p>
        </p:txBody>
      </p:sp>
    </p:spTree>
    <p:extLst>
      <p:ext uri="{BB962C8B-B14F-4D97-AF65-F5344CB8AC3E}">
        <p14:creationId xmlns:p14="http://schemas.microsoft.com/office/powerpoint/2010/main" val="3298743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B111F3-CD16-810B-C251-358FCBD8400B}"/>
              </a:ext>
            </a:extLst>
          </p:cNvPr>
          <p:cNvSpPr>
            <a:spLocks noGrp="1"/>
          </p:cNvSpPr>
          <p:nvPr>
            <p:ph type="title"/>
          </p:nvPr>
        </p:nvSpPr>
        <p:spPr/>
        <p:txBody>
          <a:bodyPr/>
          <a:lstStyle/>
          <a:p>
            <a:r>
              <a:rPr lang="en-US" dirty="0"/>
              <a:t>Halting Condition</a:t>
            </a:r>
          </a:p>
        </p:txBody>
      </p:sp>
      <p:sp>
        <p:nvSpPr>
          <p:cNvPr id="6" name="Content Placeholder 5">
            <a:extLst>
              <a:ext uri="{FF2B5EF4-FFF2-40B4-BE49-F238E27FC236}">
                <a16:creationId xmlns:a16="http://schemas.microsoft.com/office/drawing/2014/main" id="{B9D633E0-B0BA-B014-7E97-DA79E573952D}"/>
              </a:ext>
            </a:extLst>
          </p:cNvPr>
          <p:cNvSpPr>
            <a:spLocks noGrp="1"/>
          </p:cNvSpPr>
          <p:nvPr>
            <p:ph idx="1"/>
          </p:nvPr>
        </p:nvSpPr>
        <p:spPr>
          <a:xfrm>
            <a:off x="446088" y="843557"/>
            <a:ext cx="8251823" cy="3456385"/>
          </a:xfrm>
        </p:spPr>
        <p:txBody>
          <a:bodyPr/>
          <a:lstStyle/>
          <a:p>
            <a:r>
              <a:rPr lang="en-US" dirty="0"/>
              <a:t>Just as loops can run into the problem of infinite looping, recursive functions can run into the problem of infinite recursion.</a:t>
            </a:r>
          </a:p>
          <a:p>
            <a:r>
              <a:rPr lang="en-US" dirty="0"/>
              <a:t>Infinite recursion is when the function never stops calling itself. Every recursive function should have a halting condition, which is the condition where the function stops calling itself. </a:t>
            </a:r>
          </a:p>
          <a:p>
            <a:r>
              <a:rPr lang="en-US" dirty="0"/>
              <a:t>In the previous example, the halting condition is when the parameter k becomes 0.</a:t>
            </a:r>
          </a:p>
          <a:p>
            <a:r>
              <a:rPr lang="en-US" dirty="0"/>
              <a:t>It is helpful to see a variety of different examples to better understand the concept. </a:t>
            </a:r>
          </a:p>
          <a:p>
            <a:r>
              <a:rPr lang="en-US" dirty="0"/>
              <a:t>In this example, the function adds a range of numbers between a start and an end. </a:t>
            </a:r>
          </a:p>
          <a:p>
            <a:r>
              <a:rPr lang="en-US" dirty="0"/>
              <a:t>The halting condition for this recursive function is when end is not greater than start:</a:t>
            </a:r>
          </a:p>
        </p:txBody>
      </p:sp>
    </p:spTree>
    <p:extLst>
      <p:ext uri="{BB962C8B-B14F-4D97-AF65-F5344CB8AC3E}">
        <p14:creationId xmlns:p14="http://schemas.microsoft.com/office/powerpoint/2010/main" val="3148431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F913-7749-1DFE-53C6-C0181EB6EB92}"/>
              </a:ext>
            </a:extLst>
          </p:cNvPr>
          <p:cNvSpPr>
            <a:spLocks noGrp="1"/>
          </p:cNvSpPr>
          <p:nvPr>
            <p:ph type="title"/>
          </p:nvPr>
        </p:nvSpPr>
        <p:spPr>
          <a:xfrm>
            <a:off x="1120620" y="270417"/>
            <a:ext cx="6575579" cy="490538"/>
          </a:xfrm>
        </p:spPr>
        <p:txBody>
          <a:bodyPr/>
          <a:lstStyle/>
          <a:p>
            <a:r>
              <a:rPr lang="en-US" dirty="0"/>
              <a:t>Example of  Recursion</a:t>
            </a:r>
          </a:p>
        </p:txBody>
      </p:sp>
      <p:sp>
        <p:nvSpPr>
          <p:cNvPr id="3" name="Content Placeholder 2">
            <a:extLst>
              <a:ext uri="{FF2B5EF4-FFF2-40B4-BE49-F238E27FC236}">
                <a16:creationId xmlns:a16="http://schemas.microsoft.com/office/drawing/2014/main" id="{C9327A29-004B-A06B-23FD-F8804A97A810}"/>
              </a:ext>
            </a:extLst>
          </p:cNvPr>
          <p:cNvSpPr>
            <a:spLocks noGrp="1"/>
          </p:cNvSpPr>
          <p:nvPr>
            <p:ph sz="half" idx="1"/>
          </p:nvPr>
        </p:nvSpPr>
        <p:spPr>
          <a:xfrm>
            <a:off x="107794" y="1047750"/>
            <a:ext cx="4374996" cy="2264569"/>
          </a:xfrm>
        </p:spPr>
        <p:txBody>
          <a:bodyPr/>
          <a:lstStyle/>
          <a:p>
            <a:r>
              <a:rPr lang="en-US" sz="1600" dirty="0"/>
              <a:t>Use recursion to add all of the numbers between 5 to 10.</a:t>
            </a:r>
          </a:p>
          <a:p>
            <a:endParaRPr lang="en-US" sz="1600" dirty="0"/>
          </a:p>
          <a:p>
            <a:r>
              <a:rPr lang="en-US" sz="1800" dirty="0"/>
              <a:t>The developer should be very careful with recursion as it can be quite easy to slip into writing a function which never terminates, or one that uses excess amounts of memory or processor power. </a:t>
            </a:r>
          </a:p>
          <a:p>
            <a:r>
              <a:rPr lang="en-US" sz="1800" dirty="0"/>
              <a:t>However, when written correctly recursion can be a very efficient and mathematically-elegant approach to programming.</a:t>
            </a:r>
          </a:p>
        </p:txBody>
      </p:sp>
      <p:sp>
        <p:nvSpPr>
          <p:cNvPr id="4" name="Content Placeholder 3">
            <a:extLst>
              <a:ext uri="{FF2B5EF4-FFF2-40B4-BE49-F238E27FC236}">
                <a16:creationId xmlns:a16="http://schemas.microsoft.com/office/drawing/2014/main" id="{2DD52C79-1E3E-45A4-38E2-943D2F320CF8}"/>
              </a:ext>
            </a:extLst>
          </p:cNvPr>
          <p:cNvSpPr>
            <a:spLocks noGrp="1"/>
          </p:cNvSpPr>
          <p:nvPr>
            <p:ph sz="half" idx="2"/>
          </p:nvPr>
        </p:nvSpPr>
        <p:spPr>
          <a:xfrm>
            <a:off x="4724401" y="971550"/>
            <a:ext cx="4419599" cy="1676400"/>
          </a:xfrm>
          <a:noFill/>
        </p:spPr>
        <p:txBody>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int result = sum(5, 10);</a:t>
            </a:r>
          </a:p>
          <a:p>
            <a:pPr marL="0" indent="0">
              <a:buNone/>
            </a:pPr>
            <a:r>
              <a:rPr lang="en-US" sz="1800" dirty="0"/>
              <a:t>    </a:t>
            </a:r>
            <a:r>
              <a:rPr lang="en-US" sz="1800" dirty="0" err="1"/>
              <a:t>System.out.println</a:t>
            </a:r>
            <a:r>
              <a:rPr lang="en-US" sz="1800" dirty="0"/>
              <a:t>(result);</a:t>
            </a:r>
          </a:p>
          <a:p>
            <a:pPr marL="0" indent="0">
              <a:buNone/>
            </a:pPr>
            <a:r>
              <a:rPr lang="en-US" sz="1800" dirty="0"/>
              <a:t>  }</a:t>
            </a:r>
          </a:p>
          <a:p>
            <a:pPr marL="0" indent="0">
              <a:buNone/>
            </a:pPr>
            <a:r>
              <a:rPr lang="en-US" sz="1800" dirty="0"/>
              <a:t>  public static int sum(int start, int end) {</a:t>
            </a:r>
          </a:p>
          <a:p>
            <a:pPr marL="0" indent="0">
              <a:buNone/>
            </a:pPr>
            <a:r>
              <a:rPr lang="en-US" sz="1800" dirty="0"/>
              <a:t>    if (end &gt; start) {</a:t>
            </a:r>
          </a:p>
          <a:p>
            <a:pPr marL="0" indent="0">
              <a:buNone/>
            </a:pPr>
            <a:r>
              <a:rPr lang="en-US" sz="1800" dirty="0"/>
              <a:t>      return end + sum(start, end - 1);</a:t>
            </a:r>
          </a:p>
          <a:p>
            <a:pPr marL="0" indent="0">
              <a:buNone/>
            </a:pPr>
            <a:r>
              <a:rPr lang="en-US" sz="1800" dirty="0"/>
              <a:t>    } else {</a:t>
            </a:r>
          </a:p>
          <a:p>
            <a:pPr marL="0" indent="0">
              <a:buNone/>
            </a:pPr>
            <a:r>
              <a:rPr lang="en-US" sz="1800" dirty="0"/>
              <a:t>      return end;</a:t>
            </a:r>
          </a:p>
          <a:p>
            <a:pPr marL="0" indent="0">
              <a:buNone/>
            </a:pPr>
            <a:r>
              <a:rPr lang="en-US" sz="1800" dirty="0"/>
              <a:t>    }</a:t>
            </a:r>
          </a:p>
          <a:p>
            <a:pPr marL="0" indent="0">
              <a:buNone/>
            </a:pPr>
            <a:r>
              <a:rPr lang="en-US" sz="1800" dirty="0"/>
              <a:t>  }</a:t>
            </a:r>
          </a:p>
          <a:p>
            <a:pPr marL="0" indent="0">
              <a:buNone/>
            </a:pPr>
            <a:r>
              <a:rPr lang="en-US" sz="1800" dirty="0"/>
              <a:t>}</a:t>
            </a:r>
          </a:p>
        </p:txBody>
      </p:sp>
      <p:cxnSp>
        <p:nvCxnSpPr>
          <p:cNvPr id="5" name="Straight Connector 4">
            <a:extLst>
              <a:ext uri="{FF2B5EF4-FFF2-40B4-BE49-F238E27FC236}">
                <a16:creationId xmlns:a16="http://schemas.microsoft.com/office/drawing/2014/main" id="{BECBE4BA-3686-CEF1-F432-6E79A990871A}"/>
              </a:ext>
            </a:extLst>
          </p:cNvPr>
          <p:cNvCxnSpPr>
            <a:cxnSpLocks/>
          </p:cNvCxnSpPr>
          <p:nvPr/>
        </p:nvCxnSpPr>
        <p:spPr bwMode="auto">
          <a:xfrm>
            <a:off x="4572000" y="1047750"/>
            <a:ext cx="0" cy="37338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957206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295400" y="3333750"/>
            <a:ext cx="7696200" cy="457200"/>
          </a:xfrm>
        </p:spPr>
        <p:txBody>
          <a:bodyPr/>
          <a:lstStyle/>
          <a:p>
            <a:pPr marL="2227263" indent="-2227263"/>
            <a:r>
              <a:rPr lang="en-US" dirty="0"/>
              <a:t>Chapter 8 – Creating Methods in Java</a:t>
            </a:r>
          </a:p>
        </p:txBody>
      </p:sp>
    </p:spTree>
    <p:extLst>
      <p:ext uri="{BB962C8B-B14F-4D97-AF65-F5344CB8AC3E}">
        <p14:creationId xmlns:p14="http://schemas.microsoft.com/office/powerpoint/2010/main" val="92863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92FD-BD3F-4EB3-E624-374517A7FE87}"/>
              </a:ext>
            </a:extLst>
          </p:cNvPr>
          <p:cNvSpPr>
            <a:spLocks noGrp="1"/>
          </p:cNvSpPr>
          <p:nvPr>
            <p:ph type="title"/>
          </p:nvPr>
        </p:nvSpPr>
        <p:spPr/>
        <p:txBody>
          <a:bodyPr/>
          <a:lstStyle/>
          <a:p>
            <a:r>
              <a:rPr lang="en-US" dirty="0"/>
              <a:t>Method Declaration</a:t>
            </a:r>
          </a:p>
        </p:txBody>
      </p:sp>
      <p:sp>
        <p:nvSpPr>
          <p:cNvPr id="3" name="Content Placeholder 2">
            <a:extLst>
              <a:ext uri="{FF2B5EF4-FFF2-40B4-BE49-F238E27FC236}">
                <a16:creationId xmlns:a16="http://schemas.microsoft.com/office/drawing/2014/main" id="{A4B92D1A-F6A3-4C88-6D08-D16EF6D513A9}"/>
              </a:ext>
            </a:extLst>
          </p:cNvPr>
          <p:cNvSpPr>
            <a:spLocks noGrp="1"/>
          </p:cNvSpPr>
          <p:nvPr>
            <p:ph idx="1"/>
          </p:nvPr>
        </p:nvSpPr>
        <p:spPr>
          <a:xfrm>
            <a:off x="1219200" y="1276350"/>
            <a:ext cx="7467598" cy="3278356"/>
          </a:xfrm>
        </p:spPr>
        <p:txBody>
          <a:bodyPr/>
          <a:lstStyle/>
          <a:p>
            <a:pPr marL="0" indent="0">
              <a:buNone/>
            </a:pPr>
            <a:r>
              <a:rPr lang="en-US" dirty="0"/>
              <a:t>In general, method declarations have 6 components:</a:t>
            </a:r>
          </a:p>
          <a:p>
            <a:pPr marL="290513" indent="-290513">
              <a:buClr>
                <a:schemeClr val="tx1"/>
              </a:buClr>
              <a:buSzPct val="100000"/>
              <a:buFont typeface="+mj-lt"/>
              <a:buAutoNum type="arabicPeriod"/>
            </a:pPr>
            <a:r>
              <a:rPr lang="en-US" dirty="0"/>
              <a:t>Modifier</a:t>
            </a:r>
          </a:p>
          <a:p>
            <a:pPr marL="290513" indent="-290513">
              <a:buClr>
                <a:schemeClr val="tx1"/>
              </a:buClr>
              <a:buSzPct val="100000"/>
              <a:buFont typeface="+mj-lt"/>
              <a:buAutoNum type="arabicPeriod"/>
            </a:pPr>
            <a:r>
              <a:rPr lang="en-US" dirty="0"/>
              <a:t>The return type</a:t>
            </a:r>
          </a:p>
          <a:p>
            <a:pPr marL="290513" indent="-290513">
              <a:buClr>
                <a:schemeClr val="tx1"/>
              </a:buClr>
              <a:buSzPct val="100000"/>
              <a:buFont typeface="+mj-lt"/>
              <a:buAutoNum type="arabicPeriod"/>
            </a:pPr>
            <a:r>
              <a:rPr lang="en-US" dirty="0"/>
              <a:t>Method Name</a:t>
            </a:r>
          </a:p>
          <a:p>
            <a:pPr marL="290513" indent="-290513">
              <a:buClr>
                <a:schemeClr val="tx1"/>
              </a:buClr>
              <a:buSzPct val="100000"/>
              <a:buFont typeface="+mj-lt"/>
              <a:buAutoNum type="arabicPeriod"/>
            </a:pPr>
            <a:r>
              <a:rPr lang="en-US" dirty="0"/>
              <a:t>Parameter list</a:t>
            </a:r>
          </a:p>
          <a:p>
            <a:pPr marL="290513" indent="-290513">
              <a:buClr>
                <a:schemeClr val="tx1"/>
              </a:buClr>
              <a:buSzPct val="100000"/>
              <a:buFont typeface="+mj-lt"/>
              <a:buAutoNum type="arabicPeriod"/>
            </a:pPr>
            <a:r>
              <a:rPr lang="en-US" dirty="0"/>
              <a:t>Exception list</a:t>
            </a:r>
          </a:p>
          <a:p>
            <a:pPr marL="290513" indent="-290513">
              <a:buClr>
                <a:schemeClr val="tx1"/>
              </a:buClr>
              <a:buSzPct val="100000"/>
              <a:buFont typeface="+mj-lt"/>
              <a:buAutoNum type="arabicPeriod"/>
            </a:pPr>
            <a:r>
              <a:rPr lang="en-US" dirty="0"/>
              <a:t>Method body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9702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92FD-BD3F-4EB3-E624-374517A7FE87}"/>
              </a:ext>
            </a:extLst>
          </p:cNvPr>
          <p:cNvSpPr>
            <a:spLocks noGrp="1"/>
          </p:cNvSpPr>
          <p:nvPr>
            <p:ph type="title"/>
          </p:nvPr>
        </p:nvSpPr>
        <p:spPr/>
        <p:txBody>
          <a:bodyPr/>
          <a:lstStyle/>
          <a:p>
            <a:r>
              <a:rPr lang="en-US" dirty="0"/>
              <a:t>Method Parameters: Modifier</a:t>
            </a:r>
          </a:p>
        </p:txBody>
      </p:sp>
      <p:sp>
        <p:nvSpPr>
          <p:cNvPr id="3" name="Content Placeholder 2">
            <a:extLst>
              <a:ext uri="{FF2B5EF4-FFF2-40B4-BE49-F238E27FC236}">
                <a16:creationId xmlns:a16="http://schemas.microsoft.com/office/drawing/2014/main" id="{A4B92D1A-F6A3-4C88-6D08-D16EF6D513A9}"/>
              </a:ext>
            </a:extLst>
          </p:cNvPr>
          <p:cNvSpPr>
            <a:spLocks noGrp="1"/>
          </p:cNvSpPr>
          <p:nvPr>
            <p:ph idx="1"/>
          </p:nvPr>
        </p:nvSpPr>
        <p:spPr/>
        <p:txBody>
          <a:bodyPr/>
          <a:lstStyle/>
          <a:p>
            <a:pPr marL="0" indent="0">
              <a:buNone/>
            </a:pPr>
            <a:r>
              <a:rPr lang="en-US" dirty="0"/>
              <a:t>1. Modifier defines the access type of the method i.e. from where it can be accessed in your application. </a:t>
            </a:r>
          </a:p>
          <a:p>
            <a:r>
              <a:rPr lang="en-US" dirty="0"/>
              <a:t>In Java, there 4 types of access specifiers. </a:t>
            </a:r>
          </a:p>
          <a:p>
            <a:pPr lvl="1"/>
            <a:r>
              <a:rPr lang="en-US" dirty="0"/>
              <a:t>public: It is accessible in all classes in your application.</a:t>
            </a:r>
          </a:p>
          <a:p>
            <a:pPr lvl="1"/>
            <a:r>
              <a:rPr lang="en-US" dirty="0"/>
              <a:t>protected: It is accessible within the class in which it is defined and in its subclass/es</a:t>
            </a:r>
          </a:p>
          <a:p>
            <a:pPr lvl="1"/>
            <a:r>
              <a:rPr lang="en-US" dirty="0"/>
              <a:t>private: It is accessible only within the class in which it is defined.</a:t>
            </a:r>
          </a:p>
          <a:p>
            <a:pPr lvl="1"/>
            <a:r>
              <a:rPr lang="en-US" dirty="0"/>
              <a:t>default: It is declared/defined without using any modifier. It is accessible within the same class and package within which its class is defined.</a:t>
            </a:r>
          </a:p>
          <a:p>
            <a:r>
              <a:rPr lang="en-US" dirty="0"/>
              <a:t>    Note: It is optional in syntax.</a:t>
            </a:r>
          </a:p>
        </p:txBody>
      </p:sp>
    </p:spTree>
    <p:extLst>
      <p:ext uri="{BB962C8B-B14F-4D97-AF65-F5344CB8AC3E}">
        <p14:creationId xmlns:p14="http://schemas.microsoft.com/office/powerpoint/2010/main" val="213541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92FD-BD3F-4EB3-E624-374517A7FE87}"/>
              </a:ext>
            </a:extLst>
          </p:cNvPr>
          <p:cNvSpPr>
            <a:spLocks noGrp="1"/>
          </p:cNvSpPr>
          <p:nvPr>
            <p:ph type="title"/>
          </p:nvPr>
        </p:nvSpPr>
        <p:spPr/>
        <p:txBody>
          <a:bodyPr/>
          <a:lstStyle/>
          <a:p>
            <a:r>
              <a:rPr lang="en-US" dirty="0"/>
              <a:t>Method Parameters: Other</a:t>
            </a:r>
          </a:p>
        </p:txBody>
      </p:sp>
      <p:sp>
        <p:nvSpPr>
          <p:cNvPr id="3" name="Content Placeholder 2">
            <a:extLst>
              <a:ext uri="{FF2B5EF4-FFF2-40B4-BE49-F238E27FC236}">
                <a16:creationId xmlns:a16="http://schemas.microsoft.com/office/drawing/2014/main" id="{A4B92D1A-F6A3-4C88-6D08-D16EF6D513A9}"/>
              </a:ext>
            </a:extLst>
          </p:cNvPr>
          <p:cNvSpPr>
            <a:spLocks noGrp="1"/>
          </p:cNvSpPr>
          <p:nvPr>
            <p:ph idx="1"/>
          </p:nvPr>
        </p:nvSpPr>
        <p:spPr>
          <a:xfrm>
            <a:off x="629442" y="843557"/>
            <a:ext cx="8251823" cy="3456385"/>
          </a:xfrm>
        </p:spPr>
        <p:txBody>
          <a:bodyPr/>
          <a:lstStyle/>
          <a:p>
            <a:pPr marL="290513" indent="-290513">
              <a:buClr>
                <a:schemeClr val="tx1"/>
              </a:buClr>
              <a:buSzPct val="100000"/>
              <a:buFont typeface="+mj-lt"/>
              <a:buAutoNum type="arabicPeriod" startAt="2"/>
            </a:pPr>
            <a:r>
              <a:rPr lang="en-US" b="1" dirty="0"/>
              <a:t>The return type</a:t>
            </a:r>
            <a:r>
              <a:rPr lang="en-US" dirty="0"/>
              <a:t>: The data type of the value returned by the method or void if does not return a value. It is Mandatory in syntax.</a:t>
            </a:r>
          </a:p>
          <a:p>
            <a:pPr marL="290513" indent="-290513">
              <a:buClr>
                <a:schemeClr val="tx1"/>
              </a:buClr>
              <a:buSzPct val="100000"/>
              <a:buFont typeface="+mj-lt"/>
              <a:buAutoNum type="arabicPeriod" startAt="2"/>
            </a:pPr>
            <a:r>
              <a:rPr lang="en-US" b="1" dirty="0"/>
              <a:t>Method Name</a:t>
            </a:r>
            <a:r>
              <a:rPr lang="en-US" dirty="0"/>
              <a:t>: the rules for field names apply to method names as well, but the convention is a little different. It is Mandatory in syntax.</a:t>
            </a:r>
          </a:p>
          <a:p>
            <a:pPr marL="290513" indent="-290513">
              <a:buClr>
                <a:schemeClr val="tx1"/>
              </a:buClr>
              <a:buSzPct val="100000"/>
              <a:buFont typeface="+mj-lt"/>
              <a:buAutoNum type="arabicPeriod" startAt="2"/>
            </a:pPr>
            <a:r>
              <a:rPr lang="en-US" b="1" dirty="0"/>
              <a:t>Parameter list</a:t>
            </a:r>
            <a:r>
              <a:rPr lang="en-US" dirty="0"/>
              <a:t>: Comma-separated list of the input parameters is defined, preceded by their data type, within the enclosed parenthesis. If there are no parameters, you must use empty parentheses ().  It is Optional in syntax.</a:t>
            </a:r>
          </a:p>
          <a:p>
            <a:pPr marL="290513" indent="-290513">
              <a:buClr>
                <a:schemeClr val="tx1"/>
              </a:buClr>
              <a:buSzPct val="100000"/>
              <a:buFont typeface="+mj-lt"/>
              <a:buAutoNum type="arabicPeriod" startAt="2"/>
            </a:pPr>
            <a:r>
              <a:rPr lang="en-US" b="1" dirty="0"/>
              <a:t>Exception list</a:t>
            </a:r>
            <a:r>
              <a:rPr lang="en-US" dirty="0"/>
              <a:t>: The exceptions you expect by the method can throw, you can specify these exception(s). It is Optional in syntax.</a:t>
            </a:r>
          </a:p>
          <a:p>
            <a:pPr marL="290513" indent="-290513">
              <a:buClr>
                <a:schemeClr val="tx1"/>
              </a:buClr>
              <a:buSzPct val="100000"/>
              <a:buFont typeface="+mj-lt"/>
              <a:buAutoNum type="arabicPeriod" startAt="2"/>
            </a:pPr>
            <a:r>
              <a:rPr lang="en-US" b="1" dirty="0"/>
              <a:t>Method body</a:t>
            </a:r>
            <a:r>
              <a:rPr lang="en-US" dirty="0"/>
              <a:t>: it is enclosed between braces. The code you need to be executed to perform your intended operations.  It is Optional in syntax.</a:t>
            </a:r>
          </a:p>
        </p:txBody>
      </p:sp>
    </p:spTree>
    <p:extLst>
      <p:ext uri="{BB962C8B-B14F-4D97-AF65-F5344CB8AC3E}">
        <p14:creationId xmlns:p14="http://schemas.microsoft.com/office/powerpoint/2010/main" val="178250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C45A5E-A7DB-3AFF-04C1-C169C1C26CD0}"/>
              </a:ext>
            </a:extLst>
          </p:cNvPr>
          <p:cNvSpPr>
            <a:spLocks noGrp="1"/>
          </p:cNvSpPr>
          <p:nvPr>
            <p:ph type="title"/>
          </p:nvPr>
        </p:nvSpPr>
        <p:spPr/>
        <p:txBody>
          <a:bodyPr/>
          <a:lstStyle/>
          <a:p>
            <a:r>
              <a:rPr lang="en-US" dirty="0"/>
              <a:t>Schema of Method’s Parameters</a:t>
            </a:r>
          </a:p>
        </p:txBody>
      </p:sp>
      <p:grpSp>
        <p:nvGrpSpPr>
          <p:cNvPr id="29" name="Group 28">
            <a:extLst>
              <a:ext uri="{FF2B5EF4-FFF2-40B4-BE49-F238E27FC236}">
                <a16:creationId xmlns:a16="http://schemas.microsoft.com/office/drawing/2014/main" id="{D0BCCF96-9560-D682-5A09-B18C0A4CB2E9}"/>
              </a:ext>
            </a:extLst>
          </p:cNvPr>
          <p:cNvGrpSpPr/>
          <p:nvPr/>
        </p:nvGrpSpPr>
        <p:grpSpPr>
          <a:xfrm>
            <a:off x="907254" y="1200150"/>
            <a:ext cx="7696200" cy="3162902"/>
            <a:chOff x="990600" y="1393551"/>
            <a:chExt cx="7696200" cy="3162902"/>
          </a:xfrm>
        </p:grpSpPr>
        <p:sp>
          <p:nvSpPr>
            <p:cNvPr id="4" name="TextBox 3">
              <a:extLst>
                <a:ext uri="{FF2B5EF4-FFF2-40B4-BE49-F238E27FC236}">
                  <a16:creationId xmlns:a16="http://schemas.microsoft.com/office/drawing/2014/main" id="{532A6CF8-AC10-54E2-64F1-4C48B75AB820}"/>
                </a:ext>
              </a:extLst>
            </p:cNvPr>
            <p:cNvSpPr txBox="1"/>
            <p:nvPr/>
          </p:nvSpPr>
          <p:spPr>
            <a:xfrm>
              <a:off x="2514600" y="2309684"/>
              <a:ext cx="3352800" cy="2246769"/>
            </a:xfrm>
            <a:prstGeom prst="rect">
              <a:avLst/>
            </a:prstGeom>
            <a:noFill/>
            <a:ln w="12700">
              <a:solidFill>
                <a:schemeClr val="tx1"/>
              </a:solidFill>
            </a:ln>
          </p:spPr>
          <p:txBody>
            <a:bodyPr wrap="square" rtlCol="0">
              <a:spAutoFit/>
            </a:bodyPr>
            <a:lstStyle/>
            <a:p>
              <a:r>
                <a:rPr lang="en-US" sz="2000" dirty="0"/>
                <a:t>public int max (int x, int, y)</a:t>
              </a:r>
            </a:p>
            <a:p>
              <a:r>
                <a:rPr lang="en-US" sz="2000" dirty="0"/>
                <a:t>{</a:t>
              </a:r>
            </a:p>
            <a:p>
              <a:r>
                <a:rPr lang="en-US" sz="2000" dirty="0"/>
                <a:t>    if (x &gt; y)</a:t>
              </a:r>
            </a:p>
            <a:p>
              <a:r>
                <a:rPr lang="en-US" sz="2000" dirty="0"/>
                <a:t>        return x;</a:t>
              </a:r>
            </a:p>
            <a:p>
              <a:r>
                <a:rPr lang="en-US" sz="2000" dirty="0"/>
                <a:t>    else</a:t>
              </a:r>
            </a:p>
            <a:p>
              <a:r>
                <a:rPr lang="en-US" sz="2000" dirty="0"/>
                <a:t>        return y;</a:t>
              </a:r>
            </a:p>
            <a:p>
              <a:r>
                <a:rPr lang="en-US" sz="2000" dirty="0"/>
                <a:t>}</a:t>
              </a:r>
            </a:p>
          </p:txBody>
        </p:sp>
        <p:sp>
          <p:nvSpPr>
            <p:cNvPr id="5" name="TextBox 4">
              <a:extLst>
                <a:ext uri="{FF2B5EF4-FFF2-40B4-BE49-F238E27FC236}">
                  <a16:creationId xmlns:a16="http://schemas.microsoft.com/office/drawing/2014/main" id="{49B43716-C56E-AD10-B3C1-E4BD66E46418}"/>
                </a:ext>
              </a:extLst>
            </p:cNvPr>
            <p:cNvSpPr txBox="1"/>
            <p:nvPr/>
          </p:nvSpPr>
          <p:spPr>
            <a:xfrm>
              <a:off x="990600" y="1393551"/>
              <a:ext cx="6911973" cy="400110"/>
            </a:xfrm>
            <a:prstGeom prst="rect">
              <a:avLst/>
            </a:prstGeom>
            <a:noFill/>
          </p:spPr>
          <p:txBody>
            <a:bodyPr wrap="square" rtlCol="0">
              <a:spAutoFit/>
            </a:bodyPr>
            <a:lstStyle/>
            <a:p>
              <a:r>
                <a:rPr lang="en-US" sz="2000" dirty="0"/>
                <a:t>modifier    return-type    method-name    parameter-list</a:t>
              </a:r>
            </a:p>
          </p:txBody>
        </p:sp>
        <p:sp>
          <p:nvSpPr>
            <p:cNvPr id="7" name="TextBox 6">
              <a:extLst>
                <a:ext uri="{FF2B5EF4-FFF2-40B4-BE49-F238E27FC236}">
                  <a16:creationId xmlns:a16="http://schemas.microsoft.com/office/drawing/2014/main" id="{0D66C563-991B-1029-48A7-FD174953FB70}"/>
                </a:ext>
              </a:extLst>
            </p:cNvPr>
            <p:cNvSpPr txBox="1"/>
            <p:nvPr/>
          </p:nvSpPr>
          <p:spPr>
            <a:xfrm>
              <a:off x="6096000" y="3379830"/>
              <a:ext cx="2590800" cy="400110"/>
            </a:xfrm>
            <a:prstGeom prst="rect">
              <a:avLst/>
            </a:prstGeom>
            <a:noFill/>
          </p:spPr>
          <p:txBody>
            <a:bodyPr wrap="square" rtlCol="0">
              <a:spAutoFit/>
            </a:bodyPr>
            <a:lstStyle/>
            <a:p>
              <a:r>
                <a:rPr lang="en-US" sz="2000" dirty="0"/>
                <a:t>Body of the method</a:t>
              </a:r>
            </a:p>
          </p:txBody>
        </p:sp>
        <p:sp>
          <p:nvSpPr>
            <p:cNvPr id="8" name="Right Brace 7">
              <a:extLst>
                <a:ext uri="{FF2B5EF4-FFF2-40B4-BE49-F238E27FC236}">
                  <a16:creationId xmlns:a16="http://schemas.microsoft.com/office/drawing/2014/main" id="{74637A63-B8D5-A09E-85E2-7F6837A2D01B}"/>
                </a:ext>
              </a:extLst>
            </p:cNvPr>
            <p:cNvSpPr/>
            <p:nvPr/>
          </p:nvSpPr>
          <p:spPr bwMode="auto">
            <a:xfrm>
              <a:off x="4572000" y="2987821"/>
              <a:ext cx="381000" cy="1184129"/>
            </a:xfrm>
            <a:prstGeom prst="rightBrace">
              <a:avLst>
                <a:gd name="adj1" fmla="val 60225"/>
                <a:gd name="adj2" fmla="val 50000"/>
              </a:avLst>
            </a:prstGeom>
            <a:noFill/>
            <a:ln w="38100" cap="flat" cmpd="dbl" algn="ctr">
              <a:solidFill>
                <a:schemeClr val="tx1"/>
              </a:solidFill>
              <a:prstDash val="solid"/>
              <a:miter lim="800000"/>
              <a:headEnd type="none" w="med" len="med"/>
              <a:tailEnd type="none" w="med" len="med"/>
            </a:ln>
            <a:effectLst/>
          </p:spPr>
          <p:txBody>
            <a:bodyPr rtlCol="0" anchor="ctr"/>
            <a:lstStyle/>
            <a:p>
              <a:pPr algn="ctr"/>
              <a:endParaRPr lang="en-US"/>
            </a:p>
          </p:txBody>
        </p:sp>
        <p:cxnSp>
          <p:nvCxnSpPr>
            <p:cNvPr id="10" name="Straight Arrow Connector 9">
              <a:extLst>
                <a:ext uri="{FF2B5EF4-FFF2-40B4-BE49-F238E27FC236}">
                  <a16:creationId xmlns:a16="http://schemas.microsoft.com/office/drawing/2014/main" id="{883DCD63-8E24-7366-CC1B-F422C5EF4E21}"/>
                </a:ext>
              </a:extLst>
            </p:cNvPr>
            <p:cNvCxnSpPr>
              <a:cxnSpLocks/>
            </p:cNvCxnSpPr>
            <p:nvPr/>
          </p:nvCxnSpPr>
          <p:spPr bwMode="auto">
            <a:xfrm>
              <a:off x="5181600" y="3562350"/>
              <a:ext cx="914400" cy="0"/>
            </a:xfrm>
            <a:prstGeom prst="straightConnector1">
              <a:avLst/>
            </a:prstGeom>
            <a:solidFill>
              <a:schemeClr val="accent1"/>
            </a:solidFill>
            <a:ln w="38100" cap="flat" cmpd="dbl" algn="ctr">
              <a:solidFill>
                <a:schemeClr val="tx1"/>
              </a:solidFill>
              <a:prstDash val="solid"/>
              <a:miter lim="800000"/>
              <a:headEnd type="none" w="med" len="med"/>
              <a:tailEnd type="stealth" w="lg" len="lg"/>
            </a:ln>
            <a:effectLst/>
          </p:spPr>
        </p:cxnSp>
        <p:cxnSp>
          <p:nvCxnSpPr>
            <p:cNvPr id="13" name="Straight Arrow Connector 12">
              <a:extLst>
                <a:ext uri="{FF2B5EF4-FFF2-40B4-BE49-F238E27FC236}">
                  <a16:creationId xmlns:a16="http://schemas.microsoft.com/office/drawing/2014/main" id="{F578B951-DC1E-4F83-EACA-6780684ED4C4}"/>
                </a:ext>
              </a:extLst>
            </p:cNvPr>
            <p:cNvCxnSpPr>
              <a:cxnSpLocks/>
            </p:cNvCxnSpPr>
            <p:nvPr/>
          </p:nvCxnSpPr>
          <p:spPr bwMode="auto">
            <a:xfrm flipH="1" flipV="1">
              <a:off x="1783507" y="1790878"/>
              <a:ext cx="1079249" cy="554044"/>
            </a:xfrm>
            <a:prstGeom prst="straightConnector1">
              <a:avLst/>
            </a:prstGeom>
            <a:solidFill>
              <a:schemeClr val="accent1"/>
            </a:solidFill>
            <a:ln w="38100" cap="flat" cmpd="dbl" algn="ctr">
              <a:solidFill>
                <a:schemeClr val="tx1"/>
              </a:solidFill>
              <a:prstDash val="solid"/>
              <a:miter lim="800000"/>
              <a:headEnd type="none" w="med" len="med"/>
              <a:tailEnd type="stealth" w="lg" len="lg"/>
            </a:ln>
            <a:effectLst/>
          </p:spPr>
        </p:cxnSp>
        <p:cxnSp>
          <p:nvCxnSpPr>
            <p:cNvPr id="17" name="Straight Arrow Connector 16">
              <a:extLst>
                <a:ext uri="{FF2B5EF4-FFF2-40B4-BE49-F238E27FC236}">
                  <a16:creationId xmlns:a16="http://schemas.microsoft.com/office/drawing/2014/main" id="{BB0B5705-05CE-B2C6-E3C4-1332447B2EF7}"/>
                </a:ext>
              </a:extLst>
            </p:cNvPr>
            <p:cNvCxnSpPr>
              <a:cxnSpLocks/>
            </p:cNvCxnSpPr>
            <p:nvPr/>
          </p:nvCxnSpPr>
          <p:spPr bwMode="auto">
            <a:xfrm flipH="1" flipV="1">
              <a:off x="3123170" y="1789787"/>
              <a:ext cx="358316" cy="574937"/>
            </a:xfrm>
            <a:prstGeom prst="straightConnector1">
              <a:avLst/>
            </a:prstGeom>
            <a:solidFill>
              <a:schemeClr val="accent1"/>
            </a:solidFill>
            <a:ln w="38100" cap="flat" cmpd="dbl" algn="ctr">
              <a:solidFill>
                <a:schemeClr val="tx1"/>
              </a:solidFill>
              <a:prstDash val="solid"/>
              <a:miter lim="800000"/>
              <a:headEnd type="none" w="med" len="med"/>
              <a:tailEnd type="stealth" w="lg" len="lg"/>
            </a:ln>
            <a:effectLst/>
          </p:spPr>
        </p:cxnSp>
        <p:cxnSp>
          <p:nvCxnSpPr>
            <p:cNvPr id="18" name="Straight Arrow Connector 17">
              <a:extLst>
                <a:ext uri="{FF2B5EF4-FFF2-40B4-BE49-F238E27FC236}">
                  <a16:creationId xmlns:a16="http://schemas.microsoft.com/office/drawing/2014/main" id="{C3A5FEEA-946A-926F-7950-65FF2AD0FB09}"/>
                </a:ext>
              </a:extLst>
            </p:cNvPr>
            <p:cNvCxnSpPr>
              <a:cxnSpLocks/>
            </p:cNvCxnSpPr>
            <p:nvPr/>
          </p:nvCxnSpPr>
          <p:spPr bwMode="auto">
            <a:xfrm flipV="1">
              <a:off x="3924300" y="1701054"/>
              <a:ext cx="849588" cy="695756"/>
            </a:xfrm>
            <a:prstGeom prst="straightConnector1">
              <a:avLst/>
            </a:prstGeom>
            <a:solidFill>
              <a:schemeClr val="accent1"/>
            </a:solidFill>
            <a:ln w="38100" cap="flat" cmpd="dbl" algn="ctr">
              <a:solidFill>
                <a:schemeClr val="tx1"/>
              </a:solidFill>
              <a:prstDash val="solid"/>
              <a:miter lim="800000"/>
              <a:headEnd type="none" w="med" len="med"/>
              <a:tailEnd type="stealth" w="lg" len="lg"/>
            </a:ln>
            <a:effectLst/>
          </p:spPr>
        </p:cxnSp>
        <p:cxnSp>
          <p:nvCxnSpPr>
            <p:cNvPr id="19" name="Straight Arrow Connector 18">
              <a:extLst>
                <a:ext uri="{FF2B5EF4-FFF2-40B4-BE49-F238E27FC236}">
                  <a16:creationId xmlns:a16="http://schemas.microsoft.com/office/drawing/2014/main" id="{20F00DAB-F61A-9388-527B-896621BE4F09}"/>
                </a:ext>
              </a:extLst>
            </p:cNvPr>
            <p:cNvCxnSpPr>
              <a:cxnSpLocks/>
            </p:cNvCxnSpPr>
            <p:nvPr/>
          </p:nvCxnSpPr>
          <p:spPr bwMode="auto">
            <a:xfrm flipV="1">
              <a:off x="4930346" y="1814865"/>
              <a:ext cx="1484840" cy="532919"/>
            </a:xfrm>
            <a:prstGeom prst="straightConnector1">
              <a:avLst/>
            </a:prstGeom>
            <a:solidFill>
              <a:schemeClr val="accent1"/>
            </a:solidFill>
            <a:ln w="38100" cap="flat" cmpd="dbl" algn="ctr">
              <a:solidFill>
                <a:schemeClr val="tx1"/>
              </a:solidFill>
              <a:prstDash val="solid"/>
              <a:miter lim="800000"/>
              <a:headEnd type="none" w="med" len="med"/>
              <a:tailEnd type="stealth" w="lg" len="lg"/>
            </a:ln>
            <a:effectLst/>
          </p:spPr>
        </p:cxnSp>
      </p:grpSp>
    </p:spTree>
    <p:extLst>
      <p:ext uri="{BB962C8B-B14F-4D97-AF65-F5344CB8AC3E}">
        <p14:creationId xmlns:p14="http://schemas.microsoft.com/office/powerpoint/2010/main" val="85028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92FD-BD3F-4EB3-E624-374517A7FE87}"/>
              </a:ext>
            </a:extLst>
          </p:cNvPr>
          <p:cNvSpPr>
            <a:spLocks noGrp="1"/>
          </p:cNvSpPr>
          <p:nvPr>
            <p:ph type="title"/>
          </p:nvPr>
        </p:nvSpPr>
        <p:spPr>
          <a:xfrm>
            <a:off x="609600" y="209550"/>
            <a:ext cx="8458200" cy="490538"/>
          </a:xfrm>
        </p:spPr>
        <p:txBody>
          <a:bodyPr/>
          <a:lstStyle/>
          <a:p>
            <a:r>
              <a:rPr lang="en-US" dirty="0"/>
              <a:t>Examples of Methods Type and Parameters (1/2)</a:t>
            </a:r>
          </a:p>
        </p:txBody>
      </p:sp>
      <p:sp>
        <p:nvSpPr>
          <p:cNvPr id="3" name="Content Placeholder 2">
            <a:extLst>
              <a:ext uri="{FF2B5EF4-FFF2-40B4-BE49-F238E27FC236}">
                <a16:creationId xmlns:a16="http://schemas.microsoft.com/office/drawing/2014/main" id="{A4B92D1A-F6A3-4C88-6D08-D16EF6D513A9}"/>
              </a:ext>
            </a:extLst>
          </p:cNvPr>
          <p:cNvSpPr>
            <a:spLocks noGrp="1"/>
          </p:cNvSpPr>
          <p:nvPr>
            <p:ph sz="half" idx="1"/>
          </p:nvPr>
        </p:nvSpPr>
        <p:spPr>
          <a:xfrm>
            <a:off x="152401" y="1114188"/>
            <a:ext cx="4305300" cy="3456385"/>
          </a:xfrm>
        </p:spPr>
        <p:txBody>
          <a:bodyPr/>
          <a:lstStyle/>
          <a:p>
            <a:pPr marL="0" indent="0">
              <a:buNone/>
            </a:pPr>
            <a:r>
              <a:rPr lang="en-US" dirty="0"/>
              <a:t>Example 1</a:t>
            </a:r>
          </a:p>
          <a:p>
            <a:r>
              <a:rPr lang="en-US" dirty="0"/>
              <a:t>Suppose a method (function)  calculates the area of rectangle. </a:t>
            </a:r>
          </a:p>
          <a:p>
            <a:r>
              <a:rPr lang="en-US" dirty="0"/>
              <a:t>The method receives parameters x and y of type double and returns value of x*y as type double.</a:t>
            </a:r>
          </a:p>
          <a:p>
            <a:endParaRPr lang="en-US" dirty="0"/>
          </a:p>
          <a:p>
            <a:pPr marL="0" indent="0">
              <a:buNone/>
            </a:pPr>
            <a:r>
              <a:rPr lang="en-US" dirty="0"/>
              <a:t>    double area(double x, double y)</a:t>
            </a:r>
          </a:p>
          <a:p>
            <a:pPr marL="0" indent="0">
              <a:buNone/>
            </a:pPr>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D2DB68B6-1302-B71A-1303-C8A6B533823C}"/>
              </a:ext>
            </a:extLst>
          </p:cNvPr>
          <p:cNvSpPr>
            <a:spLocks noGrp="1"/>
          </p:cNvSpPr>
          <p:nvPr>
            <p:ph sz="half" idx="2"/>
          </p:nvPr>
        </p:nvSpPr>
        <p:spPr/>
        <p:txBody>
          <a:bodyPr/>
          <a:lstStyle/>
          <a:p>
            <a:pPr marL="0" indent="0">
              <a:buNone/>
            </a:pPr>
            <a:r>
              <a:rPr lang="en-US" dirty="0"/>
              <a:t>Example 2</a:t>
            </a:r>
          </a:p>
          <a:p>
            <a:r>
              <a:rPr lang="en-US" dirty="0"/>
              <a:t>Suppose a method (function) prints two concatenated strings. </a:t>
            </a:r>
          </a:p>
          <a:p>
            <a:r>
              <a:rPr lang="en-US" dirty="0"/>
              <a:t>The method receives parameters x and y of type String, prints their concatenation </a:t>
            </a:r>
            <a:r>
              <a:rPr lang="en-US" dirty="0" err="1"/>
              <a:t>x+y</a:t>
            </a:r>
            <a:r>
              <a:rPr lang="en-US" dirty="0"/>
              <a:t> and returns no value.</a:t>
            </a:r>
          </a:p>
          <a:p>
            <a:endParaRPr lang="en-US" dirty="0"/>
          </a:p>
          <a:p>
            <a:pPr marL="0" indent="0">
              <a:buNone/>
            </a:pPr>
            <a:r>
              <a:rPr lang="en-US" dirty="0"/>
              <a:t>    void </a:t>
            </a:r>
            <a:r>
              <a:rPr lang="en-US" dirty="0" err="1"/>
              <a:t>conStr</a:t>
            </a:r>
            <a:r>
              <a:rPr lang="en-US" dirty="0"/>
              <a:t>(String x, String y)</a:t>
            </a:r>
          </a:p>
          <a:p>
            <a:pPr marL="0" indent="0">
              <a:buNone/>
            </a:pPr>
            <a:endParaRPr lang="en-US" dirty="0"/>
          </a:p>
          <a:p>
            <a:endParaRPr lang="en-US" dirty="0"/>
          </a:p>
        </p:txBody>
      </p:sp>
    </p:spTree>
    <p:extLst>
      <p:ext uri="{BB962C8B-B14F-4D97-AF65-F5344CB8AC3E}">
        <p14:creationId xmlns:p14="http://schemas.microsoft.com/office/powerpoint/2010/main" val="42749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92FD-BD3F-4EB3-E624-374517A7FE87}"/>
              </a:ext>
            </a:extLst>
          </p:cNvPr>
          <p:cNvSpPr>
            <a:spLocks noGrp="1"/>
          </p:cNvSpPr>
          <p:nvPr>
            <p:ph type="title"/>
          </p:nvPr>
        </p:nvSpPr>
        <p:spPr/>
        <p:txBody>
          <a:bodyPr/>
          <a:lstStyle/>
          <a:p>
            <a:r>
              <a:rPr lang="en-US" dirty="0"/>
              <a:t>Examples of Method Type and Parameters (2/2)</a:t>
            </a:r>
          </a:p>
        </p:txBody>
      </p:sp>
      <p:sp>
        <p:nvSpPr>
          <p:cNvPr id="3" name="Content Placeholder 2">
            <a:extLst>
              <a:ext uri="{FF2B5EF4-FFF2-40B4-BE49-F238E27FC236}">
                <a16:creationId xmlns:a16="http://schemas.microsoft.com/office/drawing/2014/main" id="{A4B92D1A-F6A3-4C88-6D08-D16EF6D513A9}"/>
              </a:ext>
            </a:extLst>
          </p:cNvPr>
          <p:cNvSpPr>
            <a:spLocks noGrp="1"/>
          </p:cNvSpPr>
          <p:nvPr>
            <p:ph sz="half" idx="1"/>
          </p:nvPr>
        </p:nvSpPr>
        <p:spPr>
          <a:xfrm>
            <a:off x="457200" y="971550"/>
            <a:ext cx="8090038" cy="1143000"/>
          </a:xfrm>
        </p:spPr>
        <p:txBody>
          <a:bodyPr/>
          <a:lstStyle/>
          <a:p>
            <a:pPr marL="0" indent="0">
              <a:buNone/>
            </a:pPr>
            <a:r>
              <a:rPr lang="en-US" dirty="0"/>
              <a:t>Example 3</a:t>
            </a:r>
          </a:p>
          <a:p>
            <a:r>
              <a:rPr lang="en-US" dirty="0"/>
              <a:t>Suppose a method displays the current time (hour, minute, second, and nanoseconds)</a:t>
            </a:r>
          </a:p>
          <a:p>
            <a:r>
              <a:rPr lang="en-US" dirty="0"/>
              <a:t>Import the </a:t>
            </a:r>
            <a:r>
              <a:rPr lang="en-US" dirty="0" err="1"/>
              <a:t>java.time.LocalTime</a:t>
            </a:r>
            <a:r>
              <a:rPr lang="en-US" dirty="0"/>
              <a:t> class, and use its now() method:</a:t>
            </a:r>
          </a:p>
          <a:p>
            <a:pPr marL="0" indent="0">
              <a:buNone/>
            </a:pPr>
            <a:r>
              <a:rPr lang="en-US" dirty="0"/>
              <a:t>    </a:t>
            </a:r>
          </a:p>
          <a:p>
            <a:pPr marL="0" indent="0">
              <a:buNone/>
            </a:pPr>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FFD82615-F450-C9D4-5384-E4AEAEB6B5F2}"/>
              </a:ext>
            </a:extLst>
          </p:cNvPr>
          <p:cNvSpPr>
            <a:spLocks noGrp="1"/>
          </p:cNvSpPr>
          <p:nvPr>
            <p:ph sz="half" idx="2"/>
          </p:nvPr>
        </p:nvSpPr>
        <p:spPr>
          <a:xfrm>
            <a:off x="1119283" y="2309812"/>
            <a:ext cx="6881717" cy="2547938"/>
          </a:xfrm>
          <a:ln w="12700">
            <a:solidFill>
              <a:schemeClr val="tx1"/>
            </a:solidFill>
          </a:ln>
        </p:spPr>
        <p:txBody>
          <a:bodyPr/>
          <a:lstStyle/>
          <a:p>
            <a:pPr marL="0" indent="0">
              <a:buNone/>
            </a:pPr>
            <a:r>
              <a:rPr lang="en-US" dirty="0"/>
              <a:t>import </a:t>
            </a:r>
            <a:r>
              <a:rPr lang="en-US" dirty="0" err="1"/>
              <a:t>java.time.LocalTime</a:t>
            </a:r>
            <a:r>
              <a:rPr lang="en-US" dirty="0"/>
              <a:t>; // import the </a:t>
            </a:r>
            <a:r>
              <a:rPr lang="en-US" dirty="0" err="1"/>
              <a:t>LocalTime</a:t>
            </a:r>
            <a:r>
              <a:rPr lang="en-US" dirty="0"/>
              <a:t> class</a:t>
            </a:r>
          </a:p>
          <a:p>
            <a:pPr marL="0" indent="0">
              <a:buNone/>
            </a:pPr>
            <a:endParaRPr lang="en-US" dirty="0"/>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LocalTime</a:t>
            </a:r>
            <a:r>
              <a:rPr lang="en-US" dirty="0"/>
              <a:t> </a:t>
            </a:r>
            <a:r>
              <a:rPr lang="en-US" dirty="0" err="1"/>
              <a:t>myObj</a:t>
            </a:r>
            <a:r>
              <a:rPr lang="en-US" dirty="0"/>
              <a:t> = </a:t>
            </a:r>
            <a:r>
              <a:rPr lang="en-US" dirty="0" err="1"/>
              <a:t>LocalTime.now</a:t>
            </a:r>
            <a:r>
              <a:rPr lang="en-US" dirty="0"/>
              <a:t>();</a:t>
            </a:r>
          </a:p>
          <a:p>
            <a:pPr marL="0" indent="0">
              <a:buNone/>
            </a:pPr>
            <a:r>
              <a:rPr lang="en-US" dirty="0"/>
              <a:t>       </a:t>
            </a:r>
            <a:r>
              <a:rPr lang="en-US" dirty="0" err="1"/>
              <a:t>System.out.println</a:t>
            </a:r>
            <a:r>
              <a:rPr lang="en-US" dirty="0"/>
              <a:t>(</a:t>
            </a:r>
            <a:r>
              <a:rPr lang="en-US" dirty="0" err="1"/>
              <a:t>myObj</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40669558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dbl" algn="ctr">
          <a:solidFill>
            <a:schemeClr val="tx1"/>
          </a:solidFill>
          <a:prstDash val="solid"/>
          <a:miter lim="800000"/>
          <a:headEnd type="none" w="med" len="med"/>
          <a:tailEnd type="none" w="med" len="med"/>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13074</TotalTime>
  <Words>3182</Words>
  <Application>Microsoft Office PowerPoint</Application>
  <PresentationFormat>On-screen Show (16:9)</PresentationFormat>
  <Paragraphs>370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Tahoma</vt:lpstr>
      <vt:lpstr>Wingdings</vt:lpstr>
      <vt:lpstr>Blends</vt:lpstr>
      <vt:lpstr>Chapter 8 – Creating Methods in Java</vt:lpstr>
      <vt:lpstr>Methods</vt:lpstr>
      <vt:lpstr>How Methods Work</vt:lpstr>
      <vt:lpstr>Method Declaration</vt:lpstr>
      <vt:lpstr>Method Parameters: Modifier</vt:lpstr>
      <vt:lpstr>Method Parameters: Other</vt:lpstr>
      <vt:lpstr>Schema of Method’s Parameters</vt:lpstr>
      <vt:lpstr>Examples of Methods Type and Parameters (1/2)</vt:lpstr>
      <vt:lpstr>Examples of Method Type and Parameters (2/2)</vt:lpstr>
      <vt:lpstr>PowerPoint Presentation</vt:lpstr>
      <vt:lpstr>Types of Methods in Java</vt:lpstr>
      <vt:lpstr>Two Ways to Create Method in Java</vt:lpstr>
      <vt:lpstr>Method Signature</vt:lpstr>
      <vt:lpstr>How to Name a Method?</vt:lpstr>
      <vt:lpstr>Method Calling</vt:lpstr>
      <vt:lpstr>Example of Calling a Method of Another Class</vt:lpstr>
      <vt:lpstr>Memory Allocation for Methods Calls</vt:lpstr>
      <vt:lpstr>Example: pseudo-code for implementing methods</vt:lpstr>
      <vt:lpstr>Advantages to Using Methods in Java (1/2)</vt:lpstr>
      <vt:lpstr>Advantages to Using Methods in Java (2/2)</vt:lpstr>
      <vt:lpstr>PowerPoint Presentation</vt:lpstr>
      <vt:lpstr>Method Overloading</vt:lpstr>
      <vt:lpstr>Example of Method Overloading (1/2)</vt:lpstr>
      <vt:lpstr>Example of Method Overloading (2/2)</vt:lpstr>
      <vt:lpstr>PowerPoint Presentation</vt:lpstr>
      <vt:lpstr>Java Scope</vt:lpstr>
      <vt:lpstr>Block Scope</vt:lpstr>
      <vt:lpstr>PowerPoint Presentation</vt:lpstr>
      <vt:lpstr>Java Recursion</vt:lpstr>
      <vt:lpstr>Example Explained</vt:lpstr>
      <vt:lpstr>Halting Condition</vt:lpstr>
      <vt:lpstr>Example of  Recursion</vt:lpstr>
      <vt:lpstr>Chapter 8 – Creating Methods in Java</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Sergey Aityan</cp:lastModifiedBy>
  <cp:revision>390</cp:revision>
  <cp:lastPrinted>1601-01-01T00:00:00Z</cp:lastPrinted>
  <dcterms:created xsi:type="dcterms:W3CDTF">2003-11-11T09:16:48Z</dcterms:created>
  <dcterms:modified xsi:type="dcterms:W3CDTF">2023-10-20T17:32:23Z</dcterms:modified>
</cp:coreProperties>
</file>