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5"/>
  </p:notesMasterIdLst>
  <p:handoutMasterIdLst>
    <p:handoutMasterId r:id="rId66"/>
  </p:handoutMasterIdLst>
  <p:sldIdLst>
    <p:sldId id="607" r:id="rId2"/>
    <p:sldId id="555" r:id="rId3"/>
    <p:sldId id="557" r:id="rId4"/>
    <p:sldId id="560" r:id="rId5"/>
    <p:sldId id="608" r:id="rId6"/>
    <p:sldId id="561" r:id="rId7"/>
    <p:sldId id="562" r:id="rId8"/>
    <p:sldId id="563" r:id="rId9"/>
    <p:sldId id="620" r:id="rId10"/>
    <p:sldId id="564" r:id="rId11"/>
    <p:sldId id="566" r:id="rId12"/>
    <p:sldId id="565" r:id="rId13"/>
    <p:sldId id="567" r:id="rId14"/>
    <p:sldId id="609" r:id="rId15"/>
    <p:sldId id="568" r:id="rId16"/>
    <p:sldId id="569" r:id="rId17"/>
    <p:sldId id="570" r:id="rId18"/>
    <p:sldId id="571" r:id="rId19"/>
    <p:sldId id="572" r:id="rId20"/>
    <p:sldId id="573" r:id="rId21"/>
    <p:sldId id="610" r:id="rId22"/>
    <p:sldId id="575" r:id="rId23"/>
    <p:sldId id="577" r:id="rId24"/>
    <p:sldId id="576" r:id="rId25"/>
    <p:sldId id="578" r:id="rId26"/>
    <p:sldId id="579" r:id="rId27"/>
    <p:sldId id="580" r:id="rId28"/>
    <p:sldId id="581" r:id="rId29"/>
    <p:sldId id="582" r:id="rId30"/>
    <p:sldId id="583" r:id="rId31"/>
    <p:sldId id="584" r:id="rId32"/>
    <p:sldId id="611" r:id="rId33"/>
    <p:sldId id="585" r:id="rId34"/>
    <p:sldId id="586" r:id="rId35"/>
    <p:sldId id="587" r:id="rId36"/>
    <p:sldId id="612" r:id="rId37"/>
    <p:sldId id="588" r:id="rId38"/>
    <p:sldId id="589" r:id="rId39"/>
    <p:sldId id="590" r:id="rId40"/>
    <p:sldId id="591" r:id="rId41"/>
    <p:sldId id="592" r:id="rId42"/>
    <p:sldId id="593" r:id="rId43"/>
    <p:sldId id="594" r:id="rId44"/>
    <p:sldId id="595" r:id="rId45"/>
    <p:sldId id="596" r:id="rId46"/>
    <p:sldId id="613" r:id="rId47"/>
    <p:sldId id="597" r:id="rId48"/>
    <p:sldId id="598" r:id="rId49"/>
    <p:sldId id="599" r:id="rId50"/>
    <p:sldId id="600" r:id="rId51"/>
    <p:sldId id="601" r:id="rId52"/>
    <p:sldId id="602" r:id="rId53"/>
    <p:sldId id="615" r:id="rId54"/>
    <p:sldId id="616" r:id="rId55"/>
    <p:sldId id="617" r:id="rId56"/>
    <p:sldId id="618" r:id="rId57"/>
    <p:sldId id="619" r:id="rId58"/>
    <p:sldId id="614" r:id="rId59"/>
    <p:sldId id="603" r:id="rId60"/>
    <p:sldId id="604" r:id="rId61"/>
    <p:sldId id="605" r:id="rId62"/>
    <p:sldId id="606" r:id="rId63"/>
    <p:sldId id="558" r:id="rId64"/>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215"/>
    <a:srgbClr val="F2F3C9"/>
    <a:srgbClr val="CCDB9D"/>
    <a:srgbClr val="EAD896"/>
    <a:srgbClr val="B1F1B7"/>
    <a:srgbClr val="FFF1C9"/>
    <a:srgbClr val="FFFCF3"/>
    <a:srgbClr val="FFEAA7"/>
    <a:srgbClr val="33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0929"/>
  </p:normalViewPr>
  <p:slideViewPr>
    <p:cSldViewPr>
      <p:cViewPr varScale="1">
        <p:scale>
          <a:sx n="100" d="100"/>
          <a:sy n="100" d="100"/>
        </p:scale>
        <p:origin x="72" y="22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1.934"/>
    </inkml:context>
    <inkml:brush xml:id="br0">
      <inkml:brushProperty name="width" value="0.05" units="cm"/>
      <inkml:brushProperty name="height" value="0.05" units="cm"/>
      <inkml:brushProperty name="color" value="#E71224"/>
    </inkml:brush>
  </inkml:definitions>
  <inkml:trace contextRef="#ctx0" brushRef="#br0">0 9983 24575,'20'-1'0,"0"-2"0,0 0 0,-1-1 0,0-1 0,0-1 0,28-13 0,39-10 0,24 3 0,-58 15 0,101-35 0,4-3 0,-20 8 0,108-34 0,-87 29 0,-22 10 0,-89 25 0,0-2 0,-1-2 0,78-36 0,-87 32 0,2 0 0,-2-1 0,0-3 0,-1 0 0,47-42 0,-71 51 0,-1 0 0,0 0 0,-2-1 0,16-31 0,8-13 0,-10 20 0,-1 0 0,-2-2 0,-2-1 0,-2 0 0,-2-1 0,-1 0 0,12-88 0,10-87 0,31-311 0,-61 440 0,4 0 0,22-91 0,12-141 0,-33 207 0,29-123 0,-26 165 0,-4-1 0,2-129 0,-9 100 0,28-172 0,-5 70 0,-17 143 0,26-95 0,-19 97 0,12-105 0,-22 103 0,27-224 0,-19 220 0,26-138 0,16-241 0,-53 305 0,-2 68 0,16-121 0,36-319 0,-36 295 0,24-5 0,-5 34 0,44-301 0,-31 146 0,1-1 0,15-36 0,-52 262 0,5 0 0,5 1 0,5 1 0,43-111 0,21-1 0,-78 202 0,2 1 0,1 1 0,30-35 0,-20 25 0,110-117 0,-17 21 0,-113 122 0,-1 0 0,1 0 0,1 0 0,-1 1 0,1 0 0,0 0 0,1 0 0,-1 1 0,1 0 0,0 1 0,0 0 0,1 0 0,-1 1 0,1 0 0,0 0 0,0 1 0,0 0 0,0 0 0,0 1 0,1 0 0,-1 1 0,13 1 0,-1-1 0,-1 2 0,0 0 0,1 1 0,-1 1 0,33 11 0,-41-10 0,1 0 0,-1 2 0,0-1 0,0 2 0,-1-1 0,0 2 0,0-1 0,-1 1 0,12 14 0,32 43 0,87 139 0,-124-175 0,17 41 0,-21-42 0,31 52 0,35 58 0,-14-27 0,-40-66 0,34 46 0,-51-77 0,0-1 0,0 2 0,-1-1 0,-1 1 0,-1 0 0,7 31 0,-2-8 0,-10-38 0,0 1 0,0-1 0,0 1 0,0-1 0,1 1 0,-1-1 0,1 1 0,-1-1 0,1 0 0,0 1 0,-1-1 0,1 0 0,0 1 0,0-1 0,0 0 0,0 0 0,0 0 0,0 0 0,0 0 0,0 0 0,1 0 0,-1 0 0,0 0 0,1 0 0,-1-1 0,0 1 0,1-1 0,-1 1 0,1-1 0,-1 1 0,3-1 0,-2-1 0,0 1 0,-1-1 0,1 0 0,-1-1 0,1 1 0,-1 0 0,1 0 0,-1-1 0,0 1 0,1-1 0,-1 1 0,0-1 0,0 1 0,0-1 0,0 0 0,-1 1 0,1-1 0,0 0 0,-1 0 0,1 0 0,-1 0 0,0 1 0,1-1 0,-1 0 0,0-2 0,21-220 0,-18 192 0,-2 20 0,1 0 0,-1 1 0,7-18 0,-8 28 0,0 1 0,0 0 0,0-1 0,0 1 0,0 0 0,0 0 0,0-1 0,0 1 0,0 0 0,0 0 0,1-1 0,-1 1 0,0 0 0,0 0 0,0-1 0,0 1 0,1 0 0,-1 0 0,0 0 0,0-1 0,0 1 0,1 0 0,-1 0 0,0 0 0,0 0 0,1-1 0,-1 1 0,0 0 0,1 0 0,-1 0 0,0 0 0,0 0 0,1 0 0,-1 0 0,0 0 0,1 0 0,-1 0 0,0 0 0,0 0 0,1 0 0,-1 0 0,0 0 0,1 0 0,-1 0 0,0 0 0,0 1 0,1-1 0,-1 0 0,12 16 0,5 23 0,-8 3 0,6 58 0,-7-31 0,-7-65 0,0 0 0,-1 1 0,1-1 0,-1 1 0,0-1 0,0 0 0,-1 1 0,0-1 0,1 0 0,-1 1 0,-1-1 0,1 0 0,-1 0 0,-3 7 0,4-9 0,-1-1 0,0 1 0,1-1 0,-1 1 0,0-1 0,0 0 0,0 1 0,0-1 0,-1 0 0,1 0 0,0 0 0,0-1 0,-1 1 0,1-1 0,0 1 0,-1-1 0,1 0 0,0 1 0,-1-1 0,1 0 0,0-1 0,-1 1 0,1 0 0,-1-1 0,1 1 0,0-1 0,0 0 0,-1 0 0,-1-1 0,-15-6 0,0-1 0,1-1 0,0-1 0,1 0 0,0-1 0,1-1 0,0 0 0,-24-28 0,17 17 0,-2 2 0,-34-25 0,30 30 34,-1 2-1,0 1 1,-36-12-1,27 11-783,-48-25 1,60 25-6077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9.16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7.5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9.16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7.5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9.16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7.5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9.16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7.5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9.16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7.5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9.16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1.934"/>
    </inkml:context>
    <inkml:brush xml:id="br0">
      <inkml:brushProperty name="width" value="0.05" units="cm"/>
      <inkml:brushProperty name="height" value="0.05" units="cm"/>
      <inkml:brushProperty name="color" value="#E71224"/>
    </inkml:brush>
  </inkml:definitions>
  <inkml:trace contextRef="#ctx0" brushRef="#br0">0 10008 24575,'20'-1'0,"0"-2"0,0 0 0,-1-1 0,0-1 0,0-1 0,28-13 0,39-10 0,24 2 0,-58 16 0,101-35 0,4-3 0,-20 8 0,108-34 0,-87 29 0,-22 10 0,-89 25 0,0-2 0,-1-2 0,78-37 0,-87 33 0,2 0 0,-2-1 0,0-3 0,-1 0 0,47-42 0,-71 51 0,-1 0 0,0 0 0,-2-1 0,16-31 0,8-13 0,-10 20 0,-1-1 0,-2-1 0,-2-1 0,-2 0 0,-2-1 0,-1 0 0,12-88 0,10-88 0,31-311 0,-61 441 0,4-1 0,22-90 0,12-142 0,-33 208 0,29-124 0,-26 166 0,-4-1 0,2-130 0,-9 101 0,28-173 0,-5 71 0,-17 143 0,26-96 0,-19 98 0,12-105 0,-22 103 0,27-225 0,-19 221 0,26-139 0,16-241 0,-53 306 0,-2 68 0,16-122 0,36-319 0,-36 295 0,24-4 0,-5 33 0,44-301 0,-31 146 0,1 0 0,15-37 0,-52 262 0,5 1 0,5 1 0,5 0 0,43-110 0,21-2 0,-78 203 0,2 1 0,1 1 0,30-35 0,-20 25 0,110-117 0,-17 20 0,-113 123 0,-1 0 0,1 0 0,1 0 0,-1 1 0,1 0 0,0 0 0,1 0 0,-1 1 0,1 0 0,0 1 0,0 0 0,1 0 0,-1 1 0,1 0 0,0 0 0,0 1 0,0 0 0,0 0 0,0 1 0,1 0 0,-1 1 0,13 1 0,-1-1 0,-1 2 0,0 0 0,1 1 0,-1 1 0,33 11 0,-41-10 0,1 0 0,-1 2 0,0-1 0,0 2 0,-1-1 0,0 2 0,0-1 0,-1 1 0,12 14 0,32 43 0,87 140 0,-124-176 0,17 41 0,-21-42 0,31 52 0,35 59 0,-14-28 0,-40-66 0,34 46 0,-51-77 0,0 0 0,0 1 0,-1-1 0,-1 1 0,-1 0 0,7 31 0,-2-8 0,-10-38 0,0 1 0,0-1 0,0 1 0,0-1 0,1 1 0,-1-1 0,1 1 0,-1-1 0,1 0 0,0 1 0,-1-1 0,1 0 0,0 1 0,0-1 0,0 0 0,0 0 0,0 0 0,0 0 0,0 0 0,0 0 0,1 0 0,-1 0 0,0 0 0,1 0 0,-1-1 0,0 1 0,1-1 0,-1 1 0,1-1 0,-1 1 0,3-1 0,-2-1 0,0 1 0,-1-1 0,1 0 0,-1-1 0,1 1 0,-1 0 0,1 0 0,-1-1 0,0 1 0,1-1 0,-1 1 0,0-1 0,0 1 0,0-1 0,0 0 0,-1 1 0,1-1 0,0 0 0,-1 0 0,1 0 0,-1 0 0,0 1 0,1-1 0,-1 0 0,0-2 0,21-221 0,-18 193 0,-2 20 0,1 0 0,-1 1 0,7-18 0,-8 28 0,0 1 0,0 0 0,0-1 0,0 1 0,0 0 0,0 0 0,0-1 0,0 1 0,0 0 0,0 0 0,1-1 0,-1 1 0,0 0 0,0 0 0,0-1 0,0 1 0,1 0 0,-1 0 0,0 0 0,0-1 0,0 1 0,1 0 0,-1 0 0,0 0 0,0 0 0,1-1 0,-1 1 0,0 0 0,1 0 0,-1 0 0,0 0 0,0 0 0,1 0 0,-1 0 0,0 0 0,1 0 0,-1 0 0,0 0 0,0 0 0,1 0 0,-1 0 0,0 0 0,1 0 0,-1 0 0,0 0 0,0 1 0,1-1 0,-1 0 0,12 16 0,5 23 0,-8 3 0,6 59 0,-7-32 0,-7-65 0,0 0 0,-1 1 0,1-1 0,-1 1 0,0-1 0,0 0 0,-1 1 0,0-1 0,1 0 0,-1 1 0,-1-1 0,1 0 0,-1 0 0,-3 7 0,4-9 0,-1-1 0,0 1 0,1-1 0,-1 1 0,0-1 0,0 0 0,0 1 0,0-1 0,-1 0 0,1 0 0,0 0 0,0-1 0,-1 1 0,1-1 0,0 1 0,-1-1 0,1 0 0,0 1 0,-1-1 0,1 0 0,0-1 0,-1 1 0,1 0 0,-1-1 0,1 1 0,0-1 0,0 0 0,-1 0 0,-1-1 0,-15-6 0,0-1 0,1-1 0,0-1 0,1 0 0,0-1 0,1-1 0,0 0 0,-24-28 0,17 17 0,-2 1 0,-34-24 0,30 30 34,-1 2-1,0 1 1,-36-12-1,27 11-783,-48-25 1,60 25-6077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7.5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9.16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7.5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9.16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9T23:30:27.5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62</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4159069" y="4890801"/>
            <a:ext cx="2959465" cy="300082"/>
          </a:xfrm>
          <a:prstGeom prst="rect">
            <a:avLst/>
          </a:prstGeom>
          <a:noFill/>
          <a:ln w="9525">
            <a:noFill/>
            <a:miter lim="800000"/>
            <a:headEnd/>
            <a:tailEnd/>
          </a:ln>
          <a:effectLst/>
        </p:spPr>
        <p:txBody>
          <a:bodyPr wrap="none">
            <a:spAutoFit/>
          </a:bodyPr>
          <a:lstStyle/>
          <a:p>
            <a:pPr>
              <a:defRPr/>
            </a:pPr>
            <a:r>
              <a:rPr lang="en-US" sz="1350" dirty="0"/>
              <a:t>Chapter 9 – Classes - OOD and OOP</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5.png"/><Relationship Id="rId4" Type="http://schemas.openxmlformats.org/officeDocument/2006/relationships/customXml" Target="../ink/ink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4.xml"/><Relationship Id="rId6" Type="http://schemas.openxmlformats.org/officeDocument/2006/relationships/customXml" Target="../ink/ink6.xml"/><Relationship Id="rId5" Type="http://schemas.openxmlformats.org/officeDocument/2006/relationships/image" Target="../media/image5.png"/><Relationship Id="rId4" Type="http://schemas.openxmlformats.org/officeDocument/2006/relationships/customXml" Target="../ink/ink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7.xml"/><Relationship Id="rId1" Type="http://schemas.openxmlformats.org/officeDocument/2006/relationships/slideLayout" Target="../slideLayouts/slideLayout3.xml"/><Relationship Id="rId4" Type="http://schemas.openxmlformats.org/officeDocument/2006/relationships/customXml" Target="../ink/ink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9.xml"/><Relationship Id="rId1" Type="http://schemas.openxmlformats.org/officeDocument/2006/relationships/slideLayout" Target="../slideLayouts/slideLayout3.xml"/><Relationship Id="rId4" Type="http://schemas.openxmlformats.org/officeDocument/2006/relationships/customXml" Target="../ink/ink10.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1.xml"/><Relationship Id="rId1" Type="http://schemas.openxmlformats.org/officeDocument/2006/relationships/slideLayout" Target="../slideLayouts/slideLayout3.xml"/><Relationship Id="rId4" Type="http://schemas.openxmlformats.org/officeDocument/2006/relationships/customXml" Target="../ink/ink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3.xml"/><Relationship Id="rId1" Type="http://schemas.openxmlformats.org/officeDocument/2006/relationships/slideLayout" Target="../slideLayouts/slideLayout3.xml"/><Relationship Id="rId4" Type="http://schemas.openxmlformats.org/officeDocument/2006/relationships/customXml" Target="../ink/ink14.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5.xml"/><Relationship Id="rId1" Type="http://schemas.openxmlformats.org/officeDocument/2006/relationships/slideLayout" Target="../slideLayouts/slideLayout3.xml"/><Relationship Id="rId4" Type="http://schemas.openxmlformats.org/officeDocument/2006/relationships/customXml" Target="../ink/ink16.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7.xml"/><Relationship Id="rId1" Type="http://schemas.openxmlformats.org/officeDocument/2006/relationships/slideLayout" Target="../slideLayouts/slideLayout3.xml"/><Relationship Id="rId4" Type="http://schemas.openxmlformats.org/officeDocument/2006/relationships/customXml" Target="../ink/ink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685800" y="4019550"/>
            <a:ext cx="8382000" cy="457200"/>
          </a:xfrm>
        </p:spPr>
        <p:txBody>
          <a:bodyPr/>
          <a:lstStyle/>
          <a:p>
            <a:pPr marL="2227263" indent="-2227263"/>
            <a:r>
              <a:rPr lang="en-US" dirty="0"/>
              <a:t>Chapter 9 – Classes –</a:t>
            </a:r>
            <a:br>
              <a:rPr lang="en-US" dirty="0"/>
            </a:br>
            <a:r>
              <a:rPr lang="en-US" dirty="0"/>
              <a:t>Object-Oriented Design</a:t>
            </a:r>
            <a:br>
              <a:rPr lang="en-US" dirty="0"/>
            </a:br>
            <a:r>
              <a:rPr lang="en-US" dirty="0"/>
              <a:t>Object-Oriented Programming</a:t>
            </a:r>
          </a:p>
        </p:txBody>
      </p:sp>
    </p:spTree>
    <p:extLst>
      <p:ext uri="{BB962C8B-B14F-4D97-AF65-F5344CB8AC3E}">
        <p14:creationId xmlns:p14="http://schemas.microsoft.com/office/powerpoint/2010/main" val="153775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8E57-8ABD-4BE0-FB1E-294DB5C74A22}"/>
              </a:ext>
            </a:extLst>
          </p:cNvPr>
          <p:cNvSpPr>
            <a:spLocks noGrp="1"/>
          </p:cNvSpPr>
          <p:nvPr>
            <p:ph type="title"/>
          </p:nvPr>
        </p:nvSpPr>
        <p:spPr/>
        <p:txBody>
          <a:bodyPr/>
          <a:lstStyle/>
          <a:p>
            <a:r>
              <a:rPr lang="en-US" dirty="0"/>
              <a:t>Create an Object</a:t>
            </a:r>
          </a:p>
        </p:txBody>
      </p:sp>
      <p:sp>
        <p:nvSpPr>
          <p:cNvPr id="3" name="Content Placeholder 2">
            <a:extLst>
              <a:ext uri="{FF2B5EF4-FFF2-40B4-BE49-F238E27FC236}">
                <a16:creationId xmlns:a16="http://schemas.microsoft.com/office/drawing/2014/main" id="{65D8242D-D460-516F-4212-1240AFC0CDDB}"/>
              </a:ext>
            </a:extLst>
          </p:cNvPr>
          <p:cNvSpPr>
            <a:spLocks noGrp="1"/>
          </p:cNvSpPr>
          <p:nvPr>
            <p:ph sz="half" idx="1"/>
          </p:nvPr>
        </p:nvSpPr>
        <p:spPr>
          <a:xfrm>
            <a:off x="236035" y="1072157"/>
            <a:ext cx="3733798" cy="3227785"/>
          </a:xfrm>
        </p:spPr>
        <p:txBody>
          <a:bodyPr/>
          <a:lstStyle/>
          <a:p>
            <a:r>
              <a:rPr lang="en-US" dirty="0"/>
              <a:t>In Java, an object is created from a class. We have already created the class named Main, so now we can use this to create objects.</a:t>
            </a:r>
          </a:p>
          <a:p>
            <a:endParaRPr lang="en-US" dirty="0"/>
          </a:p>
          <a:p>
            <a:r>
              <a:rPr lang="en-US" dirty="0"/>
              <a:t>To create an object of Main, specify the class name, followed by the object name, and use the keyword new:</a:t>
            </a:r>
          </a:p>
          <a:p>
            <a:endParaRPr lang="en-US" dirty="0"/>
          </a:p>
        </p:txBody>
      </p:sp>
      <p:sp>
        <p:nvSpPr>
          <p:cNvPr id="4" name="Content Placeholder 3">
            <a:extLst>
              <a:ext uri="{FF2B5EF4-FFF2-40B4-BE49-F238E27FC236}">
                <a16:creationId xmlns:a16="http://schemas.microsoft.com/office/drawing/2014/main" id="{BD43D57F-F947-A58F-79B6-6315926328B7}"/>
              </a:ext>
            </a:extLst>
          </p:cNvPr>
          <p:cNvSpPr>
            <a:spLocks noGrp="1"/>
          </p:cNvSpPr>
          <p:nvPr>
            <p:ph sz="half" idx="2"/>
          </p:nvPr>
        </p:nvSpPr>
        <p:spPr>
          <a:xfrm>
            <a:off x="4191001" y="895350"/>
            <a:ext cx="4800597" cy="1000362"/>
          </a:xfrm>
        </p:spPr>
        <p:txBody>
          <a:bodyPr/>
          <a:lstStyle/>
          <a:p>
            <a:r>
              <a:rPr lang="en-US" dirty="0"/>
              <a:t>Example: Create an object called "</a:t>
            </a:r>
            <a:r>
              <a:rPr lang="en-US" dirty="0" err="1"/>
              <a:t>myObj</a:t>
            </a:r>
            <a:r>
              <a:rPr lang="en-US" dirty="0"/>
              <a:t>" and print the value of x:</a:t>
            </a:r>
          </a:p>
          <a:p>
            <a:endParaRPr lang="en-US" dirty="0"/>
          </a:p>
          <a:p>
            <a:pPr marL="0" indent="0">
              <a:buNone/>
            </a:pPr>
            <a:r>
              <a:rPr lang="en-US" dirty="0"/>
              <a:t>public class Main {</a:t>
            </a:r>
          </a:p>
          <a:p>
            <a:pPr marL="0" indent="0">
              <a:buNone/>
            </a:pPr>
            <a:r>
              <a:rPr lang="en-US" dirty="0"/>
              <a:t>   int x = 5;</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Main </a:t>
            </a:r>
            <a:r>
              <a:rPr lang="en-US" dirty="0" err="1"/>
              <a:t>myObj</a:t>
            </a:r>
            <a:r>
              <a:rPr lang="en-US" dirty="0"/>
              <a:t> = new Main();</a:t>
            </a:r>
          </a:p>
          <a:p>
            <a:pPr marL="0" indent="0">
              <a:buNone/>
            </a:pPr>
            <a:r>
              <a:rPr lang="en-US" dirty="0"/>
              <a:t>      </a:t>
            </a:r>
            <a:r>
              <a:rPr lang="en-US" dirty="0" err="1"/>
              <a:t>System.out.println</a:t>
            </a:r>
            <a:r>
              <a:rPr lang="en-US" dirty="0"/>
              <a:t>(</a:t>
            </a:r>
            <a:r>
              <a:rPr lang="en-US" dirty="0" err="1"/>
              <a:t>myObj.x</a:t>
            </a:r>
            <a:r>
              <a:rPr lang="en-US" dirty="0"/>
              <a:t>);</a:t>
            </a:r>
          </a:p>
          <a:p>
            <a:pPr marL="0" indent="0">
              <a:buNone/>
            </a:pPr>
            <a:r>
              <a:rPr lang="en-US" dirty="0"/>
              <a:t>   }</a:t>
            </a:r>
          </a:p>
          <a:p>
            <a:pPr marL="0" indent="0">
              <a:buNone/>
            </a:pPr>
            <a:r>
              <a:rPr lang="en-US" dirty="0"/>
              <a:t>}</a:t>
            </a:r>
          </a:p>
          <a:p>
            <a:pPr marL="0" indent="0">
              <a:buNone/>
            </a:pPr>
            <a:endParaRPr lang="en-US" dirty="0"/>
          </a:p>
        </p:txBody>
      </p:sp>
      <p:cxnSp>
        <p:nvCxnSpPr>
          <p:cNvPr id="6" name="Straight Connector 5">
            <a:extLst>
              <a:ext uri="{FF2B5EF4-FFF2-40B4-BE49-F238E27FC236}">
                <a16:creationId xmlns:a16="http://schemas.microsoft.com/office/drawing/2014/main" id="{93E70645-E542-BF38-2A92-786FBD51A553}"/>
              </a:ext>
            </a:extLst>
          </p:cNvPr>
          <p:cNvCxnSpPr/>
          <p:nvPr/>
        </p:nvCxnSpPr>
        <p:spPr bwMode="auto">
          <a:xfrm>
            <a:off x="3969833" y="1072157"/>
            <a:ext cx="0" cy="35814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03001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8E57-8ABD-4BE0-FB1E-294DB5C74A22}"/>
              </a:ext>
            </a:extLst>
          </p:cNvPr>
          <p:cNvSpPr>
            <a:spLocks noGrp="1"/>
          </p:cNvSpPr>
          <p:nvPr>
            <p:ph type="title"/>
          </p:nvPr>
        </p:nvSpPr>
        <p:spPr/>
        <p:txBody>
          <a:bodyPr/>
          <a:lstStyle/>
          <a:p>
            <a:r>
              <a:rPr lang="en-US" dirty="0"/>
              <a:t>Multiple Objects</a:t>
            </a:r>
          </a:p>
        </p:txBody>
      </p:sp>
      <p:sp>
        <p:nvSpPr>
          <p:cNvPr id="3" name="Content Placeholder 2">
            <a:extLst>
              <a:ext uri="{FF2B5EF4-FFF2-40B4-BE49-F238E27FC236}">
                <a16:creationId xmlns:a16="http://schemas.microsoft.com/office/drawing/2014/main" id="{65D8242D-D460-516F-4212-1240AFC0CDDB}"/>
              </a:ext>
            </a:extLst>
          </p:cNvPr>
          <p:cNvSpPr>
            <a:spLocks noGrp="1"/>
          </p:cNvSpPr>
          <p:nvPr>
            <p:ph sz="half" idx="1"/>
          </p:nvPr>
        </p:nvSpPr>
        <p:spPr>
          <a:xfrm>
            <a:off x="236035" y="1072157"/>
            <a:ext cx="3345364" cy="3227785"/>
          </a:xfrm>
        </p:spPr>
        <p:txBody>
          <a:bodyPr/>
          <a:lstStyle/>
          <a:p>
            <a:r>
              <a:rPr lang="en-US" dirty="0"/>
              <a:t>You can create multiple objects of one class:</a:t>
            </a:r>
          </a:p>
          <a:p>
            <a:r>
              <a:rPr lang="en-US" dirty="0"/>
              <a:t>Example: Create two objects of Main:</a:t>
            </a:r>
          </a:p>
          <a:p>
            <a:endParaRPr lang="en-US" dirty="0"/>
          </a:p>
        </p:txBody>
      </p:sp>
      <p:sp>
        <p:nvSpPr>
          <p:cNvPr id="4" name="Content Placeholder 3">
            <a:extLst>
              <a:ext uri="{FF2B5EF4-FFF2-40B4-BE49-F238E27FC236}">
                <a16:creationId xmlns:a16="http://schemas.microsoft.com/office/drawing/2014/main" id="{BD43D57F-F947-A58F-79B6-6315926328B7}"/>
              </a:ext>
            </a:extLst>
          </p:cNvPr>
          <p:cNvSpPr>
            <a:spLocks noGrp="1"/>
          </p:cNvSpPr>
          <p:nvPr>
            <p:ph sz="half" idx="2"/>
          </p:nvPr>
        </p:nvSpPr>
        <p:spPr>
          <a:xfrm>
            <a:off x="3581399" y="895350"/>
            <a:ext cx="5410200" cy="1000362"/>
          </a:xfrm>
        </p:spPr>
        <p:txBody>
          <a:bodyPr/>
          <a:lstStyle/>
          <a:p>
            <a:pPr marL="0" indent="0">
              <a:buNone/>
            </a:pPr>
            <a:r>
              <a:rPr lang="en-US" dirty="0"/>
              <a:t>public class Main {</a:t>
            </a:r>
          </a:p>
          <a:p>
            <a:pPr marL="0" indent="0">
              <a:buNone/>
            </a:pPr>
            <a:r>
              <a:rPr lang="en-US" dirty="0"/>
              <a:t>   int x = 5;</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Main myObj1 = new Main();  // Object 1</a:t>
            </a:r>
          </a:p>
          <a:p>
            <a:pPr marL="0" indent="0">
              <a:buNone/>
            </a:pPr>
            <a:r>
              <a:rPr lang="en-US" dirty="0"/>
              <a:t>      Main myObj2 = new Main();  // Object 2</a:t>
            </a:r>
          </a:p>
          <a:p>
            <a:pPr marL="0" indent="0">
              <a:buNone/>
            </a:pPr>
            <a:r>
              <a:rPr lang="en-US" dirty="0"/>
              <a:t>      </a:t>
            </a:r>
            <a:r>
              <a:rPr lang="en-US" dirty="0" err="1"/>
              <a:t>System.out.println</a:t>
            </a:r>
            <a:r>
              <a:rPr lang="en-US" dirty="0"/>
              <a:t>(myObj1.x);</a:t>
            </a:r>
          </a:p>
          <a:p>
            <a:pPr marL="0" indent="0">
              <a:buNone/>
            </a:pPr>
            <a:r>
              <a:rPr lang="en-US" dirty="0"/>
              <a:t>      </a:t>
            </a:r>
            <a:r>
              <a:rPr lang="en-US" dirty="0" err="1"/>
              <a:t>System.out.println</a:t>
            </a:r>
            <a:r>
              <a:rPr lang="en-US" dirty="0"/>
              <a:t>(myObj2.x);</a:t>
            </a:r>
          </a:p>
          <a:p>
            <a:pPr marL="0" indent="0">
              <a:buNone/>
            </a:pPr>
            <a:r>
              <a:rPr lang="en-US" dirty="0"/>
              <a:t>   }</a:t>
            </a:r>
          </a:p>
          <a:p>
            <a:pPr marL="0" indent="0">
              <a:buNone/>
            </a:pPr>
            <a:r>
              <a:rPr lang="en-US" dirty="0"/>
              <a:t>}</a:t>
            </a:r>
          </a:p>
          <a:p>
            <a:pPr marL="0" indent="0">
              <a:buNone/>
            </a:pPr>
            <a:endParaRPr lang="en-US" dirty="0"/>
          </a:p>
        </p:txBody>
      </p:sp>
      <p:cxnSp>
        <p:nvCxnSpPr>
          <p:cNvPr id="6" name="Straight Connector 5">
            <a:extLst>
              <a:ext uri="{FF2B5EF4-FFF2-40B4-BE49-F238E27FC236}">
                <a16:creationId xmlns:a16="http://schemas.microsoft.com/office/drawing/2014/main" id="{93E70645-E542-BF38-2A92-786FBD51A553}"/>
              </a:ext>
            </a:extLst>
          </p:cNvPr>
          <p:cNvCxnSpPr/>
          <p:nvPr/>
        </p:nvCxnSpPr>
        <p:spPr bwMode="auto">
          <a:xfrm>
            <a:off x="3429000" y="1072157"/>
            <a:ext cx="0" cy="35814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51002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618D-E003-191D-6D85-BC1947567333}"/>
              </a:ext>
            </a:extLst>
          </p:cNvPr>
          <p:cNvSpPr>
            <a:spLocks noGrp="1"/>
          </p:cNvSpPr>
          <p:nvPr>
            <p:ph type="title"/>
          </p:nvPr>
        </p:nvSpPr>
        <p:spPr/>
        <p:txBody>
          <a:bodyPr/>
          <a:lstStyle/>
          <a:p>
            <a:r>
              <a:rPr lang="en-US" dirty="0"/>
              <a:t>Using Multiple Classes (1/2)</a:t>
            </a:r>
          </a:p>
        </p:txBody>
      </p:sp>
      <p:sp>
        <p:nvSpPr>
          <p:cNvPr id="3" name="Content Placeholder 2">
            <a:extLst>
              <a:ext uri="{FF2B5EF4-FFF2-40B4-BE49-F238E27FC236}">
                <a16:creationId xmlns:a16="http://schemas.microsoft.com/office/drawing/2014/main" id="{70C1F2AD-A8B3-8E3A-55F6-9A866FAFE0C5}"/>
              </a:ext>
            </a:extLst>
          </p:cNvPr>
          <p:cNvSpPr>
            <a:spLocks noGrp="1"/>
          </p:cNvSpPr>
          <p:nvPr>
            <p:ph idx="1"/>
          </p:nvPr>
        </p:nvSpPr>
        <p:spPr/>
        <p:txBody>
          <a:bodyPr/>
          <a:lstStyle/>
          <a:p>
            <a:r>
              <a:rPr lang="en-US" dirty="0"/>
              <a:t>You can also create an object of a class and access it in another class. </a:t>
            </a:r>
          </a:p>
          <a:p>
            <a:r>
              <a:rPr lang="en-US" dirty="0"/>
              <a:t>This is often used for better organization of classes (one class has all the attributes and methods, while the other class holds the main() method (code to be executed)).</a:t>
            </a:r>
          </a:p>
          <a:p>
            <a:r>
              <a:rPr lang="en-US" dirty="0"/>
              <a:t>Remember that the name of the java file should match the class name. </a:t>
            </a:r>
          </a:p>
          <a:p>
            <a:r>
              <a:rPr lang="en-US" dirty="0"/>
              <a:t>In the example below, we create two files in the same directory/folder:</a:t>
            </a:r>
          </a:p>
          <a:p>
            <a:pPr lvl="1"/>
            <a:r>
              <a:rPr lang="en-US" dirty="0"/>
              <a:t>Main.java</a:t>
            </a:r>
          </a:p>
          <a:p>
            <a:pPr lvl="1"/>
            <a:r>
              <a:rPr lang="en-US" dirty="0"/>
              <a:t>Second.java</a:t>
            </a:r>
          </a:p>
        </p:txBody>
      </p:sp>
    </p:spTree>
    <p:extLst>
      <p:ext uri="{BB962C8B-B14F-4D97-AF65-F5344CB8AC3E}">
        <p14:creationId xmlns:p14="http://schemas.microsoft.com/office/powerpoint/2010/main" val="21920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618D-E003-191D-6D85-BC1947567333}"/>
              </a:ext>
            </a:extLst>
          </p:cNvPr>
          <p:cNvSpPr>
            <a:spLocks noGrp="1"/>
          </p:cNvSpPr>
          <p:nvPr>
            <p:ph type="title"/>
          </p:nvPr>
        </p:nvSpPr>
        <p:spPr/>
        <p:txBody>
          <a:bodyPr/>
          <a:lstStyle/>
          <a:p>
            <a:r>
              <a:rPr lang="en-US" dirty="0"/>
              <a:t>Using Multiple Classes (2/2)</a:t>
            </a:r>
          </a:p>
        </p:txBody>
      </p:sp>
      <p:sp>
        <p:nvSpPr>
          <p:cNvPr id="3" name="Content Placeholder 2">
            <a:extLst>
              <a:ext uri="{FF2B5EF4-FFF2-40B4-BE49-F238E27FC236}">
                <a16:creationId xmlns:a16="http://schemas.microsoft.com/office/drawing/2014/main" id="{70C1F2AD-A8B3-8E3A-55F6-9A866FAFE0C5}"/>
              </a:ext>
            </a:extLst>
          </p:cNvPr>
          <p:cNvSpPr>
            <a:spLocks noGrp="1"/>
          </p:cNvSpPr>
          <p:nvPr>
            <p:ph sz="half" idx="1"/>
          </p:nvPr>
        </p:nvSpPr>
        <p:spPr>
          <a:xfrm>
            <a:off x="228600" y="971550"/>
            <a:ext cx="4343400" cy="3456385"/>
          </a:xfrm>
        </p:spPr>
        <p:txBody>
          <a:bodyPr/>
          <a:lstStyle/>
          <a:p>
            <a:pPr marL="0" indent="0">
              <a:buNone/>
            </a:pPr>
            <a:r>
              <a:rPr lang="en-US" sz="1800" b="1" i="1" dirty="0"/>
              <a:t>Main.java</a:t>
            </a:r>
          </a:p>
          <a:p>
            <a:pPr marL="0" indent="0">
              <a:buNone/>
            </a:pPr>
            <a:endParaRPr lang="en-US" sz="1800" dirty="0"/>
          </a:p>
          <a:p>
            <a:pPr marL="0" indent="0">
              <a:buNone/>
            </a:pPr>
            <a:r>
              <a:rPr lang="en-US" sz="1800" dirty="0"/>
              <a:t>public class Main {</a:t>
            </a:r>
          </a:p>
          <a:p>
            <a:pPr marL="0" indent="0">
              <a:buNone/>
            </a:pPr>
            <a:r>
              <a:rPr lang="en-US" sz="1800" dirty="0"/>
              <a:t>  int x = 5;</a:t>
            </a:r>
          </a:p>
          <a:p>
            <a:pPr marL="0" indent="0">
              <a:buNone/>
            </a:pPr>
            <a:r>
              <a:rPr lang="en-US" sz="1800" dirty="0"/>
              <a:t>}</a:t>
            </a:r>
          </a:p>
          <a:p>
            <a:pPr marL="0" indent="0">
              <a:buNone/>
            </a:pPr>
            <a:endParaRPr lang="en-US" sz="1800" dirty="0"/>
          </a:p>
          <a:p>
            <a:pPr marL="0" indent="0">
              <a:buNone/>
            </a:pPr>
            <a:r>
              <a:rPr lang="en-US" sz="1800" b="1" i="1" dirty="0"/>
              <a:t>Second.java</a:t>
            </a:r>
          </a:p>
          <a:p>
            <a:pPr marL="0" indent="0">
              <a:buNone/>
            </a:pPr>
            <a:endParaRPr lang="en-US" sz="1800" dirty="0"/>
          </a:p>
          <a:p>
            <a:pPr marL="0" indent="0">
              <a:buNone/>
            </a:pPr>
            <a:r>
              <a:rPr lang="en-US" sz="1800" dirty="0"/>
              <a:t>class Second {</a:t>
            </a:r>
          </a:p>
          <a:p>
            <a:pPr marL="0" indent="0">
              <a:buNone/>
            </a:pPr>
            <a:r>
              <a:rPr lang="en-US" sz="1800" dirty="0"/>
              <a:t>   public static void main(String[] </a:t>
            </a:r>
            <a:r>
              <a:rPr lang="en-US" sz="1800" dirty="0" err="1"/>
              <a:t>args</a:t>
            </a:r>
            <a:r>
              <a:rPr lang="en-US" sz="1800" dirty="0"/>
              <a:t>) {</a:t>
            </a:r>
          </a:p>
          <a:p>
            <a:pPr marL="0" indent="0">
              <a:buNone/>
            </a:pPr>
            <a:r>
              <a:rPr lang="en-US" sz="1800" dirty="0"/>
              <a:t>      Main </a:t>
            </a:r>
            <a:r>
              <a:rPr lang="en-US" sz="1800" dirty="0" err="1"/>
              <a:t>myObj</a:t>
            </a:r>
            <a:r>
              <a:rPr lang="en-US" sz="1800" dirty="0"/>
              <a:t> = new Main();</a:t>
            </a:r>
          </a:p>
          <a:p>
            <a:pPr marL="0" indent="0">
              <a:buNone/>
            </a:pPr>
            <a:r>
              <a:rPr lang="en-US" sz="1800" dirty="0"/>
              <a:t>      </a:t>
            </a:r>
            <a:r>
              <a:rPr lang="en-US" sz="1800" dirty="0" err="1"/>
              <a:t>System.out.println</a:t>
            </a:r>
            <a:r>
              <a:rPr lang="en-US" sz="1800" dirty="0"/>
              <a:t>(</a:t>
            </a:r>
            <a:r>
              <a:rPr lang="en-US" sz="1800" dirty="0" err="1"/>
              <a:t>myObj.x</a:t>
            </a:r>
            <a:r>
              <a:rPr lang="en-US" sz="1800" dirty="0"/>
              <a:t>);</a:t>
            </a:r>
          </a:p>
          <a:p>
            <a:pPr marL="0" indent="0">
              <a:buNone/>
            </a:pPr>
            <a:r>
              <a:rPr lang="en-US" sz="1800" dirty="0"/>
              <a:t>   }</a:t>
            </a:r>
          </a:p>
          <a:p>
            <a:pPr marL="0" indent="0">
              <a:buNone/>
            </a:pPr>
            <a:r>
              <a:rPr lang="en-US" sz="1800" dirty="0"/>
              <a:t>}</a:t>
            </a:r>
          </a:p>
          <a:p>
            <a:pPr marL="0" indent="0">
              <a:buNone/>
            </a:pPr>
            <a:endParaRPr lang="en-US" sz="1800" dirty="0"/>
          </a:p>
        </p:txBody>
      </p:sp>
      <p:sp>
        <p:nvSpPr>
          <p:cNvPr id="4" name="Content Placeholder 3">
            <a:extLst>
              <a:ext uri="{FF2B5EF4-FFF2-40B4-BE49-F238E27FC236}">
                <a16:creationId xmlns:a16="http://schemas.microsoft.com/office/drawing/2014/main" id="{DDD07A28-F1F5-5BD9-4BA5-03C52047EE7B}"/>
              </a:ext>
            </a:extLst>
          </p:cNvPr>
          <p:cNvSpPr>
            <a:spLocks noGrp="1"/>
          </p:cNvSpPr>
          <p:nvPr>
            <p:ph sz="half" idx="2"/>
          </p:nvPr>
        </p:nvSpPr>
        <p:spPr>
          <a:xfrm>
            <a:off x="4800600" y="1114188"/>
            <a:ext cx="4343400" cy="3456385"/>
          </a:xfrm>
        </p:spPr>
        <p:txBody>
          <a:bodyPr/>
          <a:lstStyle/>
          <a:p>
            <a:pPr marL="0" indent="0">
              <a:buNone/>
            </a:pPr>
            <a:r>
              <a:rPr lang="en-US" sz="2000" dirty="0"/>
              <a:t>When both files have been compiled:</a:t>
            </a:r>
          </a:p>
          <a:p>
            <a:pPr marL="0" indent="0">
              <a:buNone/>
            </a:pPr>
            <a:r>
              <a:rPr lang="en-US" sz="2000" dirty="0"/>
              <a:t>C:\Users\Your Name&gt;</a:t>
            </a:r>
            <a:r>
              <a:rPr lang="en-US" sz="2000" dirty="0" err="1"/>
              <a:t>javac</a:t>
            </a:r>
            <a:r>
              <a:rPr lang="en-US" sz="2000" dirty="0"/>
              <a:t> Main.java</a:t>
            </a:r>
          </a:p>
          <a:p>
            <a:pPr marL="0" indent="0">
              <a:buNone/>
            </a:pPr>
            <a:r>
              <a:rPr lang="en-US" sz="2000" dirty="0"/>
              <a:t>C:\Users\Your Name&gt;</a:t>
            </a:r>
            <a:r>
              <a:rPr lang="en-US" sz="2000" dirty="0" err="1"/>
              <a:t>javac</a:t>
            </a:r>
            <a:r>
              <a:rPr lang="en-US" sz="2000" dirty="0"/>
              <a:t> Second.java</a:t>
            </a:r>
          </a:p>
          <a:p>
            <a:pPr marL="0" indent="0">
              <a:buNone/>
            </a:pPr>
            <a:endParaRPr lang="en-US" sz="2000" dirty="0"/>
          </a:p>
          <a:p>
            <a:pPr marL="0" indent="0">
              <a:buNone/>
            </a:pPr>
            <a:r>
              <a:rPr lang="en-US" sz="2000" dirty="0"/>
              <a:t>Run the Second.java file:</a:t>
            </a:r>
          </a:p>
          <a:p>
            <a:pPr marL="0" indent="0">
              <a:buNone/>
            </a:pPr>
            <a:r>
              <a:rPr lang="en-US" sz="2000" dirty="0"/>
              <a:t>C:\Users\Your Name&gt;java Second</a:t>
            </a:r>
          </a:p>
          <a:p>
            <a:pPr marL="0" indent="0">
              <a:buNone/>
            </a:pPr>
            <a:endParaRPr lang="en-US" sz="2000" dirty="0"/>
          </a:p>
          <a:p>
            <a:pPr marL="0" indent="0">
              <a:buNone/>
            </a:pPr>
            <a:r>
              <a:rPr lang="en-US" sz="2000" dirty="0"/>
              <a:t>And the output will be: 5</a:t>
            </a:r>
          </a:p>
          <a:p>
            <a:endParaRPr lang="en-US" dirty="0"/>
          </a:p>
        </p:txBody>
      </p:sp>
      <p:cxnSp>
        <p:nvCxnSpPr>
          <p:cNvPr id="5" name="Straight Connector 4">
            <a:extLst>
              <a:ext uri="{FF2B5EF4-FFF2-40B4-BE49-F238E27FC236}">
                <a16:creationId xmlns:a16="http://schemas.microsoft.com/office/drawing/2014/main" id="{5D238A71-9ECD-A6C2-FE4C-264CB20876F3}"/>
              </a:ext>
            </a:extLst>
          </p:cNvPr>
          <p:cNvCxnSpPr/>
          <p:nvPr/>
        </p:nvCxnSpPr>
        <p:spPr bwMode="auto">
          <a:xfrm>
            <a:off x="4648200" y="1200150"/>
            <a:ext cx="0" cy="35814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420421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330584" y="1959902"/>
            <a:ext cx="5604196" cy="646331"/>
          </a:xfrm>
          <a:prstGeom prst="rect">
            <a:avLst/>
          </a:prstGeom>
          <a:noFill/>
        </p:spPr>
        <p:txBody>
          <a:bodyPr wrap="square" rtlCol="0">
            <a:spAutoFit/>
          </a:bodyPr>
          <a:lstStyle/>
          <a:p>
            <a:r>
              <a:rPr lang="en-US" sz="3600" dirty="0">
                <a:solidFill>
                  <a:srgbClr val="333399"/>
                </a:solidFill>
              </a:rPr>
              <a:t>Class Attributes</a:t>
            </a:r>
          </a:p>
        </p:txBody>
      </p:sp>
    </p:spTree>
    <p:extLst>
      <p:ext uri="{BB962C8B-B14F-4D97-AF65-F5344CB8AC3E}">
        <p14:creationId xmlns:p14="http://schemas.microsoft.com/office/powerpoint/2010/main" val="154373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C176-4BCE-B901-84C6-7FB81CB4733B}"/>
              </a:ext>
            </a:extLst>
          </p:cNvPr>
          <p:cNvSpPr>
            <a:spLocks noGrp="1"/>
          </p:cNvSpPr>
          <p:nvPr>
            <p:ph type="title"/>
          </p:nvPr>
        </p:nvSpPr>
        <p:spPr/>
        <p:txBody>
          <a:bodyPr/>
          <a:lstStyle/>
          <a:p>
            <a:r>
              <a:rPr lang="en-US" dirty="0"/>
              <a:t>Java Class Attributes</a:t>
            </a:r>
          </a:p>
        </p:txBody>
      </p:sp>
      <p:sp>
        <p:nvSpPr>
          <p:cNvPr id="3" name="Content Placeholder 2">
            <a:extLst>
              <a:ext uri="{FF2B5EF4-FFF2-40B4-BE49-F238E27FC236}">
                <a16:creationId xmlns:a16="http://schemas.microsoft.com/office/drawing/2014/main" id="{3941D376-A0D4-01F2-FA6B-D4BE2395F032}"/>
              </a:ext>
            </a:extLst>
          </p:cNvPr>
          <p:cNvSpPr>
            <a:spLocks noGrp="1"/>
          </p:cNvSpPr>
          <p:nvPr>
            <p:ph sz="half" idx="1"/>
          </p:nvPr>
        </p:nvSpPr>
        <p:spPr>
          <a:xfrm>
            <a:off x="428385" y="971550"/>
            <a:ext cx="4029315" cy="3456385"/>
          </a:xfrm>
        </p:spPr>
        <p:txBody>
          <a:bodyPr/>
          <a:lstStyle/>
          <a:p>
            <a:r>
              <a:rPr lang="en-US" dirty="0"/>
              <a:t>We used the term "variable" for x in the previous examples. </a:t>
            </a:r>
          </a:p>
          <a:p>
            <a:r>
              <a:rPr lang="en-US" dirty="0"/>
              <a:t>It is actually an attribute of the class. </a:t>
            </a:r>
          </a:p>
          <a:p>
            <a:r>
              <a:rPr lang="en-US" dirty="0"/>
              <a:t>In other words, you could say that class attributes are variables within a class.</a:t>
            </a:r>
          </a:p>
        </p:txBody>
      </p:sp>
      <p:sp>
        <p:nvSpPr>
          <p:cNvPr id="4" name="Content Placeholder 3">
            <a:extLst>
              <a:ext uri="{FF2B5EF4-FFF2-40B4-BE49-F238E27FC236}">
                <a16:creationId xmlns:a16="http://schemas.microsoft.com/office/drawing/2014/main" id="{54CB09B8-23B6-2C71-AE79-E1E57A34B8D6}"/>
              </a:ext>
            </a:extLst>
          </p:cNvPr>
          <p:cNvSpPr>
            <a:spLocks noGrp="1"/>
          </p:cNvSpPr>
          <p:nvPr>
            <p:ph sz="half" idx="2"/>
          </p:nvPr>
        </p:nvSpPr>
        <p:spPr>
          <a:xfrm>
            <a:off x="4800600" y="971550"/>
            <a:ext cx="3943350" cy="3456385"/>
          </a:xfrm>
        </p:spPr>
        <p:txBody>
          <a:bodyPr/>
          <a:lstStyle/>
          <a:p>
            <a:pPr marL="0" indent="0">
              <a:buNone/>
            </a:pPr>
            <a:r>
              <a:rPr lang="en-US" b="1" dirty="0"/>
              <a:t>Example:</a:t>
            </a:r>
          </a:p>
          <a:p>
            <a:r>
              <a:rPr lang="en-US" dirty="0"/>
              <a:t>Let’s create a class called "Main" with two attributes: x and y:</a:t>
            </a:r>
          </a:p>
          <a:p>
            <a:endParaRPr lang="en-US" dirty="0"/>
          </a:p>
          <a:p>
            <a:pPr marL="0" indent="0">
              <a:buNone/>
            </a:pPr>
            <a:r>
              <a:rPr lang="en-US" dirty="0"/>
              <a:t>public class Main {</a:t>
            </a:r>
          </a:p>
          <a:p>
            <a:pPr marL="0" indent="0">
              <a:buNone/>
            </a:pPr>
            <a:r>
              <a:rPr lang="en-US" dirty="0"/>
              <a:t>  int x = 5;</a:t>
            </a:r>
          </a:p>
          <a:p>
            <a:pPr marL="0" indent="0">
              <a:buNone/>
            </a:pPr>
            <a:r>
              <a:rPr lang="en-US" dirty="0"/>
              <a:t>  int y = 3;</a:t>
            </a:r>
          </a:p>
          <a:p>
            <a:pPr marL="0" indent="0">
              <a:buNone/>
            </a:pPr>
            <a:r>
              <a:rPr lang="en-US" dirty="0"/>
              <a:t>}</a:t>
            </a:r>
          </a:p>
          <a:p>
            <a:endParaRPr lang="en-US" dirty="0"/>
          </a:p>
          <a:p>
            <a:r>
              <a:rPr lang="en-US" dirty="0"/>
              <a:t>Variables x and y are the attributes of class Main.</a:t>
            </a:r>
          </a:p>
          <a:p>
            <a:endParaRPr lang="en-US" dirty="0"/>
          </a:p>
        </p:txBody>
      </p:sp>
      <p:cxnSp>
        <p:nvCxnSpPr>
          <p:cNvPr id="5" name="Straight Connector 4">
            <a:extLst>
              <a:ext uri="{FF2B5EF4-FFF2-40B4-BE49-F238E27FC236}">
                <a16:creationId xmlns:a16="http://schemas.microsoft.com/office/drawing/2014/main" id="{F8E2876E-D738-08ED-AAE7-B3B730538E76}"/>
              </a:ext>
            </a:extLst>
          </p:cNvPr>
          <p:cNvCxnSpPr/>
          <p:nvPr/>
        </p:nvCxnSpPr>
        <p:spPr bwMode="auto">
          <a:xfrm>
            <a:off x="4580906" y="1047750"/>
            <a:ext cx="0" cy="35814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11715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C176-4BCE-B901-84C6-7FB81CB4733B}"/>
              </a:ext>
            </a:extLst>
          </p:cNvPr>
          <p:cNvSpPr>
            <a:spLocks noGrp="1"/>
          </p:cNvSpPr>
          <p:nvPr>
            <p:ph type="title"/>
          </p:nvPr>
        </p:nvSpPr>
        <p:spPr/>
        <p:txBody>
          <a:bodyPr/>
          <a:lstStyle/>
          <a:p>
            <a:r>
              <a:rPr lang="en-US" dirty="0"/>
              <a:t>Accessing Attributes</a:t>
            </a:r>
          </a:p>
        </p:txBody>
      </p:sp>
      <p:sp>
        <p:nvSpPr>
          <p:cNvPr id="3" name="Content Placeholder 2">
            <a:extLst>
              <a:ext uri="{FF2B5EF4-FFF2-40B4-BE49-F238E27FC236}">
                <a16:creationId xmlns:a16="http://schemas.microsoft.com/office/drawing/2014/main" id="{3941D376-A0D4-01F2-FA6B-D4BE2395F032}"/>
              </a:ext>
            </a:extLst>
          </p:cNvPr>
          <p:cNvSpPr>
            <a:spLocks noGrp="1"/>
          </p:cNvSpPr>
          <p:nvPr>
            <p:ph sz="half" idx="1"/>
          </p:nvPr>
        </p:nvSpPr>
        <p:spPr>
          <a:xfrm>
            <a:off x="428385" y="971550"/>
            <a:ext cx="3534013" cy="3456385"/>
          </a:xfrm>
        </p:spPr>
        <p:txBody>
          <a:bodyPr/>
          <a:lstStyle/>
          <a:p>
            <a:r>
              <a:rPr lang="en-US" dirty="0"/>
              <a:t>You can access attributes by creating an object of the class, and by using the dot syntax (.), i.e. </a:t>
            </a:r>
            <a:br>
              <a:rPr lang="en-US" dirty="0"/>
            </a:br>
            <a:r>
              <a:rPr lang="en-US" dirty="0"/>
              <a:t>Class </a:t>
            </a:r>
            <a:r>
              <a:rPr lang="en-US" dirty="0" err="1"/>
              <a:t>Name.attributeName</a:t>
            </a:r>
            <a:endParaRPr lang="en-US" dirty="0"/>
          </a:p>
          <a:p>
            <a:r>
              <a:rPr lang="en-US" dirty="0"/>
              <a:t>The following example will create an object of the Main class, with the name </a:t>
            </a:r>
            <a:r>
              <a:rPr lang="en-US" dirty="0" err="1"/>
              <a:t>myObj</a:t>
            </a:r>
            <a:r>
              <a:rPr lang="en-US" dirty="0"/>
              <a:t>.</a:t>
            </a:r>
          </a:p>
          <a:p>
            <a:r>
              <a:rPr lang="en-US" dirty="0"/>
              <a:t>We use the x attribute on the object to print its value:</a:t>
            </a:r>
          </a:p>
        </p:txBody>
      </p:sp>
      <p:sp>
        <p:nvSpPr>
          <p:cNvPr id="4" name="Content Placeholder 3">
            <a:extLst>
              <a:ext uri="{FF2B5EF4-FFF2-40B4-BE49-F238E27FC236}">
                <a16:creationId xmlns:a16="http://schemas.microsoft.com/office/drawing/2014/main" id="{54CB09B8-23B6-2C71-AE79-E1E57A34B8D6}"/>
              </a:ext>
            </a:extLst>
          </p:cNvPr>
          <p:cNvSpPr>
            <a:spLocks noGrp="1"/>
          </p:cNvSpPr>
          <p:nvPr>
            <p:ph sz="half" idx="2"/>
          </p:nvPr>
        </p:nvSpPr>
        <p:spPr>
          <a:xfrm>
            <a:off x="4267201" y="971550"/>
            <a:ext cx="4724399" cy="3456385"/>
          </a:xfrm>
        </p:spPr>
        <p:txBody>
          <a:bodyPr/>
          <a:lstStyle/>
          <a:p>
            <a:pPr marL="0" indent="0">
              <a:buNone/>
            </a:pPr>
            <a:r>
              <a:rPr lang="en-US" b="1" dirty="0"/>
              <a:t>Example:</a:t>
            </a:r>
          </a:p>
          <a:p>
            <a:r>
              <a:rPr lang="en-US" dirty="0"/>
              <a:t>Let’s create an object called "</a:t>
            </a:r>
            <a:r>
              <a:rPr lang="en-US" dirty="0" err="1"/>
              <a:t>myObj</a:t>
            </a:r>
            <a:r>
              <a:rPr lang="en-US" dirty="0"/>
              <a:t>" and print the value of x.</a:t>
            </a:r>
          </a:p>
          <a:p>
            <a:endParaRPr lang="en-US" dirty="0"/>
          </a:p>
          <a:p>
            <a:pPr marL="0" indent="0">
              <a:buNone/>
            </a:pPr>
            <a:r>
              <a:rPr lang="en-US" dirty="0"/>
              <a:t>public class Main {</a:t>
            </a:r>
          </a:p>
          <a:p>
            <a:pPr marL="0" indent="0">
              <a:buNone/>
            </a:pPr>
            <a:r>
              <a:rPr lang="en-US" dirty="0"/>
              <a:t>   int x = 5;</a:t>
            </a:r>
          </a:p>
          <a:p>
            <a:pPr marL="0" indent="0">
              <a:buNone/>
            </a:pPr>
            <a:r>
              <a:rPr lang="en-US" dirty="0"/>
              <a:t>   public static void main(String[] </a:t>
            </a:r>
            <a:r>
              <a:rPr lang="en-US" dirty="0" err="1"/>
              <a:t>args</a:t>
            </a:r>
            <a:r>
              <a:rPr lang="en-US" dirty="0"/>
              <a:t>) {</a:t>
            </a:r>
          </a:p>
          <a:p>
            <a:pPr marL="0" indent="0">
              <a:buNone/>
            </a:pPr>
            <a:r>
              <a:rPr lang="en-US" dirty="0"/>
              <a:t>      Main </a:t>
            </a:r>
            <a:r>
              <a:rPr lang="en-US" dirty="0" err="1"/>
              <a:t>myObj</a:t>
            </a:r>
            <a:r>
              <a:rPr lang="en-US" dirty="0"/>
              <a:t> = new Main();</a:t>
            </a:r>
          </a:p>
          <a:p>
            <a:pPr marL="0" indent="0">
              <a:buNone/>
            </a:pPr>
            <a:r>
              <a:rPr lang="en-US" dirty="0"/>
              <a:t>      </a:t>
            </a:r>
            <a:r>
              <a:rPr lang="en-US" dirty="0" err="1"/>
              <a:t>System.out.println</a:t>
            </a:r>
            <a:r>
              <a:rPr lang="en-US" dirty="0"/>
              <a:t>(</a:t>
            </a:r>
            <a:r>
              <a:rPr lang="en-US" dirty="0" err="1"/>
              <a:t>myObj.x</a:t>
            </a:r>
            <a:r>
              <a:rPr lang="en-US" dirty="0"/>
              <a:t>);</a:t>
            </a:r>
          </a:p>
          <a:p>
            <a:pPr marL="0" indent="0">
              <a:buNone/>
            </a:pPr>
            <a:r>
              <a:rPr lang="en-US" dirty="0"/>
              <a:t>   }</a:t>
            </a:r>
          </a:p>
          <a:p>
            <a:pPr marL="0" indent="0">
              <a:buNone/>
            </a:pPr>
            <a:r>
              <a:rPr lang="en-US" dirty="0"/>
              <a:t>}</a:t>
            </a:r>
          </a:p>
        </p:txBody>
      </p:sp>
      <p:cxnSp>
        <p:nvCxnSpPr>
          <p:cNvPr id="5" name="Straight Connector 4">
            <a:extLst>
              <a:ext uri="{FF2B5EF4-FFF2-40B4-BE49-F238E27FC236}">
                <a16:creationId xmlns:a16="http://schemas.microsoft.com/office/drawing/2014/main" id="{F8E2876E-D738-08ED-AAE7-B3B730538E76}"/>
              </a:ext>
            </a:extLst>
          </p:cNvPr>
          <p:cNvCxnSpPr/>
          <p:nvPr/>
        </p:nvCxnSpPr>
        <p:spPr bwMode="auto">
          <a:xfrm>
            <a:off x="4114800" y="1123950"/>
            <a:ext cx="0" cy="35814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56895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C176-4BCE-B901-84C6-7FB81CB4733B}"/>
              </a:ext>
            </a:extLst>
          </p:cNvPr>
          <p:cNvSpPr>
            <a:spLocks noGrp="1"/>
          </p:cNvSpPr>
          <p:nvPr>
            <p:ph type="title"/>
          </p:nvPr>
        </p:nvSpPr>
        <p:spPr/>
        <p:txBody>
          <a:bodyPr/>
          <a:lstStyle/>
          <a:p>
            <a:r>
              <a:rPr lang="en-US" dirty="0"/>
              <a:t>Modify Attributes (1/2)</a:t>
            </a:r>
          </a:p>
        </p:txBody>
      </p:sp>
      <p:sp>
        <p:nvSpPr>
          <p:cNvPr id="3" name="Content Placeholder 2">
            <a:extLst>
              <a:ext uri="{FF2B5EF4-FFF2-40B4-BE49-F238E27FC236}">
                <a16:creationId xmlns:a16="http://schemas.microsoft.com/office/drawing/2014/main" id="{3941D376-A0D4-01F2-FA6B-D4BE2395F032}"/>
              </a:ext>
            </a:extLst>
          </p:cNvPr>
          <p:cNvSpPr>
            <a:spLocks noGrp="1"/>
          </p:cNvSpPr>
          <p:nvPr>
            <p:ph sz="half" idx="1"/>
          </p:nvPr>
        </p:nvSpPr>
        <p:spPr>
          <a:xfrm>
            <a:off x="152401" y="1200150"/>
            <a:ext cx="4267200" cy="3227785"/>
          </a:xfrm>
        </p:spPr>
        <p:txBody>
          <a:bodyPr/>
          <a:lstStyle/>
          <a:p>
            <a:pPr marL="0" indent="0">
              <a:buNone/>
            </a:pPr>
            <a:r>
              <a:rPr lang="en-US" sz="1800" dirty="0"/>
              <a:t>/*Example: Set the value of x to 40 </a:t>
            </a:r>
          </a:p>
          <a:p>
            <a:pPr marL="0" indent="0">
              <a:buNone/>
            </a:pPr>
            <a:r>
              <a:rPr lang="en-US" sz="1800" dirty="0"/>
              <a:t>*/</a:t>
            </a:r>
          </a:p>
          <a:p>
            <a:pPr marL="0" indent="0">
              <a:buNone/>
            </a:pPr>
            <a:endParaRPr lang="en-US" sz="1800" dirty="0"/>
          </a:p>
          <a:p>
            <a:pPr marL="0" indent="0">
              <a:buNone/>
            </a:pPr>
            <a:r>
              <a:rPr lang="en-US" sz="1800" dirty="0"/>
              <a:t>public class Main {</a:t>
            </a:r>
          </a:p>
          <a:p>
            <a:pPr marL="0" indent="0">
              <a:buNone/>
            </a:pPr>
            <a:r>
              <a:rPr lang="en-US" sz="1800" dirty="0"/>
              <a:t>  int x;</a:t>
            </a:r>
          </a:p>
          <a:p>
            <a:pPr marL="0" indent="0">
              <a:buNone/>
            </a:pPr>
            <a:r>
              <a:rPr lang="en-US" sz="1800" dirty="0"/>
              <a:t>  public static void main(String[] </a:t>
            </a:r>
            <a:r>
              <a:rPr lang="en-US" sz="1800" dirty="0" err="1"/>
              <a:t>args</a:t>
            </a:r>
            <a:r>
              <a:rPr lang="en-US" sz="1800" dirty="0"/>
              <a:t>) {</a:t>
            </a:r>
          </a:p>
          <a:p>
            <a:pPr marL="0" indent="0">
              <a:buNone/>
            </a:pPr>
            <a:r>
              <a:rPr lang="en-US" sz="1800" dirty="0"/>
              <a:t>    Main </a:t>
            </a:r>
            <a:r>
              <a:rPr lang="en-US" sz="1800" dirty="0" err="1"/>
              <a:t>myObj</a:t>
            </a:r>
            <a:r>
              <a:rPr lang="en-US" sz="1800" dirty="0"/>
              <a:t> = new Main();</a:t>
            </a:r>
          </a:p>
          <a:p>
            <a:pPr marL="0" indent="0">
              <a:buNone/>
            </a:pPr>
            <a:r>
              <a:rPr lang="en-US" sz="1800" dirty="0"/>
              <a:t>    </a:t>
            </a:r>
            <a:r>
              <a:rPr lang="en-US" sz="1800" dirty="0" err="1"/>
              <a:t>myObj.x</a:t>
            </a:r>
            <a:r>
              <a:rPr lang="en-US" sz="1800" dirty="0"/>
              <a:t> = 40;</a:t>
            </a:r>
          </a:p>
          <a:p>
            <a:pPr marL="0" indent="0">
              <a:buNone/>
            </a:pPr>
            <a:r>
              <a:rPr lang="en-US" sz="1800" dirty="0"/>
              <a:t>    </a:t>
            </a:r>
            <a:r>
              <a:rPr lang="en-US" sz="1800" dirty="0" err="1"/>
              <a:t>System.out.println</a:t>
            </a:r>
            <a:r>
              <a:rPr lang="en-US" sz="1800" dirty="0"/>
              <a:t>(</a:t>
            </a:r>
            <a:r>
              <a:rPr lang="en-US" sz="1800" dirty="0" err="1"/>
              <a:t>myObj.x</a:t>
            </a:r>
            <a:r>
              <a:rPr lang="en-US" sz="1800" dirty="0"/>
              <a:t>);</a:t>
            </a:r>
          </a:p>
          <a:p>
            <a:pPr marL="0" indent="0">
              <a:buNone/>
            </a:pPr>
            <a:r>
              <a:rPr lang="en-US" sz="1800" dirty="0"/>
              <a:t>  }</a:t>
            </a:r>
          </a:p>
          <a:p>
            <a:pPr marL="0" indent="0">
              <a:buNone/>
            </a:pPr>
            <a:r>
              <a:rPr lang="en-US" sz="1800" dirty="0"/>
              <a:t>}</a:t>
            </a:r>
          </a:p>
          <a:p>
            <a:pPr marL="0" indent="0">
              <a:buNone/>
            </a:pPr>
            <a:r>
              <a:rPr lang="en-US" sz="1800" dirty="0"/>
              <a:t> </a:t>
            </a:r>
          </a:p>
        </p:txBody>
      </p:sp>
      <p:sp>
        <p:nvSpPr>
          <p:cNvPr id="4" name="Content Placeholder 3">
            <a:extLst>
              <a:ext uri="{FF2B5EF4-FFF2-40B4-BE49-F238E27FC236}">
                <a16:creationId xmlns:a16="http://schemas.microsoft.com/office/drawing/2014/main" id="{54CB09B8-23B6-2C71-AE79-E1E57A34B8D6}"/>
              </a:ext>
            </a:extLst>
          </p:cNvPr>
          <p:cNvSpPr>
            <a:spLocks noGrp="1"/>
          </p:cNvSpPr>
          <p:nvPr>
            <p:ph sz="half" idx="2"/>
          </p:nvPr>
        </p:nvSpPr>
        <p:spPr>
          <a:xfrm>
            <a:off x="4724400" y="971550"/>
            <a:ext cx="4267200" cy="3456385"/>
          </a:xfrm>
        </p:spPr>
        <p:txBody>
          <a:bodyPr/>
          <a:lstStyle/>
          <a:p>
            <a:pPr marL="0" indent="0">
              <a:buNone/>
            </a:pPr>
            <a:r>
              <a:rPr lang="en-US" sz="1800" dirty="0"/>
              <a:t>/* Override existing values</a:t>
            </a:r>
          </a:p>
          <a:p>
            <a:pPr marL="0" indent="0">
              <a:buNone/>
            </a:pPr>
            <a:r>
              <a:rPr lang="en-US" sz="1800" dirty="0"/>
              <a:t>*  Change the value of x to 40:</a:t>
            </a:r>
          </a:p>
          <a:p>
            <a:pPr marL="0" indent="0">
              <a:buNone/>
            </a:pPr>
            <a:r>
              <a:rPr lang="en-US" sz="1800" dirty="0"/>
              <a:t>*/</a:t>
            </a:r>
          </a:p>
          <a:p>
            <a:pPr marL="0" indent="0">
              <a:buNone/>
            </a:pPr>
            <a:endParaRPr lang="en-US" sz="1800" dirty="0"/>
          </a:p>
          <a:p>
            <a:pPr marL="0" indent="0">
              <a:buNone/>
            </a:pPr>
            <a:r>
              <a:rPr lang="en-US" sz="1800" dirty="0"/>
              <a:t>public class Main {</a:t>
            </a:r>
          </a:p>
          <a:p>
            <a:pPr marL="0" indent="0">
              <a:buNone/>
            </a:pPr>
            <a:r>
              <a:rPr lang="en-US" sz="1800" dirty="0"/>
              <a:t>  int x = 17;</a:t>
            </a:r>
          </a:p>
          <a:p>
            <a:pPr marL="0" indent="0">
              <a:buNone/>
            </a:pPr>
            <a:endParaRPr lang="en-US" sz="1800" dirty="0"/>
          </a:p>
          <a:p>
            <a:pPr marL="0" indent="0">
              <a:buNone/>
            </a:pPr>
            <a:r>
              <a:rPr lang="en-US" sz="1800" dirty="0"/>
              <a:t>  public static void main(String[] </a:t>
            </a:r>
            <a:r>
              <a:rPr lang="en-US" sz="1800" dirty="0" err="1"/>
              <a:t>args</a:t>
            </a:r>
            <a:r>
              <a:rPr lang="en-US" sz="1800" dirty="0"/>
              <a:t>) {</a:t>
            </a:r>
          </a:p>
          <a:p>
            <a:pPr marL="0" indent="0">
              <a:buNone/>
            </a:pPr>
            <a:r>
              <a:rPr lang="en-US" sz="1800" dirty="0"/>
              <a:t>    Main </a:t>
            </a:r>
            <a:r>
              <a:rPr lang="en-US" sz="1800" dirty="0" err="1"/>
              <a:t>myObj</a:t>
            </a:r>
            <a:r>
              <a:rPr lang="en-US" sz="1800" dirty="0"/>
              <a:t> = new Main();</a:t>
            </a:r>
          </a:p>
          <a:p>
            <a:pPr marL="0" indent="0">
              <a:buNone/>
            </a:pPr>
            <a:r>
              <a:rPr lang="en-US" sz="1800" dirty="0"/>
              <a:t>    </a:t>
            </a:r>
            <a:r>
              <a:rPr lang="en-US" sz="1800" dirty="0" err="1"/>
              <a:t>myObj.x</a:t>
            </a:r>
            <a:r>
              <a:rPr lang="en-US" sz="1800" dirty="0"/>
              <a:t> = 40;    // x is now 40</a:t>
            </a:r>
          </a:p>
          <a:p>
            <a:pPr marL="0" indent="0">
              <a:buNone/>
            </a:pPr>
            <a:r>
              <a:rPr lang="en-US" sz="1800" dirty="0"/>
              <a:t>    </a:t>
            </a:r>
            <a:r>
              <a:rPr lang="en-US" sz="1800" dirty="0" err="1"/>
              <a:t>System.out.println</a:t>
            </a:r>
            <a:r>
              <a:rPr lang="en-US" sz="1800" dirty="0"/>
              <a:t>(</a:t>
            </a:r>
            <a:r>
              <a:rPr lang="en-US" sz="1800" dirty="0" err="1"/>
              <a:t>myObj.x</a:t>
            </a:r>
            <a:r>
              <a:rPr lang="en-US" sz="1800" dirty="0"/>
              <a:t>);</a:t>
            </a:r>
          </a:p>
          <a:p>
            <a:pPr marL="0" indent="0">
              <a:buNone/>
            </a:pPr>
            <a:r>
              <a:rPr lang="en-US" sz="1800" dirty="0"/>
              <a:t>  }</a:t>
            </a:r>
          </a:p>
          <a:p>
            <a:pPr marL="0" indent="0">
              <a:buNone/>
            </a:pPr>
            <a:r>
              <a:rPr lang="en-US" sz="1800" dirty="0"/>
              <a:t>}</a:t>
            </a:r>
          </a:p>
        </p:txBody>
      </p:sp>
      <p:cxnSp>
        <p:nvCxnSpPr>
          <p:cNvPr id="5" name="Straight Connector 4">
            <a:extLst>
              <a:ext uri="{FF2B5EF4-FFF2-40B4-BE49-F238E27FC236}">
                <a16:creationId xmlns:a16="http://schemas.microsoft.com/office/drawing/2014/main" id="{F8E2876E-D738-08ED-AAE7-B3B730538E76}"/>
              </a:ext>
            </a:extLst>
          </p:cNvPr>
          <p:cNvCxnSpPr/>
          <p:nvPr/>
        </p:nvCxnSpPr>
        <p:spPr bwMode="auto">
          <a:xfrm>
            <a:off x="4564567" y="1039386"/>
            <a:ext cx="0" cy="35814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49526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C176-4BCE-B901-84C6-7FB81CB4733B}"/>
              </a:ext>
            </a:extLst>
          </p:cNvPr>
          <p:cNvSpPr>
            <a:spLocks noGrp="1"/>
          </p:cNvSpPr>
          <p:nvPr>
            <p:ph type="title"/>
          </p:nvPr>
        </p:nvSpPr>
        <p:spPr/>
        <p:txBody>
          <a:bodyPr/>
          <a:lstStyle/>
          <a:p>
            <a:r>
              <a:rPr lang="en-US" dirty="0"/>
              <a:t>Modify Attributes (2/2)</a:t>
            </a:r>
          </a:p>
        </p:txBody>
      </p:sp>
      <p:sp>
        <p:nvSpPr>
          <p:cNvPr id="3" name="Content Placeholder 2">
            <a:extLst>
              <a:ext uri="{FF2B5EF4-FFF2-40B4-BE49-F238E27FC236}">
                <a16:creationId xmlns:a16="http://schemas.microsoft.com/office/drawing/2014/main" id="{3941D376-A0D4-01F2-FA6B-D4BE2395F032}"/>
              </a:ext>
            </a:extLst>
          </p:cNvPr>
          <p:cNvSpPr>
            <a:spLocks noGrp="1"/>
          </p:cNvSpPr>
          <p:nvPr>
            <p:ph sz="half" idx="1"/>
          </p:nvPr>
        </p:nvSpPr>
        <p:spPr>
          <a:xfrm>
            <a:off x="152400" y="971550"/>
            <a:ext cx="5181595" cy="3456385"/>
          </a:xfrm>
        </p:spPr>
        <p:txBody>
          <a:bodyPr/>
          <a:lstStyle/>
          <a:p>
            <a:pPr marL="0" indent="0">
              <a:buNone/>
            </a:pPr>
            <a:r>
              <a:rPr lang="en-US" sz="1800" dirty="0"/>
              <a:t>/* If you want protect the existing attribute from overriding its value, declare the attribute as final</a:t>
            </a:r>
          </a:p>
          <a:p>
            <a:pPr marL="0" indent="0">
              <a:buNone/>
            </a:pPr>
            <a:r>
              <a:rPr lang="en-US" sz="1800" dirty="0"/>
              <a:t>*/</a:t>
            </a:r>
          </a:p>
          <a:p>
            <a:pPr marL="0" indent="0">
              <a:buNone/>
            </a:pPr>
            <a:r>
              <a:rPr lang="en-US" sz="1800" dirty="0"/>
              <a:t>public class Main {</a:t>
            </a:r>
          </a:p>
          <a:p>
            <a:pPr marL="0" indent="0">
              <a:buNone/>
            </a:pPr>
            <a:r>
              <a:rPr lang="en-US" sz="1800" dirty="0"/>
              <a:t>   final int x = 10;</a:t>
            </a:r>
          </a:p>
          <a:p>
            <a:pPr marL="0" indent="0">
              <a:buNone/>
            </a:pPr>
            <a:endParaRPr lang="en-US" sz="1800" dirty="0"/>
          </a:p>
          <a:p>
            <a:pPr marL="0" indent="0">
              <a:buNone/>
            </a:pPr>
            <a:r>
              <a:rPr lang="en-US" sz="1800" dirty="0"/>
              <a:t>   public static void main(String[] </a:t>
            </a:r>
            <a:r>
              <a:rPr lang="en-US" sz="1800" dirty="0" err="1"/>
              <a:t>args</a:t>
            </a:r>
            <a:r>
              <a:rPr lang="en-US" sz="1800" dirty="0"/>
              <a:t>) {</a:t>
            </a:r>
          </a:p>
          <a:p>
            <a:pPr marL="0" indent="0">
              <a:buNone/>
            </a:pPr>
            <a:r>
              <a:rPr lang="en-US" sz="1800" dirty="0"/>
              <a:t>      Main </a:t>
            </a:r>
            <a:r>
              <a:rPr lang="en-US" sz="1800" dirty="0" err="1"/>
              <a:t>myObj</a:t>
            </a:r>
            <a:r>
              <a:rPr lang="en-US" sz="1800" dirty="0"/>
              <a:t> = new Main();</a:t>
            </a:r>
          </a:p>
          <a:p>
            <a:pPr marL="0" indent="0">
              <a:buNone/>
            </a:pPr>
            <a:r>
              <a:rPr lang="en-US" sz="1800" dirty="0"/>
              <a:t>      </a:t>
            </a:r>
            <a:r>
              <a:rPr lang="en-US" sz="1800" dirty="0" err="1"/>
              <a:t>myObj.x</a:t>
            </a:r>
            <a:r>
              <a:rPr lang="en-US" sz="1800" dirty="0"/>
              <a:t> = 25; </a:t>
            </a:r>
          </a:p>
          <a:p>
            <a:pPr marL="0" indent="0">
              <a:buNone/>
            </a:pPr>
            <a:r>
              <a:rPr lang="en-US" sz="1800" dirty="0"/>
              <a:t>      // the above actions generates an error:</a:t>
            </a:r>
          </a:p>
          <a:p>
            <a:pPr marL="0" indent="0">
              <a:buNone/>
            </a:pPr>
            <a:r>
              <a:rPr lang="en-US" sz="1800" dirty="0"/>
              <a:t>      // cannot assign a value to a final variable</a:t>
            </a:r>
          </a:p>
          <a:p>
            <a:pPr marL="0" indent="0">
              <a:buNone/>
            </a:pPr>
            <a:r>
              <a:rPr lang="en-US" sz="1800" dirty="0"/>
              <a:t>      </a:t>
            </a:r>
            <a:r>
              <a:rPr lang="en-US" sz="1800" dirty="0" err="1"/>
              <a:t>System.out.println</a:t>
            </a:r>
            <a:r>
              <a:rPr lang="en-US" sz="1800" dirty="0"/>
              <a:t>(</a:t>
            </a:r>
            <a:r>
              <a:rPr lang="en-US" sz="1800" dirty="0" err="1"/>
              <a:t>myObj.x</a:t>
            </a:r>
            <a:r>
              <a:rPr lang="en-US" sz="1800" dirty="0"/>
              <a:t>);</a:t>
            </a:r>
          </a:p>
          <a:p>
            <a:pPr marL="0" indent="0">
              <a:buNone/>
            </a:pPr>
            <a:r>
              <a:rPr lang="en-US" sz="1800" dirty="0"/>
              <a:t>   }</a:t>
            </a:r>
          </a:p>
          <a:p>
            <a:pPr marL="0" indent="0">
              <a:buNone/>
            </a:pPr>
            <a:r>
              <a:rPr lang="en-US" sz="1800" dirty="0"/>
              <a:t>}</a:t>
            </a:r>
          </a:p>
          <a:p>
            <a:pPr marL="0" indent="0">
              <a:buNone/>
            </a:pPr>
            <a:r>
              <a:rPr lang="en-US" sz="1800" dirty="0"/>
              <a:t> </a:t>
            </a:r>
          </a:p>
          <a:p>
            <a:endParaRPr lang="en-US" sz="1800" dirty="0"/>
          </a:p>
        </p:txBody>
      </p:sp>
      <p:sp>
        <p:nvSpPr>
          <p:cNvPr id="4" name="Content Placeholder 3">
            <a:extLst>
              <a:ext uri="{FF2B5EF4-FFF2-40B4-BE49-F238E27FC236}">
                <a16:creationId xmlns:a16="http://schemas.microsoft.com/office/drawing/2014/main" id="{54CB09B8-23B6-2C71-AE79-E1E57A34B8D6}"/>
              </a:ext>
            </a:extLst>
          </p:cNvPr>
          <p:cNvSpPr>
            <a:spLocks noGrp="1"/>
          </p:cNvSpPr>
          <p:nvPr>
            <p:ph sz="half" idx="2"/>
          </p:nvPr>
        </p:nvSpPr>
        <p:spPr>
          <a:xfrm>
            <a:off x="5791200" y="971550"/>
            <a:ext cx="3200399" cy="3456385"/>
          </a:xfrm>
        </p:spPr>
        <p:txBody>
          <a:bodyPr/>
          <a:lstStyle/>
          <a:p>
            <a:r>
              <a:rPr lang="en-US" sz="1800" dirty="0"/>
              <a:t>The “final” keyword is useful when you want a variable to always store the same value, like PI (3.14159...).</a:t>
            </a:r>
          </a:p>
          <a:p>
            <a:endParaRPr lang="en-US" sz="1800" dirty="0"/>
          </a:p>
          <a:p>
            <a:r>
              <a:rPr lang="en-US" sz="1800" dirty="0"/>
              <a:t>The final keyword is called a "modifier". You will learn more about these in the Java Modifiers Chapter.</a:t>
            </a:r>
          </a:p>
          <a:p>
            <a:pPr marL="0" indent="0">
              <a:buNone/>
            </a:pPr>
            <a:endParaRPr lang="en-US" sz="1800" dirty="0"/>
          </a:p>
        </p:txBody>
      </p:sp>
      <p:cxnSp>
        <p:nvCxnSpPr>
          <p:cNvPr id="5" name="Straight Connector 4">
            <a:extLst>
              <a:ext uri="{FF2B5EF4-FFF2-40B4-BE49-F238E27FC236}">
                <a16:creationId xmlns:a16="http://schemas.microsoft.com/office/drawing/2014/main" id="{F8E2876E-D738-08ED-AAE7-B3B730538E76}"/>
              </a:ext>
            </a:extLst>
          </p:cNvPr>
          <p:cNvCxnSpPr/>
          <p:nvPr/>
        </p:nvCxnSpPr>
        <p:spPr bwMode="auto">
          <a:xfrm>
            <a:off x="5638800" y="1047750"/>
            <a:ext cx="0" cy="35814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66672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C176-4BCE-B901-84C6-7FB81CB4733B}"/>
              </a:ext>
            </a:extLst>
          </p:cNvPr>
          <p:cNvSpPr>
            <a:spLocks noGrp="1"/>
          </p:cNvSpPr>
          <p:nvPr>
            <p:ph type="title"/>
          </p:nvPr>
        </p:nvSpPr>
        <p:spPr/>
        <p:txBody>
          <a:bodyPr/>
          <a:lstStyle/>
          <a:p>
            <a:pPr marL="0" indent="0">
              <a:buNone/>
            </a:pPr>
            <a:r>
              <a:rPr lang="en-US" sz="3200" dirty="0"/>
              <a:t>Multiple Objects</a:t>
            </a:r>
          </a:p>
        </p:txBody>
      </p:sp>
      <p:sp>
        <p:nvSpPr>
          <p:cNvPr id="3" name="Content Placeholder 2">
            <a:extLst>
              <a:ext uri="{FF2B5EF4-FFF2-40B4-BE49-F238E27FC236}">
                <a16:creationId xmlns:a16="http://schemas.microsoft.com/office/drawing/2014/main" id="{3941D376-A0D4-01F2-FA6B-D4BE2395F032}"/>
              </a:ext>
            </a:extLst>
          </p:cNvPr>
          <p:cNvSpPr>
            <a:spLocks noGrp="1"/>
          </p:cNvSpPr>
          <p:nvPr>
            <p:ph sz="half" idx="1"/>
          </p:nvPr>
        </p:nvSpPr>
        <p:spPr>
          <a:xfrm>
            <a:off x="228600" y="972567"/>
            <a:ext cx="3048000" cy="3456385"/>
          </a:xfrm>
        </p:spPr>
        <p:txBody>
          <a:bodyPr/>
          <a:lstStyle/>
          <a:p>
            <a:pPr marL="0" indent="0">
              <a:buNone/>
            </a:pPr>
            <a:endParaRPr lang="en-US" sz="1800" dirty="0"/>
          </a:p>
          <a:p>
            <a:pPr marL="0" indent="0">
              <a:buNone/>
            </a:pPr>
            <a:r>
              <a:rPr lang="en-US" sz="1800" dirty="0"/>
              <a:t>If you create multiple objects of one class, you can change the attribute values in one object, without affecting the attribute values in the other.</a:t>
            </a:r>
          </a:p>
          <a:p>
            <a:pPr marL="0" indent="0">
              <a:buNone/>
            </a:pPr>
            <a:endParaRPr lang="en-US" sz="1800" dirty="0"/>
          </a:p>
          <a:p>
            <a:pPr marL="0" indent="0">
              <a:buNone/>
            </a:pPr>
            <a:endParaRPr lang="en-US" sz="1800" dirty="0"/>
          </a:p>
          <a:p>
            <a:pPr marL="0" indent="0">
              <a:buNone/>
            </a:pPr>
            <a:endParaRPr lang="en-US" sz="1800" dirty="0"/>
          </a:p>
        </p:txBody>
      </p:sp>
      <p:sp>
        <p:nvSpPr>
          <p:cNvPr id="4" name="Content Placeholder 3">
            <a:extLst>
              <a:ext uri="{FF2B5EF4-FFF2-40B4-BE49-F238E27FC236}">
                <a16:creationId xmlns:a16="http://schemas.microsoft.com/office/drawing/2014/main" id="{54CB09B8-23B6-2C71-AE79-E1E57A34B8D6}"/>
              </a:ext>
            </a:extLst>
          </p:cNvPr>
          <p:cNvSpPr>
            <a:spLocks noGrp="1"/>
          </p:cNvSpPr>
          <p:nvPr>
            <p:ph sz="half" idx="2"/>
          </p:nvPr>
        </p:nvSpPr>
        <p:spPr>
          <a:xfrm>
            <a:off x="3689198" y="767548"/>
            <a:ext cx="5257797" cy="3456385"/>
          </a:xfrm>
        </p:spPr>
        <p:txBody>
          <a:bodyPr/>
          <a:lstStyle/>
          <a:p>
            <a:pPr marL="0" indent="0">
              <a:buNone/>
            </a:pPr>
            <a:r>
              <a:rPr lang="en-US" sz="1800" dirty="0"/>
              <a:t>/*  Change the value of x to 25 in myObj2, and leave x in myObj1 unchanged:</a:t>
            </a:r>
          </a:p>
          <a:p>
            <a:pPr marL="0" indent="0">
              <a:buNone/>
            </a:pPr>
            <a:r>
              <a:rPr lang="en-US" sz="1800" dirty="0"/>
              <a:t>*/</a:t>
            </a:r>
          </a:p>
          <a:p>
            <a:pPr marL="0" indent="0">
              <a:buNone/>
            </a:pPr>
            <a:endParaRPr lang="en-US" sz="1800" dirty="0"/>
          </a:p>
          <a:p>
            <a:pPr marL="0" indent="0">
              <a:buNone/>
            </a:pPr>
            <a:r>
              <a:rPr lang="en-US" sz="1800" dirty="0"/>
              <a:t>public class Main {</a:t>
            </a:r>
          </a:p>
          <a:p>
            <a:pPr marL="0" indent="0">
              <a:buNone/>
            </a:pPr>
            <a:r>
              <a:rPr lang="en-US" sz="1800" dirty="0"/>
              <a:t>   int x = 5;</a:t>
            </a:r>
          </a:p>
          <a:p>
            <a:pPr marL="0" indent="0">
              <a:buNone/>
            </a:pPr>
            <a:endParaRPr lang="en-US" sz="1800" dirty="0"/>
          </a:p>
          <a:p>
            <a:pPr marL="0" indent="0">
              <a:buNone/>
            </a:pPr>
            <a:r>
              <a:rPr lang="en-US" sz="1800" dirty="0"/>
              <a:t>   public static void main(String[] </a:t>
            </a:r>
            <a:r>
              <a:rPr lang="en-US" sz="1800" dirty="0" err="1"/>
              <a:t>args</a:t>
            </a:r>
            <a:r>
              <a:rPr lang="en-US" sz="1800" dirty="0"/>
              <a:t>) {</a:t>
            </a:r>
          </a:p>
          <a:p>
            <a:pPr marL="0" indent="0">
              <a:buNone/>
            </a:pPr>
            <a:r>
              <a:rPr lang="en-US" sz="1800" dirty="0"/>
              <a:t>      Main myObj1 = new Main();  // Object 1</a:t>
            </a:r>
          </a:p>
          <a:p>
            <a:pPr marL="0" indent="0">
              <a:buNone/>
            </a:pPr>
            <a:r>
              <a:rPr lang="en-US" sz="1800" dirty="0"/>
              <a:t>      Main myObj2 = new Main();  // Object 2</a:t>
            </a:r>
          </a:p>
          <a:p>
            <a:pPr marL="0" indent="0">
              <a:buNone/>
            </a:pPr>
            <a:r>
              <a:rPr lang="en-US" sz="1800" dirty="0"/>
              <a:t>      myObj2.x = 25;</a:t>
            </a:r>
          </a:p>
          <a:p>
            <a:pPr marL="0" indent="0">
              <a:buNone/>
            </a:pPr>
            <a:r>
              <a:rPr lang="en-US" sz="1800" dirty="0"/>
              <a:t>      </a:t>
            </a:r>
            <a:r>
              <a:rPr lang="en-US" sz="1800" dirty="0" err="1"/>
              <a:t>System.out.println</a:t>
            </a:r>
            <a:r>
              <a:rPr lang="en-US" sz="1800" dirty="0"/>
              <a:t>(myObj1.x);  // Outputs 5</a:t>
            </a:r>
          </a:p>
          <a:p>
            <a:pPr marL="0" indent="0">
              <a:buNone/>
            </a:pPr>
            <a:r>
              <a:rPr lang="en-US" sz="1800" dirty="0"/>
              <a:t>      </a:t>
            </a:r>
            <a:r>
              <a:rPr lang="en-US" sz="1800" dirty="0" err="1"/>
              <a:t>System.out.println</a:t>
            </a:r>
            <a:r>
              <a:rPr lang="en-US" sz="1800" dirty="0"/>
              <a:t>(myObj2.x);  // Outputs 25</a:t>
            </a:r>
          </a:p>
          <a:p>
            <a:pPr marL="0" indent="0">
              <a:buNone/>
            </a:pPr>
            <a:r>
              <a:rPr lang="en-US" sz="1800" dirty="0"/>
              <a:t>   }</a:t>
            </a:r>
          </a:p>
          <a:p>
            <a:pPr marL="0" indent="0">
              <a:buNone/>
            </a:pPr>
            <a:r>
              <a:rPr lang="en-US" sz="1800" dirty="0"/>
              <a:t>}</a:t>
            </a:r>
          </a:p>
          <a:p>
            <a:pPr marL="0" indent="0">
              <a:buNone/>
            </a:pPr>
            <a:endParaRPr lang="en-US" sz="1800" dirty="0"/>
          </a:p>
        </p:txBody>
      </p:sp>
      <p:cxnSp>
        <p:nvCxnSpPr>
          <p:cNvPr id="5" name="Straight Connector 4">
            <a:extLst>
              <a:ext uri="{FF2B5EF4-FFF2-40B4-BE49-F238E27FC236}">
                <a16:creationId xmlns:a16="http://schemas.microsoft.com/office/drawing/2014/main" id="{F8E2876E-D738-08ED-AAE7-B3B730538E76}"/>
              </a:ext>
            </a:extLst>
          </p:cNvPr>
          <p:cNvCxnSpPr>
            <a:cxnSpLocks/>
          </p:cNvCxnSpPr>
          <p:nvPr/>
        </p:nvCxnSpPr>
        <p:spPr bwMode="auto">
          <a:xfrm>
            <a:off x="3276600" y="910059"/>
            <a:ext cx="0" cy="394769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65905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294058" y="2067154"/>
            <a:ext cx="6651820" cy="646331"/>
          </a:xfrm>
          <a:prstGeom prst="rect">
            <a:avLst/>
          </a:prstGeom>
          <a:noFill/>
        </p:spPr>
        <p:txBody>
          <a:bodyPr wrap="square" rtlCol="0">
            <a:spAutoFit/>
          </a:bodyPr>
          <a:lstStyle/>
          <a:p>
            <a:r>
              <a:rPr lang="en-US" sz="3600" dirty="0">
                <a:solidFill>
                  <a:srgbClr val="333399"/>
                </a:solidFill>
              </a:rPr>
              <a:t>Object-Oriented Programming</a:t>
            </a:r>
          </a:p>
        </p:txBody>
      </p:sp>
    </p:spTree>
    <p:extLst>
      <p:ext uri="{BB962C8B-B14F-4D97-AF65-F5344CB8AC3E}">
        <p14:creationId xmlns:p14="http://schemas.microsoft.com/office/powerpoint/2010/main" val="134297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C176-4BCE-B901-84C6-7FB81CB4733B}"/>
              </a:ext>
            </a:extLst>
          </p:cNvPr>
          <p:cNvSpPr>
            <a:spLocks noGrp="1"/>
          </p:cNvSpPr>
          <p:nvPr>
            <p:ph type="title"/>
          </p:nvPr>
        </p:nvSpPr>
        <p:spPr/>
        <p:txBody>
          <a:bodyPr/>
          <a:lstStyle/>
          <a:p>
            <a:pPr marL="0" indent="0">
              <a:buNone/>
            </a:pPr>
            <a:r>
              <a:rPr lang="en-US" sz="3200" dirty="0"/>
              <a:t>Multiple Attributes</a:t>
            </a:r>
          </a:p>
        </p:txBody>
      </p:sp>
      <p:sp>
        <p:nvSpPr>
          <p:cNvPr id="3" name="Content Placeholder 2">
            <a:extLst>
              <a:ext uri="{FF2B5EF4-FFF2-40B4-BE49-F238E27FC236}">
                <a16:creationId xmlns:a16="http://schemas.microsoft.com/office/drawing/2014/main" id="{3941D376-A0D4-01F2-FA6B-D4BE2395F032}"/>
              </a:ext>
            </a:extLst>
          </p:cNvPr>
          <p:cNvSpPr>
            <a:spLocks noGrp="1"/>
          </p:cNvSpPr>
          <p:nvPr>
            <p:ph idx="1"/>
          </p:nvPr>
        </p:nvSpPr>
        <p:spPr>
          <a:xfrm>
            <a:off x="914400" y="666750"/>
            <a:ext cx="8039099" cy="3456385"/>
          </a:xfrm>
        </p:spPr>
        <p:txBody>
          <a:bodyPr/>
          <a:lstStyle/>
          <a:p>
            <a:pPr marL="0" indent="0">
              <a:buNone/>
            </a:pPr>
            <a:r>
              <a:rPr lang="en-US" dirty="0"/>
              <a:t>// You can specify as many attributes as you want:</a:t>
            </a:r>
          </a:p>
          <a:p>
            <a:pPr marL="0" indent="0">
              <a:buNone/>
            </a:pPr>
            <a:endParaRPr lang="en-US" dirty="0"/>
          </a:p>
          <a:p>
            <a:pPr marL="0" indent="0">
              <a:buNone/>
            </a:pPr>
            <a:r>
              <a:rPr lang="en-US" dirty="0"/>
              <a:t>public class Main {</a:t>
            </a:r>
          </a:p>
          <a:p>
            <a:pPr marL="0" indent="0">
              <a:buNone/>
            </a:pPr>
            <a:r>
              <a:rPr lang="en-US" dirty="0"/>
              <a:t>   String </a:t>
            </a:r>
            <a:r>
              <a:rPr lang="en-US" dirty="0" err="1"/>
              <a:t>fname</a:t>
            </a:r>
            <a:r>
              <a:rPr lang="en-US" dirty="0"/>
              <a:t> = "John";</a:t>
            </a:r>
          </a:p>
          <a:p>
            <a:pPr marL="0" indent="0">
              <a:buNone/>
            </a:pPr>
            <a:r>
              <a:rPr lang="en-US" dirty="0"/>
              <a:t>   String </a:t>
            </a:r>
            <a:r>
              <a:rPr lang="en-US" dirty="0" err="1"/>
              <a:t>lname</a:t>
            </a:r>
            <a:r>
              <a:rPr lang="en-US" dirty="0"/>
              <a:t> = "Doe";</a:t>
            </a:r>
          </a:p>
          <a:p>
            <a:pPr marL="0" indent="0">
              <a:buNone/>
            </a:pPr>
            <a:r>
              <a:rPr lang="en-US" dirty="0"/>
              <a:t>   int age = 24;</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Main </a:t>
            </a:r>
            <a:r>
              <a:rPr lang="en-US" dirty="0" err="1"/>
              <a:t>myObj</a:t>
            </a:r>
            <a:r>
              <a:rPr lang="en-US" dirty="0"/>
              <a:t> = new Main();</a:t>
            </a:r>
          </a:p>
          <a:p>
            <a:pPr marL="0" indent="0">
              <a:buNone/>
            </a:pPr>
            <a:r>
              <a:rPr lang="en-US" dirty="0"/>
              <a:t>      </a:t>
            </a:r>
            <a:r>
              <a:rPr lang="en-US" dirty="0" err="1"/>
              <a:t>System.out.println</a:t>
            </a:r>
            <a:r>
              <a:rPr lang="en-US" dirty="0"/>
              <a:t>("Name: " + </a:t>
            </a:r>
            <a:r>
              <a:rPr lang="en-US" dirty="0" err="1"/>
              <a:t>myObj.fname</a:t>
            </a:r>
            <a:r>
              <a:rPr lang="en-US" dirty="0"/>
              <a:t> + " " + </a:t>
            </a:r>
            <a:r>
              <a:rPr lang="en-US" dirty="0" err="1"/>
              <a:t>myObj.lname</a:t>
            </a:r>
            <a:r>
              <a:rPr lang="en-US" dirty="0"/>
              <a:t>);</a:t>
            </a:r>
          </a:p>
          <a:p>
            <a:pPr marL="0" indent="0">
              <a:buNone/>
            </a:pPr>
            <a:r>
              <a:rPr lang="en-US" dirty="0"/>
              <a:t>      </a:t>
            </a:r>
            <a:r>
              <a:rPr lang="en-US" dirty="0" err="1"/>
              <a:t>System.out.println</a:t>
            </a:r>
            <a:r>
              <a:rPr lang="en-US" dirty="0"/>
              <a:t>("Age: " + </a:t>
            </a:r>
            <a:r>
              <a:rPr lang="en-US" dirty="0" err="1"/>
              <a:t>myObj.age</a:t>
            </a:r>
            <a:r>
              <a:rPr lang="en-US" dirty="0"/>
              <a:t>);</a:t>
            </a:r>
          </a:p>
          <a:p>
            <a:pPr marL="0" indent="0">
              <a:buNone/>
            </a:pPr>
            <a:r>
              <a:rPr lang="en-US" dirty="0"/>
              <a:t>   }</a:t>
            </a:r>
          </a:p>
          <a:p>
            <a:pPr marL="0" indent="0">
              <a:buNone/>
            </a:pPr>
            <a:r>
              <a:rPr lang="en-US" dirty="0"/>
              <a:t>}</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506827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73356" y="1914087"/>
            <a:ext cx="5156683" cy="646331"/>
          </a:xfrm>
          <a:prstGeom prst="rect">
            <a:avLst/>
          </a:prstGeom>
          <a:noFill/>
        </p:spPr>
        <p:txBody>
          <a:bodyPr wrap="square" rtlCol="0">
            <a:spAutoFit/>
          </a:bodyPr>
          <a:lstStyle/>
          <a:p>
            <a:r>
              <a:rPr lang="en-US" sz="3600" dirty="0">
                <a:solidFill>
                  <a:srgbClr val="333399"/>
                </a:solidFill>
              </a:rPr>
              <a:t>Class Methods</a:t>
            </a:r>
          </a:p>
        </p:txBody>
      </p:sp>
    </p:spTree>
    <p:extLst>
      <p:ext uri="{BB962C8B-B14F-4D97-AF65-F5344CB8AC3E}">
        <p14:creationId xmlns:p14="http://schemas.microsoft.com/office/powerpoint/2010/main" val="350636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A761-D1A5-F8BF-D51C-8F5CB29A1C2E}"/>
              </a:ext>
            </a:extLst>
          </p:cNvPr>
          <p:cNvSpPr>
            <a:spLocks noGrp="1"/>
          </p:cNvSpPr>
          <p:nvPr>
            <p:ph type="title"/>
          </p:nvPr>
        </p:nvSpPr>
        <p:spPr/>
        <p:txBody>
          <a:bodyPr/>
          <a:lstStyle/>
          <a:p>
            <a:r>
              <a:rPr lang="en-US" dirty="0"/>
              <a:t>Java Class Methods: Creating</a:t>
            </a:r>
          </a:p>
        </p:txBody>
      </p:sp>
      <p:sp>
        <p:nvSpPr>
          <p:cNvPr id="3" name="Content Placeholder 2">
            <a:extLst>
              <a:ext uri="{FF2B5EF4-FFF2-40B4-BE49-F238E27FC236}">
                <a16:creationId xmlns:a16="http://schemas.microsoft.com/office/drawing/2014/main" id="{10271E4C-20BE-3C36-517C-101B59BC760E}"/>
              </a:ext>
            </a:extLst>
          </p:cNvPr>
          <p:cNvSpPr>
            <a:spLocks noGrp="1"/>
          </p:cNvSpPr>
          <p:nvPr>
            <p:ph sz="half" idx="1"/>
          </p:nvPr>
        </p:nvSpPr>
        <p:spPr>
          <a:xfrm>
            <a:off x="228600" y="1114188"/>
            <a:ext cx="2695815" cy="2524362"/>
          </a:xfrm>
        </p:spPr>
        <p:txBody>
          <a:bodyPr/>
          <a:lstStyle/>
          <a:p>
            <a:r>
              <a:rPr lang="en-US" dirty="0"/>
              <a:t>Java methods are declared within a class, and they are used to perform certain actions:</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841C3945-0828-6304-D639-BFE8F93827E4}"/>
              </a:ext>
            </a:extLst>
          </p:cNvPr>
          <p:cNvSpPr>
            <a:spLocks noGrp="1"/>
          </p:cNvSpPr>
          <p:nvPr>
            <p:ph sz="half" idx="2"/>
          </p:nvPr>
        </p:nvSpPr>
        <p:spPr>
          <a:xfrm>
            <a:off x="3295650" y="1114189"/>
            <a:ext cx="5619750" cy="2676762"/>
          </a:xfrm>
        </p:spPr>
        <p:txBody>
          <a:bodyPr/>
          <a:lstStyle/>
          <a:p>
            <a:pPr marL="0" indent="0">
              <a:buNone/>
            </a:pPr>
            <a:r>
              <a:rPr lang="en-US" dirty="0"/>
              <a:t>// Create a method named </a:t>
            </a:r>
            <a:r>
              <a:rPr lang="en-US" dirty="0" err="1"/>
              <a:t>myMethod</a:t>
            </a:r>
            <a:r>
              <a:rPr lang="en-US" dirty="0"/>
              <a:t>() in Main:</a:t>
            </a:r>
          </a:p>
          <a:p>
            <a:pPr marL="0" indent="0">
              <a:buNone/>
            </a:pPr>
            <a:endParaRPr lang="en-US" dirty="0"/>
          </a:p>
          <a:p>
            <a:pPr marL="0" indent="0">
              <a:buNone/>
            </a:pPr>
            <a:r>
              <a:rPr lang="en-US" dirty="0"/>
              <a:t>public class Main {</a:t>
            </a:r>
          </a:p>
          <a:p>
            <a:pPr marL="0" indent="0">
              <a:buNone/>
            </a:pPr>
            <a:r>
              <a:rPr lang="en-US" dirty="0"/>
              <a:t>   static void </a:t>
            </a:r>
            <a:r>
              <a:rPr lang="en-US" dirty="0" err="1"/>
              <a:t>myMethod</a:t>
            </a:r>
            <a:r>
              <a:rPr lang="en-US" dirty="0"/>
              <a:t>() {</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a:t>
            </a:r>
          </a:p>
          <a:p>
            <a:pPr marL="0" indent="0">
              <a:buNone/>
            </a:pPr>
            <a:r>
              <a:rPr lang="en-US" dirty="0"/>
              <a:t> </a:t>
            </a:r>
          </a:p>
        </p:txBody>
      </p:sp>
      <p:cxnSp>
        <p:nvCxnSpPr>
          <p:cNvPr id="5" name="Straight Connector 4">
            <a:extLst>
              <a:ext uri="{FF2B5EF4-FFF2-40B4-BE49-F238E27FC236}">
                <a16:creationId xmlns:a16="http://schemas.microsoft.com/office/drawing/2014/main" id="{D1D83FE3-CEF9-5BDD-3BA2-A5768D3581FC}"/>
              </a:ext>
            </a:extLst>
          </p:cNvPr>
          <p:cNvCxnSpPr>
            <a:cxnSpLocks/>
          </p:cNvCxnSpPr>
          <p:nvPr/>
        </p:nvCxnSpPr>
        <p:spPr bwMode="auto">
          <a:xfrm>
            <a:off x="3048000" y="895350"/>
            <a:ext cx="0" cy="394769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43163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A761-D1A5-F8BF-D51C-8F5CB29A1C2E}"/>
              </a:ext>
            </a:extLst>
          </p:cNvPr>
          <p:cNvSpPr>
            <a:spLocks noGrp="1"/>
          </p:cNvSpPr>
          <p:nvPr>
            <p:ph type="title"/>
          </p:nvPr>
        </p:nvSpPr>
        <p:spPr/>
        <p:txBody>
          <a:bodyPr/>
          <a:lstStyle/>
          <a:p>
            <a:r>
              <a:rPr lang="en-US" dirty="0"/>
              <a:t>Java Class Methods: Calling</a:t>
            </a:r>
          </a:p>
        </p:txBody>
      </p:sp>
      <p:sp>
        <p:nvSpPr>
          <p:cNvPr id="3" name="Content Placeholder 2">
            <a:extLst>
              <a:ext uri="{FF2B5EF4-FFF2-40B4-BE49-F238E27FC236}">
                <a16:creationId xmlns:a16="http://schemas.microsoft.com/office/drawing/2014/main" id="{10271E4C-20BE-3C36-517C-101B59BC760E}"/>
              </a:ext>
            </a:extLst>
          </p:cNvPr>
          <p:cNvSpPr>
            <a:spLocks noGrp="1"/>
          </p:cNvSpPr>
          <p:nvPr>
            <p:ph sz="half" idx="1"/>
          </p:nvPr>
        </p:nvSpPr>
        <p:spPr>
          <a:xfrm>
            <a:off x="428385" y="1114188"/>
            <a:ext cx="3076813" cy="3456385"/>
          </a:xfrm>
        </p:spPr>
        <p:txBody>
          <a:bodyPr/>
          <a:lstStyle/>
          <a:p>
            <a:r>
              <a:rPr lang="en-US" dirty="0" err="1"/>
              <a:t>myMethod</a:t>
            </a:r>
            <a:r>
              <a:rPr lang="en-US" dirty="0"/>
              <a:t>() prints a text (the action), when it is called. </a:t>
            </a:r>
          </a:p>
          <a:p>
            <a:r>
              <a:rPr lang="en-US" dirty="0"/>
              <a:t>To call a method, write the method's name followed by two parentheses () and a semicolon;</a:t>
            </a:r>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4799DE5A-A5E1-6553-BAE5-BCFA1A329CFE}"/>
              </a:ext>
            </a:extLst>
          </p:cNvPr>
          <p:cNvSpPr>
            <a:spLocks noGrp="1"/>
          </p:cNvSpPr>
          <p:nvPr>
            <p:ph sz="half" idx="2"/>
          </p:nvPr>
        </p:nvSpPr>
        <p:spPr>
          <a:xfrm>
            <a:off x="3962400" y="1148723"/>
            <a:ext cx="5010150" cy="3456385"/>
          </a:xfrm>
        </p:spPr>
        <p:txBody>
          <a:bodyPr/>
          <a:lstStyle/>
          <a:p>
            <a:pPr marL="0" indent="0">
              <a:buNone/>
            </a:pPr>
            <a:r>
              <a:rPr lang="en-US" dirty="0"/>
              <a:t>// Inside main, call </a:t>
            </a:r>
            <a:r>
              <a:rPr lang="en-US" dirty="0" err="1"/>
              <a:t>myMethod</a:t>
            </a:r>
            <a:r>
              <a:rPr lang="en-US" dirty="0"/>
              <a:t>():</a:t>
            </a:r>
          </a:p>
          <a:p>
            <a:pPr marL="0" indent="0">
              <a:buNone/>
            </a:pPr>
            <a:r>
              <a:rPr lang="en-US" dirty="0"/>
              <a:t>public class Main {</a:t>
            </a:r>
          </a:p>
          <a:p>
            <a:pPr marL="0" indent="0">
              <a:buNone/>
            </a:pPr>
            <a:r>
              <a:rPr lang="en-US" dirty="0"/>
              <a:t>   static void </a:t>
            </a:r>
            <a:r>
              <a:rPr lang="en-US" dirty="0" err="1"/>
              <a:t>myMethod</a:t>
            </a:r>
            <a:r>
              <a:rPr lang="en-US" dirty="0"/>
              <a:t>() {</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myMethod</a:t>
            </a:r>
            <a:r>
              <a:rPr lang="en-US" dirty="0"/>
              <a:t>();</a:t>
            </a:r>
          </a:p>
          <a:p>
            <a:pPr marL="0" indent="0">
              <a:buNone/>
            </a:pPr>
            <a:r>
              <a:rPr lang="en-US" dirty="0"/>
              <a:t>   }</a:t>
            </a:r>
          </a:p>
          <a:p>
            <a:pPr marL="0" indent="0">
              <a:buNone/>
            </a:pPr>
            <a:r>
              <a:rPr lang="en-US" dirty="0"/>
              <a:t>}</a:t>
            </a:r>
          </a:p>
          <a:p>
            <a:pPr marL="0" indent="0">
              <a:buNone/>
            </a:pPr>
            <a:r>
              <a:rPr lang="en-US" dirty="0"/>
              <a:t>// Outputs "Hello World!"</a:t>
            </a:r>
          </a:p>
          <a:p>
            <a:pPr marL="0" indent="0">
              <a:buNone/>
            </a:pPr>
            <a:endParaRPr lang="en-US" dirty="0"/>
          </a:p>
        </p:txBody>
      </p:sp>
      <p:cxnSp>
        <p:nvCxnSpPr>
          <p:cNvPr id="5" name="Straight Connector 4">
            <a:extLst>
              <a:ext uri="{FF2B5EF4-FFF2-40B4-BE49-F238E27FC236}">
                <a16:creationId xmlns:a16="http://schemas.microsoft.com/office/drawing/2014/main" id="{BEA86487-40BC-73B4-BE92-148ADA498F8D}"/>
              </a:ext>
            </a:extLst>
          </p:cNvPr>
          <p:cNvCxnSpPr>
            <a:cxnSpLocks/>
          </p:cNvCxnSpPr>
          <p:nvPr/>
        </p:nvCxnSpPr>
        <p:spPr bwMode="auto">
          <a:xfrm>
            <a:off x="3657600" y="895350"/>
            <a:ext cx="0" cy="394769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996059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8071F3-BDC8-521C-2278-80945203B99C}"/>
              </a:ext>
            </a:extLst>
          </p:cNvPr>
          <p:cNvSpPr>
            <a:spLocks noGrp="1"/>
          </p:cNvSpPr>
          <p:nvPr>
            <p:ph type="title"/>
          </p:nvPr>
        </p:nvSpPr>
        <p:spPr/>
        <p:txBody>
          <a:bodyPr/>
          <a:lstStyle/>
          <a:p>
            <a:r>
              <a:rPr lang="en-US" dirty="0"/>
              <a:t>Static vs. Public (1/2)</a:t>
            </a:r>
          </a:p>
        </p:txBody>
      </p:sp>
      <p:sp>
        <p:nvSpPr>
          <p:cNvPr id="6" name="Content Placeholder 5">
            <a:extLst>
              <a:ext uri="{FF2B5EF4-FFF2-40B4-BE49-F238E27FC236}">
                <a16:creationId xmlns:a16="http://schemas.microsoft.com/office/drawing/2014/main" id="{FE92DBCD-0017-D213-5DCB-AC53294FCA28}"/>
              </a:ext>
            </a:extLst>
          </p:cNvPr>
          <p:cNvSpPr>
            <a:spLocks noGrp="1"/>
          </p:cNvSpPr>
          <p:nvPr>
            <p:ph idx="1"/>
          </p:nvPr>
        </p:nvSpPr>
        <p:spPr/>
        <p:txBody>
          <a:bodyPr/>
          <a:lstStyle/>
          <a:p>
            <a:r>
              <a:rPr lang="en-US" dirty="0"/>
              <a:t>You will often see Java programs that have either static or public attributes and methods.</a:t>
            </a:r>
          </a:p>
          <a:p>
            <a:r>
              <a:rPr lang="en-US" dirty="0"/>
              <a:t>In the example in the previous slide, we created a static method, which means that it can be accessed without creating an object of the class, unlike public, which can only be accessed by objects:</a:t>
            </a:r>
          </a:p>
          <a:p>
            <a:endParaRPr lang="en-US" dirty="0"/>
          </a:p>
          <a:p>
            <a:endParaRPr lang="en-US" dirty="0"/>
          </a:p>
        </p:txBody>
      </p:sp>
    </p:spTree>
    <p:extLst>
      <p:ext uri="{BB962C8B-B14F-4D97-AF65-F5344CB8AC3E}">
        <p14:creationId xmlns:p14="http://schemas.microsoft.com/office/powerpoint/2010/main" val="252778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92DBCD-0017-D213-5DCB-AC53294FCA28}"/>
              </a:ext>
            </a:extLst>
          </p:cNvPr>
          <p:cNvSpPr>
            <a:spLocks noGrp="1"/>
          </p:cNvSpPr>
          <p:nvPr>
            <p:ph idx="1"/>
          </p:nvPr>
        </p:nvSpPr>
        <p:spPr>
          <a:xfrm>
            <a:off x="1524001" y="0"/>
            <a:ext cx="7391400" cy="3456385"/>
          </a:xfrm>
          <a:solidFill>
            <a:schemeClr val="bg1"/>
          </a:solidFill>
        </p:spPr>
        <p:txBody>
          <a:bodyPr/>
          <a:lstStyle/>
          <a:p>
            <a:pPr marL="0" indent="0">
              <a:buNone/>
            </a:pPr>
            <a:r>
              <a:rPr lang="en-US" sz="1600" dirty="0"/>
              <a:t>public class Main {</a:t>
            </a:r>
          </a:p>
          <a:p>
            <a:pPr marL="0" indent="0">
              <a:buNone/>
            </a:pPr>
            <a:r>
              <a:rPr lang="en-US" sz="1600" dirty="0"/>
              <a:t>   // Static method</a:t>
            </a:r>
          </a:p>
          <a:p>
            <a:pPr marL="0" indent="0">
              <a:buNone/>
            </a:pPr>
            <a:r>
              <a:rPr lang="en-US" sz="1600" dirty="0"/>
              <a:t>   static void </a:t>
            </a:r>
            <a:r>
              <a:rPr lang="en-US" sz="1600" dirty="0" err="1"/>
              <a:t>myStaticMethod</a:t>
            </a:r>
            <a:r>
              <a:rPr lang="en-US" sz="1600" dirty="0"/>
              <a:t>() {</a:t>
            </a:r>
          </a:p>
          <a:p>
            <a:pPr marL="0" indent="0">
              <a:buNone/>
            </a:pPr>
            <a:r>
              <a:rPr lang="en-US" sz="1600" dirty="0"/>
              <a:t>      </a:t>
            </a:r>
            <a:r>
              <a:rPr lang="en-US" sz="1600" dirty="0" err="1"/>
              <a:t>System.out.println</a:t>
            </a:r>
            <a:r>
              <a:rPr lang="en-US" sz="1600" dirty="0"/>
              <a:t>("Static methods can be called without creating objects");</a:t>
            </a:r>
          </a:p>
          <a:p>
            <a:pPr marL="0" indent="0">
              <a:buNone/>
            </a:pPr>
            <a:r>
              <a:rPr lang="en-US" sz="1600" dirty="0"/>
              <a:t>   }</a:t>
            </a:r>
          </a:p>
          <a:p>
            <a:pPr marL="0" indent="0">
              <a:buNone/>
            </a:pPr>
            <a:endParaRPr lang="en-US" sz="1600" dirty="0"/>
          </a:p>
          <a:p>
            <a:pPr marL="0" indent="0">
              <a:buNone/>
            </a:pPr>
            <a:r>
              <a:rPr lang="en-US" sz="1600" dirty="0"/>
              <a:t>   // Public method</a:t>
            </a:r>
          </a:p>
          <a:p>
            <a:pPr marL="0" indent="0">
              <a:buNone/>
            </a:pPr>
            <a:r>
              <a:rPr lang="en-US" sz="1600" dirty="0"/>
              <a:t>   public void </a:t>
            </a:r>
            <a:r>
              <a:rPr lang="en-US" sz="1600" dirty="0" err="1"/>
              <a:t>myPublicMethod</a:t>
            </a:r>
            <a:r>
              <a:rPr lang="en-US" sz="1600" dirty="0"/>
              <a:t>() {</a:t>
            </a:r>
          </a:p>
          <a:p>
            <a:pPr marL="0" indent="0">
              <a:buNone/>
            </a:pPr>
            <a:r>
              <a:rPr lang="en-US" sz="1600" dirty="0"/>
              <a:t>      </a:t>
            </a:r>
            <a:r>
              <a:rPr lang="en-US" sz="1600" dirty="0" err="1"/>
              <a:t>System.out.println</a:t>
            </a:r>
            <a:r>
              <a:rPr lang="en-US" sz="1600" dirty="0"/>
              <a:t>("Public methods must be called by creating objects");</a:t>
            </a:r>
          </a:p>
          <a:p>
            <a:pPr marL="0" indent="0">
              <a:buNone/>
            </a:pPr>
            <a:r>
              <a:rPr lang="en-US" sz="1600" dirty="0"/>
              <a:t>   }</a:t>
            </a:r>
          </a:p>
          <a:p>
            <a:pPr marL="0" indent="0">
              <a:buNone/>
            </a:pPr>
            <a:endParaRPr lang="en-US" sz="1600" dirty="0"/>
          </a:p>
          <a:p>
            <a:pPr marL="0" indent="0">
              <a:buNone/>
            </a:pPr>
            <a:r>
              <a:rPr lang="en-US" sz="1600" dirty="0"/>
              <a:t>   // Main method</a:t>
            </a:r>
          </a:p>
          <a:p>
            <a:pPr marL="0" indent="0">
              <a:buNone/>
            </a:pPr>
            <a:r>
              <a:rPr lang="en-US" sz="1600" dirty="0"/>
              <a:t>  public static void main(String[] </a:t>
            </a:r>
            <a:r>
              <a:rPr lang="en-US" sz="1600" dirty="0" err="1"/>
              <a:t>args</a:t>
            </a:r>
            <a:r>
              <a:rPr lang="en-US" sz="1600" dirty="0"/>
              <a:t>) {</a:t>
            </a:r>
          </a:p>
          <a:p>
            <a:pPr marL="0" indent="0">
              <a:buNone/>
            </a:pPr>
            <a:r>
              <a:rPr lang="en-US" sz="1600" dirty="0"/>
              <a:t>    </a:t>
            </a:r>
            <a:r>
              <a:rPr lang="en-US" sz="1600" dirty="0" err="1"/>
              <a:t>myStaticMethod</a:t>
            </a:r>
            <a:r>
              <a:rPr lang="en-US" sz="1600" dirty="0"/>
              <a:t>(); // Call the static method</a:t>
            </a:r>
          </a:p>
          <a:p>
            <a:pPr marL="0" indent="0">
              <a:buNone/>
            </a:pPr>
            <a:r>
              <a:rPr lang="en-US" sz="1600" dirty="0"/>
              <a:t>    // </a:t>
            </a:r>
            <a:r>
              <a:rPr lang="en-US" sz="1600" dirty="0" err="1"/>
              <a:t>myPublicMethod</a:t>
            </a:r>
            <a:r>
              <a:rPr lang="en-US" sz="1600" dirty="0"/>
              <a:t>(); This would compile an error</a:t>
            </a:r>
          </a:p>
          <a:p>
            <a:pPr marL="0" indent="0">
              <a:buNone/>
            </a:pPr>
            <a:endParaRPr lang="en-US" sz="1600" dirty="0"/>
          </a:p>
          <a:p>
            <a:pPr marL="0" indent="0">
              <a:buNone/>
            </a:pPr>
            <a:r>
              <a:rPr lang="en-US" sz="1600" dirty="0"/>
              <a:t>    Main </a:t>
            </a:r>
            <a:r>
              <a:rPr lang="en-US" sz="1600" dirty="0" err="1"/>
              <a:t>myObj</a:t>
            </a:r>
            <a:r>
              <a:rPr lang="en-US" sz="1600" dirty="0"/>
              <a:t> = new Main(); // Create an object of Main</a:t>
            </a:r>
          </a:p>
          <a:p>
            <a:pPr marL="0" indent="0">
              <a:buNone/>
            </a:pPr>
            <a:r>
              <a:rPr lang="en-US" sz="1600" dirty="0"/>
              <a:t>    </a:t>
            </a:r>
            <a:r>
              <a:rPr lang="en-US" sz="1600" dirty="0" err="1"/>
              <a:t>myObj.myPublicMethod</a:t>
            </a:r>
            <a:r>
              <a:rPr lang="en-US" sz="1600" dirty="0"/>
              <a:t>(); // Call the public method on the object</a:t>
            </a:r>
          </a:p>
          <a:p>
            <a:pPr marL="0" indent="0">
              <a:buNone/>
            </a:pPr>
            <a:r>
              <a:rPr lang="en-US" sz="1600" dirty="0"/>
              <a:t>  }</a:t>
            </a:r>
          </a:p>
          <a:p>
            <a:pPr marL="0" indent="0">
              <a:buNone/>
            </a:pPr>
            <a:r>
              <a:rPr lang="en-US" sz="1600" dirty="0"/>
              <a:t>}</a:t>
            </a:r>
          </a:p>
          <a:p>
            <a:endParaRPr lang="en-US" sz="1600" dirty="0"/>
          </a:p>
        </p:txBody>
      </p:sp>
      <p:cxnSp>
        <p:nvCxnSpPr>
          <p:cNvPr id="4" name="Straight Connector 3">
            <a:extLst>
              <a:ext uri="{FF2B5EF4-FFF2-40B4-BE49-F238E27FC236}">
                <a16:creationId xmlns:a16="http://schemas.microsoft.com/office/drawing/2014/main" id="{2E92F85F-0A59-55FB-F0F9-9FD67BDC62BC}"/>
              </a:ext>
            </a:extLst>
          </p:cNvPr>
          <p:cNvCxnSpPr>
            <a:cxnSpLocks/>
          </p:cNvCxnSpPr>
          <p:nvPr/>
        </p:nvCxnSpPr>
        <p:spPr bwMode="auto">
          <a:xfrm>
            <a:off x="1382810" y="0"/>
            <a:ext cx="0" cy="485775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5" name="Title 4">
            <a:extLst>
              <a:ext uri="{FF2B5EF4-FFF2-40B4-BE49-F238E27FC236}">
                <a16:creationId xmlns:a16="http://schemas.microsoft.com/office/drawing/2014/main" id="{778071F3-BDC8-521C-2278-80945203B99C}"/>
              </a:ext>
            </a:extLst>
          </p:cNvPr>
          <p:cNvSpPr>
            <a:spLocks noGrp="1"/>
          </p:cNvSpPr>
          <p:nvPr>
            <p:ph type="title"/>
          </p:nvPr>
        </p:nvSpPr>
        <p:spPr>
          <a:xfrm>
            <a:off x="5334000" y="209550"/>
            <a:ext cx="3810000" cy="490538"/>
          </a:xfrm>
        </p:spPr>
        <p:txBody>
          <a:bodyPr/>
          <a:lstStyle/>
          <a:p>
            <a:r>
              <a:rPr lang="en-US" dirty="0"/>
              <a:t>Static vs. Public (2/2)</a:t>
            </a:r>
          </a:p>
        </p:txBody>
      </p:sp>
      <p:sp>
        <p:nvSpPr>
          <p:cNvPr id="3" name="TextBox 2">
            <a:extLst>
              <a:ext uri="{FF2B5EF4-FFF2-40B4-BE49-F238E27FC236}">
                <a16:creationId xmlns:a16="http://schemas.microsoft.com/office/drawing/2014/main" id="{DB14DE64-CF58-5F07-ECEC-050B22DD072E}"/>
              </a:ext>
            </a:extLst>
          </p:cNvPr>
          <p:cNvSpPr txBox="1"/>
          <p:nvPr/>
        </p:nvSpPr>
        <p:spPr>
          <a:xfrm>
            <a:off x="213803" y="1081861"/>
            <a:ext cx="1169005" cy="2554545"/>
          </a:xfrm>
          <a:prstGeom prst="rect">
            <a:avLst/>
          </a:prstGeom>
          <a:noFill/>
        </p:spPr>
        <p:txBody>
          <a:bodyPr wrap="square">
            <a:spAutoFit/>
          </a:bodyPr>
          <a:lstStyle/>
          <a:p>
            <a:r>
              <a:rPr lang="en-US" sz="1600" dirty="0"/>
              <a:t>An example to demonstrate the differences between static and public methods:</a:t>
            </a:r>
          </a:p>
        </p:txBody>
      </p:sp>
    </p:spTree>
    <p:extLst>
      <p:ext uri="{BB962C8B-B14F-4D97-AF65-F5344CB8AC3E}">
        <p14:creationId xmlns:p14="http://schemas.microsoft.com/office/powerpoint/2010/main" val="1374879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8071F3-BDC8-521C-2278-80945203B99C}"/>
              </a:ext>
            </a:extLst>
          </p:cNvPr>
          <p:cNvSpPr>
            <a:spLocks noGrp="1"/>
          </p:cNvSpPr>
          <p:nvPr>
            <p:ph type="title"/>
          </p:nvPr>
        </p:nvSpPr>
        <p:spPr>
          <a:xfrm>
            <a:off x="1393827" y="285750"/>
            <a:ext cx="7445373" cy="490538"/>
          </a:xfrm>
        </p:spPr>
        <p:txBody>
          <a:bodyPr/>
          <a:lstStyle/>
          <a:p>
            <a:r>
              <a:rPr lang="en-US" dirty="0"/>
              <a:t>Access Methods With an Object: Example</a:t>
            </a:r>
          </a:p>
        </p:txBody>
      </p:sp>
      <p:sp>
        <p:nvSpPr>
          <p:cNvPr id="6" name="Content Placeholder 5">
            <a:extLst>
              <a:ext uri="{FF2B5EF4-FFF2-40B4-BE49-F238E27FC236}">
                <a16:creationId xmlns:a16="http://schemas.microsoft.com/office/drawing/2014/main" id="{FE92DBCD-0017-D213-5DCB-AC53294FCA28}"/>
              </a:ext>
            </a:extLst>
          </p:cNvPr>
          <p:cNvSpPr>
            <a:spLocks noGrp="1"/>
          </p:cNvSpPr>
          <p:nvPr>
            <p:ph sz="half" idx="1"/>
          </p:nvPr>
        </p:nvSpPr>
        <p:spPr>
          <a:xfrm>
            <a:off x="74365" y="971550"/>
            <a:ext cx="4953000" cy="3456385"/>
          </a:xfrm>
        </p:spPr>
        <p:txBody>
          <a:bodyPr/>
          <a:lstStyle/>
          <a:p>
            <a:pPr marL="0" indent="0">
              <a:buNone/>
            </a:pPr>
            <a:r>
              <a:rPr lang="en-US" sz="1400" dirty="0"/>
              <a:t>/*Example: Create a Car object named </a:t>
            </a:r>
            <a:r>
              <a:rPr lang="en-US" sz="1400" dirty="0" err="1"/>
              <a:t>myCar</a:t>
            </a:r>
            <a:r>
              <a:rPr lang="en-US" sz="1400" dirty="0"/>
              <a:t>. Call the </a:t>
            </a:r>
            <a:r>
              <a:rPr lang="en-US" sz="1400" dirty="0" err="1"/>
              <a:t>fullThrottle</a:t>
            </a:r>
            <a:r>
              <a:rPr lang="en-US" sz="1400" dirty="0"/>
              <a:t>() and speed() methods on the </a:t>
            </a:r>
            <a:r>
              <a:rPr lang="en-US" sz="1400" dirty="0" err="1"/>
              <a:t>myCar</a:t>
            </a:r>
            <a:r>
              <a:rPr lang="en-US" sz="1400" dirty="0"/>
              <a:t> object, and run the program:</a:t>
            </a:r>
          </a:p>
          <a:p>
            <a:pPr marL="0" indent="0">
              <a:buNone/>
            </a:pPr>
            <a:r>
              <a:rPr lang="en-US" sz="1400" dirty="0"/>
              <a:t>*/</a:t>
            </a:r>
          </a:p>
          <a:p>
            <a:endParaRPr lang="en-US" sz="1400" dirty="0"/>
          </a:p>
          <a:p>
            <a:pPr marL="0" indent="0">
              <a:buNone/>
            </a:pPr>
            <a:r>
              <a:rPr lang="en-US" sz="1400" dirty="0"/>
              <a:t>// Create a Main class</a:t>
            </a:r>
          </a:p>
          <a:p>
            <a:pPr marL="0" indent="0">
              <a:buNone/>
            </a:pPr>
            <a:r>
              <a:rPr lang="en-US" sz="1400" dirty="0"/>
              <a:t>public class Main {</a:t>
            </a:r>
          </a:p>
          <a:p>
            <a:pPr marL="0" indent="0">
              <a:buNone/>
            </a:pPr>
            <a:r>
              <a:rPr lang="en-US" sz="1400" dirty="0"/>
              <a:t> </a:t>
            </a:r>
          </a:p>
          <a:p>
            <a:pPr marL="0" indent="0">
              <a:buNone/>
            </a:pPr>
            <a:r>
              <a:rPr lang="en-US" sz="1400" dirty="0"/>
              <a:t>   // Create a </a:t>
            </a:r>
            <a:r>
              <a:rPr lang="en-US" sz="1400" dirty="0" err="1"/>
              <a:t>fullThrottle</a:t>
            </a:r>
            <a:r>
              <a:rPr lang="en-US" sz="1400" dirty="0"/>
              <a:t>() method</a:t>
            </a:r>
          </a:p>
          <a:p>
            <a:pPr marL="0" indent="0">
              <a:buNone/>
            </a:pPr>
            <a:r>
              <a:rPr lang="en-US" sz="1400" dirty="0"/>
              <a:t>   public void </a:t>
            </a:r>
            <a:r>
              <a:rPr lang="en-US" sz="1400" dirty="0" err="1"/>
              <a:t>fullThrottle</a:t>
            </a:r>
            <a:r>
              <a:rPr lang="en-US" sz="1400" dirty="0"/>
              <a:t>() {</a:t>
            </a:r>
          </a:p>
          <a:p>
            <a:pPr marL="0" indent="0">
              <a:buNone/>
            </a:pPr>
            <a:r>
              <a:rPr lang="en-US" sz="1400" dirty="0"/>
              <a:t>      </a:t>
            </a:r>
            <a:r>
              <a:rPr lang="en-US" sz="1400" dirty="0" err="1"/>
              <a:t>System.out.println</a:t>
            </a:r>
            <a:r>
              <a:rPr lang="en-US" sz="1400" dirty="0"/>
              <a:t>("The car is going as fast as it can!");</a:t>
            </a:r>
          </a:p>
          <a:p>
            <a:pPr marL="0" indent="0">
              <a:buNone/>
            </a:pPr>
            <a:r>
              <a:rPr lang="en-US" sz="1400" dirty="0"/>
              <a:t>   }</a:t>
            </a:r>
          </a:p>
          <a:p>
            <a:pPr marL="0" indent="0">
              <a:buNone/>
            </a:pPr>
            <a:endParaRPr lang="en-US" sz="1400" dirty="0"/>
          </a:p>
          <a:p>
            <a:pPr marL="0" indent="0">
              <a:buNone/>
            </a:pPr>
            <a:r>
              <a:rPr lang="en-US" sz="1400" dirty="0"/>
              <a:t>   // Create a speed() method and add a parameter</a:t>
            </a:r>
          </a:p>
          <a:p>
            <a:pPr marL="0" indent="0">
              <a:buNone/>
            </a:pPr>
            <a:r>
              <a:rPr lang="en-US" sz="1400" dirty="0"/>
              <a:t>   public void speed(int </a:t>
            </a:r>
            <a:r>
              <a:rPr lang="en-US" sz="1400" dirty="0" err="1"/>
              <a:t>maxSpeed</a:t>
            </a:r>
            <a:r>
              <a:rPr lang="en-US" sz="1400" dirty="0"/>
              <a:t>) {</a:t>
            </a:r>
          </a:p>
          <a:p>
            <a:pPr marL="0" indent="0">
              <a:buNone/>
            </a:pPr>
            <a:r>
              <a:rPr lang="en-US" sz="1400" dirty="0"/>
              <a:t>      </a:t>
            </a:r>
            <a:r>
              <a:rPr lang="en-US" sz="1400" dirty="0" err="1"/>
              <a:t>System.out.println</a:t>
            </a:r>
            <a:r>
              <a:rPr lang="en-US" sz="1400" dirty="0"/>
              <a:t>("Max speed is: " + </a:t>
            </a:r>
            <a:r>
              <a:rPr lang="en-US" sz="1400" dirty="0" err="1"/>
              <a:t>maxSpeed</a:t>
            </a:r>
            <a:r>
              <a:rPr lang="en-US" sz="1400" dirty="0"/>
              <a:t>);</a:t>
            </a:r>
          </a:p>
          <a:p>
            <a:pPr marL="0" indent="0">
              <a:buNone/>
            </a:pPr>
            <a:r>
              <a:rPr lang="en-US" sz="1400" dirty="0"/>
              <a:t>  }</a:t>
            </a:r>
          </a:p>
          <a:p>
            <a:pPr marL="0" indent="0">
              <a:buNone/>
            </a:pPr>
            <a:endParaRPr lang="en-US" sz="1400" dirty="0"/>
          </a:p>
          <a:p>
            <a:endParaRPr lang="en-US" sz="1400" dirty="0"/>
          </a:p>
        </p:txBody>
      </p:sp>
      <p:sp>
        <p:nvSpPr>
          <p:cNvPr id="4" name="Content Placeholder 3">
            <a:extLst>
              <a:ext uri="{FF2B5EF4-FFF2-40B4-BE49-F238E27FC236}">
                <a16:creationId xmlns:a16="http://schemas.microsoft.com/office/drawing/2014/main" id="{10D4ADC8-3A8E-30DA-791F-140FA7085581}"/>
              </a:ext>
            </a:extLst>
          </p:cNvPr>
          <p:cNvSpPr>
            <a:spLocks noGrp="1"/>
          </p:cNvSpPr>
          <p:nvPr>
            <p:ph sz="half" idx="2"/>
          </p:nvPr>
        </p:nvSpPr>
        <p:spPr>
          <a:xfrm>
            <a:off x="5257800" y="971549"/>
            <a:ext cx="3886200" cy="3456385"/>
          </a:xfrm>
        </p:spPr>
        <p:txBody>
          <a:bodyPr/>
          <a:lstStyle/>
          <a:p>
            <a:pPr marL="0" indent="0">
              <a:buNone/>
            </a:pPr>
            <a:r>
              <a:rPr lang="en-US" sz="1400" dirty="0"/>
              <a:t>  /* Inside main, call the methods </a:t>
            </a:r>
          </a:p>
          <a:p>
            <a:pPr marL="0" indent="0">
              <a:buNone/>
            </a:pPr>
            <a:r>
              <a:rPr lang="en-US" sz="1400" dirty="0"/>
              <a:t>      on the </a:t>
            </a:r>
            <a:r>
              <a:rPr lang="en-US" sz="1400" dirty="0" err="1"/>
              <a:t>myCar</a:t>
            </a:r>
            <a:r>
              <a:rPr lang="en-US" sz="1400" dirty="0"/>
              <a:t> object</a:t>
            </a:r>
          </a:p>
          <a:p>
            <a:pPr marL="0" indent="0">
              <a:buNone/>
            </a:pPr>
            <a:r>
              <a:rPr lang="en-US" sz="1400" dirty="0"/>
              <a:t>  */</a:t>
            </a:r>
          </a:p>
          <a:p>
            <a:pPr marL="0" indent="0">
              <a:buNone/>
            </a:pPr>
            <a:endParaRPr lang="en-US" sz="1400" dirty="0"/>
          </a:p>
          <a:p>
            <a:pPr marL="0" indent="0">
              <a:buNone/>
            </a:pPr>
            <a:r>
              <a:rPr lang="en-US" sz="1400" dirty="0"/>
              <a:t>  public static void main(String[] </a:t>
            </a:r>
            <a:r>
              <a:rPr lang="en-US" sz="1400" dirty="0" err="1"/>
              <a:t>args</a:t>
            </a:r>
            <a:r>
              <a:rPr lang="en-US" sz="1400" dirty="0"/>
              <a:t>) {</a:t>
            </a:r>
          </a:p>
          <a:p>
            <a:pPr marL="0" indent="0">
              <a:buNone/>
            </a:pPr>
            <a:r>
              <a:rPr lang="en-US" sz="1400" dirty="0"/>
              <a:t>      // Create a </a:t>
            </a:r>
            <a:r>
              <a:rPr lang="en-US" sz="1400" dirty="0" err="1"/>
              <a:t>myCar</a:t>
            </a:r>
            <a:r>
              <a:rPr lang="en-US" sz="1400" dirty="0"/>
              <a:t> object</a:t>
            </a:r>
          </a:p>
          <a:p>
            <a:pPr marL="0" indent="0">
              <a:buNone/>
            </a:pPr>
            <a:r>
              <a:rPr lang="en-US" sz="1400" dirty="0"/>
              <a:t>      Main </a:t>
            </a:r>
            <a:r>
              <a:rPr lang="en-US" sz="1400" dirty="0" err="1"/>
              <a:t>myCar</a:t>
            </a:r>
            <a:r>
              <a:rPr lang="en-US" sz="1400" dirty="0"/>
              <a:t> = new Main(); </a:t>
            </a:r>
          </a:p>
          <a:p>
            <a:pPr marL="0" indent="0">
              <a:buNone/>
            </a:pPr>
            <a:r>
              <a:rPr lang="en-US" sz="1400" dirty="0"/>
              <a:t>      // Call the </a:t>
            </a:r>
            <a:r>
              <a:rPr lang="en-US" sz="1400" dirty="0" err="1"/>
              <a:t>fullThrottle</a:t>
            </a:r>
            <a:r>
              <a:rPr lang="en-US" sz="1400" dirty="0"/>
              <a:t>() method</a:t>
            </a:r>
          </a:p>
          <a:p>
            <a:pPr marL="0" indent="0">
              <a:buNone/>
            </a:pPr>
            <a:r>
              <a:rPr lang="en-US" sz="1400" dirty="0"/>
              <a:t>      </a:t>
            </a:r>
            <a:r>
              <a:rPr lang="en-US" sz="1400" dirty="0" err="1"/>
              <a:t>myCar.fullThrottle</a:t>
            </a:r>
            <a:r>
              <a:rPr lang="en-US" sz="1400" dirty="0"/>
              <a:t>(); </a:t>
            </a:r>
          </a:p>
          <a:p>
            <a:pPr marL="0" indent="0">
              <a:buNone/>
            </a:pPr>
            <a:r>
              <a:rPr lang="en-US" sz="1400" dirty="0"/>
              <a:t>      // Call the speed() method      </a:t>
            </a:r>
          </a:p>
          <a:p>
            <a:pPr marL="0" indent="0">
              <a:buNone/>
            </a:pPr>
            <a:r>
              <a:rPr lang="en-US" sz="1400" dirty="0"/>
              <a:t>      </a:t>
            </a:r>
            <a:r>
              <a:rPr lang="en-US" sz="1400" dirty="0" err="1"/>
              <a:t>myCar.speed</a:t>
            </a:r>
            <a:r>
              <a:rPr lang="en-US" sz="1400" dirty="0"/>
              <a:t>(200);          </a:t>
            </a:r>
          </a:p>
          <a:p>
            <a:pPr marL="0" indent="0">
              <a:buNone/>
            </a:pPr>
            <a:r>
              <a:rPr lang="en-US" sz="1400" dirty="0"/>
              <a:t>   }</a:t>
            </a:r>
          </a:p>
          <a:p>
            <a:pPr marL="0" indent="0">
              <a:buNone/>
            </a:pPr>
            <a:r>
              <a:rPr lang="en-US" sz="1400" dirty="0"/>
              <a:t>}</a:t>
            </a:r>
          </a:p>
          <a:p>
            <a:pPr marL="0" indent="0">
              <a:buNone/>
            </a:pPr>
            <a:endParaRPr lang="en-US" sz="1400" dirty="0"/>
          </a:p>
          <a:p>
            <a:pPr marL="0" indent="0">
              <a:buNone/>
            </a:pPr>
            <a:r>
              <a:rPr lang="en-US" sz="1400" dirty="0"/>
              <a:t>// The car is going as fast as it can!</a:t>
            </a:r>
          </a:p>
          <a:p>
            <a:pPr marL="0" indent="0">
              <a:buNone/>
            </a:pPr>
            <a:r>
              <a:rPr lang="en-US" sz="1400" dirty="0"/>
              <a:t>// Max speed is: 200</a:t>
            </a:r>
          </a:p>
        </p:txBody>
      </p:sp>
    </p:spTree>
    <p:extLst>
      <p:ext uri="{BB962C8B-B14F-4D97-AF65-F5344CB8AC3E}">
        <p14:creationId xmlns:p14="http://schemas.microsoft.com/office/powerpoint/2010/main" val="3402017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8071F3-BDC8-521C-2278-80945203B99C}"/>
              </a:ext>
            </a:extLst>
          </p:cNvPr>
          <p:cNvSpPr>
            <a:spLocks noGrp="1"/>
          </p:cNvSpPr>
          <p:nvPr>
            <p:ph type="title"/>
          </p:nvPr>
        </p:nvSpPr>
        <p:spPr>
          <a:xfrm>
            <a:off x="1393827" y="285750"/>
            <a:ext cx="7590627" cy="490538"/>
          </a:xfrm>
        </p:spPr>
        <p:txBody>
          <a:bodyPr/>
          <a:lstStyle/>
          <a:p>
            <a:r>
              <a:rPr lang="en-US" dirty="0"/>
              <a:t>Access Methods With an Object: </a:t>
            </a:r>
            <a:r>
              <a:rPr lang="en-US" sz="3200" dirty="0"/>
              <a:t>Explained</a:t>
            </a:r>
            <a:endParaRPr lang="en-US" dirty="0"/>
          </a:p>
        </p:txBody>
      </p:sp>
      <p:sp>
        <p:nvSpPr>
          <p:cNvPr id="6" name="Content Placeholder 5">
            <a:extLst>
              <a:ext uri="{FF2B5EF4-FFF2-40B4-BE49-F238E27FC236}">
                <a16:creationId xmlns:a16="http://schemas.microsoft.com/office/drawing/2014/main" id="{FE92DBCD-0017-D213-5DCB-AC53294FCA28}"/>
              </a:ext>
            </a:extLst>
          </p:cNvPr>
          <p:cNvSpPr>
            <a:spLocks noGrp="1"/>
          </p:cNvSpPr>
          <p:nvPr>
            <p:ph idx="1"/>
          </p:nvPr>
        </p:nvSpPr>
        <p:spPr>
          <a:xfrm>
            <a:off x="526254" y="737328"/>
            <a:ext cx="8458200" cy="3456385"/>
          </a:xfrm>
        </p:spPr>
        <p:txBody>
          <a:bodyPr/>
          <a:lstStyle/>
          <a:p>
            <a:pPr>
              <a:buClr>
                <a:schemeClr val="tx1"/>
              </a:buClr>
              <a:buSzPct val="100000"/>
              <a:buFont typeface="+mj-lt"/>
              <a:buAutoNum type="arabicParenR"/>
            </a:pPr>
            <a:r>
              <a:rPr lang="en-US" sz="1800" dirty="0"/>
              <a:t>We created a custom Main class with the class keyword.</a:t>
            </a:r>
          </a:p>
          <a:p>
            <a:pPr>
              <a:buClr>
                <a:schemeClr val="tx1"/>
              </a:buClr>
              <a:buSzPct val="100000"/>
              <a:buFont typeface="+mj-lt"/>
              <a:buAutoNum type="arabicParenR"/>
            </a:pPr>
            <a:r>
              <a:rPr lang="en-US" sz="1800" dirty="0"/>
              <a:t>We created the </a:t>
            </a:r>
            <a:r>
              <a:rPr lang="en-US" sz="1800" dirty="0" err="1"/>
              <a:t>fullThrottle</a:t>
            </a:r>
            <a:r>
              <a:rPr lang="en-US" sz="1800" dirty="0"/>
              <a:t>() and speed() methods in the Main class.</a:t>
            </a:r>
          </a:p>
          <a:p>
            <a:pPr>
              <a:buClr>
                <a:schemeClr val="tx1"/>
              </a:buClr>
              <a:buSzPct val="100000"/>
              <a:buFont typeface="+mj-lt"/>
              <a:buAutoNum type="arabicParenR"/>
            </a:pPr>
            <a:r>
              <a:rPr lang="en-US" sz="1800" dirty="0"/>
              <a:t>The </a:t>
            </a:r>
            <a:r>
              <a:rPr lang="en-US" sz="1800" dirty="0" err="1"/>
              <a:t>fullThrottle</a:t>
            </a:r>
            <a:r>
              <a:rPr lang="en-US" sz="1800" dirty="0"/>
              <a:t>() method and the speed() method will print out some text, when they are called.</a:t>
            </a:r>
          </a:p>
          <a:p>
            <a:pPr>
              <a:buClr>
                <a:schemeClr val="tx1"/>
              </a:buClr>
              <a:buSzPct val="100000"/>
              <a:buFont typeface="+mj-lt"/>
              <a:buAutoNum type="arabicParenR"/>
            </a:pPr>
            <a:r>
              <a:rPr lang="en-US" sz="1800" dirty="0"/>
              <a:t>The speed() method accepts an int parameter called </a:t>
            </a:r>
            <a:r>
              <a:rPr lang="en-US" sz="1800" dirty="0" err="1"/>
              <a:t>maxSpeed</a:t>
            </a:r>
            <a:r>
              <a:rPr lang="en-US" sz="1800" dirty="0"/>
              <a:t> - we will use this in 8).</a:t>
            </a:r>
          </a:p>
          <a:p>
            <a:pPr>
              <a:buClr>
                <a:schemeClr val="tx1"/>
              </a:buClr>
              <a:buSzPct val="100000"/>
              <a:buFont typeface="+mj-lt"/>
              <a:buAutoNum type="arabicParenR"/>
            </a:pPr>
            <a:r>
              <a:rPr lang="en-US" sz="1800" dirty="0"/>
              <a:t>In order to use the Main class and its methods, we need to create an object of the Main Class.</a:t>
            </a:r>
          </a:p>
          <a:p>
            <a:pPr>
              <a:buClr>
                <a:schemeClr val="tx1"/>
              </a:buClr>
              <a:buSzPct val="100000"/>
              <a:buFont typeface="+mj-lt"/>
              <a:buAutoNum type="arabicParenR"/>
            </a:pPr>
            <a:r>
              <a:rPr lang="en-US" sz="1800" dirty="0"/>
              <a:t>Then, go to the main() method, which you know by now is a built-in Java method that runs your program (any code inside main is executed).</a:t>
            </a:r>
          </a:p>
          <a:p>
            <a:pPr>
              <a:buClr>
                <a:schemeClr val="tx1"/>
              </a:buClr>
              <a:buSzPct val="100000"/>
              <a:buFont typeface="+mj-lt"/>
              <a:buAutoNum type="arabicParenR"/>
            </a:pPr>
            <a:r>
              <a:rPr lang="en-US" sz="1800" dirty="0"/>
              <a:t>By using the new keyword we created an object with the name </a:t>
            </a:r>
            <a:r>
              <a:rPr lang="en-US" sz="1800" dirty="0" err="1"/>
              <a:t>myCar</a:t>
            </a:r>
            <a:r>
              <a:rPr lang="en-US" sz="1800" dirty="0"/>
              <a:t>.</a:t>
            </a:r>
          </a:p>
          <a:p>
            <a:pPr>
              <a:buClr>
                <a:schemeClr val="tx1"/>
              </a:buClr>
              <a:buSzPct val="100000"/>
              <a:buFont typeface="+mj-lt"/>
              <a:buAutoNum type="arabicParenR"/>
            </a:pPr>
            <a:r>
              <a:rPr lang="en-US" sz="1800" dirty="0"/>
              <a:t>Then, we call the </a:t>
            </a:r>
            <a:r>
              <a:rPr lang="en-US" sz="1800" dirty="0" err="1"/>
              <a:t>fullThrottle</a:t>
            </a:r>
            <a:r>
              <a:rPr lang="en-US" sz="1800" dirty="0"/>
              <a:t>() and speed() methods on the </a:t>
            </a:r>
            <a:r>
              <a:rPr lang="en-US" sz="1800" dirty="0" err="1"/>
              <a:t>myCar</a:t>
            </a:r>
            <a:r>
              <a:rPr lang="en-US" sz="1800" dirty="0"/>
              <a:t> object, and run the program using the name of the object (</a:t>
            </a:r>
            <a:r>
              <a:rPr lang="en-US" sz="1800" dirty="0" err="1"/>
              <a:t>myCar</a:t>
            </a:r>
            <a:r>
              <a:rPr lang="en-US" sz="1800" dirty="0"/>
              <a:t>), followed by a dot (.), followed by the name of the method (</a:t>
            </a:r>
            <a:r>
              <a:rPr lang="en-US" sz="1800" dirty="0" err="1"/>
              <a:t>fullThrottle</a:t>
            </a:r>
            <a:r>
              <a:rPr lang="en-US" sz="1800" dirty="0"/>
              <a:t>(); and speed(200);). Notice that we add an int parameter of 200 inside the speed() method.</a:t>
            </a:r>
          </a:p>
        </p:txBody>
      </p:sp>
    </p:spTree>
    <p:extLst>
      <p:ext uri="{BB962C8B-B14F-4D97-AF65-F5344CB8AC3E}">
        <p14:creationId xmlns:p14="http://schemas.microsoft.com/office/powerpoint/2010/main" val="2508970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AF1C-C9C7-AE6C-0A33-AA2A86C18D3F}"/>
              </a:ext>
            </a:extLst>
          </p:cNvPr>
          <p:cNvSpPr>
            <a:spLocks noGrp="1"/>
          </p:cNvSpPr>
          <p:nvPr>
            <p:ph type="title"/>
          </p:nvPr>
        </p:nvSpPr>
        <p:spPr>
          <a:xfrm>
            <a:off x="762000" y="285750"/>
            <a:ext cx="8251823" cy="490538"/>
          </a:xfrm>
        </p:spPr>
        <p:txBody>
          <a:bodyPr/>
          <a:lstStyle/>
          <a:p>
            <a:r>
              <a:rPr lang="en-US" dirty="0"/>
              <a:t>Remember How to Handle Classes and Methods</a:t>
            </a:r>
          </a:p>
        </p:txBody>
      </p:sp>
      <p:sp>
        <p:nvSpPr>
          <p:cNvPr id="3" name="Content Placeholder 2">
            <a:extLst>
              <a:ext uri="{FF2B5EF4-FFF2-40B4-BE49-F238E27FC236}">
                <a16:creationId xmlns:a16="http://schemas.microsoft.com/office/drawing/2014/main" id="{CEFB0CB9-3A95-38F7-7A4D-0E170154577E}"/>
              </a:ext>
            </a:extLst>
          </p:cNvPr>
          <p:cNvSpPr>
            <a:spLocks noGrp="1"/>
          </p:cNvSpPr>
          <p:nvPr>
            <p:ph idx="1"/>
          </p:nvPr>
        </p:nvSpPr>
        <p:spPr/>
        <p:txBody>
          <a:bodyPr/>
          <a:lstStyle/>
          <a:p>
            <a:endParaRPr lang="en-US" dirty="0"/>
          </a:p>
          <a:p>
            <a:pPr marL="0" indent="0">
              <a:buNone/>
            </a:pPr>
            <a:r>
              <a:rPr lang="en-US" dirty="0"/>
              <a:t>Remember that..</a:t>
            </a:r>
          </a:p>
          <a:p>
            <a:endParaRPr lang="en-US" dirty="0"/>
          </a:p>
          <a:p>
            <a:r>
              <a:rPr lang="en-US" dirty="0"/>
              <a:t>The dot (.) is used to access the object's attributes and methods.</a:t>
            </a:r>
          </a:p>
          <a:p>
            <a:endParaRPr lang="en-US" dirty="0"/>
          </a:p>
          <a:p>
            <a:r>
              <a:rPr lang="en-US" dirty="0"/>
              <a:t>To call a method in Java, write the method name followed by a set of parentheses (), followed by a semicolon (;).</a:t>
            </a:r>
          </a:p>
          <a:p>
            <a:endParaRPr lang="en-US" dirty="0"/>
          </a:p>
          <a:p>
            <a:r>
              <a:rPr lang="en-US" dirty="0"/>
              <a:t>A class must have a matching filename (Main and Main.java).</a:t>
            </a:r>
          </a:p>
        </p:txBody>
      </p:sp>
    </p:spTree>
    <p:extLst>
      <p:ext uri="{BB962C8B-B14F-4D97-AF65-F5344CB8AC3E}">
        <p14:creationId xmlns:p14="http://schemas.microsoft.com/office/powerpoint/2010/main" val="2860879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78FB-8372-7443-6C45-4B8BD3D1E53F}"/>
              </a:ext>
            </a:extLst>
          </p:cNvPr>
          <p:cNvSpPr>
            <a:spLocks noGrp="1"/>
          </p:cNvSpPr>
          <p:nvPr>
            <p:ph type="title"/>
          </p:nvPr>
        </p:nvSpPr>
        <p:spPr/>
        <p:txBody>
          <a:bodyPr/>
          <a:lstStyle/>
          <a:p>
            <a:r>
              <a:rPr lang="en-US" dirty="0"/>
              <a:t>Using Multiple Classes (1/3)</a:t>
            </a:r>
          </a:p>
        </p:txBody>
      </p:sp>
      <p:sp>
        <p:nvSpPr>
          <p:cNvPr id="3" name="Content Placeholder 2">
            <a:extLst>
              <a:ext uri="{FF2B5EF4-FFF2-40B4-BE49-F238E27FC236}">
                <a16:creationId xmlns:a16="http://schemas.microsoft.com/office/drawing/2014/main" id="{844C8EFD-9961-E51B-3E99-29BBFF671CC6}"/>
              </a:ext>
            </a:extLst>
          </p:cNvPr>
          <p:cNvSpPr>
            <a:spLocks noGrp="1"/>
          </p:cNvSpPr>
          <p:nvPr>
            <p:ph idx="1"/>
          </p:nvPr>
        </p:nvSpPr>
        <p:spPr/>
        <p:txBody>
          <a:bodyPr/>
          <a:lstStyle/>
          <a:p>
            <a:r>
              <a:rPr lang="en-US" dirty="0"/>
              <a:t>Like we specified in the Classes chapter, it is a good practice to create an object of a class and access it in another class.</a:t>
            </a:r>
          </a:p>
          <a:p>
            <a:endParaRPr lang="en-US" dirty="0"/>
          </a:p>
          <a:p>
            <a:r>
              <a:rPr lang="en-US" dirty="0"/>
              <a:t>Remember that the name of the java file should match the class name. In this example, we have created two files in the same directory:</a:t>
            </a:r>
          </a:p>
          <a:p>
            <a:pPr lvl="1"/>
            <a:r>
              <a:rPr lang="en-US" dirty="0"/>
              <a:t>Main.java</a:t>
            </a:r>
          </a:p>
          <a:p>
            <a:pPr lvl="1"/>
            <a:r>
              <a:rPr lang="en-US" dirty="0"/>
              <a:t>Second.java</a:t>
            </a:r>
          </a:p>
          <a:p>
            <a:endParaRPr lang="en-US" dirty="0"/>
          </a:p>
        </p:txBody>
      </p:sp>
    </p:spTree>
    <p:extLst>
      <p:ext uri="{BB962C8B-B14F-4D97-AF65-F5344CB8AC3E}">
        <p14:creationId xmlns:p14="http://schemas.microsoft.com/office/powerpoint/2010/main" val="309062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FE3F-1382-418B-D0D4-9EBDF8762E6E}"/>
              </a:ext>
            </a:extLst>
          </p:cNvPr>
          <p:cNvSpPr>
            <a:spLocks noGrp="1"/>
          </p:cNvSpPr>
          <p:nvPr>
            <p:ph type="title"/>
          </p:nvPr>
        </p:nvSpPr>
        <p:spPr>
          <a:xfrm>
            <a:off x="1393827" y="285750"/>
            <a:ext cx="7369173" cy="490538"/>
          </a:xfrm>
        </p:spPr>
        <p:txBody>
          <a:bodyPr/>
          <a:lstStyle/>
          <a:p>
            <a:r>
              <a:rPr lang="en-US" dirty="0"/>
              <a:t>OOP</a:t>
            </a:r>
            <a:r>
              <a:rPr lang="ru-RU" dirty="0"/>
              <a:t> - </a:t>
            </a:r>
            <a:r>
              <a:rPr lang="en-US" dirty="0"/>
              <a:t>Object-Oriented Programming (1/2)</a:t>
            </a:r>
          </a:p>
        </p:txBody>
      </p:sp>
      <p:sp>
        <p:nvSpPr>
          <p:cNvPr id="3" name="Content Placeholder 2">
            <a:extLst>
              <a:ext uri="{FF2B5EF4-FFF2-40B4-BE49-F238E27FC236}">
                <a16:creationId xmlns:a16="http://schemas.microsoft.com/office/drawing/2014/main" id="{62C4A53D-C60F-19D1-3886-99D5E9E3F6C8}"/>
              </a:ext>
            </a:extLst>
          </p:cNvPr>
          <p:cNvSpPr>
            <a:spLocks noGrp="1"/>
          </p:cNvSpPr>
          <p:nvPr>
            <p:ph idx="1"/>
          </p:nvPr>
        </p:nvSpPr>
        <p:spPr/>
        <p:txBody>
          <a:bodyPr/>
          <a:lstStyle/>
          <a:p>
            <a:r>
              <a:rPr lang="en-US" dirty="0"/>
              <a:t>OOP stands for Object-Oriented Programming.</a:t>
            </a:r>
          </a:p>
          <a:p>
            <a:r>
              <a:rPr lang="en-US" dirty="0"/>
              <a:t>Procedural programming is about writing procedures or methods that perform operations on the data, while object-oriented programming is about creating objects that contain both data and methods.</a:t>
            </a:r>
          </a:p>
          <a:p>
            <a:r>
              <a:rPr lang="en-US" dirty="0"/>
              <a:t>Object-oriented programming has several advantages over procedural programming:</a:t>
            </a:r>
          </a:p>
          <a:p>
            <a:pPr lvl="1"/>
            <a:r>
              <a:rPr lang="en-US" dirty="0"/>
              <a:t>OOP is faster and easier to execute</a:t>
            </a:r>
          </a:p>
          <a:p>
            <a:pPr lvl="1"/>
            <a:r>
              <a:rPr lang="en-US" dirty="0"/>
              <a:t>OOP provides a clear structure for the programs</a:t>
            </a:r>
          </a:p>
          <a:p>
            <a:pPr lvl="1"/>
            <a:r>
              <a:rPr lang="en-US" dirty="0"/>
              <a:t>OOP helps to keep the Java code DRY "Don't Repeat Yourself", and makes the code easier to maintain, modify and debug</a:t>
            </a:r>
          </a:p>
          <a:p>
            <a:endParaRPr lang="en-US" dirty="0"/>
          </a:p>
        </p:txBody>
      </p:sp>
    </p:spTree>
    <p:extLst>
      <p:ext uri="{BB962C8B-B14F-4D97-AF65-F5344CB8AC3E}">
        <p14:creationId xmlns:p14="http://schemas.microsoft.com/office/powerpoint/2010/main" val="2854111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78FB-8372-7443-6C45-4B8BD3D1E53F}"/>
              </a:ext>
            </a:extLst>
          </p:cNvPr>
          <p:cNvSpPr>
            <a:spLocks noGrp="1"/>
          </p:cNvSpPr>
          <p:nvPr>
            <p:ph type="title"/>
          </p:nvPr>
        </p:nvSpPr>
        <p:spPr/>
        <p:txBody>
          <a:bodyPr/>
          <a:lstStyle/>
          <a:p>
            <a:r>
              <a:rPr lang="en-US" dirty="0"/>
              <a:t>Using Multiple Classes (2/3)</a:t>
            </a:r>
          </a:p>
        </p:txBody>
      </p:sp>
      <p:sp>
        <p:nvSpPr>
          <p:cNvPr id="3" name="Content Placeholder 2">
            <a:extLst>
              <a:ext uri="{FF2B5EF4-FFF2-40B4-BE49-F238E27FC236}">
                <a16:creationId xmlns:a16="http://schemas.microsoft.com/office/drawing/2014/main" id="{844C8EFD-9961-E51B-3E99-29BBFF671CC6}"/>
              </a:ext>
            </a:extLst>
          </p:cNvPr>
          <p:cNvSpPr>
            <a:spLocks noGrp="1"/>
          </p:cNvSpPr>
          <p:nvPr>
            <p:ph sz="half" idx="1"/>
          </p:nvPr>
        </p:nvSpPr>
        <p:spPr>
          <a:xfrm>
            <a:off x="400050" y="1005539"/>
            <a:ext cx="4029315" cy="3456385"/>
          </a:xfrm>
        </p:spPr>
        <p:txBody>
          <a:bodyPr/>
          <a:lstStyle/>
          <a:p>
            <a:pPr marL="0" indent="0">
              <a:buNone/>
            </a:pPr>
            <a:r>
              <a:rPr lang="en-US" sz="1800" dirty="0"/>
              <a:t>// Main.java</a:t>
            </a:r>
          </a:p>
          <a:p>
            <a:pPr marL="0" indent="0">
              <a:buNone/>
            </a:pPr>
            <a:endParaRPr lang="en-US" sz="1800" dirty="0"/>
          </a:p>
          <a:p>
            <a:pPr marL="0" indent="0">
              <a:buNone/>
            </a:pPr>
            <a:r>
              <a:rPr lang="en-US" sz="1800" dirty="0"/>
              <a:t>public class Main {</a:t>
            </a:r>
          </a:p>
          <a:p>
            <a:pPr marL="0" indent="0">
              <a:buNone/>
            </a:pPr>
            <a:r>
              <a:rPr lang="en-US" sz="1800" dirty="0"/>
              <a:t>  public void </a:t>
            </a:r>
            <a:r>
              <a:rPr lang="en-US" sz="1800" dirty="0" err="1"/>
              <a:t>fullThrottle</a:t>
            </a:r>
            <a:r>
              <a:rPr lang="en-US" sz="1800" dirty="0"/>
              <a:t>() {</a:t>
            </a:r>
          </a:p>
          <a:p>
            <a:pPr marL="0" indent="0">
              <a:buNone/>
            </a:pPr>
            <a:r>
              <a:rPr lang="en-US" sz="1800" dirty="0"/>
              <a:t>    </a:t>
            </a:r>
            <a:r>
              <a:rPr lang="en-US" sz="1800" dirty="0" err="1"/>
              <a:t>System.out.println</a:t>
            </a:r>
            <a:r>
              <a:rPr lang="en-US" sz="1800" dirty="0"/>
              <a:t>("The car is going as fast as it can!");</a:t>
            </a:r>
          </a:p>
          <a:p>
            <a:pPr marL="0" indent="0">
              <a:buNone/>
            </a:pPr>
            <a:r>
              <a:rPr lang="en-US" sz="1800" dirty="0"/>
              <a:t>  }</a:t>
            </a:r>
          </a:p>
          <a:p>
            <a:pPr marL="0" indent="0">
              <a:buNone/>
            </a:pPr>
            <a:endParaRPr lang="en-US" sz="1800" dirty="0"/>
          </a:p>
          <a:p>
            <a:pPr marL="0" indent="0">
              <a:buNone/>
            </a:pPr>
            <a:r>
              <a:rPr lang="en-US" sz="1800" dirty="0"/>
              <a:t>  public void speed(int </a:t>
            </a:r>
            <a:r>
              <a:rPr lang="en-US" sz="1800" dirty="0" err="1"/>
              <a:t>maxSpeed</a:t>
            </a:r>
            <a:r>
              <a:rPr lang="en-US" sz="1800" dirty="0"/>
              <a:t>) {</a:t>
            </a:r>
          </a:p>
          <a:p>
            <a:pPr marL="0" indent="0">
              <a:buNone/>
            </a:pPr>
            <a:r>
              <a:rPr lang="en-US" sz="1800" dirty="0"/>
              <a:t>    </a:t>
            </a:r>
            <a:r>
              <a:rPr lang="en-US" sz="1800" dirty="0" err="1"/>
              <a:t>System.out.println</a:t>
            </a:r>
            <a:r>
              <a:rPr lang="en-US" sz="1800" dirty="0"/>
              <a:t>("Max speed is: " + </a:t>
            </a:r>
            <a:r>
              <a:rPr lang="en-US" sz="1800" dirty="0" err="1"/>
              <a:t>maxSpeed</a:t>
            </a:r>
            <a:r>
              <a:rPr lang="en-US" sz="1800" dirty="0"/>
              <a:t>);</a:t>
            </a:r>
          </a:p>
          <a:p>
            <a:pPr marL="0" indent="0">
              <a:buNone/>
            </a:pPr>
            <a:r>
              <a:rPr lang="en-US" sz="1800" dirty="0"/>
              <a:t>  }</a:t>
            </a:r>
          </a:p>
          <a:p>
            <a:pPr marL="0" indent="0">
              <a:buNone/>
            </a:pPr>
            <a:r>
              <a:rPr lang="en-US" sz="1800" dirty="0"/>
              <a:t>}</a:t>
            </a:r>
          </a:p>
          <a:p>
            <a:pPr marL="0" indent="0">
              <a:buNone/>
            </a:pPr>
            <a:endParaRPr lang="en-US" sz="1800" dirty="0"/>
          </a:p>
        </p:txBody>
      </p:sp>
      <p:sp>
        <p:nvSpPr>
          <p:cNvPr id="4" name="Content Placeholder 3">
            <a:extLst>
              <a:ext uri="{FF2B5EF4-FFF2-40B4-BE49-F238E27FC236}">
                <a16:creationId xmlns:a16="http://schemas.microsoft.com/office/drawing/2014/main" id="{D9D9381A-0F53-4105-B0F6-5DC6935D3E1C}"/>
              </a:ext>
            </a:extLst>
          </p:cNvPr>
          <p:cNvSpPr>
            <a:spLocks noGrp="1"/>
          </p:cNvSpPr>
          <p:nvPr>
            <p:ph sz="half" idx="2"/>
          </p:nvPr>
        </p:nvSpPr>
        <p:spPr>
          <a:xfrm>
            <a:off x="4800600" y="971550"/>
            <a:ext cx="3943350" cy="3456385"/>
          </a:xfrm>
        </p:spPr>
        <p:txBody>
          <a:bodyPr/>
          <a:lstStyle/>
          <a:p>
            <a:pPr marL="0" indent="0">
              <a:buNone/>
            </a:pPr>
            <a:r>
              <a:rPr lang="en-US" sz="1800" dirty="0"/>
              <a:t>// Second.java</a:t>
            </a:r>
          </a:p>
          <a:p>
            <a:pPr marL="0" indent="0">
              <a:buNone/>
            </a:pPr>
            <a:endParaRPr lang="en-US" sz="1800" dirty="0"/>
          </a:p>
          <a:p>
            <a:pPr marL="0" indent="0">
              <a:buNone/>
            </a:pPr>
            <a:r>
              <a:rPr lang="en-US" sz="1800" dirty="0"/>
              <a:t>class Second {</a:t>
            </a:r>
          </a:p>
          <a:p>
            <a:pPr marL="0" indent="0">
              <a:buNone/>
            </a:pPr>
            <a:r>
              <a:rPr lang="en-US" sz="1800" dirty="0"/>
              <a:t>  public static void main(String[] </a:t>
            </a:r>
            <a:r>
              <a:rPr lang="en-US" sz="1800" dirty="0" err="1"/>
              <a:t>args</a:t>
            </a:r>
            <a:r>
              <a:rPr lang="en-US" sz="1800" dirty="0"/>
              <a:t>) {</a:t>
            </a:r>
          </a:p>
          <a:p>
            <a:pPr marL="0" indent="0">
              <a:buNone/>
            </a:pPr>
            <a:r>
              <a:rPr lang="en-US" sz="1800" dirty="0"/>
              <a:t>    Main </a:t>
            </a:r>
            <a:r>
              <a:rPr lang="en-US" sz="1800" dirty="0" err="1"/>
              <a:t>myCar</a:t>
            </a:r>
            <a:r>
              <a:rPr lang="en-US" sz="1800" dirty="0"/>
              <a:t> = new Main();     // Create a </a:t>
            </a:r>
            <a:r>
              <a:rPr lang="en-US" sz="1800" dirty="0" err="1"/>
              <a:t>myCar</a:t>
            </a:r>
            <a:r>
              <a:rPr lang="en-US" sz="1800" dirty="0"/>
              <a:t> object</a:t>
            </a:r>
          </a:p>
          <a:p>
            <a:pPr marL="0" indent="0">
              <a:buNone/>
            </a:pPr>
            <a:r>
              <a:rPr lang="en-US" sz="1800" dirty="0"/>
              <a:t>    </a:t>
            </a:r>
            <a:r>
              <a:rPr lang="en-US" sz="1800" dirty="0" err="1"/>
              <a:t>myCar.fullThrottle</a:t>
            </a:r>
            <a:r>
              <a:rPr lang="en-US" sz="1800" dirty="0"/>
              <a:t>();      // Call the </a:t>
            </a:r>
            <a:r>
              <a:rPr lang="en-US" sz="1800" dirty="0" err="1"/>
              <a:t>fullThrottle</a:t>
            </a:r>
            <a:r>
              <a:rPr lang="en-US" sz="1800" dirty="0"/>
              <a:t>() method</a:t>
            </a:r>
          </a:p>
          <a:p>
            <a:pPr marL="0" indent="0">
              <a:buNone/>
            </a:pPr>
            <a:r>
              <a:rPr lang="en-US" sz="1800" dirty="0"/>
              <a:t>    </a:t>
            </a:r>
            <a:r>
              <a:rPr lang="en-US" sz="1800" dirty="0" err="1"/>
              <a:t>myCar.speed</a:t>
            </a:r>
            <a:r>
              <a:rPr lang="en-US" sz="1800" dirty="0"/>
              <a:t>(200);          // Call the speed() method</a:t>
            </a:r>
          </a:p>
          <a:p>
            <a:pPr marL="0" indent="0">
              <a:buNone/>
            </a:pPr>
            <a:r>
              <a:rPr lang="en-US" sz="1800" dirty="0"/>
              <a:t>  }</a:t>
            </a:r>
          </a:p>
          <a:p>
            <a:pPr marL="0" indent="0">
              <a:buNone/>
            </a:pPr>
            <a:r>
              <a:rPr lang="en-US" sz="1800" dirty="0"/>
              <a:t>}</a:t>
            </a:r>
          </a:p>
          <a:p>
            <a:pPr marL="0" indent="0">
              <a:buNone/>
            </a:pPr>
            <a:endParaRPr lang="en-US" sz="1800" dirty="0"/>
          </a:p>
          <a:p>
            <a:endParaRPr lang="en-US" sz="1800" dirty="0"/>
          </a:p>
        </p:txBody>
      </p:sp>
      <p:cxnSp>
        <p:nvCxnSpPr>
          <p:cNvPr id="5" name="Straight Connector 4">
            <a:extLst>
              <a:ext uri="{FF2B5EF4-FFF2-40B4-BE49-F238E27FC236}">
                <a16:creationId xmlns:a16="http://schemas.microsoft.com/office/drawing/2014/main" id="{5DEA6578-F3EB-F8D7-A2BE-3467DB49581F}"/>
              </a:ext>
            </a:extLst>
          </p:cNvPr>
          <p:cNvCxnSpPr>
            <a:cxnSpLocks/>
          </p:cNvCxnSpPr>
          <p:nvPr/>
        </p:nvCxnSpPr>
        <p:spPr bwMode="auto">
          <a:xfrm>
            <a:off x="4429365" y="1005539"/>
            <a:ext cx="0" cy="3761302"/>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254734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78FB-8372-7443-6C45-4B8BD3D1E53F}"/>
              </a:ext>
            </a:extLst>
          </p:cNvPr>
          <p:cNvSpPr>
            <a:spLocks noGrp="1"/>
          </p:cNvSpPr>
          <p:nvPr>
            <p:ph type="title"/>
          </p:nvPr>
        </p:nvSpPr>
        <p:spPr/>
        <p:txBody>
          <a:bodyPr/>
          <a:lstStyle/>
          <a:p>
            <a:r>
              <a:rPr lang="en-US" dirty="0"/>
              <a:t>Using Multiple Classes (3/3)</a:t>
            </a:r>
          </a:p>
        </p:txBody>
      </p:sp>
      <p:sp>
        <p:nvSpPr>
          <p:cNvPr id="3" name="Content Placeholder 2">
            <a:extLst>
              <a:ext uri="{FF2B5EF4-FFF2-40B4-BE49-F238E27FC236}">
                <a16:creationId xmlns:a16="http://schemas.microsoft.com/office/drawing/2014/main" id="{844C8EFD-9961-E51B-3E99-29BBFF671CC6}"/>
              </a:ext>
            </a:extLst>
          </p:cNvPr>
          <p:cNvSpPr>
            <a:spLocks noGrp="1"/>
          </p:cNvSpPr>
          <p:nvPr>
            <p:ph idx="1"/>
          </p:nvPr>
        </p:nvSpPr>
        <p:spPr>
          <a:xfrm>
            <a:off x="1905000" y="1098321"/>
            <a:ext cx="5943600" cy="2845029"/>
          </a:xfrm>
        </p:spPr>
        <p:txBody>
          <a:bodyPr/>
          <a:lstStyle/>
          <a:p>
            <a:pPr marL="0" indent="0">
              <a:buNone/>
            </a:pPr>
            <a:r>
              <a:rPr lang="en-US" sz="1800" dirty="0"/>
              <a:t>When both files have been compiled:</a:t>
            </a:r>
          </a:p>
          <a:p>
            <a:pPr marL="300038" lvl="1" indent="0">
              <a:buNone/>
            </a:pPr>
            <a:r>
              <a:rPr lang="en-US" sz="1800" dirty="0"/>
              <a:t>C:\Users\Your_Name&gt;javac Main.java</a:t>
            </a:r>
          </a:p>
          <a:p>
            <a:pPr marL="300038" lvl="1" indent="0">
              <a:buNone/>
            </a:pPr>
            <a:r>
              <a:rPr lang="en-US" sz="1800" dirty="0"/>
              <a:t>C:\Users\Your_Name&gt;javac Second.java</a:t>
            </a:r>
          </a:p>
          <a:p>
            <a:pPr marL="0" indent="0">
              <a:buNone/>
            </a:pPr>
            <a:endParaRPr lang="en-US" sz="1800" dirty="0"/>
          </a:p>
          <a:p>
            <a:pPr marL="0" indent="0">
              <a:buNone/>
            </a:pPr>
            <a:r>
              <a:rPr lang="en-US" sz="1800" dirty="0"/>
              <a:t>Run the Second.java file:</a:t>
            </a:r>
          </a:p>
          <a:p>
            <a:pPr marL="0" indent="0">
              <a:buNone/>
            </a:pPr>
            <a:r>
              <a:rPr lang="en-US" sz="1800" dirty="0"/>
              <a:t>    C:\Users\Your_Name&gt;java Second</a:t>
            </a:r>
          </a:p>
          <a:p>
            <a:pPr marL="0" indent="0">
              <a:buNone/>
            </a:pPr>
            <a:endParaRPr lang="en-US" sz="1800" dirty="0"/>
          </a:p>
          <a:p>
            <a:pPr marL="0" indent="0">
              <a:buNone/>
            </a:pPr>
            <a:r>
              <a:rPr lang="en-US" sz="1800" dirty="0"/>
              <a:t>And the output will be:</a:t>
            </a:r>
          </a:p>
          <a:p>
            <a:pPr marL="300038" lvl="1" indent="0">
              <a:buNone/>
            </a:pPr>
            <a:r>
              <a:rPr lang="en-US" sz="1800" dirty="0"/>
              <a:t>The car is going as fast as it can!</a:t>
            </a:r>
          </a:p>
          <a:p>
            <a:pPr marL="300038" lvl="1" indent="0">
              <a:buNone/>
            </a:pPr>
            <a:r>
              <a:rPr lang="en-US" sz="1800" dirty="0"/>
              <a:t>Max speed is: 200 </a:t>
            </a:r>
          </a:p>
          <a:p>
            <a:pPr marL="0" indent="0">
              <a:buNone/>
            </a:pPr>
            <a:endParaRPr lang="en-US" sz="1800" dirty="0"/>
          </a:p>
        </p:txBody>
      </p:sp>
    </p:spTree>
    <p:extLst>
      <p:ext uri="{BB962C8B-B14F-4D97-AF65-F5344CB8AC3E}">
        <p14:creationId xmlns:p14="http://schemas.microsoft.com/office/powerpoint/2010/main" val="559068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57919" y="1915685"/>
            <a:ext cx="5172285" cy="646331"/>
          </a:xfrm>
          <a:prstGeom prst="rect">
            <a:avLst/>
          </a:prstGeom>
          <a:noFill/>
        </p:spPr>
        <p:txBody>
          <a:bodyPr wrap="square" rtlCol="0">
            <a:spAutoFit/>
          </a:bodyPr>
          <a:lstStyle/>
          <a:p>
            <a:r>
              <a:rPr lang="en-US" sz="3600" dirty="0">
                <a:solidFill>
                  <a:srgbClr val="333399"/>
                </a:solidFill>
              </a:rPr>
              <a:t>Constructors</a:t>
            </a:r>
          </a:p>
        </p:txBody>
      </p:sp>
    </p:spTree>
    <p:extLst>
      <p:ext uri="{BB962C8B-B14F-4D97-AF65-F5344CB8AC3E}">
        <p14:creationId xmlns:p14="http://schemas.microsoft.com/office/powerpoint/2010/main" val="304636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D71C-D85E-07BF-0E73-21BD4426EFE5}"/>
              </a:ext>
            </a:extLst>
          </p:cNvPr>
          <p:cNvSpPr>
            <a:spLocks noGrp="1"/>
          </p:cNvSpPr>
          <p:nvPr>
            <p:ph type="title"/>
          </p:nvPr>
        </p:nvSpPr>
        <p:spPr/>
        <p:txBody>
          <a:bodyPr/>
          <a:lstStyle/>
          <a:p>
            <a:r>
              <a:rPr lang="en-US" dirty="0"/>
              <a:t>Java Constructors</a:t>
            </a:r>
          </a:p>
        </p:txBody>
      </p:sp>
      <p:sp>
        <p:nvSpPr>
          <p:cNvPr id="3" name="Content Placeholder 2">
            <a:extLst>
              <a:ext uri="{FF2B5EF4-FFF2-40B4-BE49-F238E27FC236}">
                <a16:creationId xmlns:a16="http://schemas.microsoft.com/office/drawing/2014/main" id="{43BB472A-9799-4CF0-4F86-8B6593B31927}"/>
              </a:ext>
            </a:extLst>
          </p:cNvPr>
          <p:cNvSpPr>
            <a:spLocks noGrp="1"/>
          </p:cNvSpPr>
          <p:nvPr>
            <p:ph idx="1"/>
          </p:nvPr>
        </p:nvSpPr>
        <p:spPr>
          <a:xfrm>
            <a:off x="381001" y="1276350"/>
            <a:ext cx="4038600" cy="3200400"/>
          </a:xfrm>
        </p:spPr>
        <p:txBody>
          <a:bodyPr/>
          <a:lstStyle/>
          <a:p>
            <a:r>
              <a:rPr lang="en-US" dirty="0"/>
              <a:t>A constructor in Java is a special method that is used to initialize objects. </a:t>
            </a:r>
          </a:p>
          <a:p>
            <a:r>
              <a:rPr lang="en-US" dirty="0"/>
              <a:t>The constructor is called when an object of a class is created. </a:t>
            </a:r>
          </a:p>
          <a:p>
            <a:r>
              <a:rPr lang="en-US" dirty="0"/>
              <a:t>It can be used to set initial values for object attributes:</a:t>
            </a:r>
          </a:p>
        </p:txBody>
      </p:sp>
      <p:pic>
        <p:nvPicPr>
          <p:cNvPr id="5" name="Picture 4" descr="A diagram of different types of construction&#10;&#10;Description automatically generated">
            <a:extLst>
              <a:ext uri="{FF2B5EF4-FFF2-40B4-BE49-F238E27FC236}">
                <a16:creationId xmlns:a16="http://schemas.microsoft.com/office/drawing/2014/main" id="{781C3415-F93E-E897-4BF5-42F461E9C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384" y="1318304"/>
            <a:ext cx="3864213" cy="2506891"/>
          </a:xfrm>
          <a:prstGeom prst="rect">
            <a:avLst/>
          </a:prstGeom>
        </p:spPr>
      </p:pic>
    </p:spTree>
    <p:extLst>
      <p:ext uri="{BB962C8B-B14F-4D97-AF65-F5344CB8AC3E}">
        <p14:creationId xmlns:p14="http://schemas.microsoft.com/office/powerpoint/2010/main" val="2716859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D71C-D85E-07BF-0E73-21BD4426EFE5}"/>
              </a:ext>
            </a:extLst>
          </p:cNvPr>
          <p:cNvSpPr>
            <a:spLocks noGrp="1"/>
          </p:cNvSpPr>
          <p:nvPr>
            <p:ph type="title"/>
          </p:nvPr>
        </p:nvSpPr>
        <p:spPr/>
        <p:txBody>
          <a:bodyPr/>
          <a:lstStyle/>
          <a:p>
            <a:r>
              <a:rPr lang="en-US" dirty="0"/>
              <a:t>Java Constructors: Example</a:t>
            </a:r>
          </a:p>
        </p:txBody>
      </p:sp>
      <p:sp>
        <p:nvSpPr>
          <p:cNvPr id="3" name="Content Placeholder 2">
            <a:extLst>
              <a:ext uri="{FF2B5EF4-FFF2-40B4-BE49-F238E27FC236}">
                <a16:creationId xmlns:a16="http://schemas.microsoft.com/office/drawing/2014/main" id="{43BB472A-9799-4CF0-4F86-8B6593B31927}"/>
              </a:ext>
            </a:extLst>
          </p:cNvPr>
          <p:cNvSpPr>
            <a:spLocks noGrp="1"/>
          </p:cNvSpPr>
          <p:nvPr>
            <p:ph idx="1"/>
          </p:nvPr>
        </p:nvSpPr>
        <p:spPr>
          <a:xfrm>
            <a:off x="304800" y="788917"/>
            <a:ext cx="8229599" cy="3200400"/>
          </a:xfrm>
        </p:spPr>
        <p:txBody>
          <a:bodyPr/>
          <a:lstStyle/>
          <a:p>
            <a:pPr marL="0" indent="0">
              <a:buNone/>
            </a:pPr>
            <a:r>
              <a:rPr lang="en-US" sz="1800" dirty="0"/>
              <a:t>// Create a Main class</a:t>
            </a:r>
          </a:p>
          <a:p>
            <a:pPr marL="0" indent="0">
              <a:buNone/>
            </a:pPr>
            <a:r>
              <a:rPr lang="en-US" sz="1800" dirty="0"/>
              <a:t>public class Main {</a:t>
            </a:r>
          </a:p>
          <a:p>
            <a:pPr marL="0" indent="0">
              <a:buNone/>
            </a:pPr>
            <a:r>
              <a:rPr lang="en-US" sz="1800" dirty="0"/>
              <a:t>   int x;  // Create a class attribute</a:t>
            </a:r>
          </a:p>
          <a:p>
            <a:pPr marL="0" indent="0">
              <a:buNone/>
            </a:pPr>
            <a:endParaRPr lang="en-US" sz="1800" dirty="0"/>
          </a:p>
          <a:p>
            <a:pPr marL="0" indent="0">
              <a:buNone/>
            </a:pPr>
            <a:r>
              <a:rPr lang="en-US" sz="1800" dirty="0"/>
              <a:t>   // Create a class constructor for the Main class</a:t>
            </a:r>
          </a:p>
          <a:p>
            <a:pPr marL="0" indent="0">
              <a:buNone/>
            </a:pPr>
            <a:r>
              <a:rPr lang="en-US" sz="1800" dirty="0"/>
              <a:t>   public Main() {</a:t>
            </a:r>
          </a:p>
          <a:p>
            <a:pPr marL="0" indent="0">
              <a:buNone/>
            </a:pPr>
            <a:r>
              <a:rPr lang="en-US" sz="1800" dirty="0"/>
              <a:t>      x = 5;  // Set the initial value for the class attribute x</a:t>
            </a:r>
          </a:p>
          <a:p>
            <a:pPr marL="0" indent="0">
              <a:buNone/>
            </a:pPr>
            <a:r>
              <a:rPr lang="en-US" sz="1800" dirty="0"/>
              <a:t>   }</a:t>
            </a:r>
          </a:p>
          <a:p>
            <a:pPr marL="0" indent="0">
              <a:buNone/>
            </a:pPr>
            <a:endParaRPr lang="en-US" sz="1800" dirty="0"/>
          </a:p>
          <a:p>
            <a:pPr marL="0" indent="0">
              <a:buNone/>
            </a:pPr>
            <a:r>
              <a:rPr lang="en-US" sz="1800" dirty="0"/>
              <a:t>   public static void main(String[] </a:t>
            </a:r>
            <a:r>
              <a:rPr lang="en-US" sz="1800" dirty="0" err="1"/>
              <a:t>args</a:t>
            </a:r>
            <a:r>
              <a:rPr lang="en-US" sz="1800" dirty="0"/>
              <a:t>) {</a:t>
            </a:r>
          </a:p>
          <a:p>
            <a:pPr marL="0" indent="0">
              <a:buNone/>
            </a:pPr>
            <a:r>
              <a:rPr lang="en-US" sz="1800" dirty="0"/>
              <a:t>      // Create an object of class Main (This will call the constructor)</a:t>
            </a:r>
          </a:p>
          <a:p>
            <a:pPr marL="0" indent="0">
              <a:buNone/>
            </a:pPr>
            <a:r>
              <a:rPr lang="en-US" sz="1800" dirty="0"/>
              <a:t>      Main </a:t>
            </a:r>
            <a:r>
              <a:rPr lang="en-US" sz="1800" dirty="0" err="1"/>
              <a:t>myObj</a:t>
            </a:r>
            <a:r>
              <a:rPr lang="en-US" sz="1800" dirty="0"/>
              <a:t> = new Main(); </a:t>
            </a:r>
          </a:p>
          <a:p>
            <a:pPr marL="0" indent="0">
              <a:buNone/>
            </a:pPr>
            <a:r>
              <a:rPr lang="en-US" sz="1800" dirty="0"/>
              <a:t>      </a:t>
            </a:r>
            <a:r>
              <a:rPr lang="en-US" sz="1800" dirty="0" err="1"/>
              <a:t>System.out.println</a:t>
            </a:r>
            <a:r>
              <a:rPr lang="en-US" sz="1800" dirty="0"/>
              <a:t>(</a:t>
            </a:r>
            <a:r>
              <a:rPr lang="en-US" sz="1800" dirty="0" err="1"/>
              <a:t>myObj.x</a:t>
            </a:r>
            <a:r>
              <a:rPr lang="en-US" sz="1800" dirty="0"/>
              <a:t>); // Print the value of x</a:t>
            </a:r>
          </a:p>
          <a:p>
            <a:pPr marL="0" indent="0">
              <a:buNone/>
            </a:pPr>
            <a:r>
              <a:rPr lang="en-US" sz="1800" dirty="0"/>
              <a:t>   }</a:t>
            </a:r>
          </a:p>
          <a:p>
            <a:pPr marL="0" indent="0">
              <a:buNone/>
            </a:pPr>
            <a:r>
              <a:rPr lang="en-US" sz="1800" dirty="0"/>
              <a:t>}         // Outputs 5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122903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4AEF-3A03-2CEB-C8B2-E2D8AD1950F6}"/>
              </a:ext>
            </a:extLst>
          </p:cNvPr>
          <p:cNvSpPr>
            <a:spLocks noGrp="1"/>
          </p:cNvSpPr>
          <p:nvPr>
            <p:ph type="title"/>
          </p:nvPr>
        </p:nvSpPr>
        <p:spPr/>
        <p:txBody>
          <a:bodyPr/>
          <a:lstStyle/>
          <a:p>
            <a:r>
              <a:rPr lang="en-US" dirty="0"/>
              <a:t>Remember about Constructors</a:t>
            </a:r>
          </a:p>
        </p:txBody>
      </p:sp>
      <p:sp>
        <p:nvSpPr>
          <p:cNvPr id="3" name="Content Placeholder 2">
            <a:extLst>
              <a:ext uri="{FF2B5EF4-FFF2-40B4-BE49-F238E27FC236}">
                <a16:creationId xmlns:a16="http://schemas.microsoft.com/office/drawing/2014/main" id="{B428D134-CC6B-8E4B-EA64-798CCB3817E0}"/>
              </a:ext>
            </a:extLst>
          </p:cNvPr>
          <p:cNvSpPr>
            <a:spLocks noGrp="1"/>
          </p:cNvSpPr>
          <p:nvPr>
            <p:ph idx="1"/>
          </p:nvPr>
        </p:nvSpPr>
        <p:spPr>
          <a:xfrm>
            <a:off x="1370710" y="1276350"/>
            <a:ext cx="6248400" cy="3429000"/>
          </a:xfrm>
        </p:spPr>
        <p:txBody>
          <a:bodyPr/>
          <a:lstStyle/>
          <a:p>
            <a:r>
              <a:rPr lang="en-US" dirty="0"/>
              <a:t>Note that the constructor name must match the class name, and it cannot have a return type (like void).</a:t>
            </a:r>
          </a:p>
          <a:p>
            <a:r>
              <a:rPr lang="en-US" dirty="0"/>
              <a:t>Also note that the constructor is called when the object is created.</a:t>
            </a:r>
          </a:p>
          <a:p>
            <a:r>
              <a:rPr lang="en-US" dirty="0"/>
              <a:t>All classes have constructors by default: if you do not create a class constructor yourself, Java creates one for you. </a:t>
            </a:r>
          </a:p>
          <a:p>
            <a:r>
              <a:rPr lang="en-US" dirty="0"/>
              <a:t>However, then you are not able to set initial values for object attributes.</a:t>
            </a:r>
          </a:p>
          <a:p>
            <a:endParaRPr lang="en-US" dirty="0"/>
          </a:p>
        </p:txBody>
      </p:sp>
    </p:spTree>
    <p:extLst>
      <p:ext uri="{BB962C8B-B14F-4D97-AF65-F5344CB8AC3E}">
        <p14:creationId xmlns:p14="http://schemas.microsoft.com/office/powerpoint/2010/main" val="1272502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126897" y="1877506"/>
            <a:ext cx="4799357" cy="646331"/>
          </a:xfrm>
          <a:prstGeom prst="rect">
            <a:avLst/>
          </a:prstGeom>
          <a:noFill/>
        </p:spPr>
        <p:txBody>
          <a:bodyPr wrap="square" rtlCol="0">
            <a:spAutoFit/>
          </a:bodyPr>
          <a:lstStyle/>
          <a:p>
            <a:r>
              <a:rPr lang="en-US" sz="3600" dirty="0">
                <a:solidFill>
                  <a:srgbClr val="333399"/>
                </a:solidFill>
              </a:rPr>
              <a:t>Modifiers</a:t>
            </a:r>
          </a:p>
        </p:txBody>
      </p:sp>
    </p:spTree>
    <p:extLst>
      <p:ext uri="{BB962C8B-B14F-4D97-AF65-F5344CB8AC3E}">
        <p14:creationId xmlns:p14="http://schemas.microsoft.com/office/powerpoint/2010/main" val="1339514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961D-5171-13D6-F1C5-4BB5BB0CF6D3}"/>
              </a:ext>
            </a:extLst>
          </p:cNvPr>
          <p:cNvSpPr>
            <a:spLocks noGrp="1"/>
          </p:cNvSpPr>
          <p:nvPr>
            <p:ph type="title"/>
          </p:nvPr>
        </p:nvSpPr>
        <p:spPr/>
        <p:txBody>
          <a:bodyPr/>
          <a:lstStyle/>
          <a:p>
            <a:r>
              <a:rPr lang="en-US" dirty="0"/>
              <a:t>Java Modifiers</a:t>
            </a:r>
          </a:p>
        </p:txBody>
      </p:sp>
      <p:sp>
        <p:nvSpPr>
          <p:cNvPr id="3" name="Content Placeholder 2">
            <a:extLst>
              <a:ext uri="{FF2B5EF4-FFF2-40B4-BE49-F238E27FC236}">
                <a16:creationId xmlns:a16="http://schemas.microsoft.com/office/drawing/2014/main" id="{5D7DDF55-1FFA-2391-B866-82DDB763E38F}"/>
              </a:ext>
            </a:extLst>
          </p:cNvPr>
          <p:cNvSpPr>
            <a:spLocks noGrp="1"/>
          </p:cNvSpPr>
          <p:nvPr>
            <p:ph idx="1"/>
          </p:nvPr>
        </p:nvSpPr>
        <p:spPr>
          <a:xfrm>
            <a:off x="446088" y="971550"/>
            <a:ext cx="8251823" cy="3456385"/>
          </a:xfrm>
        </p:spPr>
        <p:txBody>
          <a:bodyPr/>
          <a:lstStyle/>
          <a:p>
            <a:r>
              <a:rPr lang="en-US" dirty="0"/>
              <a:t>By now, you are quite familiar with the public keyword that appears in almost all of our examples:</a:t>
            </a:r>
          </a:p>
          <a:p>
            <a:endParaRPr lang="en-US" dirty="0"/>
          </a:p>
          <a:p>
            <a:pPr marL="0" indent="0">
              <a:buNone/>
            </a:pPr>
            <a:r>
              <a:rPr lang="en-US" dirty="0"/>
              <a:t>		public class Main</a:t>
            </a:r>
          </a:p>
          <a:p>
            <a:endParaRPr lang="en-US" dirty="0"/>
          </a:p>
          <a:p>
            <a:r>
              <a:rPr lang="en-US" dirty="0"/>
              <a:t>The “public” keyword is an access modifier, meaning that it is used to set the access level for classes, attributes, methods and constructors.</a:t>
            </a:r>
          </a:p>
          <a:p>
            <a:r>
              <a:rPr lang="en-US" dirty="0"/>
              <a:t>We divide modifiers into two groups:</a:t>
            </a:r>
          </a:p>
          <a:p>
            <a:pPr lvl="1"/>
            <a:r>
              <a:rPr lang="en-US" dirty="0"/>
              <a:t>Access Modifiers - controls the access level</a:t>
            </a:r>
          </a:p>
          <a:p>
            <a:pPr lvl="1"/>
            <a:r>
              <a:rPr lang="en-US" dirty="0"/>
              <a:t>Non-Access Modifiers - do not control access level, but provides other functionality</a:t>
            </a:r>
          </a:p>
          <a:p>
            <a:endParaRPr lang="en-US" dirty="0"/>
          </a:p>
          <a:p>
            <a:endParaRPr lang="en-US" dirty="0"/>
          </a:p>
        </p:txBody>
      </p:sp>
    </p:spTree>
    <p:extLst>
      <p:ext uri="{BB962C8B-B14F-4D97-AF65-F5344CB8AC3E}">
        <p14:creationId xmlns:p14="http://schemas.microsoft.com/office/powerpoint/2010/main" val="1205861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Access Modifiers for Classes</a:t>
            </a:r>
          </a:p>
        </p:txBody>
      </p:sp>
      <p:sp>
        <p:nvSpPr>
          <p:cNvPr id="3" name="Content Placeholder 2">
            <a:extLst>
              <a:ext uri="{FF2B5EF4-FFF2-40B4-BE49-F238E27FC236}">
                <a16:creationId xmlns:a16="http://schemas.microsoft.com/office/drawing/2014/main" id="{03D6A035-A742-FD63-3D38-78C36BC4342D}"/>
              </a:ext>
            </a:extLst>
          </p:cNvPr>
          <p:cNvSpPr>
            <a:spLocks noGrp="1"/>
          </p:cNvSpPr>
          <p:nvPr>
            <p:ph idx="1"/>
          </p:nvPr>
        </p:nvSpPr>
        <p:spPr>
          <a:xfrm>
            <a:off x="434975" y="1098322"/>
            <a:ext cx="6270625" cy="490538"/>
          </a:xfrm>
        </p:spPr>
        <p:txBody>
          <a:bodyPr/>
          <a:lstStyle/>
          <a:p>
            <a:r>
              <a:rPr lang="en-US" dirty="0"/>
              <a:t>For classes, you can use either public or default:</a:t>
            </a:r>
          </a:p>
        </p:txBody>
      </p:sp>
      <p:graphicFrame>
        <p:nvGraphicFramePr>
          <p:cNvPr id="7" name="Table 6">
            <a:extLst>
              <a:ext uri="{FF2B5EF4-FFF2-40B4-BE49-F238E27FC236}">
                <a16:creationId xmlns:a16="http://schemas.microsoft.com/office/drawing/2014/main" id="{89917CC7-AA42-5FBD-B31B-48FA7A1E6BBE}"/>
              </a:ext>
            </a:extLst>
          </p:cNvPr>
          <p:cNvGraphicFramePr>
            <a:graphicFrameLocks noGrp="1"/>
          </p:cNvGraphicFramePr>
          <p:nvPr>
            <p:extLst>
              <p:ext uri="{D42A27DB-BD31-4B8C-83A1-F6EECF244321}">
                <p14:modId xmlns:p14="http://schemas.microsoft.com/office/powerpoint/2010/main" val="2156457321"/>
              </p:ext>
            </p:extLst>
          </p:nvPr>
        </p:nvGraphicFramePr>
        <p:xfrm>
          <a:off x="914400" y="1910894"/>
          <a:ext cx="7315200" cy="2103120"/>
        </p:xfrm>
        <a:graphic>
          <a:graphicData uri="http://schemas.openxmlformats.org/drawingml/2006/table">
            <a:tbl>
              <a:tblPr firstRow="1" bandRow="1">
                <a:tableStyleId>{5C22544A-7EE6-4342-B048-85BDC9FD1C3A}</a:tableStyleId>
              </a:tblPr>
              <a:tblGrid>
                <a:gridCol w="1416846">
                  <a:extLst>
                    <a:ext uri="{9D8B030D-6E8A-4147-A177-3AD203B41FA5}">
                      <a16:colId xmlns:a16="http://schemas.microsoft.com/office/drawing/2014/main" val="638710134"/>
                    </a:ext>
                  </a:extLst>
                </a:gridCol>
                <a:gridCol w="5898354">
                  <a:extLst>
                    <a:ext uri="{9D8B030D-6E8A-4147-A177-3AD203B41FA5}">
                      <a16:colId xmlns:a16="http://schemas.microsoft.com/office/drawing/2014/main" val="816963846"/>
                    </a:ext>
                  </a:extLst>
                </a:gridCol>
              </a:tblGrid>
              <a:tr h="370840">
                <a:tc>
                  <a:txBody>
                    <a:bodyPr/>
                    <a:lstStyle/>
                    <a:p>
                      <a:r>
                        <a:rPr lang="en-US" sz="2000" dirty="0">
                          <a:solidFill>
                            <a:schemeClr val="tx1"/>
                          </a:solidFill>
                        </a:rPr>
                        <a:t>Modifier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0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4906285"/>
                  </a:ext>
                </a:extLst>
              </a:tr>
              <a:tr h="370840">
                <a:tc>
                  <a:txBody>
                    <a:bodyPr/>
                    <a:lstStyle/>
                    <a:p>
                      <a:r>
                        <a:rPr lang="en-US" sz="2000" dirty="0"/>
                        <a:t>public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t>The class is accessible by any other class </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870883"/>
                  </a:ext>
                </a:extLst>
              </a:tr>
              <a:tr h="370840">
                <a:tc>
                  <a:txBody>
                    <a:bodyPr/>
                    <a:lstStyle/>
                    <a:p>
                      <a:r>
                        <a:rPr lang="en-US" sz="2000" dirty="0"/>
                        <a:t>default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t>The class is only accessible by classes in the same package. This is used when you don't specify a modifier. You will learn more about packages in the Packages chapter</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9554387"/>
                  </a:ext>
                </a:extLst>
              </a:tr>
            </a:tbl>
          </a:graphicData>
        </a:graphic>
      </p:graphicFrame>
    </p:spTree>
    <p:extLst>
      <p:ext uri="{BB962C8B-B14F-4D97-AF65-F5344CB8AC3E}">
        <p14:creationId xmlns:p14="http://schemas.microsoft.com/office/powerpoint/2010/main" val="3202394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a:xfrm>
            <a:off x="1241427" y="446767"/>
            <a:ext cx="7369173" cy="490538"/>
          </a:xfrm>
        </p:spPr>
        <p:txBody>
          <a:bodyPr/>
          <a:lstStyle/>
          <a:p>
            <a:r>
              <a:rPr lang="en-US" dirty="0"/>
              <a:t>Access Modifiers for Attributes, Methods and Constructors</a:t>
            </a:r>
          </a:p>
        </p:txBody>
      </p:sp>
      <p:sp>
        <p:nvSpPr>
          <p:cNvPr id="3" name="Content Placeholder 2">
            <a:extLst>
              <a:ext uri="{FF2B5EF4-FFF2-40B4-BE49-F238E27FC236}">
                <a16:creationId xmlns:a16="http://schemas.microsoft.com/office/drawing/2014/main" id="{03D6A035-A742-FD63-3D38-78C36BC4342D}"/>
              </a:ext>
            </a:extLst>
          </p:cNvPr>
          <p:cNvSpPr>
            <a:spLocks noGrp="1"/>
          </p:cNvSpPr>
          <p:nvPr>
            <p:ph idx="1"/>
          </p:nvPr>
        </p:nvSpPr>
        <p:spPr>
          <a:xfrm>
            <a:off x="81684" y="856927"/>
            <a:ext cx="9083098" cy="490538"/>
          </a:xfrm>
        </p:spPr>
        <p:txBody>
          <a:bodyPr/>
          <a:lstStyle/>
          <a:p>
            <a:r>
              <a:rPr lang="en-US" sz="1900" dirty="0"/>
              <a:t>For attributes, methods, and constructors, you can use the one of the following</a:t>
            </a:r>
            <a:r>
              <a:rPr lang="en-US" sz="1800" dirty="0"/>
              <a:t>: </a:t>
            </a:r>
          </a:p>
        </p:txBody>
      </p:sp>
      <p:graphicFrame>
        <p:nvGraphicFramePr>
          <p:cNvPr id="7" name="Table 6">
            <a:extLst>
              <a:ext uri="{FF2B5EF4-FFF2-40B4-BE49-F238E27FC236}">
                <a16:creationId xmlns:a16="http://schemas.microsoft.com/office/drawing/2014/main" id="{89917CC7-AA42-5FBD-B31B-48FA7A1E6BBE}"/>
              </a:ext>
            </a:extLst>
          </p:cNvPr>
          <p:cNvGraphicFramePr>
            <a:graphicFrameLocks noGrp="1"/>
          </p:cNvGraphicFramePr>
          <p:nvPr>
            <p:extLst>
              <p:ext uri="{D42A27DB-BD31-4B8C-83A1-F6EECF244321}">
                <p14:modId xmlns:p14="http://schemas.microsoft.com/office/powerpoint/2010/main" val="71080092"/>
              </p:ext>
            </p:extLst>
          </p:nvPr>
        </p:nvGraphicFramePr>
        <p:xfrm>
          <a:off x="228600" y="1248640"/>
          <a:ext cx="8534400" cy="36423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638710134"/>
                    </a:ext>
                  </a:extLst>
                </a:gridCol>
                <a:gridCol w="7239000">
                  <a:extLst>
                    <a:ext uri="{9D8B030D-6E8A-4147-A177-3AD203B41FA5}">
                      <a16:colId xmlns:a16="http://schemas.microsoft.com/office/drawing/2014/main" val="816963846"/>
                    </a:ext>
                  </a:extLst>
                </a:gridCol>
              </a:tblGrid>
              <a:tr h="370840">
                <a:tc>
                  <a:txBody>
                    <a:bodyPr/>
                    <a:lstStyle/>
                    <a:p>
                      <a:r>
                        <a:rPr lang="en-US" sz="1900" dirty="0">
                          <a:solidFill>
                            <a:schemeClr val="tx1"/>
                          </a:solidFill>
                        </a:rPr>
                        <a:t>Modifier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9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4906285"/>
                  </a:ext>
                </a:extLst>
              </a:tr>
              <a:tr h="370840">
                <a:tc>
                  <a:txBody>
                    <a:bodyPr/>
                    <a:lstStyle/>
                    <a:p>
                      <a:r>
                        <a:rPr lang="en-US" sz="1900" dirty="0"/>
                        <a:t>public</a:t>
                      </a:r>
                      <a:endParaRPr lang="en-US" sz="1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t>The code is accessible for all classes </a:t>
                      </a:r>
                      <a:endParaRPr lang="en-US" sz="1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870883"/>
                  </a:ext>
                </a:extLst>
              </a:tr>
              <a:tr h="370840">
                <a:tc>
                  <a:txBody>
                    <a:bodyPr/>
                    <a:lstStyle/>
                    <a:p>
                      <a:r>
                        <a:rPr lang="en-US" sz="1900" dirty="0">
                          <a:solidFill>
                            <a:schemeClr val="tx1"/>
                          </a:solidFill>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t>The class is only accessible by classes in the same package. This is used when you don't specify a modifier. You will learn more about packages in the Packages chapter</a:t>
                      </a:r>
                      <a:endParaRPr lang="en-US" sz="1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9554387"/>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900" dirty="0"/>
                        <a:t>default</a:t>
                      </a:r>
                      <a:endParaRPr lang="en-US" sz="1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solidFill>
                            <a:schemeClr val="tx1"/>
                          </a:solidFill>
                        </a:rPr>
                        <a:t>The code is only accessible in the same package. This is used when you don't specify a modifier. You will learn more about packages in the Packages chapter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8422084"/>
                  </a:ext>
                </a:extLst>
              </a:tr>
              <a:tr h="370840">
                <a:tc>
                  <a:txBody>
                    <a:bodyPr/>
                    <a:lstStyle/>
                    <a:p>
                      <a:r>
                        <a:rPr lang="en-US" sz="1900" dirty="0">
                          <a:solidFill>
                            <a:schemeClr val="tx1"/>
                          </a:solidFill>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solidFill>
                            <a:schemeClr val="tx1"/>
                          </a:solidFill>
                        </a:rPr>
                        <a:t>The code is accessible in the same package and subclasses. You will learn more about subclasses and </a:t>
                      </a:r>
                      <a:r>
                        <a:rPr lang="en-US" sz="1900" dirty="0" err="1">
                          <a:solidFill>
                            <a:schemeClr val="tx1"/>
                          </a:solidFill>
                        </a:rPr>
                        <a:t>superclasses</a:t>
                      </a:r>
                      <a:r>
                        <a:rPr lang="en-US" sz="1900" dirty="0">
                          <a:solidFill>
                            <a:schemeClr val="tx1"/>
                          </a:solidFill>
                        </a:rPr>
                        <a:t> in the Inheritance chapter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8321331"/>
                  </a:ext>
                </a:extLst>
              </a:tr>
            </a:tbl>
          </a:graphicData>
        </a:graphic>
      </p:graphicFrame>
    </p:spTree>
    <p:extLst>
      <p:ext uri="{BB962C8B-B14F-4D97-AF65-F5344CB8AC3E}">
        <p14:creationId xmlns:p14="http://schemas.microsoft.com/office/powerpoint/2010/main" val="230279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FE3F-1382-418B-D0D4-9EBDF8762E6E}"/>
              </a:ext>
            </a:extLst>
          </p:cNvPr>
          <p:cNvSpPr>
            <a:spLocks noGrp="1"/>
          </p:cNvSpPr>
          <p:nvPr>
            <p:ph type="title"/>
          </p:nvPr>
        </p:nvSpPr>
        <p:spPr>
          <a:xfrm>
            <a:off x="1393827" y="285750"/>
            <a:ext cx="7364991" cy="490538"/>
          </a:xfrm>
        </p:spPr>
        <p:txBody>
          <a:bodyPr/>
          <a:lstStyle/>
          <a:p>
            <a:r>
              <a:rPr lang="en-US" dirty="0"/>
              <a:t>OOP</a:t>
            </a:r>
            <a:r>
              <a:rPr lang="ru-RU" dirty="0"/>
              <a:t> - </a:t>
            </a:r>
            <a:r>
              <a:rPr lang="en-US" dirty="0"/>
              <a:t>Object-Oriented Programming (2/2)</a:t>
            </a:r>
          </a:p>
        </p:txBody>
      </p:sp>
      <p:sp>
        <p:nvSpPr>
          <p:cNvPr id="6" name="Content Placeholder 5">
            <a:extLst>
              <a:ext uri="{FF2B5EF4-FFF2-40B4-BE49-F238E27FC236}">
                <a16:creationId xmlns:a16="http://schemas.microsoft.com/office/drawing/2014/main" id="{4EFD4340-0781-5E4B-E6BB-823CE7AE4AC8}"/>
              </a:ext>
            </a:extLst>
          </p:cNvPr>
          <p:cNvSpPr>
            <a:spLocks noGrp="1"/>
          </p:cNvSpPr>
          <p:nvPr>
            <p:ph sz="half" idx="1"/>
          </p:nvPr>
        </p:nvSpPr>
        <p:spPr>
          <a:xfrm>
            <a:off x="428385" y="971550"/>
            <a:ext cx="3686415" cy="2438400"/>
          </a:xfrm>
        </p:spPr>
        <p:txBody>
          <a:bodyPr/>
          <a:lstStyle/>
          <a:p>
            <a:r>
              <a:rPr lang="en-US" dirty="0"/>
              <a:t>OOP makes it possible to create full reusable applications with less code and shorter development time</a:t>
            </a:r>
          </a:p>
          <a:p>
            <a:r>
              <a:rPr lang="en-US" dirty="0"/>
              <a:t>Tip: The "Don't Repeat Yourself" (DRY) principle is about reducing the repetition of code. </a:t>
            </a:r>
          </a:p>
        </p:txBody>
      </p:sp>
      <p:sp>
        <p:nvSpPr>
          <p:cNvPr id="4" name="Content Placeholder 3">
            <a:extLst>
              <a:ext uri="{FF2B5EF4-FFF2-40B4-BE49-F238E27FC236}">
                <a16:creationId xmlns:a16="http://schemas.microsoft.com/office/drawing/2014/main" id="{D737AEDC-FC8A-C82B-B4F1-5FB04D35B2AF}"/>
              </a:ext>
            </a:extLst>
          </p:cNvPr>
          <p:cNvSpPr>
            <a:spLocks noGrp="1"/>
          </p:cNvSpPr>
          <p:nvPr>
            <p:ph sz="half" idx="2"/>
          </p:nvPr>
        </p:nvSpPr>
        <p:spPr>
          <a:xfrm>
            <a:off x="443253" y="3816421"/>
            <a:ext cx="8315565" cy="855823"/>
          </a:xfrm>
        </p:spPr>
        <p:txBody>
          <a:bodyPr/>
          <a:lstStyle/>
          <a:p>
            <a:r>
              <a:rPr lang="en-US" dirty="0"/>
              <a:t>You should extract out the codes that are common for the application and place them at a single place and reuse them instead of repeating it.</a:t>
            </a:r>
          </a:p>
          <a:p>
            <a:endParaRPr lang="en-US" dirty="0"/>
          </a:p>
        </p:txBody>
      </p:sp>
      <p:pic>
        <p:nvPicPr>
          <p:cNvPr id="5" name="Picture 4" descr="A diagram of a principles&#10;&#10;Description automatically generated">
            <a:extLst>
              <a:ext uri="{FF2B5EF4-FFF2-40B4-BE49-F238E27FC236}">
                <a16:creationId xmlns:a16="http://schemas.microsoft.com/office/drawing/2014/main" id="{52AB41B0-7E50-9665-23E5-27BB956B6F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1072" y="961793"/>
            <a:ext cx="4487746" cy="2524357"/>
          </a:xfrm>
          <a:prstGeom prst="rect">
            <a:avLst/>
          </a:prstGeom>
        </p:spPr>
      </p:pic>
    </p:spTree>
    <p:extLst>
      <p:ext uri="{BB962C8B-B14F-4D97-AF65-F5344CB8AC3E}">
        <p14:creationId xmlns:p14="http://schemas.microsoft.com/office/powerpoint/2010/main" val="3527704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Non-Access Modifiers for Classes</a:t>
            </a:r>
          </a:p>
        </p:txBody>
      </p:sp>
      <p:sp>
        <p:nvSpPr>
          <p:cNvPr id="3" name="Content Placeholder 2">
            <a:extLst>
              <a:ext uri="{FF2B5EF4-FFF2-40B4-BE49-F238E27FC236}">
                <a16:creationId xmlns:a16="http://schemas.microsoft.com/office/drawing/2014/main" id="{03D6A035-A742-FD63-3D38-78C36BC4342D}"/>
              </a:ext>
            </a:extLst>
          </p:cNvPr>
          <p:cNvSpPr>
            <a:spLocks noGrp="1"/>
          </p:cNvSpPr>
          <p:nvPr>
            <p:ph idx="1"/>
          </p:nvPr>
        </p:nvSpPr>
        <p:spPr>
          <a:xfrm>
            <a:off x="914400" y="971550"/>
            <a:ext cx="6781800" cy="490538"/>
          </a:xfrm>
        </p:spPr>
        <p:txBody>
          <a:bodyPr/>
          <a:lstStyle/>
          <a:p>
            <a:r>
              <a:rPr lang="en-US" dirty="0"/>
              <a:t>For classes, you can use either final or abstract: </a:t>
            </a:r>
          </a:p>
        </p:txBody>
      </p:sp>
      <p:graphicFrame>
        <p:nvGraphicFramePr>
          <p:cNvPr id="7" name="Table 6">
            <a:extLst>
              <a:ext uri="{FF2B5EF4-FFF2-40B4-BE49-F238E27FC236}">
                <a16:creationId xmlns:a16="http://schemas.microsoft.com/office/drawing/2014/main" id="{89917CC7-AA42-5FBD-B31B-48FA7A1E6BBE}"/>
              </a:ext>
            </a:extLst>
          </p:cNvPr>
          <p:cNvGraphicFramePr>
            <a:graphicFrameLocks noGrp="1"/>
          </p:cNvGraphicFramePr>
          <p:nvPr>
            <p:extLst>
              <p:ext uri="{D42A27DB-BD31-4B8C-83A1-F6EECF244321}">
                <p14:modId xmlns:p14="http://schemas.microsoft.com/office/powerpoint/2010/main" val="3349298856"/>
              </p:ext>
            </p:extLst>
          </p:nvPr>
        </p:nvGraphicFramePr>
        <p:xfrm>
          <a:off x="419100" y="1676828"/>
          <a:ext cx="8305800" cy="2407920"/>
        </p:xfrm>
        <a:graphic>
          <a:graphicData uri="http://schemas.openxmlformats.org/drawingml/2006/table">
            <a:tbl>
              <a:tblPr firstRow="1" bandRow="1">
                <a:tableStyleId>{5C22544A-7EE6-4342-B048-85BDC9FD1C3A}</a:tableStyleId>
              </a:tblPr>
              <a:tblGrid>
                <a:gridCol w="1416846">
                  <a:extLst>
                    <a:ext uri="{9D8B030D-6E8A-4147-A177-3AD203B41FA5}">
                      <a16:colId xmlns:a16="http://schemas.microsoft.com/office/drawing/2014/main" val="638710134"/>
                    </a:ext>
                  </a:extLst>
                </a:gridCol>
                <a:gridCol w="6888954">
                  <a:extLst>
                    <a:ext uri="{9D8B030D-6E8A-4147-A177-3AD203B41FA5}">
                      <a16:colId xmlns:a16="http://schemas.microsoft.com/office/drawing/2014/main" val="816963846"/>
                    </a:ext>
                  </a:extLst>
                </a:gridCol>
              </a:tblGrid>
              <a:tr h="370840">
                <a:tc>
                  <a:txBody>
                    <a:bodyPr/>
                    <a:lstStyle/>
                    <a:p>
                      <a:r>
                        <a:rPr lang="en-US" sz="2000" dirty="0">
                          <a:solidFill>
                            <a:schemeClr val="tx1"/>
                          </a:solidFill>
                        </a:rPr>
                        <a:t>Modifier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0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4906285"/>
                  </a:ext>
                </a:extLst>
              </a:tr>
              <a:tr h="370840">
                <a:tc>
                  <a:txBody>
                    <a:bodyPr/>
                    <a:lstStyle/>
                    <a:p>
                      <a:r>
                        <a:rPr lang="en-US" sz="2000" dirty="0"/>
                        <a:t>final</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t>The class cannot be inherited by other classes (You will learn more about inheritance in the Inheritance chapter)</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870883"/>
                  </a:ext>
                </a:extLst>
              </a:tr>
              <a:tr h="370840">
                <a:tc>
                  <a:txBody>
                    <a:bodyPr/>
                    <a:lstStyle/>
                    <a:p>
                      <a:r>
                        <a:rPr lang="en-US" sz="2000" dirty="0"/>
                        <a:t>abstract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t>The class cannot be used to create objects (To access an abstract class, it must be inherited from another class. You will learn more about inheritance and abstraction in the Inheritance and Abstraction chapters)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9554387"/>
                  </a:ext>
                </a:extLst>
              </a:tr>
            </a:tbl>
          </a:graphicData>
        </a:graphic>
      </p:graphicFrame>
    </p:spTree>
    <p:extLst>
      <p:ext uri="{BB962C8B-B14F-4D97-AF65-F5344CB8AC3E}">
        <p14:creationId xmlns:p14="http://schemas.microsoft.com/office/powerpoint/2010/main" val="194269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a:xfrm>
            <a:off x="228600" y="288301"/>
            <a:ext cx="8821882" cy="490538"/>
          </a:xfrm>
          <a:solidFill>
            <a:schemeClr val="bg1"/>
          </a:solidFill>
        </p:spPr>
        <p:txBody>
          <a:bodyPr/>
          <a:lstStyle/>
          <a:p>
            <a:r>
              <a:rPr lang="en-US" dirty="0"/>
              <a:t>Non-Access Modifiers for Attributes, Methods (1/2)</a:t>
            </a:r>
          </a:p>
        </p:txBody>
      </p:sp>
      <p:sp>
        <p:nvSpPr>
          <p:cNvPr id="3" name="Content Placeholder 2">
            <a:extLst>
              <a:ext uri="{FF2B5EF4-FFF2-40B4-BE49-F238E27FC236}">
                <a16:creationId xmlns:a16="http://schemas.microsoft.com/office/drawing/2014/main" id="{03D6A035-A742-FD63-3D38-78C36BC4342D}"/>
              </a:ext>
            </a:extLst>
          </p:cNvPr>
          <p:cNvSpPr>
            <a:spLocks noGrp="1"/>
          </p:cNvSpPr>
          <p:nvPr>
            <p:ph idx="1"/>
          </p:nvPr>
        </p:nvSpPr>
        <p:spPr>
          <a:xfrm>
            <a:off x="609600" y="932871"/>
            <a:ext cx="8534400" cy="490538"/>
          </a:xfrm>
        </p:spPr>
        <p:txBody>
          <a:bodyPr/>
          <a:lstStyle/>
          <a:p>
            <a:r>
              <a:rPr lang="en-US" sz="1900" dirty="0"/>
              <a:t>For attributes and methods, you can use the one of the following: </a:t>
            </a:r>
          </a:p>
        </p:txBody>
      </p:sp>
      <p:graphicFrame>
        <p:nvGraphicFramePr>
          <p:cNvPr id="7" name="Table 6">
            <a:extLst>
              <a:ext uri="{FF2B5EF4-FFF2-40B4-BE49-F238E27FC236}">
                <a16:creationId xmlns:a16="http://schemas.microsoft.com/office/drawing/2014/main" id="{89917CC7-AA42-5FBD-B31B-48FA7A1E6BBE}"/>
              </a:ext>
            </a:extLst>
          </p:cNvPr>
          <p:cNvGraphicFramePr>
            <a:graphicFrameLocks noGrp="1"/>
          </p:cNvGraphicFramePr>
          <p:nvPr>
            <p:extLst>
              <p:ext uri="{D42A27DB-BD31-4B8C-83A1-F6EECF244321}">
                <p14:modId xmlns:p14="http://schemas.microsoft.com/office/powerpoint/2010/main" val="3384818024"/>
              </p:ext>
            </p:extLst>
          </p:nvPr>
        </p:nvGraphicFramePr>
        <p:xfrm>
          <a:off x="228600" y="1512800"/>
          <a:ext cx="8534400" cy="2971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638710134"/>
                    </a:ext>
                  </a:extLst>
                </a:gridCol>
                <a:gridCol w="7239000">
                  <a:extLst>
                    <a:ext uri="{9D8B030D-6E8A-4147-A177-3AD203B41FA5}">
                      <a16:colId xmlns:a16="http://schemas.microsoft.com/office/drawing/2014/main" val="816963846"/>
                    </a:ext>
                  </a:extLst>
                </a:gridCol>
              </a:tblGrid>
              <a:tr h="0">
                <a:tc>
                  <a:txBody>
                    <a:bodyPr/>
                    <a:lstStyle/>
                    <a:p>
                      <a:r>
                        <a:rPr lang="en-US" sz="1900" dirty="0">
                          <a:solidFill>
                            <a:schemeClr val="tx1"/>
                          </a:solidFill>
                        </a:rPr>
                        <a:t>Modifier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9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4906285"/>
                  </a:ext>
                </a:extLst>
              </a:tr>
              <a:tr h="370840">
                <a:tc>
                  <a:txBody>
                    <a:bodyPr/>
                    <a:lstStyle/>
                    <a:p>
                      <a:r>
                        <a:rPr lang="en-US" sz="1900"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solidFill>
                            <a:schemeClr val="tx1"/>
                          </a:solidFill>
                        </a:rPr>
                        <a:t>Attributes and methods cannot be overridden/modified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870883"/>
                  </a:ext>
                </a:extLst>
              </a:tr>
              <a:tr h="370840">
                <a:tc>
                  <a:txBody>
                    <a:bodyPr/>
                    <a:lstStyle/>
                    <a:p>
                      <a:r>
                        <a:rPr lang="en-US" sz="1900" dirty="0">
                          <a:solidFill>
                            <a:schemeClr val="tx1"/>
                          </a:solidFill>
                        </a:rPr>
                        <a:t>static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solidFill>
                            <a:schemeClr val="tx1"/>
                          </a:solidFill>
                        </a:rPr>
                        <a:t>Attributes and methods belongs to the class, rather than an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9554387"/>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900" dirty="0">
                          <a:solidFill>
                            <a:schemeClr val="tx1"/>
                          </a:solidFill>
                        </a:rPr>
                        <a:t>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solidFill>
                            <a:schemeClr val="tx1"/>
                          </a:solidFill>
                        </a:rPr>
                        <a:t>Can only be used in an abstract class, and can only be used on methods. The method does not have a body, for example abstract void run();. The body is provided by the subclass (inherited from). You will learn more about inheritance and abstraction in the Inheritance and Abstraction chapters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8422084"/>
                  </a:ext>
                </a:extLst>
              </a:tr>
            </a:tbl>
          </a:graphicData>
        </a:graphic>
      </p:graphicFrame>
    </p:spTree>
    <p:extLst>
      <p:ext uri="{BB962C8B-B14F-4D97-AF65-F5344CB8AC3E}">
        <p14:creationId xmlns:p14="http://schemas.microsoft.com/office/powerpoint/2010/main" val="1636597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a:xfrm>
            <a:off x="228601" y="285750"/>
            <a:ext cx="8763000" cy="490538"/>
          </a:xfrm>
          <a:solidFill>
            <a:schemeClr val="bg1"/>
          </a:solidFill>
        </p:spPr>
        <p:txBody>
          <a:bodyPr/>
          <a:lstStyle/>
          <a:p>
            <a:r>
              <a:rPr lang="en-US" dirty="0"/>
              <a:t>Non-Access Modifiers for Attributes, Methods (2/2)</a:t>
            </a:r>
          </a:p>
        </p:txBody>
      </p:sp>
      <p:graphicFrame>
        <p:nvGraphicFramePr>
          <p:cNvPr id="7" name="Table 6">
            <a:extLst>
              <a:ext uri="{FF2B5EF4-FFF2-40B4-BE49-F238E27FC236}">
                <a16:creationId xmlns:a16="http://schemas.microsoft.com/office/drawing/2014/main" id="{89917CC7-AA42-5FBD-B31B-48FA7A1E6BBE}"/>
              </a:ext>
            </a:extLst>
          </p:cNvPr>
          <p:cNvGraphicFramePr>
            <a:graphicFrameLocks noGrp="1"/>
          </p:cNvGraphicFramePr>
          <p:nvPr>
            <p:extLst>
              <p:ext uri="{D42A27DB-BD31-4B8C-83A1-F6EECF244321}">
                <p14:modId xmlns:p14="http://schemas.microsoft.com/office/powerpoint/2010/main" val="3674441499"/>
              </p:ext>
            </p:extLst>
          </p:nvPr>
        </p:nvGraphicFramePr>
        <p:xfrm>
          <a:off x="228601" y="1520190"/>
          <a:ext cx="8534400" cy="21031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638710134"/>
                    </a:ext>
                  </a:extLst>
                </a:gridCol>
                <a:gridCol w="6934200">
                  <a:extLst>
                    <a:ext uri="{9D8B030D-6E8A-4147-A177-3AD203B41FA5}">
                      <a16:colId xmlns:a16="http://schemas.microsoft.com/office/drawing/2014/main" val="816963846"/>
                    </a:ext>
                  </a:extLst>
                </a:gridCol>
              </a:tblGrid>
              <a:tr h="370840">
                <a:tc>
                  <a:txBody>
                    <a:bodyPr/>
                    <a:lstStyle/>
                    <a:p>
                      <a:r>
                        <a:rPr lang="en-US" sz="1900" dirty="0">
                          <a:solidFill>
                            <a:schemeClr val="tx1"/>
                          </a:solidFill>
                        </a:rPr>
                        <a:t>Modifier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9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4906285"/>
                  </a:ext>
                </a:extLst>
              </a:tr>
              <a:tr h="370840">
                <a:tc>
                  <a:txBody>
                    <a:bodyPr/>
                    <a:lstStyle/>
                    <a:p>
                      <a:r>
                        <a:rPr lang="en-US" sz="1900" dirty="0">
                          <a:solidFill>
                            <a:schemeClr val="tx1"/>
                          </a:solidFill>
                        </a:rPr>
                        <a:t>transient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solidFill>
                            <a:schemeClr val="tx1"/>
                          </a:solidFill>
                        </a:rPr>
                        <a:t>Attributes and methods are skipped when serializing the object containing them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8422084"/>
                  </a:ext>
                </a:extLst>
              </a:tr>
              <a:tr h="370840">
                <a:tc>
                  <a:txBody>
                    <a:bodyPr/>
                    <a:lstStyle/>
                    <a:p>
                      <a:r>
                        <a:rPr lang="en-US" sz="1900" dirty="0">
                          <a:solidFill>
                            <a:schemeClr val="tx1"/>
                          </a:solidFill>
                        </a:rPr>
                        <a:t>synchronized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solidFill>
                            <a:schemeClr val="tx1"/>
                          </a:solidFill>
                        </a:rPr>
                        <a:t>Methods can only be accessed by one thread at a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8321331"/>
                  </a:ext>
                </a:extLst>
              </a:tr>
              <a:tr h="370840">
                <a:tc>
                  <a:txBody>
                    <a:bodyPr/>
                    <a:lstStyle/>
                    <a:p>
                      <a:r>
                        <a:rPr lang="en-US" sz="1900" dirty="0">
                          <a:solidFill>
                            <a:schemeClr val="tx1"/>
                          </a:solidFill>
                        </a:rPr>
                        <a:t>volatile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900" dirty="0">
                          <a:solidFill>
                            <a:schemeClr val="tx1"/>
                          </a:solidFill>
                        </a:rPr>
                        <a:t>The value of an attribute is not cached thread-locally, and is always read from the "main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1506886"/>
                  </a:ext>
                </a:extLst>
              </a:tr>
            </a:tbl>
          </a:graphicData>
        </a:graphic>
      </p:graphicFrame>
    </p:spTree>
    <p:extLst>
      <p:ext uri="{BB962C8B-B14F-4D97-AF65-F5344CB8AC3E}">
        <p14:creationId xmlns:p14="http://schemas.microsoft.com/office/powerpoint/2010/main" val="1173876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Non-Access Modifier: Final</a:t>
            </a:r>
          </a:p>
        </p:txBody>
      </p:sp>
      <p:sp>
        <p:nvSpPr>
          <p:cNvPr id="3" name="Content Placeholder 2">
            <a:extLst>
              <a:ext uri="{FF2B5EF4-FFF2-40B4-BE49-F238E27FC236}">
                <a16:creationId xmlns:a16="http://schemas.microsoft.com/office/drawing/2014/main" id="{03D6A035-A742-FD63-3D38-78C36BC4342D}"/>
              </a:ext>
            </a:extLst>
          </p:cNvPr>
          <p:cNvSpPr>
            <a:spLocks noGrp="1"/>
          </p:cNvSpPr>
          <p:nvPr>
            <p:ph sz="half" idx="1"/>
          </p:nvPr>
        </p:nvSpPr>
        <p:spPr>
          <a:xfrm>
            <a:off x="88187" y="761466"/>
            <a:ext cx="8667750" cy="490539"/>
          </a:xfrm>
        </p:spPr>
        <p:txBody>
          <a:bodyPr/>
          <a:lstStyle/>
          <a:p>
            <a:r>
              <a:rPr lang="en-US" dirty="0"/>
              <a:t>If you don't want the ability to override existing attribute values, declare attributes as final:</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139343" y="1657350"/>
            <a:ext cx="8865313" cy="1998823"/>
          </a:xfrm>
        </p:spPr>
        <p:txBody>
          <a:bodyPr/>
          <a:lstStyle/>
          <a:p>
            <a:pPr marL="0" indent="0">
              <a:buNone/>
            </a:pPr>
            <a:r>
              <a:rPr lang="en-US" sz="1850" dirty="0"/>
              <a:t>public class Main {</a:t>
            </a:r>
          </a:p>
          <a:p>
            <a:pPr marL="0" indent="0">
              <a:buNone/>
            </a:pPr>
            <a:r>
              <a:rPr lang="en-US" sz="1850" dirty="0"/>
              <a:t>  final int x = 10;</a:t>
            </a:r>
          </a:p>
          <a:p>
            <a:pPr marL="0" indent="0">
              <a:buNone/>
            </a:pPr>
            <a:r>
              <a:rPr lang="en-US" sz="1850" dirty="0"/>
              <a:t>  final double PI = 3.14;</a:t>
            </a:r>
          </a:p>
          <a:p>
            <a:pPr marL="0" indent="0">
              <a:buNone/>
            </a:pPr>
            <a:r>
              <a:rPr lang="en-US" sz="1850" dirty="0"/>
              <a:t>  public static void main(String[] </a:t>
            </a:r>
            <a:r>
              <a:rPr lang="en-US" sz="1850" dirty="0" err="1"/>
              <a:t>args</a:t>
            </a:r>
            <a:r>
              <a:rPr lang="en-US" sz="1850" dirty="0"/>
              <a:t>) {</a:t>
            </a:r>
          </a:p>
          <a:p>
            <a:pPr marL="0" indent="0">
              <a:buNone/>
            </a:pPr>
            <a:r>
              <a:rPr lang="en-US" sz="1850" dirty="0"/>
              <a:t>    Main </a:t>
            </a:r>
            <a:r>
              <a:rPr lang="en-US" sz="1850" dirty="0" err="1"/>
              <a:t>myObj</a:t>
            </a:r>
            <a:r>
              <a:rPr lang="en-US" sz="1850" dirty="0"/>
              <a:t> = new Main();</a:t>
            </a:r>
          </a:p>
          <a:p>
            <a:pPr marL="0" indent="0">
              <a:buNone/>
            </a:pPr>
            <a:r>
              <a:rPr lang="en-US" sz="1850" dirty="0"/>
              <a:t>    </a:t>
            </a:r>
            <a:r>
              <a:rPr lang="en-US" sz="1850" dirty="0" err="1"/>
              <a:t>myObj.x</a:t>
            </a:r>
            <a:r>
              <a:rPr lang="en-US" sz="1850" dirty="0"/>
              <a:t> = 50; // will generate an error: cannot assign a value to a final variable</a:t>
            </a:r>
          </a:p>
          <a:p>
            <a:pPr marL="0" indent="0">
              <a:buNone/>
            </a:pPr>
            <a:r>
              <a:rPr lang="en-US" sz="1850" dirty="0"/>
              <a:t>    </a:t>
            </a:r>
            <a:r>
              <a:rPr lang="en-US" sz="1850" dirty="0" err="1"/>
              <a:t>myObj.PI</a:t>
            </a:r>
            <a:r>
              <a:rPr lang="en-US" sz="1850" dirty="0"/>
              <a:t> = 25; // will generate an error: cannot assign a value to a final variable</a:t>
            </a:r>
          </a:p>
          <a:p>
            <a:pPr marL="0" indent="0">
              <a:buNone/>
            </a:pPr>
            <a:r>
              <a:rPr lang="en-US" sz="1850" dirty="0"/>
              <a:t>    </a:t>
            </a:r>
            <a:r>
              <a:rPr lang="en-US" sz="1850" dirty="0" err="1"/>
              <a:t>System.out.println</a:t>
            </a:r>
            <a:r>
              <a:rPr lang="en-US" sz="1850" dirty="0"/>
              <a:t>(</a:t>
            </a:r>
            <a:r>
              <a:rPr lang="en-US" sz="1850" dirty="0" err="1"/>
              <a:t>myObj.x</a:t>
            </a:r>
            <a:r>
              <a:rPr lang="en-US" sz="1850" dirty="0"/>
              <a:t>);</a:t>
            </a:r>
          </a:p>
          <a:p>
            <a:pPr marL="0" indent="0">
              <a:buNone/>
            </a:pPr>
            <a:r>
              <a:rPr lang="en-US" sz="1850" dirty="0"/>
              <a:t>  }</a:t>
            </a:r>
          </a:p>
          <a:p>
            <a:pPr marL="0" indent="0">
              <a:buNone/>
            </a:pPr>
            <a:r>
              <a:rPr lang="en-US" sz="1850" dirty="0"/>
              <a:t>}</a:t>
            </a:r>
          </a:p>
        </p:txBody>
      </p:sp>
      <p:cxnSp>
        <p:nvCxnSpPr>
          <p:cNvPr id="5" name="Straight Connector 4">
            <a:extLst>
              <a:ext uri="{FF2B5EF4-FFF2-40B4-BE49-F238E27FC236}">
                <a16:creationId xmlns:a16="http://schemas.microsoft.com/office/drawing/2014/main" id="{C79B864C-4159-DF3B-59FD-D7C5D1E7DCF4}"/>
              </a:ext>
            </a:extLst>
          </p:cNvPr>
          <p:cNvCxnSpPr>
            <a:cxnSpLocks/>
          </p:cNvCxnSpPr>
          <p:nvPr/>
        </p:nvCxnSpPr>
        <p:spPr bwMode="auto">
          <a:xfrm>
            <a:off x="228600" y="1504950"/>
            <a:ext cx="84582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705981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Non-Access Modifier: Static</a:t>
            </a:r>
          </a:p>
        </p:txBody>
      </p:sp>
      <p:sp>
        <p:nvSpPr>
          <p:cNvPr id="3" name="Content Placeholder 2">
            <a:extLst>
              <a:ext uri="{FF2B5EF4-FFF2-40B4-BE49-F238E27FC236}">
                <a16:creationId xmlns:a16="http://schemas.microsoft.com/office/drawing/2014/main" id="{03D6A035-A742-FD63-3D38-78C36BC4342D}"/>
              </a:ext>
            </a:extLst>
          </p:cNvPr>
          <p:cNvSpPr>
            <a:spLocks noGrp="1"/>
          </p:cNvSpPr>
          <p:nvPr>
            <p:ph sz="half" idx="1"/>
          </p:nvPr>
        </p:nvSpPr>
        <p:spPr>
          <a:xfrm>
            <a:off x="435472" y="712968"/>
            <a:ext cx="8182215" cy="490537"/>
          </a:xfrm>
        </p:spPr>
        <p:txBody>
          <a:bodyPr/>
          <a:lstStyle/>
          <a:p>
            <a:r>
              <a:rPr lang="en-US" dirty="0"/>
              <a:t>A “static” method means that it can be accessed without creating an object of the class, unlike public:</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152400" y="1504949"/>
            <a:ext cx="4343400" cy="1912861"/>
          </a:xfrm>
        </p:spPr>
        <p:txBody>
          <a:bodyPr/>
          <a:lstStyle/>
          <a:p>
            <a:pPr marL="0" indent="0">
              <a:buNone/>
            </a:pPr>
            <a:r>
              <a:rPr lang="en-US" sz="1700" dirty="0"/>
              <a:t>public class Main {</a:t>
            </a:r>
          </a:p>
          <a:p>
            <a:pPr marL="0" indent="0">
              <a:buNone/>
            </a:pPr>
            <a:r>
              <a:rPr lang="en-US" sz="1700" dirty="0"/>
              <a:t>   // Static method</a:t>
            </a:r>
          </a:p>
          <a:p>
            <a:pPr marL="0" indent="0">
              <a:buNone/>
            </a:pPr>
            <a:r>
              <a:rPr lang="en-US" sz="1700" dirty="0"/>
              <a:t>   static void </a:t>
            </a:r>
            <a:r>
              <a:rPr lang="en-US" sz="1700" dirty="0" err="1"/>
              <a:t>myStaticMethod</a:t>
            </a:r>
            <a:r>
              <a:rPr lang="en-US" sz="1700" dirty="0"/>
              <a:t>() {</a:t>
            </a:r>
          </a:p>
          <a:p>
            <a:pPr marL="0" indent="0">
              <a:buNone/>
            </a:pPr>
            <a:r>
              <a:rPr lang="en-US" sz="1700" dirty="0"/>
              <a:t>      </a:t>
            </a:r>
            <a:r>
              <a:rPr lang="en-US" sz="1700" dirty="0" err="1"/>
              <a:t>System.out.println</a:t>
            </a:r>
            <a:r>
              <a:rPr lang="en-US" sz="1700" dirty="0"/>
              <a:t>("Static methods can be called without creating objects");</a:t>
            </a:r>
          </a:p>
          <a:p>
            <a:pPr marL="0" indent="0">
              <a:buNone/>
            </a:pPr>
            <a:r>
              <a:rPr lang="en-US" sz="1700" dirty="0"/>
              <a:t>   }</a:t>
            </a:r>
          </a:p>
          <a:p>
            <a:pPr marL="0" indent="0">
              <a:buNone/>
            </a:pPr>
            <a:endParaRPr lang="en-US" sz="1700" dirty="0"/>
          </a:p>
          <a:p>
            <a:pPr marL="0" indent="0">
              <a:buNone/>
            </a:pPr>
            <a:r>
              <a:rPr lang="en-US" sz="1700" dirty="0"/>
              <a:t>   // Public method</a:t>
            </a:r>
          </a:p>
          <a:p>
            <a:pPr marL="0" indent="0">
              <a:buNone/>
            </a:pPr>
            <a:r>
              <a:rPr lang="en-US" sz="1700" dirty="0"/>
              <a:t>   public void </a:t>
            </a:r>
            <a:r>
              <a:rPr lang="en-US" sz="1700" dirty="0" err="1"/>
              <a:t>myPublicMethod</a:t>
            </a:r>
            <a:r>
              <a:rPr lang="en-US" sz="1700" dirty="0"/>
              <a:t>() {</a:t>
            </a:r>
          </a:p>
          <a:p>
            <a:pPr marL="0" indent="0">
              <a:buNone/>
            </a:pPr>
            <a:r>
              <a:rPr lang="en-US" sz="1700" dirty="0"/>
              <a:t>      </a:t>
            </a:r>
            <a:r>
              <a:rPr lang="en-US" sz="1700" dirty="0" err="1"/>
              <a:t>System.out.println</a:t>
            </a:r>
            <a:r>
              <a:rPr lang="en-US" sz="1700" dirty="0"/>
              <a:t>("Public methods must be called by creating objects");</a:t>
            </a:r>
          </a:p>
          <a:p>
            <a:pPr marL="0" indent="0">
              <a:buNone/>
            </a:pPr>
            <a:r>
              <a:rPr lang="en-US" sz="1700" dirty="0"/>
              <a:t>   }</a:t>
            </a:r>
          </a:p>
          <a:p>
            <a:pPr marL="0" indent="0">
              <a:buNone/>
            </a:pPr>
            <a:endParaRPr lang="en-US" sz="1700" dirty="0"/>
          </a:p>
          <a:p>
            <a:pPr marL="0" indent="0">
              <a:buNone/>
            </a:pPr>
            <a:endParaRPr lang="en-US" sz="1700" dirty="0"/>
          </a:p>
        </p:txBody>
      </p:sp>
      <p:sp>
        <p:nvSpPr>
          <p:cNvPr id="6" name="Content Placeholder 5">
            <a:extLst>
              <a:ext uri="{FF2B5EF4-FFF2-40B4-BE49-F238E27FC236}">
                <a16:creationId xmlns:a16="http://schemas.microsoft.com/office/drawing/2014/main" id="{747CE95F-00DE-C4BC-4C26-B9CB16FE85D1}"/>
              </a:ext>
            </a:extLst>
          </p:cNvPr>
          <p:cNvSpPr>
            <a:spLocks noGrp="1"/>
          </p:cNvSpPr>
          <p:nvPr>
            <p:ph sz="half" idx="10"/>
          </p:nvPr>
        </p:nvSpPr>
        <p:spPr>
          <a:xfrm>
            <a:off x="4572000" y="1504950"/>
            <a:ext cx="4419596" cy="1912861"/>
          </a:xfrm>
        </p:spPr>
        <p:txBody>
          <a:bodyPr/>
          <a:lstStyle/>
          <a:p>
            <a:pPr marL="0" indent="0">
              <a:buNone/>
            </a:pPr>
            <a:r>
              <a:rPr lang="en-US" sz="1700" dirty="0"/>
              <a:t>   // Main method</a:t>
            </a:r>
          </a:p>
          <a:p>
            <a:pPr marL="0" indent="0">
              <a:buNone/>
            </a:pPr>
            <a:r>
              <a:rPr lang="en-US" sz="1700" dirty="0"/>
              <a:t>   public static void main(String[ ] </a:t>
            </a:r>
            <a:r>
              <a:rPr lang="en-US" sz="1700" dirty="0" err="1"/>
              <a:t>args</a:t>
            </a:r>
            <a:r>
              <a:rPr lang="en-US" sz="1700" dirty="0"/>
              <a:t>) {</a:t>
            </a:r>
          </a:p>
          <a:p>
            <a:pPr marL="0" indent="0">
              <a:buNone/>
            </a:pPr>
            <a:r>
              <a:rPr lang="en-US" sz="1700" dirty="0"/>
              <a:t>      // Call the static method</a:t>
            </a:r>
          </a:p>
          <a:p>
            <a:pPr marL="0" indent="0">
              <a:buNone/>
            </a:pPr>
            <a:r>
              <a:rPr lang="en-US" sz="1700" dirty="0"/>
              <a:t>      </a:t>
            </a:r>
            <a:r>
              <a:rPr lang="en-US" sz="1700" dirty="0" err="1"/>
              <a:t>myStaticMethod</a:t>
            </a:r>
            <a:r>
              <a:rPr lang="en-US" sz="1700" dirty="0"/>
              <a:t>(); </a:t>
            </a:r>
          </a:p>
          <a:p>
            <a:pPr marL="0" indent="0">
              <a:buNone/>
            </a:pPr>
            <a:r>
              <a:rPr lang="en-US" sz="1700" dirty="0"/>
              <a:t>      // </a:t>
            </a:r>
            <a:r>
              <a:rPr lang="en-US" sz="1700" dirty="0" err="1"/>
              <a:t>myPublicMethod</a:t>
            </a:r>
            <a:r>
              <a:rPr lang="en-US" sz="1700" dirty="0"/>
              <a:t>(); This would output an error</a:t>
            </a:r>
          </a:p>
          <a:p>
            <a:pPr marL="0" indent="0">
              <a:buNone/>
            </a:pPr>
            <a:endParaRPr lang="en-US" sz="1700" dirty="0"/>
          </a:p>
          <a:p>
            <a:pPr marL="0" indent="0">
              <a:buNone/>
            </a:pPr>
            <a:r>
              <a:rPr lang="en-US" sz="1700" dirty="0"/>
              <a:t>      // Create an object of Main</a:t>
            </a:r>
          </a:p>
          <a:p>
            <a:pPr marL="0" indent="0">
              <a:buNone/>
            </a:pPr>
            <a:r>
              <a:rPr lang="en-US" sz="1700" dirty="0"/>
              <a:t>      Main </a:t>
            </a:r>
            <a:r>
              <a:rPr lang="en-US" sz="1700" dirty="0" err="1"/>
              <a:t>myObj</a:t>
            </a:r>
            <a:r>
              <a:rPr lang="en-US" sz="1700" dirty="0"/>
              <a:t> = new Main(); </a:t>
            </a:r>
          </a:p>
          <a:p>
            <a:pPr marL="0" indent="0">
              <a:buNone/>
            </a:pPr>
            <a:r>
              <a:rPr lang="en-US" sz="1700" dirty="0"/>
              <a:t>      // Call the public method</a:t>
            </a:r>
          </a:p>
          <a:p>
            <a:pPr marL="0" indent="0">
              <a:buNone/>
            </a:pPr>
            <a:r>
              <a:rPr lang="en-US" sz="1700" dirty="0"/>
              <a:t>      </a:t>
            </a:r>
            <a:r>
              <a:rPr lang="en-US" sz="1700" dirty="0" err="1"/>
              <a:t>myObj.myPublicMethod</a:t>
            </a:r>
            <a:r>
              <a:rPr lang="en-US" sz="1700" dirty="0"/>
              <a:t>(); </a:t>
            </a:r>
          </a:p>
          <a:p>
            <a:pPr marL="0" indent="0">
              <a:buNone/>
            </a:pPr>
            <a:r>
              <a:rPr lang="en-US" sz="1700" dirty="0"/>
              <a:t>   }</a:t>
            </a:r>
          </a:p>
          <a:p>
            <a:pPr marL="0" indent="0">
              <a:buNone/>
            </a:pPr>
            <a:r>
              <a:rPr lang="en-US" sz="1700" dirty="0"/>
              <a:t>}</a:t>
            </a:r>
          </a:p>
        </p:txBody>
      </p:sp>
      <p:cxnSp>
        <p:nvCxnSpPr>
          <p:cNvPr id="5" name="Straight Connector 4">
            <a:extLst>
              <a:ext uri="{FF2B5EF4-FFF2-40B4-BE49-F238E27FC236}">
                <a16:creationId xmlns:a16="http://schemas.microsoft.com/office/drawing/2014/main" id="{C79B864C-4159-DF3B-59FD-D7C5D1E7DCF4}"/>
              </a:ext>
            </a:extLst>
          </p:cNvPr>
          <p:cNvCxnSpPr>
            <a:cxnSpLocks/>
          </p:cNvCxnSpPr>
          <p:nvPr/>
        </p:nvCxnSpPr>
        <p:spPr bwMode="auto">
          <a:xfrm>
            <a:off x="228600" y="1504950"/>
            <a:ext cx="84582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7" name="Straight Connector 6">
            <a:extLst>
              <a:ext uri="{FF2B5EF4-FFF2-40B4-BE49-F238E27FC236}">
                <a16:creationId xmlns:a16="http://schemas.microsoft.com/office/drawing/2014/main" id="{F8E497C9-18EE-3EE4-1E9A-70016AD8553F}"/>
              </a:ext>
            </a:extLst>
          </p:cNvPr>
          <p:cNvCxnSpPr>
            <a:cxnSpLocks/>
          </p:cNvCxnSpPr>
          <p:nvPr/>
        </p:nvCxnSpPr>
        <p:spPr bwMode="auto">
          <a:xfrm>
            <a:off x="4419600" y="1782138"/>
            <a:ext cx="0" cy="295709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2E660071-A0E3-FA1B-1336-FF07AFBE1D20}"/>
                  </a:ext>
                </a:extLst>
              </p14:cNvPr>
              <p14:cNvContentPartPr/>
              <p14:nvPr/>
            </p14:nvContentPartPr>
            <p14:xfrm>
              <a:off x="3429000" y="1145063"/>
              <a:ext cx="1796040" cy="3594159"/>
            </p14:xfrm>
          </p:contentPart>
        </mc:Choice>
        <mc:Fallback xmlns="">
          <p:pic>
            <p:nvPicPr>
              <p:cNvPr id="9" name="Ink 8">
                <a:extLst>
                  <a:ext uri="{FF2B5EF4-FFF2-40B4-BE49-F238E27FC236}">
                    <a16:creationId xmlns:a16="http://schemas.microsoft.com/office/drawing/2014/main" id="{2E660071-A0E3-FA1B-1336-FF07AFBE1D20}"/>
                  </a:ext>
                </a:extLst>
              </p:cNvPr>
              <p:cNvPicPr/>
              <p:nvPr/>
            </p:nvPicPr>
            <p:blipFill>
              <a:blip r:embed="rId3"/>
              <a:stretch>
                <a:fillRect/>
              </a:stretch>
            </p:blipFill>
            <p:spPr>
              <a:xfrm>
                <a:off x="3420000" y="1136063"/>
                <a:ext cx="1813680" cy="3611799"/>
              </a:xfrm>
              <a:prstGeom prst="rect">
                <a:avLst/>
              </a:prstGeom>
            </p:spPr>
          </p:pic>
        </mc:Fallback>
      </mc:AlternateContent>
      <p:grpSp>
        <p:nvGrpSpPr>
          <p:cNvPr id="12" name="Group 11">
            <a:extLst>
              <a:ext uri="{FF2B5EF4-FFF2-40B4-BE49-F238E27FC236}">
                <a16:creationId xmlns:a16="http://schemas.microsoft.com/office/drawing/2014/main" id="{5A65A2EE-2A27-CCB8-0204-2C1B2DBB3C8A}"/>
              </a:ext>
            </a:extLst>
          </p:cNvPr>
          <p:cNvGrpSpPr/>
          <p:nvPr/>
        </p:nvGrpSpPr>
        <p:grpSpPr>
          <a:xfrm>
            <a:off x="3934933" y="4571418"/>
            <a:ext cx="360" cy="20880"/>
            <a:chOff x="3934933" y="4571418"/>
            <a:chExt cx="360" cy="2088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569F7EFB-9C0E-BE66-18A3-28F9A43C3D47}"/>
                    </a:ext>
                  </a:extLst>
                </p14:cNvPr>
                <p14:cNvContentPartPr/>
                <p14:nvPr/>
              </p14:nvContentPartPr>
              <p14:xfrm>
                <a:off x="3934933" y="4571418"/>
                <a:ext cx="360" cy="360"/>
              </p14:xfrm>
            </p:contentPart>
          </mc:Choice>
          <mc:Fallback xmlns="">
            <p:pic>
              <p:nvPicPr>
                <p:cNvPr id="10" name="Ink 9">
                  <a:extLst>
                    <a:ext uri="{FF2B5EF4-FFF2-40B4-BE49-F238E27FC236}">
                      <a16:creationId xmlns:a16="http://schemas.microsoft.com/office/drawing/2014/main" id="{569F7EFB-9C0E-BE66-18A3-28F9A43C3D47}"/>
                    </a:ext>
                  </a:extLst>
                </p:cNvPr>
                <p:cNvPicPr/>
                <p:nvPr/>
              </p:nvPicPr>
              <p:blipFill>
                <a:blip r:embed="rId5"/>
                <a:stretch>
                  <a:fillRect/>
                </a:stretch>
              </p:blipFill>
              <p:spPr>
                <a:xfrm>
                  <a:off x="3925933" y="45627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EB6286F9-0CA8-393A-5744-42D08CD53548}"/>
                    </a:ext>
                  </a:extLst>
                </p14:cNvPr>
                <p14:cNvContentPartPr/>
                <p14:nvPr/>
              </p14:nvContentPartPr>
              <p14:xfrm>
                <a:off x="3934933" y="4591938"/>
                <a:ext cx="360" cy="360"/>
              </p14:xfrm>
            </p:contentPart>
          </mc:Choice>
          <mc:Fallback xmlns="">
            <p:pic>
              <p:nvPicPr>
                <p:cNvPr id="11" name="Ink 10">
                  <a:extLst>
                    <a:ext uri="{FF2B5EF4-FFF2-40B4-BE49-F238E27FC236}">
                      <a16:creationId xmlns:a16="http://schemas.microsoft.com/office/drawing/2014/main" id="{EB6286F9-0CA8-393A-5744-42D08CD53548}"/>
                    </a:ext>
                  </a:extLst>
                </p:cNvPr>
                <p:cNvPicPr/>
                <p:nvPr/>
              </p:nvPicPr>
              <p:blipFill>
                <a:blip r:embed="rId5"/>
                <a:stretch>
                  <a:fillRect/>
                </a:stretch>
              </p:blipFill>
              <p:spPr>
                <a:xfrm>
                  <a:off x="3925933" y="4583298"/>
                  <a:ext cx="18000" cy="18000"/>
                </a:xfrm>
                <a:prstGeom prst="rect">
                  <a:avLst/>
                </a:prstGeom>
              </p:spPr>
            </p:pic>
          </mc:Fallback>
        </mc:AlternateContent>
      </p:grpSp>
    </p:spTree>
    <p:extLst>
      <p:ext uri="{BB962C8B-B14F-4D97-AF65-F5344CB8AC3E}">
        <p14:creationId xmlns:p14="http://schemas.microsoft.com/office/powerpoint/2010/main" val="2474533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Non-Access Modifier: Abstract</a:t>
            </a:r>
          </a:p>
        </p:txBody>
      </p:sp>
      <p:sp>
        <p:nvSpPr>
          <p:cNvPr id="3" name="Content Placeholder 2">
            <a:extLst>
              <a:ext uri="{FF2B5EF4-FFF2-40B4-BE49-F238E27FC236}">
                <a16:creationId xmlns:a16="http://schemas.microsoft.com/office/drawing/2014/main" id="{03D6A035-A742-FD63-3D38-78C36BC4342D}"/>
              </a:ext>
            </a:extLst>
          </p:cNvPr>
          <p:cNvSpPr>
            <a:spLocks noGrp="1"/>
          </p:cNvSpPr>
          <p:nvPr>
            <p:ph sz="half" idx="1"/>
          </p:nvPr>
        </p:nvSpPr>
        <p:spPr>
          <a:xfrm>
            <a:off x="435472" y="712969"/>
            <a:ext cx="8182215" cy="316878"/>
          </a:xfrm>
        </p:spPr>
        <p:txBody>
          <a:bodyPr/>
          <a:lstStyle/>
          <a:p>
            <a:r>
              <a:rPr lang="en-US" dirty="0"/>
              <a:t>An “abstract” method belongs to an abstract class, and it does not have a body. The body is provided by the subclass:</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36353" y="1504949"/>
            <a:ext cx="4459447" cy="1912861"/>
          </a:xfrm>
        </p:spPr>
        <p:txBody>
          <a:bodyPr/>
          <a:lstStyle/>
          <a:p>
            <a:pPr marL="0" indent="0">
              <a:buNone/>
            </a:pPr>
            <a:r>
              <a:rPr lang="en-US" sz="1400" dirty="0"/>
              <a:t>// Code from filename: Main.java</a:t>
            </a:r>
          </a:p>
          <a:p>
            <a:pPr marL="0" indent="0">
              <a:buNone/>
            </a:pPr>
            <a:r>
              <a:rPr lang="en-US" sz="1400" dirty="0"/>
              <a:t>// abstract class</a:t>
            </a:r>
          </a:p>
          <a:p>
            <a:pPr marL="0" indent="0">
              <a:buNone/>
            </a:pPr>
            <a:r>
              <a:rPr lang="en-US" sz="1400" dirty="0"/>
              <a:t>abstract class Main {</a:t>
            </a:r>
          </a:p>
          <a:p>
            <a:pPr marL="0" indent="0">
              <a:buNone/>
            </a:pPr>
            <a:r>
              <a:rPr lang="en-US" sz="1400" dirty="0"/>
              <a:t>  public String </a:t>
            </a:r>
            <a:r>
              <a:rPr lang="en-US" sz="1400" dirty="0" err="1"/>
              <a:t>fname</a:t>
            </a:r>
            <a:r>
              <a:rPr lang="en-US" sz="1400" dirty="0"/>
              <a:t> = "John";</a:t>
            </a:r>
          </a:p>
          <a:p>
            <a:pPr marL="0" indent="0">
              <a:buNone/>
            </a:pPr>
            <a:r>
              <a:rPr lang="en-US" sz="1400" dirty="0"/>
              <a:t>  public int age = 24;</a:t>
            </a:r>
          </a:p>
          <a:p>
            <a:pPr marL="0" indent="0">
              <a:buNone/>
            </a:pPr>
            <a:r>
              <a:rPr lang="en-US" sz="1400" dirty="0"/>
              <a:t>  public abstract void study(); // abstract method</a:t>
            </a:r>
          </a:p>
          <a:p>
            <a:pPr marL="0" indent="0">
              <a:buNone/>
            </a:pPr>
            <a:r>
              <a:rPr lang="en-US" sz="1400" dirty="0"/>
              <a:t>}</a:t>
            </a:r>
          </a:p>
          <a:p>
            <a:pPr marL="0" indent="0">
              <a:buNone/>
            </a:pPr>
            <a:endParaRPr lang="en-US" sz="1400" dirty="0"/>
          </a:p>
          <a:p>
            <a:pPr marL="0" indent="0">
              <a:buNone/>
            </a:pPr>
            <a:r>
              <a:rPr lang="en-US" sz="1400" dirty="0"/>
              <a:t>// Subclass (inherit from Main)</a:t>
            </a:r>
          </a:p>
          <a:p>
            <a:pPr marL="0" indent="0">
              <a:buNone/>
            </a:pPr>
            <a:r>
              <a:rPr lang="en-US" sz="1400" dirty="0"/>
              <a:t>class Student extends Main {</a:t>
            </a:r>
          </a:p>
          <a:p>
            <a:pPr marL="0" indent="0">
              <a:buNone/>
            </a:pPr>
            <a:r>
              <a:rPr lang="en-US" sz="1400" dirty="0"/>
              <a:t>  public int </a:t>
            </a:r>
            <a:r>
              <a:rPr lang="en-US" sz="1400" dirty="0" err="1"/>
              <a:t>graduationYear</a:t>
            </a:r>
            <a:r>
              <a:rPr lang="en-US" sz="1400" dirty="0"/>
              <a:t> = 2018;</a:t>
            </a:r>
          </a:p>
          <a:p>
            <a:pPr marL="0" indent="0">
              <a:buNone/>
            </a:pPr>
            <a:r>
              <a:rPr lang="en-US" sz="1400" dirty="0"/>
              <a:t>  public void study() { </a:t>
            </a:r>
          </a:p>
          <a:p>
            <a:pPr marL="0" indent="0">
              <a:buNone/>
            </a:pPr>
            <a:r>
              <a:rPr lang="en-US" sz="1400" dirty="0"/>
              <a:t>    // the body of the abstract method is provided here</a:t>
            </a:r>
          </a:p>
          <a:p>
            <a:pPr marL="0" indent="0">
              <a:buNone/>
            </a:pPr>
            <a:r>
              <a:rPr lang="en-US" sz="1400" dirty="0"/>
              <a:t>    </a:t>
            </a:r>
            <a:r>
              <a:rPr lang="en-US" sz="1400" dirty="0" err="1"/>
              <a:t>System.out.println</a:t>
            </a:r>
            <a:r>
              <a:rPr lang="en-US" sz="1400" dirty="0"/>
              <a:t>("Studying all day long");</a:t>
            </a:r>
          </a:p>
          <a:p>
            <a:pPr marL="0" indent="0">
              <a:buNone/>
            </a:pPr>
            <a:r>
              <a:rPr lang="en-US" sz="1400" dirty="0"/>
              <a:t>  }</a:t>
            </a:r>
          </a:p>
          <a:p>
            <a:pPr marL="0" indent="0">
              <a:buNone/>
            </a:pPr>
            <a:r>
              <a:rPr lang="en-US" sz="1400" dirty="0"/>
              <a:t>}</a:t>
            </a:r>
          </a:p>
          <a:p>
            <a:pPr marL="0" indent="0">
              <a:buNone/>
            </a:pPr>
            <a:endParaRPr lang="en-US" sz="1400" dirty="0"/>
          </a:p>
        </p:txBody>
      </p:sp>
      <p:sp>
        <p:nvSpPr>
          <p:cNvPr id="6" name="Content Placeholder 5">
            <a:extLst>
              <a:ext uri="{FF2B5EF4-FFF2-40B4-BE49-F238E27FC236}">
                <a16:creationId xmlns:a16="http://schemas.microsoft.com/office/drawing/2014/main" id="{747CE95F-00DE-C4BC-4C26-B9CB16FE85D1}"/>
              </a:ext>
            </a:extLst>
          </p:cNvPr>
          <p:cNvSpPr>
            <a:spLocks noGrp="1"/>
          </p:cNvSpPr>
          <p:nvPr>
            <p:ph sz="half" idx="10"/>
          </p:nvPr>
        </p:nvSpPr>
        <p:spPr>
          <a:xfrm>
            <a:off x="4457700" y="1347822"/>
            <a:ext cx="4611846" cy="1912861"/>
          </a:xfrm>
          <a:noFill/>
        </p:spPr>
        <p:txBody>
          <a:bodyPr/>
          <a:lstStyle/>
          <a:p>
            <a:pPr marL="0" indent="0">
              <a:buNone/>
            </a:pPr>
            <a:r>
              <a:rPr lang="en-US" sz="1700" dirty="0"/>
              <a:t>   </a:t>
            </a:r>
            <a:r>
              <a:rPr lang="en-US" sz="1400" dirty="0"/>
              <a:t>// End code from filename: Main.java</a:t>
            </a:r>
          </a:p>
          <a:p>
            <a:pPr marL="0" indent="0">
              <a:buNone/>
            </a:pPr>
            <a:endParaRPr lang="en-US" sz="1400" dirty="0"/>
          </a:p>
          <a:p>
            <a:pPr marL="0" indent="0">
              <a:buNone/>
            </a:pPr>
            <a:r>
              <a:rPr lang="en-US" sz="1400" dirty="0"/>
              <a:t>// Code from filename: Second.java</a:t>
            </a:r>
          </a:p>
          <a:p>
            <a:pPr marL="0" indent="0">
              <a:buNone/>
            </a:pPr>
            <a:r>
              <a:rPr lang="en-US" sz="1400" dirty="0"/>
              <a:t>class Second {</a:t>
            </a:r>
          </a:p>
          <a:p>
            <a:pPr marL="0" indent="0">
              <a:buNone/>
            </a:pPr>
            <a:r>
              <a:rPr lang="en-US" sz="1400" dirty="0"/>
              <a:t>  public static void main(String[] </a:t>
            </a:r>
            <a:r>
              <a:rPr lang="en-US" sz="1400" dirty="0" err="1"/>
              <a:t>args</a:t>
            </a:r>
            <a:r>
              <a:rPr lang="en-US" sz="1400" dirty="0"/>
              <a:t>) {</a:t>
            </a:r>
          </a:p>
          <a:p>
            <a:pPr marL="0" indent="0">
              <a:buNone/>
            </a:pPr>
            <a:r>
              <a:rPr lang="en-US" sz="1400" dirty="0"/>
              <a:t>    // create an object of the Student class </a:t>
            </a:r>
          </a:p>
          <a:p>
            <a:pPr marL="0" indent="0">
              <a:buNone/>
            </a:pPr>
            <a:r>
              <a:rPr lang="en-US" sz="1400" dirty="0"/>
              <a:t>    // (which inherits attributes and methods from Main)</a:t>
            </a:r>
          </a:p>
          <a:p>
            <a:pPr marL="0" indent="0">
              <a:buNone/>
            </a:pPr>
            <a:r>
              <a:rPr lang="en-US" sz="1400" dirty="0"/>
              <a:t>    Student </a:t>
            </a:r>
            <a:r>
              <a:rPr lang="en-US" sz="1400" dirty="0" err="1"/>
              <a:t>myObj</a:t>
            </a:r>
            <a:r>
              <a:rPr lang="en-US" sz="1400" dirty="0"/>
              <a:t> = new Student();</a:t>
            </a:r>
          </a:p>
          <a:p>
            <a:pPr marL="0" indent="0">
              <a:buNone/>
            </a:pPr>
            <a:endParaRPr lang="en-US" sz="1400" dirty="0"/>
          </a:p>
          <a:p>
            <a:pPr marL="0" indent="0">
              <a:buNone/>
            </a:pPr>
            <a:r>
              <a:rPr lang="en-US" sz="1400" dirty="0"/>
              <a:t>    </a:t>
            </a:r>
            <a:r>
              <a:rPr lang="en-US" sz="1400" dirty="0" err="1"/>
              <a:t>System.out.println</a:t>
            </a:r>
            <a:r>
              <a:rPr lang="en-US" sz="1400" dirty="0"/>
              <a:t>("Name: " + </a:t>
            </a:r>
            <a:r>
              <a:rPr lang="en-US" sz="1400" dirty="0" err="1"/>
              <a:t>myObj.fname</a:t>
            </a:r>
            <a:r>
              <a:rPr lang="en-US" sz="1400" dirty="0"/>
              <a:t>);</a:t>
            </a:r>
          </a:p>
          <a:p>
            <a:pPr marL="0" indent="0">
              <a:buNone/>
            </a:pPr>
            <a:r>
              <a:rPr lang="en-US" sz="1400" dirty="0"/>
              <a:t>    </a:t>
            </a:r>
            <a:r>
              <a:rPr lang="en-US" sz="1400" dirty="0" err="1"/>
              <a:t>System.out.println</a:t>
            </a:r>
            <a:r>
              <a:rPr lang="en-US" sz="1400" dirty="0"/>
              <a:t>("Age: " + </a:t>
            </a:r>
            <a:r>
              <a:rPr lang="en-US" sz="1400" dirty="0" err="1"/>
              <a:t>myObj.age</a:t>
            </a:r>
            <a:r>
              <a:rPr lang="en-US" sz="1400" dirty="0"/>
              <a:t>);</a:t>
            </a:r>
          </a:p>
          <a:p>
            <a:pPr marL="0" indent="0">
              <a:buNone/>
            </a:pPr>
            <a:r>
              <a:rPr lang="en-US" sz="1400" dirty="0"/>
              <a:t>    </a:t>
            </a:r>
            <a:r>
              <a:rPr lang="en-US" sz="1400" dirty="0" err="1"/>
              <a:t>System.out.println</a:t>
            </a:r>
            <a:r>
              <a:rPr lang="en-US" sz="1400" dirty="0"/>
              <a:t>("Graduation Year: " + </a:t>
            </a:r>
          </a:p>
          <a:p>
            <a:pPr marL="0" indent="0">
              <a:buNone/>
            </a:pPr>
            <a:r>
              <a:rPr lang="en-US" sz="1400" dirty="0"/>
              <a:t>                                </a:t>
            </a:r>
            <a:r>
              <a:rPr lang="en-US" sz="1400" dirty="0" err="1"/>
              <a:t>myObj.graduationYear</a:t>
            </a:r>
            <a:r>
              <a:rPr lang="en-US" sz="1400" dirty="0"/>
              <a:t>);</a:t>
            </a:r>
          </a:p>
          <a:p>
            <a:pPr marL="0" indent="0">
              <a:buNone/>
            </a:pPr>
            <a:r>
              <a:rPr lang="en-US" sz="1400" dirty="0"/>
              <a:t>    </a:t>
            </a:r>
            <a:r>
              <a:rPr lang="en-US" sz="1400" dirty="0" err="1"/>
              <a:t>myObj.study</a:t>
            </a:r>
            <a:r>
              <a:rPr lang="en-US" sz="1400" dirty="0"/>
              <a:t>(); // call abstract method</a:t>
            </a:r>
          </a:p>
          <a:p>
            <a:pPr marL="0" indent="0">
              <a:buNone/>
            </a:pPr>
            <a:r>
              <a:rPr lang="en-US" sz="1400" dirty="0"/>
              <a:t>  }</a:t>
            </a:r>
          </a:p>
          <a:p>
            <a:pPr marL="0" indent="0">
              <a:buNone/>
            </a:pPr>
            <a:r>
              <a:rPr lang="en-US" sz="1400" dirty="0"/>
              <a:t>}</a:t>
            </a:r>
          </a:p>
          <a:p>
            <a:pPr marL="0" indent="0">
              <a:buNone/>
            </a:pPr>
            <a:endParaRPr lang="en-US" sz="1400" dirty="0"/>
          </a:p>
        </p:txBody>
      </p:sp>
      <p:cxnSp>
        <p:nvCxnSpPr>
          <p:cNvPr id="5" name="Straight Connector 4">
            <a:extLst>
              <a:ext uri="{FF2B5EF4-FFF2-40B4-BE49-F238E27FC236}">
                <a16:creationId xmlns:a16="http://schemas.microsoft.com/office/drawing/2014/main" id="{C79B864C-4159-DF3B-59FD-D7C5D1E7DCF4}"/>
              </a:ext>
            </a:extLst>
          </p:cNvPr>
          <p:cNvCxnSpPr>
            <a:cxnSpLocks/>
          </p:cNvCxnSpPr>
          <p:nvPr/>
        </p:nvCxnSpPr>
        <p:spPr bwMode="auto">
          <a:xfrm>
            <a:off x="266700" y="1398621"/>
            <a:ext cx="84582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7" name="Straight Connector 6">
            <a:extLst>
              <a:ext uri="{FF2B5EF4-FFF2-40B4-BE49-F238E27FC236}">
                <a16:creationId xmlns:a16="http://schemas.microsoft.com/office/drawing/2014/main" id="{F8E497C9-18EE-3EE4-1E9A-70016AD8553F}"/>
              </a:ext>
            </a:extLst>
          </p:cNvPr>
          <p:cNvCxnSpPr>
            <a:cxnSpLocks/>
          </p:cNvCxnSpPr>
          <p:nvPr/>
        </p:nvCxnSpPr>
        <p:spPr bwMode="auto">
          <a:xfrm>
            <a:off x="4419600" y="1504949"/>
            <a:ext cx="0" cy="323428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2E660071-A0E3-FA1B-1336-FF07AFBE1D20}"/>
                  </a:ext>
                </a:extLst>
              </p14:cNvPr>
              <p14:cNvContentPartPr/>
              <p14:nvPr/>
            </p14:nvContentPartPr>
            <p14:xfrm>
              <a:off x="3429000" y="1136175"/>
              <a:ext cx="1796040" cy="3603048"/>
            </p14:xfrm>
          </p:contentPart>
        </mc:Choice>
        <mc:Fallback xmlns="">
          <p:pic>
            <p:nvPicPr>
              <p:cNvPr id="9" name="Ink 8">
                <a:extLst>
                  <a:ext uri="{FF2B5EF4-FFF2-40B4-BE49-F238E27FC236}">
                    <a16:creationId xmlns:a16="http://schemas.microsoft.com/office/drawing/2014/main" id="{2E660071-A0E3-FA1B-1336-FF07AFBE1D20}"/>
                  </a:ext>
                </a:extLst>
              </p:cNvPr>
              <p:cNvPicPr/>
              <p:nvPr/>
            </p:nvPicPr>
            <p:blipFill>
              <a:blip r:embed="rId3"/>
              <a:stretch>
                <a:fillRect/>
              </a:stretch>
            </p:blipFill>
            <p:spPr>
              <a:xfrm>
                <a:off x="3420000" y="1127175"/>
                <a:ext cx="1813680" cy="3620687"/>
              </a:xfrm>
              <a:prstGeom prst="rect">
                <a:avLst/>
              </a:prstGeom>
            </p:spPr>
          </p:pic>
        </mc:Fallback>
      </mc:AlternateContent>
      <p:grpSp>
        <p:nvGrpSpPr>
          <p:cNvPr id="12" name="Group 11">
            <a:extLst>
              <a:ext uri="{FF2B5EF4-FFF2-40B4-BE49-F238E27FC236}">
                <a16:creationId xmlns:a16="http://schemas.microsoft.com/office/drawing/2014/main" id="{5A65A2EE-2A27-CCB8-0204-2C1B2DBB3C8A}"/>
              </a:ext>
            </a:extLst>
          </p:cNvPr>
          <p:cNvGrpSpPr/>
          <p:nvPr/>
        </p:nvGrpSpPr>
        <p:grpSpPr>
          <a:xfrm>
            <a:off x="3934933" y="4571418"/>
            <a:ext cx="360" cy="20880"/>
            <a:chOff x="3934933" y="4571418"/>
            <a:chExt cx="360" cy="2088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569F7EFB-9C0E-BE66-18A3-28F9A43C3D47}"/>
                    </a:ext>
                  </a:extLst>
                </p14:cNvPr>
                <p14:cNvContentPartPr/>
                <p14:nvPr/>
              </p14:nvContentPartPr>
              <p14:xfrm>
                <a:off x="3934933" y="4571418"/>
                <a:ext cx="360" cy="360"/>
              </p14:xfrm>
            </p:contentPart>
          </mc:Choice>
          <mc:Fallback xmlns="">
            <p:pic>
              <p:nvPicPr>
                <p:cNvPr id="10" name="Ink 9">
                  <a:extLst>
                    <a:ext uri="{FF2B5EF4-FFF2-40B4-BE49-F238E27FC236}">
                      <a16:creationId xmlns:a16="http://schemas.microsoft.com/office/drawing/2014/main" id="{569F7EFB-9C0E-BE66-18A3-28F9A43C3D47}"/>
                    </a:ext>
                  </a:extLst>
                </p:cNvPr>
                <p:cNvPicPr/>
                <p:nvPr/>
              </p:nvPicPr>
              <p:blipFill>
                <a:blip r:embed="rId5"/>
                <a:stretch>
                  <a:fillRect/>
                </a:stretch>
              </p:blipFill>
              <p:spPr>
                <a:xfrm>
                  <a:off x="3925933" y="45624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EB6286F9-0CA8-393A-5744-42D08CD53548}"/>
                    </a:ext>
                  </a:extLst>
                </p14:cNvPr>
                <p14:cNvContentPartPr/>
                <p14:nvPr/>
              </p14:nvContentPartPr>
              <p14:xfrm>
                <a:off x="3934933" y="4591938"/>
                <a:ext cx="360" cy="360"/>
              </p14:xfrm>
            </p:contentPart>
          </mc:Choice>
          <mc:Fallback xmlns="">
            <p:pic>
              <p:nvPicPr>
                <p:cNvPr id="11" name="Ink 10">
                  <a:extLst>
                    <a:ext uri="{FF2B5EF4-FFF2-40B4-BE49-F238E27FC236}">
                      <a16:creationId xmlns:a16="http://schemas.microsoft.com/office/drawing/2014/main" id="{EB6286F9-0CA8-393A-5744-42D08CD53548}"/>
                    </a:ext>
                  </a:extLst>
                </p:cNvPr>
                <p:cNvPicPr/>
                <p:nvPr/>
              </p:nvPicPr>
              <p:blipFill>
                <a:blip r:embed="rId5"/>
                <a:stretch>
                  <a:fillRect/>
                </a:stretch>
              </p:blipFill>
              <p:spPr>
                <a:xfrm>
                  <a:off x="3925933" y="4582938"/>
                  <a:ext cx="18000" cy="18000"/>
                </a:xfrm>
                <a:prstGeom prst="rect">
                  <a:avLst/>
                </a:prstGeom>
              </p:spPr>
            </p:pic>
          </mc:Fallback>
        </mc:AlternateContent>
      </p:grpSp>
    </p:spTree>
    <p:extLst>
      <p:ext uri="{BB962C8B-B14F-4D97-AF65-F5344CB8AC3E}">
        <p14:creationId xmlns:p14="http://schemas.microsoft.com/office/powerpoint/2010/main" val="175559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668687" y="1924918"/>
            <a:ext cx="5262473" cy="646331"/>
          </a:xfrm>
          <a:prstGeom prst="rect">
            <a:avLst/>
          </a:prstGeom>
          <a:noFill/>
        </p:spPr>
        <p:txBody>
          <a:bodyPr wrap="square" rtlCol="0">
            <a:spAutoFit/>
          </a:bodyPr>
          <a:lstStyle/>
          <a:p>
            <a:r>
              <a:rPr lang="en-US" sz="3600" dirty="0">
                <a:solidFill>
                  <a:srgbClr val="333399"/>
                </a:solidFill>
              </a:rPr>
              <a:t>Encapsulation</a:t>
            </a:r>
          </a:p>
        </p:txBody>
      </p:sp>
    </p:spTree>
    <p:extLst>
      <p:ext uri="{BB962C8B-B14F-4D97-AF65-F5344CB8AC3E}">
        <p14:creationId xmlns:p14="http://schemas.microsoft.com/office/powerpoint/2010/main" val="1544262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FCFC8A-CAB3-F353-CA85-C07FD3ED5519}"/>
              </a:ext>
            </a:extLst>
          </p:cNvPr>
          <p:cNvSpPr>
            <a:spLocks noGrp="1"/>
          </p:cNvSpPr>
          <p:nvPr>
            <p:ph type="title"/>
          </p:nvPr>
        </p:nvSpPr>
        <p:spPr/>
        <p:txBody>
          <a:bodyPr/>
          <a:lstStyle/>
          <a:p>
            <a:r>
              <a:rPr lang="en-US" dirty="0"/>
              <a:t>Encapsulation</a:t>
            </a:r>
          </a:p>
        </p:txBody>
      </p:sp>
      <p:sp>
        <p:nvSpPr>
          <p:cNvPr id="7" name="Content Placeholder 6">
            <a:extLst>
              <a:ext uri="{FF2B5EF4-FFF2-40B4-BE49-F238E27FC236}">
                <a16:creationId xmlns:a16="http://schemas.microsoft.com/office/drawing/2014/main" id="{74EDA239-5916-CA53-80FF-A4383CDA4C8A}"/>
              </a:ext>
            </a:extLst>
          </p:cNvPr>
          <p:cNvSpPr>
            <a:spLocks noGrp="1"/>
          </p:cNvSpPr>
          <p:nvPr>
            <p:ph idx="1"/>
          </p:nvPr>
        </p:nvSpPr>
        <p:spPr>
          <a:xfrm>
            <a:off x="896945" y="1352550"/>
            <a:ext cx="6723056" cy="2947392"/>
          </a:xfrm>
        </p:spPr>
        <p:txBody>
          <a:bodyPr/>
          <a:lstStyle/>
          <a:p>
            <a:r>
              <a:rPr lang="en-US" dirty="0"/>
              <a:t>The meaning of Encapsulation, is to make sure that "sensitive" data is hidden from users. To achieve this, you must:</a:t>
            </a:r>
          </a:p>
          <a:p>
            <a:pPr lvl="1"/>
            <a:r>
              <a:rPr lang="en-US" dirty="0"/>
              <a:t>declare class variables/attributes as private</a:t>
            </a:r>
          </a:p>
          <a:p>
            <a:pPr lvl="1"/>
            <a:r>
              <a:rPr lang="en-US" dirty="0"/>
              <a:t>provide public get and set methods to access and update the value of a private variable</a:t>
            </a:r>
          </a:p>
        </p:txBody>
      </p:sp>
    </p:spTree>
    <p:extLst>
      <p:ext uri="{BB962C8B-B14F-4D97-AF65-F5344CB8AC3E}">
        <p14:creationId xmlns:p14="http://schemas.microsoft.com/office/powerpoint/2010/main" val="17584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FCFC8A-CAB3-F353-CA85-C07FD3ED5519}"/>
              </a:ext>
            </a:extLst>
          </p:cNvPr>
          <p:cNvSpPr>
            <a:spLocks noGrp="1"/>
          </p:cNvSpPr>
          <p:nvPr>
            <p:ph type="title"/>
          </p:nvPr>
        </p:nvSpPr>
        <p:spPr/>
        <p:txBody>
          <a:bodyPr/>
          <a:lstStyle/>
          <a:p>
            <a:r>
              <a:rPr lang="en-US" dirty="0"/>
              <a:t>Get and Set</a:t>
            </a:r>
          </a:p>
        </p:txBody>
      </p:sp>
      <p:sp>
        <p:nvSpPr>
          <p:cNvPr id="7" name="Content Placeholder 6">
            <a:extLst>
              <a:ext uri="{FF2B5EF4-FFF2-40B4-BE49-F238E27FC236}">
                <a16:creationId xmlns:a16="http://schemas.microsoft.com/office/drawing/2014/main" id="{74EDA239-5916-CA53-80FF-A4383CDA4C8A}"/>
              </a:ext>
            </a:extLst>
          </p:cNvPr>
          <p:cNvSpPr>
            <a:spLocks noGrp="1"/>
          </p:cNvSpPr>
          <p:nvPr>
            <p:ph idx="1"/>
          </p:nvPr>
        </p:nvSpPr>
        <p:spPr>
          <a:xfrm>
            <a:off x="609601" y="1123950"/>
            <a:ext cx="7391400" cy="3200400"/>
          </a:xfrm>
        </p:spPr>
        <p:txBody>
          <a:bodyPr/>
          <a:lstStyle/>
          <a:p>
            <a:r>
              <a:rPr lang="en-US" dirty="0"/>
              <a:t>You learned from the previous chapter that private variables can only be accessed within the same class (an outside class has no access to it). </a:t>
            </a:r>
          </a:p>
          <a:p>
            <a:r>
              <a:rPr lang="en-US" dirty="0"/>
              <a:t>However, it is possible to access them if we provide public get and set methods.</a:t>
            </a:r>
          </a:p>
          <a:p>
            <a:r>
              <a:rPr lang="en-US" dirty="0"/>
              <a:t>The get method returns the variable value, and the set method sets the value.</a:t>
            </a:r>
          </a:p>
          <a:p>
            <a:r>
              <a:rPr lang="en-US" dirty="0"/>
              <a:t>Syntax for both is that they start with either get or set, followed by the name of the variable, with the first letter in upper case:</a:t>
            </a:r>
          </a:p>
        </p:txBody>
      </p:sp>
    </p:spTree>
    <p:extLst>
      <p:ext uri="{BB962C8B-B14F-4D97-AF65-F5344CB8AC3E}">
        <p14:creationId xmlns:p14="http://schemas.microsoft.com/office/powerpoint/2010/main" val="1326564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Get and Set Example</a:t>
            </a:r>
          </a:p>
        </p:txBody>
      </p:sp>
      <p:sp>
        <p:nvSpPr>
          <p:cNvPr id="6" name="Content Placeholder 5">
            <a:extLst>
              <a:ext uri="{FF2B5EF4-FFF2-40B4-BE49-F238E27FC236}">
                <a16:creationId xmlns:a16="http://schemas.microsoft.com/office/drawing/2014/main" id="{747CE95F-00DE-C4BC-4C26-B9CB16FE85D1}"/>
              </a:ext>
            </a:extLst>
          </p:cNvPr>
          <p:cNvSpPr>
            <a:spLocks noGrp="1"/>
          </p:cNvSpPr>
          <p:nvPr>
            <p:ph sz="half" idx="1"/>
          </p:nvPr>
        </p:nvSpPr>
        <p:spPr>
          <a:xfrm>
            <a:off x="108554" y="796448"/>
            <a:ext cx="4844086" cy="3456385"/>
          </a:xfrm>
        </p:spPr>
        <p:txBody>
          <a:bodyPr/>
          <a:lstStyle/>
          <a:p>
            <a:pPr marL="0" indent="0">
              <a:buNone/>
            </a:pPr>
            <a:r>
              <a:rPr lang="en-US" sz="1900" dirty="0"/>
              <a:t>public class Person {</a:t>
            </a:r>
          </a:p>
          <a:p>
            <a:pPr marL="0" indent="0">
              <a:buNone/>
            </a:pPr>
            <a:r>
              <a:rPr lang="en-US" sz="1900" dirty="0"/>
              <a:t>   // private = restricted access</a:t>
            </a:r>
          </a:p>
          <a:p>
            <a:pPr marL="0" indent="0">
              <a:buNone/>
            </a:pPr>
            <a:r>
              <a:rPr lang="en-US" sz="1900" dirty="0"/>
              <a:t>   private String name; </a:t>
            </a:r>
          </a:p>
          <a:p>
            <a:pPr marL="0" indent="0">
              <a:buNone/>
            </a:pPr>
            <a:endParaRPr lang="en-US" sz="1900" dirty="0"/>
          </a:p>
          <a:p>
            <a:pPr marL="0" indent="0">
              <a:buNone/>
            </a:pPr>
            <a:r>
              <a:rPr lang="en-US" sz="1900" dirty="0"/>
              <a:t>   // Getter</a:t>
            </a:r>
          </a:p>
          <a:p>
            <a:pPr marL="0" indent="0">
              <a:buNone/>
            </a:pPr>
            <a:r>
              <a:rPr lang="en-US" sz="1900" dirty="0"/>
              <a:t>   public String </a:t>
            </a:r>
            <a:r>
              <a:rPr lang="en-US" sz="1900" dirty="0" err="1"/>
              <a:t>getName</a:t>
            </a:r>
            <a:r>
              <a:rPr lang="en-US" sz="1900" dirty="0"/>
              <a:t>() {</a:t>
            </a:r>
          </a:p>
          <a:p>
            <a:pPr marL="0" indent="0">
              <a:buNone/>
            </a:pPr>
            <a:r>
              <a:rPr lang="en-US" sz="1900" dirty="0"/>
              <a:t>      return name;</a:t>
            </a:r>
          </a:p>
          <a:p>
            <a:pPr marL="0" indent="0">
              <a:buNone/>
            </a:pPr>
            <a:r>
              <a:rPr lang="en-US" sz="1900" dirty="0"/>
              <a:t>   }</a:t>
            </a:r>
          </a:p>
          <a:p>
            <a:pPr marL="0" indent="0">
              <a:buNone/>
            </a:pPr>
            <a:endParaRPr lang="en-US" sz="1900" dirty="0"/>
          </a:p>
          <a:p>
            <a:pPr marL="0" indent="0">
              <a:buNone/>
            </a:pPr>
            <a:r>
              <a:rPr lang="en-US" sz="1900" dirty="0"/>
              <a:t>   // Setter</a:t>
            </a:r>
          </a:p>
          <a:p>
            <a:pPr marL="0" indent="0">
              <a:buNone/>
            </a:pPr>
            <a:r>
              <a:rPr lang="en-US" sz="1900" dirty="0"/>
              <a:t>   public void </a:t>
            </a:r>
            <a:r>
              <a:rPr lang="en-US" sz="1900" dirty="0" err="1"/>
              <a:t>setName</a:t>
            </a:r>
            <a:r>
              <a:rPr lang="en-US" sz="1900" dirty="0"/>
              <a:t>(String </a:t>
            </a:r>
            <a:r>
              <a:rPr lang="en-US" sz="1900" dirty="0" err="1"/>
              <a:t>newName</a:t>
            </a:r>
            <a:r>
              <a:rPr lang="en-US" sz="1900" dirty="0"/>
              <a:t>) {</a:t>
            </a:r>
          </a:p>
          <a:p>
            <a:pPr marL="0" indent="0">
              <a:buNone/>
            </a:pPr>
            <a:r>
              <a:rPr lang="en-US" sz="1900" dirty="0"/>
              <a:t>    this.name = </a:t>
            </a:r>
            <a:r>
              <a:rPr lang="en-US" sz="1900" dirty="0" err="1"/>
              <a:t>newName</a:t>
            </a:r>
            <a:r>
              <a:rPr lang="en-US" sz="1900" dirty="0"/>
              <a:t>;</a:t>
            </a:r>
          </a:p>
          <a:p>
            <a:pPr marL="0" indent="0">
              <a:buNone/>
            </a:pPr>
            <a:r>
              <a:rPr lang="en-US" sz="1900" dirty="0"/>
              <a:t>  }</a:t>
            </a:r>
          </a:p>
          <a:p>
            <a:pPr marL="0" indent="0">
              <a:buNone/>
            </a:pPr>
            <a:r>
              <a:rPr lang="en-US" sz="1900" dirty="0"/>
              <a:t>}</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5257800" y="895350"/>
            <a:ext cx="3777645" cy="3456385"/>
          </a:xfrm>
        </p:spPr>
        <p:txBody>
          <a:bodyPr/>
          <a:lstStyle/>
          <a:p>
            <a:pPr marL="0" indent="0">
              <a:buNone/>
            </a:pPr>
            <a:r>
              <a:rPr lang="en-US" b="1" dirty="0"/>
              <a:t>Explanation</a:t>
            </a:r>
          </a:p>
          <a:p>
            <a:r>
              <a:rPr lang="en-US" dirty="0"/>
              <a:t>The “get” method returns the value of the variable name.</a:t>
            </a:r>
          </a:p>
          <a:p>
            <a:r>
              <a:rPr lang="en-US" dirty="0"/>
              <a:t>The “set” method takes a parameter (</a:t>
            </a:r>
            <a:r>
              <a:rPr lang="en-US" dirty="0" err="1"/>
              <a:t>newName</a:t>
            </a:r>
            <a:r>
              <a:rPr lang="en-US" dirty="0"/>
              <a:t>) and assigns it to the name variable. </a:t>
            </a:r>
          </a:p>
          <a:p>
            <a:r>
              <a:rPr lang="en-US" dirty="0"/>
              <a:t>The “this” keyword is used to refer to the current object.</a:t>
            </a:r>
          </a:p>
        </p:txBody>
      </p:sp>
      <p:cxnSp>
        <p:nvCxnSpPr>
          <p:cNvPr id="7" name="Straight Connector 6">
            <a:extLst>
              <a:ext uri="{FF2B5EF4-FFF2-40B4-BE49-F238E27FC236}">
                <a16:creationId xmlns:a16="http://schemas.microsoft.com/office/drawing/2014/main" id="{F8E497C9-18EE-3EE4-1E9A-70016AD8553F}"/>
              </a:ext>
            </a:extLst>
          </p:cNvPr>
          <p:cNvCxnSpPr>
            <a:cxnSpLocks/>
          </p:cNvCxnSpPr>
          <p:nvPr/>
        </p:nvCxnSpPr>
        <p:spPr bwMode="auto">
          <a:xfrm>
            <a:off x="5105400" y="1046094"/>
            <a:ext cx="0" cy="3525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grpSp>
        <p:nvGrpSpPr>
          <p:cNvPr id="12" name="Group 11">
            <a:extLst>
              <a:ext uri="{FF2B5EF4-FFF2-40B4-BE49-F238E27FC236}">
                <a16:creationId xmlns:a16="http://schemas.microsoft.com/office/drawing/2014/main" id="{5A65A2EE-2A27-CCB8-0204-2C1B2DBB3C8A}"/>
              </a:ext>
            </a:extLst>
          </p:cNvPr>
          <p:cNvGrpSpPr/>
          <p:nvPr/>
        </p:nvGrpSpPr>
        <p:grpSpPr>
          <a:xfrm>
            <a:off x="3934933" y="4571418"/>
            <a:ext cx="360" cy="20880"/>
            <a:chOff x="3934933" y="4571418"/>
            <a:chExt cx="360" cy="2088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69F7EFB-9C0E-BE66-18A3-28F9A43C3D47}"/>
                    </a:ext>
                  </a:extLst>
                </p14:cNvPr>
                <p14:cNvContentPartPr/>
                <p14:nvPr/>
              </p14:nvContentPartPr>
              <p14:xfrm>
                <a:off x="3934933" y="4571418"/>
                <a:ext cx="360" cy="360"/>
              </p14:xfrm>
            </p:contentPart>
          </mc:Choice>
          <mc:Fallback xmlns="">
            <p:pic>
              <p:nvPicPr>
                <p:cNvPr id="10" name="Ink 9">
                  <a:extLst>
                    <a:ext uri="{FF2B5EF4-FFF2-40B4-BE49-F238E27FC236}">
                      <a16:creationId xmlns:a16="http://schemas.microsoft.com/office/drawing/2014/main" id="{569F7EFB-9C0E-BE66-18A3-28F9A43C3D47}"/>
                    </a:ext>
                  </a:extLst>
                </p:cNvPr>
                <p:cNvPicPr/>
                <p:nvPr/>
              </p:nvPicPr>
              <p:blipFill>
                <a:blip r:embed="rId3"/>
                <a:stretch>
                  <a:fillRect/>
                </a:stretch>
              </p:blipFill>
              <p:spPr>
                <a:xfrm>
                  <a:off x="3925933" y="45624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B6286F9-0CA8-393A-5744-42D08CD53548}"/>
                    </a:ext>
                  </a:extLst>
                </p14:cNvPr>
                <p14:cNvContentPartPr/>
                <p14:nvPr/>
              </p14:nvContentPartPr>
              <p14:xfrm>
                <a:off x="3934933" y="4591938"/>
                <a:ext cx="360" cy="360"/>
              </p14:xfrm>
            </p:contentPart>
          </mc:Choice>
          <mc:Fallback xmlns="">
            <p:pic>
              <p:nvPicPr>
                <p:cNvPr id="11" name="Ink 10">
                  <a:extLst>
                    <a:ext uri="{FF2B5EF4-FFF2-40B4-BE49-F238E27FC236}">
                      <a16:creationId xmlns:a16="http://schemas.microsoft.com/office/drawing/2014/main" id="{EB6286F9-0CA8-393A-5744-42D08CD53548}"/>
                    </a:ext>
                  </a:extLst>
                </p:cNvPr>
                <p:cNvPicPr/>
                <p:nvPr/>
              </p:nvPicPr>
              <p:blipFill>
                <a:blip r:embed="rId3"/>
                <a:stretch>
                  <a:fillRect/>
                </a:stretch>
              </p:blipFill>
              <p:spPr>
                <a:xfrm>
                  <a:off x="3925933" y="4582938"/>
                  <a:ext cx="18000" cy="18000"/>
                </a:xfrm>
                <a:prstGeom prst="rect">
                  <a:avLst/>
                </a:prstGeom>
              </p:spPr>
            </p:pic>
          </mc:Fallback>
        </mc:AlternateContent>
      </p:grpSp>
    </p:spTree>
    <p:extLst>
      <p:ext uri="{BB962C8B-B14F-4D97-AF65-F5344CB8AC3E}">
        <p14:creationId xmlns:p14="http://schemas.microsoft.com/office/powerpoint/2010/main" val="215460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210479" y="1972330"/>
            <a:ext cx="5725587" cy="646331"/>
          </a:xfrm>
          <a:prstGeom prst="rect">
            <a:avLst/>
          </a:prstGeom>
          <a:noFill/>
        </p:spPr>
        <p:txBody>
          <a:bodyPr wrap="square" rtlCol="0">
            <a:spAutoFit/>
          </a:bodyPr>
          <a:lstStyle/>
          <a:p>
            <a:r>
              <a:rPr lang="en-US" sz="3600" dirty="0">
                <a:solidFill>
                  <a:srgbClr val="333399"/>
                </a:solidFill>
              </a:rPr>
              <a:t>Classes and Objects</a:t>
            </a:r>
          </a:p>
        </p:txBody>
      </p:sp>
    </p:spTree>
    <p:extLst>
      <p:ext uri="{BB962C8B-B14F-4D97-AF65-F5344CB8AC3E}">
        <p14:creationId xmlns:p14="http://schemas.microsoft.com/office/powerpoint/2010/main" val="1006121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No Outside Access to Private (1/2)</a:t>
            </a:r>
          </a:p>
        </p:txBody>
      </p:sp>
      <p:sp>
        <p:nvSpPr>
          <p:cNvPr id="6" name="Content Placeholder 5">
            <a:extLst>
              <a:ext uri="{FF2B5EF4-FFF2-40B4-BE49-F238E27FC236}">
                <a16:creationId xmlns:a16="http://schemas.microsoft.com/office/drawing/2014/main" id="{747CE95F-00DE-C4BC-4C26-B9CB16FE85D1}"/>
              </a:ext>
            </a:extLst>
          </p:cNvPr>
          <p:cNvSpPr>
            <a:spLocks noGrp="1"/>
          </p:cNvSpPr>
          <p:nvPr>
            <p:ph sz="half" idx="1"/>
          </p:nvPr>
        </p:nvSpPr>
        <p:spPr>
          <a:xfrm>
            <a:off x="132716" y="895350"/>
            <a:ext cx="2939446" cy="2328862"/>
          </a:xfrm>
        </p:spPr>
        <p:txBody>
          <a:bodyPr/>
          <a:lstStyle/>
          <a:p>
            <a:r>
              <a:rPr lang="en-US" sz="1900" dirty="0"/>
              <a:t>As the name variable is declared as private, we cannot access it from outside this class.</a:t>
            </a:r>
          </a:p>
          <a:p>
            <a:r>
              <a:rPr lang="en-US" sz="1900" dirty="0"/>
              <a:t>If the variable was declared as public, we would expect the following output: “John”</a:t>
            </a:r>
          </a:p>
          <a:p>
            <a:r>
              <a:rPr lang="en-US" sz="1900" dirty="0"/>
              <a:t>However, as we try to access a private variable, we get an error:</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3505200" y="895350"/>
            <a:ext cx="5530245" cy="3456385"/>
          </a:xfrm>
        </p:spPr>
        <p:txBody>
          <a:bodyPr/>
          <a:lstStyle/>
          <a:p>
            <a:pPr marL="0" indent="0">
              <a:buNone/>
            </a:pPr>
            <a:r>
              <a:rPr lang="en-US" sz="2000" dirty="0"/>
              <a:t>public class Main {</a:t>
            </a:r>
          </a:p>
          <a:p>
            <a:pPr marL="0" indent="0">
              <a:buNone/>
            </a:pPr>
            <a:r>
              <a:rPr lang="en-US" sz="2000" dirty="0"/>
              <a:t>   public static void main(String[] </a:t>
            </a:r>
            <a:r>
              <a:rPr lang="en-US" sz="2000" dirty="0" err="1"/>
              <a:t>args</a:t>
            </a:r>
            <a:r>
              <a:rPr lang="en-US" sz="2000" dirty="0"/>
              <a:t>) {</a:t>
            </a:r>
          </a:p>
          <a:p>
            <a:pPr marL="0" indent="0">
              <a:buNone/>
            </a:pPr>
            <a:r>
              <a:rPr lang="en-US" sz="2000" dirty="0"/>
              <a:t>      Person </a:t>
            </a:r>
            <a:r>
              <a:rPr lang="en-US" sz="2000" dirty="0" err="1"/>
              <a:t>myObj</a:t>
            </a:r>
            <a:r>
              <a:rPr lang="en-US" sz="2000" dirty="0"/>
              <a:t> = new Person();</a:t>
            </a:r>
          </a:p>
          <a:p>
            <a:pPr marL="0" indent="0">
              <a:buNone/>
            </a:pPr>
            <a:r>
              <a:rPr lang="en-US" sz="2000" dirty="0"/>
              <a:t>      myObj.name = "John";  // error</a:t>
            </a:r>
          </a:p>
          <a:p>
            <a:pPr marL="0" indent="0">
              <a:buNone/>
            </a:pPr>
            <a:r>
              <a:rPr lang="en-US" sz="2000" dirty="0"/>
              <a:t>      </a:t>
            </a:r>
            <a:r>
              <a:rPr lang="en-US" sz="2000" dirty="0" err="1"/>
              <a:t>System.out.println</a:t>
            </a:r>
            <a:r>
              <a:rPr lang="en-US" sz="2000" dirty="0"/>
              <a:t>(myObj.name); // error </a:t>
            </a:r>
          </a:p>
          <a:p>
            <a:pPr marL="0" indent="0">
              <a:buNone/>
            </a:pPr>
            <a:r>
              <a:rPr lang="en-US" sz="2000" dirty="0"/>
              <a:t>   }</a:t>
            </a:r>
          </a:p>
          <a:p>
            <a:pPr marL="0" indent="0">
              <a:buNone/>
            </a:pPr>
            <a:r>
              <a:rPr lang="en-US" sz="2000" dirty="0"/>
              <a:t>}</a:t>
            </a:r>
          </a:p>
          <a:p>
            <a:pPr marL="0" indent="0">
              <a:buNone/>
            </a:pPr>
            <a:endParaRPr lang="en-US" dirty="0"/>
          </a:p>
        </p:txBody>
      </p:sp>
      <p:cxnSp>
        <p:nvCxnSpPr>
          <p:cNvPr id="7" name="Straight Connector 6">
            <a:extLst>
              <a:ext uri="{FF2B5EF4-FFF2-40B4-BE49-F238E27FC236}">
                <a16:creationId xmlns:a16="http://schemas.microsoft.com/office/drawing/2014/main" id="{F8E497C9-18EE-3EE4-1E9A-70016AD8553F}"/>
              </a:ext>
            </a:extLst>
          </p:cNvPr>
          <p:cNvCxnSpPr>
            <a:cxnSpLocks/>
          </p:cNvCxnSpPr>
          <p:nvPr/>
        </p:nvCxnSpPr>
        <p:spPr bwMode="auto">
          <a:xfrm>
            <a:off x="3276600" y="948520"/>
            <a:ext cx="0" cy="3525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grpSp>
        <p:nvGrpSpPr>
          <p:cNvPr id="12" name="Group 11">
            <a:extLst>
              <a:ext uri="{FF2B5EF4-FFF2-40B4-BE49-F238E27FC236}">
                <a16:creationId xmlns:a16="http://schemas.microsoft.com/office/drawing/2014/main" id="{5A65A2EE-2A27-CCB8-0204-2C1B2DBB3C8A}"/>
              </a:ext>
            </a:extLst>
          </p:cNvPr>
          <p:cNvGrpSpPr/>
          <p:nvPr/>
        </p:nvGrpSpPr>
        <p:grpSpPr>
          <a:xfrm>
            <a:off x="3934933" y="4571418"/>
            <a:ext cx="360" cy="20880"/>
            <a:chOff x="3934933" y="4571418"/>
            <a:chExt cx="360" cy="2088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69F7EFB-9C0E-BE66-18A3-28F9A43C3D47}"/>
                    </a:ext>
                  </a:extLst>
                </p14:cNvPr>
                <p14:cNvContentPartPr/>
                <p14:nvPr/>
              </p14:nvContentPartPr>
              <p14:xfrm>
                <a:off x="3934933" y="4571418"/>
                <a:ext cx="360" cy="360"/>
              </p14:xfrm>
            </p:contentPart>
          </mc:Choice>
          <mc:Fallback xmlns="">
            <p:pic>
              <p:nvPicPr>
                <p:cNvPr id="10" name="Ink 9">
                  <a:extLst>
                    <a:ext uri="{FF2B5EF4-FFF2-40B4-BE49-F238E27FC236}">
                      <a16:creationId xmlns:a16="http://schemas.microsoft.com/office/drawing/2014/main" id="{569F7EFB-9C0E-BE66-18A3-28F9A43C3D47}"/>
                    </a:ext>
                  </a:extLst>
                </p:cNvPr>
                <p:cNvPicPr/>
                <p:nvPr/>
              </p:nvPicPr>
              <p:blipFill>
                <a:blip r:embed="rId3"/>
                <a:stretch>
                  <a:fillRect/>
                </a:stretch>
              </p:blipFill>
              <p:spPr>
                <a:xfrm>
                  <a:off x="3925933" y="45624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B6286F9-0CA8-393A-5744-42D08CD53548}"/>
                    </a:ext>
                  </a:extLst>
                </p14:cNvPr>
                <p14:cNvContentPartPr/>
                <p14:nvPr/>
              </p14:nvContentPartPr>
              <p14:xfrm>
                <a:off x="3934933" y="4591938"/>
                <a:ext cx="360" cy="360"/>
              </p14:xfrm>
            </p:contentPart>
          </mc:Choice>
          <mc:Fallback xmlns="">
            <p:pic>
              <p:nvPicPr>
                <p:cNvPr id="11" name="Ink 10">
                  <a:extLst>
                    <a:ext uri="{FF2B5EF4-FFF2-40B4-BE49-F238E27FC236}">
                      <a16:creationId xmlns:a16="http://schemas.microsoft.com/office/drawing/2014/main" id="{EB6286F9-0CA8-393A-5744-42D08CD53548}"/>
                    </a:ext>
                  </a:extLst>
                </p:cNvPr>
                <p:cNvPicPr/>
                <p:nvPr/>
              </p:nvPicPr>
              <p:blipFill>
                <a:blip r:embed="rId3"/>
                <a:stretch>
                  <a:fillRect/>
                </a:stretch>
              </p:blipFill>
              <p:spPr>
                <a:xfrm>
                  <a:off x="3925933" y="4582938"/>
                  <a:ext cx="18000" cy="18000"/>
                </a:xfrm>
                <a:prstGeom prst="rect">
                  <a:avLst/>
                </a:prstGeom>
              </p:spPr>
            </p:pic>
          </mc:Fallback>
        </mc:AlternateContent>
      </p:grpSp>
    </p:spTree>
    <p:extLst>
      <p:ext uri="{BB962C8B-B14F-4D97-AF65-F5344CB8AC3E}">
        <p14:creationId xmlns:p14="http://schemas.microsoft.com/office/powerpoint/2010/main" val="1586726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No Outside Access to Private (2/2)</a:t>
            </a:r>
          </a:p>
        </p:txBody>
      </p:sp>
      <p:sp>
        <p:nvSpPr>
          <p:cNvPr id="6" name="Content Placeholder 5">
            <a:extLst>
              <a:ext uri="{FF2B5EF4-FFF2-40B4-BE49-F238E27FC236}">
                <a16:creationId xmlns:a16="http://schemas.microsoft.com/office/drawing/2014/main" id="{747CE95F-00DE-C4BC-4C26-B9CB16FE85D1}"/>
              </a:ext>
            </a:extLst>
          </p:cNvPr>
          <p:cNvSpPr>
            <a:spLocks noGrp="1"/>
          </p:cNvSpPr>
          <p:nvPr>
            <p:ph sz="half" idx="1"/>
          </p:nvPr>
        </p:nvSpPr>
        <p:spPr>
          <a:xfrm>
            <a:off x="132716" y="895350"/>
            <a:ext cx="2762884" cy="2438400"/>
          </a:xfrm>
        </p:spPr>
        <p:txBody>
          <a:bodyPr/>
          <a:lstStyle/>
          <a:p>
            <a:r>
              <a:rPr lang="en-US" sz="1900" dirty="0"/>
              <a:t>Instead, we use the </a:t>
            </a:r>
            <a:r>
              <a:rPr lang="en-US" sz="1900" dirty="0" err="1"/>
              <a:t>getName</a:t>
            </a:r>
            <a:r>
              <a:rPr lang="en-US" sz="1900" dirty="0"/>
              <a:t>() and </a:t>
            </a:r>
            <a:r>
              <a:rPr lang="en-US" sz="1900" dirty="0" err="1"/>
              <a:t>setName</a:t>
            </a:r>
            <a:r>
              <a:rPr lang="en-US" sz="1900" dirty="0"/>
              <a:t>() methods to access and update the variable:</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3072162" y="895350"/>
            <a:ext cx="5963283" cy="3456385"/>
          </a:xfrm>
        </p:spPr>
        <p:txBody>
          <a:bodyPr/>
          <a:lstStyle/>
          <a:p>
            <a:pPr marL="0" indent="0">
              <a:buNone/>
            </a:pPr>
            <a:r>
              <a:rPr lang="en-US" sz="2000" dirty="0"/>
              <a:t>public class Main {</a:t>
            </a:r>
          </a:p>
          <a:p>
            <a:pPr marL="0" indent="0">
              <a:buNone/>
            </a:pPr>
            <a:r>
              <a:rPr lang="en-US" sz="2000" dirty="0"/>
              <a:t>   public static void main(String[] </a:t>
            </a:r>
            <a:r>
              <a:rPr lang="en-US" sz="2000" dirty="0" err="1"/>
              <a:t>args</a:t>
            </a:r>
            <a:r>
              <a:rPr lang="en-US" sz="2000" dirty="0"/>
              <a:t>) {</a:t>
            </a:r>
          </a:p>
          <a:p>
            <a:pPr marL="0" indent="0">
              <a:buNone/>
            </a:pPr>
            <a:r>
              <a:rPr lang="en-US" sz="2000" dirty="0"/>
              <a:t>      Person </a:t>
            </a:r>
            <a:r>
              <a:rPr lang="en-US" sz="2000" dirty="0" err="1"/>
              <a:t>myObj</a:t>
            </a:r>
            <a:r>
              <a:rPr lang="en-US" sz="2000" dirty="0"/>
              <a:t> = new Person();</a:t>
            </a:r>
          </a:p>
          <a:p>
            <a:pPr marL="0" indent="0">
              <a:buNone/>
            </a:pPr>
            <a:r>
              <a:rPr lang="en-US" dirty="0"/>
              <a:t>      // Set the value of the name variable to "John“</a:t>
            </a:r>
          </a:p>
          <a:p>
            <a:pPr marL="0" indent="0">
              <a:buNone/>
            </a:pPr>
            <a:r>
              <a:rPr lang="en-US" dirty="0"/>
              <a:t>      </a:t>
            </a:r>
            <a:r>
              <a:rPr lang="en-US" dirty="0" err="1"/>
              <a:t>myObj</a:t>
            </a:r>
            <a:r>
              <a:rPr lang="en-US" sz="2000" dirty="0" err="1"/>
              <a:t>.setName</a:t>
            </a:r>
            <a:r>
              <a:rPr lang="en-US" sz="2000" dirty="0"/>
              <a:t>("John"); </a:t>
            </a:r>
          </a:p>
          <a:p>
            <a:pPr marL="0" indent="0">
              <a:buNone/>
            </a:pPr>
            <a:r>
              <a:rPr lang="en-US" sz="2000" dirty="0"/>
              <a:t>      </a:t>
            </a:r>
            <a:r>
              <a:rPr lang="en-US" sz="2000" dirty="0" err="1"/>
              <a:t>System.out.println</a:t>
            </a:r>
            <a:r>
              <a:rPr lang="en-US" sz="2000" dirty="0"/>
              <a:t>(</a:t>
            </a:r>
            <a:r>
              <a:rPr lang="en-US" sz="2000" dirty="0" err="1"/>
              <a:t>myObj.getName</a:t>
            </a:r>
            <a:r>
              <a:rPr lang="en-US" sz="2000" dirty="0"/>
              <a:t>());</a:t>
            </a:r>
          </a:p>
          <a:p>
            <a:pPr marL="0" indent="0">
              <a:buNone/>
            </a:pPr>
            <a:r>
              <a:rPr lang="en-US" sz="2000" dirty="0"/>
              <a:t>   }</a:t>
            </a:r>
          </a:p>
          <a:p>
            <a:pPr marL="0" indent="0">
              <a:buNone/>
            </a:pPr>
            <a:r>
              <a:rPr lang="en-US" sz="2000" dirty="0"/>
              <a:t>}</a:t>
            </a:r>
          </a:p>
          <a:p>
            <a:pPr marL="0" indent="0">
              <a:buNone/>
            </a:pPr>
            <a:endParaRPr lang="en-US" sz="2000" dirty="0"/>
          </a:p>
          <a:p>
            <a:pPr marL="0" indent="0">
              <a:buNone/>
            </a:pPr>
            <a:r>
              <a:rPr lang="en-US" sz="2000" dirty="0"/>
              <a:t>// Outputs "John"</a:t>
            </a:r>
          </a:p>
          <a:p>
            <a:pPr marL="0" indent="0">
              <a:buNone/>
            </a:pPr>
            <a:r>
              <a:rPr lang="en-US" sz="2000" dirty="0"/>
              <a:t> </a:t>
            </a:r>
            <a:endParaRPr lang="en-US" dirty="0"/>
          </a:p>
        </p:txBody>
      </p:sp>
      <p:cxnSp>
        <p:nvCxnSpPr>
          <p:cNvPr id="7" name="Straight Connector 6">
            <a:extLst>
              <a:ext uri="{FF2B5EF4-FFF2-40B4-BE49-F238E27FC236}">
                <a16:creationId xmlns:a16="http://schemas.microsoft.com/office/drawing/2014/main" id="{F8E497C9-18EE-3EE4-1E9A-70016AD8553F}"/>
              </a:ext>
            </a:extLst>
          </p:cNvPr>
          <p:cNvCxnSpPr>
            <a:cxnSpLocks/>
          </p:cNvCxnSpPr>
          <p:nvPr/>
        </p:nvCxnSpPr>
        <p:spPr bwMode="auto">
          <a:xfrm>
            <a:off x="2890025" y="1046094"/>
            <a:ext cx="0" cy="3525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grpSp>
        <p:nvGrpSpPr>
          <p:cNvPr id="12" name="Group 11">
            <a:extLst>
              <a:ext uri="{FF2B5EF4-FFF2-40B4-BE49-F238E27FC236}">
                <a16:creationId xmlns:a16="http://schemas.microsoft.com/office/drawing/2014/main" id="{5A65A2EE-2A27-CCB8-0204-2C1B2DBB3C8A}"/>
              </a:ext>
            </a:extLst>
          </p:cNvPr>
          <p:cNvGrpSpPr/>
          <p:nvPr/>
        </p:nvGrpSpPr>
        <p:grpSpPr>
          <a:xfrm>
            <a:off x="3934933" y="4571418"/>
            <a:ext cx="360" cy="20880"/>
            <a:chOff x="3934933" y="4571418"/>
            <a:chExt cx="360" cy="2088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69F7EFB-9C0E-BE66-18A3-28F9A43C3D47}"/>
                    </a:ext>
                  </a:extLst>
                </p14:cNvPr>
                <p14:cNvContentPartPr/>
                <p14:nvPr/>
              </p14:nvContentPartPr>
              <p14:xfrm>
                <a:off x="3934933" y="4571418"/>
                <a:ext cx="360" cy="360"/>
              </p14:xfrm>
            </p:contentPart>
          </mc:Choice>
          <mc:Fallback xmlns="">
            <p:pic>
              <p:nvPicPr>
                <p:cNvPr id="10" name="Ink 9">
                  <a:extLst>
                    <a:ext uri="{FF2B5EF4-FFF2-40B4-BE49-F238E27FC236}">
                      <a16:creationId xmlns:a16="http://schemas.microsoft.com/office/drawing/2014/main" id="{569F7EFB-9C0E-BE66-18A3-28F9A43C3D47}"/>
                    </a:ext>
                  </a:extLst>
                </p:cNvPr>
                <p:cNvPicPr/>
                <p:nvPr/>
              </p:nvPicPr>
              <p:blipFill>
                <a:blip r:embed="rId3"/>
                <a:stretch>
                  <a:fillRect/>
                </a:stretch>
              </p:blipFill>
              <p:spPr>
                <a:xfrm>
                  <a:off x="3925933" y="45624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B6286F9-0CA8-393A-5744-42D08CD53548}"/>
                    </a:ext>
                  </a:extLst>
                </p14:cNvPr>
                <p14:cNvContentPartPr/>
                <p14:nvPr/>
              </p14:nvContentPartPr>
              <p14:xfrm>
                <a:off x="3934933" y="4591938"/>
                <a:ext cx="360" cy="360"/>
              </p14:xfrm>
            </p:contentPart>
          </mc:Choice>
          <mc:Fallback xmlns="">
            <p:pic>
              <p:nvPicPr>
                <p:cNvPr id="11" name="Ink 10">
                  <a:extLst>
                    <a:ext uri="{FF2B5EF4-FFF2-40B4-BE49-F238E27FC236}">
                      <a16:creationId xmlns:a16="http://schemas.microsoft.com/office/drawing/2014/main" id="{EB6286F9-0CA8-393A-5744-42D08CD53548}"/>
                    </a:ext>
                  </a:extLst>
                </p:cNvPr>
                <p:cNvPicPr/>
                <p:nvPr/>
              </p:nvPicPr>
              <p:blipFill>
                <a:blip r:embed="rId3"/>
                <a:stretch>
                  <a:fillRect/>
                </a:stretch>
              </p:blipFill>
              <p:spPr>
                <a:xfrm>
                  <a:off x="3925933" y="4582938"/>
                  <a:ext cx="18000" cy="18000"/>
                </a:xfrm>
                <a:prstGeom prst="rect">
                  <a:avLst/>
                </a:prstGeom>
              </p:spPr>
            </p:pic>
          </mc:Fallback>
        </mc:AlternateContent>
      </p:grpSp>
    </p:spTree>
    <p:extLst>
      <p:ext uri="{BB962C8B-B14F-4D97-AF65-F5344CB8AC3E}">
        <p14:creationId xmlns:p14="http://schemas.microsoft.com/office/powerpoint/2010/main" val="2951646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605091-70F4-6619-BF66-FA16D7FD7820}"/>
              </a:ext>
            </a:extLst>
          </p:cNvPr>
          <p:cNvSpPr>
            <a:spLocks noGrp="1"/>
          </p:cNvSpPr>
          <p:nvPr>
            <p:ph type="title"/>
          </p:nvPr>
        </p:nvSpPr>
        <p:spPr/>
        <p:txBody>
          <a:bodyPr/>
          <a:lstStyle/>
          <a:p>
            <a:r>
              <a:rPr lang="en-US" dirty="0"/>
              <a:t>Why Encapsulation?</a:t>
            </a:r>
          </a:p>
        </p:txBody>
      </p:sp>
      <p:sp>
        <p:nvSpPr>
          <p:cNvPr id="6" name="Content Placeholder 5">
            <a:extLst>
              <a:ext uri="{FF2B5EF4-FFF2-40B4-BE49-F238E27FC236}">
                <a16:creationId xmlns:a16="http://schemas.microsoft.com/office/drawing/2014/main" id="{4EC436B5-F085-9CA3-BD5D-A7D960F3D8AB}"/>
              </a:ext>
            </a:extLst>
          </p:cNvPr>
          <p:cNvSpPr>
            <a:spLocks noGrp="1"/>
          </p:cNvSpPr>
          <p:nvPr>
            <p:ph idx="1"/>
          </p:nvPr>
        </p:nvSpPr>
        <p:spPr>
          <a:xfrm>
            <a:off x="1393827" y="1504950"/>
            <a:ext cx="5997573" cy="2743200"/>
          </a:xfrm>
        </p:spPr>
        <p:txBody>
          <a:bodyPr/>
          <a:lstStyle/>
          <a:p>
            <a:r>
              <a:rPr lang="en-US" dirty="0"/>
              <a:t>Better control of class attributes and methods</a:t>
            </a:r>
          </a:p>
          <a:p>
            <a:r>
              <a:rPr lang="en-US" dirty="0"/>
              <a:t>Class attributes can be made read-only (if you only use the get method), or write-only (if you only use the set method)</a:t>
            </a:r>
          </a:p>
          <a:p>
            <a:r>
              <a:rPr lang="en-US" dirty="0"/>
              <a:t>Flexible: the programmer can change one part of the code without affecting other parts</a:t>
            </a:r>
          </a:p>
          <a:p>
            <a:r>
              <a:rPr lang="en-US" dirty="0"/>
              <a:t>Increased security of data</a:t>
            </a:r>
          </a:p>
          <a:p>
            <a:endParaRPr lang="en-US" dirty="0"/>
          </a:p>
        </p:txBody>
      </p:sp>
    </p:spTree>
    <p:extLst>
      <p:ext uri="{BB962C8B-B14F-4D97-AF65-F5344CB8AC3E}">
        <p14:creationId xmlns:p14="http://schemas.microsoft.com/office/powerpoint/2010/main" val="1491159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42483" y="1917281"/>
            <a:ext cx="5187887" cy="646331"/>
          </a:xfrm>
          <a:prstGeom prst="rect">
            <a:avLst/>
          </a:prstGeom>
          <a:noFill/>
        </p:spPr>
        <p:txBody>
          <a:bodyPr wrap="square" rtlCol="0">
            <a:spAutoFit/>
          </a:bodyPr>
          <a:lstStyle/>
          <a:p>
            <a:r>
              <a:rPr lang="en-US" sz="3600" dirty="0">
                <a:solidFill>
                  <a:srgbClr val="333399"/>
                </a:solidFill>
              </a:rPr>
              <a:t>Wrapper Classes</a:t>
            </a:r>
          </a:p>
        </p:txBody>
      </p:sp>
    </p:spTree>
    <p:extLst>
      <p:ext uri="{BB962C8B-B14F-4D97-AF65-F5344CB8AC3E}">
        <p14:creationId xmlns:p14="http://schemas.microsoft.com/office/powerpoint/2010/main" val="1609389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5A58-4F66-57FB-BEF9-D07F0017CF46}"/>
              </a:ext>
            </a:extLst>
          </p:cNvPr>
          <p:cNvSpPr>
            <a:spLocks noGrp="1"/>
          </p:cNvSpPr>
          <p:nvPr>
            <p:ph type="title"/>
          </p:nvPr>
        </p:nvSpPr>
        <p:spPr/>
        <p:txBody>
          <a:bodyPr/>
          <a:lstStyle/>
          <a:p>
            <a:r>
              <a:rPr lang="en-US" dirty="0"/>
              <a:t>Wrapper Classes</a:t>
            </a:r>
          </a:p>
        </p:txBody>
      </p:sp>
      <p:sp>
        <p:nvSpPr>
          <p:cNvPr id="3" name="Content Placeholder 2">
            <a:extLst>
              <a:ext uri="{FF2B5EF4-FFF2-40B4-BE49-F238E27FC236}">
                <a16:creationId xmlns:a16="http://schemas.microsoft.com/office/drawing/2014/main" id="{5F3989A7-1833-7D00-D2DD-397AE18AAF16}"/>
              </a:ext>
            </a:extLst>
          </p:cNvPr>
          <p:cNvSpPr>
            <a:spLocks noGrp="1"/>
          </p:cNvSpPr>
          <p:nvPr>
            <p:ph idx="1"/>
          </p:nvPr>
        </p:nvSpPr>
        <p:spPr>
          <a:xfrm>
            <a:off x="192398" y="895350"/>
            <a:ext cx="5751202" cy="2133600"/>
          </a:xfrm>
        </p:spPr>
        <p:txBody>
          <a:bodyPr/>
          <a:lstStyle/>
          <a:p>
            <a:r>
              <a:rPr lang="en-US" dirty="0"/>
              <a:t>Wrapper classes provide a way to use primitive data types (int, </a:t>
            </a:r>
            <a:r>
              <a:rPr lang="en-US" dirty="0" err="1"/>
              <a:t>boolean</a:t>
            </a:r>
            <a:r>
              <a:rPr lang="en-US" dirty="0"/>
              <a:t>, etc..) as objects.</a:t>
            </a:r>
          </a:p>
          <a:p>
            <a:r>
              <a:rPr lang="en-US" dirty="0"/>
              <a:t>The table below shows the primitive type and the equivalent wrapper class.</a:t>
            </a:r>
          </a:p>
          <a:p>
            <a:r>
              <a:rPr lang="en-US" dirty="0"/>
              <a:t>Sometimes you must use wrapper classes, for example when working with Collection objects, such as </a:t>
            </a:r>
            <a:r>
              <a:rPr lang="en-US" dirty="0" err="1"/>
              <a:t>ArrayList</a:t>
            </a:r>
            <a:r>
              <a:rPr lang="en-US" dirty="0"/>
              <a:t>, where primitive types cannot be used (the list can only store objects).</a:t>
            </a:r>
          </a:p>
        </p:txBody>
      </p:sp>
      <p:graphicFrame>
        <p:nvGraphicFramePr>
          <p:cNvPr id="5" name="Table 4">
            <a:extLst>
              <a:ext uri="{FF2B5EF4-FFF2-40B4-BE49-F238E27FC236}">
                <a16:creationId xmlns:a16="http://schemas.microsoft.com/office/drawing/2014/main" id="{095D55B2-6A05-4115-24B0-FA6DC93A1E27}"/>
              </a:ext>
            </a:extLst>
          </p:cNvPr>
          <p:cNvGraphicFramePr>
            <a:graphicFrameLocks noGrp="1"/>
          </p:cNvGraphicFramePr>
          <p:nvPr>
            <p:extLst>
              <p:ext uri="{D42A27DB-BD31-4B8C-83A1-F6EECF244321}">
                <p14:modId xmlns:p14="http://schemas.microsoft.com/office/powerpoint/2010/main" val="3102533604"/>
              </p:ext>
            </p:extLst>
          </p:nvPr>
        </p:nvGraphicFramePr>
        <p:xfrm>
          <a:off x="6019800" y="133350"/>
          <a:ext cx="2931802" cy="3870960"/>
        </p:xfrm>
        <a:graphic>
          <a:graphicData uri="http://schemas.openxmlformats.org/drawingml/2006/table">
            <a:tbl>
              <a:tblPr/>
              <a:tblGrid>
                <a:gridCol w="1605448">
                  <a:extLst>
                    <a:ext uri="{9D8B030D-6E8A-4147-A177-3AD203B41FA5}">
                      <a16:colId xmlns:a16="http://schemas.microsoft.com/office/drawing/2014/main" val="4279277575"/>
                    </a:ext>
                  </a:extLst>
                </a:gridCol>
                <a:gridCol w="1326354">
                  <a:extLst>
                    <a:ext uri="{9D8B030D-6E8A-4147-A177-3AD203B41FA5}">
                      <a16:colId xmlns:a16="http://schemas.microsoft.com/office/drawing/2014/main" val="557594066"/>
                    </a:ext>
                  </a:extLst>
                </a:gridCol>
              </a:tblGrid>
              <a:tr h="253100">
                <a:tc>
                  <a:txBody>
                    <a:bodyPr/>
                    <a:lstStyle/>
                    <a:p>
                      <a:r>
                        <a:rPr lang="en-US" sz="2000" b="1" dirty="0">
                          <a:effectLst/>
                        </a:rPr>
                        <a:t>Primitive 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000" b="1" dirty="0"/>
                        <a:t>Wrapper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2794013"/>
                  </a:ext>
                </a:extLst>
              </a:tr>
              <a:tr h="176900">
                <a:tc>
                  <a:txBody>
                    <a:bodyPr/>
                    <a:lstStyle/>
                    <a:p>
                      <a:r>
                        <a:rPr lang="en-US" sz="2000"/>
                        <a:t>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388242"/>
                  </a:ext>
                </a:extLst>
              </a:tr>
              <a:tr h="176900">
                <a:tc>
                  <a:txBody>
                    <a:bodyPr/>
                    <a:lstStyle/>
                    <a:p>
                      <a:r>
                        <a:rPr lang="en-US" sz="2000"/>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53206"/>
                  </a:ext>
                </a:extLst>
              </a:tr>
              <a:tr h="176900">
                <a:tc>
                  <a:txBody>
                    <a:bodyPr/>
                    <a:lstStyle/>
                    <a:p>
                      <a:r>
                        <a:rPr lang="en-US" sz="2000"/>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Integer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4286488"/>
                  </a:ext>
                </a:extLst>
              </a:tr>
              <a:tr h="176900">
                <a:tc>
                  <a:txBody>
                    <a:bodyPr/>
                    <a:lstStyle/>
                    <a:p>
                      <a:r>
                        <a:rPr lang="en-US" sz="2000"/>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5242526"/>
                  </a:ext>
                </a:extLst>
              </a:tr>
              <a:tr h="176900">
                <a:tc>
                  <a:txBody>
                    <a:bodyPr/>
                    <a:lstStyle/>
                    <a:p>
                      <a:r>
                        <a:rPr lang="en-US" sz="2000"/>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74045"/>
                  </a:ext>
                </a:extLst>
              </a:tr>
              <a:tr h="176900">
                <a:tc>
                  <a:txBody>
                    <a:bodyPr/>
                    <a:lstStyle/>
                    <a:p>
                      <a:r>
                        <a:rPr lang="en-US" sz="2000"/>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610109"/>
                  </a:ext>
                </a:extLst>
              </a:tr>
              <a:tr h="176900">
                <a:tc>
                  <a:txBody>
                    <a:bodyPr/>
                    <a:lstStyle/>
                    <a:p>
                      <a:r>
                        <a:rPr lang="en-US" sz="2000"/>
                        <a:t>boolean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t>Boolean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241397"/>
                  </a:ext>
                </a:extLst>
              </a:tr>
              <a:tr h="176900">
                <a:tc>
                  <a:txBody>
                    <a:bodyPr/>
                    <a:lstStyle/>
                    <a:p>
                      <a:r>
                        <a:rPr lang="en-US" sz="2000"/>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Character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9464281"/>
                  </a:ext>
                </a:extLst>
              </a:tr>
            </a:tbl>
          </a:graphicData>
        </a:graphic>
      </p:graphicFrame>
      <p:sp>
        <p:nvSpPr>
          <p:cNvPr id="7" name="TextBox 6">
            <a:extLst>
              <a:ext uri="{FF2B5EF4-FFF2-40B4-BE49-F238E27FC236}">
                <a16:creationId xmlns:a16="http://schemas.microsoft.com/office/drawing/2014/main" id="{3A6A67C3-5234-E61B-C1CD-F9769D1B700F}"/>
              </a:ext>
            </a:extLst>
          </p:cNvPr>
          <p:cNvSpPr txBox="1"/>
          <p:nvPr/>
        </p:nvSpPr>
        <p:spPr>
          <a:xfrm>
            <a:off x="260248" y="3786485"/>
            <a:ext cx="7862210" cy="923330"/>
          </a:xfrm>
          <a:prstGeom prst="rect">
            <a:avLst/>
          </a:prstGeom>
          <a:noFill/>
        </p:spPr>
        <p:txBody>
          <a:bodyPr wrap="square">
            <a:spAutoFit/>
          </a:bodyPr>
          <a:lstStyle/>
          <a:p>
            <a:r>
              <a:rPr lang="en-US" dirty="0"/>
              <a:t>Examples:</a:t>
            </a:r>
          </a:p>
          <a:p>
            <a:pPr lvl="1"/>
            <a:r>
              <a:rPr lang="en-US" dirty="0" err="1"/>
              <a:t>ArrayList</a:t>
            </a:r>
            <a:r>
              <a:rPr lang="en-US" dirty="0"/>
              <a:t>&lt;int&gt; </a:t>
            </a:r>
            <a:r>
              <a:rPr lang="en-US" dirty="0" err="1"/>
              <a:t>myNumbers</a:t>
            </a:r>
            <a:r>
              <a:rPr lang="en-US" dirty="0"/>
              <a:t> = new </a:t>
            </a:r>
            <a:r>
              <a:rPr lang="en-US" dirty="0" err="1"/>
              <a:t>ArrayList</a:t>
            </a:r>
            <a:r>
              <a:rPr lang="en-US" dirty="0"/>
              <a:t>&lt;int&gt;(); // Invalid</a:t>
            </a:r>
          </a:p>
          <a:p>
            <a:pPr lvl="1"/>
            <a:r>
              <a:rPr lang="en-US" dirty="0" err="1"/>
              <a:t>ArrayList</a:t>
            </a:r>
            <a:r>
              <a:rPr lang="en-US" dirty="0"/>
              <a:t>&lt;Integer&gt; </a:t>
            </a:r>
            <a:r>
              <a:rPr lang="en-US" dirty="0" err="1"/>
              <a:t>myNumbers</a:t>
            </a:r>
            <a:r>
              <a:rPr lang="en-US" dirty="0"/>
              <a:t> = new </a:t>
            </a:r>
            <a:r>
              <a:rPr lang="en-US" dirty="0" err="1"/>
              <a:t>ArrayList</a:t>
            </a:r>
            <a:r>
              <a:rPr lang="en-US" dirty="0"/>
              <a:t>&lt;Integer&gt;(); // Valid</a:t>
            </a:r>
          </a:p>
        </p:txBody>
      </p:sp>
    </p:spTree>
    <p:extLst>
      <p:ext uri="{BB962C8B-B14F-4D97-AF65-F5344CB8AC3E}">
        <p14:creationId xmlns:p14="http://schemas.microsoft.com/office/powerpoint/2010/main" val="2922501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Creating Wrapper Objects (1/3)</a:t>
            </a:r>
          </a:p>
        </p:txBody>
      </p:sp>
      <p:sp>
        <p:nvSpPr>
          <p:cNvPr id="6" name="Content Placeholder 5">
            <a:extLst>
              <a:ext uri="{FF2B5EF4-FFF2-40B4-BE49-F238E27FC236}">
                <a16:creationId xmlns:a16="http://schemas.microsoft.com/office/drawing/2014/main" id="{747CE95F-00DE-C4BC-4C26-B9CB16FE85D1}"/>
              </a:ext>
            </a:extLst>
          </p:cNvPr>
          <p:cNvSpPr>
            <a:spLocks noGrp="1"/>
          </p:cNvSpPr>
          <p:nvPr>
            <p:ph sz="half" idx="1"/>
          </p:nvPr>
        </p:nvSpPr>
        <p:spPr>
          <a:xfrm>
            <a:off x="181447" y="1069866"/>
            <a:ext cx="3753486" cy="2438400"/>
          </a:xfrm>
        </p:spPr>
        <p:txBody>
          <a:bodyPr/>
          <a:lstStyle/>
          <a:p>
            <a:r>
              <a:rPr lang="en-US" sz="1900" dirty="0"/>
              <a:t>To create a wrapper object, use the wrapper class instead of the primitive type. </a:t>
            </a:r>
          </a:p>
          <a:p>
            <a:r>
              <a:rPr lang="en-US" sz="1900" dirty="0"/>
              <a:t>To get the value, you can just print the object:</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4190999" y="895350"/>
            <a:ext cx="4844445" cy="3456385"/>
          </a:xfrm>
        </p:spPr>
        <p:txBody>
          <a:bodyPr/>
          <a:lstStyle/>
          <a:p>
            <a:pPr marL="0" indent="0">
              <a:buNone/>
            </a:pPr>
            <a:r>
              <a:rPr lang="en-US" sz="2000" dirty="0"/>
              <a:t>public class Main {</a:t>
            </a:r>
          </a:p>
          <a:p>
            <a:pPr marL="0" indent="0">
              <a:buNone/>
            </a:pPr>
            <a:r>
              <a:rPr lang="en-US" sz="2000" dirty="0"/>
              <a:t>   public static void main(String[] </a:t>
            </a:r>
            <a:r>
              <a:rPr lang="en-US" sz="2000" dirty="0" err="1"/>
              <a:t>args</a:t>
            </a:r>
            <a:r>
              <a:rPr lang="en-US" sz="2000" dirty="0"/>
              <a:t>) {</a:t>
            </a:r>
          </a:p>
          <a:p>
            <a:pPr marL="0" indent="0">
              <a:buNone/>
            </a:pPr>
            <a:r>
              <a:rPr lang="en-US" sz="2000" dirty="0"/>
              <a:t>      Integer </a:t>
            </a:r>
            <a:r>
              <a:rPr lang="en-US" sz="2000" dirty="0" err="1"/>
              <a:t>myInt</a:t>
            </a:r>
            <a:r>
              <a:rPr lang="en-US" sz="2000" dirty="0"/>
              <a:t> = 5;</a:t>
            </a:r>
          </a:p>
          <a:p>
            <a:pPr marL="0" indent="0">
              <a:buNone/>
            </a:pPr>
            <a:r>
              <a:rPr lang="en-US" sz="2000" dirty="0"/>
              <a:t>      Double </a:t>
            </a:r>
            <a:r>
              <a:rPr lang="en-US" sz="2000" dirty="0" err="1"/>
              <a:t>myDouble</a:t>
            </a:r>
            <a:r>
              <a:rPr lang="en-US" sz="2000" dirty="0"/>
              <a:t> = 5.99;</a:t>
            </a:r>
          </a:p>
          <a:p>
            <a:pPr marL="0" indent="0">
              <a:buNone/>
            </a:pPr>
            <a:r>
              <a:rPr lang="en-US" sz="2000" dirty="0"/>
              <a:t>      Character </a:t>
            </a:r>
            <a:r>
              <a:rPr lang="en-US" sz="2000" dirty="0" err="1"/>
              <a:t>myChar</a:t>
            </a:r>
            <a:r>
              <a:rPr lang="en-US" sz="2000" dirty="0"/>
              <a:t> = 'A';</a:t>
            </a:r>
          </a:p>
          <a:p>
            <a:pPr marL="0" indent="0">
              <a:buNone/>
            </a:pPr>
            <a:r>
              <a:rPr lang="en-US" sz="2000" dirty="0"/>
              <a:t>      </a:t>
            </a:r>
            <a:r>
              <a:rPr lang="en-US" sz="2000" dirty="0" err="1"/>
              <a:t>System.out.println</a:t>
            </a:r>
            <a:r>
              <a:rPr lang="en-US" sz="2000" dirty="0"/>
              <a:t>(</a:t>
            </a:r>
            <a:r>
              <a:rPr lang="en-US" sz="2000" dirty="0" err="1"/>
              <a:t>myInt</a:t>
            </a:r>
            <a:r>
              <a:rPr lang="en-US" sz="2000" dirty="0"/>
              <a:t>);</a:t>
            </a:r>
          </a:p>
          <a:p>
            <a:pPr marL="0" indent="0">
              <a:buNone/>
            </a:pPr>
            <a:r>
              <a:rPr lang="en-US" sz="2000" dirty="0"/>
              <a:t>      </a:t>
            </a:r>
            <a:r>
              <a:rPr lang="en-US" sz="2000" dirty="0" err="1"/>
              <a:t>System.out.println</a:t>
            </a:r>
            <a:r>
              <a:rPr lang="en-US" sz="2000" dirty="0"/>
              <a:t>(</a:t>
            </a:r>
            <a:r>
              <a:rPr lang="en-US" sz="2000" dirty="0" err="1"/>
              <a:t>myDouble</a:t>
            </a:r>
            <a:r>
              <a:rPr lang="en-US" sz="2000" dirty="0"/>
              <a:t>);</a:t>
            </a:r>
          </a:p>
          <a:p>
            <a:pPr marL="0" indent="0">
              <a:buNone/>
            </a:pPr>
            <a:r>
              <a:rPr lang="en-US" sz="2000" dirty="0"/>
              <a:t>      </a:t>
            </a:r>
            <a:r>
              <a:rPr lang="en-US" sz="2000" dirty="0" err="1"/>
              <a:t>System.out.println</a:t>
            </a:r>
            <a:r>
              <a:rPr lang="en-US" sz="2000" dirty="0"/>
              <a:t>(</a:t>
            </a:r>
            <a:r>
              <a:rPr lang="en-US" sz="2000" dirty="0" err="1"/>
              <a:t>myChar</a:t>
            </a:r>
            <a:r>
              <a:rPr lang="en-US" sz="2000" dirty="0"/>
              <a:t>);</a:t>
            </a:r>
          </a:p>
          <a:p>
            <a:pPr marL="0" indent="0">
              <a:buNone/>
            </a:pPr>
            <a:r>
              <a:rPr lang="en-US" sz="2000" dirty="0"/>
              <a:t>   }</a:t>
            </a:r>
          </a:p>
          <a:p>
            <a:pPr marL="0" indent="0">
              <a:buNone/>
            </a:pPr>
            <a:r>
              <a:rPr lang="en-US" sz="2000" dirty="0"/>
              <a:t>}</a:t>
            </a:r>
          </a:p>
        </p:txBody>
      </p:sp>
      <p:cxnSp>
        <p:nvCxnSpPr>
          <p:cNvPr id="7" name="Straight Connector 6">
            <a:extLst>
              <a:ext uri="{FF2B5EF4-FFF2-40B4-BE49-F238E27FC236}">
                <a16:creationId xmlns:a16="http://schemas.microsoft.com/office/drawing/2014/main" id="{F8E497C9-18EE-3EE4-1E9A-70016AD8553F}"/>
              </a:ext>
            </a:extLst>
          </p:cNvPr>
          <p:cNvCxnSpPr>
            <a:cxnSpLocks/>
          </p:cNvCxnSpPr>
          <p:nvPr/>
        </p:nvCxnSpPr>
        <p:spPr bwMode="auto">
          <a:xfrm>
            <a:off x="4038600" y="1066614"/>
            <a:ext cx="0" cy="3525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grpSp>
        <p:nvGrpSpPr>
          <p:cNvPr id="12" name="Group 11">
            <a:extLst>
              <a:ext uri="{FF2B5EF4-FFF2-40B4-BE49-F238E27FC236}">
                <a16:creationId xmlns:a16="http://schemas.microsoft.com/office/drawing/2014/main" id="{5A65A2EE-2A27-CCB8-0204-2C1B2DBB3C8A}"/>
              </a:ext>
            </a:extLst>
          </p:cNvPr>
          <p:cNvGrpSpPr/>
          <p:nvPr/>
        </p:nvGrpSpPr>
        <p:grpSpPr>
          <a:xfrm>
            <a:off x="3934933" y="4571418"/>
            <a:ext cx="360" cy="20880"/>
            <a:chOff x="3934933" y="4571418"/>
            <a:chExt cx="360" cy="2088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69F7EFB-9C0E-BE66-18A3-28F9A43C3D47}"/>
                    </a:ext>
                  </a:extLst>
                </p14:cNvPr>
                <p14:cNvContentPartPr/>
                <p14:nvPr/>
              </p14:nvContentPartPr>
              <p14:xfrm>
                <a:off x="3934933" y="4571418"/>
                <a:ext cx="360" cy="360"/>
              </p14:xfrm>
            </p:contentPart>
          </mc:Choice>
          <mc:Fallback xmlns="">
            <p:pic>
              <p:nvPicPr>
                <p:cNvPr id="10" name="Ink 9">
                  <a:extLst>
                    <a:ext uri="{FF2B5EF4-FFF2-40B4-BE49-F238E27FC236}">
                      <a16:creationId xmlns:a16="http://schemas.microsoft.com/office/drawing/2014/main" id="{569F7EFB-9C0E-BE66-18A3-28F9A43C3D47}"/>
                    </a:ext>
                  </a:extLst>
                </p:cNvPr>
                <p:cNvPicPr/>
                <p:nvPr/>
              </p:nvPicPr>
              <p:blipFill>
                <a:blip r:embed="rId3"/>
                <a:stretch>
                  <a:fillRect/>
                </a:stretch>
              </p:blipFill>
              <p:spPr>
                <a:xfrm>
                  <a:off x="3925933" y="45624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B6286F9-0CA8-393A-5744-42D08CD53548}"/>
                    </a:ext>
                  </a:extLst>
                </p14:cNvPr>
                <p14:cNvContentPartPr/>
                <p14:nvPr/>
              </p14:nvContentPartPr>
              <p14:xfrm>
                <a:off x="3934933" y="4591938"/>
                <a:ext cx="360" cy="360"/>
              </p14:xfrm>
            </p:contentPart>
          </mc:Choice>
          <mc:Fallback xmlns="">
            <p:pic>
              <p:nvPicPr>
                <p:cNvPr id="11" name="Ink 10">
                  <a:extLst>
                    <a:ext uri="{FF2B5EF4-FFF2-40B4-BE49-F238E27FC236}">
                      <a16:creationId xmlns:a16="http://schemas.microsoft.com/office/drawing/2014/main" id="{EB6286F9-0CA8-393A-5744-42D08CD53548}"/>
                    </a:ext>
                  </a:extLst>
                </p:cNvPr>
                <p:cNvPicPr/>
                <p:nvPr/>
              </p:nvPicPr>
              <p:blipFill>
                <a:blip r:embed="rId3"/>
                <a:stretch>
                  <a:fillRect/>
                </a:stretch>
              </p:blipFill>
              <p:spPr>
                <a:xfrm>
                  <a:off x="3925933" y="4582938"/>
                  <a:ext cx="18000" cy="18000"/>
                </a:xfrm>
                <a:prstGeom prst="rect">
                  <a:avLst/>
                </a:prstGeom>
              </p:spPr>
            </p:pic>
          </mc:Fallback>
        </mc:AlternateContent>
      </p:grpSp>
    </p:spTree>
    <p:extLst>
      <p:ext uri="{BB962C8B-B14F-4D97-AF65-F5344CB8AC3E}">
        <p14:creationId xmlns:p14="http://schemas.microsoft.com/office/powerpoint/2010/main" val="4229970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Creating Wrapper Objects (2/3)</a:t>
            </a:r>
          </a:p>
        </p:txBody>
      </p:sp>
      <p:sp>
        <p:nvSpPr>
          <p:cNvPr id="6" name="Content Placeholder 5">
            <a:extLst>
              <a:ext uri="{FF2B5EF4-FFF2-40B4-BE49-F238E27FC236}">
                <a16:creationId xmlns:a16="http://schemas.microsoft.com/office/drawing/2014/main" id="{747CE95F-00DE-C4BC-4C26-B9CB16FE85D1}"/>
              </a:ext>
            </a:extLst>
          </p:cNvPr>
          <p:cNvSpPr>
            <a:spLocks noGrp="1"/>
          </p:cNvSpPr>
          <p:nvPr>
            <p:ph sz="half" idx="1"/>
          </p:nvPr>
        </p:nvSpPr>
        <p:spPr>
          <a:xfrm>
            <a:off x="181447" y="806169"/>
            <a:ext cx="3628560" cy="2438400"/>
          </a:xfrm>
        </p:spPr>
        <p:txBody>
          <a:bodyPr/>
          <a:lstStyle/>
          <a:p>
            <a:r>
              <a:rPr lang="en-US" sz="1800" dirty="0"/>
              <a:t>Since you're now working with objects, you can use certain methods to get information about the specific object.</a:t>
            </a:r>
          </a:p>
          <a:p>
            <a:r>
              <a:rPr lang="en-US" sz="1800" dirty="0"/>
              <a:t>For example, the following methods are used to get the value associated with the corresponding wrapper object: </a:t>
            </a:r>
            <a:r>
              <a:rPr lang="en-US" sz="1800" dirty="0" err="1"/>
              <a:t>intValue</a:t>
            </a:r>
            <a:r>
              <a:rPr lang="en-US" sz="1800" dirty="0"/>
              <a:t>(), </a:t>
            </a:r>
            <a:r>
              <a:rPr lang="en-US" sz="1800" dirty="0" err="1"/>
              <a:t>byteValue</a:t>
            </a:r>
            <a:r>
              <a:rPr lang="en-US" sz="1800" dirty="0"/>
              <a:t>(), </a:t>
            </a:r>
            <a:r>
              <a:rPr lang="en-US" sz="1800" dirty="0" err="1"/>
              <a:t>shortValue</a:t>
            </a:r>
            <a:r>
              <a:rPr lang="en-US" sz="1800" dirty="0"/>
              <a:t>(), </a:t>
            </a:r>
            <a:r>
              <a:rPr lang="en-US" sz="1800" dirty="0" err="1"/>
              <a:t>longValue</a:t>
            </a:r>
            <a:r>
              <a:rPr lang="en-US" sz="1800" dirty="0"/>
              <a:t>(), </a:t>
            </a:r>
            <a:r>
              <a:rPr lang="en-US" sz="1800" dirty="0" err="1"/>
              <a:t>floatValue</a:t>
            </a:r>
            <a:r>
              <a:rPr lang="en-US" sz="1800" dirty="0"/>
              <a:t>(), </a:t>
            </a:r>
            <a:r>
              <a:rPr lang="en-US" sz="1800" dirty="0" err="1"/>
              <a:t>doubleValue</a:t>
            </a:r>
            <a:r>
              <a:rPr lang="en-US" sz="1800" dirty="0"/>
              <a:t>(), </a:t>
            </a:r>
            <a:r>
              <a:rPr lang="en-US" sz="1800" dirty="0" err="1"/>
              <a:t>charValue</a:t>
            </a:r>
            <a:r>
              <a:rPr lang="en-US" sz="1800" dirty="0"/>
              <a:t>(), </a:t>
            </a:r>
            <a:r>
              <a:rPr lang="en-US" sz="1800" dirty="0" err="1"/>
              <a:t>booleanValue</a:t>
            </a:r>
            <a:r>
              <a:rPr lang="en-US" sz="1800" dirty="0"/>
              <a:t>().</a:t>
            </a:r>
          </a:p>
          <a:p>
            <a:r>
              <a:rPr lang="en-US" sz="1800" dirty="0"/>
              <a:t>This example will output the same result as the example above:</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3810007" y="895350"/>
            <a:ext cx="5225438" cy="3456385"/>
          </a:xfrm>
        </p:spPr>
        <p:txBody>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Integer </a:t>
            </a:r>
            <a:r>
              <a:rPr lang="en-US" sz="1800" dirty="0" err="1"/>
              <a:t>myInt</a:t>
            </a:r>
            <a:r>
              <a:rPr lang="en-US" sz="1800" dirty="0"/>
              <a:t> = 5;</a:t>
            </a:r>
          </a:p>
          <a:p>
            <a:pPr marL="0" indent="0">
              <a:buNone/>
            </a:pPr>
            <a:r>
              <a:rPr lang="en-US" sz="1800" dirty="0"/>
              <a:t>      Double </a:t>
            </a:r>
            <a:r>
              <a:rPr lang="en-US" sz="1800" dirty="0" err="1"/>
              <a:t>myDouble</a:t>
            </a:r>
            <a:r>
              <a:rPr lang="en-US" sz="1800" dirty="0"/>
              <a:t> = 5.99;</a:t>
            </a:r>
          </a:p>
          <a:p>
            <a:pPr marL="0" indent="0">
              <a:buNone/>
            </a:pPr>
            <a:r>
              <a:rPr lang="en-US" sz="1800" dirty="0"/>
              <a:t>      Character </a:t>
            </a:r>
            <a:r>
              <a:rPr lang="en-US" sz="1800" dirty="0" err="1"/>
              <a:t>myChar</a:t>
            </a:r>
            <a:r>
              <a:rPr lang="en-US" sz="1800" dirty="0"/>
              <a:t> = 'A';</a:t>
            </a:r>
          </a:p>
          <a:p>
            <a:pPr marL="0" indent="0">
              <a:buNone/>
            </a:pPr>
            <a:r>
              <a:rPr lang="en-US" sz="1800" dirty="0"/>
              <a:t>      </a:t>
            </a:r>
            <a:r>
              <a:rPr lang="en-US" sz="1800" dirty="0" err="1"/>
              <a:t>System.out.println</a:t>
            </a:r>
            <a:r>
              <a:rPr lang="en-US" sz="1800" dirty="0"/>
              <a:t>(</a:t>
            </a:r>
            <a:r>
              <a:rPr lang="en-US" sz="1800" dirty="0" err="1"/>
              <a:t>myInt.intValue</a:t>
            </a:r>
            <a:r>
              <a:rPr lang="en-US" sz="1800" dirty="0"/>
              <a:t>());</a:t>
            </a:r>
          </a:p>
          <a:p>
            <a:pPr marL="0" indent="0">
              <a:buNone/>
            </a:pPr>
            <a:r>
              <a:rPr lang="en-US" sz="1800" dirty="0"/>
              <a:t>      </a:t>
            </a:r>
            <a:r>
              <a:rPr lang="en-US" sz="1800" dirty="0" err="1"/>
              <a:t>System.out.println</a:t>
            </a:r>
            <a:r>
              <a:rPr lang="en-US" sz="1800" dirty="0"/>
              <a:t>(</a:t>
            </a:r>
            <a:r>
              <a:rPr lang="en-US" sz="1800" dirty="0" err="1"/>
              <a:t>myDouble.doubleValue</a:t>
            </a:r>
            <a:r>
              <a:rPr lang="en-US" sz="1800" dirty="0"/>
              <a:t>());</a:t>
            </a:r>
          </a:p>
          <a:p>
            <a:pPr marL="0" indent="0">
              <a:buNone/>
            </a:pPr>
            <a:r>
              <a:rPr lang="en-US" sz="1800" dirty="0"/>
              <a:t>      </a:t>
            </a:r>
            <a:r>
              <a:rPr lang="en-US" sz="1800" dirty="0" err="1"/>
              <a:t>System.out.println</a:t>
            </a:r>
            <a:r>
              <a:rPr lang="en-US" sz="1800" dirty="0"/>
              <a:t>(</a:t>
            </a:r>
            <a:r>
              <a:rPr lang="en-US" sz="1800" dirty="0" err="1"/>
              <a:t>myChar.charValue</a:t>
            </a:r>
            <a:r>
              <a:rPr lang="en-US" sz="1800" dirty="0"/>
              <a:t>());</a:t>
            </a:r>
          </a:p>
          <a:p>
            <a:pPr marL="0" indent="0">
              <a:buNone/>
            </a:pPr>
            <a:r>
              <a:rPr lang="en-US" sz="1800" dirty="0"/>
              <a:t>   }</a:t>
            </a:r>
          </a:p>
          <a:p>
            <a:pPr marL="0" indent="0">
              <a:buNone/>
            </a:pPr>
            <a:r>
              <a:rPr lang="en-US" sz="1800" dirty="0"/>
              <a:t>}</a:t>
            </a:r>
          </a:p>
        </p:txBody>
      </p:sp>
      <p:cxnSp>
        <p:nvCxnSpPr>
          <p:cNvPr id="7" name="Straight Connector 6">
            <a:extLst>
              <a:ext uri="{FF2B5EF4-FFF2-40B4-BE49-F238E27FC236}">
                <a16:creationId xmlns:a16="http://schemas.microsoft.com/office/drawing/2014/main" id="{F8E497C9-18EE-3EE4-1E9A-70016AD8553F}"/>
              </a:ext>
            </a:extLst>
          </p:cNvPr>
          <p:cNvCxnSpPr>
            <a:cxnSpLocks/>
          </p:cNvCxnSpPr>
          <p:nvPr/>
        </p:nvCxnSpPr>
        <p:spPr bwMode="auto">
          <a:xfrm>
            <a:off x="3810007" y="895350"/>
            <a:ext cx="0" cy="3525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grpSp>
        <p:nvGrpSpPr>
          <p:cNvPr id="12" name="Group 11">
            <a:extLst>
              <a:ext uri="{FF2B5EF4-FFF2-40B4-BE49-F238E27FC236}">
                <a16:creationId xmlns:a16="http://schemas.microsoft.com/office/drawing/2014/main" id="{5A65A2EE-2A27-CCB8-0204-2C1B2DBB3C8A}"/>
              </a:ext>
            </a:extLst>
          </p:cNvPr>
          <p:cNvGrpSpPr/>
          <p:nvPr/>
        </p:nvGrpSpPr>
        <p:grpSpPr>
          <a:xfrm>
            <a:off x="3934933" y="4571418"/>
            <a:ext cx="360" cy="20880"/>
            <a:chOff x="3934933" y="4571418"/>
            <a:chExt cx="360" cy="2088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69F7EFB-9C0E-BE66-18A3-28F9A43C3D47}"/>
                    </a:ext>
                  </a:extLst>
                </p14:cNvPr>
                <p14:cNvContentPartPr/>
                <p14:nvPr/>
              </p14:nvContentPartPr>
              <p14:xfrm>
                <a:off x="3934933" y="4571418"/>
                <a:ext cx="360" cy="360"/>
              </p14:xfrm>
            </p:contentPart>
          </mc:Choice>
          <mc:Fallback xmlns="">
            <p:pic>
              <p:nvPicPr>
                <p:cNvPr id="10" name="Ink 9">
                  <a:extLst>
                    <a:ext uri="{FF2B5EF4-FFF2-40B4-BE49-F238E27FC236}">
                      <a16:creationId xmlns:a16="http://schemas.microsoft.com/office/drawing/2014/main" id="{569F7EFB-9C0E-BE66-18A3-28F9A43C3D47}"/>
                    </a:ext>
                  </a:extLst>
                </p:cNvPr>
                <p:cNvPicPr/>
                <p:nvPr/>
              </p:nvPicPr>
              <p:blipFill>
                <a:blip r:embed="rId3"/>
                <a:stretch>
                  <a:fillRect/>
                </a:stretch>
              </p:blipFill>
              <p:spPr>
                <a:xfrm>
                  <a:off x="3925933" y="45624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B6286F9-0CA8-393A-5744-42D08CD53548}"/>
                    </a:ext>
                  </a:extLst>
                </p14:cNvPr>
                <p14:cNvContentPartPr/>
                <p14:nvPr/>
              </p14:nvContentPartPr>
              <p14:xfrm>
                <a:off x="3934933" y="4591938"/>
                <a:ext cx="360" cy="360"/>
              </p14:xfrm>
            </p:contentPart>
          </mc:Choice>
          <mc:Fallback xmlns="">
            <p:pic>
              <p:nvPicPr>
                <p:cNvPr id="11" name="Ink 10">
                  <a:extLst>
                    <a:ext uri="{FF2B5EF4-FFF2-40B4-BE49-F238E27FC236}">
                      <a16:creationId xmlns:a16="http://schemas.microsoft.com/office/drawing/2014/main" id="{EB6286F9-0CA8-393A-5744-42D08CD53548}"/>
                    </a:ext>
                  </a:extLst>
                </p:cNvPr>
                <p:cNvPicPr/>
                <p:nvPr/>
              </p:nvPicPr>
              <p:blipFill>
                <a:blip r:embed="rId3"/>
                <a:stretch>
                  <a:fillRect/>
                </a:stretch>
              </p:blipFill>
              <p:spPr>
                <a:xfrm>
                  <a:off x="3925933" y="4582938"/>
                  <a:ext cx="18000" cy="18000"/>
                </a:xfrm>
                <a:prstGeom prst="rect">
                  <a:avLst/>
                </a:prstGeom>
              </p:spPr>
            </p:pic>
          </mc:Fallback>
        </mc:AlternateContent>
      </p:grpSp>
    </p:spTree>
    <p:extLst>
      <p:ext uri="{BB962C8B-B14F-4D97-AF65-F5344CB8AC3E}">
        <p14:creationId xmlns:p14="http://schemas.microsoft.com/office/powerpoint/2010/main" val="3106484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7E24-C08B-AD85-F8AE-0099BFBE9761}"/>
              </a:ext>
            </a:extLst>
          </p:cNvPr>
          <p:cNvSpPr>
            <a:spLocks noGrp="1"/>
          </p:cNvSpPr>
          <p:nvPr>
            <p:ph type="title"/>
          </p:nvPr>
        </p:nvSpPr>
        <p:spPr/>
        <p:txBody>
          <a:bodyPr/>
          <a:lstStyle/>
          <a:p>
            <a:r>
              <a:rPr lang="en-US" dirty="0"/>
              <a:t>Creating Wrapper Objects (3/3)</a:t>
            </a:r>
          </a:p>
        </p:txBody>
      </p:sp>
      <p:sp>
        <p:nvSpPr>
          <p:cNvPr id="6" name="Content Placeholder 5">
            <a:extLst>
              <a:ext uri="{FF2B5EF4-FFF2-40B4-BE49-F238E27FC236}">
                <a16:creationId xmlns:a16="http://schemas.microsoft.com/office/drawing/2014/main" id="{747CE95F-00DE-C4BC-4C26-B9CB16FE85D1}"/>
              </a:ext>
            </a:extLst>
          </p:cNvPr>
          <p:cNvSpPr>
            <a:spLocks noGrp="1"/>
          </p:cNvSpPr>
          <p:nvPr>
            <p:ph sz="half" idx="1"/>
          </p:nvPr>
        </p:nvSpPr>
        <p:spPr>
          <a:xfrm>
            <a:off x="181447" y="1047749"/>
            <a:ext cx="3628560" cy="2196819"/>
          </a:xfrm>
        </p:spPr>
        <p:txBody>
          <a:bodyPr/>
          <a:lstStyle/>
          <a:p>
            <a:r>
              <a:rPr lang="en-US" sz="1800" dirty="0"/>
              <a:t>Another useful method is the </a:t>
            </a:r>
            <a:r>
              <a:rPr lang="en-US" sz="1800" dirty="0" err="1"/>
              <a:t>toString</a:t>
            </a:r>
            <a:r>
              <a:rPr lang="en-US" sz="1800" dirty="0"/>
              <a:t>() method, which is used to convert wrapper objects to strings.</a:t>
            </a:r>
          </a:p>
          <a:p>
            <a:endParaRPr lang="en-US" sz="1800" dirty="0"/>
          </a:p>
          <a:p>
            <a:r>
              <a:rPr lang="en-US" sz="1800" dirty="0"/>
              <a:t>In the following example, we convert an Integer to a String, and use the length() method of the String class to output the length of the "string“.</a:t>
            </a:r>
          </a:p>
        </p:txBody>
      </p:sp>
      <p:sp>
        <p:nvSpPr>
          <p:cNvPr id="4" name="Content Placeholder 3">
            <a:extLst>
              <a:ext uri="{FF2B5EF4-FFF2-40B4-BE49-F238E27FC236}">
                <a16:creationId xmlns:a16="http://schemas.microsoft.com/office/drawing/2014/main" id="{E2F5FA50-8A77-18A6-35A2-47A05679EEE0}"/>
              </a:ext>
            </a:extLst>
          </p:cNvPr>
          <p:cNvSpPr>
            <a:spLocks noGrp="1"/>
          </p:cNvSpPr>
          <p:nvPr>
            <p:ph sz="half" idx="2"/>
          </p:nvPr>
        </p:nvSpPr>
        <p:spPr>
          <a:xfrm>
            <a:off x="4495800" y="895350"/>
            <a:ext cx="4539645" cy="3456385"/>
          </a:xfrm>
        </p:spPr>
        <p:txBody>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Integer </a:t>
            </a:r>
            <a:r>
              <a:rPr lang="en-US" sz="1800" dirty="0" err="1"/>
              <a:t>myInt</a:t>
            </a:r>
            <a:r>
              <a:rPr lang="en-US" sz="1800" dirty="0"/>
              <a:t> = 100;</a:t>
            </a:r>
          </a:p>
          <a:p>
            <a:pPr marL="0" indent="0">
              <a:buNone/>
            </a:pPr>
            <a:r>
              <a:rPr lang="en-US" sz="1800" dirty="0"/>
              <a:t>      String </a:t>
            </a:r>
            <a:r>
              <a:rPr lang="en-US" sz="1800" dirty="0" err="1"/>
              <a:t>myString</a:t>
            </a:r>
            <a:r>
              <a:rPr lang="en-US" sz="1800" dirty="0"/>
              <a:t> = </a:t>
            </a:r>
            <a:r>
              <a:rPr lang="en-US" sz="1800" dirty="0" err="1"/>
              <a:t>myInt.toString</a:t>
            </a:r>
            <a:r>
              <a:rPr lang="en-US" sz="1800" dirty="0"/>
              <a:t>();</a:t>
            </a:r>
          </a:p>
          <a:p>
            <a:pPr marL="0" indent="0">
              <a:buNone/>
            </a:pPr>
            <a:r>
              <a:rPr lang="en-US" sz="1800" dirty="0"/>
              <a:t>      </a:t>
            </a:r>
            <a:r>
              <a:rPr lang="en-US" sz="1800" dirty="0" err="1"/>
              <a:t>System.out.println</a:t>
            </a:r>
            <a:r>
              <a:rPr lang="en-US" sz="1800" dirty="0"/>
              <a:t>(</a:t>
            </a:r>
            <a:r>
              <a:rPr lang="en-US" sz="1800" dirty="0" err="1"/>
              <a:t>myString.length</a:t>
            </a:r>
            <a:r>
              <a:rPr lang="en-US" sz="1800" dirty="0"/>
              <a:t>());</a:t>
            </a:r>
          </a:p>
          <a:p>
            <a:pPr marL="0" indent="0">
              <a:buNone/>
            </a:pPr>
            <a:r>
              <a:rPr lang="en-US" sz="1800" dirty="0"/>
              <a:t>   }</a:t>
            </a:r>
          </a:p>
          <a:p>
            <a:pPr marL="0" indent="0">
              <a:buNone/>
            </a:pPr>
            <a:r>
              <a:rPr lang="en-US" sz="1800" dirty="0"/>
              <a:t>}</a:t>
            </a:r>
          </a:p>
          <a:p>
            <a:pPr marL="0" indent="0">
              <a:buNone/>
            </a:pPr>
            <a:endParaRPr lang="en-US" sz="1800" dirty="0"/>
          </a:p>
        </p:txBody>
      </p:sp>
      <p:cxnSp>
        <p:nvCxnSpPr>
          <p:cNvPr id="7" name="Straight Connector 6">
            <a:extLst>
              <a:ext uri="{FF2B5EF4-FFF2-40B4-BE49-F238E27FC236}">
                <a16:creationId xmlns:a16="http://schemas.microsoft.com/office/drawing/2014/main" id="{F8E497C9-18EE-3EE4-1E9A-70016AD8553F}"/>
              </a:ext>
            </a:extLst>
          </p:cNvPr>
          <p:cNvCxnSpPr>
            <a:cxnSpLocks/>
          </p:cNvCxnSpPr>
          <p:nvPr/>
        </p:nvCxnSpPr>
        <p:spPr bwMode="auto">
          <a:xfrm>
            <a:off x="4191000" y="1046094"/>
            <a:ext cx="0" cy="352532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grpSp>
        <p:nvGrpSpPr>
          <p:cNvPr id="12" name="Group 11">
            <a:extLst>
              <a:ext uri="{FF2B5EF4-FFF2-40B4-BE49-F238E27FC236}">
                <a16:creationId xmlns:a16="http://schemas.microsoft.com/office/drawing/2014/main" id="{5A65A2EE-2A27-CCB8-0204-2C1B2DBB3C8A}"/>
              </a:ext>
            </a:extLst>
          </p:cNvPr>
          <p:cNvGrpSpPr/>
          <p:nvPr/>
        </p:nvGrpSpPr>
        <p:grpSpPr>
          <a:xfrm>
            <a:off x="3934933" y="4571418"/>
            <a:ext cx="360" cy="20880"/>
            <a:chOff x="3934933" y="4571418"/>
            <a:chExt cx="360" cy="2088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69F7EFB-9C0E-BE66-18A3-28F9A43C3D47}"/>
                    </a:ext>
                  </a:extLst>
                </p14:cNvPr>
                <p14:cNvContentPartPr/>
                <p14:nvPr/>
              </p14:nvContentPartPr>
              <p14:xfrm>
                <a:off x="3934933" y="4571418"/>
                <a:ext cx="360" cy="360"/>
              </p14:xfrm>
            </p:contentPart>
          </mc:Choice>
          <mc:Fallback xmlns="">
            <p:pic>
              <p:nvPicPr>
                <p:cNvPr id="10" name="Ink 9">
                  <a:extLst>
                    <a:ext uri="{FF2B5EF4-FFF2-40B4-BE49-F238E27FC236}">
                      <a16:creationId xmlns:a16="http://schemas.microsoft.com/office/drawing/2014/main" id="{569F7EFB-9C0E-BE66-18A3-28F9A43C3D47}"/>
                    </a:ext>
                  </a:extLst>
                </p:cNvPr>
                <p:cNvPicPr/>
                <p:nvPr/>
              </p:nvPicPr>
              <p:blipFill>
                <a:blip r:embed="rId3"/>
                <a:stretch>
                  <a:fillRect/>
                </a:stretch>
              </p:blipFill>
              <p:spPr>
                <a:xfrm>
                  <a:off x="3925933" y="45624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B6286F9-0CA8-393A-5744-42D08CD53548}"/>
                    </a:ext>
                  </a:extLst>
                </p14:cNvPr>
                <p14:cNvContentPartPr/>
                <p14:nvPr/>
              </p14:nvContentPartPr>
              <p14:xfrm>
                <a:off x="3934933" y="4591938"/>
                <a:ext cx="360" cy="360"/>
              </p14:xfrm>
            </p:contentPart>
          </mc:Choice>
          <mc:Fallback xmlns="">
            <p:pic>
              <p:nvPicPr>
                <p:cNvPr id="11" name="Ink 10">
                  <a:extLst>
                    <a:ext uri="{FF2B5EF4-FFF2-40B4-BE49-F238E27FC236}">
                      <a16:creationId xmlns:a16="http://schemas.microsoft.com/office/drawing/2014/main" id="{EB6286F9-0CA8-393A-5744-42D08CD53548}"/>
                    </a:ext>
                  </a:extLst>
                </p:cNvPr>
                <p:cNvPicPr/>
                <p:nvPr/>
              </p:nvPicPr>
              <p:blipFill>
                <a:blip r:embed="rId3"/>
                <a:stretch>
                  <a:fillRect/>
                </a:stretch>
              </p:blipFill>
              <p:spPr>
                <a:xfrm>
                  <a:off x="3925933" y="4582938"/>
                  <a:ext cx="18000" cy="18000"/>
                </a:xfrm>
                <a:prstGeom prst="rect">
                  <a:avLst/>
                </a:prstGeom>
              </p:spPr>
            </p:pic>
          </mc:Fallback>
        </mc:AlternateContent>
      </p:grpSp>
    </p:spTree>
    <p:extLst>
      <p:ext uri="{BB962C8B-B14F-4D97-AF65-F5344CB8AC3E}">
        <p14:creationId xmlns:p14="http://schemas.microsoft.com/office/powerpoint/2010/main" val="24099024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94594" y="1849806"/>
            <a:ext cx="4528794" cy="646331"/>
          </a:xfrm>
          <a:prstGeom prst="rect">
            <a:avLst/>
          </a:prstGeom>
          <a:noFill/>
        </p:spPr>
        <p:txBody>
          <a:bodyPr wrap="square" rtlCol="0">
            <a:spAutoFit/>
          </a:bodyPr>
          <a:lstStyle/>
          <a:p>
            <a:r>
              <a:rPr lang="en-US" sz="3600" dirty="0">
                <a:solidFill>
                  <a:srgbClr val="333399"/>
                </a:solidFill>
              </a:rPr>
              <a:t>Packages</a:t>
            </a:r>
          </a:p>
        </p:txBody>
      </p:sp>
    </p:spTree>
    <p:extLst>
      <p:ext uri="{BB962C8B-B14F-4D97-AF65-F5344CB8AC3E}">
        <p14:creationId xmlns:p14="http://schemas.microsoft.com/office/powerpoint/2010/main" val="1941223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79BB-3EA1-1B5E-2DD7-6138B55FCABA}"/>
              </a:ext>
            </a:extLst>
          </p:cNvPr>
          <p:cNvSpPr>
            <a:spLocks noGrp="1"/>
          </p:cNvSpPr>
          <p:nvPr>
            <p:ph type="title"/>
          </p:nvPr>
        </p:nvSpPr>
        <p:spPr/>
        <p:txBody>
          <a:bodyPr/>
          <a:lstStyle/>
          <a:p>
            <a:r>
              <a:rPr lang="en-US" dirty="0"/>
              <a:t>Java Packages / API</a:t>
            </a:r>
          </a:p>
        </p:txBody>
      </p:sp>
      <p:sp>
        <p:nvSpPr>
          <p:cNvPr id="3" name="Content Placeholder 2">
            <a:extLst>
              <a:ext uri="{FF2B5EF4-FFF2-40B4-BE49-F238E27FC236}">
                <a16:creationId xmlns:a16="http://schemas.microsoft.com/office/drawing/2014/main" id="{56D4FF7A-47A3-52E2-6D6E-9EE86ADDC217}"/>
              </a:ext>
            </a:extLst>
          </p:cNvPr>
          <p:cNvSpPr>
            <a:spLocks noGrp="1"/>
          </p:cNvSpPr>
          <p:nvPr>
            <p:ph idx="1"/>
          </p:nvPr>
        </p:nvSpPr>
        <p:spPr>
          <a:xfrm>
            <a:off x="973145" y="1276350"/>
            <a:ext cx="6723055" cy="2514600"/>
          </a:xfrm>
        </p:spPr>
        <p:txBody>
          <a:bodyPr/>
          <a:lstStyle/>
          <a:p>
            <a:r>
              <a:rPr lang="en-US" dirty="0"/>
              <a:t>A package in Java is used to group related classes. Think of it as a folder in a file directory. </a:t>
            </a:r>
            <a:endParaRPr lang="ru-RU" dirty="0"/>
          </a:p>
          <a:p>
            <a:r>
              <a:rPr lang="en-US" dirty="0"/>
              <a:t>We use packages to avoid name conflicts, and to write a better maintainable code. </a:t>
            </a:r>
          </a:p>
          <a:p>
            <a:r>
              <a:rPr lang="en-US" dirty="0"/>
              <a:t>Packages are divided into two categories:</a:t>
            </a:r>
          </a:p>
          <a:p>
            <a:pPr lvl="1"/>
            <a:r>
              <a:rPr lang="en-US" dirty="0"/>
              <a:t>Built-in Packages (packages from the Java API)</a:t>
            </a:r>
          </a:p>
          <a:p>
            <a:pPr lvl="1"/>
            <a:r>
              <a:rPr lang="en-US" dirty="0"/>
              <a:t>User-defined Packages (create your own packages)</a:t>
            </a:r>
          </a:p>
        </p:txBody>
      </p:sp>
    </p:spTree>
    <p:extLst>
      <p:ext uri="{BB962C8B-B14F-4D97-AF65-F5344CB8AC3E}">
        <p14:creationId xmlns:p14="http://schemas.microsoft.com/office/powerpoint/2010/main" val="335173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D7DB-7EDA-E64C-2D0B-50DD01563F41}"/>
              </a:ext>
            </a:extLst>
          </p:cNvPr>
          <p:cNvSpPr>
            <a:spLocks noGrp="1"/>
          </p:cNvSpPr>
          <p:nvPr>
            <p:ph type="title"/>
          </p:nvPr>
        </p:nvSpPr>
        <p:spPr/>
        <p:txBody>
          <a:bodyPr/>
          <a:lstStyle/>
          <a:p>
            <a:r>
              <a:rPr lang="en-US"/>
              <a:t>Classes and Objects</a:t>
            </a:r>
            <a:endParaRPr lang="en-US" dirty="0"/>
          </a:p>
        </p:txBody>
      </p:sp>
      <p:sp>
        <p:nvSpPr>
          <p:cNvPr id="3" name="Content Placeholder 2">
            <a:extLst>
              <a:ext uri="{FF2B5EF4-FFF2-40B4-BE49-F238E27FC236}">
                <a16:creationId xmlns:a16="http://schemas.microsoft.com/office/drawing/2014/main" id="{CF98BD6A-8473-06AE-E5C6-08CFDE07E31D}"/>
              </a:ext>
            </a:extLst>
          </p:cNvPr>
          <p:cNvSpPr>
            <a:spLocks noGrp="1"/>
          </p:cNvSpPr>
          <p:nvPr>
            <p:ph idx="1"/>
          </p:nvPr>
        </p:nvSpPr>
        <p:spPr>
          <a:xfrm>
            <a:off x="532595" y="1300070"/>
            <a:ext cx="4192612" cy="2235429"/>
          </a:xfrm>
        </p:spPr>
        <p:txBody>
          <a:bodyPr/>
          <a:lstStyle/>
          <a:p>
            <a:r>
              <a:rPr lang="en-US" dirty="0"/>
              <a:t>Classes and objects are the two main aspects of object-oriented programming.</a:t>
            </a:r>
          </a:p>
          <a:p>
            <a:r>
              <a:rPr lang="en-US" dirty="0"/>
              <a:t>A class is a template for objects, and an object is an instance of a class.</a:t>
            </a:r>
          </a:p>
          <a:p>
            <a:r>
              <a:rPr lang="en-US" dirty="0"/>
              <a:t>When the individual objects are created, they inherit all the variables and methods from the class.</a:t>
            </a:r>
          </a:p>
          <a:p>
            <a:endParaRPr lang="en-US" dirty="0"/>
          </a:p>
        </p:txBody>
      </p:sp>
      <p:grpSp>
        <p:nvGrpSpPr>
          <p:cNvPr id="4" name="Group 3">
            <a:extLst>
              <a:ext uri="{FF2B5EF4-FFF2-40B4-BE49-F238E27FC236}">
                <a16:creationId xmlns:a16="http://schemas.microsoft.com/office/drawing/2014/main" id="{5D308EBF-9E99-7D18-FFEB-FED3A9B2F156}"/>
              </a:ext>
            </a:extLst>
          </p:cNvPr>
          <p:cNvGrpSpPr/>
          <p:nvPr/>
        </p:nvGrpSpPr>
        <p:grpSpPr>
          <a:xfrm>
            <a:off x="5257800" y="1280091"/>
            <a:ext cx="3177726" cy="2578939"/>
            <a:chOff x="5257800" y="1280091"/>
            <a:chExt cx="3177726" cy="2578939"/>
          </a:xfrm>
        </p:grpSpPr>
        <p:grpSp>
          <p:nvGrpSpPr>
            <p:cNvPr id="7" name="Group 6">
              <a:extLst>
                <a:ext uri="{FF2B5EF4-FFF2-40B4-BE49-F238E27FC236}">
                  <a16:creationId xmlns:a16="http://schemas.microsoft.com/office/drawing/2014/main" id="{5F3819F4-BF2C-AC91-8686-F5E515AB5858}"/>
                </a:ext>
              </a:extLst>
            </p:cNvPr>
            <p:cNvGrpSpPr/>
            <p:nvPr/>
          </p:nvGrpSpPr>
          <p:grpSpPr>
            <a:xfrm>
              <a:off x="5257800" y="1657350"/>
              <a:ext cx="1887512" cy="1311733"/>
              <a:chOff x="3376063" y="1568679"/>
              <a:chExt cx="2173499" cy="1311733"/>
            </a:xfrm>
          </p:grpSpPr>
          <p:sp>
            <p:nvSpPr>
              <p:cNvPr id="19" name="Rectangle 18">
                <a:extLst>
                  <a:ext uri="{FF2B5EF4-FFF2-40B4-BE49-F238E27FC236}">
                    <a16:creationId xmlns:a16="http://schemas.microsoft.com/office/drawing/2014/main" id="{50E5F547-F0B1-AAB9-45D4-7E37481D9894}"/>
                  </a:ext>
                </a:extLst>
              </p:cNvPr>
              <p:cNvSpPr/>
              <p:nvPr/>
            </p:nvSpPr>
            <p:spPr bwMode="auto">
              <a:xfrm>
                <a:off x="3376063" y="2137974"/>
                <a:ext cx="1447800" cy="742438"/>
              </a:xfrm>
              <a:prstGeom prst="rect">
                <a:avLst/>
              </a:prstGeom>
              <a:solidFill>
                <a:srgbClr val="DDF0C8"/>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Class</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t>Cars</a:t>
                </a:r>
                <a:endParaRPr kumimoji="0" lang="en-US" sz="2000" b="0" i="0" u="none" strike="noStrike" cap="none" normalizeH="0" baseline="0" dirty="0">
                  <a:ln>
                    <a:noFill/>
                  </a:ln>
                  <a:solidFill>
                    <a:schemeClr val="tx1"/>
                  </a:solidFill>
                  <a:effectLst/>
                  <a:latin typeface="Tahoma" pitchFamily="34" charset="0"/>
                </a:endParaRPr>
              </a:p>
            </p:txBody>
          </p:sp>
          <p:cxnSp>
            <p:nvCxnSpPr>
              <p:cNvPr id="20" name="Straight Connector 19">
                <a:extLst>
                  <a:ext uri="{FF2B5EF4-FFF2-40B4-BE49-F238E27FC236}">
                    <a16:creationId xmlns:a16="http://schemas.microsoft.com/office/drawing/2014/main" id="{86495C26-20B2-F826-012A-E88464BCD8A2}"/>
                  </a:ext>
                </a:extLst>
              </p:cNvPr>
              <p:cNvCxnSpPr>
                <a:cxnSpLocks/>
                <a:stCxn id="19" idx="3"/>
              </p:cNvCxnSpPr>
              <p:nvPr/>
            </p:nvCxnSpPr>
            <p:spPr bwMode="auto">
              <a:xfrm flipV="1">
                <a:off x="4823863" y="1568679"/>
                <a:ext cx="725699" cy="940514"/>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grpSp>
          <p:nvGrpSpPr>
            <p:cNvPr id="8" name="Group 7">
              <a:extLst>
                <a:ext uri="{FF2B5EF4-FFF2-40B4-BE49-F238E27FC236}">
                  <a16:creationId xmlns:a16="http://schemas.microsoft.com/office/drawing/2014/main" id="{FA1114AF-4F08-5F47-E567-6F9125113D2C}"/>
                </a:ext>
              </a:extLst>
            </p:cNvPr>
            <p:cNvGrpSpPr/>
            <p:nvPr/>
          </p:nvGrpSpPr>
          <p:grpSpPr>
            <a:xfrm>
              <a:off x="7156635" y="1280091"/>
              <a:ext cx="1253125" cy="735228"/>
              <a:chOff x="4114800" y="2190750"/>
              <a:chExt cx="1447800" cy="892340"/>
            </a:xfrm>
          </p:grpSpPr>
          <p:sp>
            <p:nvSpPr>
              <p:cNvPr id="17" name="Rectangle 16">
                <a:extLst>
                  <a:ext uri="{FF2B5EF4-FFF2-40B4-BE49-F238E27FC236}">
                    <a16:creationId xmlns:a16="http://schemas.microsoft.com/office/drawing/2014/main" id="{D627DBC0-01DB-1B2A-23C3-27C3CD9B8731}"/>
                  </a:ext>
                </a:extLst>
              </p:cNvPr>
              <p:cNvSpPr/>
              <p:nvPr/>
            </p:nvSpPr>
            <p:spPr bwMode="auto">
              <a:xfrm>
                <a:off x="4114800" y="2190750"/>
                <a:ext cx="1447800" cy="892340"/>
              </a:xfrm>
              <a:prstGeom prst="rect">
                <a:avLst/>
              </a:prstGeom>
              <a:solidFill>
                <a:srgbClr val="FFF0C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Object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t>Ford</a:t>
                </a:r>
              </a:p>
            </p:txBody>
          </p:sp>
          <p:cxnSp>
            <p:nvCxnSpPr>
              <p:cNvPr id="18" name="Straight Connector 17">
                <a:extLst>
                  <a:ext uri="{FF2B5EF4-FFF2-40B4-BE49-F238E27FC236}">
                    <a16:creationId xmlns:a16="http://schemas.microsoft.com/office/drawing/2014/main" id="{1EFEF252-67F1-69A6-01C4-E886D8381435}"/>
                  </a:ext>
                </a:extLst>
              </p:cNvPr>
              <p:cNvCxnSpPr>
                <a:cxnSpLocks/>
              </p:cNvCxnSpPr>
              <p:nvPr/>
            </p:nvCxnSpPr>
            <p:spPr bwMode="auto">
              <a:xfrm>
                <a:off x="4114800" y="2648626"/>
                <a:ext cx="14478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grpSp>
          <p:nvGrpSpPr>
            <p:cNvPr id="10" name="Group 9">
              <a:extLst>
                <a:ext uri="{FF2B5EF4-FFF2-40B4-BE49-F238E27FC236}">
                  <a16:creationId xmlns:a16="http://schemas.microsoft.com/office/drawing/2014/main" id="{0FCF7ACF-4AF6-3FDC-51F8-B0E1E5F5048A}"/>
                </a:ext>
              </a:extLst>
            </p:cNvPr>
            <p:cNvGrpSpPr/>
            <p:nvPr/>
          </p:nvGrpSpPr>
          <p:grpSpPr>
            <a:xfrm>
              <a:off x="7156634" y="2210628"/>
              <a:ext cx="1253125" cy="742439"/>
              <a:chOff x="4114800" y="2190750"/>
              <a:chExt cx="1447800" cy="901092"/>
            </a:xfrm>
          </p:grpSpPr>
          <p:sp>
            <p:nvSpPr>
              <p:cNvPr id="15" name="Rectangle 14">
                <a:extLst>
                  <a:ext uri="{FF2B5EF4-FFF2-40B4-BE49-F238E27FC236}">
                    <a16:creationId xmlns:a16="http://schemas.microsoft.com/office/drawing/2014/main" id="{DAF84DD3-12BF-B2C9-0A42-25100B49EB2B}"/>
                  </a:ext>
                </a:extLst>
              </p:cNvPr>
              <p:cNvSpPr/>
              <p:nvPr/>
            </p:nvSpPr>
            <p:spPr bwMode="auto">
              <a:xfrm>
                <a:off x="4114800" y="2190750"/>
                <a:ext cx="1447800" cy="901092"/>
              </a:xfrm>
              <a:prstGeom prst="rect">
                <a:avLst/>
              </a:prstGeom>
              <a:solidFill>
                <a:srgbClr val="FFF0C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Object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Tesla</a:t>
                </a:r>
              </a:p>
            </p:txBody>
          </p:sp>
          <p:cxnSp>
            <p:nvCxnSpPr>
              <p:cNvPr id="16" name="Straight Connector 15">
                <a:extLst>
                  <a:ext uri="{FF2B5EF4-FFF2-40B4-BE49-F238E27FC236}">
                    <a16:creationId xmlns:a16="http://schemas.microsoft.com/office/drawing/2014/main" id="{863DF075-3D2B-93A2-EF43-B3DED64D4D62}"/>
                  </a:ext>
                </a:extLst>
              </p:cNvPr>
              <p:cNvCxnSpPr>
                <a:cxnSpLocks/>
              </p:cNvCxnSpPr>
              <p:nvPr/>
            </p:nvCxnSpPr>
            <p:spPr bwMode="auto">
              <a:xfrm>
                <a:off x="4114800" y="2648626"/>
                <a:ext cx="14478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cxnSp>
          <p:nvCxnSpPr>
            <p:cNvPr id="12" name="Straight Connector 11">
              <a:extLst>
                <a:ext uri="{FF2B5EF4-FFF2-40B4-BE49-F238E27FC236}">
                  <a16:creationId xmlns:a16="http://schemas.microsoft.com/office/drawing/2014/main" id="{0DF780AC-B6CD-A0A3-9F29-8C011831E404}"/>
                </a:ext>
              </a:extLst>
            </p:cNvPr>
            <p:cNvCxnSpPr>
              <a:cxnSpLocks/>
              <a:stCxn id="19" idx="3"/>
              <a:endCxn id="15" idx="1"/>
            </p:cNvCxnSpPr>
            <p:nvPr/>
          </p:nvCxnSpPr>
          <p:spPr bwMode="auto">
            <a:xfrm flipV="1">
              <a:off x="6515100" y="2581848"/>
              <a:ext cx="641534" cy="16016"/>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sp>
          <p:nvSpPr>
            <p:cNvPr id="24" name="Rectangle 23">
              <a:extLst>
                <a:ext uri="{FF2B5EF4-FFF2-40B4-BE49-F238E27FC236}">
                  <a16:creationId xmlns:a16="http://schemas.microsoft.com/office/drawing/2014/main" id="{27E8034B-8F5F-64DB-45B6-66DC782DC064}"/>
                </a:ext>
              </a:extLst>
            </p:cNvPr>
            <p:cNvSpPr/>
            <p:nvPr/>
          </p:nvSpPr>
          <p:spPr bwMode="auto">
            <a:xfrm>
              <a:off x="7182401" y="3116591"/>
              <a:ext cx="1253125" cy="742439"/>
            </a:xfrm>
            <a:prstGeom prst="rect">
              <a:avLst/>
            </a:prstGeom>
            <a:solidFill>
              <a:srgbClr val="FFF0C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Object</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Chevrolet</a:t>
              </a:r>
              <a:endParaRPr kumimoji="0" lang="en-US" sz="2000" b="0" i="0" u="none" strike="noStrike" cap="none" normalizeH="0" baseline="0" dirty="0">
                <a:ln>
                  <a:noFill/>
                </a:ln>
                <a:solidFill>
                  <a:schemeClr val="tx1"/>
                </a:solidFill>
                <a:effectLst/>
                <a:latin typeface="Tahoma" pitchFamily="34" charset="0"/>
              </a:endParaRPr>
            </a:p>
          </p:txBody>
        </p:sp>
        <p:cxnSp>
          <p:nvCxnSpPr>
            <p:cNvPr id="30" name="Straight Connector 29">
              <a:extLst>
                <a:ext uri="{FF2B5EF4-FFF2-40B4-BE49-F238E27FC236}">
                  <a16:creationId xmlns:a16="http://schemas.microsoft.com/office/drawing/2014/main" id="{06617CA3-024E-0773-BA02-5F1E31B4AD80}"/>
                </a:ext>
              </a:extLst>
            </p:cNvPr>
            <p:cNvCxnSpPr>
              <a:cxnSpLocks/>
              <a:stCxn id="19" idx="3"/>
              <a:endCxn id="24" idx="1"/>
            </p:cNvCxnSpPr>
            <p:nvPr/>
          </p:nvCxnSpPr>
          <p:spPr bwMode="auto">
            <a:xfrm>
              <a:off x="6515100" y="2597864"/>
              <a:ext cx="667301" cy="889947"/>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33727614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712C-CAC1-681F-C2FF-5E6FF3668AD5}"/>
              </a:ext>
            </a:extLst>
          </p:cNvPr>
          <p:cNvSpPr>
            <a:spLocks noGrp="1"/>
          </p:cNvSpPr>
          <p:nvPr>
            <p:ph type="title"/>
          </p:nvPr>
        </p:nvSpPr>
        <p:spPr/>
        <p:txBody>
          <a:bodyPr/>
          <a:lstStyle/>
          <a:p>
            <a:r>
              <a:rPr lang="en-US" dirty="0"/>
              <a:t>Built-in Packages</a:t>
            </a:r>
          </a:p>
        </p:txBody>
      </p:sp>
      <p:sp>
        <p:nvSpPr>
          <p:cNvPr id="3" name="Content Placeholder 2">
            <a:extLst>
              <a:ext uri="{FF2B5EF4-FFF2-40B4-BE49-F238E27FC236}">
                <a16:creationId xmlns:a16="http://schemas.microsoft.com/office/drawing/2014/main" id="{B32E47EF-27BF-83B4-E009-2C7CA715C6C8}"/>
              </a:ext>
            </a:extLst>
          </p:cNvPr>
          <p:cNvSpPr>
            <a:spLocks noGrp="1"/>
          </p:cNvSpPr>
          <p:nvPr>
            <p:ph sz="half" idx="1"/>
          </p:nvPr>
        </p:nvSpPr>
        <p:spPr>
          <a:xfrm>
            <a:off x="473746" y="783076"/>
            <a:ext cx="8563215" cy="162162"/>
          </a:xfrm>
        </p:spPr>
        <p:txBody>
          <a:bodyPr/>
          <a:lstStyle/>
          <a:p>
            <a:r>
              <a:rPr lang="en-US" sz="1800" dirty="0"/>
              <a:t>The Java API is a library of prewritten classes, that are free to use, included in the Java Development Environment.</a:t>
            </a:r>
          </a:p>
          <a:p>
            <a:r>
              <a:rPr lang="en-US" sz="1800" dirty="0"/>
              <a:t>The library contains components for managing input, database programming, and much </a:t>
            </a:r>
            <a:r>
              <a:rPr lang="en-US" sz="1800" dirty="0" err="1"/>
              <a:t>much</a:t>
            </a:r>
            <a:r>
              <a:rPr lang="en-US" sz="1800" dirty="0"/>
              <a:t> more. </a:t>
            </a:r>
          </a:p>
          <a:p>
            <a:r>
              <a:rPr lang="en-US" sz="1800" dirty="0"/>
              <a:t>The complete list can be found at Oracles website: https://docs.oracle.com/javase/8/docs/api/.</a:t>
            </a:r>
          </a:p>
          <a:p>
            <a:r>
              <a:rPr lang="en-US" sz="1800" dirty="0"/>
              <a:t>The library is divided into packages and classes. </a:t>
            </a:r>
          </a:p>
          <a:p>
            <a:r>
              <a:rPr lang="en-US" sz="1800" dirty="0"/>
              <a:t>Meaning you can either import a single class (along with its methods and attributes), or a whole package that contain all the classes that belong to the specified package.</a:t>
            </a:r>
          </a:p>
          <a:p>
            <a:r>
              <a:rPr lang="en-US" sz="1800" dirty="0"/>
              <a:t>To use a class or a package from the library, you need to use the import keyword.</a:t>
            </a:r>
          </a:p>
        </p:txBody>
      </p:sp>
      <p:sp>
        <p:nvSpPr>
          <p:cNvPr id="4" name="Content Placeholder 3">
            <a:extLst>
              <a:ext uri="{FF2B5EF4-FFF2-40B4-BE49-F238E27FC236}">
                <a16:creationId xmlns:a16="http://schemas.microsoft.com/office/drawing/2014/main" id="{BFA4B046-23C8-5EA3-BB9A-79354FC66E9D}"/>
              </a:ext>
            </a:extLst>
          </p:cNvPr>
          <p:cNvSpPr>
            <a:spLocks noGrp="1"/>
          </p:cNvSpPr>
          <p:nvPr>
            <p:ph sz="half" idx="2"/>
          </p:nvPr>
        </p:nvSpPr>
        <p:spPr>
          <a:xfrm>
            <a:off x="2286000" y="3945082"/>
            <a:ext cx="6457950" cy="914400"/>
          </a:xfrm>
          <a:ln w="12700">
            <a:solidFill>
              <a:schemeClr val="tx1"/>
            </a:solidFill>
          </a:ln>
        </p:spPr>
        <p:txBody>
          <a:bodyPr/>
          <a:lstStyle/>
          <a:p>
            <a:pPr marL="0" indent="0">
              <a:buNone/>
            </a:pPr>
            <a:r>
              <a:rPr lang="en-US" sz="1800" dirty="0"/>
              <a:t>Syntax:</a:t>
            </a:r>
          </a:p>
          <a:p>
            <a:r>
              <a:rPr lang="en-US" sz="1800" dirty="0"/>
              <a:t>import </a:t>
            </a:r>
            <a:r>
              <a:rPr lang="en-US" sz="1800" dirty="0" err="1"/>
              <a:t>package.name.Class</a:t>
            </a:r>
            <a:r>
              <a:rPr lang="en-US" sz="1800" dirty="0"/>
              <a:t>;   // Import a single class</a:t>
            </a:r>
          </a:p>
          <a:p>
            <a:r>
              <a:rPr lang="en-US" sz="1800" dirty="0"/>
              <a:t>import package.name.*;   // Import the whole package</a:t>
            </a:r>
          </a:p>
          <a:p>
            <a:endParaRPr lang="en-US" dirty="0"/>
          </a:p>
        </p:txBody>
      </p:sp>
    </p:spTree>
    <p:extLst>
      <p:ext uri="{BB962C8B-B14F-4D97-AF65-F5344CB8AC3E}">
        <p14:creationId xmlns:p14="http://schemas.microsoft.com/office/powerpoint/2010/main" val="1176252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712C-CAC1-681F-C2FF-5E6FF3668AD5}"/>
              </a:ext>
            </a:extLst>
          </p:cNvPr>
          <p:cNvSpPr>
            <a:spLocks noGrp="1"/>
          </p:cNvSpPr>
          <p:nvPr>
            <p:ph type="title"/>
          </p:nvPr>
        </p:nvSpPr>
        <p:spPr/>
        <p:txBody>
          <a:bodyPr/>
          <a:lstStyle/>
          <a:p>
            <a:r>
              <a:rPr lang="en-US" dirty="0"/>
              <a:t>Import a Class (1/2)</a:t>
            </a:r>
          </a:p>
        </p:txBody>
      </p:sp>
      <p:sp>
        <p:nvSpPr>
          <p:cNvPr id="3" name="Content Placeholder 2">
            <a:extLst>
              <a:ext uri="{FF2B5EF4-FFF2-40B4-BE49-F238E27FC236}">
                <a16:creationId xmlns:a16="http://schemas.microsoft.com/office/drawing/2014/main" id="{B32E47EF-27BF-83B4-E009-2C7CA715C6C8}"/>
              </a:ext>
            </a:extLst>
          </p:cNvPr>
          <p:cNvSpPr>
            <a:spLocks noGrp="1"/>
          </p:cNvSpPr>
          <p:nvPr>
            <p:ph idx="1"/>
          </p:nvPr>
        </p:nvSpPr>
        <p:spPr>
          <a:xfrm>
            <a:off x="914400" y="1238250"/>
            <a:ext cx="6858000" cy="2667000"/>
          </a:xfrm>
        </p:spPr>
        <p:txBody>
          <a:bodyPr/>
          <a:lstStyle/>
          <a:p>
            <a:r>
              <a:rPr lang="en-US" dirty="0"/>
              <a:t>If you find a class you want to use, for example, the Scanner class, which is used to get user input, write the following code:</a:t>
            </a:r>
          </a:p>
          <a:p>
            <a:endParaRPr lang="en-US" dirty="0"/>
          </a:p>
          <a:p>
            <a:pPr marL="0" indent="0">
              <a:buNone/>
            </a:pPr>
            <a:r>
              <a:rPr lang="en-US" dirty="0"/>
              <a:t>	import </a:t>
            </a:r>
            <a:r>
              <a:rPr lang="en-US" dirty="0" err="1"/>
              <a:t>java.util.Scanner</a:t>
            </a:r>
            <a:r>
              <a:rPr lang="en-US" dirty="0"/>
              <a:t>;</a:t>
            </a:r>
          </a:p>
          <a:p>
            <a:endParaRPr lang="en-US" dirty="0"/>
          </a:p>
          <a:p>
            <a:r>
              <a:rPr lang="en-US" dirty="0"/>
              <a:t>In the example above, </a:t>
            </a:r>
            <a:r>
              <a:rPr lang="en-US" dirty="0" err="1"/>
              <a:t>java.util</a:t>
            </a:r>
            <a:r>
              <a:rPr lang="en-US" dirty="0"/>
              <a:t> is a package, while Scanner is a class of the </a:t>
            </a:r>
            <a:r>
              <a:rPr lang="en-US" dirty="0" err="1"/>
              <a:t>java.util</a:t>
            </a:r>
            <a:r>
              <a:rPr lang="en-US" dirty="0"/>
              <a:t> package.</a:t>
            </a:r>
          </a:p>
        </p:txBody>
      </p:sp>
    </p:spTree>
    <p:extLst>
      <p:ext uri="{BB962C8B-B14F-4D97-AF65-F5344CB8AC3E}">
        <p14:creationId xmlns:p14="http://schemas.microsoft.com/office/powerpoint/2010/main" val="516594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712C-CAC1-681F-C2FF-5E6FF3668AD5}"/>
              </a:ext>
            </a:extLst>
          </p:cNvPr>
          <p:cNvSpPr>
            <a:spLocks noGrp="1"/>
          </p:cNvSpPr>
          <p:nvPr>
            <p:ph type="title"/>
          </p:nvPr>
        </p:nvSpPr>
        <p:spPr/>
        <p:txBody>
          <a:bodyPr/>
          <a:lstStyle/>
          <a:p>
            <a:r>
              <a:rPr lang="en-US" dirty="0"/>
              <a:t>Import a Class (2/2)</a:t>
            </a:r>
          </a:p>
        </p:txBody>
      </p:sp>
      <p:sp>
        <p:nvSpPr>
          <p:cNvPr id="3" name="Content Placeholder 2">
            <a:extLst>
              <a:ext uri="{FF2B5EF4-FFF2-40B4-BE49-F238E27FC236}">
                <a16:creationId xmlns:a16="http://schemas.microsoft.com/office/drawing/2014/main" id="{B32E47EF-27BF-83B4-E009-2C7CA715C6C8}"/>
              </a:ext>
            </a:extLst>
          </p:cNvPr>
          <p:cNvSpPr>
            <a:spLocks noGrp="1"/>
          </p:cNvSpPr>
          <p:nvPr>
            <p:ph sz="half" idx="1"/>
          </p:nvPr>
        </p:nvSpPr>
        <p:spPr>
          <a:xfrm>
            <a:off x="193221" y="981437"/>
            <a:ext cx="2895599" cy="3456385"/>
          </a:xfrm>
        </p:spPr>
        <p:txBody>
          <a:bodyPr/>
          <a:lstStyle/>
          <a:p>
            <a:r>
              <a:rPr lang="en-US" dirty="0"/>
              <a:t>To use the Scanner class, create an object of the class and use any of the available methods found in the Scanner class documentation. </a:t>
            </a:r>
          </a:p>
          <a:p>
            <a:r>
              <a:rPr lang="en-US" dirty="0"/>
              <a:t>In our example, we will use the </a:t>
            </a:r>
            <a:r>
              <a:rPr lang="en-US" dirty="0" err="1"/>
              <a:t>nextLine</a:t>
            </a:r>
            <a:r>
              <a:rPr lang="en-US" dirty="0"/>
              <a:t>() method, which is used to read a complete line.</a:t>
            </a:r>
          </a:p>
          <a:p>
            <a:endParaRPr lang="en-US" dirty="0"/>
          </a:p>
        </p:txBody>
      </p:sp>
      <p:sp>
        <p:nvSpPr>
          <p:cNvPr id="4" name="Content Placeholder 3">
            <a:extLst>
              <a:ext uri="{FF2B5EF4-FFF2-40B4-BE49-F238E27FC236}">
                <a16:creationId xmlns:a16="http://schemas.microsoft.com/office/drawing/2014/main" id="{B2C56570-6F8C-6788-4D11-509FEE1287F0}"/>
              </a:ext>
            </a:extLst>
          </p:cNvPr>
          <p:cNvSpPr>
            <a:spLocks noGrp="1"/>
          </p:cNvSpPr>
          <p:nvPr>
            <p:ph sz="half" idx="2"/>
          </p:nvPr>
        </p:nvSpPr>
        <p:spPr>
          <a:xfrm>
            <a:off x="3133423" y="978185"/>
            <a:ext cx="6010577" cy="3456385"/>
          </a:xfrm>
        </p:spPr>
        <p:txBody>
          <a:bodyPr/>
          <a:lstStyle/>
          <a:p>
            <a:pPr marL="0" indent="0">
              <a:buNone/>
            </a:pPr>
            <a:r>
              <a:rPr lang="en-US" sz="1900" dirty="0"/>
              <a:t>import </a:t>
            </a:r>
            <a:r>
              <a:rPr lang="en-US" sz="1900" dirty="0" err="1"/>
              <a:t>java.util.Scanner</a:t>
            </a:r>
            <a:r>
              <a:rPr lang="en-US" sz="1900" dirty="0"/>
              <a:t>;</a:t>
            </a:r>
          </a:p>
          <a:p>
            <a:pPr marL="0" indent="0">
              <a:buNone/>
            </a:pPr>
            <a:endParaRPr lang="en-US" sz="1900" dirty="0"/>
          </a:p>
          <a:p>
            <a:pPr marL="0" indent="0">
              <a:buNone/>
            </a:pPr>
            <a:r>
              <a:rPr lang="en-US" sz="1900" dirty="0"/>
              <a:t>class </a:t>
            </a:r>
            <a:r>
              <a:rPr lang="en-US" sz="1900" dirty="0" err="1"/>
              <a:t>MyClass</a:t>
            </a:r>
            <a:r>
              <a:rPr lang="en-US" sz="1900" dirty="0"/>
              <a:t> {</a:t>
            </a:r>
          </a:p>
          <a:p>
            <a:pPr marL="0" indent="0">
              <a:buNone/>
            </a:pPr>
            <a:r>
              <a:rPr lang="en-US" sz="1900" dirty="0"/>
              <a:t>   public static void main(String[] </a:t>
            </a:r>
            <a:r>
              <a:rPr lang="en-US" sz="1900" dirty="0" err="1"/>
              <a:t>args</a:t>
            </a:r>
            <a:r>
              <a:rPr lang="en-US" sz="1900" dirty="0"/>
              <a:t>) {</a:t>
            </a:r>
          </a:p>
          <a:p>
            <a:pPr marL="0" indent="0">
              <a:buNone/>
            </a:pPr>
            <a:r>
              <a:rPr lang="en-US" sz="1900" dirty="0"/>
              <a:t>      Scanner </a:t>
            </a:r>
            <a:r>
              <a:rPr lang="en-US" sz="1900" dirty="0" err="1"/>
              <a:t>myObj</a:t>
            </a:r>
            <a:r>
              <a:rPr lang="en-US" sz="1900" dirty="0"/>
              <a:t> = new Scanner(System.in);</a:t>
            </a:r>
          </a:p>
          <a:p>
            <a:pPr marL="0" indent="0">
              <a:buNone/>
            </a:pPr>
            <a:r>
              <a:rPr lang="en-US" sz="1900" dirty="0"/>
              <a:t>      </a:t>
            </a:r>
            <a:r>
              <a:rPr lang="en-US" sz="1900" dirty="0" err="1"/>
              <a:t>System.out.println</a:t>
            </a:r>
            <a:r>
              <a:rPr lang="en-US" sz="1900" dirty="0"/>
              <a:t>("Enter username");</a:t>
            </a:r>
          </a:p>
          <a:p>
            <a:pPr marL="0" indent="0">
              <a:buNone/>
            </a:pPr>
            <a:endParaRPr lang="en-US" sz="1900" dirty="0"/>
          </a:p>
          <a:p>
            <a:pPr marL="0" indent="0">
              <a:buNone/>
            </a:pPr>
            <a:r>
              <a:rPr lang="en-US" sz="1900" dirty="0"/>
              <a:t>      String </a:t>
            </a:r>
            <a:r>
              <a:rPr lang="en-US" sz="1900" dirty="0" err="1"/>
              <a:t>userName</a:t>
            </a:r>
            <a:r>
              <a:rPr lang="en-US" sz="1900" dirty="0"/>
              <a:t> = </a:t>
            </a:r>
            <a:r>
              <a:rPr lang="en-US" sz="1900" dirty="0" err="1"/>
              <a:t>myObj.nextLine</a:t>
            </a:r>
            <a:r>
              <a:rPr lang="en-US" sz="1900" dirty="0"/>
              <a:t>();</a:t>
            </a:r>
          </a:p>
          <a:p>
            <a:pPr marL="0" indent="0">
              <a:buNone/>
            </a:pPr>
            <a:r>
              <a:rPr lang="en-US" sz="1900" dirty="0"/>
              <a:t>      </a:t>
            </a:r>
            <a:r>
              <a:rPr lang="en-US" sz="1900" dirty="0" err="1"/>
              <a:t>System.out.println</a:t>
            </a:r>
            <a:r>
              <a:rPr lang="en-US" sz="1900" dirty="0"/>
              <a:t>("Username is: " + </a:t>
            </a:r>
            <a:r>
              <a:rPr lang="en-US" sz="1900" dirty="0" err="1"/>
              <a:t>userName</a:t>
            </a:r>
            <a:r>
              <a:rPr lang="en-US" sz="1900" dirty="0"/>
              <a:t>);</a:t>
            </a:r>
          </a:p>
          <a:p>
            <a:pPr marL="0" indent="0">
              <a:buNone/>
            </a:pPr>
            <a:r>
              <a:rPr lang="en-US" sz="1900" dirty="0"/>
              <a:t>   }</a:t>
            </a:r>
          </a:p>
          <a:p>
            <a:pPr marL="0" indent="0">
              <a:buNone/>
            </a:pPr>
            <a:r>
              <a:rPr lang="en-US" sz="1900" dirty="0"/>
              <a:t>}</a:t>
            </a:r>
          </a:p>
          <a:p>
            <a:pPr marL="0" indent="0">
              <a:buNone/>
            </a:pPr>
            <a:endParaRPr lang="en-US" sz="1900" dirty="0"/>
          </a:p>
        </p:txBody>
      </p:sp>
      <p:cxnSp>
        <p:nvCxnSpPr>
          <p:cNvPr id="5" name="Straight Connector 4">
            <a:extLst>
              <a:ext uri="{FF2B5EF4-FFF2-40B4-BE49-F238E27FC236}">
                <a16:creationId xmlns:a16="http://schemas.microsoft.com/office/drawing/2014/main" id="{9A689272-B53F-D376-C3A6-03B9B0F04D1D}"/>
              </a:ext>
            </a:extLst>
          </p:cNvPr>
          <p:cNvCxnSpPr>
            <a:cxnSpLocks/>
          </p:cNvCxnSpPr>
          <p:nvPr/>
        </p:nvCxnSpPr>
        <p:spPr bwMode="auto">
          <a:xfrm>
            <a:off x="3111121" y="895350"/>
            <a:ext cx="0" cy="38100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09938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685800" y="4019550"/>
            <a:ext cx="8382000" cy="457200"/>
          </a:xfrm>
        </p:spPr>
        <p:txBody>
          <a:bodyPr/>
          <a:lstStyle/>
          <a:p>
            <a:pPr marL="2227263" indent="-2227263"/>
            <a:r>
              <a:rPr lang="en-US" dirty="0"/>
              <a:t>Chapter 9 – Classes –</a:t>
            </a:r>
            <a:br>
              <a:rPr lang="en-US" dirty="0"/>
            </a:br>
            <a:r>
              <a:rPr lang="en-US" dirty="0"/>
              <a:t>Object-Oriented Design</a:t>
            </a:r>
            <a:br>
              <a:rPr lang="en-US" dirty="0"/>
            </a:br>
            <a:r>
              <a:rPr lang="en-US" dirty="0"/>
              <a:t>Object-Oriented Programming</a:t>
            </a:r>
          </a:p>
        </p:txBody>
      </p:sp>
    </p:spTree>
    <p:extLst>
      <p:ext uri="{BB962C8B-B14F-4D97-AF65-F5344CB8AC3E}">
        <p14:creationId xmlns:p14="http://schemas.microsoft.com/office/powerpoint/2010/main" val="285413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6BEB-6506-5E59-8C7F-C3384D6EFE95}"/>
              </a:ext>
            </a:extLst>
          </p:cNvPr>
          <p:cNvSpPr>
            <a:spLocks noGrp="1"/>
          </p:cNvSpPr>
          <p:nvPr>
            <p:ph type="title"/>
          </p:nvPr>
        </p:nvSpPr>
        <p:spPr/>
        <p:txBody>
          <a:bodyPr/>
          <a:lstStyle/>
          <a:p>
            <a:r>
              <a:rPr lang="en-US" dirty="0"/>
              <a:t>Composition of Classes</a:t>
            </a:r>
          </a:p>
        </p:txBody>
      </p:sp>
      <p:sp>
        <p:nvSpPr>
          <p:cNvPr id="3" name="Content Placeholder 2">
            <a:extLst>
              <a:ext uri="{FF2B5EF4-FFF2-40B4-BE49-F238E27FC236}">
                <a16:creationId xmlns:a16="http://schemas.microsoft.com/office/drawing/2014/main" id="{A6FA36B0-A677-7285-81F1-5BABDE70AC38}"/>
              </a:ext>
            </a:extLst>
          </p:cNvPr>
          <p:cNvSpPr>
            <a:spLocks noGrp="1"/>
          </p:cNvSpPr>
          <p:nvPr>
            <p:ph idx="1"/>
          </p:nvPr>
        </p:nvSpPr>
        <p:spPr>
          <a:xfrm>
            <a:off x="434975" y="1098321"/>
            <a:ext cx="3984625" cy="3149829"/>
          </a:xfrm>
        </p:spPr>
        <p:txBody>
          <a:bodyPr/>
          <a:lstStyle/>
          <a:p>
            <a:r>
              <a:rPr lang="en-US" dirty="0"/>
              <a:t>In general, except some exemptions, a class consists of its attributes and related methods.</a:t>
            </a:r>
          </a:p>
          <a:p>
            <a:r>
              <a:rPr lang="en-US" dirty="0"/>
              <a:t>Each object as an instance of the class has the values of the attributes specific to the object.</a:t>
            </a:r>
          </a:p>
          <a:p>
            <a:r>
              <a:rPr lang="en-US" dirty="0"/>
              <a:t>All objects share the same set of methods included in the class.</a:t>
            </a:r>
          </a:p>
        </p:txBody>
      </p:sp>
      <p:grpSp>
        <p:nvGrpSpPr>
          <p:cNvPr id="4" name="Group 3">
            <a:extLst>
              <a:ext uri="{FF2B5EF4-FFF2-40B4-BE49-F238E27FC236}">
                <a16:creationId xmlns:a16="http://schemas.microsoft.com/office/drawing/2014/main" id="{85FF9B1F-0482-80C8-C6F9-8407ED009341}"/>
              </a:ext>
            </a:extLst>
          </p:cNvPr>
          <p:cNvGrpSpPr/>
          <p:nvPr/>
        </p:nvGrpSpPr>
        <p:grpSpPr>
          <a:xfrm>
            <a:off x="4846407" y="1227790"/>
            <a:ext cx="3563650" cy="3180577"/>
            <a:chOff x="4884523" y="1296173"/>
            <a:chExt cx="3563650" cy="3180577"/>
          </a:xfrm>
        </p:grpSpPr>
        <p:grpSp>
          <p:nvGrpSpPr>
            <p:cNvPr id="5" name="Group 4">
              <a:extLst>
                <a:ext uri="{FF2B5EF4-FFF2-40B4-BE49-F238E27FC236}">
                  <a16:creationId xmlns:a16="http://schemas.microsoft.com/office/drawing/2014/main" id="{79EE7AA5-216F-9150-4809-D0F0CCAAFD35}"/>
                </a:ext>
              </a:extLst>
            </p:cNvPr>
            <p:cNvGrpSpPr/>
            <p:nvPr/>
          </p:nvGrpSpPr>
          <p:grpSpPr>
            <a:xfrm>
              <a:off x="4991100" y="1957969"/>
              <a:ext cx="1257301" cy="1039770"/>
              <a:chOff x="4114800" y="2190750"/>
              <a:chExt cx="1447801" cy="1039770"/>
            </a:xfrm>
          </p:grpSpPr>
          <p:sp>
            <p:nvSpPr>
              <p:cNvPr id="16" name="Rectangle 15">
                <a:extLst>
                  <a:ext uri="{FF2B5EF4-FFF2-40B4-BE49-F238E27FC236}">
                    <a16:creationId xmlns:a16="http://schemas.microsoft.com/office/drawing/2014/main" id="{5E8644B2-AEFC-0181-D42F-46C0F772E3A7}"/>
                  </a:ext>
                </a:extLst>
              </p:cNvPr>
              <p:cNvSpPr/>
              <p:nvPr/>
            </p:nvSpPr>
            <p:spPr bwMode="auto">
              <a:xfrm>
                <a:off x="4114801" y="2190750"/>
                <a:ext cx="1447800" cy="1039770"/>
              </a:xfrm>
              <a:prstGeom prst="rect">
                <a:avLst/>
              </a:prstGeom>
              <a:solidFill>
                <a:srgbClr val="DDF0C8"/>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Class</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Attributes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ahoma" pitchFamily="34" charset="0"/>
                  </a:rPr>
                  <a:t>Methods</a:t>
                </a:r>
              </a:p>
            </p:txBody>
          </p:sp>
          <p:cxnSp>
            <p:nvCxnSpPr>
              <p:cNvPr id="17" name="Straight Connector 16">
                <a:extLst>
                  <a:ext uri="{FF2B5EF4-FFF2-40B4-BE49-F238E27FC236}">
                    <a16:creationId xmlns:a16="http://schemas.microsoft.com/office/drawing/2014/main" id="{95626BFA-67C5-B097-D3BE-3897C7919ACD}"/>
                  </a:ext>
                </a:extLst>
              </p:cNvPr>
              <p:cNvCxnSpPr>
                <a:cxnSpLocks/>
              </p:cNvCxnSpPr>
              <p:nvPr/>
            </p:nvCxnSpPr>
            <p:spPr bwMode="auto">
              <a:xfrm>
                <a:off x="4114800" y="2539185"/>
                <a:ext cx="14478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grpSp>
          <p:nvGrpSpPr>
            <p:cNvPr id="6" name="Group 5">
              <a:extLst>
                <a:ext uri="{FF2B5EF4-FFF2-40B4-BE49-F238E27FC236}">
                  <a16:creationId xmlns:a16="http://schemas.microsoft.com/office/drawing/2014/main" id="{478A69B4-14DD-A9A3-B049-8821FEB1933C}"/>
                </a:ext>
              </a:extLst>
            </p:cNvPr>
            <p:cNvGrpSpPr/>
            <p:nvPr/>
          </p:nvGrpSpPr>
          <p:grpSpPr>
            <a:xfrm>
              <a:off x="7162800" y="1930417"/>
              <a:ext cx="1253126" cy="1067322"/>
              <a:chOff x="4114799" y="2190750"/>
              <a:chExt cx="1447801" cy="1295400"/>
            </a:xfrm>
          </p:grpSpPr>
          <p:sp>
            <p:nvSpPr>
              <p:cNvPr id="14" name="Rectangle 13">
                <a:extLst>
                  <a:ext uri="{FF2B5EF4-FFF2-40B4-BE49-F238E27FC236}">
                    <a16:creationId xmlns:a16="http://schemas.microsoft.com/office/drawing/2014/main" id="{E628F900-1081-2329-B704-F9D566345E0C}"/>
                  </a:ext>
                </a:extLst>
              </p:cNvPr>
              <p:cNvSpPr/>
              <p:nvPr/>
            </p:nvSpPr>
            <p:spPr bwMode="auto">
              <a:xfrm>
                <a:off x="4114799" y="2190750"/>
                <a:ext cx="1447800" cy="1295400"/>
              </a:xfrm>
              <a:prstGeom prst="rect">
                <a:avLst/>
              </a:prstGeom>
              <a:solidFill>
                <a:srgbClr val="FFF0C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Object</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Attributes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ahoma" pitchFamily="34" charset="0"/>
                  </a:rPr>
                  <a:t>Methods</a:t>
                </a:r>
              </a:p>
            </p:txBody>
          </p:sp>
          <p:cxnSp>
            <p:nvCxnSpPr>
              <p:cNvPr id="15" name="Straight Connector 14">
                <a:extLst>
                  <a:ext uri="{FF2B5EF4-FFF2-40B4-BE49-F238E27FC236}">
                    <a16:creationId xmlns:a16="http://schemas.microsoft.com/office/drawing/2014/main" id="{926576BC-7327-B145-B7EF-AAD029B4D850}"/>
                  </a:ext>
                </a:extLst>
              </p:cNvPr>
              <p:cNvCxnSpPr>
                <a:cxnSpLocks/>
              </p:cNvCxnSpPr>
              <p:nvPr/>
            </p:nvCxnSpPr>
            <p:spPr bwMode="auto">
              <a:xfrm>
                <a:off x="4114800" y="2648626"/>
                <a:ext cx="14478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grpSp>
          <p:nvGrpSpPr>
            <p:cNvPr id="7" name="Group 6">
              <a:extLst>
                <a:ext uri="{FF2B5EF4-FFF2-40B4-BE49-F238E27FC236}">
                  <a16:creationId xmlns:a16="http://schemas.microsoft.com/office/drawing/2014/main" id="{A39E6569-2673-7CD4-A4A3-BDD4EBC399CE}"/>
                </a:ext>
              </a:extLst>
            </p:cNvPr>
            <p:cNvGrpSpPr/>
            <p:nvPr/>
          </p:nvGrpSpPr>
          <p:grpSpPr>
            <a:xfrm>
              <a:off x="7195048" y="3409428"/>
              <a:ext cx="1253125" cy="1067322"/>
              <a:chOff x="4114800" y="2190750"/>
              <a:chExt cx="1447800" cy="1295400"/>
            </a:xfrm>
          </p:grpSpPr>
          <p:sp>
            <p:nvSpPr>
              <p:cNvPr id="12" name="Rectangle 11">
                <a:extLst>
                  <a:ext uri="{FF2B5EF4-FFF2-40B4-BE49-F238E27FC236}">
                    <a16:creationId xmlns:a16="http://schemas.microsoft.com/office/drawing/2014/main" id="{C81339BF-5EEA-C5A3-98ED-A051144FD064}"/>
                  </a:ext>
                </a:extLst>
              </p:cNvPr>
              <p:cNvSpPr/>
              <p:nvPr/>
            </p:nvSpPr>
            <p:spPr bwMode="auto">
              <a:xfrm>
                <a:off x="4114800" y="2190750"/>
                <a:ext cx="1447800" cy="1295400"/>
              </a:xfrm>
              <a:prstGeom prst="rect">
                <a:avLst/>
              </a:prstGeom>
              <a:solidFill>
                <a:srgbClr val="FFF0C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Object</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Attributes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ahoma" pitchFamily="34" charset="0"/>
                  </a:rPr>
                  <a:t>Methods</a:t>
                </a:r>
              </a:p>
            </p:txBody>
          </p:sp>
          <p:cxnSp>
            <p:nvCxnSpPr>
              <p:cNvPr id="13" name="Straight Connector 12">
                <a:extLst>
                  <a:ext uri="{FF2B5EF4-FFF2-40B4-BE49-F238E27FC236}">
                    <a16:creationId xmlns:a16="http://schemas.microsoft.com/office/drawing/2014/main" id="{072E9652-8013-41BB-F818-76FAB4C4966B}"/>
                  </a:ext>
                </a:extLst>
              </p:cNvPr>
              <p:cNvCxnSpPr>
                <a:cxnSpLocks/>
              </p:cNvCxnSpPr>
              <p:nvPr/>
            </p:nvCxnSpPr>
            <p:spPr bwMode="auto">
              <a:xfrm>
                <a:off x="4114800" y="2648626"/>
                <a:ext cx="14478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cxnSp>
          <p:nvCxnSpPr>
            <p:cNvPr id="8" name="Straight Connector 7">
              <a:extLst>
                <a:ext uri="{FF2B5EF4-FFF2-40B4-BE49-F238E27FC236}">
                  <a16:creationId xmlns:a16="http://schemas.microsoft.com/office/drawing/2014/main" id="{52794160-CE3F-9A6E-17D5-BDF4E0054AB6}"/>
                </a:ext>
              </a:extLst>
            </p:cNvPr>
            <p:cNvCxnSpPr>
              <a:cxnSpLocks/>
            </p:cNvCxnSpPr>
            <p:nvPr/>
          </p:nvCxnSpPr>
          <p:spPr bwMode="auto">
            <a:xfrm>
              <a:off x="6274166" y="2477854"/>
              <a:ext cx="888634"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9" name="Straight Connector 8">
              <a:extLst>
                <a:ext uri="{FF2B5EF4-FFF2-40B4-BE49-F238E27FC236}">
                  <a16:creationId xmlns:a16="http://schemas.microsoft.com/office/drawing/2014/main" id="{8FF3A656-47BB-44FF-1E33-4E55F882985A}"/>
                </a:ext>
              </a:extLst>
            </p:cNvPr>
            <p:cNvCxnSpPr>
              <a:cxnSpLocks/>
              <a:stCxn id="16" idx="3"/>
              <a:endCxn id="12" idx="1"/>
            </p:cNvCxnSpPr>
            <p:nvPr/>
          </p:nvCxnSpPr>
          <p:spPr bwMode="auto">
            <a:xfrm>
              <a:off x="6248400" y="2477854"/>
              <a:ext cx="946648" cy="1465235"/>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sp>
          <p:nvSpPr>
            <p:cNvPr id="10" name="TextBox 9">
              <a:extLst>
                <a:ext uri="{FF2B5EF4-FFF2-40B4-BE49-F238E27FC236}">
                  <a16:creationId xmlns:a16="http://schemas.microsoft.com/office/drawing/2014/main" id="{8F8CF9B9-04B4-2956-88B1-388DF09524CD}"/>
                </a:ext>
              </a:extLst>
            </p:cNvPr>
            <p:cNvSpPr txBox="1"/>
            <p:nvPr/>
          </p:nvSpPr>
          <p:spPr>
            <a:xfrm>
              <a:off x="4884523" y="1296173"/>
              <a:ext cx="1485900" cy="400110"/>
            </a:xfrm>
            <a:prstGeom prst="rect">
              <a:avLst/>
            </a:prstGeom>
            <a:noFill/>
          </p:spPr>
          <p:txBody>
            <a:bodyPr wrap="square" rtlCol="0">
              <a:spAutoFit/>
            </a:bodyPr>
            <a:lstStyle/>
            <a:p>
              <a:r>
                <a:rPr lang="en-US" sz="2000" dirty="0"/>
                <a:t>Declaration</a:t>
              </a:r>
            </a:p>
          </p:txBody>
        </p:sp>
        <p:sp>
          <p:nvSpPr>
            <p:cNvPr id="11" name="TextBox 10">
              <a:extLst>
                <a:ext uri="{FF2B5EF4-FFF2-40B4-BE49-F238E27FC236}">
                  <a16:creationId xmlns:a16="http://schemas.microsoft.com/office/drawing/2014/main" id="{424FB43B-CCE2-261D-8D3D-A6649C48A360}"/>
                </a:ext>
              </a:extLst>
            </p:cNvPr>
            <p:cNvSpPr txBox="1"/>
            <p:nvPr/>
          </p:nvSpPr>
          <p:spPr>
            <a:xfrm>
              <a:off x="7209006" y="1315765"/>
              <a:ext cx="1172994" cy="400110"/>
            </a:xfrm>
            <a:prstGeom prst="rect">
              <a:avLst/>
            </a:prstGeom>
            <a:noFill/>
          </p:spPr>
          <p:txBody>
            <a:bodyPr wrap="square" rtlCol="0">
              <a:spAutoFit/>
            </a:bodyPr>
            <a:lstStyle/>
            <a:p>
              <a:r>
                <a:rPr lang="en-US" sz="2000" dirty="0"/>
                <a:t>Instance</a:t>
              </a:r>
            </a:p>
          </p:txBody>
        </p:sp>
      </p:grpSp>
    </p:spTree>
    <p:extLst>
      <p:ext uri="{BB962C8B-B14F-4D97-AF65-F5344CB8AC3E}">
        <p14:creationId xmlns:p14="http://schemas.microsoft.com/office/powerpoint/2010/main" val="200434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8E57-8ABD-4BE0-FB1E-294DB5C74A22}"/>
              </a:ext>
            </a:extLst>
          </p:cNvPr>
          <p:cNvSpPr>
            <a:spLocks noGrp="1"/>
          </p:cNvSpPr>
          <p:nvPr>
            <p:ph type="title"/>
          </p:nvPr>
        </p:nvSpPr>
        <p:spPr/>
        <p:txBody>
          <a:bodyPr/>
          <a:lstStyle/>
          <a:p>
            <a:r>
              <a:rPr lang="en-US" dirty="0"/>
              <a:t>Create a Class</a:t>
            </a:r>
          </a:p>
        </p:txBody>
      </p:sp>
      <p:sp>
        <p:nvSpPr>
          <p:cNvPr id="3" name="Content Placeholder 2">
            <a:extLst>
              <a:ext uri="{FF2B5EF4-FFF2-40B4-BE49-F238E27FC236}">
                <a16:creationId xmlns:a16="http://schemas.microsoft.com/office/drawing/2014/main" id="{65D8242D-D460-516F-4212-1240AFC0CDDB}"/>
              </a:ext>
            </a:extLst>
          </p:cNvPr>
          <p:cNvSpPr>
            <a:spLocks noGrp="1"/>
          </p:cNvSpPr>
          <p:nvPr>
            <p:ph sz="half" idx="1"/>
          </p:nvPr>
        </p:nvSpPr>
        <p:spPr>
          <a:xfrm>
            <a:off x="228601" y="971550"/>
            <a:ext cx="3962400" cy="3456385"/>
          </a:xfrm>
        </p:spPr>
        <p:txBody>
          <a:bodyPr/>
          <a:lstStyle/>
          <a:p>
            <a:r>
              <a:rPr lang="en-US" dirty="0"/>
              <a:t>To create a class, use the keyword class:</a:t>
            </a:r>
          </a:p>
          <a:p>
            <a:r>
              <a:rPr lang="en-US" dirty="0"/>
              <a:t>Each public class should be written in a separate file with the same name as the class.</a:t>
            </a:r>
          </a:p>
          <a:p>
            <a:r>
              <a:rPr lang="en-US" dirty="0"/>
              <a:t>For example,</a:t>
            </a:r>
          </a:p>
          <a:p>
            <a:pPr lvl="1"/>
            <a:r>
              <a:rPr lang="en-US" dirty="0"/>
              <a:t>you want to create class Main. </a:t>
            </a:r>
          </a:p>
          <a:p>
            <a:pPr lvl="1"/>
            <a:r>
              <a:rPr lang="en-US" dirty="0"/>
              <a:t>the file name where class Main is written should be Main.java</a:t>
            </a:r>
          </a:p>
          <a:p>
            <a:endParaRPr lang="en-US" dirty="0"/>
          </a:p>
        </p:txBody>
      </p:sp>
      <p:sp>
        <p:nvSpPr>
          <p:cNvPr id="4" name="Content Placeholder 3">
            <a:extLst>
              <a:ext uri="{FF2B5EF4-FFF2-40B4-BE49-F238E27FC236}">
                <a16:creationId xmlns:a16="http://schemas.microsoft.com/office/drawing/2014/main" id="{BD43D57F-F947-A58F-79B6-6315926328B7}"/>
              </a:ext>
            </a:extLst>
          </p:cNvPr>
          <p:cNvSpPr>
            <a:spLocks noGrp="1"/>
          </p:cNvSpPr>
          <p:nvPr>
            <p:ph sz="half" idx="2"/>
          </p:nvPr>
        </p:nvSpPr>
        <p:spPr>
          <a:xfrm>
            <a:off x="4505092" y="895350"/>
            <a:ext cx="4380571" cy="1000362"/>
          </a:xfrm>
        </p:spPr>
        <p:txBody>
          <a:bodyPr/>
          <a:lstStyle/>
          <a:p>
            <a:r>
              <a:rPr lang="en-US" dirty="0"/>
              <a:t>Create a class named "Main" with a variable x (as an attribute):</a:t>
            </a:r>
          </a:p>
          <a:p>
            <a:endParaRPr lang="en-US" dirty="0"/>
          </a:p>
          <a:p>
            <a:pPr marL="0" indent="0">
              <a:buNone/>
            </a:pPr>
            <a:r>
              <a:rPr lang="en-US" dirty="0"/>
              <a:t>	public class Main {</a:t>
            </a:r>
          </a:p>
          <a:p>
            <a:pPr marL="0" indent="0">
              <a:buNone/>
            </a:pPr>
            <a:r>
              <a:rPr lang="en-US" dirty="0"/>
              <a:t>	    int x = 5;</a:t>
            </a:r>
          </a:p>
          <a:p>
            <a:pPr marL="0" indent="0">
              <a:buNone/>
            </a:pPr>
            <a:r>
              <a:rPr lang="en-US" dirty="0"/>
              <a:t>	}</a:t>
            </a:r>
          </a:p>
          <a:p>
            <a:pPr marL="0" indent="0">
              <a:buNone/>
            </a:pPr>
            <a:r>
              <a:rPr lang="en-US" dirty="0"/>
              <a:t>	</a:t>
            </a:r>
          </a:p>
          <a:p>
            <a:r>
              <a:rPr lang="en-US" dirty="0"/>
              <a:t>Remember from the Java Syntax chapter that a class should always start with an uppercase first letter, and that the name of the java file should match the class name.</a:t>
            </a:r>
          </a:p>
          <a:p>
            <a:pPr marL="0" indent="0">
              <a:buNone/>
            </a:pPr>
            <a:endParaRPr lang="en-US" dirty="0"/>
          </a:p>
        </p:txBody>
      </p:sp>
      <p:cxnSp>
        <p:nvCxnSpPr>
          <p:cNvPr id="6" name="Straight Connector 5">
            <a:extLst>
              <a:ext uri="{FF2B5EF4-FFF2-40B4-BE49-F238E27FC236}">
                <a16:creationId xmlns:a16="http://schemas.microsoft.com/office/drawing/2014/main" id="{93E70645-E542-BF38-2A92-786FBD51A553}"/>
              </a:ext>
            </a:extLst>
          </p:cNvPr>
          <p:cNvCxnSpPr/>
          <p:nvPr/>
        </p:nvCxnSpPr>
        <p:spPr bwMode="auto">
          <a:xfrm>
            <a:off x="4419600" y="895350"/>
            <a:ext cx="0" cy="35814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8624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8E57-8ABD-4BE0-FB1E-294DB5C74A22}"/>
              </a:ext>
            </a:extLst>
          </p:cNvPr>
          <p:cNvSpPr>
            <a:spLocks noGrp="1"/>
          </p:cNvSpPr>
          <p:nvPr>
            <p:ph type="title"/>
          </p:nvPr>
        </p:nvSpPr>
        <p:spPr>
          <a:xfrm>
            <a:off x="1393827" y="285750"/>
            <a:ext cx="7369173" cy="490538"/>
          </a:xfrm>
        </p:spPr>
        <p:txBody>
          <a:bodyPr/>
          <a:lstStyle/>
          <a:p>
            <a:r>
              <a:rPr lang="en-US" dirty="0"/>
              <a:t>Each Public Class in a Separate Java File</a:t>
            </a:r>
          </a:p>
        </p:txBody>
      </p:sp>
      <p:sp>
        <p:nvSpPr>
          <p:cNvPr id="3" name="Content Placeholder 2">
            <a:extLst>
              <a:ext uri="{FF2B5EF4-FFF2-40B4-BE49-F238E27FC236}">
                <a16:creationId xmlns:a16="http://schemas.microsoft.com/office/drawing/2014/main" id="{65D8242D-D460-516F-4212-1240AFC0CDDB}"/>
              </a:ext>
            </a:extLst>
          </p:cNvPr>
          <p:cNvSpPr>
            <a:spLocks noGrp="1"/>
          </p:cNvSpPr>
          <p:nvPr>
            <p:ph idx="1"/>
          </p:nvPr>
        </p:nvSpPr>
        <p:spPr>
          <a:xfrm>
            <a:off x="914400" y="1352550"/>
            <a:ext cx="7162800" cy="2743200"/>
          </a:xfrm>
        </p:spPr>
        <p:txBody>
          <a:bodyPr/>
          <a:lstStyle/>
          <a:p>
            <a:r>
              <a:rPr lang="en-US" dirty="0"/>
              <a:t>it is possible to keep more than one class in a single Java file. </a:t>
            </a:r>
          </a:p>
          <a:p>
            <a:r>
              <a:rPr lang="en-US" dirty="0"/>
              <a:t>However, only one class in the Java file can be declared public, and the name of the file must match the name of the public class. </a:t>
            </a:r>
          </a:p>
          <a:p>
            <a:r>
              <a:rPr lang="en-US" dirty="0"/>
              <a:t>The non-public classes can be accessed only within the same file. </a:t>
            </a:r>
          </a:p>
          <a:p>
            <a:r>
              <a:rPr lang="en-US" dirty="0"/>
              <a:t>It is generally recommended to keep one class per file to improve code clarity and organization.</a:t>
            </a:r>
          </a:p>
        </p:txBody>
      </p:sp>
    </p:spTree>
    <p:extLst>
      <p:ext uri="{BB962C8B-B14F-4D97-AF65-F5344CB8AC3E}">
        <p14:creationId xmlns:p14="http://schemas.microsoft.com/office/powerpoint/2010/main" val="3191427589"/>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38100" cap="flat" cmpd="dbl" algn="ctr">
          <a:solidFill>
            <a:schemeClr val="tx1"/>
          </a:solidFill>
          <a:prstDash val="solid"/>
          <a:miter lim="800000"/>
          <a:headEnd type="none" w="med" len="med"/>
          <a:tailEnd type="none" w="med" len="med"/>
        </a:ln>
        <a:effec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14951</TotalTime>
  <Words>5283</Words>
  <Application>Microsoft Office PowerPoint</Application>
  <PresentationFormat>On-screen Show (16:9)</PresentationFormat>
  <Paragraphs>672</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Tahoma</vt:lpstr>
      <vt:lpstr>Wingdings</vt:lpstr>
      <vt:lpstr>Blends</vt:lpstr>
      <vt:lpstr>Chapter 9 – Classes – Object-Oriented Design Object-Oriented Programming</vt:lpstr>
      <vt:lpstr>PowerPoint Presentation</vt:lpstr>
      <vt:lpstr>OOP - Object-Oriented Programming (1/2)</vt:lpstr>
      <vt:lpstr>OOP - Object-Oriented Programming (2/2)</vt:lpstr>
      <vt:lpstr>PowerPoint Presentation</vt:lpstr>
      <vt:lpstr>Classes and Objects</vt:lpstr>
      <vt:lpstr>Composition of Classes</vt:lpstr>
      <vt:lpstr>Create a Class</vt:lpstr>
      <vt:lpstr>Each Public Class in a Separate Java File</vt:lpstr>
      <vt:lpstr>Create an Object</vt:lpstr>
      <vt:lpstr>Multiple Objects</vt:lpstr>
      <vt:lpstr>Using Multiple Classes (1/2)</vt:lpstr>
      <vt:lpstr>Using Multiple Classes (2/2)</vt:lpstr>
      <vt:lpstr>PowerPoint Presentation</vt:lpstr>
      <vt:lpstr>Java Class Attributes</vt:lpstr>
      <vt:lpstr>Accessing Attributes</vt:lpstr>
      <vt:lpstr>Modify Attributes (1/2)</vt:lpstr>
      <vt:lpstr>Modify Attributes (2/2)</vt:lpstr>
      <vt:lpstr>Multiple Objects</vt:lpstr>
      <vt:lpstr>Multiple Attributes</vt:lpstr>
      <vt:lpstr>PowerPoint Presentation</vt:lpstr>
      <vt:lpstr>Java Class Methods: Creating</vt:lpstr>
      <vt:lpstr>Java Class Methods: Calling</vt:lpstr>
      <vt:lpstr>Static vs. Public (1/2)</vt:lpstr>
      <vt:lpstr>Static vs. Public (2/2)</vt:lpstr>
      <vt:lpstr>Access Methods With an Object: Example</vt:lpstr>
      <vt:lpstr>Access Methods With an Object: Explained</vt:lpstr>
      <vt:lpstr>Remember How to Handle Classes and Methods</vt:lpstr>
      <vt:lpstr>Using Multiple Classes (1/3)</vt:lpstr>
      <vt:lpstr>Using Multiple Classes (2/3)</vt:lpstr>
      <vt:lpstr>Using Multiple Classes (3/3)</vt:lpstr>
      <vt:lpstr>PowerPoint Presentation</vt:lpstr>
      <vt:lpstr>Java Constructors</vt:lpstr>
      <vt:lpstr>Java Constructors: Example</vt:lpstr>
      <vt:lpstr>Remember about Constructors</vt:lpstr>
      <vt:lpstr>PowerPoint Presentation</vt:lpstr>
      <vt:lpstr>Java Modifiers</vt:lpstr>
      <vt:lpstr>Access Modifiers for Classes</vt:lpstr>
      <vt:lpstr>Access Modifiers for Attributes, Methods and Constructors</vt:lpstr>
      <vt:lpstr>Non-Access Modifiers for Classes</vt:lpstr>
      <vt:lpstr>Non-Access Modifiers for Attributes, Methods (1/2)</vt:lpstr>
      <vt:lpstr>Non-Access Modifiers for Attributes, Methods (2/2)</vt:lpstr>
      <vt:lpstr>Non-Access Modifier: Final</vt:lpstr>
      <vt:lpstr>Non-Access Modifier: Static</vt:lpstr>
      <vt:lpstr>Non-Access Modifier: Abstract</vt:lpstr>
      <vt:lpstr>PowerPoint Presentation</vt:lpstr>
      <vt:lpstr>Encapsulation</vt:lpstr>
      <vt:lpstr>Get and Set</vt:lpstr>
      <vt:lpstr>Get and Set Example</vt:lpstr>
      <vt:lpstr>No Outside Access to Private (1/2)</vt:lpstr>
      <vt:lpstr>No Outside Access to Private (2/2)</vt:lpstr>
      <vt:lpstr>Why Encapsulation?</vt:lpstr>
      <vt:lpstr>PowerPoint Presentation</vt:lpstr>
      <vt:lpstr>Wrapper Classes</vt:lpstr>
      <vt:lpstr>Creating Wrapper Objects (1/3)</vt:lpstr>
      <vt:lpstr>Creating Wrapper Objects (2/3)</vt:lpstr>
      <vt:lpstr>Creating Wrapper Objects (3/3)</vt:lpstr>
      <vt:lpstr>PowerPoint Presentation</vt:lpstr>
      <vt:lpstr>Java Packages / API</vt:lpstr>
      <vt:lpstr>Built-in Packages</vt:lpstr>
      <vt:lpstr>Import a Class (1/2)</vt:lpstr>
      <vt:lpstr>Import a Class (2/2)</vt:lpstr>
      <vt:lpstr>Chapter 9 – Classes – Object-Oriented Design Object-Oriented Programming</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Sergey Aityan</cp:lastModifiedBy>
  <cp:revision>434</cp:revision>
  <cp:lastPrinted>1601-01-01T00:00:00Z</cp:lastPrinted>
  <dcterms:created xsi:type="dcterms:W3CDTF">2003-11-11T09:16:48Z</dcterms:created>
  <dcterms:modified xsi:type="dcterms:W3CDTF">2023-11-13T17:12:30Z</dcterms:modified>
</cp:coreProperties>
</file>