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4"/>
  </p:notesMasterIdLst>
  <p:handoutMasterIdLst>
    <p:handoutMasterId r:id="rId35"/>
  </p:handoutMasterIdLst>
  <p:sldIdLst>
    <p:sldId id="607" r:id="rId2"/>
    <p:sldId id="555" r:id="rId3"/>
    <p:sldId id="557" r:id="rId4"/>
    <p:sldId id="610" r:id="rId5"/>
    <p:sldId id="611" r:id="rId6"/>
    <p:sldId id="635" r:id="rId7"/>
    <p:sldId id="612" r:id="rId8"/>
    <p:sldId id="613" r:id="rId9"/>
    <p:sldId id="614" r:id="rId10"/>
    <p:sldId id="615" r:id="rId11"/>
    <p:sldId id="616" r:id="rId12"/>
    <p:sldId id="617" r:id="rId13"/>
    <p:sldId id="618" r:id="rId14"/>
    <p:sldId id="621" r:id="rId15"/>
    <p:sldId id="624" r:id="rId16"/>
    <p:sldId id="625" r:id="rId17"/>
    <p:sldId id="626" r:id="rId18"/>
    <p:sldId id="637" r:id="rId19"/>
    <p:sldId id="619" r:id="rId20"/>
    <p:sldId id="622" r:id="rId21"/>
    <p:sldId id="627" r:id="rId22"/>
    <p:sldId id="628" r:id="rId23"/>
    <p:sldId id="629" r:id="rId24"/>
    <p:sldId id="630" r:id="rId25"/>
    <p:sldId id="620" r:id="rId26"/>
    <p:sldId id="623" r:id="rId27"/>
    <p:sldId id="631" r:id="rId28"/>
    <p:sldId id="632" r:id="rId29"/>
    <p:sldId id="633" r:id="rId30"/>
    <p:sldId id="634" r:id="rId31"/>
    <p:sldId id="636" r:id="rId32"/>
    <p:sldId id="609" r:id="rId33"/>
  </p:sldIdLst>
  <p:sldSz cx="9144000" cy="5143500" type="screen16x9"/>
  <p:notesSz cx="6950075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429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6858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287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3716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145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0574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003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7432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C215"/>
    <a:srgbClr val="F2F3C9"/>
    <a:srgbClr val="CCDB9D"/>
    <a:srgbClr val="EAD896"/>
    <a:srgbClr val="B1F1B7"/>
    <a:srgbClr val="FFF1C9"/>
    <a:srgbClr val="FFFCF3"/>
    <a:srgbClr val="FFEAA7"/>
    <a:srgbClr val="33339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0929"/>
  </p:normalViewPr>
  <p:slideViewPr>
    <p:cSldViewPr>
      <p:cViewPr varScale="1">
        <p:scale>
          <a:sx n="100" d="100"/>
          <a:sy n="100" d="100"/>
        </p:scale>
        <p:origin x="72" y="1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"/>
    </p:cViewPr>
  </p:sorterViewPr>
  <p:notesViewPr>
    <p:cSldViewPr>
      <p:cViewPr varScale="1">
        <p:scale>
          <a:sx n="85" d="100"/>
          <a:sy n="85" d="100"/>
        </p:scale>
        <p:origin x="3342" y="90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8588" y="0"/>
            <a:ext cx="30114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3011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fld id="{F1D50257-17F5-44CD-923E-9E9E8834C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82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8588" y="0"/>
            <a:ext cx="30114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6875" y="692150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387850"/>
            <a:ext cx="509587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11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fld id="{72847581-2AB3-4E1B-9DDC-68E157F3E9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272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1pPr>
    <a:lvl2pPr marL="3429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3pPr>
    <a:lvl4pPr marL="10287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4pPr>
    <a:lvl5pPr marL="13716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>
            <a:spLocks noChangeArrowheads="1"/>
          </p:cNvSpPr>
          <p:nvPr userDrawn="1"/>
        </p:nvSpPr>
        <p:spPr bwMode="ltGray">
          <a:xfrm>
            <a:off x="398464" y="2227660"/>
            <a:ext cx="668337" cy="355997"/>
          </a:xfrm>
          <a:prstGeom prst="rect">
            <a:avLst/>
          </a:prstGeom>
          <a:gradFill rotWithShape="0">
            <a:gsLst>
              <a:gs pos="0">
                <a:srgbClr val="9966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5" name="Rectangle 25"/>
          <p:cNvSpPr>
            <a:spLocks noChangeArrowheads="1"/>
          </p:cNvSpPr>
          <p:nvPr userDrawn="1"/>
        </p:nvSpPr>
        <p:spPr bwMode="ltGray">
          <a:xfrm>
            <a:off x="522288" y="2532460"/>
            <a:ext cx="849312" cy="355997"/>
          </a:xfrm>
          <a:prstGeom prst="rect">
            <a:avLst/>
          </a:prstGeom>
          <a:gradFill rotWithShape="0">
            <a:gsLst>
              <a:gs pos="0">
                <a:srgbClr val="FF00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" name="Rectangle 27"/>
          <p:cNvSpPr>
            <a:spLocks noChangeArrowheads="1"/>
          </p:cNvSpPr>
          <p:nvPr userDrawn="1"/>
        </p:nvSpPr>
        <p:spPr bwMode="ltGray">
          <a:xfrm>
            <a:off x="107950" y="2477692"/>
            <a:ext cx="560388" cy="316706"/>
          </a:xfrm>
          <a:prstGeom prst="rect">
            <a:avLst/>
          </a:prstGeom>
          <a:gradFill rotWithShape="0">
            <a:gsLst>
              <a:gs pos="0">
                <a:srgbClr val="CC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35001" y="2103835"/>
            <a:ext cx="31750" cy="789384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315913" y="2720578"/>
            <a:ext cx="8693150" cy="4167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9" name="Text Box 29"/>
          <p:cNvSpPr txBox="1">
            <a:spLocks noChangeArrowheads="1"/>
          </p:cNvSpPr>
          <p:nvPr userDrawn="1"/>
        </p:nvSpPr>
        <p:spPr bwMode="auto">
          <a:xfrm>
            <a:off x="6019800" y="113340"/>
            <a:ext cx="29892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1800" dirty="0"/>
              <a:t>Sergey K. Aityan</a:t>
            </a:r>
          </a:p>
          <a:p>
            <a:pPr>
              <a:spcBef>
                <a:spcPts val="0"/>
              </a:spcBef>
              <a:defRPr/>
            </a:pPr>
            <a:r>
              <a:rPr lang="en-US" sz="1800" dirty="0"/>
              <a:t>s.aityan@northeastern.edu</a:t>
            </a:r>
          </a:p>
        </p:txBody>
      </p: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524000" y="3095491"/>
            <a:ext cx="5564995" cy="59888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Box 29">
            <a:extLst>
              <a:ext uri="{FF2B5EF4-FFF2-40B4-BE49-F238E27FC236}">
                <a16:creationId xmlns:a16="http://schemas.microsoft.com/office/drawing/2014/main" id="{A64F5065-D737-E9BE-1E51-58481296AB4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96370" y="1978942"/>
            <a:ext cx="80764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baseline="0" dirty="0">
                <a:solidFill>
                  <a:srgbClr val="333399"/>
                </a:solidFill>
              </a:rPr>
              <a:t>Application Engineering and Development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456850-AB26-F658-4BCE-ACAB9ECB15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6687" y="189691"/>
            <a:ext cx="2074864" cy="5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6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065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385" y="1114188"/>
            <a:ext cx="4029315" cy="345638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114188"/>
            <a:ext cx="3943350" cy="345638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236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385" y="1114189"/>
            <a:ext cx="8182215" cy="130516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472" y="2792489"/>
            <a:ext cx="3984127" cy="19128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AB43A41-22AC-44C6-F385-3B4D3B2D542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626473" y="2767555"/>
            <a:ext cx="3984127" cy="19128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6081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563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122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37" name="Rectangle 25"/>
          <p:cNvSpPr>
            <a:spLocks noChangeArrowheads="1"/>
          </p:cNvSpPr>
          <p:nvPr userDrawn="1"/>
        </p:nvSpPr>
        <p:spPr bwMode="ltGray">
          <a:xfrm>
            <a:off x="398464" y="303610"/>
            <a:ext cx="668337" cy="355997"/>
          </a:xfrm>
          <a:prstGeom prst="rect">
            <a:avLst/>
          </a:prstGeom>
          <a:gradFill rotWithShape="0">
            <a:gsLst>
              <a:gs pos="0">
                <a:srgbClr val="9966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4538" name="Rectangle 26"/>
          <p:cNvSpPr>
            <a:spLocks noChangeArrowheads="1"/>
          </p:cNvSpPr>
          <p:nvPr userDrawn="1"/>
        </p:nvSpPr>
        <p:spPr bwMode="ltGray">
          <a:xfrm>
            <a:off x="522288" y="608410"/>
            <a:ext cx="849312" cy="355997"/>
          </a:xfrm>
          <a:prstGeom prst="rect">
            <a:avLst/>
          </a:prstGeom>
          <a:gradFill rotWithShape="0">
            <a:gsLst>
              <a:gs pos="0">
                <a:srgbClr val="FF00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4539" name="Rectangle 27"/>
          <p:cNvSpPr>
            <a:spLocks noChangeArrowheads="1"/>
          </p:cNvSpPr>
          <p:nvPr userDrawn="1"/>
        </p:nvSpPr>
        <p:spPr bwMode="ltGray">
          <a:xfrm>
            <a:off x="107950" y="553641"/>
            <a:ext cx="560388" cy="316706"/>
          </a:xfrm>
          <a:prstGeom prst="rect">
            <a:avLst/>
          </a:prstGeom>
          <a:gradFill rotWithShape="0">
            <a:gsLst>
              <a:gs pos="0">
                <a:srgbClr val="CC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gray">
          <a:xfrm>
            <a:off x="434976" y="776287"/>
            <a:ext cx="8226425" cy="2381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393827" y="285750"/>
            <a:ext cx="6723055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4975" y="1098321"/>
            <a:ext cx="8251823" cy="345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4526" name="Text Box 14"/>
          <p:cNvSpPr txBox="1">
            <a:spLocks noChangeArrowheads="1"/>
          </p:cNvSpPr>
          <p:nvPr userDrawn="1"/>
        </p:nvSpPr>
        <p:spPr bwMode="auto">
          <a:xfrm>
            <a:off x="0" y="0"/>
            <a:ext cx="22860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500" dirty="0"/>
              <a:t>Sergey Aityan</a:t>
            </a:r>
          </a:p>
        </p:txBody>
      </p:sp>
      <p:sp>
        <p:nvSpPr>
          <p:cNvPr id="64529" name="Text Box 17"/>
          <p:cNvSpPr txBox="1">
            <a:spLocks noChangeArrowheads="1"/>
          </p:cNvSpPr>
          <p:nvPr userDrawn="1"/>
        </p:nvSpPr>
        <p:spPr bwMode="auto">
          <a:xfrm>
            <a:off x="7543800" y="4901453"/>
            <a:ext cx="137160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350" dirty="0"/>
              <a:t>Slide </a:t>
            </a:r>
            <a:fld id="{67157EC5-6444-444D-B5D1-86515F90BDAD}" type="slidenum">
              <a:rPr lang="en-US" altLang="en-US" sz="1350"/>
              <a:pPr algn="r" eaLnBrk="1" hangingPunct="1">
                <a:spcBef>
                  <a:spcPct val="50000"/>
                </a:spcBef>
              </a:pPr>
              <a:t>‹#›</a:t>
            </a:fld>
            <a:r>
              <a:rPr lang="en-US" altLang="en-US" sz="1350" dirty="0"/>
              <a:t> / 31</a:t>
            </a:r>
          </a:p>
        </p:txBody>
      </p:sp>
      <p:sp>
        <p:nvSpPr>
          <p:cNvPr id="64530" name="Text Box 18"/>
          <p:cNvSpPr txBox="1">
            <a:spLocks noChangeArrowheads="1"/>
          </p:cNvSpPr>
          <p:nvPr userDrawn="1"/>
        </p:nvSpPr>
        <p:spPr bwMode="auto">
          <a:xfrm>
            <a:off x="125342" y="4879390"/>
            <a:ext cx="337985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350" dirty="0"/>
              <a:t>Application Engineering and Development</a:t>
            </a:r>
          </a:p>
        </p:txBody>
      </p:sp>
      <p:sp>
        <p:nvSpPr>
          <p:cNvPr id="64532" name="Rectangle 20"/>
          <p:cNvSpPr>
            <a:spLocks noChangeArrowheads="1"/>
          </p:cNvSpPr>
          <p:nvPr userDrawn="1"/>
        </p:nvSpPr>
        <p:spPr bwMode="auto">
          <a:xfrm>
            <a:off x="3581400" y="4890801"/>
            <a:ext cx="4135812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350" dirty="0"/>
              <a:t>Chapter 10 – Polymorphism, Abstraction, Interfaces</a:t>
            </a:r>
          </a:p>
        </p:txBody>
      </p:sp>
      <p:sp>
        <p:nvSpPr>
          <p:cNvPr id="64533" name="Line 21"/>
          <p:cNvSpPr>
            <a:spLocks noChangeShapeType="1"/>
          </p:cNvSpPr>
          <p:nvPr userDrawn="1"/>
        </p:nvSpPr>
        <p:spPr bwMode="auto">
          <a:xfrm>
            <a:off x="-152400" y="4931569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 sz="1800"/>
          </a:p>
        </p:txBody>
      </p:sp>
      <p:cxnSp>
        <p:nvCxnSpPr>
          <p:cNvPr id="3" name="Straight Connector 2"/>
          <p:cNvCxnSpPr/>
          <p:nvPr userDrawn="1"/>
        </p:nvCxnSpPr>
        <p:spPr bwMode="auto">
          <a:xfrm>
            <a:off x="732631" y="228601"/>
            <a:ext cx="0" cy="73580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9" r:id="rId2"/>
    <p:sldLayoutId id="2147483677" r:id="rId3"/>
    <p:sldLayoutId id="2147483681" r:id="rId4"/>
    <p:sldLayoutId id="2147483675" r:id="rId5"/>
    <p:sldLayoutId id="2147483674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9pPr>
    </p:titleStyle>
    <p:bodyStyle>
      <a:lvl1pPr marL="257175" indent="-257175" algn="l" rtl="0" eaLnBrk="0" fontAlgn="base" hangingPunct="0">
        <a:spcBef>
          <a:spcPts val="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ts val="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</a:defRPr>
      </a:lvl2pPr>
      <a:lvl3pPr marL="942975" indent="-257175" algn="l" rtl="0" eaLnBrk="0" fontAlgn="base" hangingPunct="0">
        <a:spcBef>
          <a:spcPts val="0"/>
        </a:spcBef>
        <a:spcAft>
          <a:spcPct val="0"/>
        </a:spcAft>
        <a:buClr>
          <a:srgbClr val="008000"/>
        </a:buClr>
        <a:buSzPct val="70000"/>
        <a:buFont typeface="Wingdings" panose="05000000000000000000" pitchFamily="2" charset="2"/>
        <a:buChar char="ü"/>
        <a:defRPr sz="20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ts val="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18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ts val="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735B6E-92D5-AE01-69BE-3DF618D2C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4019550"/>
            <a:ext cx="8534400" cy="457200"/>
          </a:xfrm>
        </p:spPr>
        <p:txBody>
          <a:bodyPr/>
          <a:lstStyle/>
          <a:p>
            <a:pPr marL="2452688" indent="-2452688"/>
            <a:r>
              <a:rPr lang="en-US" dirty="0"/>
              <a:t>Chapter 10 – Inheritance, Polymorphism, Inner Classes, Abstraction, and Interface</a:t>
            </a:r>
          </a:p>
        </p:txBody>
      </p:sp>
    </p:spTree>
    <p:extLst>
      <p:ext uri="{BB962C8B-B14F-4D97-AF65-F5344CB8AC3E}">
        <p14:creationId xmlns:p14="http://schemas.microsoft.com/office/powerpoint/2010/main" val="1537758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2D3AE-1A58-00AC-F6C9-B34E85A2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(2/4)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C3066-A222-27F2-1C78-1660FA9D8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541" y="722152"/>
            <a:ext cx="7413625" cy="345638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class Animal {</a:t>
            </a:r>
          </a:p>
          <a:p>
            <a:pPr marL="0" indent="0">
              <a:buNone/>
            </a:pPr>
            <a:r>
              <a:rPr lang="en-US" sz="1600" dirty="0"/>
              <a:t>  public void </a:t>
            </a:r>
            <a:r>
              <a:rPr lang="en-US" sz="1600" dirty="0" err="1"/>
              <a:t>animalSound</a:t>
            </a:r>
            <a:r>
              <a:rPr lang="en-US" sz="1600" dirty="0"/>
              <a:t>() {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("The animal makes a sound");</a:t>
            </a:r>
          </a:p>
          <a:p>
            <a:pPr marL="0" indent="0">
              <a:buNone/>
            </a:pPr>
            <a:r>
              <a:rPr lang="en-US" sz="1600" dirty="0"/>
              <a:t> 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class Pig extends Animal {</a:t>
            </a:r>
          </a:p>
          <a:p>
            <a:pPr marL="0" indent="0">
              <a:buNone/>
            </a:pPr>
            <a:r>
              <a:rPr lang="en-US" sz="1600" dirty="0"/>
              <a:t>  public void </a:t>
            </a:r>
            <a:r>
              <a:rPr lang="en-US" sz="1600" dirty="0" err="1"/>
              <a:t>animalSound</a:t>
            </a:r>
            <a:r>
              <a:rPr lang="en-US" sz="1600" dirty="0"/>
              <a:t>() {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("The pig says: wee wee");</a:t>
            </a:r>
          </a:p>
          <a:p>
            <a:pPr marL="0" indent="0">
              <a:buNone/>
            </a:pPr>
            <a:r>
              <a:rPr lang="en-US" sz="1600" dirty="0"/>
              <a:t> 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class Dog extends Animal {</a:t>
            </a:r>
          </a:p>
          <a:p>
            <a:pPr marL="0" indent="0">
              <a:buNone/>
            </a:pPr>
            <a:r>
              <a:rPr lang="en-US" sz="1600" dirty="0"/>
              <a:t>  public void </a:t>
            </a:r>
            <a:r>
              <a:rPr lang="en-US" sz="1600" dirty="0" err="1"/>
              <a:t>animalSound</a:t>
            </a:r>
            <a:r>
              <a:rPr lang="en-US" sz="1600" dirty="0"/>
              <a:t>() {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("The dog says: bow wow");</a:t>
            </a:r>
          </a:p>
          <a:p>
            <a:pPr marL="0" indent="0">
              <a:buNone/>
            </a:pPr>
            <a:r>
              <a:rPr lang="en-US" sz="1600" dirty="0"/>
              <a:t> 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1901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2D3AE-1A58-00AC-F6C9-B34E85A2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(3/4)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C3066-A222-27F2-1C78-1660FA9D8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1352550"/>
            <a:ext cx="7086600" cy="3151585"/>
          </a:xfrm>
        </p:spPr>
        <p:txBody>
          <a:bodyPr/>
          <a:lstStyle/>
          <a:p>
            <a:r>
              <a:rPr lang="en-US" dirty="0"/>
              <a:t>Remember from the Inheritance section that we use the extends keyword to inherit from a class.</a:t>
            </a:r>
          </a:p>
          <a:p>
            <a:r>
              <a:rPr lang="en-US" dirty="0"/>
              <a:t>Now we can create Pig and Dog objects and call the </a:t>
            </a:r>
            <a:r>
              <a:rPr lang="en-US" dirty="0" err="1"/>
              <a:t>animalSound</a:t>
            </a:r>
            <a:r>
              <a:rPr lang="en-US" dirty="0"/>
              <a:t>() method on both of them (see next slide)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333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2D3AE-1A58-00AC-F6C9-B34E85A2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(4/4)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C3066-A222-27F2-1C78-1660FA9D8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888657"/>
            <a:ext cx="4724400" cy="345638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class Animal {</a:t>
            </a:r>
          </a:p>
          <a:p>
            <a:pPr marL="0" indent="0">
              <a:buNone/>
            </a:pPr>
            <a:r>
              <a:rPr lang="en-US" sz="1600" dirty="0"/>
              <a:t>  public void </a:t>
            </a:r>
            <a:r>
              <a:rPr lang="en-US" sz="1600" dirty="0" err="1"/>
              <a:t>animalSound</a:t>
            </a:r>
            <a:r>
              <a:rPr lang="en-US" sz="1600" dirty="0"/>
              <a:t>() {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("The animal makes a sound");</a:t>
            </a:r>
          </a:p>
          <a:p>
            <a:pPr marL="0" indent="0">
              <a:buNone/>
            </a:pPr>
            <a:r>
              <a:rPr lang="en-US" sz="1600" dirty="0"/>
              <a:t> 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class Pig extends Animal {</a:t>
            </a:r>
          </a:p>
          <a:p>
            <a:pPr marL="0" indent="0">
              <a:buNone/>
            </a:pPr>
            <a:r>
              <a:rPr lang="en-US" sz="1600" dirty="0"/>
              <a:t>  public void </a:t>
            </a:r>
            <a:r>
              <a:rPr lang="en-US" sz="1600" dirty="0" err="1"/>
              <a:t>animalSound</a:t>
            </a:r>
            <a:r>
              <a:rPr lang="en-US" sz="1600" dirty="0"/>
              <a:t>() {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("The pig says: wee wee");</a:t>
            </a:r>
          </a:p>
          <a:p>
            <a:pPr marL="0" indent="0">
              <a:buNone/>
            </a:pPr>
            <a:r>
              <a:rPr lang="en-US" sz="1600" dirty="0"/>
              <a:t> 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class Dog extends Animal {</a:t>
            </a:r>
          </a:p>
          <a:p>
            <a:pPr marL="0" indent="0">
              <a:buNone/>
            </a:pPr>
            <a:r>
              <a:rPr lang="en-US" sz="1600" dirty="0"/>
              <a:t>  public void </a:t>
            </a:r>
            <a:r>
              <a:rPr lang="en-US" sz="1600" dirty="0" err="1"/>
              <a:t>animalSound</a:t>
            </a:r>
            <a:r>
              <a:rPr lang="en-US" sz="1600" dirty="0"/>
              <a:t>() {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("The dog says: bow wow");</a:t>
            </a:r>
          </a:p>
          <a:p>
            <a:pPr marL="0" indent="0">
              <a:buNone/>
            </a:pPr>
            <a:r>
              <a:rPr lang="en-US" sz="1600" dirty="0"/>
              <a:t> 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C20427-B07E-224E-4216-143F9F88F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4450" y="986713"/>
            <a:ext cx="3943350" cy="345638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class Main {</a:t>
            </a:r>
          </a:p>
          <a:p>
            <a:pPr marL="0" indent="0">
              <a:buNone/>
            </a:pPr>
            <a:r>
              <a:rPr lang="en-US" sz="1600" dirty="0"/>
              <a:t>   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</a:p>
          <a:p>
            <a:pPr marL="0" indent="0">
              <a:buNone/>
            </a:pPr>
            <a:r>
              <a:rPr lang="en-US" sz="1600" dirty="0"/>
              <a:t>      // Create a Animal object</a:t>
            </a:r>
          </a:p>
          <a:p>
            <a:pPr marL="0" indent="0">
              <a:buNone/>
            </a:pPr>
            <a:r>
              <a:rPr lang="en-US" sz="1600" dirty="0"/>
              <a:t>      Animal </a:t>
            </a:r>
            <a:r>
              <a:rPr lang="en-US" sz="1600" dirty="0" err="1"/>
              <a:t>myAnimal</a:t>
            </a:r>
            <a:r>
              <a:rPr lang="en-US" sz="1600" dirty="0"/>
              <a:t> = new Animal();  </a:t>
            </a:r>
          </a:p>
          <a:p>
            <a:pPr marL="0" indent="0">
              <a:buNone/>
            </a:pPr>
            <a:r>
              <a:rPr lang="en-US" sz="1600" dirty="0"/>
              <a:t>      // Create a Pig object</a:t>
            </a:r>
          </a:p>
          <a:p>
            <a:pPr marL="0" indent="0">
              <a:buNone/>
            </a:pPr>
            <a:r>
              <a:rPr lang="en-US" sz="1600" dirty="0"/>
              <a:t>      Animal </a:t>
            </a:r>
            <a:r>
              <a:rPr lang="en-US" sz="1600" dirty="0" err="1"/>
              <a:t>myPig</a:t>
            </a:r>
            <a:r>
              <a:rPr lang="en-US" sz="1600" dirty="0"/>
              <a:t> = new Pig();  </a:t>
            </a:r>
          </a:p>
          <a:p>
            <a:pPr marL="0" indent="0">
              <a:buNone/>
            </a:pPr>
            <a:r>
              <a:rPr lang="en-US" sz="1600" dirty="0"/>
              <a:t>      // Create a Dog object</a:t>
            </a:r>
          </a:p>
          <a:p>
            <a:pPr marL="0" indent="0">
              <a:buNone/>
            </a:pPr>
            <a:r>
              <a:rPr lang="en-US" sz="1600" dirty="0"/>
              <a:t>      Animal </a:t>
            </a:r>
            <a:r>
              <a:rPr lang="en-US" sz="1600" dirty="0" err="1"/>
              <a:t>myDog</a:t>
            </a:r>
            <a:r>
              <a:rPr lang="en-US" sz="1600" dirty="0"/>
              <a:t> = new Dog();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myAnimal.animalSound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myPig.animalSound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myDog.animalSound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  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2B1B75-5F58-C6EB-6680-64D29F7E5783}"/>
              </a:ext>
            </a:extLst>
          </p:cNvPr>
          <p:cNvCxnSpPr>
            <a:cxnSpLocks/>
          </p:cNvCxnSpPr>
          <p:nvPr/>
        </p:nvCxnSpPr>
        <p:spPr bwMode="auto">
          <a:xfrm>
            <a:off x="4953000" y="895350"/>
            <a:ext cx="0" cy="3794837"/>
          </a:xfrm>
          <a:prstGeom prst="line">
            <a:avLst/>
          </a:prstGeom>
          <a:ln w="38100" cmpd="dbl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648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C1E5B-0BA6-01CC-1FE5-0232DD51DD0A}"/>
              </a:ext>
            </a:extLst>
          </p:cNvPr>
          <p:cNvSpPr txBox="1"/>
          <p:nvPr/>
        </p:nvSpPr>
        <p:spPr>
          <a:xfrm rot="20891098">
            <a:off x="2773356" y="1914087"/>
            <a:ext cx="515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33399"/>
                </a:solidFill>
              </a:rPr>
              <a:t>Inner Classes</a:t>
            </a:r>
          </a:p>
        </p:txBody>
      </p:sp>
    </p:spTree>
    <p:extLst>
      <p:ext uri="{BB962C8B-B14F-4D97-AF65-F5344CB8AC3E}">
        <p14:creationId xmlns:p14="http://schemas.microsoft.com/office/powerpoint/2010/main" val="492413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DAB4E-C698-BC51-C33C-5BDD754A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Classes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AEDFD-81CA-7733-109A-AB1F736FC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28750"/>
            <a:ext cx="7354882" cy="2438400"/>
          </a:xfrm>
        </p:spPr>
        <p:txBody>
          <a:bodyPr/>
          <a:lstStyle/>
          <a:p>
            <a:r>
              <a:rPr lang="en-US" dirty="0"/>
              <a:t>In Java, it is also possible to nest classes (a class within a class). </a:t>
            </a:r>
          </a:p>
          <a:p>
            <a:r>
              <a:rPr lang="en-US" dirty="0"/>
              <a:t>The purpose of nested classes is to group classes that belong together, which makes your code more readable and maintainable.</a:t>
            </a:r>
          </a:p>
          <a:p>
            <a:r>
              <a:rPr lang="en-US" dirty="0"/>
              <a:t>To access the inner class, create an object of the outer class, and then create an object of the inner class</a:t>
            </a:r>
          </a:p>
        </p:txBody>
      </p:sp>
    </p:spTree>
    <p:extLst>
      <p:ext uri="{BB962C8B-B14F-4D97-AF65-F5344CB8AC3E}">
        <p14:creationId xmlns:p14="http://schemas.microsoft.com/office/powerpoint/2010/main" val="3159224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DAB4E-C698-BC51-C33C-5BDD754A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Classes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AEDFD-81CA-7733-109A-AB1F736FC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776288"/>
            <a:ext cx="7696200" cy="39624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class </a:t>
            </a:r>
            <a:r>
              <a:rPr lang="en-US" sz="1800" dirty="0" err="1"/>
              <a:t>OuterClass</a:t>
            </a:r>
            <a:r>
              <a:rPr lang="en-US" sz="1800" dirty="0"/>
              <a:t> {</a:t>
            </a:r>
          </a:p>
          <a:p>
            <a:pPr marL="0" indent="0">
              <a:buNone/>
            </a:pPr>
            <a:r>
              <a:rPr lang="en-US" sz="1800" dirty="0"/>
              <a:t>  int x = 10;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class </a:t>
            </a:r>
            <a:r>
              <a:rPr lang="en-US" sz="1800" dirty="0" err="1"/>
              <a:t>InnerClass</a:t>
            </a:r>
            <a:r>
              <a:rPr lang="en-US" sz="1800" dirty="0"/>
              <a:t> {</a:t>
            </a:r>
          </a:p>
          <a:p>
            <a:pPr marL="0" indent="0">
              <a:buNone/>
            </a:pPr>
            <a:r>
              <a:rPr lang="en-US" sz="1800" dirty="0"/>
              <a:t>    int y = 5;</a:t>
            </a:r>
          </a:p>
          <a:p>
            <a:pPr marL="0" indent="0">
              <a:buNone/>
            </a:pPr>
            <a:r>
              <a:rPr lang="en-US" sz="1800" dirty="0"/>
              <a:t>  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public class Main {</a:t>
            </a:r>
          </a:p>
          <a:p>
            <a:pPr marL="0" indent="0">
              <a:buNone/>
            </a:pPr>
            <a:r>
              <a:rPr lang="en-US" sz="1800" dirty="0"/>
              <a:t>  public static void main(String[] </a:t>
            </a:r>
            <a:r>
              <a:rPr lang="en-US" sz="1800" dirty="0" err="1"/>
              <a:t>args</a:t>
            </a:r>
            <a:r>
              <a:rPr lang="en-US" sz="1800" dirty="0"/>
              <a:t>) {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OuterClass</a:t>
            </a:r>
            <a:r>
              <a:rPr lang="en-US" sz="1800" dirty="0"/>
              <a:t> </a:t>
            </a:r>
            <a:r>
              <a:rPr lang="en-US" sz="1800" dirty="0" err="1"/>
              <a:t>myOuter</a:t>
            </a:r>
            <a:r>
              <a:rPr lang="en-US" sz="1800" dirty="0"/>
              <a:t> = new </a:t>
            </a:r>
            <a:r>
              <a:rPr lang="en-US" sz="1800" dirty="0" err="1"/>
              <a:t>OuterClass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OuterClass.InnerClass</a:t>
            </a:r>
            <a:r>
              <a:rPr lang="en-US" sz="1800" dirty="0"/>
              <a:t> </a:t>
            </a:r>
            <a:r>
              <a:rPr lang="en-US" sz="1800" dirty="0" err="1"/>
              <a:t>myInner</a:t>
            </a:r>
            <a:r>
              <a:rPr lang="en-US" sz="1800" dirty="0"/>
              <a:t> = </a:t>
            </a:r>
            <a:r>
              <a:rPr lang="en-US" sz="1800" dirty="0" err="1"/>
              <a:t>myOuter.new</a:t>
            </a:r>
            <a:r>
              <a:rPr lang="en-US" sz="1800" dirty="0"/>
              <a:t> </a:t>
            </a:r>
            <a:r>
              <a:rPr lang="en-US" sz="1800" dirty="0" err="1"/>
              <a:t>InnerClass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System.out.println</a:t>
            </a:r>
            <a:r>
              <a:rPr lang="en-US" sz="1800" dirty="0"/>
              <a:t>(</a:t>
            </a:r>
            <a:r>
              <a:rPr lang="en-US" sz="1800" dirty="0" err="1"/>
              <a:t>myInner.y</a:t>
            </a:r>
            <a:r>
              <a:rPr lang="en-US" sz="1800" dirty="0"/>
              <a:t> + </a:t>
            </a:r>
            <a:r>
              <a:rPr lang="en-US" sz="1800" dirty="0" err="1"/>
              <a:t>myOuter.x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}</a:t>
            </a:r>
          </a:p>
          <a:p>
            <a:pPr marL="0" indent="0">
              <a:buNone/>
            </a:pPr>
            <a:r>
              <a:rPr lang="en-US" sz="1800" dirty="0"/>
              <a:t>} 		// Outputs 15 which is (5 + 10)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7662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DAB4E-C698-BC51-C33C-5BDD754A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Inner Classes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AEDFD-81CA-7733-109A-AB1F736FC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385" y="1114189"/>
            <a:ext cx="7877415" cy="2143362"/>
          </a:xfrm>
        </p:spPr>
        <p:txBody>
          <a:bodyPr/>
          <a:lstStyle/>
          <a:p>
            <a:r>
              <a:rPr lang="en-US" dirty="0"/>
              <a:t>Unlike a "regular" class, an inner class can be private or protected. If you don't want outside objects to access the inner class, declare the class as private:</a:t>
            </a:r>
          </a:p>
          <a:p>
            <a:endParaRPr lang="en-US" dirty="0"/>
          </a:p>
          <a:p>
            <a:r>
              <a:rPr lang="en-US" dirty="0"/>
              <a:t>If you try to access a private inner class from an outside class, an error occurs: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18BAC-60C6-C44D-3D3E-FA718C8AE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62" y="3286823"/>
            <a:ext cx="7467600" cy="1084423"/>
          </a:xfrm>
          <a:ln w="12700">
            <a:solidFill>
              <a:schemeClr val="dk1">
                <a:shade val="95000"/>
                <a:satMod val="10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Main.java:13: error: </a:t>
            </a:r>
            <a:r>
              <a:rPr lang="en-US" dirty="0" err="1"/>
              <a:t>OuterClass.InnerClass</a:t>
            </a:r>
            <a:r>
              <a:rPr lang="en-US" dirty="0"/>
              <a:t> has private access in </a:t>
            </a:r>
            <a:r>
              <a:rPr lang="en-US" dirty="0" err="1"/>
              <a:t>OuterClass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OuterClass.InnerClass</a:t>
            </a:r>
            <a:r>
              <a:rPr lang="en-US" dirty="0"/>
              <a:t> </a:t>
            </a:r>
            <a:r>
              <a:rPr lang="en-US" dirty="0" err="1"/>
              <a:t>myInner</a:t>
            </a:r>
            <a:r>
              <a:rPr lang="en-US" dirty="0"/>
              <a:t> = </a:t>
            </a:r>
            <a:r>
              <a:rPr lang="en-US" dirty="0" err="1"/>
              <a:t>myOuter.new</a:t>
            </a:r>
            <a:r>
              <a:rPr lang="en-US" dirty="0"/>
              <a:t> </a:t>
            </a:r>
            <a:r>
              <a:rPr lang="en-US" dirty="0" err="1"/>
              <a:t>InnerClass</a:t>
            </a:r>
            <a:r>
              <a:rPr lang="en-US" dirty="0"/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725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DAB4E-C698-BC51-C33C-5BDD754A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Inner Classes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AEDFD-81CA-7733-109A-AB1F736FC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776288"/>
            <a:ext cx="7696200" cy="39624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class </a:t>
            </a:r>
            <a:r>
              <a:rPr lang="en-US" sz="1800" dirty="0" err="1"/>
              <a:t>OuterClass</a:t>
            </a:r>
            <a:r>
              <a:rPr lang="en-US" sz="1800" dirty="0"/>
              <a:t> {</a:t>
            </a:r>
          </a:p>
          <a:p>
            <a:pPr marL="0" indent="0">
              <a:buNone/>
            </a:pPr>
            <a:r>
              <a:rPr lang="en-US" sz="1800" dirty="0"/>
              <a:t>  int x = 10;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private class </a:t>
            </a:r>
            <a:r>
              <a:rPr lang="en-US" sz="1800" dirty="0" err="1"/>
              <a:t>InnerClass</a:t>
            </a:r>
            <a:r>
              <a:rPr lang="en-US" sz="1800" dirty="0"/>
              <a:t> {</a:t>
            </a:r>
          </a:p>
          <a:p>
            <a:pPr marL="0" indent="0">
              <a:buNone/>
            </a:pPr>
            <a:r>
              <a:rPr lang="en-US" sz="1800" dirty="0"/>
              <a:t>    int y = 5;</a:t>
            </a:r>
          </a:p>
          <a:p>
            <a:pPr marL="0" indent="0">
              <a:buNone/>
            </a:pPr>
            <a:r>
              <a:rPr lang="en-US" sz="1800" dirty="0"/>
              <a:t>  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public class Main {</a:t>
            </a:r>
          </a:p>
          <a:p>
            <a:pPr marL="0" indent="0">
              <a:buNone/>
            </a:pPr>
            <a:r>
              <a:rPr lang="en-US" sz="1800" dirty="0"/>
              <a:t>  public static void main(String[] </a:t>
            </a:r>
            <a:r>
              <a:rPr lang="en-US" sz="1800" dirty="0" err="1"/>
              <a:t>args</a:t>
            </a:r>
            <a:r>
              <a:rPr lang="en-US" sz="1800" dirty="0"/>
              <a:t>) {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OuterClass</a:t>
            </a:r>
            <a:r>
              <a:rPr lang="en-US" sz="1800" dirty="0"/>
              <a:t> </a:t>
            </a:r>
            <a:r>
              <a:rPr lang="en-US" sz="1800" dirty="0" err="1"/>
              <a:t>myOuter</a:t>
            </a:r>
            <a:r>
              <a:rPr lang="en-US" sz="1800" dirty="0"/>
              <a:t> = new </a:t>
            </a:r>
            <a:r>
              <a:rPr lang="en-US" sz="1800" dirty="0" err="1"/>
              <a:t>OuterClass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OuterClass.InnerClass</a:t>
            </a:r>
            <a:r>
              <a:rPr lang="en-US" sz="1800" dirty="0"/>
              <a:t> </a:t>
            </a:r>
            <a:r>
              <a:rPr lang="en-US" sz="1800" dirty="0" err="1"/>
              <a:t>myInner</a:t>
            </a:r>
            <a:r>
              <a:rPr lang="en-US" sz="1800" dirty="0"/>
              <a:t> = </a:t>
            </a:r>
            <a:r>
              <a:rPr lang="en-US" sz="1800" dirty="0" err="1"/>
              <a:t>myOuter.new</a:t>
            </a:r>
            <a:r>
              <a:rPr lang="en-US" sz="1800" dirty="0"/>
              <a:t> </a:t>
            </a:r>
            <a:r>
              <a:rPr lang="en-US" sz="1800" dirty="0" err="1"/>
              <a:t>InnerClass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System.out.println</a:t>
            </a:r>
            <a:r>
              <a:rPr lang="en-US" sz="1800" dirty="0"/>
              <a:t>(</a:t>
            </a:r>
            <a:r>
              <a:rPr lang="en-US" sz="1800" dirty="0" err="1"/>
              <a:t>myInner.y</a:t>
            </a:r>
            <a:r>
              <a:rPr lang="en-US" sz="1800" dirty="0"/>
              <a:t> + </a:t>
            </a:r>
            <a:r>
              <a:rPr lang="en-US" sz="1800" dirty="0" err="1"/>
              <a:t>myOuter.x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2843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8E57-8ABD-4BE0-FB1E-294DB5C7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827" y="285750"/>
            <a:ext cx="7369173" cy="490538"/>
          </a:xfrm>
        </p:spPr>
        <p:txBody>
          <a:bodyPr/>
          <a:lstStyle/>
          <a:p>
            <a:r>
              <a:rPr lang="en-US" dirty="0"/>
              <a:t>Each Public Class in a Separate Java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8242D-D460-516F-4212-1240AFC0C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352550"/>
            <a:ext cx="7162800" cy="2743200"/>
          </a:xfrm>
        </p:spPr>
        <p:txBody>
          <a:bodyPr/>
          <a:lstStyle/>
          <a:p>
            <a:r>
              <a:rPr lang="en-US" dirty="0"/>
              <a:t>it is possible to keep more than one class in a single Java file. </a:t>
            </a:r>
          </a:p>
          <a:p>
            <a:r>
              <a:rPr lang="en-US" dirty="0"/>
              <a:t>However, only one class in the Java file can be declared public, and the name of the file must match the name of the public class. </a:t>
            </a:r>
          </a:p>
          <a:p>
            <a:r>
              <a:rPr lang="en-US" dirty="0"/>
              <a:t>The non-public classes can be accessed only within the same file. </a:t>
            </a:r>
          </a:p>
          <a:p>
            <a:r>
              <a:rPr lang="en-US" dirty="0"/>
              <a:t>It is generally recommended to keep one class per file to improve code clarity and organization.</a:t>
            </a:r>
          </a:p>
        </p:txBody>
      </p:sp>
    </p:spTree>
    <p:extLst>
      <p:ext uri="{BB962C8B-B14F-4D97-AF65-F5344CB8AC3E}">
        <p14:creationId xmlns:p14="http://schemas.microsoft.com/office/powerpoint/2010/main" val="3191427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C1E5B-0BA6-01CC-1FE5-0232DD51DD0A}"/>
              </a:ext>
            </a:extLst>
          </p:cNvPr>
          <p:cNvSpPr txBox="1"/>
          <p:nvPr/>
        </p:nvSpPr>
        <p:spPr>
          <a:xfrm rot="20891098">
            <a:off x="2951821" y="1895621"/>
            <a:ext cx="4976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33399"/>
                </a:solidFill>
              </a:rPr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149901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C1E5B-0BA6-01CC-1FE5-0232DD51DD0A}"/>
              </a:ext>
            </a:extLst>
          </p:cNvPr>
          <p:cNvSpPr txBox="1"/>
          <p:nvPr/>
        </p:nvSpPr>
        <p:spPr>
          <a:xfrm rot="20891098">
            <a:off x="2536533" y="1938592"/>
            <a:ext cx="5396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33399"/>
                </a:solidFill>
              </a:rPr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1342974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DAB4E-C698-BC51-C33C-5BDD754A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 and Methods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AEDFD-81CA-7733-109A-AB1F736FC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843557"/>
            <a:ext cx="8251823" cy="3456385"/>
          </a:xfrm>
        </p:spPr>
        <p:txBody>
          <a:bodyPr/>
          <a:lstStyle/>
          <a:p>
            <a:r>
              <a:rPr lang="en-US" dirty="0"/>
              <a:t>Data abstraction is the process of hiding certain details and showing only essential information to the user.</a:t>
            </a:r>
          </a:p>
          <a:p>
            <a:r>
              <a:rPr lang="en-US" dirty="0"/>
              <a:t>Abstraction can be achieved with either abstract classes or interfaces (which you will learn more about in the next chapter).</a:t>
            </a:r>
          </a:p>
          <a:p>
            <a:r>
              <a:rPr lang="en-US" dirty="0"/>
              <a:t>The abstract keyword is a non-access modifier, used for classes and methods:</a:t>
            </a:r>
          </a:p>
          <a:p>
            <a:pPr lvl="1"/>
            <a:r>
              <a:rPr lang="en-US" dirty="0"/>
              <a:t>Abstract class: is a restricted class that cannot be used to create objects (to access it, it must be inherited from another class).</a:t>
            </a:r>
          </a:p>
          <a:p>
            <a:pPr lvl="1"/>
            <a:r>
              <a:rPr lang="en-US" dirty="0"/>
              <a:t>Abstract method: can only be used in an abstract class, and it does not have a body. The body is provided by the subclass (inherited from).</a:t>
            </a:r>
          </a:p>
          <a:p>
            <a:r>
              <a:rPr lang="en-US" dirty="0"/>
              <a:t>An abstract class can have both abstract and regular methods:</a:t>
            </a:r>
          </a:p>
        </p:txBody>
      </p:sp>
    </p:spTree>
    <p:extLst>
      <p:ext uri="{BB962C8B-B14F-4D97-AF65-F5344CB8AC3E}">
        <p14:creationId xmlns:p14="http://schemas.microsoft.com/office/powerpoint/2010/main" val="1800175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0E8A-B053-0F64-F68E-CA8EB4C8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 and Methods (2/2)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C0867B-95BD-54D6-51DE-F52377B9B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1" y="969650"/>
            <a:ext cx="4419600" cy="16099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abstract class Animal {</a:t>
            </a:r>
          </a:p>
          <a:p>
            <a:pPr marL="0" indent="0">
              <a:buNone/>
            </a:pPr>
            <a:r>
              <a:rPr lang="en-US" dirty="0"/>
              <a:t>   public abstract void </a:t>
            </a:r>
            <a:r>
              <a:rPr lang="en-US" dirty="0" err="1"/>
              <a:t>animalSound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public void sleep()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("Zzz");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886E3C-2A64-85BD-788E-49D2CD4F3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00200" y="3105150"/>
            <a:ext cx="7143750" cy="1465423"/>
          </a:xfrm>
        </p:spPr>
        <p:txBody>
          <a:bodyPr/>
          <a:lstStyle/>
          <a:p>
            <a:r>
              <a:rPr lang="en-US" dirty="0"/>
              <a:t>From the example above, it is not possible to create an object of the Animal class:</a:t>
            </a:r>
          </a:p>
          <a:p>
            <a:endParaRPr lang="en-US" dirty="0"/>
          </a:p>
          <a:p>
            <a:r>
              <a:rPr lang="en-US" dirty="0"/>
              <a:t>Animal </a:t>
            </a:r>
            <a:r>
              <a:rPr lang="en-US" dirty="0" err="1"/>
              <a:t>myObj</a:t>
            </a:r>
            <a:r>
              <a:rPr lang="en-US" dirty="0"/>
              <a:t> = new Animal(); // will generate an error</a:t>
            </a:r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ACCD5CF-2DB0-8279-640B-CC3F7C6B8819}"/>
              </a:ext>
            </a:extLst>
          </p:cNvPr>
          <p:cNvCxnSpPr>
            <a:cxnSpLocks/>
          </p:cNvCxnSpPr>
          <p:nvPr/>
        </p:nvCxnSpPr>
        <p:spPr bwMode="auto">
          <a:xfrm flipV="1">
            <a:off x="457200" y="3028950"/>
            <a:ext cx="7772400" cy="0"/>
          </a:xfrm>
          <a:prstGeom prst="line">
            <a:avLst/>
          </a:prstGeom>
          <a:ln w="38100" cmpd="dbl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252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43C7EF-9ECD-ADFC-60AA-7BA385CE7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Abstract Class (1/2)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C83609-B22E-DEF2-91C9-BCA0EA55C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6350"/>
            <a:ext cx="7162800" cy="3048000"/>
          </a:xfrm>
        </p:spPr>
        <p:txBody>
          <a:bodyPr/>
          <a:lstStyle/>
          <a:p>
            <a:r>
              <a:rPr lang="en-US" dirty="0"/>
              <a:t>To access the abstract class, it must be inherited from another class. Let's convert the Animal class we used in the Polymorphism chapter to an abstract class:</a:t>
            </a:r>
          </a:p>
          <a:p>
            <a:endParaRPr lang="en-US" dirty="0"/>
          </a:p>
          <a:p>
            <a:r>
              <a:rPr lang="en-US" dirty="0"/>
              <a:t>Remember from the Inheritance section of this lecture that we use the extends keyword to inherit from a class.</a:t>
            </a:r>
          </a:p>
        </p:txBody>
      </p:sp>
    </p:spTree>
    <p:extLst>
      <p:ext uri="{BB962C8B-B14F-4D97-AF65-F5344CB8AC3E}">
        <p14:creationId xmlns:p14="http://schemas.microsoft.com/office/powerpoint/2010/main" val="2078322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43C7EF-9ECD-ADFC-60AA-7BA385CE7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Abstract Class (2/2)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C83609-B22E-DEF2-91C9-BCA0EA55C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687" y="1047750"/>
            <a:ext cx="4181714" cy="345638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// Abstract class</a:t>
            </a:r>
          </a:p>
          <a:p>
            <a:pPr marL="0" indent="0">
              <a:buNone/>
            </a:pPr>
            <a:r>
              <a:rPr lang="en-US" sz="1400" dirty="0"/>
              <a:t>abstract class Animal {</a:t>
            </a:r>
          </a:p>
          <a:p>
            <a:pPr marL="0" indent="0">
              <a:buNone/>
            </a:pPr>
            <a:r>
              <a:rPr lang="en-US" sz="1400" dirty="0"/>
              <a:t>   // Abstract method (does not have a body)</a:t>
            </a:r>
          </a:p>
          <a:p>
            <a:pPr marL="0" indent="0">
              <a:buNone/>
            </a:pPr>
            <a:r>
              <a:rPr lang="en-US" sz="1400" dirty="0"/>
              <a:t>   public abstract void </a:t>
            </a:r>
            <a:r>
              <a:rPr lang="en-US" sz="1400" dirty="0" err="1"/>
              <a:t>animalSound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// Regular method</a:t>
            </a:r>
          </a:p>
          <a:p>
            <a:pPr marL="0" indent="0">
              <a:buNone/>
            </a:pPr>
            <a:r>
              <a:rPr lang="en-US" sz="1400" dirty="0"/>
              <a:t>   public void sleep() {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System.out.println</a:t>
            </a:r>
            <a:r>
              <a:rPr lang="en-US" sz="1400" dirty="0"/>
              <a:t>("Zzz");</a:t>
            </a:r>
          </a:p>
          <a:p>
            <a:pPr marL="0" indent="0">
              <a:buNone/>
            </a:pPr>
            <a:r>
              <a:rPr lang="en-US" sz="1400" dirty="0"/>
              <a:t>   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// Subclass (inherit from Animal)</a:t>
            </a:r>
          </a:p>
          <a:p>
            <a:pPr marL="0" indent="0">
              <a:buNone/>
            </a:pPr>
            <a:r>
              <a:rPr lang="en-US" sz="1400" dirty="0"/>
              <a:t>class Pig extends Animal {</a:t>
            </a:r>
          </a:p>
          <a:p>
            <a:pPr marL="0" indent="0">
              <a:buNone/>
            </a:pPr>
            <a:r>
              <a:rPr lang="en-US" sz="1400" dirty="0"/>
              <a:t>   public void </a:t>
            </a:r>
            <a:r>
              <a:rPr lang="en-US" sz="1400" dirty="0" err="1"/>
              <a:t>animalSound</a:t>
            </a:r>
            <a:r>
              <a:rPr lang="en-US" sz="1400" dirty="0"/>
              <a:t>() {</a:t>
            </a:r>
          </a:p>
          <a:p>
            <a:pPr marL="0" indent="0">
              <a:buNone/>
            </a:pPr>
            <a:r>
              <a:rPr lang="en-US" sz="1400" dirty="0"/>
              <a:t>      // The body of </a:t>
            </a:r>
            <a:r>
              <a:rPr lang="en-US" sz="1400" dirty="0" err="1"/>
              <a:t>animalSound</a:t>
            </a:r>
            <a:r>
              <a:rPr lang="en-US" sz="1400" dirty="0"/>
              <a:t>() is provided here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System.out.println</a:t>
            </a:r>
            <a:r>
              <a:rPr lang="en-US" sz="1400" dirty="0"/>
              <a:t>("The pig says: wee wee");</a:t>
            </a:r>
          </a:p>
          <a:p>
            <a:pPr marL="0" indent="0">
              <a:buNone/>
            </a:pPr>
            <a:r>
              <a:rPr lang="en-US" sz="1400" dirty="0"/>
              <a:t>   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2D9F45-A513-6D0C-8153-07C69656D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047750"/>
            <a:ext cx="4181714" cy="168616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class Main {</a:t>
            </a:r>
          </a:p>
          <a:p>
            <a:pPr marL="0" indent="0">
              <a:buNone/>
            </a:pPr>
            <a:r>
              <a:rPr lang="en-US" sz="1400" dirty="0"/>
              <a:t>   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</a:p>
          <a:p>
            <a:pPr marL="0" indent="0">
              <a:buNone/>
            </a:pPr>
            <a:r>
              <a:rPr lang="en-US" sz="1400" dirty="0"/>
              <a:t>      Pig </a:t>
            </a:r>
            <a:r>
              <a:rPr lang="en-US" sz="1400" dirty="0" err="1"/>
              <a:t>myPig</a:t>
            </a:r>
            <a:r>
              <a:rPr lang="en-US" sz="1400" dirty="0"/>
              <a:t> = new Pig(); // Create a Pig object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myPig.animalSound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myPig.sleep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endParaRPr lang="en-US" sz="14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CBA47CC-18FE-FB76-30DF-E05AD2A8D914}"/>
              </a:ext>
            </a:extLst>
          </p:cNvPr>
          <p:cNvCxnSpPr>
            <a:cxnSpLocks/>
          </p:cNvCxnSpPr>
          <p:nvPr/>
        </p:nvCxnSpPr>
        <p:spPr bwMode="auto">
          <a:xfrm>
            <a:off x="4572000" y="895350"/>
            <a:ext cx="0" cy="3794837"/>
          </a:xfrm>
          <a:prstGeom prst="line">
            <a:avLst/>
          </a:prstGeom>
          <a:ln w="38100" cmpd="dbl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149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925A1A-6999-682C-A3C6-26926619D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827" y="285750"/>
            <a:ext cx="7445373" cy="1066800"/>
          </a:xfrm>
        </p:spPr>
        <p:txBody>
          <a:bodyPr/>
          <a:lstStyle/>
          <a:p>
            <a:r>
              <a:rPr lang="en-US" dirty="0"/>
              <a:t>Why And When To Use Abstract Classes and Methods?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AD7B07-F036-C419-857C-EDA453A5E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04950"/>
            <a:ext cx="7924798" cy="3049756"/>
          </a:xfrm>
        </p:spPr>
        <p:txBody>
          <a:bodyPr/>
          <a:lstStyle/>
          <a:p>
            <a:r>
              <a:rPr lang="en-US" dirty="0"/>
              <a:t>To achieve security - hide certain details and only show the important details of an object.</a:t>
            </a:r>
          </a:p>
          <a:p>
            <a:endParaRPr lang="en-US" dirty="0"/>
          </a:p>
          <a:p>
            <a:r>
              <a:rPr lang="en-US" dirty="0"/>
              <a:t>Note: Abstraction can also be achieved with Interfaces, which will be presented in the next slide.</a:t>
            </a:r>
          </a:p>
        </p:txBody>
      </p:sp>
    </p:spTree>
    <p:extLst>
      <p:ext uri="{BB962C8B-B14F-4D97-AF65-F5344CB8AC3E}">
        <p14:creationId xmlns:p14="http://schemas.microsoft.com/office/powerpoint/2010/main" val="870923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C1E5B-0BA6-01CC-1FE5-0232DD51DD0A}"/>
              </a:ext>
            </a:extLst>
          </p:cNvPr>
          <p:cNvSpPr txBox="1"/>
          <p:nvPr/>
        </p:nvSpPr>
        <p:spPr>
          <a:xfrm rot="20891098">
            <a:off x="2951821" y="1895621"/>
            <a:ext cx="4976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33399"/>
                </a:solidFill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912373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DAB4E-C698-BC51-C33C-5BDD754A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AEDFD-81CA-7733-109A-AB1F736FC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1" y="1114188"/>
            <a:ext cx="3124200" cy="3456385"/>
          </a:xfrm>
        </p:spPr>
        <p:txBody>
          <a:bodyPr/>
          <a:lstStyle/>
          <a:p>
            <a:r>
              <a:rPr lang="en-US" dirty="0"/>
              <a:t>Another way to achieve abstraction in Java, is with interfaces.</a:t>
            </a:r>
          </a:p>
          <a:p>
            <a:endParaRPr lang="en-US" dirty="0"/>
          </a:p>
          <a:p>
            <a:r>
              <a:rPr lang="en-US" dirty="0"/>
              <a:t>An interface is a completely "abstract class" that is used to group related methods with empty bodies: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78C81-7E1E-63A9-9B65-EB6EBE341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81400" y="1114188"/>
            <a:ext cx="5486400" cy="34563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// interface</a:t>
            </a:r>
          </a:p>
          <a:p>
            <a:pPr marL="0" indent="0">
              <a:buNone/>
            </a:pPr>
            <a:r>
              <a:rPr lang="en-US" dirty="0"/>
              <a:t>interface Animal {</a:t>
            </a:r>
          </a:p>
          <a:p>
            <a:pPr marL="0" indent="0">
              <a:buNone/>
            </a:pPr>
            <a:r>
              <a:rPr lang="en-US" dirty="0"/>
              <a:t>   // interface method (does not have a body) </a:t>
            </a:r>
          </a:p>
          <a:p>
            <a:pPr marL="0" indent="0">
              <a:buNone/>
            </a:pPr>
            <a:r>
              <a:rPr lang="en-US" dirty="0"/>
              <a:t>   public void </a:t>
            </a:r>
            <a:r>
              <a:rPr lang="en-US" dirty="0" err="1"/>
              <a:t>animalSound</a:t>
            </a:r>
            <a:r>
              <a:rPr lang="en-US" dirty="0"/>
              <a:t>(); </a:t>
            </a:r>
          </a:p>
          <a:p>
            <a:pPr marL="0" indent="0">
              <a:buNone/>
            </a:pPr>
            <a:r>
              <a:rPr lang="en-US" dirty="0"/>
              <a:t>   // interface method (does not have a body)</a:t>
            </a:r>
          </a:p>
          <a:p>
            <a:pPr marL="0" indent="0">
              <a:buNone/>
            </a:pPr>
            <a:r>
              <a:rPr lang="en-US" dirty="0"/>
              <a:t>   public void run();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C405FA-F5F6-A9E4-2C00-36FD583E3831}"/>
              </a:ext>
            </a:extLst>
          </p:cNvPr>
          <p:cNvCxnSpPr>
            <a:cxnSpLocks/>
          </p:cNvCxnSpPr>
          <p:nvPr/>
        </p:nvCxnSpPr>
        <p:spPr bwMode="auto">
          <a:xfrm>
            <a:off x="3429001" y="1114188"/>
            <a:ext cx="0" cy="3794837"/>
          </a:xfrm>
          <a:prstGeom prst="line">
            <a:avLst/>
          </a:prstGeom>
          <a:ln w="38100" cmpd="dbl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8361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DAB4E-C698-BC51-C33C-5BDD754A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Interface </a:t>
            </a:r>
            <a:r>
              <a:rPr lang="en-US" dirty="0" err="1"/>
              <a:t>Mehods</a:t>
            </a:r>
            <a:r>
              <a:rPr lang="en-US" dirty="0"/>
              <a:t>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AEDFD-81CA-7733-109A-AB1F736FC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950"/>
            <a:ext cx="7162800" cy="2743200"/>
          </a:xfrm>
        </p:spPr>
        <p:txBody>
          <a:bodyPr/>
          <a:lstStyle/>
          <a:p>
            <a:r>
              <a:rPr lang="en-US" dirty="0"/>
              <a:t>To access the interface methods, the interface must be "implemented" (</a:t>
            </a:r>
            <a:r>
              <a:rPr lang="en-US" dirty="0" err="1"/>
              <a:t>kinda</a:t>
            </a:r>
            <a:r>
              <a:rPr lang="en-US" dirty="0"/>
              <a:t> like inherited) by another class with the implements keyword (instead of extends). </a:t>
            </a:r>
          </a:p>
          <a:p>
            <a:r>
              <a:rPr lang="en-US" dirty="0"/>
              <a:t>The body of the interface method is provided by the "implement" class:</a:t>
            </a:r>
          </a:p>
        </p:txBody>
      </p:sp>
    </p:spTree>
    <p:extLst>
      <p:ext uri="{BB962C8B-B14F-4D97-AF65-F5344CB8AC3E}">
        <p14:creationId xmlns:p14="http://schemas.microsoft.com/office/powerpoint/2010/main" val="1749261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DAB4E-C698-BC51-C33C-5BDD754A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Interface </a:t>
            </a:r>
            <a:r>
              <a:rPr lang="en-US" dirty="0" err="1"/>
              <a:t>Mehods</a:t>
            </a:r>
            <a:r>
              <a:rPr lang="en-US" dirty="0"/>
              <a:t>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AEDFD-81CA-7733-109A-AB1F736FC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799" y="843557"/>
            <a:ext cx="4571999" cy="345638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// Interface</a:t>
            </a:r>
          </a:p>
          <a:p>
            <a:pPr marL="0" indent="0">
              <a:buNone/>
            </a:pPr>
            <a:r>
              <a:rPr lang="en-US" sz="1400" dirty="0"/>
              <a:t>interface Animal {</a:t>
            </a:r>
          </a:p>
          <a:p>
            <a:pPr marL="0" indent="0">
              <a:buNone/>
            </a:pPr>
            <a:r>
              <a:rPr lang="en-US" sz="1400" dirty="0"/>
              <a:t>  public void </a:t>
            </a:r>
            <a:r>
              <a:rPr lang="en-US" sz="1400" dirty="0" err="1"/>
              <a:t>animalSound</a:t>
            </a:r>
            <a:r>
              <a:rPr lang="en-US" sz="1400" dirty="0"/>
              <a:t>(); // interface method (does not have a body)</a:t>
            </a:r>
          </a:p>
          <a:p>
            <a:pPr marL="0" indent="0">
              <a:buNone/>
            </a:pPr>
            <a:r>
              <a:rPr lang="en-US" sz="1400" dirty="0"/>
              <a:t>  public void sleep(); // interface method (does not have a body)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// Pig "implements" the Animal interface</a:t>
            </a:r>
          </a:p>
          <a:p>
            <a:pPr marL="0" indent="0">
              <a:buNone/>
            </a:pPr>
            <a:r>
              <a:rPr lang="en-US" sz="1400" dirty="0"/>
              <a:t>class Pig implements Animal {</a:t>
            </a:r>
          </a:p>
          <a:p>
            <a:pPr marL="0" indent="0">
              <a:buNone/>
            </a:pPr>
            <a:r>
              <a:rPr lang="en-US" sz="1400" dirty="0"/>
              <a:t>  public void </a:t>
            </a:r>
            <a:r>
              <a:rPr lang="en-US" sz="1400" dirty="0" err="1"/>
              <a:t>animalSound</a:t>
            </a:r>
            <a:r>
              <a:rPr lang="en-US" sz="1400" dirty="0"/>
              <a:t>() {</a:t>
            </a:r>
          </a:p>
          <a:p>
            <a:pPr marL="0" indent="0">
              <a:buNone/>
            </a:pPr>
            <a:r>
              <a:rPr lang="en-US" sz="1400" dirty="0"/>
              <a:t>    // The body of </a:t>
            </a:r>
            <a:r>
              <a:rPr lang="en-US" sz="1400" dirty="0" err="1"/>
              <a:t>animalSound</a:t>
            </a:r>
            <a:r>
              <a:rPr lang="en-US" sz="1400" dirty="0"/>
              <a:t>() is provided here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System.out.println</a:t>
            </a:r>
            <a:r>
              <a:rPr lang="en-US" sz="1400" dirty="0"/>
              <a:t>("The pig says: wee wee");</a:t>
            </a:r>
          </a:p>
          <a:p>
            <a:pPr marL="0" indent="0">
              <a:buNone/>
            </a:pPr>
            <a:r>
              <a:rPr lang="en-US" sz="1400" dirty="0"/>
              <a:t>  }</a:t>
            </a:r>
          </a:p>
          <a:p>
            <a:pPr marL="0" indent="0">
              <a:buNone/>
            </a:pPr>
            <a:r>
              <a:rPr lang="en-US" sz="1400" dirty="0"/>
              <a:t>  public void sleep() {</a:t>
            </a:r>
          </a:p>
          <a:p>
            <a:pPr marL="0" indent="0">
              <a:buNone/>
            </a:pPr>
            <a:r>
              <a:rPr lang="en-US" sz="1400" dirty="0"/>
              <a:t>    // The body of sleep() is provided here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System.out.println</a:t>
            </a:r>
            <a:r>
              <a:rPr lang="en-US" sz="1400" dirty="0"/>
              <a:t>("Zzz");</a:t>
            </a:r>
          </a:p>
          <a:p>
            <a:pPr marL="0" indent="0">
              <a:buNone/>
            </a:pPr>
            <a:r>
              <a:rPr lang="en-US" sz="1400" dirty="0"/>
              <a:t>  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78C81-7E1E-63A9-9B65-EB6EBE341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03443" y="957866"/>
            <a:ext cx="4114799" cy="3141823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class Main {</a:t>
            </a:r>
          </a:p>
          <a:p>
            <a:pPr marL="0" indent="0">
              <a:buNone/>
            </a:pPr>
            <a:r>
              <a:rPr lang="en-US" sz="1400" dirty="0"/>
              <a:t>  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</a:p>
          <a:p>
            <a:pPr marL="0" indent="0">
              <a:buNone/>
            </a:pPr>
            <a:r>
              <a:rPr lang="en-US" sz="1400" dirty="0"/>
              <a:t>    Pig </a:t>
            </a:r>
            <a:r>
              <a:rPr lang="en-US" sz="1400" dirty="0" err="1"/>
              <a:t>myPig</a:t>
            </a:r>
            <a:r>
              <a:rPr lang="en-US" sz="1400" dirty="0"/>
              <a:t> = new Pig();  // Create a Pig object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myPig.animalSound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myPig.sleep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C405FA-F5F6-A9E4-2C00-36FD583E3831}"/>
              </a:ext>
            </a:extLst>
          </p:cNvPr>
          <p:cNvCxnSpPr>
            <a:cxnSpLocks/>
          </p:cNvCxnSpPr>
          <p:nvPr/>
        </p:nvCxnSpPr>
        <p:spPr bwMode="auto">
          <a:xfrm>
            <a:off x="4855333" y="971550"/>
            <a:ext cx="0" cy="3794837"/>
          </a:xfrm>
          <a:prstGeom prst="line">
            <a:avLst/>
          </a:prstGeom>
          <a:ln w="38100" cmpd="dbl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646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8AF66-19F1-0694-7F61-D7DD48262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Interfaces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D6408B-77CD-217F-097D-BF25B8EA1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098321"/>
            <a:ext cx="7696200" cy="3454629"/>
          </a:xfrm>
        </p:spPr>
        <p:txBody>
          <a:bodyPr/>
          <a:lstStyle/>
          <a:p>
            <a:r>
              <a:rPr lang="en-US" dirty="0"/>
              <a:t>Like abstract classes, interfaces cannot be used to create objects (in the example above, it is not possible to create an "Animal" object in the </a:t>
            </a:r>
            <a:r>
              <a:rPr lang="en-US" dirty="0" err="1"/>
              <a:t>MyMainClass</a:t>
            </a:r>
            <a:r>
              <a:rPr lang="en-US" dirty="0"/>
              <a:t>)</a:t>
            </a:r>
          </a:p>
          <a:p>
            <a:r>
              <a:rPr lang="en-US" dirty="0"/>
              <a:t>Interface methods do not have a body - the body is provided by the "implement" class</a:t>
            </a:r>
          </a:p>
          <a:p>
            <a:r>
              <a:rPr lang="en-US" dirty="0"/>
              <a:t>On implementation of an interface, you must override all of its methods</a:t>
            </a:r>
          </a:p>
          <a:p>
            <a:r>
              <a:rPr lang="en-US" dirty="0"/>
              <a:t>Interface methods are by default abstract and public</a:t>
            </a:r>
          </a:p>
          <a:p>
            <a:r>
              <a:rPr lang="en-US" dirty="0"/>
              <a:t>Interface attributes are by default public, static and final</a:t>
            </a:r>
          </a:p>
          <a:p>
            <a:r>
              <a:rPr lang="en-US" dirty="0"/>
              <a:t>An interface cannot contain a constructor (as it cannot be used to create objects)</a:t>
            </a:r>
          </a:p>
        </p:txBody>
      </p:sp>
    </p:spTree>
    <p:extLst>
      <p:ext uri="{BB962C8B-B14F-4D97-AF65-F5344CB8AC3E}">
        <p14:creationId xmlns:p14="http://schemas.microsoft.com/office/powerpoint/2010/main" val="1986335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FE3F-1382-418B-D0D4-9EBDF8762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827" y="285750"/>
            <a:ext cx="7369173" cy="490538"/>
          </a:xfrm>
        </p:spPr>
        <p:txBody>
          <a:bodyPr/>
          <a:lstStyle/>
          <a:p>
            <a:r>
              <a:rPr lang="en-US" dirty="0"/>
              <a:t>Subclass and Superclass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A53D-C60F-19D1-3886-99D5E9E3F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907" y="891895"/>
            <a:ext cx="6234896" cy="3456385"/>
          </a:xfrm>
        </p:spPr>
        <p:txBody>
          <a:bodyPr/>
          <a:lstStyle/>
          <a:p>
            <a:r>
              <a:rPr lang="en-US" dirty="0"/>
              <a:t>In Java, it is possible to inherit attributes and methods from one class to another. </a:t>
            </a:r>
          </a:p>
          <a:p>
            <a:r>
              <a:rPr lang="en-US" dirty="0"/>
              <a:t>We group the "inheritance concept" into two categories:</a:t>
            </a:r>
          </a:p>
          <a:p>
            <a:pPr lvl="1"/>
            <a:r>
              <a:rPr lang="en-US" dirty="0"/>
              <a:t>subclass (child) - the class that inherits from another class</a:t>
            </a:r>
          </a:p>
          <a:p>
            <a:pPr lvl="1"/>
            <a:r>
              <a:rPr lang="en-US" dirty="0"/>
              <a:t>superclass (parent) - the class being inherited from</a:t>
            </a:r>
          </a:p>
          <a:p>
            <a:r>
              <a:rPr lang="en-US" dirty="0"/>
              <a:t>To inherit from a class, use the extends keyword.</a:t>
            </a:r>
          </a:p>
          <a:p>
            <a:r>
              <a:rPr lang="en-US" dirty="0"/>
              <a:t>In the example, the Car class (subclass) inherits the attributes and methods from the Vehicle class (superclass).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E15A12E-A555-9862-C158-03905A268E9A}"/>
              </a:ext>
            </a:extLst>
          </p:cNvPr>
          <p:cNvGrpSpPr/>
          <p:nvPr/>
        </p:nvGrpSpPr>
        <p:grpSpPr>
          <a:xfrm>
            <a:off x="7315199" y="1671183"/>
            <a:ext cx="1067761" cy="1958525"/>
            <a:chOff x="7208494" y="1095300"/>
            <a:chExt cx="1353094" cy="232153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D9E29EF-18F7-8D67-02DE-EC39C3B010C9}"/>
                </a:ext>
              </a:extLst>
            </p:cNvPr>
            <p:cNvGrpSpPr/>
            <p:nvPr/>
          </p:nvGrpSpPr>
          <p:grpSpPr>
            <a:xfrm>
              <a:off x="7208494" y="2681609"/>
              <a:ext cx="1353094" cy="735228"/>
              <a:chOff x="4662354" y="2190619"/>
              <a:chExt cx="2286692" cy="89234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F32006E-7E21-387A-1C83-998A0D04B4F6}"/>
                  </a:ext>
                </a:extLst>
              </p:cNvPr>
              <p:cNvSpPr/>
              <p:nvPr/>
            </p:nvSpPr>
            <p:spPr bwMode="auto">
              <a:xfrm>
                <a:off x="4662354" y="2190619"/>
                <a:ext cx="2286692" cy="892340"/>
              </a:xfrm>
              <a:prstGeom prst="rect">
                <a:avLst/>
              </a:prstGeom>
              <a:solidFill>
                <a:srgbClr val="FFF0C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Car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F5CF7AC-8A7F-6D0A-3C7C-42E95D4EF0B1}"/>
                  </a:ext>
                </a:extLst>
              </p:cNvPr>
              <p:cNvCxnSpPr>
                <a:cxnSpLocks/>
                <a:endCxn id="14" idx="3"/>
              </p:cNvCxnSpPr>
              <p:nvPr/>
            </p:nvCxnSpPr>
            <p:spPr bwMode="auto">
              <a:xfrm flipV="1">
                <a:off x="4662354" y="2636790"/>
                <a:ext cx="2286692" cy="2039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6312935-1069-DC86-5C7B-F59B5252B4D3}"/>
                </a:ext>
              </a:extLst>
            </p:cNvPr>
            <p:cNvCxnSpPr>
              <a:cxnSpLocks/>
              <a:stCxn id="14" idx="0"/>
              <a:endCxn id="16" idx="2"/>
            </p:cNvCxnSpPr>
            <p:nvPr/>
          </p:nvCxnSpPr>
          <p:spPr bwMode="auto">
            <a:xfrm flipH="1" flipV="1">
              <a:off x="7838209" y="1971819"/>
              <a:ext cx="0" cy="70979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22524A-39AE-1DC1-38D0-8BCA7C68FC94}"/>
                </a:ext>
              </a:extLst>
            </p:cNvPr>
            <p:cNvSpPr/>
            <p:nvPr/>
          </p:nvSpPr>
          <p:spPr bwMode="auto">
            <a:xfrm>
              <a:off x="7209558" y="1095300"/>
              <a:ext cx="1257301" cy="876519"/>
            </a:xfrm>
            <a:prstGeom prst="rect">
              <a:avLst/>
            </a:prstGeom>
            <a:solidFill>
              <a:srgbClr val="DDF0C8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Vehicle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0930A1B-265E-A128-4B7F-FF61C1418D8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08494" y="1620845"/>
              <a:ext cx="1253125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541118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8AF66-19F1-0694-7F61-D7DD48262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and When to Use Interfaces?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D6408B-77CD-217F-097D-BF25B8EA1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428750"/>
            <a:ext cx="6897682" cy="2743200"/>
          </a:xfrm>
        </p:spPr>
        <p:txBody>
          <a:bodyPr/>
          <a:lstStyle/>
          <a:p>
            <a:r>
              <a:rPr lang="en-US" dirty="0"/>
              <a:t>To achieve security - hide certain details and only show the important details of an object (interface).</a:t>
            </a:r>
          </a:p>
          <a:p>
            <a:r>
              <a:rPr lang="en-US" dirty="0"/>
              <a:t>Java does not support "multiple inheritance" (a class can only inherit from one superclass). However, it can be achieved with interfaces, because the class can implement multiple interfaces. </a:t>
            </a:r>
          </a:p>
          <a:p>
            <a:r>
              <a:rPr lang="en-US" dirty="0"/>
              <a:t>Note: To implement multiple interfaces, separate them with a comma (see example below).</a:t>
            </a:r>
          </a:p>
        </p:txBody>
      </p:sp>
    </p:spTree>
    <p:extLst>
      <p:ext uri="{BB962C8B-B14F-4D97-AF65-F5344CB8AC3E}">
        <p14:creationId xmlns:p14="http://schemas.microsoft.com/office/powerpoint/2010/main" val="22377150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DD6E6-F6CA-5CD8-E223-DBBCCFD3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Pillars of OOD /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3D6C9-9047-C41F-38B0-9DBC93BC9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643" y="1927907"/>
            <a:ext cx="2266157" cy="914401"/>
          </a:xfrm>
        </p:spPr>
        <p:txBody>
          <a:bodyPr/>
          <a:lstStyle/>
          <a:p>
            <a:r>
              <a:rPr lang="en-US" dirty="0"/>
              <a:t>Encapsulation</a:t>
            </a:r>
          </a:p>
          <a:p>
            <a:r>
              <a:rPr lang="en-US" dirty="0"/>
              <a:t>Abstraction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Polymorphism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C919A9-76D5-50FA-D18C-CC5093844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352550"/>
            <a:ext cx="6367968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530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735B6E-92D5-AE01-69BE-3DF618D2C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4019550"/>
            <a:ext cx="8534400" cy="457200"/>
          </a:xfrm>
        </p:spPr>
        <p:txBody>
          <a:bodyPr/>
          <a:lstStyle/>
          <a:p>
            <a:pPr marL="2452688" indent="-2452688"/>
            <a:r>
              <a:rPr lang="en-US" dirty="0"/>
              <a:t>Chapter 10 – Inheritance, Polymorphism, Inner Classes, Abstraction, and Interface</a:t>
            </a:r>
          </a:p>
        </p:txBody>
      </p:sp>
    </p:spTree>
    <p:extLst>
      <p:ext uri="{BB962C8B-B14F-4D97-AF65-F5344CB8AC3E}">
        <p14:creationId xmlns:p14="http://schemas.microsoft.com/office/powerpoint/2010/main" val="2381871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FE3F-1382-418B-D0D4-9EBDF8762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827" y="285750"/>
            <a:ext cx="7369173" cy="490538"/>
          </a:xfrm>
        </p:spPr>
        <p:txBody>
          <a:bodyPr/>
          <a:lstStyle/>
          <a:p>
            <a:r>
              <a:rPr lang="en-US" dirty="0"/>
              <a:t>Subclass and Superclass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A53D-C60F-19D1-3886-99D5E9E3F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71550"/>
            <a:ext cx="8610600" cy="3456385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class Vehicle {</a:t>
            </a:r>
          </a:p>
          <a:p>
            <a:pPr marL="0" indent="0">
              <a:buNone/>
            </a:pPr>
            <a:r>
              <a:rPr lang="en-US" sz="1200" dirty="0"/>
              <a:t>   protected String brand = "Ford";        // Vehicle attribute</a:t>
            </a:r>
          </a:p>
          <a:p>
            <a:pPr marL="0" indent="0">
              <a:buNone/>
            </a:pPr>
            <a:r>
              <a:rPr lang="en-US" sz="1200" dirty="0"/>
              <a:t>   public void honk() {                    // Vehicle method</a:t>
            </a:r>
          </a:p>
          <a:p>
            <a:pPr marL="0" indent="0">
              <a:buNone/>
            </a:pPr>
            <a:r>
              <a:rPr lang="en-US" sz="1200" dirty="0"/>
              <a:t>      </a:t>
            </a:r>
            <a:r>
              <a:rPr lang="en-US" sz="1200" dirty="0" err="1"/>
              <a:t>System.out.println</a:t>
            </a:r>
            <a:r>
              <a:rPr lang="en-US" sz="1200" dirty="0"/>
              <a:t>("</a:t>
            </a:r>
            <a:r>
              <a:rPr lang="en-US" sz="1200" dirty="0" err="1"/>
              <a:t>Tuut</a:t>
            </a:r>
            <a:r>
              <a:rPr lang="en-US" sz="1200" dirty="0"/>
              <a:t>, </a:t>
            </a:r>
            <a:r>
              <a:rPr lang="en-US" sz="1200" dirty="0" err="1"/>
              <a:t>tuut</a:t>
            </a:r>
            <a:r>
              <a:rPr lang="en-US" sz="1200" dirty="0"/>
              <a:t>!");</a:t>
            </a:r>
          </a:p>
          <a:p>
            <a:pPr marL="0" indent="0">
              <a:buNone/>
            </a:pPr>
            <a:r>
              <a:rPr lang="en-US" sz="1200" dirty="0"/>
              <a:t>   } 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class Car extends Vehicle {</a:t>
            </a:r>
          </a:p>
          <a:p>
            <a:pPr marL="0" indent="0">
              <a:buNone/>
            </a:pPr>
            <a:r>
              <a:rPr lang="en-US" sz="1200" dirty="0"/>
              <a:t>   private String </a:t>
            </a:r>
            <a:r>
              <a:rPr lang="en-US" sz="1200" dirty="0" err="1"/>
              <a:t>modelName</a:t>
            </a:r>
            <a:r>
              <a:rPr lang="en-US" sz="1200" dirty="0"/>
              <a:t> = "Mustang";    // Car attribute</a:t>
            </a:r>
          </a:p>
          <a:p>
            <a:pPr marL="0" indent="0">
              <a:buNone/>
            </a:pPr>
            <a:r>
              <a:rPr lang="en-US" sz="1200" dirty="0"/>
              <a:t>   public static void main(String[] </a:t>
            </a:r>
            <a:r>
              <a:rPr lang="en-US" sz="1200" dirty="0" err="1"/>
              <a:t>args</a:t>
            </a:r>
            <a:r>
              <a:rPr lang="en-US" sz="1200" dirty="0"/>
              <a:t>) {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// Create a </a:t>
            </a:r>
            <a:r>
              <a:rPr lang="en-US" sz="1200" dirty="0" err="1"/>
              <a:t>myCar</a:t>
            </a:r>
            <a:r>
              <a:rPr lang="en-US" sz="1200" dirty="0"/>
              <a:t> object</a:t>
            </a:r>
          </a:p>
          <a:p>
            <a:pPr marL="0" indent="0">
              <a:buNone/>
            </a:pPr>
            <a:r>
              <a:rPr lang="en-US" sz="1200" dirty="0"/>
              <a:t>      Car </a:t>
            </a:r>
            <a:r>
              <a:rPr lang="en-US" sz="1200" dirty="0" err="1"/>
              <a:t>myCar</a:t>
            </a:r>
            <a:r>
              <a:rPr lang="en-US" sz="1200" dirty="0"/>
              <a:t> = new Car();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// Call the honk() method (from the Vehicle class) on the </a:t>
            </a:r>
            <a:r>
              <a:rPr lang="en-US" sz="1200" dirty="0" err="1"/>
              <a:t>myCar</a:t>
            </a:r>
            <a:r>
              <a:rPr lang="en-US" sz="1200" dirty="0"/>
              <a:t> object</a:t>
            </a:r>
          </a:p>
          <a:p>
            <a:pPr marL="0" indent="0">
              <a:buNone/>
            </a:pPr>
            <a:r>
              <a:rPr lang="en-US" sz="1200" dirty="0"/>
              <a:t>      </a:t>
            </a:r>
            <a:r>
              <a:rPr lang="en-US" sz="1200" dirty="0" err="1"/>
              <a:t>myCar.honk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// Display the value of the brand attribute (from the Vehicle class) and the value of the </a:t>
            </a:r>
            <a:r>
              <a:rPr lang="en-US" sz="1200" dirty="0" err="1"/>
              <a:t>modelName</a:t>
            </a:r>
            <a:r>
              <a:rPr lang="en-US" sz="1200" dirty="0"/>
              <a:t> from the Car class</a:t>
            </a:r>
          </a:p>
          <a:p>
            <a:pPr marL="0" indent="0">
              <a:buNone/>
            </a:pPr>
            <a:r>
              <a:rPr lang="en-US" sz="1200" dirty="0"/>
              <a:t>      </a:t>
            </a:r>
            <a:r>
              <a:rPr lang="en-US" sz="1200" dirty="0" err="1"/>
              <a:t>System.out.println</a:t>
            </a:r>
            <a:r>
              <a:rPr lang="en-US" sz="1200" dirty="0"/>
              <a:t>(</a:t>
            </a:r>
            <a:r>
              <a:rPr lang="en-US" sz="1200" dirty="0" err="1"/>
              <a:t>myCar.brand</a:t>
            </a:r>
            <a:r>
              <a:rPr lang="en-US" sz="1200" dirty="0"/>
              <a:t> + " " + </a:t>
            </a:r>
            <a:r>
              <a:rPr lang="en-US" sz="1200" dirty="0" err="1"/>
              <a:t>myCar.modelName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r>
              <a:rPr lang="en-US" sz="1200" dirty="0"/>
              <a:t>   }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870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FE3F-1382-418B-D0D4-9EBDF8762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827" y="285750"/>
            <a:ext cx="7369173" cy="490538"/>
          </a:xfrm>
        </p:spPr>
        <p:txBody>
          <a:bodyPr/>
          <a:lstStyle/>
          <a:p>
            <a:r>
              <a:rPr lang="en-US" dirty="0"/>
              <a:t>Subclass and Superclass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A53D-C60F-19D1-3886-99D5E9E3F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3950"/>
            <a:ext cx="6629400" cy="3456385"/>
          </a:xfrm>
        </p:spPr>
        <p:txBody>
          <a:bodyPr/>
          <a:lstStyle/>
          <a:p>
            <a:r>
              <a:rPr lang="en-US" dirty="0"/>
              <a:t>Did you notice the protected modifier in Vehicle?</a:t>
            </a:r>
          </a:p>
          <a:p>
            <a:r>
              <a:rPr lang="en-US" dirty="0"/>
              <a:t>We set the brand attribute in Vehicle to a protected access modifier. If it was set to private, the Car class would not be able to access it.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is useful for code reusability: reuse attributes and methods of an existing class when you create a new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827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FE3F-1382-418B-D0D4-9EBDF8762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827" y="285750"/>
            <a:ext cx="7369173" cy="490538"/>
          </a:xfrm>
        </p:spPr>
        <p:txBody>
          <a:bodyPr/>
          <a:lstStyle/>
          <a:p>
            <a:r>
              <a:rPr lang="en-US" dirty="0"/>
              <a:t>No Multiple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A53D-C60F-19D1-3886-99D5E9E3F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847" y="864158"/>
            <a:ext cx="6781801" cy="957141"/>
          </a:xfrm>
        </p:spPr>
        <p:txBody>
          <a:bodyPr/>
          <a:lstStyle/>
          <a:p>
            <a:r>
              <a:rPr lang="en-US" dirty="0"/>
              <a:t>Siblings – yes, chimeras – no</a:t>
            </a:r>
          </a:p>
          <a:p>
            <a:r>
              <a:rPr lang="en-US" dirty="0"/>
              <a:t>Many subclasses may inherit from one superclass.</a:t>
            </a:r>
          </a:p>
          <a:p>
            <a:r>
              <a:rPr lang="en-US" dirty="0"/>
              <a:t>Only one direct superclass is allowed for each subclass. No class can inherit from different direct </a:t>
            </a:r>
            <a:r>
              <a:rPr lang="en-US" dirty="0" err="1"/>
              <a:t>superclasses</a:t>
            </a:r>
            <a:r>
              <a:rPr lang="en-US" dirty="0"/>
              <a:t>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E45BBB3-BEBD-6280-1C03-2B90A6B3AE9C}"/>
              </a:ext>
            </a:extLst>
          </p:cNvPr>
          <p:cNvGrpSpPr/>
          <p:nvPr/>
        </p:nvGrpSpPr>
        <p:grpSpPr>
          <a:xfrm>
            <a:off x="5334000" y="2469201"/>
            <a:ext cx="2783670" cy="2042486"/>
            <a:chOff x="5334000" y="2469201"/>
            <a:chExt cx="2783670" cy="204248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606E156-E4AC-2A66-6C56-22123C47A78C}"/>
                </a:ext>
              </a:extLst>
            </p:cNvPr>
            <p:cNvGrpSpPr/>
            <p:nvPr/>
          </p:nvGrpSpPr>
          <p:grpSpPr>
            <a:xfrm>
              <a:off x="5674194" y="2571750"/>
              <a:ext cx="2076015" cy="1939937"/>
              <a:chOff x="6879618" y="2601508"/>
              <a:chExt cx="2076015" cy="1939937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00B2DADF-495C-2B8E-2C78-1981497C9168}"/>
                  </a:ext>
                </a:extLst>
              </p:cNvPr>
              <p:cNvGrpSpPr/>
              <p:nvPr/>
            </p:nvGrpSpPr>
            <p:grpSpPr>
              <a:xfrm>
                <a:off x="7295770" y="3921183"/>
                <a:ext cx="1335392" cy="620262"/>
                <a:chOff x="4114800" y="2190750"/>
                <a:chExt cx="1447800" cy="892340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F9CA5A5E-001B-0F1E-0535-784317B34D52}"/>
                    </a:ext>
                  </a:extLst>
                </p:cNvPr>
                <p:cNvSpPr/>
                <p:nvPr/>
              </p:nvSpPr>
              <p:spPr bwMode="auto">
                <a:xfrm>
                  <a:off x="4114800" y="2190750"/>
                  <a:ext cx="1447800" cy="892340"/>
                </a:xfrm>
                <a:prstGeom prst="rect">
                  <a:avLst/>
                </a:prstGeom>
                <a:solidFill>
                  <a:srgbClr val="FFF0C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b="1" dirty="0"/>
                    <a:t>XYZ</a:t>
                  </a:r>
                  <a:endParaRPr kumimoji="0" lang="en-US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Something</a:t>
                  </a:r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E45BA84F-0D16-A414-D88D-44AC320DF69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14800" y="2648626"/>
                  <a:ext cx="1447800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24AF1B96-DB24-5748-B682-BB57FA2D97E1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 bwMode="auto">
              <a:xfrm flipV="1">
                <a:off x="7963466" y="3291550"/>
                <a:ext cx="504171" cy="62963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</p:spPr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53CE646E-F3E5-3959-42A3-8DF9B2536456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 bwMode="auto">
              <a:xfrm flipH="1" flipV="1">
                <a:off x="7419720" y="3301250"/>
                <a:ext cx="543746" cy="61993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</p:spPr>
          </p:cxn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ECAA5866-48BB-CC62-54DF-FE3207C9B11E}"/>
                  </a:ext>
                </a:extLst>
              </p:cNvPr>
              <p:cNvGrpSpPr/>
              <p:nvPr/>
            </p:nvGrpSpPr>
            <p:grpSpPr>
              <a:xfrm>
                <a:off x="6879618" y="2620088"/>
                <a:ext cx="992167" cy="671462"/>
                <a:chOff x="6879618" y="2620088"/>
                <a:chExt cx="992167" cy="671462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6714A950-711B-0D10-96E2-48ECFDD34369}"/>
                    </a:ext>
                  </a:extLst>
                </p:cNvPr>
                <p:cNvSpPr/>
                <p:nvPr/>
              </p:nvSpPr>
              <p:spPr bwMode="auto">
                <a:xfrm>
                  <a:off x="6879618" y="2620088"/>
                  <a:ext cx="992167" cy="671462"/>
                </a:xfrm>
                <a:prstGeom prst="rect">
                  <a:avLst/>
                </a:prstGeom>
                <a:solidFill>
                  <a:srgbClr val="DDF0C8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Fish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dirty="0"/>
                    <a:t>Gills</a:t>
                  </a:r>
                  <a:endParaRPr kumimoji="0" lang="en-US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3113B563-17D4-0840-008D-5B7D42ED118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6882912" y="2932279"/>
                  <a:ext cx="988873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4125761-D6DD-F63F-EE6D-ECD769AB2814}"/>
                  </a:ext>
                </a:extLst>
              </p:cNvPr>
              <p:cNvGrpSpPr/>
              <p:nvPr/>
            </p:nvGrpSpPr>
            <p:grpSpPr>
              <a:xfrm>
                <a:off x="7963466" y="2601508"/>
                <a:ext cx="992167" cy="671462"/>
                <a:chOff x="6879618" y="2620088"/>
                <a:chExt cx="992167" cy="671462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4964DC08-3A0B-DC32-09C6-CCBB06418671}"/>
                    </a:ext>
                  </a:extLst>
                </p:cNvPr>
                <p:cNvSpPr/>
                <p:nvPr/>
              </p:nvSpPr>
              <p:spPr bwMode="auto">
                <a:xfrm>
                  <a:off x="6879618" y="2620088"/>
                  <a:ext cx="992167" cy="671462"/>
                </a:xfrm>
                <a:prstGeom prst="rect">
                  <a:avLst/>
                </a:prstGeom>
                <a:solidFill>
                  <a:srgbClr val="DDF0C8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Bird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dirty="0"/>
                    <a:t>Lungs</a:t>
                  </a:r>
                  <a:endParaRPr kumimoji="0" lang="en-US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9DABC6B9-EEFC-9ABB-5975-3D21744688A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6882912" y="2932279"/>
                  <a:ext cx="988873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FCA65A3-8352-A0D8-65B7-5EA5A20E21A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34000" y="2492906"/>
              <a:ext cx="2783670" cy="1907644"/>
            </a:xfrm>
            <a:prstGeom prst="line">
              <a:avLst/>
            </a:prstGeom>
            <a:solidFill>
              <a:schemeClr val="accent1"/>
            </a:solidFill>
            <a:ln w="63500" cap="flat" cmpd="dbl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C6CC4E-EBA2-61AF-B90A-6E8C2647965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410200" y="2469201"/>
              <a:ext cx="2590800" cy="2042486"/>
            </a:xfrm>
            <a:prstGeom prst="line">
              <a:avLst/>
            </a:prstGeom>
            <a:solidFill>
              <a:schemeClr val="accent1"/>
            </a:solidFill>
            <a:ln w="63500" cap="flat" cmpd="dbl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37BD34-A871-F995-C275-BB9F61D69968}"/>
                </a:ext>
              </a:extLst>
            </p:cNvPr>
            <p:cNvSpPr txBox="1"/>
            <p:nvPr/>
          </p:nvSpPr>
          <p:spPr>
            <a:xfrm>
              <a:off x="5334000" y="3389317"/>
              <a:ext cx="71677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No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63075AE-1AFC-A28E-32B9-FBDE3B37F0E8}"/>
              </a:ext>
            </a:extLst>
          </p:cNvPr>
          <p:cNvGrpSpPr/>
          <p:nvPr/>
        </p:nvGrpSpPr>
        <p:grpSpPr>
          <a:xfrm>
            <a:off x="937649" y="2383422"/>
            <a:ext cx="2118990" cy="2128265"/>
            <a:chOff x="618253" y="2407118"/>
            <a:chExt cx="2118990" cy="2128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E15A12E-A555-9862-C158-03905A268E9A}"/>
                </a:ext>
              </a:extLst>
            </p:cNvPr>
            <p:cNvGrpSpPr/>
            <p:nvPr/>
          </p:nvGrpSpPr>
          <p:grpSpPr>
            <a:xfrm>
              <a:off x="1026330" y="2407118"/>
              <a:ext cx="1710913" cy="2128265"/>
              <a:chOff x="6884493" y="901417"/>
              <a:chExt cx="2168113" cy="2522739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D9E29EF-18F7-8D67-02DE-EC39C3B010C9}"/>
                  </a:ext>
                </a:extLst>
              </p:cNvPr>
              <p:cNvGrpSpPr/>
              <p:nvPr/>
            </p:nvGrpSpPr>
            <p:grpSpPr>
              <a:xfrm>
                <a:off x="6884493" y="2681717"/>
                <a:ext cx="856700" cy="735228"/>
                <a:chOff x="4114800" y="2190750"/>
                <a:chExt cx="1447800" cy="892340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9F32006E-7E21-387A-1C83-998A0D04B4F6}"/>
                    </a:ext>
                  </a:extLst>
                </p:cNvPr>
                <p:cNvSpPr/>
                <p:nvPr/>
              </p:nvSpPr>
              <p:spPr bwMode="auto">
                <a:xfrm>
                  <a:off x="4114800" y="2190750"/>
                  <a:ext cx="1447800" cy="892340"/>
                </a:xfrm>
                <a:prstGeom prst="rect">
                  <a:avLst/>
                </a:prstGeom>
                <a:solidFill>
                  <a:srgbClr val="FFF0C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Bird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dirty="0"/>
                    <a:t>Wings</a:t>
                  </a:r>
                  <a:endParaRPr kumimoji="0" lang="en-US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AF5CF7AC-8A7F-6D0A-3C7C-42E95D4EF0B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14800" y="2648626"/>
                  <a:ext cx="1447800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482D304-5983-603D-9BED-F11F72A87EC0}"/>
                  </a:ext>
                </a:extLst>
              </p:cNvPr>
              <p:cNvGrpSpPr/>
              <p:nvPr/>
            </p:nvGrpSpPr>
            <p:grpSpPr>
              <a:xfrm>
                <a:off x="7795306" y="2681717"/>
                <a:ext cx="1257300" cy="742439"/>
                <a:chOff x="3676111" y="2190750"/>
                <a:chExt cx="1886489" cy="901092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0CE2C79F-4A44-2A71-DE38-43E63E6B43F4}"/>
                    </a:ext>
                  </a:extLst>
                </p:cNvPr>
                <p:cNvSpPr/>
                <p:nvPr/>
              </p:nvSpPr>
              <p:spPr bwMode="auto">
                <a:xfrm>
                  <a:off x="3676111" y="2190750"/>
                  <a:ext cx="1886489" cy="901092"/>
                </a:xfrm>
                <a:prstGeom prst="rect">
                  <a:avLst/>
                </a:prstGeom>
                <a:solidFill>
                  <a:srgbClr val="FFF0C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Mammal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dirty="0"/>
                    <a:t>Milk</a:t>
                  </a:r>
                  <a:endParaRPr kumimoji="0" lang="en-US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9DB45FA-9A01-06AE-D2E6-F7CD9A50403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14800" y="2648626"/>
                  <a:ext cx="1447800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1376B59-E2C5-29F6-914F-49310E1D429E}"/>
                  </a:ext>
                </a:extLst>
              </p:cNvPr>
              <p:cNvCxnSpPr>
                <a:cxnSpLocks/>
                <a:stCxn id="12" idx="0"/>
              </p:cNvCxnSpPr>
              <p:nvPr/>
            </p:nvCxnSpPr>
            <p:spPr bwMode="auto">
              <a:xfrm flipH="1" flipV="1">
                <a:off x="8087682" y="1960994"/>
                <a:ext cx="336274" cy="72072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</p:spPr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6312935-1069-DC86-5C7B-F59B5252B4D3}"/>
                  </a:ext>
                </a:extLst>
              </p:cNvPr>
              <p:cNvCxnSpPr>
                <a:cxnSpLocks/>
                <a:stCxn id="14" idx="0"/>
              </p:cNvCxnSpPr>
              <p:nvPr/>
            </p:nvCxnSpPr>
            <p:spPr bwMode="auto">
              <a:xfrm flipV="1">
                <a:off x="7312843" y="1964602"/>
                <a:ext cx="395539" cy="71711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</p:spPr>
          </p:cxn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922524A-39AE-1DC1-38D0-8BCA7C68FC94}"/>
                  </a:ext>
                </a:extLst>
              </p:cNvPr>
              <p:cNvSpPr/>
              <p:nvPr/>
            </p:nvSpPr>
            <p:spPr bwMode="auto">
              <a:xfrm>
                <a:off x="7209558" y="901417"/>
                <a:ext cx="1257300" cy="1070401"/>
              </a:xfrm>
              <a:prstGeom prst="rect">
                <a:avLst/>
              </a:prstGeom>
              <a:solidFill>
                <a:srgbClr val="DDF0C8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Animal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/>
                  <a:t>Head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Heart</a:t>
                </a: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0930A1B-265E-A128-4B7F-FF61C1418D8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317018" y="1276350"/>
                <a:ext cx="1253125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3E6EE0C-62D6-FD69-EB4A-A9B35896307B}"/>
                </a:ext>
              </a:extLst>
            </p:cNvPr>
            <p:cNvSpPr txBox="1"/>
            <p:nvPr/>
          </p:nvSpPr>
          <p:spPr>
            <a:xfrm>
              <a:off x="618253" y="3283610"/>
              <a:ext cx="71677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4512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FE3F-1382-418B-D0D4-9EBDF8762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827" y="285750"/>
            <a:ext cx="7384330" cy="490538"/>
          </a:xfrm>
        </p:spPr>
        <p:txBody>
          <a:bodyPr/>
          <a:lstStyle/>
          <a:p>
            <a:r>
              <a:rPr lang="en-US" dirty="0"/>
              <a:t>The “final” Keyword Prevents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A53D-C60F-19D1-3886-99D5E9E3F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1" y="971551"/>
            <a:ext cx="4099250" cy="2133600"/>
          </a:xfrm>
        </p:spPr>
        <p:txBody>
          <a:bodyPr/>
          <a:lstStyle/>
          <a:p>
            <a:r>
              <a:rPr lang="en-US" dirty="0"/>
              <a:t>If you don't want other classes to inherit from a class, use the final keyword:</a:t>
            </a:r>
          </a:p>
          <a:p>
            <a:r>
              <a:rPr lang="en-US" dirty="0"/>
              <a:t>If you try to access a final class, Java will generate an error.</a:t>
            </a:r>
          </a:p>
          <a:p>
            <a:r>
              <a:rPr lang="en-US" dirty="0"/>
              <a:t>If you try to access a final class, Java will generate an error: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DF4E8-DD98-7916-9644-22B4357A7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4810" y="928688"/>
            <a:ext cx="3943350" cy="21335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final class Animal {</a:t>
            </a:r>
          </a:p>
          <a:p>
            <a:pPr marL="0" indent="0">
              <a:buNone/>
            </a:pPr>
            <a:r>
              <a:rPr lang="en-US" dirty="0"/>
              <a:t>  ...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Bird extends Animal {</a:t>
            </a:r>
          </a:p>
          <a:p>
            <a:pPr marL="0" indent="0">
              <a:buNone/>
            </a:pPr>
            <a:r>
              <a:rPr lang="en-US" dirty="0"/>
              <a:t>  ...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FD5344-945B-0949-6320-B903CD4D5087}"/>
              </a:ext>
            </a:extLst>
          </p:cNvPr>
          <p:cNvSpPr txBox="1"/>
          <p:nvPr/>
        </p:nvSpPr>
        <p:spPr>
          <a:xfrm>
            <a:off x="1418708" y="3409951"/>
            <a:ext cx="658229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output will be something like this:</a:t>
            </a:r>
          </a:p>
          <a:p>
            <a:r>
              <a:rPr lang="en-US" dirty="0"/>
              <a:t>Bird.java:9: error: cannot inherit from final Vehicle</a:t>
            </a:r>
          </a:p>
          <a:p>
            <a:r>
              <a:rPr lang="en-US" dirty="0"/>
              <a:t>class Bird extends Animals{</a:t>
            </a:r>
          </a:p>
          <a:p>
            <a:r>
              <a:rPr lang="en-US" dirty="0"/>
              <a:t>                         ^</a:t>
            </a:r>
          </a:p>
          <a:p>
            <a:r>
              <a:rPr lang="en-US" dirty="0"/>
              <a:t>1 error)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7EB1B9-08CC-1A87-3615-CD69DF5685A9}"/>
              </a:ext>
            </a:extLst>
          </p:cNvPr>
          <p:cNvCxnSpPr>
            <a:cxnSpLocks/>
          </p:cNvCxnSpPr>
          <p:nvPr/>
        </p:nvCxnSpPr>
        <p:spPr bwMode="auto">
          <a:xfrm>
            <a:off x="4495800" y="971551"/>
            <a:ext cx="0" cy="2285998"/>
          </a:xfrm>
          <a:prstGeom prst="line">
            <a:avLst/>
          </a:prstGeom>
          <a:ln w="38100" cmpd="dbl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3B669F-D3D2-D173-72CB-0F86BB958F57}"/>
              </a:ext>
            </a:extLst>
          </p:cNvPr>
          <p:cNvCxnSpPr>
            <a:cxnSpLocks/>
          </p:cNvCxnSpPr>
          <p:nvPr/>
        </p:nvCxnSpPr>
        <p:spPr bwMode="auto">
          <a:xfrm>
            <a:off x="467067" y="3257550"/>
            <a:ext cx="7838733" cy="0"/>
          </a:xfrm>
          <a:prstGeom prst="line">
            <a:avLst/>
          </a:prstGeom>
          <a:ln w="38100" cmpd="dbl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51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C1E5B-0BA6-01CC-1FE5-0232DD51DD0A}"/>
              </a:ext>
            </a:extLst>
          </p:cNvPr>
          <p:cNvSpPr txBox="1"/>
          <p:nvPr/>
        </p:nvSpPr>
        <p:spPr>
          <a:xfrm rot="20891098">
            <a:off x="2536533" y="1938592"/>
            <a:ext cx="5396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33399"/>
                </a:solidFill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4284057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2D3AE-1A58-00AC-F6C9-B34E85A2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(1/4)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C3066-A222-27F2-1C78-1660FA9D8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47750"/>
            <a:ext cx="7947025" cy="3456385"/>
          </a:xfrm>
        </p:spPr>
        <p:txBody>
          <a:bodyPr/>
          <a:lstStyle/>
          <a:p>
            <a:r>
              <a:rPr lang="en-US" dirty="0"/>
              <a:t>Polymorphism means "many forms", and it occurs when we have many classes that are related to each other by inheritance.</a:t>
            </a:r>
          </a:p>
          <a:p>
            <a:r>
              <a:rPr lang="en-US" dirty="0"/>
              <a:t>Like we specified in the previous chapter; Inheritance lets us inherit attributes and methods from another class. </a:t>
            </a:r>
          </a:p>
          <a:p>
            <a:r>
              <a:rPr lang="en-US" dirty="0"/>
              <a:t>Polymorphism uses those methods to perform different tasks. This allows us to perform a single action in different ways.</a:t>
            </a:r>
          </a:p>
          <a:p>
            <a:r>
              <a:rPr lang="en-US" dirty="0"/>
              <a:t>For example, think of a superclass called Animal that has a method called </a:t>
            </a:r>
            <a:r>
              <a:rPr lang="en-US" dirty="0" err="1"/>
              <a:t>animalSound</a:t>
            </a:r>
            <a:r>
              <a:rPr lang="en-US" dirty="0"/>
              <a:t>(). Subclasses of Animals could be Pigs, Cats, Dogs, Birds - And they also have their own implementation of an animal sound (the pig oinks, and the cat meows, etc.):</a:t>
            </a:r>
          </a:p>
        </p:txBody>
      </p:sp>
    </p:spTree>
    <p:extLst>
      <p:ext uri="{BB962C8B-B14F-4D97-AF65-F5344CB8AC3E}">
        <p14:creationId xmlns:p14="http://schemas.microsoft.com/office/powerpoint/2010/main" val="3801180522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solidFill>
          <a:schemeClr val="accent1"/>
        </a:solidFill>
        <a:ln w="38100" cap="flat" cmpd="dbl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15670</TotalTime>
  <Words>2205</Words>
  <Application>Microsoft Office PowerPoint</Application>
  <PresentationFormat>On-screen Show (16:9)</PresentationFormat>
  <Paragraphs>292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Tahoma</vt:lpstr>
      <vt:lpstr>Wingdings</vt:lpstr>
      <vt:lpstr>Blends</vt:lpstr>
      <vt:lpstr>Chapter 10 – Inheritance, Polymorphism, Inner Classes, Abstraction, and Interface</vt:lpstr>
      <vt:lpstr>PowerPoint Presentation</vt:lpstr>
      <vt:lpstr>Subclass and Superclass (1/3)</vt:lpstr>
      <vt:lpstr>Subclass and Superclass (2/3)</vt:lpstr>
      <vt:lpstr>Subclass and Superclass (3/3)</vt:lpstr>
      <vt:lpstr>No Multiple Inheritance</vt:lpstr>
      <vt:lpstr>The “final” Keyword Prevents Inheritance</vt:lpstr>
      <vt:lpstr>PowerPoint Presentation</vt:lpstr>
      <vt:lpstr>Polymorphism (1/4)</vt:lpstr>
      <vt:lpstr>Polymorphism (2/4)</vt:lpstr>
      <vt:lpstr>Polymorphism (3/4)</vt:lpstr>
      <vt:lpstr>Polymorphism (4/4)</vt:lpstr>
      <vt:lpstr>PowerPoint Presentation</vt:lpstr>
      <vt:lpstr>Inner Classes (1/2)</vt:lpstr>
      <vt:lpstr>Inner Classes (2/2)</vt:lpstr>
      <vt:lpstr>Private Inner Classes (1/2)</vt:lpstr>
      <vt:lpstr>Private Inner Classes (2/2)</vt:lpstr>
      <vt:lpstr>Each Public Class in a Separate Java File</vt:lpstr>
      <vt:lpstr>PowerPoint Presentation</vt:lpstr>
      <vt:lpstr>Abstract Classes and Methods (1/2)</vt:lpstr>
      <vt:lpstr>Abstract Classes and Methods (2/2)</vt:lpstr>
      <vt:lpstr>Accessing the Abstract Class (1/2)</vt:lpstr>
      <vt:lpstr>Accessing the Abstract Class (2/2)</vt:lpstr>
      <vt:lpstr>Why And When To Use Abstract Classes and Methods? </vt:lpstr>
      <vt:lpstr>PowerPoint Presentation</vt:lpstr>
      <vt:lpstr>Interfaces</vt:lpstr>
      <vt:lpstr>Accessing Interface Mehods (1/2)</vt:lpstr>
      <vt:lpstr>Accessing Interface Mehods (2/2)</vt:lpstr>
      <vt:lpstr>Notes on Interfaces</vt:lpstr>
      <vt:lpstr>Why and When to Use Interfaces?</vt:lpstr>
      <vt:lpstr>Four Pillars of OOD / OOP</vt:lpstr>
      <vt:lpstr>Chapter 10 – Inheritance, Polymorphism, Inner Classes, Abstraction, and Interface</vt:lpstr>
    </vt:vector>
  </TitlesOfParts>
  <Company>Lincoln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–Tools for Java Development</dc:title>
  <dc:creator>Sergey K. Aityan</dc:creator>
  <cp:lastModifiedBy>Sergey Aityan</cp:lastModifiedBy>
  <cp:revision>437</cp:revision>
  <cp:lastPrinted>1601-01-01T00:00:00Z</cp:lastPrinted>
  <dcterms:created xsi:type="dcterms:W3CDTF">2003-11-11T09:16:48Z</dcterms:created>
  <dcterms:modified xsi:type="dcterms:W3CDTF">2023-11-13T17:10:26Z</dcterms:modified>
</cp:coreProperties>
</file>