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handoutMasterIdLst>
    <p:handoutMasterId r:id="rId35"/>
  </p:handoutMasterIdLst>
  <p:sldIdLst>
    <p:sldId id="607" r:id="rId2"/>
    <p:sldId id="555" r:id="rId3"/>
    <p:sldId id="557" r:id="rId4"/>
    <p:sldId id="610" r:id="rId5"/>
    <p:sldId id="611" r:id="rId6"/>
    <p:sldId id="635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21" r:id="rId15"/>
    <p:sldId id="624" r:id="rId16"/>
    <p:sldId id="625" r:id="rId17"/>
    <p:sldId id="626" r:id="rId18"/>
    <p:sldId id="637" r:id="rId19"/>
    <p:sldId id="619" r:id="rId20"/>
    <p:sldId id="622" r:id="rId21"/>
    <p:sldId id="627" r:id="rId22"/>
    <p:sldId id="628" r:id="rId23"/>
    <p:sldId id="629" r:id="rId24"/>
    <p:sldId id="630" r:id="rId25"/>
    <p:sldId id="620" r:id="rId26"/>
    <p:sldId id="623" r:id="rId27"/>
    <p:sldId id="631" r:id="rId28"/>
    <p:sldId id="632" r:id="rId29"/>
    <p:sldId id="633" r:id="rId30"/>
    <p:sldId id="634" r:id="rId31"/>
    <p:sldId id="636" r:id="rId32"/>
    <p:sldId id="609" r:id="rId33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215"/>
    <a:srgbClr val="F2F3C9"/>
    <a:srgbClr val="CCDB9D"/>
    <a:srgbClr val="EAD896"/>
    <a:srgbClr val="B1F1B7"/>
    <a:srgbClr val="FFF1C9"/>
    <a:srgbClr val="FFFCF3"/>
    <a:srgbClr val="FFEAA7"/>
    <a:srgbClr val="33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0929"/>
  </p:normalViewPr>
  <p:slideViewPr>
    <p:cSldViewPr>
      <p:cViewPr varScale="1">
        <p:scale>
          <a:sx n="160" d="100"/>
          <a:sy n="160" d="100"/>
        </p:scale>
        <p:origin x="320" y="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31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581400" y="4890801"/>
            <a:ext cx="413581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10 – Polymorphism, Abstraction, Interfaces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-1524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019550"/>
            <a:ext cx="8534400" cy="457200"/>
          </a:xfrm>
        </p:spPr>
        <p:txBody>
          <a:bodyPr/>
          <a:lstStyle/>
          <a:p>
            <a:pPr marL="2452688" indent="-2452688"/>
            <a:r>
              <a:rPr lang="en-US" dirty="0"/>
              <a:t>Chapter 10 – Inheritance, Polymorphism, Inner Classes, Abstraction, and Interface</a:t>
            </a:r>
          </a:p>
        </p:txBody>
      </p:sp>
    </p:spTree>
    <p:extLst>
      <p:ext uri="{BB962C8B-B14F-4D97-AF65-F5344CB8AC3E}">
        <p14:creationId xmlns:p14="http://schemas.microsoft.com/office/powerpoint/2010/main" val="153775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D3AE-1A58-00AC-F6C9-B34E85A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3066-A222-27F2-1C78-1660FA9D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41" y="722152"/>
            <a:ext cx="7413625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animal makes a sound");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Pig extends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pig says: wee wee");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Dog extends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dog says: bow wow");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90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D3AE-1A58-00AC-F6C9-B34E85A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3066-A222-27F2-1C78-1660FA9D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352550"/>
            <a:ext cx="7086600" cy="3151585"/>
          </a:xfrm>
        </p:spPr>
        <p:txBody>
          <a:bodyPr/>
          <a:lstStyle/>
          <a:p>
            <a:r>
              <a:rPr lang="en-US" dirty="0"/>
              <a:t>Remember from the Inheritance section that we use the extends keyword to inherit from a class.</a:t>
            </a:r>
          </a:p>
          <a:p>
            <a:r>
              <a:rPr lang="en-US" dirty="0"/>
              <a:t>Now we can create Pig and Dog objects and call the </a:t>
            </a:r>
            <a:r>
              <a:rPr lang="en-US" dirty="0" err="1"/>
              <a:t>animalSound</a:t>
            </a:r>
            <a:r>
              <a:rPr lang="en-US" dirty="0"/>
              <a:t>() method on both of them (see next slide)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3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D3AE-1A58-00AC-F6C9-B34E85A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3066-A222-27F2-1C78-1660FA9D8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88657"/>
            <a:ext cx="4724400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animal makes a sound");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Pig extends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pig says: wee wee");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Dog extends Animal {</a:t>
            </a:r>
          </a:p>
          <a:p>
            <a:pPr marL="0" indent="0"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animalSound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("The dog says: bow wow");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20427-B07E-224E-4216-143F9F88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4450" y="986713"/>
            <a:ext cx="3943350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Main {</a:t>
            </a:r>
          </a:p>
          <a:p>
            <a:pPr marL="0" indent="0">
              <a:buNone/>
            </a:pPr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// Create a Animal object</a:t>
            </a:r>
          </a:p>
          <a:p>
            <a:pPr marL="0" indent="0">
              <a:buNone/>
            </a:pPr>
            <a:r>
              <a:rPr lang="en-US" sz="1600" dirty="0"/>
              <a:t>      Animal </a:t>
            </a:r>
            <a:r>
              <a:rPr lang="en-US" sz="1600" dirty="0" err="1"/>
              <a:t>myAnimal</a:t>
            </a:r>
            <a:r>
              <a:rPr lang="en-US" sz="1600" dirty="0"/>
              <a:t> = new Animal();  </a:t>
            </a:r>
          </a:p>
          <a:p>
            <a:pPr marL="0" indent="0">
              <a:buNone/>
            </a:pPr>
            <a:r>
              <a:rPr lang="en-US" sz="1600" dirty="0"/>
              <a:t>      // Create a Pig object</a:t>
            </a:r>
          </a:p>
          <a:p>
            <a:pPr marL="0" indent="0">
              <a:buNone/>
            </a:pPr>
            <a:r>
              <a:rPr lang="en-US" sz="1600" dirty="0"/>
              <a:t>      Animal </a:t>
            </a:r>
            <a:r>
              <a:rPr lang="en-US" sz="1600" dirty="0" err="1"/>
              <a:t>myPig</a:t>
            </a:r>
            <a:r>
              <a:rPr lang="en-US" sz="1600" dirty="0"/>
              <a:t> = new Pig();  </a:t>
            </a:r>
          </a:p>
          <a:p>
            <a:pPr marL="0" indent="0">
              <a:buNone/>
            </a:pPr>
            <a:r>
              <a:rPr lang="en-US" sz="1600" dirty="0"/>
              <a:t>      // Create a Dog object</a:t>
            </a:r>
          </a:p>
          <a:p>
            <a:pPr marL="0" indent="0">
              <a:buNone/>
            </a:pPr>
            <a:r>
              <a:rPr lang="en-US" sz="1600" dirty="0"/>
              <a:t>      Animal </a:t>
            </a:r>
            <a:r>
              <a:rPr lang="en-US" sz="1600" dirty="0" err="1"/>
              <a:t>myDog</a:t>
            </a:r>
            <a:r>
              <a:rPr lang="en-US" sz="1600" dirty="0"/>
              <a:t> = new Dog();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myAnimal.animalSound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myPig.animalSound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myDog.animalSound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2B1B75-5F58-C6EB-6680-64D29F7E5783}"/>
              </a:ext>
            </a:extLst>
          </p:cNvPr>
          <p:cNvCxnSpPr>
            <a:cxnSpLocks/>
          </p:cNvCxnSpPr>
          <p:nvPr/>
        </p:nvCxnSpPr>
        <p:spPr bwMode="auto">
          <a:xfrm>
            <a:off x="4953000" y="895350"/>
            <a:ext cx="0" cy="3794837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4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773356" y="1914087"/>
            <a:ext cx="515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Inner Classes</a:t>
            </a:r>
          </a:p>
        </p:txBody>
      </p:sp>
    </p:spTree>
    <p:extLst>
      <p:ext uri="{BB962C8B-B14F-4D97-AF65-F5344CB8AC3E}">
        <p14:creationId xmlns:p14="http://schemas.microsoft.com/office/powerpoint/2010/main" val="49241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28750"/>
            <a:ext cx="7354882" cy="2438400"/>
          </a:xfrm>
        </p:spPr>
        <p:txBody>
          <a:bodyPr/>
          <a:lstStyle/>
          <a:p>
            <a:r>
              <a:rPr lang="en-US" dirty="0"/>
              <a:t>In Java, it is also possible to nest classes (a class within a class). </a:t>
            </a:r>
          </a:p>
          <a:p>
            <a:r>
              <a:rPr lang="en-US" dirty="0"/>
              <a:t>The purpose of nested classes is to group classes that belong together, which makes your code more readable and maintainable.</a:t>
            </a:r>
          </a:p>
          <a:p>
            <a:r>
              <a:rPr lang="en-US" dirty="0"/>
              <a:t>To access the inner class, create an object of the outer class, and then create an object of the inner class</a:t>
            </a:r>
          </a:p>
        </p:txBody>
      </p:sp>
    </p:spTree>
    <p:extLst>
      <p:ext uri="{BB962C8B-B14F-4D97-AF65-F5344CB8AC3E}">
        <p14:creationId xmlns:p14="http://schemas.microsoft.com/office/powerpoint/2010/main" val="315922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76288"/>
            <a:ext cx="76962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OuterClass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int x = 10;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class </a:t>
            </a:r>
            <a:r>
              <a:rPr lang="en-US" sz="1800" dirty="0" err="1"/>
              <a:t>InnerClass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int y = 5;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OuterClass</a:t>
            </a:r>
            <a:r>
              <a:rPr lang="en-US" sz="1800" dirty="0"/>
              <a:t> </a:t>
            </a:r>
            <a:r>
              <a:rPr lang="en-US" sz="1800" dirty="0" err="1"/>
              <a:t>myOuter</a:t>
            </a:r>
            <a:r>
              <a:rPr lang="en-US" sz="1800" dirty="0"/>
              <a:t> = new </a:t>
            </a:r>
            <a:r>
              <a:rPr lang="en-US" sz="1800" dirty="0" err="1"/>
              <a:t>OuterClass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OuterClass.InnerClass</a:t>
            </a:r>
            <a:r>
              <a:rPr lang="en-US" sz="1800" dirty="0"/>
              <a:t> </a:t>
            </a:r>
            <a:r>
              <a:rPr lang="en-US" sz="1800" dirty="0" err="1"/>
              <a:t>myInner</a:t>
            </a:r>
            <a:r>
              <a:rPr lang="en-US" sz="1800" dirty="0"/>
              <a:t> = </a:t>
            </a:r>
            <a:r>
              <a:rPr lang="en-US" sz="1800" dirty="0" err="1"/>
              <a:t>myOuter.new</a:t>
            </a:r>
            <a:r>
              <a:rPr lang="en-US" sz="1800" dirty="0"/>
              <a:t> </a:t>
            </a:r>
            <a:r>
              <a:rPr lang="en-US" sz="1800" dirty="0" err="1"/>
              <a:t>InnerClass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myInner.y</a:t>
            </a:r>
            <a:r>
              <a:rPr lang="en-US" sz="1800" dirty="0"/>
              <a:t> + </a:t>
            </a:r>
            <a:r>
              <a:rPr lang="en-US" sz="1800" dirty="0" err="1"/>
              <a:t>myOuter.x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 		// Outputs 15 which is (5 + 10)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66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Inner Classes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7877415" cy="2143362"/>
          </a:xfrm>
        </p:spPr>
        <p:txBody>
          <a:bodyPr/>
          <a:lstStyle/>
          <a:p>
            <a:r>
              <a:rPr lang="en-US" dirty="0"/>
              <a:t>Unlike a "regular" class, an inner class can be private or protected. If you don't want outside objects to access the inner class, declare the class as private:</a:t>
            </a:r>
          </a:p>
          <a:p>
            <a:endParaRPr lang="en-US" dirty="0"/>
          </a:p>
          <a:p>
            <a:r>
              <a:rPr lang="en-US" dirty="0"/>
              <a:t>If you try to access a private inner class from an outside class, an error occurs: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18BAC-60C6-C44D-3D3E-FA718C8A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62" y="3286823"/>
            <a:ext cx="7467600" cy="1084423"/>
          </a:xfrm>
          <a:ln w="12700">
            <a:solidFill>
              <a:schemeClr val="dk1">
                <a:shade val="95000"/>
                <a:satMod val="10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Main.java:13: error: </a:t>
            </a:r>
            <a:r>
              <a:rPr lang="en-US" dirty="0" err="1"/>
              <a:t>OuterClass.InnerClass</a:t>
            </a:r>
            <a:r>
              <a:rPr lang="en-US" dirty="0"/>
              <a:t> has private access in </a:t>
            </a:r>
            <a:r>
              <a:rPr lang="en-US" dirty="0" err="1"/>
              <a:t>OuterClass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OuterClass.InnerClass</a:t>
            </a:r>
            <a:r>
              <a:rPr lang="en-US" dirty="0"/>
              <a:t> </a:t>
            </a:r>
            <a:r>
              <a:rPr lang="en-US" dirty="0" err="1"/>
              <a:t>myInner</a:t>
            </a:r>
            <a:r>
              <a:rPr lang="en-US" dirty="0"/>
              <a:t> = </a:t>
            </a:r>
            <a:r>
              <a:rPr lang="en-US" dirty="0" err="1"/>
              <a:t>myOuter.new</a:t>
            </a:r>
            <a:r>
              <a:rPr lang="en-US" dirty="0"/>
              <a:t> </a:t>
            </a:r>
            <a:r>
              <a:rPr lang="en-US" dirty="0" err="1"/>
              <a:t>InnerClass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Inner Classes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76288"/>
            <a:ext cx="76962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OuterClass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int x = 10;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private class </a:t>
            </a:r>
            <a:r>
              <a:rPr lang="en-US" sz="1800" dirty="0" err="1"/>
              <a:t>InnerClass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int y = 5;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OuterClass</a:t>
            </a:r>
            <a:r>
              <a:rPr lang="en-US" sz="1800" dirty="0"/>
              <a:t> </a:t>
            </a:r>
            <a:r>
              <a:rPr lang="en-US" sz="1800" dirty="0" err="1"/>
              <a:t>myOuter</a:t>
            </a:r>
            <a:r>
              <a:rPr lang="en-US" sz="1800" dirty="0"/>
              <a:t> = new </a:t>
            </a:r>
            <a:r>
              <a:rPr lang="en-US" sz="1800" dirty="0" err="1"/>
              <a:t>OuterClass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OuterClass.InnerClass</a:t>
            </a:r>
            <a:r>
              <a:rPr lang="en-US" sz="1800" dirty="0"/>
              <a:t> </a:t>
            </a:r>
            <a:r>
              <a:rPr lang="en-US" sz="1800" dirty="0" err="1"/>
              <a:t>myInner</a:t>
            </a:r>
            <a:r>
              <a:rPr lang="en-US" sz="1800" dirty="0"/>
              <a:t> = </a:t>
            </a:r>
            <a:r>
              <a:rPr lang="en-US" sz="1800" dirty="0" err="1"/>
              <a:t>myOuter.new</a:t>
            </a:r>
            <a:r>
              <a:rPr lang="en-US" sz="1800" dirty="0"/>
              <a:t> </a:t>
            </a:r>
            <a:r>
              <a:rPr lang="en-US" sz="1800" dirty="0" err="1"/>
              <a:t>InnerClass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myInner.y</a:t>
            </a:r>
            <a:r>
              <a:rPr lang="en-US" sz="1800" dirty="0"/>
              <a:t> + </a:t>
            </a:r>
            <a:r>
              <a:rPr lang="en-US" sz="1800" dirty="0" err="1"/>
              <a:t>myOuter.x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284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E57-8ABD-4BE0-FB1E-294DB5C7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Each Public Class in a Separate Java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242D-D460-516F-4212-1240AFC0C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52550"/>
            <a:ext cx="7162800" cy="2743200"/>
          </a:xfrm>
        </p:spPr>
        <p:txBody>
          <a:bodyPr/>
          <a:lstStyle/>
          <a:p>
            <a:r>
              <a:rPr lang="en-US" dirty="0"/>
              <a:t>it is possible to keep more than one class in a single Java file. </a:t>
            </a:r>
          </a:p>
          <a:p>
            <a:r>
              <a:rPr lang="en-US" dirty="0"/>
              <a:t>However, only one class in the Java file can be declared public, and the name of the file must match the name of the public class. </a:t>
            </a:r>
          </a:p>
          <a:p>
            <a:r>
              <a:rPr lang="en-US" dirty="0"/>
              <a:t>The non-public classes can be accessed only within the same file. </a:t>
            </a:r>
          </a:p>
          <a:p>
            <a:r>
              <a:rPr lang="en-US" dirty="0"/>
              <a:t>It is generally recommended to keep one class per file to improve code clarity and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19142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951821" y="1895621"/>
            <a:ext cx="497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4990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536533" y="1938592"/>
            <a:ext cx="539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34297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Methods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843557"/>
            <a:ext cx="8251823" cy="3456385"/>
          </a:xfrm>
        </p:spPr>
        <p:txBody>
          <a:bodyPr/>
          <a:lstStyle/>
          <a:p>
            <a:r>
              <a:rPr lang="en-US" dirty="0"/>
              <a:t>Data abstraction is the process of hiding certain details and showing only essential information to the user.</a:t>
            </a:r>
          </a:p>
          <a:p>
            <a:r>
              <a:rPr lang="en-US" dirty="0"/>
              <a:t>Abstraction can be achieved with either abstract classes or interfaces (which you will learn more about in the next chapter).</a:t>
            </a:r>
          </a:p>
          <a:p>
            <a:r>
              <a:rPr lang="en-US" dirty="0"/>
              <a:t>The abstract keyword is a non-access modifier, used for classes and methods:</a:t>
            </a:r>
          </a:p>
          <a:p>
            <a:pPr lvl="1"/>
            <a:r>
              <a:rPr lang="en-US" dirty="0"/>
              <a:t>Abstract class: is a restricted class that cannot be used to create objects (to access it, it must be inherited from another class).</a:t>
            </a:r>
          </a:p>
          <a:p>
            <a:pPr lvl="1"/>
            <a:r>
              <a:rPr lang="en-US" dirty="0"/>
              <a:t>Abstract method: can only be used in an abstract class, and it does not have a body. The body is provided by the subclass (inherited from).</a:t>
            </a:r>
          </a:p>
          <a:p>
            <a:r>
              <a:rPr lang="en-US" dirty="0"/>
              <a:t>An abstract class can have both abstract and regular methods:</a:t>
            </a:r>
          </a:p>
        </p:txBody>
      </p:sp>
    </p:spTree>
    <p:extLst>
      <p:ext uri="{BB962C8B-B14F-4D97-AF65-F5344CB8AC3E}">
        <p14:creationId xmlns:p14="http://schemas.microsoft.com/office/powerpoint/2010/main" val="180017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0E8A-B053-0F64-F68E-CA8EB4C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Methods (2/2)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0867B-95BD-54D6-51DE-F52377B9B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969650"/>
            <a:ext cx="4419600" cy="1609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 class Animal {</a:t>
            </a:r>
          </a:p>
          <a:p>
            <a:pPr marL="0" indent="0">
              <a:buNone/>
            </a:pPr>
            <a:r>
              <a:rPr lang="en-US" dirty="0"/>
              <a:t>   public abstract void </a:t>
            </a:r>
            <a:r>
              <a:rPr lang="en-US" dirty="0" err="1"/>
              <a:t>animalSound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public void sleep()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("Zzz");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86E3C-2A64-85BD-788E-49D2CD4F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0200" y="3105150"/>
            <a:ext cx="7143750" cy="1465423"/>
          </a:xfrm>
        </p:spPr>
        <p:txBody>
          <a:bodyPr/>
          <a:lstStyle/>
          <a:p>
            <a:r>
              <a:rPr lang="en-US" dirty="0"/>
              <a:t>From the example above, it is not possible to create an object of the Animal class:</a:t>
            </a:r>
          </a:p>
          <a:p>
            <a:endParaRPr lang="en-US" dirty="0"/>
          </a:p>
          <a:p>
            <a:r>
              <a:rPr lang="en-US" dirty="0"/>
              <a:t>Animal </a:t>
            </a:r>
            <a:r>
              <a:rPr lang="en-US" dirty="0" err="1"/>
              <a:t>myObj</a:t>
            </a:r>
            <a:r>
              <a:rPr lang="en-US" dirty="0"/>
              <a:t> = new Animal(); // will generate an error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CCD5CF-2DB0-8279-640B-CC3F7C6B8819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" y="3028950"/>
            <a:ext cx="7772400" cy="0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5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43C7EF-9ECD-ADFC-60AA-7BA385CE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Abstract Class (1/2)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83609-B22E-DEF2-91C9-BCA0EA55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7162800" cy="3048000"/>
          </a:xfrm>
        </p:spPr>
        <p:txBody>
          <a:bodyPr/>
          <a:lstStyle/>
          <a:p>
            <a:r>
              <a:rPr lang="en-US" dirty="0"/>
              <a:t>To access the abstract class, it must be inherited from another class. Let's convert the Animal class we used in the Polymorphism chapter to an abstract class:</a:t>
            </a:r>
          </a:p>
          <a:p>
            <a:endParaRPr lang="en-US" dirty="0"/>
          </a:p>
          <a:p>
            <a:r>
              <a:rPr lang="en-US" dirty="0"/>
              <a:t>Remember from the Inheritance section of this lecture that we use the extends keyword to inherit from a class.</a:t>
            </a:r>
          </a:p>
        </p:txBody>
      </p:sp>
    </p:spTree>
    <p:extLst>
      <p:ext uri="{BB962C8B-B14F-4D97-AF65-F5344CB8AC3E}">
        <p14:creationId xmlns:p14="http://schemas.microsoft.com/office/powerpoint/2010/main" val="207832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43C7EF-9ECD-ADFC-60AA-7BA385CE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Abstract Class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83609-B22E-DEF2-91C9-BCA0EA55C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687" y="1047750"/>
            <a:ext cx="4181714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// Abstract class</a:t>
            </a:r>
          </a:p>
          <a:p>
            <a:pPr marL="0" indent="0">
              <a:buNone/>
            </a:pPr>
            <a:r>
              <a:rPr lang="en-US" sz="1400" dirty="0"/>
              <a:t>abstract class Animal {</a:t>
            </a:r>
          </a:p>
          <a:p>
            <a:pPr marL="0" indent="0">
              <a:buNone/>
            </a:pPr>
            <a:r>
              <a:rPr lang="en-US" sz="1400" dirty="0"/>
              <a:t>   // Abstract method (does not have a body)</a:t>
            </a:r>
          </a:p>
          <a:p>
            <a:pPr marL="0" indent="0">
              <a:buNone/>
            </a:pPr>
            <a:r>
              <a:rPr lang="en-US" sz="1400" dirty="0"/>
              <a:t>   public abstract void </a:t>
            </a:r>
            <a:r>
              <a:rPr lang="en-US" sz="1400" dirty="0" err="1"/>
              <a:t>animalSound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// Regular method</a:t>
            </a:r>
          </a:p>
          <a:p>
            <a:pPr marL="0" indent="0">
              <a:buNone/>
            </a:pPr>
            <a:r>
              <a:rPr lang="en-US" sz="1400" dirty="0"/>
              <a:t>   public void sleep()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("Zzz");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// Subclass (inherit from Animal)</a:t>
            </a:r>
          </a:p>
          <a:p>
            <a:pPr marL="0" indent="0">
              <a:buNone/>
            </a:pPr>
            <a:r>
              <a:rPr lang="en-US" sz="1400" dirty="0"/>
              <a:t>class Pig extends Animal {</a:t>
            </a:r>
          </a:p>
          <a:p>
            <a:pPr marL="0" indent="0">
              <a:buNone/>
            </a:pPr>
            <a:r>
              <a:rPr lang="en-US" sz="1400" dirty="0"/>
              <a:t>   public void </a:t>
            </a:r>
            <a:r>
              <a:rPr lang="en-US" sz="1400" dirty="0" err="1"/>
              <a:t>animalSound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  // The body of </a:t>
            </a:r>
            <a:r>
              <a:rPr lang="en-US" sz="1400" dirty="0" err="1"/>
              <a:t>animalSound</a:t>
            </a:r>
            <a:r>
              <a:rPr lang="en-US" sz="1400" dirty="0"/>
              <a:t>() is provided here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("The pig says: wee wee");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2D9F45-A513-6D0C-8153-07C69656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047750"/>
            <a:ext cx="4181714" cy="16861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class Main {</a:t>
            </a:r>
          </a:p>
          <a:p>
            <a:pPr marL="0" indent="0">
              <a:buNone/>
            </a:pPr>
            <a:r>
              <a:rPr lang="en-US" sz="1400" dirty="0"/>
              <a:t>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Pig </a:t>
            </a:r>
            <a:r>
              <a:rPr lang="en-US" sz="1400" dirty="0" err="1"/>
              <a:t>myPig</a:t>
            </a:r>
            <a:r>
              <a:rPr lang="en-US" sz="1400" dirty="0"/>
              <a:t> = new Pig(); // Create a Pig object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myPig.animalSound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myPig.sleep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BA47CC-18FE-FB76-30DF-E05AD2A8D914}"/>
              </a:ext>
            </a:extLst>
          </p:cNvPr>
          <p:cNvCxnSpPr>
            <a:cxnSpLocks/>
          </p:cNvCxnSpPr>
          <p:nvPr/>
        </p:nvCxnSpPr>
        <p:spPr bwMode="auto">
          <a:xfrm>
            <a:off x="4572000" y="895350"/>
            <a:ext cx="0" cy="3794837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925A1A-6999-682C-A3C6-26926619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445373" cy="1066800"/>
          </a:xfrm>
        </p:spPr>
        <p:txBody>
          <a:bodyPr/>
          <a:lstStyle/>
          <a:p>
            <a:r>
              <a:rPr lang="en-US" dirty="0"/>
              <a:t>Why And When To Use Abstract Classes and Methods?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D7B07-F036-C419-857C-EDA453A5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04950"/>
            <a:ext cx="7924798" cy="3049756"/>
          </a:xfrm>
        </p:spPr>
        <p:txBody>
          <a:bodyPr/>
          <a:lstStyle/>
          <a:p>
            <a:r>
              <a:rPr lang="en-US" dirty="0"/>
              <a:t>To achieve security - hide certain details and only show the important details of an object.</a:t>
            </a:r>
          </a:p>
          <a:p>
            <a:endParaRPr lang="en-US" dirty="0"/>
          </a:p>
          <a:p>
            <a:r>
              <a:rPr lang="en-US" dirty="0"/>
              <a:t>Note: Abstraction can also be achieved with Interfaces, which will be presented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870923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951821" y="1895621"/>
            <a:ext cx="497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91237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1114188"/>
            <a:ext cx="3124200" cy="3456385"/>
          </a:xfrm>
        </p:spPr>
        <p:txBody>
          <a:bodyPr/>
          <a:lstStyle/>
          <a:p>
            <a:r>
              <a:rPr lang="en-US" dirty="0"/>
              <a:t>Another way to achieve abstraction in Java, is with interfaces.</a:t>
            </a:r>
          </a:p>
          <a:p>
            <a:endParaRPr lang="en-US" dirty="0"/>
          </a:p>
          <a:p>
            <a:r>
              <a:rPr lang="en-US" dirty="0"/>
              <a:t>An interface is a completely "abstract class" that is used to group related methods with empty bodies: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78C81-7E1E-63A9-9B65-EB6EBE34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400" y="1114188"/>
            <a:ext cx="5486400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interface</a:t>
            </a:r>
          </a:p>
          <a:p>
            <a:pPr marL="0" indent="0">
              <a:buNone/>
            </a:pPr>
            <a:r>
              <a:rPr lang="en-US" dirty="0"/>
              <a:t>interface Animal {</a:t>
            </a:r>
          </a:p>
          <a:p>
            <a:pPr marL="0" indent="0">
              <a:buNone/>
            </a:pPr>
            <a:r>
              <a:rPr lang="en-US" dirty="0"/>
              <a:t>   // interface method (does not have a body) 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animalSound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// interface method (does not have a body)</a:t>
            </a:r>
          </a:p>
          <a:p>
            <a:pPr marL="0" indent="0">
              <a:buNone/>
            </a:pPr>
            <a:r>
              <a:rPr lang="en-US" dirty="0"/>
              <a:t>   public void run();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C405FA-F5F6-A9E4-2C00-36FD583E3831}"/>
              </a:ext>
            </a:extLst>
          </p:cNvPr>
          <p:cNvCxnSpPr>
            <a:cxnSpLocks/>
          </p:cNvCxnSpPr>
          <p:nvPr/>
        </p:nvCxnSpPr>
        <p:spPr bwMode="auto">
          <a:xfrm>
            <a:off x="3429001" y="1114188"/>
            <a:ext cx="0" cy="3794837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3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Interface </a:t>
            </a:r>
            <a:r>
              <a:rPr lang="en-US" dirty="0" err="1"/>
              <a:t>Mehods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7162800" cy="2743200"/>
          </a:xfrm>
        </p:spPr>
        <p:txBody>
          <a:bodyPr/>
          <a:lstStyle/>
          <a:p>
            <a:r>
              <a:rPr lang="en-US" dirty="0"/>
              <a:t>To access the interface methods, the interface must be "implemented" (</a:t>
            </a:r>
            <a:r>
              <a:rPr lang="en-US" dirty="0" err="1"/>
              <a:t>kinda</a:t>
            </a:r>
            <a:r>
              <a:rPr lang="en-US" dirty="0"/>
              <a:t> like inherited) by another class with the implements keyword (instead of extends). </a:t>
            </a:r>
          </a:p>
          <a:p>
            <a:r>
              <a:rPr lang="en-US" dirty="0"/>
              <a:t>The body of the interface method is provided by the "implement" class:</a:t>
            </a:r>
          </a:p>
        </p:txBody>
      </p:sp>
    </p:spTree>
    <p:extLst>
      <p:ext uri="{BB962C8B-B14F-4D97-AF65-F5344CB8AC3E}">
        <p14:creationId xmlns:p14="http://schemas.microsoft.com/office/powerpoint/2010/main" val="174926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AB4E-C698-BC51-C33C-5BDD754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Interface </a:t>
            </a:r>
            <a:r>
              <a:rPr lang="en-US" dirty="0" err="1"/>
              <a:t>Mehods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EDFD-81CA-7733-109A-AB1F736FC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799" y="843557"/>
            <a:ext cx="4571999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// Interface</a:t>
            </a:r>
          </a:p>
          <a:p>
            <a:pPr marL="0" indent="0">
              <a:buNone/>
            </a:pPr>
            <a:r>
              <a:rPr lang="en-US" sz="1400" dirty="0"/>
              <a:t>interface Animal {</a:t>
            </a:r>
          </a:p>
          <a:p>
            <a:pPr marL="0" indent="0">
              <a:buNone/>
            </a:pPr>
            <a:r>
              <a:rPr lang="en-US" sz="1400" dirty="0"/>
              <a:t>  public void </a:t>
            </a:r>
            <a:r>
              <a:rPr lang="en-US" sz="1400" dirty="0" err="1"/>
              <a:t>animalSound</a:t>
            </a:r>
            <a:r>
              <a:rPr lang="en-US" sz="1400" dirty="0"/>
              <a:t>(); // interface method (does not have a body)</a:t>
            </a:r>
          </a:p>
          <a:p>
            <a:pPr marL="0" indent="0">
              <a:buNone/>
            </a:pPr>
            <a:r>
              <a:rPr lang="en-US" sz="1400" dirty="0"/>
              <a:t>  public void sleep(); // interface method (does not have a body)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// Pig "implements" the Animal interface</a:t>
            </a:r>
          </a:p>
          <a:p>
            <a:pPr marL="0" indent="0">
              <a:buNone/>
            </a:pPr>
            <a:r>
              <a:rPr lang="en-US" sz="1400" dirty="0"/>
              <a:t>class Pig implements Animal {</a:t>
            </a:r>
          </a:p>
          <a:p>
            <a:pPr marL="0" indent="0">
              <a:buNone/>
            </a:pPr>
            <a:r>
              <a:rPr lang="en-US" sz="1400" dirty="0"/>
              <a:t>  public void </a:t>
            </a:r>
            <a:r>
              <a:rPr lang="en-US" sz="1400" dirty="0" err="1"/>
              <a:t>animalSound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// The body of </a:t>
            </a:r>
            <a:r>
              <a:rPr lang="en-US" sz="1400" dirty="0" err="1"/>
              <a:t>animalSound</a:t>
            </a:r>
            <a:r>
              <a:rPr lang="en-US" sz="1400" dirty="0"/>
              <a:t>() is provided here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("The pig says: wee wee");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public void sleep() {</a:t>
            </a:r>
          </a:p>
          <a:p>
            <a:pPr marL="0" indent="0">
              <a:buNone/>
            </a:pPr>
            <a:r>
              <a:rPr lang="en-US" sz="1400" dirty="0"/>
              <a:t>    // The body of sleep() is provided here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("Zzz");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78C81-7E1E-63A9-9B65-EB6EBE34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3443" y="957866"/>
            <a:ext cx="4114799" cy="314182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class Main {</a:t>
            </a:r>
          </a:p>
          <a:p>
            <a:pPr marL="0" indent="0">
              <a:buNone/>
            </a:pPr>
            <a:r>
              <a:rPr lang="en-US" sz="1400" dirty="0"/>
              <a:t>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Pig </a:t>
            </a:r>
            <a:r>
              <a:rPr lang="en-US" sz="1400" dirty="0" err="1"/>
              <a:t>myPig</a:t>
            </a:r>
            <a:r>
              <a:rPr lang="en-US" sz="1400" dirty="0"/>
              <a:t> = new Pig();  // Create a Pig object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myPig.animalSound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myPig.sleep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C405FA-F5F6-A9E4-2C00-36FD583E3831}"/>
              </a:ext>
            </a:extLst>
          </p:cNvPr>
          <p:cNvCxnSpPr>
            <a:cxnSpLocks/>
          </p:cNvCxnSpPr>
          <p:nvPr/>
        </p:nvCxnSpPr>
        <p:spPr bwMode="auto">
          <a:xfrm>
            <a:off x="4855333" y="971550"/>
            <a:ext cx="0" cy="3794837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46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AF66-19F1-0694-7F61-D7DD482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6408B-77CD-217F-097D-BF25B8EA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98321"/>
            <a:ext cx="7696200" cy="3454629"/>
          </a:xfrm>
        </p:spPr>
        <p:txBody>
          <a:bodyPr/>
          <a:lstStyle/>
          <a:p>
            <a:r>
              <a:rPr lang="en-US" dirty="0"/>
              <a:t>Like abstract classes, interfaces cannot be used to create objects (in the example above, it is not possible to create an "Animal" object in the </a:t>
            </a:r>
            <a:r>
              <a:rPr lang="en-US" dirty="0" err="1"/>
              <a:t>MyMainClass</a:t>
            </a:r>
            <a:r>
              <a:rPr lang="en-US" dirty="0"/>
              <a:t>)</a:t>
            </a:r>
          </a:p>
          <a:p>
            <a:r>
              <a:rPr lang="en-US" dirty="0"/>
              <a:t>Interface methods do not have a body - the body is provided by the "implement" class</a:t>
            </a:r>
          </a:p>
          <a:p>
            <a:r>
              <a:rPr lang="en-US" dirty="0"/>
              <a:t>On implementation of an interface, you must override all of its methods</a:t>
            </a:r>
          </a:p>
          <a:p>
            <a:r>
              <a:rPr lang="en-US" dirty="0"/>
              <a:t>Interface methods are by default abstract and public</a:t>
            </a:r>
          </a:p>
          <a:p>
            <a:r>
              <a:rPr lang="en-US" dirty="0"/>
              <a:t>Interface attributes are by default public, static and final</a:t>
            </a:r>
          </a:p>
          <a:p>
            <a:r>
              <a:rPr lang="en-US" dirty="0"/>
              <a:t>An interface cannot contain a constructor (as it cannot be used to create objects)</a:t>
            </a:r>
          </a:p>
        </p:txBody>
      </p:sp>
    </p:spTree>
    <p:extLst>
      <p:ext uri="{BB962C8B-B14F-4D97-AF65-F5344CB8AC3E}">
        <p14:creationId xmlns:p14="http://schemas.microsoft.com/office/powerpoint/2010/main" val="19863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Subclass and Superclass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07" y="891895"/>
            <a:ext cx="6234896" cy="3456385"/>
          </a:xfrm>
        </p:spPr>
        <p:txBody>
          <a:bodyPr/>
          <a:lstStyle/>
          <a:p>
            <a:r>
              <a:rPr lang="en-US" dirty="0"/>
              <a:t>In Java, it is possible to inherit attributes and methods from one class to another. </a:t>
            </a:r>
          </a:p>
          <a:p>
            <a:r>
              <a:rPr lang="en-US" dirty="0"/>
              <a:t>We group the "inheritance concept" into two categories:</a:t>
            </a:r>
          </a:p>
          <a:p>
            <a:pPr lvl="1"/>
            <a:r>
              <a:rPr lang="en-US" dirty="0"/>
              <a:t>subclass (child) - the class that inherits from another class</a:t>
            </a:r>
          </a:p>
          <a:p>
            <a:pPr lvl="1"/>
            <a:r>
              <a:rPr lang="en-US" dirty="0"/>
              <a:t>superclass (parent) - the class being inherited from</a:t>
            </a:r>
          </a:p>
          <a:p>
            <a:r>
              <a:rPr lang="en-US" dirty="0"/>
              <a:t>To inherit from a class, use the extends keyword.</a:t>
            </a:r>
          </a:p>
          <a:p>
            <a:r>
              <a:rPr lang="en-US" dirty="0"/>
              <a:t>In the example, the Car class (subclass) inherits the attributes and methods from the Vehicle class (superclass).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5A12E-A555-9862-C158-03905A268E9A}"/>
              </a:ext>
            </a:extLst>
          </p:cNvPr>
          <p:cNvGrpSpPr/>
          <p:nvPr/>
        </p:nvGrpSpPr>
        <p:grpSpPr>
          <a:xfrm>
            <a:off x="7315199" y="1671183"/>
            <a:ext cx="1067761" cy="1958525"/>
            <a:chOff x="7208494" y="1095300"/>
            <a:chExt cx="1353094" cy="23215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9E29EF-18F7-8D67-02DE-EC39C3B010C9}"/>
                </a:ext>
              </a:extLst>
            </p:cNvPr>
            <p:cNvGrpSpPr/>
            <p:nvPr/>
          </p:nvGrpSpPr>
          <p:grpSpPr>
            <a:xfrm>
              <a:off x="7208494" y="2681609"/>
              <a:ext cx="1353094" cy="735228"/>
              <a:chOff x="4662354" y="2190619"/>
              <a:chExt cx="2286692" cy="89234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32006E-7E21-387A-1C83-998A0D04B4F6}"/>
                  </a:ext>
                </a:extLst>
              </p:cNvPr>
              <p:cNvSpPr/>
              <p:nvPr/>
            </p:nvSpPr>
            <p:spPr bwMode="auto">
              <a:xfrm>
                <a:off x="4662354" y="2190619"/>
                <a:ext cx="2286692" cy="89234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Car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5CF7AC-8A7F-6D0A-3C7C-42E95D4EF0B1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 bwMode="auto">
              <a:xfrm flipV="1">
                <a:off x="4662354" y="2636790"/>
                <a:ext cx="2286692" cy="2039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312935-1069-DC86-5C7B-F59B5252B4D3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 bwMode="auto">
            <a:xfrm flipH="1" flipV="1">
              <a:off x="7838209" y="1971819"/>
              <a:ext cx="0" cy="7097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22524A-39AE-1DC1-38D0-8BCA7C68FC94}"/>
                </a:ext>
              </a:extLst>
            </p:cNvPr>
            <p:cNvSpPr/>
            <p:nvPr/>
          </p:nvSpPr>
          <p:spPr bwMode="auto">
            <a:xfrm>
              <a:off x="7209558" y="1095300"/>
              <a:ext cx="1257301" cy="876519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Vehicle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930A1B-265E-A128-4B7F-FF61C1418D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8494" y="1620845"/>
              <a:ext cx="12531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5411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AF66-19F1-0694-7F61-D7DD482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When to Use Interfaces?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6408B-77CD-217F-097D-BF25B8EA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8750"/>
            <a:ext cx="6897682" cy="2743200"/>
          </a:xfrm>
        </p:spPr>
        <p:txBody>
          <a:bodyPr/>
          <a:lstStyle/>
          <a:p>
            <a:r>
              <a:rPr lang="en-US" dirty="0"/>
              <a:t>To achieve security - hide certain details and only show the important details of an object (interface).</a:t>
            </a:r>
          </a:p>
          <a:p>
            <a:r>
              <a:rPr lang="en-US" dirty="0"/>
              <a:t>Java does not support "multiple inheritance" (a class can only inherit from one superclass). However, it can be achieved with interfaces, because the class can implement multiple interfaces. </a:t>
            </a:r>
          </a:p>
          <a:p>
            <a:r>
              <a:rPr lang="en-US" dirty="0"/>
              <a:t>Note: To implement multiple interfaces, separate them with a comma (see example below).</a:t>
            </a:r>
          </a:p>
        </p:txBody>
      </p:sp>
    </p:spTree>
    <p:extLst>
      <p:ext uri="{BB962C8B-B14F-4D97-AF65-F5344CB8AC3E}">
        <p14:creationId xmlns:p14="http://schemas.microsoft.com/office/powerpoint/2010/main" val="2237715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D6E6-F6CA-5CD8-E223-DBBCCFD3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Pillars of OOD /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D6C9-9047-C41F-38B0-9DBC93BC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43" y="1927907"/>
            <a:ext cx="2266157" cy="914401"/>
          </a:xfrm>
        </p:spPr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919A9-76D5-50FA-D18C-CC509384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52550"/>
            <a:ext cx="636796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3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019550"/>
            <a:ext cx="8534400" cy="457200"/>
          </a:xfrm>
        </p:spPr>
        <p:txBody>
          <a:bodyPr/>
          <a:lstStyle/>
          <a:p>
            <a:pPr marL="2452688" indent="-2452688"/>
            <a:r>
              <a:rPr lang="en-US" dirty="0"/>
              <a:t>Chapter 10 – Inheritance, Polymorphism, Inner Classes, Abstraction, and Interface</a:t>
            </a:r>
          </a:p>
        </p:txBody>
      </p:sp>
    </p:spTree>
    <p:extLst>
      <p:ext uri="{BB962C8B-B14F-4D97-AF65-F5344CB8AC3E}">
        <p14:creationId xmlns:p14="http://schemas.microsoft.com/office/powerpoint/2010/main" val="238187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Subclass and Superclass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8610600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class Vehicle {</a:t>
            </a:r>
          </a:p>
          <a:p>
            <a:pPr marL="0" indent="0">
              <a:buNone/>
            </a:pPr>
            <a:r>
              <a:rPr lang="en-US" sz="1200" dirty="0"/>
              <a:t>   protected String brand = "Ford";        // Vehicle attribute</a:t>
            </a:r>
          </a:p>
          <a:p>
            <a:pPr marL="0" indent="0">
              <a:buNone/>
            </a:pPr>
            <a:r>
              <a:rPr lang="en-US" sz="1200" dirty="0"/>
              <a:t>   public void honk() {                    // Vehicle method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Tuut</a:t>
            </a:r>
            <a:r>
              <a:rPr lang="en-US" sz="1200" dirty="0"/>
              <a:t>, </a:t>
            </a:r>
            <a:r>
              <a:rPr lang="en-US" sz="1200" dirty="0" err="1"/>
              <a:t>tuut</a:t>
            </a:r>
            <a:r>
              <a:rPr lang="en-US" sz="1200" dirty="0"/>
              <a:t>!");</a:t>
            </a:r>
          </a:p>
          <a:p>
            <a:pPr marL="0" indent="0">
              <a:buNone/>
            </a:pPr>
            <a:r>
              <a:rPr lang="en-US" sz="1200" dirty="0"/>
              <a:t>   } 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class Car extends Vehicle {</a:t>
            </a:r>
          </a:p>
          <a:p>
            <a:pPr marL="0" indent="0">
              <a:buNone/>
            </a:pPr>
            <a:r>
              <a:rPr lang="en-US" sz="1200" dirty="0"/>
              <a:t>   private String </a:t>
            </a:r>
            <a:r>
              <a:rPr lang="en-US" sz="1200" dirty="0" err="1"/>
              <a:t>modelName</a:t>
            </a:r>
            <a:r>
              <a:rPr lang="en-US" sz="1200" dirty="0"/>
              <a:t> = "Mustang";    // Car attribute</a:t>
            </a:r>
          </a:p>
          <a:p>
            <a:pPr marL="0" indent="0">
              <a:buNone/>
            </a:pPr>
            <a:r>
              <a:rPr lang="en-US" sz="1200" dirty="0"/>
              <a:t>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// Create a </a:t>
            </a:r>
            <a:r>
              <a:rPr lang="en-US" sz="1200" dirty="0" err="1"/>
              <a:t>myCar</a:t>
            </a:r>
            <a:r>
              <a:rPr lang="en-US" sz="1200" dirty="0"/>
              <a:t> object</a:t>
            </a:r>
          </a:p>
          <a:p>
            <a:pPr marL="0" indent="0">
              <a:buNone/>
            </a:pPr>
            <a:r>
              <a:rPr lang="en-US" sz="1200" dirty="0"/>
              <a:t>      Car </a:t>
            </a:r>
            <a:r>
              <a:rPr lang="en-US" sz="1200" dirty="0" err="1"/>
              <a:t>myCar</a:t>
            </a:r>
            <a:r>
              <a:rPr lang="en-US" sz="1200" dirty="0"/>
              <a:t> = new Car();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// Call the honk() method (from the Vehicle class) on the </a:t>
            </a:r>
            <a:r>
              <a:rPr lang="en-US" sz="1200" dirty="0" err="1"/>
              <a:t>myCar</a:t>
            </a:r>
            <a:r>
              <a:rPr lang="en-US" sz="1200" dirty="0"/>
              <a:t> object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myCar.honk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// Display the value of the brand attribute (from the Vehicle class) and the value of the </a:t>
            </a:r>
            <a:r>
              <a:rPr lang="en-US" sz="1200" dirty="0" err="1"/>
              <a:t>modelName</a:t>
            </a:r>
            <a:r>
              <a:rPr lang="en-US" sz="1200" dirty="0"/>
              <a:t> from the Car class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myCar.brand</a:t>
            </a:r>
            <a:r>
              <a:rPr lang="en-US" sz="1200" dirty="0"/>
              <a:t> + " " + </a:t>
            </a:r>
            <a:r>
              <a:rPr lang="en-US" sz="1200" dirty="0" err="1"/>
              <a:t>myCar.modelName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Subclass and Superclass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6629400" cy="3456385"/>
          </a:xfrm>
        </p:spPr>
        <p:txBody>
          <a:bodyPr/>
          <a:lstStyle/>
          <a:p>
            <a:r>
              <a:rPr lang="en-US" dirty="0"/>
              <a:t>Did you notice the protected modifier in Vehicle?</a:t>
            </a:r>
          </a:p>
          <a:p>
            <a:r>
              <a:rPr lang="en-US" dirty="0"/>
              <a:t>We set the brand attribute in Vehicle to a protected access modifier. If it was set to private, the Car class would not be able to access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useful for code reusability: reuse attributes and methods of an existing class when you create a new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2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No 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47" y="864158"/>
            <a:ext cx="6781801" cy="957141"/>
          </a:xfrm>
        </p:spPr>
        <p:txBody>
          <a:bodyPr/>
          <a:lstStyle/>
          <a:p>
            <a:r>
              <a:rPr lang="en-US" dirty="0"/>
              <a:t>Siblings – yes, chimeras – no</a:t>
            </a:r>
          </a:p>
          <a:p>
            <a:r>
              <a:rPr lang="en-US" dirty="0"/>
              <a:t>Many subclasses may inherit from one superclass.</a:t>
            </a:r>
          </a:p>
          <a:p>
            <a:r>
              <a:rPr lang="en-US" dirty="0"/>
              <a:t>Only one direct superclass is allowed for each subclass. No class can inherit from different direct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45BBB3-BEBD-6280-1C03-2B90A6B3AE9C}"/>
              </a:ext>
            </a:extLst>
          </p:cNvPr>
          <p:cNvGrpSpPr/>
          <p:nvPr/>
        </p:nvGrpSpPr>
        <p:grpSpPr>
          <a:xfrm>
            <a:off x="5334000" y="2469201"/>
            <a:ext cx="2783670" cy="2042486"/>
            <a:chOff x="5334000" y="2469201"/>
            <a:chExt cx="2783670" cy="20424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06E156-E4AC-2A66-6C56-22123C47A78C}"/>
                </a:ext>
              </a:extLst>
            </p:cNvPr>
            <p:cNvGrpSpPr/>
            <p:nvPr/>
          </p:nvGrpSpPr>
          <p:grpSpPr>
            <a:xfrm>
              <a:off x="5674194" y="2571750"/>
              <a:ext cx="2076015" cy="1939937"/>
              <a:chOff x="6879618" y="2601508"/>
              <a:chExt cx="2076015" cy="193993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0B2DADF-495C-2B8E-2C78-1981497C9168}"/>
                  </a:ext>
                </a:extLst>
              </p:cNvPr>
              <p:cNvGrpSpPr/>
              <p:nvPr/>
            </p:nvGrpSpPr>
            <p:grpSpPr>
              <a:xfrm>
                <a:off x="7295770" y="3921183"/>
                <a:ext cx="1335392" cy="620262"/>
                <a:chOff x="4114800" y="2190750"/>
                <a:chExt cx="1447800" cy="89234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9CA5A5E-001B-0F1E-0535-784317B34D52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89234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/>
                    <a:t>XYZ</a:t>
                  </a:r>
                  <a:endPara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Something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45BA84F-0D16-A414-D88D-44AC320DF69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648626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4AF1B96-DB24-5748-B682-BB57FA2D97E1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 bwMode="auto">
              <a:xfrm flipV="1">
                <a:off x="7963466" y="3291550"/>
                <a:ext cx="504171" cy="6296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3CE646E-F3E5-3959-42A3-8DF9B2536456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 bwMode="auto">
              <a:xfrm flipH="1" flipV="1">
                <a:off x="7419720" y="3301250"/>
                <a:ext cx="543746" cy="6199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CAA5866-48BB-CC62-54DF-FE3207C9B11E}"/>
                  </a:ext>
                </a:extLst>
              </p:cNvPr>
              <p:cNvGrpSpPr/>
              <p:nvPr/>
            </p:nvGrpSpPr>
            <p:grpSpPr>
              <a:xfrm>
                <a:off x="6879618" y="2620088"/>
                <a:ext cx="992167" cy="671462"/>
                <a:chOff x="6879618" y="2620088"/>
                <a:chExt cx="992167" cy="671462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714A950-711B-0D10-96E2-48ECFDD34369}"/>
                    </a:ext>
                  </a:extLst>
                </p:cNvPr>
                <p:cNvSpPr/>
                <p:nvPr/>
              </p:nvSpPr>
              <p:spPr bwMode="auto">
                <a:xfrm>
                  <a:off x="6879618" y="2620088"/>
                  <a:ext cx="992167" cy="671462"/>
                </a:xfrm>
                <a:prstGeom prst="rect">
                  <a:avLst/>
                </a:prstGeom>
                <a:solidFill>
                  <a:srgbClr val="DDF0C8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Fish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Gills</a:t>
                  </a:r>
                  <a:endPara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113B563-17D4-0840-008D-5B7D42ED11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882912" y="2932279"/>
                  <a:ext cx="98887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4125761-D6DD-F63F-EE6D-ECD769AB2814}"/>
                  </a:ext>
                </a:extLst>
              </p:cNvPr>
              <p:cNvGrpSpPr/>
              <p:nvPr/>
            </p:nvGrpSpPr>
            <p:grpSpPr>
              <a:xfrm>
                <a:off x="7963466" y="2601508"/>
                <a:ext cx="992167" cy="671462"/>
                <a:chOff x="6879618" y="2620088"/>
                <a:chExt cx="992167" cy="671462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964DC08-3A0B-DC32-09C6-CCBB06418671}"/>
                    </a:ext>
                  </a:extLst>
                </p:cNvPr>
                <p:cNvSpPr/>
                <p:nvPr/>
              </p:nvSpPr>
              <p:spPr bwMode="auto">
                <a:xfrm>
                  <a:off x="6879618" y="2620088"/>
                  <a:ext cx="992167" cy="671462"/>
                </a:xfrm>
                <a:prstGeom prst="rect">
                  <a:avLst/>
                </a:prstGeom>
                <a:solidFill>
                  <a:srgbClr val="DDF0C8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Bird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Lungs</a:t>
                  </a:r>
                  <a:endPara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DABC6B9-EEFC-9ABB-5975-3D21744688A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882912" y="2932279"/>
                  <a:ext cx="98887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CA65A3-8352-A0D8-65B7-5EA5A20E21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2492906"/>
              <a:ext cx="2783670" cy="1907644"/>
            </a:xfrm>
            <a:prstGeom prst="line">
              <a:avLst/>
            </a:prstGeom>
            <a:solidFill>
              <a:schemeClr val="accent1"/>
            </a:solidFill>
            <a:ln w="63500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C6CC4E-EBA2-61AF-B90A-6E8C2647965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10200" y="2469201"/>
              <a:ext cx="2590800" cy="2042486"/>
            </a:xfrm>
            <a:prstGeom prst="line">
              <a:avLst/>
            </a:prstGeom>
            <a:solidFill>
              <a:schemeClr val="accent1"/>
            </a:solidFill>
            <a:ln w="63500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37BD34-A871-F995-C275-BB9F61D69968}"/>
                </a:ext>
              </a:extLst>
            </p:cNvPr>
            <p:cNvSpPr txBox="1"/>
            <p:nvPr/>
          </p:nvSpPr>
          <p:spPr>
            <a:xfrm>
              <a:off x="5334000" y="3389317"/>
              <a:ext cx="7167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3075AE-1AFC-A28E-32B9-FBDE3B37F0E8}"/>
              </a:ext>
            </a:extLst>
          </p:cNvPr>
          <p:cNvGrpSpPr/>
          <p:nvPr/>
        </p:nvGrpSpPr>
        <p:grpSpPr>
          <a:xfrm>
            <a:off x="937649" y="2383422"/>
            <a:ext cx="2118990" cy="2128265"/>
            <a:chOff x="618253" y="2407118"/>
            <a:chExt cx="2118990" cy="2128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5A12E-A555-9862-C158-03905A268E9A}"/>
                </a:ext>
              </a:extLst>
            </p:cNvPr>
            <p:cNvGrpSpPr/>
            <p:nvPr/>
          </p:nvGrpSpPr>
          <p:grpSpPr>
            <a:xfrm>
              <a:off x="1026330" y="2407118"/>
              <a:ext cx="1710913" cy="2128265"/>
              <a:chOff x="6884493" y="901417"/>
              <a:chExt cx="2168113" cy="252273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D9E29EF-18F7-8D67-02DE-EC39C3B010C9}"/>
                  </a:ext>
                </a:extLst>
              </p:cNvPr>
              <p:cNvGrpSpPr/>
              <p:nvPr/>
            </p:nvGrpSpPr>
            <p:grpSpPr>
              <a:xfrm>
                <a:off x="6884493" y="2681717"/>
                <a:ext cx="856700" cy="735228"/>
                <a:chOff x="4114800" y="2190750"/>
                <a:chExt cx="1447800" cy="89234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F32006E-7E21-387A-1C83-998A0D04B4F6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89234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Bird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Wings</a:t>
                  </a:r>
                  <a:endPara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F5CF7AC-8A7F-6D0A-3C7C-42E95D4EF0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648626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82D304-5983-603D-9BED-F11F72A87EC0}"/>
                  </a:ext>
                </a:extLst>
              </p:cNvPr>
              <p:cNvGrpSpPr/>
              <p:nvPr/>
            </p:nvGrpSpPr>
            <p:grpSpPr>
              <a:xfrm>
                <a:off x="7795306" y="2681717"/>
                <a:ext cx="1257300" cy="742439"/>
                <a:chOff x="3676111" y="2190750"/>
                <a:chExt cx="1886489" cy="90109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CE2C79F-4A44-2A71-DE38-43E63E6B43F4}"/>
                    </a:ext>
                  </a:extLst>
                </p:cNvPr>
                <p:cNvSpPr/>
                <p:nvPr/>
              </p:nvSpPr>
              <p:spPr bwMode="auto">
                <a:xfrm>
                  <a:off x="3676111" y="2190750"/>
                  <a:ext cx="1886489" cy="901092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Mammal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Milk</a:t>
                  </a:r>
                  <a:endPara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9DB45FA-9A01-06AE-D2E6-F7CD9A5040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648626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1376B59-E2C5-29F6-914F-49310E1D429E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 bwMode="auto">
              <a:xfrm flipH="1" flipV="1">
                <a:off x="8087682" y="1960994"/>
                <a:ext cx="336274" cy="72072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312935-1069-DC86-5C7B-F59B5252B4D3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 bwMode="auto">
              <a:xfrm flipV="1">
                <a:off x="7312843" y="1964602"/>
                <a:ext cx="395539" cy="7171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22524A-39AE-1DC1-38D0-8BCA7C68FC94}"/>
                  </a:ext>
                </a:extLst>
              </p:cNvPr>
              <p:cNvSpPr/>
              <p:nvPr/>
            </p:nvSpPr>
            <p:spPr bwMode="auto">
              <a:xfrm>
                <a:off x="7209558" y="901417"/>
                <a:ext cx="1257300" cy="1070401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Animal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Head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Heart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930A1B-265E-A128-4B7F-FF61C1418D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17018" y="1276350"/>
                <a:ext cx="12531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E6EE0C-62D6-FD69-EB4A-A9B35896307B}"/>
                </a:ext>
              </a:extLst>
            </p:cNvPr>
            <p:cNvSpPr txBox="1"/>
            <p:nvPr/>
          </p:nvSpPr>
          <p:spPr>
            <a:xfrm>
              <a:off x="618253" y="3283610"/>
              <a:ext cx="7167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51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84330" cy="490538"/>
          </a:xfrm>
        </p:spPr>
        <p:txBody>
          <a:bodyPr/>
          <a:lstStyle/>
          <a:p>
            <a:r>
              <a:rPr lang="en-US" dirty="0"/>
              <a:t>The “final” Keyword Prevents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1" y="971551"/>
            <a:ext cx="4099250" cy="2133600"/>
          </a:xfrm>
        </p:spPr>
        <p:txBody>
          <a:bodyPr/>
          <a:lstStyle/>
          <a:p>
            <a:r>
              <a:rPr lang="en-US" dirty="0"/>
              <a:t>If you don't want other classes to inherit from a class, use the final keyword:</a:t>
            </a:r>
          </a:p>
          <a:p>
            <a:r>
              <a:rPr lang="en-US" dirty="0"/>
              <a:t>If you try to access a final class, Java will generate an error.</a:t>
            </a:r>
          </a:p>
          <a:p>
            <a:r>
              <a:rPr lang="en-US" dirty="0"/>
              <a:t>If you try to access a final class, Java will generate an error: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DF4E8-DD98-7916-9644-22B4357A7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4810" y="928688"/>
            <a:ext cx="3943350" cy="2133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class Animal {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Bird extends Animal {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D5344-945B-0949-6320-B903CD4D5087}"/>
              </a:ext>
            </a:extLst>
          </p:cNvPr>
          <p:cNvSpPr txBox="1"/>
          <p:nvPr/>
        </p:nvSpPr>
        <p:spPr>
          <a:xfrm>
            <a:off x="1418708" y="3409951"/>
            <a:ext cx="65822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output will be something like this:</a:t>
            </a:r>
          </a:p>
          <a:p>
            <a:r>
              <a:rPr lang="en-US" dirty="0"/>
              <a:t>Bird.java:9: error: cannot inherit from final Vehicle</a:t>
            </a:r>
          </a:p>
          <a:p>
            <a:r>
              <a:rPr lang="en-US" dirty="0"/>
              <a:t>class Bird extends Animals{</a:t>
            </a:r>
          </a:p>
          <a:p>
            <a:r>
              <a:rPr lang="en-US" dirty="0"/>
              <a:t>                         ^</a:t>
            </a:r>
          </a:p>
          <a:p>
            <a:r>
              <a:rPr lang="en-US" dirty="0"/>
              <a:t>1 error)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EB1B9-08CC-1A87-3615-CD69DF5685A9}"/>
              </a:ext>
            </a:extLst>
          </p:cNvPr>
          <p:cNvCxnSpPr>
            <a:cxnSpLocks/>
          </p:cNvCxnSpPr>
          <p:nvPr/>
        </p:nvCxnSpPr>
        <p:spPr bwMode="auto">
          <a:xfrm>
            <a:off x="4495800" y="971551"/>
            <a:ext cx="0" cy="2285998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3B669F-D3D2-D173-72CB-0F86BB958F57}"/>
              </a:ext>
            </a:extLst>
          </p:cNvPr>
          <p:cNvCxnSpPr>
            <a:cxnSpLocks/>
          </p:cNvCxnSpPr>
          <p:nvPr/>
        </p:nvCxnSpPr>
        <p:spPr bwMode="auto">
          <a:xfrm>
            <a:off x="467067" y="3257550"/>
            <a:ext cx="7838733" cy="0"/>
          </a:xfrm>
          <a:prstGeom prst="line">
            <a:avLst/>
          </a:prstGeom>
          <a:ln w="38100" cmpd="dbl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1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536533" y="1938592"/>
            <a:ext cx="539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8405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D3AE-1A58-00AC-F6C9-B34E85A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3066-A222-27F2-1C78-1660FA9D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7947025" cy="3456385"/>
          </a:xfrm>
        </p:spPr>
        <p:txBody>
          <a:bodyPr/>
          <a:lstStyle/>
          <a:p>
            <a:r>
              <a:rPr lang="en-US" dirty="0"/>
              <a:t>Polymorphism means "many forms", and it occurs when we have many classes that are related to each other by inheritance.</a:t>
            </a:r>
          </a:p>
          <a:p>
            <a:r>
              <a:rPr lang="en-US" dirty="0"/>
              <a:t>Like we specified in the previous chapter; Inheritance lets us inherit attributes and methods from another class. </a:t>
            </a:r>
          </a:p>
          <a:p>
            <a:r>
              <a:rPr lang="en-US" dirty="0"/>
              <a:t>Polymorphism uses those methods to perform different tasks. This allows us to perform a single action in different ways.</a:t>
            </a:r>
          </a:p>
          <a:p>
            <a:r>
              <a:rPr lang="en-US" dirty="0"/>
              <a:t>For example, think of a superclass called Animal that has a method called </a:t>
            </a:r>
            <a:r>
              <a:rPr lang="en-US" dirty="0" err="1"/>
              <a:t>animalSound</a:t>
            </a:r>
            <a:r>
              <a:rPr lang="en-US" dirty="0"/>
              <a:t>(). Subclasses of Animals could be Pigs, Cats, Dogs, Birds - And they also have their own implementation of an animal sound (the pig oinks, and the cat meows, etc.):</a:t>
            </a:r>
          </a:p>
        </p:txBody>
      </p:sp>
    </p:spTree>
    <p:extLst>
      <p:ext uri="{BB962C8B-B14F-4D97-AF65-F5344CB8AC3E}">
        <p14:creationId xmlns:p14="http://schemas.microsoft.com/office/powerpoint/2010/main" val="380118052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dbl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15726</TotalTime>
  <Words>2205</Words>
  <Application>Microsoft Macintosh PowerPoint</Application>
  <PresentationFormat>On-screen Show (16:9)</PresentationFormat>
  <Paragraphs>292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Tahoma</vt:lpstr>
      <vt:lpstr>Wingdings</vt:lpstr>
      <vt:lpstr>Blends</vt:lpstr>
      <vt:lpstr>Chapter 10 – Inheritance, Polymorphism, Inner Classes, Abstraction, and Interface</vt:lpstr>
      <vt:lpstr>PowerPoint Presentation</vt:lpstr>
      <vt:lpstr>Subclass and Superclass (1/3)</vt:lpstr>
      <vt:lpstr>Subclass and Superclass (2/3)</vt:lpstr>
      <vt:lpstr>Subclass and Superclass (3/3)</vt:lpstr>
      <vt:lpstr>No Multiple Inheritance</vt:lpstr>
      <vt:lpstr>The “final” Keyword Prevents Inheritance</vt:lpstr>
      <vt:lpstr>PowerPoint Presentation</vt:lpstr>
      <vt:lpstr>Polymorphism (1/4)</vt:lpstr>
      <vt:lpstr>Polymorphism (2/4)</vt:lpstr>
      <vt:lpstr>Polymorphism (3/4)</vt:lpstr>
      <vt:lpstr>Polymorphism (4/4)</vt:lpstr>
      <vt:lpstr>PowerPoint Presentation</vt:lpstr>
      <vt:lpstr>Inner Classes (1/2)</vt:lpstr>
      <vt:lpstr>Inner Classes (2/2)</vt:lpstr>
      <vt:lpstr>Private Inner Classes (1/2)</vt:lpstr>
      <vt:lpstr>Private Inner Classes (2/2)</vt:lpstr>
      <vt:lpstr>Each Public Class in a Separate Java File</vt:lpstr>
      <vt:lpstr>PowerPoint Presentation</vt:lpstr>
      <vt:lpstr>Abstract Classes and Methods (1/2)</vt:lpstr>
      <vt:lpstr>Abstract Classes and Methods (2/2)</vt:lpstr>
      <vt:lpstr>Accessing the Abstract Class (1/2)</vt:lpstr>
      <vt:lpstr>Accessing the Abstract Class (2/2)</vt:lpstr>
      <vt:lpstr>Why And When To Use Abstract Classes and Methods? </vt:lpstr>
      <vt:lpstr>PowerPoint Presentation</vt:lpstr>
      <vt:lpstr>Interfaces</vt:lpstr>
      <vt:lpstr>Accessing Interface Mehods (1/2)</vt:lpstr>
      <vt:lpstr>Accessing Interface Mehods (2/2)</vt:lpstr>
      <vt:lpstr>Notes on Interfaces</vt:lpstr>
      <vt:lpstr>Why and When to Use Interfaces?</vt:lpstr>
      <vt:lpstr>Four Pillars of OOD / OOP</vt:lpstr>
      <vt:lpstr>Chapter 10 – Inheritance, Polymorphism, Inner Classes, Abstraction, and Interface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Xijing Zhang</cp:lastModifiedBy>
  <cp:revision>437</cp:revision>
  <cp:lastPrinted>1601-01-01T00:00:00Z</cp:lastPrinted>
  <dcterms:created xsi:type="dcterms:W3CDTF">2003-11-11T09:16:48Z</dcterms:created>
  <dcterms:modified xsi:type="dcterms:W3CDTF">2024-03-20T01:04:03Z</dcterms:modified>
</cp:coreProperties>
</file>