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1942" r:id="rId2"/>
    <p:sldId id="268" r:id="rId3"/>
    <p:sldId id="294" r:id="rId4"/>
    <p:sldId id="1958" r:id="rId5"/>
    <p:sldId id="259" r:id="rId6"/>
    <p:sldId id="1131" r:id="rId7"/>
    <p:sldId id="258" r:id="rId8"/>
    <p:sldId id="260" r:id="rId9"/>
    <p:sldId id="262" r:id="rId10"/>
    <p:sldId id="265" r:id="rId11"/>
    <p:sldId id="266" r:id="rId12"/>
    <p:sldId id="267" r:id="rId13"/>
    <p:sldId id="263" r:id="rId14"/>
    <p:sldId id="281" r:id="rId15"/>
    <p:sldId id="269" r:id="rId16"/>
    <p:sldId id="271" r:id="rId17"/>
    <p:sldId id="1138" r:id="rId18"/>
    <p:sldId id="1140" r:id="rId19"/>
    <p:sldId id="272" r:id="rId20"/>
    <p:sldId id="313" r:id="rId21"/>
    <p:sldId id="392" r:id="rId22"/>
    <p:sldId id="1148" r:id="rId23"/>
    <p:sldId id="1951" r:id="rId24"/>
    <p:sldId id="1952" r:id="rId25"/>
    <p:sldId id="275" r:id="rId26"/>
    <p:sldId id="411" r:id="rId27"/>
    <p:sldId id="412" r:id="rId28"/>
    <p:sldId id="413" r:id="rId29"/>
    <p:sldId id="659" r:id="rId30"/>
    <p:sldId id="1950" r:id="rId31"/>
    <p:sldId id="407" r:id="rId32"/>
    <p:sldId id="385" r:id="rId33"/>
    <p:sldId id="386" r:id="rId34"/>
    <p:sldId id="1945" r:id="rId35"/>
    <p:sldId id="382" r:id="rId36"/>
    <p:sldId id="270" r:id="rId37"/>
    <p:sldId id="862" r:id="rId38"/>
    <p:sldId id="287" r:id="rId39"/>
    <p:sldId id="1049" r:id="rId40"/>
    <p:sldId id="742" r:id="rId41"/>
    <p:sldId id="745" r:id="rId42"/>
    <p:sldId id="746" r:id="rId43"/>
    <p:sldId id="1059" r:id="rId44"/>
    <p:sldId id="1962" r:id="rId45"/>
    <p:sldId id="1964" r:id="rId46"/>
    <p:sldId id="751" r:id="rId47"/>
    <p:sldId id="289" r:id="rId48"/>
    <p:sldId id="292" r:id="rId49"/>
    <p:sldId id="291" r:id="rId50"/>
    <p:sldId id="1966" r:id="rId51"/>
    <p:sldId id="1063" r:id="rId52"/>
    <p:sldId id="1965" r:id="rId53"/>
    <p:sldId id="195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104" autoAdjust="0"/>
  </p:normalViewPr>
  <p:slideViewPr>
    <p:cSldViewPr snapToGrid="0">
      <p:cViewPr>
        <p:scale>
          <a:sx n="123" d="100"/>
          <a:sy n="123" d="100"/>
        </p:scale>
        <p:origin x="2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5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9B5012B-BFE6-48B0-8181-F1D8C5CCE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40C4F4-5C74-43C7-8B59-8E6747A72BB6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1A2B37D-9037-4186-8DCB-EE0428292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4225727-BC07-4EB1-A142-06ED6756D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D751C-CA4C-4BCE-B034-F1EED79B190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88100" cy="3594100"/>
          </a:xfrm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A8324-21EE-4DE8-B65D-B61DE69BD8B6}" type="slidenum">
              <a:rPr lang="en-US" altLang="en-US">
                <a:latin typeface="Times New Roman" pitchFamily="18" charset="0"/>
                <a:ea typeface="ＭＳ Ｐゴシック" pitchFamily="34" charset="-128"/>
              </a:rPr>
              <a:pPr/>
              <a:t>38</a:t>
            </a:fld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Arial" pitchFamily="34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765257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2133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6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288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039F7-9394-A245-B939-DF533F2CB6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79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DAD63DC-643E-402D-9AA6-DFDA89B72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8AD860-DEBB-4D3D-A7E1-2A3FD88234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A46312D-FA23-448F-9F3D-78853BC75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2625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6591B5B-7DC0-4CC1-BE32-7CFE649CD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127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1865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1B57E-CC44-44F0-BADE-B95F3E19C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0713C-B11C-4BFA-8C15-41693D75BF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/>
          </a:p>
        </p:txBody>
      </p:sp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89932" tIns="44966" rIns="89932" bIns="4496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32" tIns="44966" rIns="89932" bIns="44966" anchor="b"/>
          <a:lstStyle/>
          <a:p>
            <a:pPr algn="r" defTabSz="898525"/>
            <a:fld id="{B5F6CCC5-25EC-4E6A-824A-7E2726FF0236}" type="slidenum">
              <a:rPr lang="en-US" sz="1200">
                <a:latin typeface="Calibri" pitchFamily="34" charset="0"/>
                <a:cs typeface="Arial" charset="0"/>
              </a:rPr>
              <a:pPr algn="r" defTabSz="898525"/>
              <a:t>18</a:t>
            </a:fld>
            <a:endParaRPr lang="en-US" sz="1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choose middle 9+9 &lt; 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BD4A-BC80-4FC1-A938-D348822C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3848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-105" charset="0"/>
                <a:ea typeface="Arial" pitchFamily="-105" charset="0"/>
                <a:cs typeface="Arial" pitchFamily="-10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 478 - Machine Learning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781A2800-AFA6-47E2-BD61-9D56B55C5A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11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20" y="533400"/>
            <a:ext cx="11399520" cy="762000"/>
          </a:xfrm>
        </p:spPr>
        <p:txBody>
          <a:bodyPr>
            <a:noAutofit/>
          </a:bodyPr>
          <a:lstStyle/>
          <a:p>
            <a:r>
              <a:rPr lang="en-US" dirty="0"/>
              <a:t>Calculating the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3"/>
              <p:cNvSpPr txBox="1"/>
              <p:nvPr/>
            </p:nvSpPr>
            <p:spPr bwMode="auto">
              <a:xfrm>
                <a:off x="5105400" y="2133601"/>
                <a:ext cx="4191000" cy="117951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2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2133601"/>
                <a:ext cx="4191000" cy="1179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362200" y="5029201"/>
            <a:ext cx="5105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ekton Pro" pitchFamily="34" charset="0"/>
              </a:rPr>
              <a:t>where:</a:t>
            </a:r>
          </a:p>
          <a:p>
            <a:r>
              <a:rPr lang="en-US" dirty="0">
                <a:latin typeface="Tekton Pro" pitchFamily="34" charset="0"/>
              </a:rPr>
              <a:t>	r = Sample correlation coefficient</a:t>
            </a:r>
          </a:p>
          <a:p>
            <a:r>
              <a:rPr lang="en-US" dirty="0">
                <a:latin typeface="Tekton Pro" pitchFamily="34" charset="0"/>
              </a:rPr>
              <a:t>	n = Sample size</a:t>
            </a:r>
          </a:p>
          <a:p>
            <a:r>
              <a:rPr lang="en-US" dirty="0">
                <a:latin typeface="Tekton Pro" pitchFamily="34" charset="0"/>
              </a:rPr>
              <a:t>	x = Value of the explanatory variable</a:t>
            </a:r>
          </a:p>
          <a:p>
            <a:r>
              <a:rPr lang="en-US" dirty="0">
                <a:latin typeface="Tekton Pro" pitchFamily="34" charset="0"/>
              </a:rPr>
              <a:t>	y = Value of the response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5"/>
              <p:cNvSpPr txBox="1"/>
              <p:nvPr/>
            </p:nvSpPr>
            <p:spPr bwMode="auto">
              <a:xfrm>
                <a:off x="4572000" y="3962400"/>
                <a:ext cx="5183188" cy="10048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)−(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962400"/>
                <a:ext cx="5183188" cy="1004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67000" y="15240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400" dirty="0">
                <a:latin typeface="Tekton Pro" pitchFamily="34" charset="0"/>
              </a:rPr>
              <a:t>Correlation coefficient (</a:t>
            </a:r>
            <a:r>
              <a:rPr lang="en-US" sz="2400" b="1" dirty="0"/>
              <a:t>Pearson</a:t>
            </a:r>
            <a:r>
              <a:rPr kumimoji="1" lang="en-US" sz="2400" dirty="0">
                <a:latin typeface="Tekton Pro" pitchFamily="34" charset="0"/>
              </a:rPr>
              <a:t>)</a:t>
            </a:r>
            <a:r>
              <a:rPr kumimoji="1" lang="en-US" sz="2400" dirty="0">
                <a:solidFill>
                  <a:schemeClr val="folHlink"/>
                </a:solidFill>
                <a:latin typeface="Tekton Pro" pitchFamily="34" charset="0"/>
              </a:rPr>
              <a:t>:</a:t>
            </a:r>
            <a:endParaRPr kumimoji="1" lang="en-US" sz="2400" b="1" dirty="0">
              <a:latin typeface="Tekton Pro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743200" y="3505201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000">
                <a:latin typeface="Tekton Pro" pitchFamily="34" charset="0"/>
              </a:rPr>
              <a:t>or the algebraic equivalent:</a:t>
            </a:r>
          </a:p>
        </p:txBody>
      </p:sp>
    </p:spTree>
    <p:extLst>
      <p:ext uri="{BB962C8B-B14F-4D97-AF65-F5344CB8AC3E}">
        <p14:creationId xmlns:p14="http://schemas.microsoft.com/office/powerpoint/2010/main" val="14982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Example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12544"/>
              </p:ext>
            </p:extLst>
          </p:nvPr>
        </p:nvGraphicFramePr>
        <p:xfrm>
          <a:off x="5227320" y="1681163"/>
          <a:ext cx="6400800" cy="48768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Tree 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Trunk Diameter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1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=3142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=14111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=713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341" name="Picture 81" descr="j03123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1" y="2021841"/>
            <a:ext cx="13747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9D1BF7-2680-72F9-ACF8-9DD078F8E37F}"/>
                  </a:ext>
                </a:extLst>
              </p:cNvPr>
              <p:cNvSpPr txBox="1"/>
              <p:nvPr/>
            </p:nvSpPr>
            <p:spPr>
              <a:xfrm>
                <a:off x="-142240" y="5176837"/>
                <a:ext cx="6096000" cy="744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)−(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9D1BF7-2680-72F9-ACF8-9DD078F8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240" y="5176837"/>
                <a:ext cx="6096000" cy="744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5F3752-2274-C286-0E14-0033670BB389}"/>
              </a:ext>
            </a:extLst>
          </p:cNvPr>
          <p:cNvSpPr txBox="1"/>
          <p:nvPr/>
        </p:nvSpPr>
        <p:spPr>
          <a:xfrm>
            <a:off x="919480" y="4355159"/>
            <a:ext cx="3845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there a strong correlation between height of a tree and diameter of trunk? </a:t>
            </a:r>
          </a:p>
        </p:txBody>
      </p:sp>
    </p:spTree>
    <p:extLst>
      <p:ext uri="{BB962C8B-B14F-4D97-AF65-F5344CB8AC3E}">
        <p14:creationId xmlns:p14="http://schemas.microsoft.com/office/powerpoint/2010/main" val="25679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10942" y="1771650"/>
          <a:ext cx="3810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914900" imgH="3810000" progId="Excel.Chart.8">
                  <p:embed/>
                </p:oleObj>
              </mc:Choice>
              <mc:Fallback>
                <p:oleObj name="Chart" r:id="rId3" imgW="4914900" imgH="3810000" progId="Excel.Chart.8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942" y="1771650"/>
                        <a:ext cx="3810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3"/>
              <p:cNvSpPr txBox="1"/>
              <p:nvPr/>
            </p:nvSpPr>
            <p:spPr bwMode="auto">
              <a:xfrm>
                <a:off x="5715001" y="1828800"/>
                <a:ext cx="4822825" cy="2514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)−(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3142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73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713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][</m:t>
                              </m:r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14111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321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0.886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1" y="1828800"/>
                <a:ext cx="4822825" cy="2514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25342" y="459105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Tekton Pro" pitchFamily="34" charset="0"/>
              </a:rPr>
              <a:t>Trunk Diameter, x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58542" y="1162050"/>
            <a:ext cx="1524000" cy="63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latin typeface="Tekton Pro" pitchFamily="34" charset="0"/>
              </a:rPr>
              <a:t>Tree Height,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b="1">
                <a:latin typeface="Tekton Pro" pitchFamily="34" charset="0"/>
              </a:rPr>
              <a:t>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909320" y="321490"/>
            <a:ext cx="10515600" cy="631070"/>
          </a:xfrm>
          <a:noFill/>
        </p:spPr>
        <p:txBody>
          <a:bodyPr vert="horz" lIns="85342" tIns="42672" rIns="85342" bIns="42672" rtlCol="0" anchor="b">
            <a:normAutofit fontScale="90000"/>
          </a:bodyPr>
          <a:lstStyle/>
          <a:p>
            <a:r>
              <a:rPr lang="en-US" dirty="0"/>
              <a:t>Calculation Example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943600" y="4724400"/>
            <a:ext cx="4343400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Tekton Pro" pitchFamily="34" charset="0"/>
              </a:rPr>
              <a:t>r = 0.886</a:t>
            </a:r>
            <a:r>
              <a:rPr lang="en-US" sz="2000">
                <a:latin typeface="Tekton Pro" pitchFamily="34" charset="0"/>
              </a:rPr>
              <a:t> → relatively strong positive </a:t>
            </a:r>
          </a:p>
          <a:p>
            <a:r>
              <a:rPr lang="en-US" sz="2000">
                <a:latin typeface="Tekton Pro" pitchFamily="34" charset="0"/>
              </a:rPr>
              <a:t>linear association between x and y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5532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NZ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32ADBBF-0B32-B2BB-8373-826AB49C3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600" y="4975225"/>
          <a:ext cx="2333098" cy="182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4299120" imgH="3359160" progId="">
                  <p:embed/>
                </p:oleObj>
              </mc:Choice>
              <mc:Fallback>
                <p:oleObj name="PBrush" r:id="rId6" imgW="4299120" imgH="335916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32ADBBF-0B32-B2BB-8373-826AB49C3E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5600" y="4975225"/>
                        <a:ext cx="2333098" cy="1823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9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4" name="Object 3">
            <a:extLst>
              <a:ext uri="{FF2B5EF4-FFF2-40B4-BE49-F238E27FC236}">
                <a16:creationId xmlns:a16="http://schemas.microsoft.com/office/drawing/2014/main" id="{14E47E4D-BB49-BBE5-CB2D-63B7DD627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0" y="1699012"/>
          <a:ext cx="4818896" cy="425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058400" imgH="9639300" progId="Paint.Picture">
                  <p:embed/>
                </p:oleObj>
              </mc:Choice>
              <mc:Fallback>
                <p:oleObj name="Bitmap Image" r:id="rId2" imgW="10058400" imgH="9639300" progId="Paint.Picture">
                  <p:embed/>
                  <p:pic>
                    <p:nvPicPr>
                      <p:cNvPr id="8224" name="Object 3">
                        <a:extLst>
                          <a:ext uri="{FF2B5EF4-FFF2-40B4-BE49-F238E27FC236}">
                            <a16:creationId xmlns:a16="http://schemas.microsoft.com/office/drawing/2014/main" id="{14E47E4D-BB49-BBE5-CB2D-63B7DD627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7213600" y="1699012"/>
                        <a:ext cx="4818896" cy="425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Interpretation of Correlation Coefficient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320" y="1879600"/>
            <a:ext cx="6568440" cy="43789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ekton Pro" pitchFamily="34" charset="0"/>
              </a:rPr>
              <a:t>It shows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magnitude</a:t>
            </a:r>
            <a:r>
              <a:rPr lang="en-US" sz="2400" dirty="0">
                <a:latin typeface="Tekton Pro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direction</a:t>
            </a:r>
            <a:r>
              <a:rPr lang="en-US" sz="2400" dirty="0">
                <a:latin typeface="Tekton Pro" pitchFamily="34" charset="0"/>
              </a:rPr>
              <a:t> of the relationship.</a:t>
            </a:r>
          </a:p>
          <a:p>
            <a:pPr eaLnBrk="1" hangingPunct="1"/>
            <a:r>
              <a:rPr lang="en-US" sz="2400" dirty="0">
                <a:latin typeface="Tekton Pro" pitchFamily="34" charset="0"/>
              </a:rPr>
              <a:t>r ranges between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-1</a:t>
            </a:r>
            <a:r>
              <a:rPr lang="en-US" sz="2400" dirty="0">
                <a:latin typeface="Tekton Pro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1</a:t>
            </a:r>
          </a:p>
          <a:p>
            <a:r>
              <a:rPr lang="en-US" sz="2400" dirty="0">
                <a:latin typeface="Tekton Pro" pitchFamily="34" charset="0"/>
              </a:rPr>
              <a:t>The closer to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1</a:t>
            </a:r>
            <a:r>
              <a:rPr lang="en-US" sz="2400" dirty="0">
                <a:latin typeface="Tekton Pro" pitchFamily="34" charset="0"/>
              </a:rPr>
              <a:t>, the stronger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positive</a:t>
            </a:r>
            <a:r>
              <a:rPr lang="en-US" sz="2400" dirty="0">
                <a:latin typeface="Tekton Pro" pitchFamily="34" charset="0"/>
              </a:rPr>
              <a:t> linear relationship</a:t>
            </a:r>
          </a:p>
          <a:p>
            <a:pPr eaLnBrk="1" hangingPunct="1"/>
            <a:r>
              <a:rPr lang="en-US" sz="2400" dirty="0">
                <a:latin typeface="Tekton Pro" pitchFamily="34" charset="0"/>
              </a:rPr>
              <a:t>The closer to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-1</a:t>
            </a:r>
            <a:r>
              <a:rPr lang="en-US" sz="2400" dirty="0">
                <a:latin typeface="Tekton Pro" pitchFamily="34" charset="0"/>
              </a:rPr>
              <a:t>, the stronger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negative</a:t>
            </a:r>
            <a:r>
              <a:rPr lang="en-US" sz="2400" dirty="0">
                <a:latin typeface="Tekton Pro" pitchFamily="34" charset="0"/>
              </a:rPr>
              <a:t> linear relationship</a:t>
            </a:r>
          </a:p>
          <a:p>
            <a:pPr eaLnBrk="1" hangingPunct="1"/>
            <a:r>
              <a:rPr lang="en-US" sz="2400" dirty="0">
                <a:latin typeface="Tekton Pro" pitchFamily="34" charset="0"/>
              </a:rPr>
              <a:t>The closer to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0</a:t>
            </a:r>
            <a:r>
              <a:rPr lang="en-US" sz="2400" dirty="0">
                <a:latin typeface="Tekton Pro" pitchFamily="34" charset="0"/>
              </a:rPr>
              <a:t>,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weaker</a:t>
            </a:r>
            <a:r>
              <a:rPr lang="en-US" sz="2400" dirty="0">
                <a:latin typeface="Tekton Pro" pitchFamily="34" charset="0"/>
              </a:rPr>
              <a:t> linear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6FE895AB-B1B2-5154-7E9C-4EF4989D9538}"/>
                  </a:ext>
                </a:extLst>
              </p:cNvPr>
              <p:cNvSpPr txBox="1"/>
              <p:nvPr/>
            </p:nvSpPr>
            <p:spPr bwMode="auto">
              <a:xfrm>
                <a:off x="8651240" y="5953194"/>
                <a:ext cx="2631440" cy="67151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][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6FE895AB-B1B2-5154-7E9C-4EF4989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1240" y="5953194"/>
                <a:ext cx="2631440" cy="671514"/>
              </a:xfrm>
              <a:prstGeom prst="rect">
                <a:avLst/>
              </a:prstGeom>
              <a:blipFill>
                <a:blip r:embed="rId4"/>
                <a:stretch>
                  <a:fillRect t="-46429" b="-6071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7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533" y="2635785"/>
            <a:ext cx="4470467" cy="36369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1674" y="3567202"/>
            <a:ext cx="6725988" cy="1160062"/>
          </a:xfrm>
          <a:prstGeom prst="rect">
            <a:avLst/>
          </a:prstGeom>
          <a:solidFill>
            <a:srgbClr val="D6E2EB"/>
          </a:solidFill>
        </p:spPr>
        <p:txBody>
          <a:bodyPr vert="horz" wrap="square" lIns="0" tIns="61659" rIns="0" bIns="0" rtlCol="0">
            <a:spAutoFit/>
          </a:bodyPr>
          <a:lstStyle/>
          <a:p>
            <a:pPr marL="118288" marR="281877">
              <a:spcBef>
                <a:spcPts val="486"/>
              </a:spcBef>
            </a:pPr>
            <a:r>
              <a:rPr sz="2378" i="1" spc="20" dirty="0">
                <a:solidFill>
                  <a:srgbClr val="1A2E3D"/>
                </a:solidFill>
                <a:latin typeface="Georgia"/>
                <a:cs typeface="Georgia"/>
              </a:rPr>
              <a:t>R</a:t>
            </a:r>
            <a:r>
              <a:rPr sz="2378" spc="30" baseline="31250" dirty="0">
                <a:solidFill>
                  <a:srgbClr val="1A2E3D"/>
                </a:solidFill>
                <a:latin typeface="Times New Roman"/>
                <a:cs typeface="Times New Roman"/>
              </a:rPr>
              <a:t>2 </a:t>
            </a:r>
            <a:r>
              <a:rPr sz="2378" spc="-40" dirty="0">
                <a:solidFill>
                  <a:srgbClr val="1A2E3D"/>
                </a:solidFill>
                <a:latin typeface="Arial"/>
                <a:cs typeface="Arial"/>
              </a:rPr>
              <a:t>for the </a:t>
            </a:r>
            <a:r>
              <a:rPr sz="2378" spc="-69" dirty="0">
                <a:solidFill>
                  <a:srgbClr val="1A2E3D"/>
                </a:solidFill>
                <a:latin typeface="Arial"/>
                <a:cs typeface="Arial"/>
              </a:rPr>
              <a:t>regression </a:t>
            </a:r>
            <a:r>
              <a:rPr sz="2378" spc="-40" dirty="0">
                <a:solidFill>
                  <a:srgbClr val="1A2E3D"/>
                </a:solidFill>
                <a:latin typeface="Arial"/>
                <a:cs typeface="Arial"/>
              </a:rPr>
              <a:t>model for  </a:t>
            </a:r>
            <a:r>
              <a:rPr sz="2378" u="sng" spc="-30" dirty="0">
                <a:solidFill>
                  <a:srgbClr val="1A2E3D"/>
                </a:solidFill>
                <a:latin typeface="Arial"/>
                <a:cs typeface="Arial"/>
              </a:rPr>
              <a:t>predicting </a:t>
            </a:r>
            <a:r>
              <a:rPr sz="2378" u="sng" spc="-79" dirty="0">
                <a:solidFill>
                  <a:srgbClr val="1A2E3D"/>
                </a:solidFill>
                <a:latin typeface="Arial"/>
                <a:cs typeface="Arial"/>
              </a:rPr>
              <a:t>annual </a:t>
            </a:r>
            <a:r>
              <a:rPr sz="2378" u="sng" spc="-50" dirty="0">
                <a:solidFill>
                  <a:srgbClr val="1A2E3D"/>
                </a:solidFill>
                <a:latin typeface="Arial"/>
                <a:cs typeface="Arial"/>
              </a:rPr>
              <a:t>murders </a:t>
            </a:r>
            <a:r>
              <a:rPr sz="2378" u="sng" spc="-40" dirty="0">
                <a:solidFill>
                  <a:srgbClr val="1A2E3D"/>
                </a:solidFill>
                <a:latin typeface="Arial"/>
                <a:cs typeface="Arial"/>
              </a:rPr>
              <a:t>per </a:t>
            </a:r>
            <a:r>
              <a:rPr sz="2378" u="sng" spc="-69" dirty="0">
                <a:solidFill>
                  <a:srgbClr val="1A2E3D"/>
                </a:solidFill>
                <a:latin typeface="Arial"/>
                <a:cs typeface="Arial"/>
              </a:rPr>
              <a:t>million  </a:t>
            </a:r>
            <a:r>
              <a:rPr sz="2378" spc="-40" dirty="0">
                <a:solidFill>
                  <a:srgbClr val="1A2E3D"/>
                </a:solidFill>
                <a:latin typeface="Arial"/>
                <a:cs typeface="Arial"/>
              </a:rPr>
              <a:t>based on </a:t>
            </a:r>
            <a:r>
              <a:rPr sz="2378" u="sng" spc="-50" dirty="0">
                <a:solidFill>
                  <a:srgbClr val="1A2E3D"/>
                </a:solidFill>
                <a:latin typeface="Arial"/>
                <a:cs typeface="Arial"/>
              </a:rPr>
              <a:t>percentage </a:t>
            </a:r>
            <a:r>
              <a:rPr sz="2378" u="sng" spc="-79" dirty="0">
                <a:solidFill>
                  <a:srgbClr val="1A2E3D"/>
                </a:solidFill>
                <a:latin typeface="Arial"/>
                <a:cs typeface="Arial"/>
              </a:rPr>
              <a:t>living in </a:t>
            </a:r>
            <a:r>
              <a:rPr sz="2378" u="sng" spc="-40" dirty="0">
                <a:solidFill>
                  <a:srgbClr val="1A2E3D"/>
                </a:solidFill>
                <a:latin typeface="Arial"/>
                <a:cs typeface="Arial"/>
              </a:rPr>
              <a:t>poverty </a:t>
            </a:r>
            <a:r>
              <a:rPr sz="2378" spc="-79" dirty="0">
                <a:solidFill>
                  <a:srgbClr val="1A2E3D"/>
                </a:solidFill>
                <a:latin typeface="Arial"/>
                <a:cs typeface="Arial"/>
              </a:rPr>
              <a:t>is </a:t>
            </a:r>
            <a:r>
              <a:rPr sz="2378" spc="-20" dirty="0">
                <a:solidFill>
                  <a:srgbClr val="1A2E3D"/>
                </a:solidFill>
                <a:latin typeface="Arial"/>
                <a:cs typeface="Arial"/>
              </a:rPr>
              <a:t>71%. </a:t>
            </a:r>
            <a:r>
              <a:rPr lang="en-US" sz="2378" spc="-20" dirty="0">
                <a:solidFill>
                  <a:srgbClr val="1A2E3D"/>
                </a:solidFill>
                <a:latin typeface="Arial"/>
                <a:cs typeface="Arial"/>
              </a:rPr>
              <a:t> It means: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10296" y="5089436"/>
            <a:ext cx="6348743" cy="6384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41527" marR="211408">
              <a:spcBef>
                <a:spcPts val="604"/>
              </a:spcBef>
              <a:buClr>
                <a:srgbClr val="024F84"/>
              </a:buClr>
              <a:tabLst>
                <a:tab pos="507125" algn="l"/>
              </a:tabLst>
            </a:pPr>
            <a:r>
              <a:rPr sz="2000" i="1" spc="10" dirty="0">
                <a:solidFill>
                  <a:srgbClr val="935151"/>
                </a:solidFill>
                <a:latin typeface="Arial"/>
                <a:cs typeface="Arial"/>
              </a:rPr>
              <a:t>71% </a:t>
            </a:r>
            <a:r>
              <a:rPr sz="2000" i="1" spc="30" dirty="0">
                <a:solidFill>
                  <a:srgbClr val="935151"/>
                </a:solidFill>
                <a:latin typeface="Arial"/>
                <a:cs typeface="Arial"/>
              </a:rPr>
              <a:t>of </a:t>
            </a:r>
            <a:r>
              <a:rPr sz="2000" i="1" dirty="0">
                <a:solidFill>
                  <a:srgbClr val="935151"/>
                </a:solidFill>
                <a:latin typeface="Arial"/>
                <a:cs typeface="Arial"/>
              </a:rPr>
              <a:t>the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variability </a:t>
            </a:r>
            <a:r>
              <a:rPr sz="2000" i="1" spc="-10" dirty="0">
                <a:solidFill>
                  <a:srgbClr val="935151"/>
                </a:solidFill>
                <a:latin typeface="Arial"/>
                <a:cs typeface="Arial"/>
              </a:rPr>
              <a:t>in </a:t>
            </a:r>
            <a:r>
              <a:rPr sz="2000" i="1" dirty="0">
                <a:solidFill>
                  <a:srgbClr val="935151"/>
                </a:solidFill>
                <a:latin typeface="Arial"/>
                <a:cs typeface="Arial"/>
              </a:rPr>
              <a:t>the </a:t>
            </a:r>
            <a:r>
              <a:rPr sz="2000" i="1" spc="-10" dirty="0">
                <a:solidFill>
                  <a:srgbClr val="935151"/>
                </a:solidFill>
                <a:latin typeface="Arial"/>
                <a:cs typeface="Arial"/>
              </a:rPr>
              <a:t>murder </a:t>
            </a:r>
            <a:r>
              <a:rPr sz="2000" i="1" spc="-30" dirty="0">
                <a:solidFill>
                  <a:srgbClr val="935151"/>
                </a:solidFill>
                <a:latin typeface="Arial"/>
                <a:cs typeface="Arial"/>
              </a:rPr>
              <a:t>rates is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explained </a:t>
            </a:r>
            <a:r>
              <a:rPr sz="2000" i="1" spc="10" dirty="0">
                <a:solidFill>
                  <a:srgbClr val="935151"/>
                </a:solidFill>
                <a:latin typeface="Arial"/>
                <a:cs typeface="Arial"/>
              </a:rPr>
              <a:t>by  </a:t>
            </a:r>
            <a:r>
              <a:rPr sz="2000" i="1" dirty="0">
                <a:solidFill>
                  <a:srgbClr val="935151"/>
                </a:solidFill>
                <a:latin typeface="Arial"/>
                <a:cs typeface="Arial"/>
              </a:rPr>
              <a:t>the </a:t>
            </a:r>
            <a:r>
              <a:rPr sz="2000" i="1" spc="10" dirty="0">
                <a:solidFill>
                  <a:srgbClr val="935151"/>
                </a:solidFill>
                <a:latin typeface="Arial"/>
                <a:cs typeface="Arial"/>
              </a:rPr>
              <a:t>model,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i.e. </a:t>
            </a:r>
            <a:r>
              <a:rPr sz="2000" i="1" spc="-10" dirty="0">
                <a:solidFill>
                  <a:srgbClr val="935151"/>
                </a:solidFill>
                <a:latin typeface="Arial"/>
                <a:cs typeface="Arial"/>
              </a:rPr>
              <a:t>percentage living in</a:t>
            </a:r>
            <a:r>
              <a:rPr sz="2000" i="1" spc="-416" dirty="0">
                <a:solidFill>
                  <a:srgbClr val="935151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935151"/>
                </a:solidFill>
                <a:latin typeface="Arial"/>
                <a:cs typeface="Arial"/>
              </a:rPr>
              <a:t>poverty.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10490-83BA-6477-AB0D-5402C554422F}"/>
              </a:ext>
            </a:extLst>
          </p:cNvPr>
          <p:cNvSpPr txBox="1"/>
          <p:nvPr/>
        </p:nvSpPr>
        <p:spPr>
          <a:xfrm>
            <a:off x="680720" y="1545681"/>
            <a:ext cx="1132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Coefficient of Determination</a:t>
            </a:r>
            <a:r>
              <a:rPr lang="en-US" sz="2400" dirty="0">
                <a:latin typeface="Tekton Pro" pitchFamily="34" charset="0"/>
              </a:rPr>
              <a:t> is the square of Coefficient of Correlation (r) in simple linear regression.</a:t>
            </a:r>
          </a:p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Tekton Pro" pitchFamily="34" charset="0"/>
              </a:rPr>
              <a:t>R squared </a:t>
            </a:r>
            <a:r>
              <a:rPr lang="en-US" sz="2400" dirty="0">
                <a:latin typeface="Tekton Pro" pitchFamily="34" charset="0"/>
              </a:rPr>
              <a:t>shows variation of the dependent variable which is explained by all independent variables.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CB9183-B765-7AD3-3456-54C0BE974F2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Coefficient of Determination (R Squared)</a:t>
            </a:r>
          </a:p>
        </p:txBody>
      </p:sp>
    </p:spTree>
    <p:extLst>
      <p:ext uri="{BB962C8B-B14F-4D97-AF65-F5344CB8AC3E}">
        <p14:creationId xmlns:p14="http://schemas.microsoft.com/office/powerpoint/2010/main" val="16244042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Regression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760" y="1768475"/>
            <a:ext cx="10647680" cy="3817938"/>
          </a:xfrm>
        </p:spPr>
        <p:txBody>
          <a:bodyPr/>
          <a:lstStyle/>
          <a:p>
            <a:pPr marL="320675" indent="-320675" defTabSz="852488">
              <a:spcBef>
                <a:spcPct val="45000"/>
              </a:spcBef>
            </a:pPr>
            <a:r>
              <a:rPr lang="en-US" dirty="0">
                <a:latin typeface="Tekton Pro" pitchFamily="34" charset="0"/>
              </a:rPr>
              <a:t>The type of dependent variable determines the type of regression, </a:t>
            </a:r>
            <a:r>
              <a:rPr lang="en-US" dirty="0">
                <a:solidFill>
                  <a:srgbClr val="C00000"/>
                </a:solidFill>
                <a:latin typeface="Tekton Pro" pitchFamily="34" charset="0"/>
              </a:rPr>
              <a:t>linear</a:t>
            </a:r>
            <a:r>
              <a:rPr lang="en-US" dirty="0">
                <a:latin typeface="Tekton Pro" pitchFamily="34" charset="0"/>
              </a:rPr>
              <a:t> or </a:t>
            </a:r>
            <a:r>
              <a:rPr lang="en-US" dirty="0">
                <a:solidFill>
                  <a:srgbClr val="C00000"/>
                </a:solidFill>
                <a:latin typeface="Tekton Pro" pitchFamily="34" charset="0"/>
              </a:rPr>
              <a:t>logistic</a:t>
            </a:r>
            <a:r>
              <a:rPr lang="en-US" dirty="0">
                <a:latin typeface="Tekton Pro" pitchFamily="34" charset="0"/>
              </a:rPr>
              <a:t>. When outcome of interest is dichotomous logistic regression is used.</a:t>
            </a:r>
          </a:p>
          <a:p>
            <a:pPr marL="320675" indent="-320675" defTabSz="852488">
              <a:spcBef>
                <a:spcPct val="45000"/>
              </a:spcBef>
            </a:pPr>
            <a:r>
              <a:rPr lang="en-US" dirty="0">
                <a:latin typeface="Tekton Pro" pitchFamily="34" charset="0"/>
              </a:rPr>
              <a:t>In Linear Regression, relationship between  x  and  y  is described by a </a:t>
            </a:r>
            <a:r>
              <a:rPr lang="en-US" dirty="0">
                <a:solidFill>
                  <a:srgbClr val="C00000"/>
                </a:solidFill>
                <a:latin typeface="Tekton Pro" pitchFamily="34" charset="0"/>
              </a:rPr>
              <a:t>straight line</a:t>
            </a:r>
            <a:r>
              <a:rPr lang="en-US" dirty="0">
                <a:latin typeface="Tekton Pro" pitchFamily="34" charset="0"/>
              </a:rPr>
              <a:t>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84A123-C060-3EE6-1B08-F5DCF98E7E8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800600"/>
            <a:ext cx="419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EB2D378-FE6F-E963-697E-EE97BC78B3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876800"/>
            <a:ext cx="42672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8DFF5405-F123-8473-13F1-59E90EF7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9" y="4452937"/>
            <a:ext cx="3895725" cy="393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ekton Pro" pitchFamily="34" charset="0"/>
              </a:rPr>
              <a:t>Linear Relationship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429C07-F795-703D-1F0D-B0F65109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9" y="4452937"/>
            <a:ext cx="3590925" cy="393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latin typeface="Tekton Pro" pitchFamily="34" charset="0"/>
              </a:rPr>
              <a:t>Non-Linear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608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Simple Linear Regression - Terminology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85140" y="1295400"/>
            <a:ext cx="11470640" cy="990600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latin typeface="Tekton Pro" pitchFamily="34" charset="0"/>
              </a:rPr>
              <a:t>“Regress X on Y” will mean to finding the </a:t>
            </a:r>
            <a:r>
              <a:rPr lang="en-US" sz="1800" dirty="0">
                <a:solidFill>
                  <a:srgbClr val="C00000"/>
                </a:solidFill>
                <a:latin typeface="Tekton Pro" pitchFamily="34" charset="0"/>
              </a:rPr>
              <a:t>equation</a:t>
            </a:r>
            <a:r>
              <a:rPr lang="en-US" sz="1800" dirty="0">
                <a:latin typeface="Tekton Pro" pitchFamily="34" charset="0"/>
              </a:rPr>
              <a:t> for the straight-line </a:t>
            </a:r>
            <a:r>
              <a:rPr lang="en-US" sz="1800" dirty="0">
                <a:solidFill>
                  <a:srgbClr val="C00000"/>
                </a:solidFill>
                <a:latin typeface="Tekton Pro" pitchFamily="34" charset="0"/>
              </a:rPr>
              <a:t>fits best </a:t>
            </a:r>
            <a:r>
              <a:rPr lang="en-US" sz="1800" dirty="0">
                <a:latin typeface="Tekton Pro" pitchFamily="34" charset="0"/>
              </a:rPr>
              <a:t>to training data on modeling Y based on X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Tekton Pro" pitchFamily="34" charset="0"/>
              </a:rPr>
              <a:t>Simple refers to the fact that there is a </a:t>
            </a:r>
            <a:r>
              <a:rPr lang="en-US" sz="1800" dirty="0">
                <a:solidFill>
                  <a:srgbClr val="C00000"/>
                </a:solidFill>
                <a:latin typeface="Tekton Pro" pitchFamily="34" charset="0"/>
              </a:rPr>
              <a:t>single independent variable </a:t>
            </a:r>
            <a:r>
              <a:rPr lang="en-US" sz="1800" dirty="0">
                <a:latin typeface="Tekton Pro" pitchFamily="34" charset="0"/>
              </a:rPr>
              <a:t>in a linear relationship with the dependent variable </a:t>
            </a:r>
          </a:p>
        </p:txBody>
      </p:sp>
      <p:graphicFrame>
        <p:nvGraphicFramePr>
          <p:cNvPr id="1638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1632244"/>
              </p:ext>
            </p:extLst>
          </p:nvPr>
        </p:nvGraphicFramePr>
        <p:xfrm>
          <a:off x="1300480" y="2362201"/>
          <a:ext cx="640080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62731" imgH="3562231" progId="Excel.Chart.8">
                  <p:embed/>
                </p:oleObj>
              </mc:Choice>
              <mc:Fallback>
                <p:oleObj name="Chart" r:id="rId2" imgW="6162731" imgH="3562231" progId="Excel.Chart.8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80" y="2362201"/>
                        <a:ext cx="640080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Line 8"/>
          <p:cNvSpPr>
            <a:spLocks noChangeShapeType="1"/>
          </p:cNvSpPr>
          <p:nvPr/>
        </p:nvSpPr>
        <p:spPr bwMode="auto">
          <a:xfrm flipV="1">
            <a:off x="2595880" y="3291840"/>
            <a:ext cx="4058920" cy="188976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F0A221-637A-707F-F04A-494E9E0D0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98289"/>
              </p:ext>
            </p:extLst>
          </p:nvPr>
        </p:nvGraphicFramePr>
        <p:xfrm>
          <a:off x="4328160" y="4236720"/>
          <a:ext cx="30670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3067200" imgH="1098720" progId="">
                  <p:embed/>
                </p:oleObj>
              </mc:Choice>
              <mc:Fallback>
                <p:oleObj name="PBrush" r:id="rId4" imgW="3067200" imgH="109872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B59553D-0BD8-C357-4271-DDAE6D5B9D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8160" y="4236720"/>
                        <a:ext cx="3067050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0903CF-001C-D9F7-BECB-54EA4305BBD0}"/>
              </a:ext>
            </a:extLst>
          </p:cNvPr>
          <p:cNvSpPr txBox="1"/>
          <p:nvPr/>
        </p:nvSpPr>
        <p:spPr>
          <a:xfrm>
            <a:off x="7787322" y="2692698"/>
            <a:ext cx="3988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ŷ</a:t>
            </a:r>
            <a:r>
              <a:rPr lang="en-US" dirty="0"/>
              <a:t> is the respective estimate of the </a:t>
            </a:r>
            <a:r>
              <a:rPr lang="en-US" i="1" dirty="0"/>
              <a:t>y</a:t>
            </a:r>
            <a:r>
              <a:rPr lang="en-US" dirty="0"/>
              <a:t>-value. This means that for each </a:t>
            </a:r>
            <a:r>
              <a:rPr lang="en-US" i="1" dirty="0"/>
              <a:t>x</a:t>
            </a:r>
            <a:r>
              <a:rPr lang="en-US" dirty="0"/>
              <a:t>-value the corresponding </a:t>
            </a:r>
            <a:r>
              <a:rPr lang="en-US" i="1" dirty="0"/>
              <a:t>y</a:t>
            </a:r>
            <a:r>
              <a:rPr lang="en-US" dirty="0"/>
              <a:t>-value is estimated.</a:t>
            </a:r>
          </a:p>
        </p:txBody>
      </p:sp>
    </p:spTree>
    <p:extLst>
      <p:ext uri="{BB962C8B-B14F-4D97-AF65-F5344CB8AC3E}">
        <p14:creationId xmlns:p14="http://schemas.microsoft.com/office/powerpoint/2010/main" val="214618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Interpreting the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56260" y="1690688"/>
                <a:ext cx="11178540" cy="346043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Positive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&gt;0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positive</a:t>
                </a:r>
                <a:r>
                  <a:rPr lang="en-US" dirty="0"/>
                  <a:t> relationship):  When one variable </a:t>
                </a:r>
                <a:r>
                  <a:rPr lang="en-US" b="1" dirty="0"/>
                  <a:t>increases</a:t>
                </a:r>
                <a:r>
                  <a:rPr lang="en-US" dirty="0"/>
                  <a:t>, the other is expected to </a:t>
                </a:r>
                <a:r>
                  <a:rPr lang="en-US" b="1" dirty="0"/>
                  <a:t>increase</a:t>
                </a:r>
                <a:r>
                  <a:rPr lang="en-US" dirty="0"/>
                  <a:t>.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Negative slope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&lt;0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/>
                  <a:t> relationship): When one variable </a:t>
                </a:r>
                <a:r>
                  <a:rPr lang="en-US" b="1" dirty="0"/>
                  <a:t>increases</a:t>
                </a:r>
                <a:r>
                  <a:rPr lang="en-US" dirty="0"/>
                  <a:t>, the other is expected to </a:t>
                </a:r>
                <a:r>
                  <a:rPr lang="en-US" b="1" dirty="0"/>
                  <a:t>decrease</a:t>
                </a:r>
                <a:r>
                  <a:rPr lang="en-US" dirty="0"/>
                  <a:t>.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Zero or </a:t>
                </a:r>
                <a:r>
                  <a:rPr lang="en-US" dirty="0">
                    <a:solidFill>
                      <a:srgbClr val="FF0000"/>
                    </a:solidFill>
                  </a:rPr>
                  <a:t>near-zero</a:t>
                </a:r>
                <a:r>
                  <a:rPr lang="en-US" dirty="0"/>
                  <a:t> slope:  </a:t>
                </a:r>
                <a:r>
                  <a:rPr lang="en-US" dirty="0">
                    <a:solidFill>
                      <a:srgbClr val="FF0000"/>
                    </a:solidFill>
                  </a:rPr>
                  <a:t>Neither</a:t>
                </a:r>
                <a:r>
                  <a:rPr lang="en-US" dirty="0"/>
                  <a:t> variable can be used to usefully predict the other.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magnitude</a:t>
                </a:r>
                <a:r>
                  <a:rPr lang="en-US" dirty="0"/>
                  <a:t> of the slope b tells how much Y is expected to increase per unit increase in X.</a:t>
                </a:r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3 + 2x</a:t>
                </a:r>
              </a:p>
              <a:p>
                <a:pPr lvl="1"/>
                <a:r>
                  <a:rPr lang="en-US" dirty="0"/>
                  <a:t>If X increases by 1, Y is expected to increase by 2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260" y="1690688"/>
                <a:ext cx="11178540" cy="3460432"/>
              </a:xfrm>
              <a:blipFill>
                <a:blip r:embed="rId2"/>
                <a:stretch>
                  <a:fillRect l="-818" t="-334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89E5BE0-DDE7-46AC-AC14-9A0D5FFE6CA3}"/>
                  </a:ext>
                </a:extLst>
              </p:cNvPr>
              <p:cNvSpPr txBox="1"/>
              <p:nvPr/>
            </p:nvSpPr>
            <p:spPr bwMode="auto">
              <a:xfrm>
                <a:off x="6176010" y="6105922"/>
                <a:ext cx="2400300" cy="7739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89E5BE0-DDE7-46AC-AC14-9A0D5FF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6010" y="6105922"/>
                <a:ext cx="2400300" cy="773906"/>
              </a:xfrm>
              <a:prstGeom prst="rect">
                <a:avLst/>
              </a:prstGeom>
              <a:blipFill>
                <a:blip r:embed="rId3"/>
                <a:stretch>
                  <a:fillRect l="-761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77E7BB-1F27-BECF-F82F-92D56A884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43995"/>
              </p:ext>
            </p:extLst>
          </p:nvPr>
        </p:nvGraphicFramePr>
        <p:xfrm>
          <a:off x="8006080" y="4184650"/>
          <a:ext cx="42672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267080" imgH="2673360" progId="">
                  <p:embed/>
                </p:oleObj>
              </mc:Choice>
              <mc:Fallback>
                <p:oleObj name="PBrush" r:id="rId4" imgW="4267080" imgH="2673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6080" y="4184650"/>
                        <a:ext cx="426720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6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7BB713A-C3FB-306B-603E-46EED940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43421"/>
              </p:ext>
            </p:extLst>
          </p:nvPr>
        </p:nvGraphicFramePr>
        <p:xfrm>
          <a:off x="8384540" y="4291886"/>
          <a:ext cx="295275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952720" imgH="2540160" progId="">
                  <p:embed/>
                </p:oleObj>
              </mc:Choice>
              <mc:Fallback>
                <p:oleObj name="PBrush" r:id="rId3" imgW="2952720" imgH="2540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4540" y="4291886"/>
                        <a:ext cx="295275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Interpreting the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924560" y="1690688"/>
                <a:ext cx="11054080" cy="339804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 intercept a tells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when x = 0.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u="sng" dirty="0"/>
                  <a:t>Note</a:t>
                </a:r>
                <a:r>
                  <a:rPr lang="en-US" sz="2400" dirty="0"/>
                  <a:t>: If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zero is not in</a:t>
                </a:r>
                <a:r>
                  <a:rPr lang="en-US" sz="2400" dirty="0"/>
                  <a:t> or near the range of values observed for X, then the intercept has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 interpretation </a:t>
                </a:r>
                <a:r>
                  <a:rPr lang="en-US" sz="2400" dirty="0"/>
                  <a:t>(i.e. it represents an extrapolation).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u="sng" dirty="0"/>
                  <a:t>Example</a:t>
                </a:r>
                <a:r>
                  <a:rPr lang="en-US" sz="2400" dirty="0"/>
                  <a:t>: Predicting the selling price of a house (Y) based on square footage (X)</a:t>
                </a:r>
              </a:p>
              <a:p>
                <a:pPr lvl="1"/>
                <a:r>
                  <a:rPr lang="en-US" sz="2000" dirty="0"/>
                  <a:t>It would not make sense to have house with 0 square feet,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   in this case the intercept would not have an interpretation.</a:t>
                </a:r>
              </a:p>
            </p:txBody>
          </p:sp>
        </mc:Choice>
        <mc:Fallback xmlns=""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924560" y="1690688"/>
                <a:ext cx="11054080" cy="3398044"/>
              </a:xfrm>
              <a:blipFill>
                <a:blip r:embed="rId5"/>
                <a:stretch>
                  <a:fillRect l="-772"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57B8393-1B89-9FF3-669A-E6CA5FAB0ADE}"/>
                  </a:ext>
                </a:extLst>
              </p:cNvPr>
              <p:cNvSpPr txBox="1"/>
              <p:nvPr/>
            </p:nvSpPr>
            <p:spPr bwMode="auto">
              <a:xfrm>
                <a:off x="6236970" y="5576967"/>
                <a:ext cx="2400300" cy="38695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57B8393-1B89-9FF3-669A-E6CA5FAB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6970" y="5576967"/>
                <a:ext cx="2400300" cy="386953"/>
              </a:xfrm>
              <a:prstGeom prst="rect">
                <a:avLst/>
              </a:prstGeom>
              <a:blipFill>
                <a:blip r:embed="rId6"/>
                <a:stretch>
                  <a:fillRect t="-793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8">
            <a:extLst>
              <a:ext uri="{FF2B5EF4-FFF2-40B4-BE49-F238E27FC236}">
                <a16:creationId xmlns:a16="http://schemas.microsoft.com/office/drawing/2014/main" id="{8E956CDA-7BCB-0B6E-C665-6F4CE5375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6720" y="4683760"/>
            <a:ext cx="1950720" cy="123952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86CD-D137-287E-A1F9-8F7A4D241D12}"/>
              </a:ext>
            </a:extLst>
          </p:cNvPr>
          <p:cNvSpPr txBox="1"/>
          <p:nvPr/>
        </p:nvSpPr>
        <p:spPr>
          <a:xfrm>
            <a:off x="5356225" y="6044963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PRICE =  83*SQRFT</a:t>
            </a:r>
            <a:r>
              <a:rPr lang="en-US" dirty="0"/>
              <a:t> + </a:t>
            </a:r>
            <a:r>
              <a:rPr lang="en-US" i="1" dirty="0"/>
              <a:t>12,510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833120" y="274638"/>
            <a:ext cx="9377680" cy="792162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Residual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34720" y="1295400"/>
            <a:ext cx="10271760" cy="990600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latin typeface="Tekton Pro" pitchFamily="34" charset="0"/>
              </a:rPr>
              <a:t>A residual (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prediction error</a:t>
            </a:r>
            <a:r>
              <a:rPr lang="en-US" sz="2400" dirty="0">
                <a:latin typeface="Tekton Pro" pitchFamily="34" charset="0"/>
              </a:rPr>
              <a:t>) is the difference between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observed value </a:t>
            </a:r>
            <a:r>
              <a:rPr lang="en-US" sz="2400" dirty="0">
                <a:latin typeface="Tekton Pro" pitchFamily="34" charset="0"/>
              </a:rPr>
              <a:t>(𝒚) and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predicted value </a:t>
            </a:r>
            <a:r>
              <a:rPr lang="en-US" sz="2400" dirty="0">
                <a:latin typeface="Tekton Pro" pitchFamily="34" charset="0"/>
              </a:rPr>
              <a:t>(𝒚 ̂) for each observation.  </a:t>
            </a:r>
          </a:p>
          <a:p>
            <a:pPr marL="0" indent="0" eaLnBrk="1" hangingPunct="1">
              <a:buNone/>
            </a:pPr>
            <a:endParaRPr lang="en-US" sz="2400" dirty="0">
              <a:latin typeface="Tekton Pro" pitchFamily="34" charset="0"/>
            </a:endParaRPr>
          </a:p>
        </p:txBody>
      </p:sp>
      <p:graphicFrame>
        <p:nvGraphicFramePr>
          <p:cNvPr id="1741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5431045"/>
              </p:ext>
            </p:extLst>
          </p:nvPr>
        </p:nvGraphicFramePr>
        <p:xfrm>
          <a:off x="833120" y="2533565"/>
          <a:ext cx="6629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62731" imgH="3562231" progId="Excel.Chart.8">
                  <p:embed/>
                </p:oleObj>
              </mc:Choice>
              <mc:Fallback>
                <p:oleObj name="Chart" r:id="rId3" imgW="6162731" imgH="3562231" progId="Excel.Chart.8">
                  <p:embed/>
                  <p:pic>
                    <p:nvPicPr>
                      <p:cNvPr id="174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" y="2533565"/>
                        <a:ext cx="6629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10"/>
          <p:cNvSpPr>
            <a:spLocks noChangeShapeType="1"/>
          </p:cNvSpPr>
          <p:nvPr/>
        </p:nvSpPr>
        <p:spPr bwMode="auto">
          <a:xfrm>
            <a:off x="2357120" y="390516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3446145" y="46671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15" name="Line 12"/>
          <p:cNvSpPr>
            <a:spLocks noChangeShapeType="1"/>
          </p:cNvSpPr>
          <p:nvPr/>
        </p:nvSpPr>
        <p:spPr bwMode="auto">
          <a:xfrm>
            <a:off x="2796858" y="420996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AA4456F-159B-F482-5684-92D18FB0B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23590"/>
              </p:ext>
            </p:extLst>
          </p:nvPr>
        </p:nvGraphicFramePr>
        <p:xfrm>
          <a:off x="7630436" y="4297362"/>
          <a:ext cx="4408887" cy="220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5" imgW="5931000" imgH="2971800" progId="">
                  <p:embed/>
                </p:oleObj>
              </mc:Choice>
              <mc:Fallback>
                <p:oleObj name="PBrush" r:id="rId5" imgW="5931000" imgH="297180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340A876-F1C5-C056-2DB5-456EC0A4B6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0436" y="4297362"/>
                        <a:ext cx="4408887" cy="220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27896C-D074-5F7B-C5BA-59E780914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99451"/>
              </p:ext>
            </p:extLst>
          </p:nvPr>
        </p:nvGraphicFramePr>
        <p:xfrm>
          <a:off x="10132757" y="4016986"/>
          <a:ext cx="2059243" cy="73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7" imgW="3067200" imgH="1098720" progId="">
                  <p:embed/>
                </p:oleObj>
              </mc:Choice>
              <mc:Fallback>
                <p:oleObj name="PBrush" r:id="rId7" imgW="3067200" imgH="10987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1F0A221-637A-707F-F04A-494E9E0D0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32757" y="4016986"/>
                        <a:ext cx="2059243" cy="73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7671349F-FA4D-B24E-3FF4-F2B8BA625860}"/>
                  </a:ext>
                </a:extLst>
              </p:cNvPr>
              <p:cNvSpPr txBox="1"/>
              <p:nvPr/>
            </p:nvSpPr>
            <p:spPr bwMode="auto">
              <a:xfrm>
                <a:off x="988695" y="1897697"/>
                <a:ext cx="2457450" cy="819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7671349F-FA4D-B24E-3FF4-F2B8BA62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695" y="1897697"/>
                <a:ext cx="2457450" cy="819150"/>
              </a:xfrm>
              <a:prstGeom prst="rect">
                <a:avLst/>
              </a:prstGeom>
              <a:blipFill>
                <a:blip r:embed="rId9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5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52488"/>
            <a:r>
              <a:rPr lang="en-US" sz="4000" dirty="0"/>
              <a:t>Regression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9834880" cy="4724400"/>
          </a:xfrm>
        </p:spPr>
        <p:txBody>
          <a:bodyPr>
            <a:normAutofit/>
          </a:bodyPr>
          <a:lstStyle/>
          <a:p>
            <a:pPr marL="320675" indent="-320675" defTabSz="852488">
              <a:spcBef>
                <a:spcPct val="30000"/>
              </a:spcBef>
            </a:pPr>
            <a:r>
              <a:rPr lang="en-US" dirty="0">
                <a:latin typeface="Tekton Pro" pitchFamily="34" charset="0"/>
              </a:rPr>
              <a:t>Regression analysis is used to:</a:t>
            </a:r>
          </a:p>
          <a:p>
            <a:pPr marL="693738" lvl="1" indent="-268288" defTabSz="852488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Predict</a:t>
            </a:r>
            <a:r>
              <a:rPr lang="en-US" dirty="0">
                <a:latin typeface="Tekton Pro" pitchFamily="34" charset="0"/>
              </a:rPr>
              <a:t> the value of a response variable based on the value of at least one explanatory variable</a:t>
            </a:r>
          </a:p>
          <a:p>
            <a:pPr marL="693738" lvl="1" indent="-268288" defTabSz="852488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Explain</a:t>
            </a:r>
            <a:r>
              <a:rPr lang="en-US" dirty="0">
                <a:latin typeface="Tekton Pro" pitchFamily="34" charset="0"/>
              </a:rPr>
              <a:t> the impact of changes in an explanatory variable on the response variable</a:t>
            </a:r>
          </a:p>
          <a:p>
            <a:pPr marL="320675" indent="-320675" defTabSz="852488">
              <a:spcBef>
                <a:spcPct val="30000"/>
              </a:spcBef>
              <a:buNone/>
            </a:pPr>
            <a:r>
              <a:rPr lang="en-US" dirty="0">
                <a:latin typeface="Tekton Pro" pitchFamily="34" charset="0"/>
              </a:rPr>
              <a:t>Regression falls under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supervised learning </a:t>
            </a:r>
            <a:r>
              <a:rPr lang="en-US" dirty="0">
                <a:latin typeface="Tekton Pro" pitchFamily="34" charset="0"/>
              </a:rPr>
              <a:t>wherein the algorithm is trained with both input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features</a:t>
            </a:r>
            <a:r>
              <a:rPr lang="en-US" dirty="0">
                <a:latin typeface="Tekton Pro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output</a:t>
            </a:r>
            <a:r>
              <a:rPr lang="en-US" dirty="0">
                <a:latin typeface="Tekton Pro" pitchFamily="34" charset="0"/>
              </a:rPr>
              <a:t> variable.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4C53FA-7290-70D6-0534-DEB6762DB3A0}"/>
                  </a:ext>
                </a:extLst>
              </p:cNvPr>
              <p:cNvSpPr/>
              <p:nvPr/>
            </p:nvSpPr>
            <p:spPr>
              <a:xfrm>
                <a:off x="1913632" y="4879338"/>
                <a:ext cx="6360952" cy="44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180" i="1" spc="-40">
                            <a:solidFill>
                              <a:srgbClr val="024F84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ar-AE" sz="2180" i="1" spc="-40">
                            <a:solidFill>
                              <a:srgbClr val="024F84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en-US" sz="2180" i="1" spc="-40">
                            <a:solidFill>
                              <a:srgbClr val="024F84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𝑢𝑟𝑑𝑒𝑟</m:t>
                        </m:r>
                      </m:e>
                    </m:acc>
                  </m:oMath>
                </a14:m>
                <a:r>
                  <a:rPr lang="en-US" sz="2180" i="1" spc="-119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180" spc="404" dirty="0">
                    <a:solidFill>
                      <a:srgbClr val="000000"/>
                    </a:solidFill>
                    <a:latin typeface="Arial"/>
                    <a:cs typeface="Arial"/>
                  </a:rPr>
                  <a:t>= </a:t>
                </a:r>
                <a:r>
                  <a:rPr lang="en-US" sz="2180" spc="-129" dirty="0">
                    <a:solidFill>
                      <a:srgbClr val="000000"/>
                    </a:solidFill>
                    <a:latin typeface="Arial"/>
                    <a:cs typeface="Arial"/>
                  </a:rPr>
                  <a:t>2</a:t>
                </a:r>
                <a:r>
                  <a:rPr lang="en-US" sz="2180" i="1" spc="-129" dirty="0">
                    <a:solidFill>
                      <a:srgbClr val="000000"/>
                    </a:solidFill>
                    <a:latin typeface="Georgia"/>
                    <a:cs typeface="Georgia"/>
                  </a:rPr>
                  <a:t>.</a:t>
                </a:r>
                <a:r>
                  <a:rPr lang="en-US" sz="2180" spc="-129" dirty="0">
                    <a:solidFill>
                      <a:srgbClr val="000000"/>
                    </a:solidFill>
                    <a:latin typeface="Arial"/>
                    <a:cs typeface="Arial"/>
                  </a:rPr>
                  <a:t>56 </a:t>
                </a:r>
                <a:r>
                  <a:rPr lang="en-US" sz="2180" i="1" spc="3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poverty </a:t>
                </a:r>
                <a:r>
                  <a:rPr lang="en-US" sz="2180" i="1" spc="-79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lang="en-US" sz="2180" spc="-79" dirty="0">
                    <a:solidFill>
                      <a:srgbClr val="000000"/>
                    </a:solidFill>
                    <a:latin typeface="Arial"/>
                    <a:cs typeface="Arial"/>
                  </a:rPr>
                  <a:t>29</a:t>
                </a:r>
                <a:r>
                  <a:rPr lang="en-US" sz="2180" i="1" spc="-79" dirty="0">
                    <a:solidFill>
                      <a:srgbClr val="000000"/>
                    </a:solidFill>
                    <a:latin typeface="Georgia"/>
                    <a:cs typeface="Georgia"/>
                  </a:rPr>
                  <a:t>.</a:t>
                </a:r>
                <a:r>
                  <a:rPr lang="en-US" sz="2180" spc="-79" dirty="0">
                    <a:solidFill>
                      <a:srgbClr val="000000"/>
                    </a:solidFill>
                    <a:latin typeface="Arial"/>
                    <a:cs typeface="Arial"/>
                  </a:rPr>
                  <a:t>91</a:t>
                </a:r>
                <a:endParaRPr lang="en-US" sz="218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4C53FA-7290-70D6-0534-DEB6762DB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32" y="4879338"/>
                <a:ext cx="6360952" cy="445763"/>
              </a:xfrm>
              <a:prstGeom prst="rect">
                <a:avLst/>
              </a:prstGeom>
              <a:blipFill>
                <a:blip r:embed="rId2"/>
                <a:stretch>
                  <a:fillRect t="-6757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F9F2C6-0741-DC9F-1A79-5F1FB823B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17396"/>
              </p:ext>
            </p:extLst>
          </p:nvPr>
        </p:nvGraphicFramePr>
        <p:xfrm>
          <a:off x="7286893" y="4352478"/>
          <a:ext cx="2968891" cy="226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4464000" imgH="3409920" progId="">
                  <p:embed/>
                </p:oleObj>
              </mc:Choice>
              <mc:Fallback>
                <p:oleObj name="PBrush" r:id="rId3" imgW="4464000" imgH="340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893" y="4352478"/>
                        <a:ext cx="2968891" cy="226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4FB4-0DAF-4CBE-A345-E58B1298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Best fit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BBD7E-1BA4-00ED-6D8A-AA7CAB2BA86A}"/>
              </a:ext>
            </a:extLst>
          </p:cNvPr>
          <p:cNvGrpSpPr/>
          <p:nvPr/>
        </p:nvGrpSpPr>
        <p:grpSpPr>
          <a:xfrm>
            <a:off x="6573520" y="1125372"/>
            <a:ext cx="4963091" cy="4797907"/>
            <a:chOff x="6029848" y="2192173"/>
            <a:chExt cx="3261403" cy="34729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EB1FFC-8B4C-4B56-ABE7-98B4DCD98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848" y="2192173"/>
              <a:ext cx="3261403" cy="347293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9B61CB-C031-4F11-9501-23898FF263BA}"/>
                </a:ext>
              </a:extLst>
            </p:cNvPr>
            <p:cNvCxnSpPr/>
            <p:nvPr/>
          </p:nvCxnSpPr>
          <p:spPr>
            <a:xfrm flipV="1">
              <a:off x="6756134" y="2914650"/>
              <a:ext cx="1983545" cy="192024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A627E0-0657-496A-B26A-91A4A31C4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871" y="3117108"/>
              <a:ext cx="2191624" cy="158086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617B54-C0EF-4A14-872D-94A54D03B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226" y="2949657"/>
              <a:ext cx="1433147" cy="207741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22C9A-6143-4B4B-A1C9-D70E22DC919D}"/>
              </a:ext>
            </a:extLst>
          </p:cNvPr>
          <p:cNvSpPr/>
          <p:nvPr/>
        </p:nvSpPr>
        <p:spPr>
          <a:xfrm>
            <a:off x="206765" y="1736751"/>
            <a:ext cx="6366755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800" dirty="0"/>
              <a:t>There are many possible “fits”, which of these lines is the best?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800" dirty="0"/>
              <a:t>A small residual means that the </a:t>
            </a:r>
            <a:r>
              <a:rPr lang="en-US" sz="2800" dirty="0">
                <a:solidFill>
                  <a:srgbClr val="FF0000"/>
                </a:solidFill>
              </a:rPr>
              <a:t>response</a:t>
            </a:r>
            <a:r>
              <a:rPr lang="en-US" sz="2800" dirty="0"/>
              <a:t> variable is </a:t>
            </a:r>
            <a:r>
              <a:rPr lang="en-US" sz="2800" dirty="0">
                <a:solidFill>
                  <a:srgbClr val="C00000"/>
                </a:solidFill>
              </a:rPr>
              <a:t>close</a:t>
            </a:r>
            <a:r>
              <a:rPr lang="en-US" sz="2800" dirty="0"/>
              <a:t> to what it was </a:t>
            </a:r>
            <a:r>
              <a:rPr lang="en-US" sz="2800" dirty="0">
                <a:solidFill>
                  <a:srgbClr val="FF0000"/>
                </a:solidFill>
              </a:rPr>
              <a:t>predicted</a:t>
            </a:r>
            <a:r>
              <a:rPr lang="en-US" sz="2800" dirty="0"/>
              <a:t> to be under the fitted regression model.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800" dirty="0"/>
              <a:t>The target is to find a line fits to training data best, so we need to find the </a:t>
            </a:r>
            <a:r>
              <a:rPr lang="en-US" sz="2800" dirty="0">
                <a:solidFill>
                  <a:srgbClr val="C00000"/>
                </a:solidFill>
              </a:rPr>
              <a:t>least total residuals</a:t>
            </a:r>
            <a:r>
              <a:rPr lang="en-US" sz="2800" dirty="0"/>
              <a:t>.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8284C86C-CD70-4F95-FD04-DAD03D6DE788}"/>
                  </a:ext>
                </a:extLst>
              </p:cNvPr>
              <p:cNvSpPr txBox="1"/>
              <p:nvPr/>
            </p:nvSpPr>
            <p:spPr bwMode="auto">
              <a:xfrm>
                <a:off x="4867275" y="6038850"/>
                <a:ext cx="2457450" cy="8191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Symbol" charset="2"/>
                          </a:rPr>
                          <m:t>S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Symbol" charset="2"/>
                          </a:rPr>
                          <m:t>S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8284C86C-CD70-4F95-FD04-DAD03D6D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7275" y="6038850"/>
                <a:ext cx="2457450" cy="819150"/>
              </a:xfrm>
              <a:prstGeom prst="rect">
                <a:avLst/>
              </a:prstGeom>
              <a:blipFill>
                <a:blip r:embed="rId4"/>
                <a:stretch>
                  <a:fillRect l="-495" t="-5970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Some of Squared Residuals as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1447800"/>
            <a:ext cx="7239951" cy="464820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l"/>
              <a:defRPr/>
            </a:pPr>
            <a:r>
              <a:rPr lang="en-US" sz="2400" dirty="0">
                <a:solidFill>
                  <a:srgbClr val="C00000"/>
                </a:solidFill>
              </a:rPr>
              <a:t>Sum of Squared Residuals</a:t>
            </a:r>
            <a:r>
              <a:rPr lang="en-US" sz="2400" dirty="0"/>
              <a:t> squares the difference of the predicted vs actual: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Symbol" charset="2"/>
              </a:rPr>
              <a:t>     </a:t>
            </a:r>
            <a:r>
              <a:rPr lang="en-US" sz="2000" dirty="0">
                <a:latin typeface="Symbol" charset="2"/>
              </a:rPr>
              <a:t>S</a:t>
            </a:r>
            <a:r>
              <a:rPr lang="en-US" sz="2400" dirty="0"/>
              <a:t> (</a:t>
            </a:r>
            <a:r>
              <a:rPr lang="en-US" sz="2400" i="1" dirty="0" err="1"/>
              <a:t>predicted</a:t>
            </a:r>
            <a:r>
              <a:rPr lang="en-US" sz="2400" i="1" baseline="-25000" dirty="0" err="1"/>
              <a:t>i</a:t>
            </a:r>
            <a:r>
              <a:rPr lang="en-US" sz="2400" i="1" dirty="0"/>
              <a:t> – </a:t>
            </a:r>
            <a:r>
              <a:rPr lang="en-US" sz="2400" i="1" dirty="0" err="1"/>
              <a:t>actual</a:t>
            </a:r>
            <a:r>
              <a:rPr lang="en-US" sz="2400" i="1" baseline="-25000" dirty="0" err="1"/>
              <a:t>i</a:t>
            </a:r>
            <a:r>
              <a:rPr lang="en-US" sz="2400" dirty="0"/>
              <a:t>)</a:t>
            </a:r>
            <a:r>
              <a:rPr lang="en-US" sz="2400" baseline="30000" dirty="0"/>
              <a:t> 2</a:t>
            </a:r>
            <a:endParaRPr lang="en-US" sz="2400" dirty="0"/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In SSR residuals </a:t>
            </a:r>
            <a:r>
              <a:rPr lang="en-US" sz="2400" dirty="0">
                <a:solidFill>
                  <a:srgbClr val="C00000"/>
                </a:solidFill>
              </a:rPr>
              <a:t>don't cancel </a:t>
            </a:r>
            <a:r>
              <a:rPr lang="en-US" sz="2400" dirty="0"/>
              <a:t>each other</a:t>
            </a:r>
          </a:p>
          <a:p>
            <a:pPr marL="457200" lvl="1" indent="0">
              <a:buNone/>
              <a:defRPr/>
            </a:pPr>
            <a:r>
              <a:rPr lang="en-US" sz="2000" dirty="0"/>
              <a:t> </a:t>
            </a:r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 Sum of Squared Residuals is the </a:t>
            </a:r>
            <a:r>
              <a:rPr lang="en-US" sz="2400" dirty="0">
                <a:solidFill>
                  <a:srgbClr val="C00000"/>
                </a:solidFill>
              </a:rPr>
              <a:t>Loss Function </a:t>
            </a:r>
            <a:r>
              <a:rPr lang="en-US" sz="2400" dirty="0"/>
              <a:t>in regression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The model tries to </a:t>
            </a:r>
            <a:r>
              <a:rPr lang="en-US" sz="2400" dirty="0">
                <a:solidFill>
                  <a:srgbClr val="C00000"/>
                </a:solidFill>
              </a:rPr>
              <a:t>minimize</a:t>
            </a:r>
            <a:r>
              <a:rPr lang="en-US" sz="2400" dirty="0"/>
              <a:t> the loss function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Char char="l"/>
              <a:defRPr/>
            </a:pPr>
            <a:r>
              <a:rPr lang="en-US" sz="2400" dirty="0"/>
              <a:t>Simple linear regression uses </a:t>
            </a:r>
            <a:r>
              <a:rPr lang="en-US" sz="2400" dirty="0">
                <a:solidFill>
                  <a:srgbClr val="C00000"/>
                </a:solidFill>
              </a:rPr>
              <a:t>the least regression method</a:t>
            </a:r>
            <a:r>
              <a:rPr lang="en-US" sz="2400" dirty="0"/>
              <a:t> to minimize sum of the squares of the residuals</a:t>
            </a:r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Char char="l"/>
              <a:defRPr/>
            </a:pPr>
            <a:endParaRPr lang="en-US" sz="2400" dirty="0"/>
          </a:p>
          <a:p>
            <a:pPr>
              <a:buFont typeface="Wingdings" charset="2"/>
              <a:buNone/>
              <a:defRPr/>
            </a:pP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D7E3E6-EEDE-90FF-0D9B-DDFCAC37C4BF}"/>
              </a:ext>
            </a:extLst>
          </p:cNvPr>
          <p:cNvGrpSpPr/>
          <p:nvPr/>
        </p:nvGrpSpPr>
        <p:grpSpPr>
          <a:xfrm>
            <a:off x="8079595" y="2181261"/>
            <a:ext cx="3730600" cy="3181278"/>
            <a:chOff x="7002635" y="1600200"/>
            <a:chExt cx="3730600" cy="318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B3C03A-DFBD-6F26-17B8-C951B86B6F9D}"/>
                </a:ext>
              </a:extLst>
            </p:cNvPr>
            <p:cNvGrpSpPr/>
            <p:nvPr/>
          </p:nvGrpSpPr>
          <p:grpSpPr>
            <a:xfrm>
              <a:off x="7162800" y="1600200"/>
              <a:ext cx="2971800" cy="2743200"/>
              <a:chOff x="5638800" y="1600200"/>
              <a:chExt cx="2971800" cy="2743200"/>
            </a:xfrm>
          </p:grpSpPr>
          <p:sp>
            <p:nvSpPr>
              <p:cNvPr id="5" name="Line 5">
                <a:extLst>
                  <a:ext uri="{FF2B5EF4-FFF2-40B4-BE49-F238E27FC236}">
                    <a16:creationId xmlns:a16="http://schemas.microsoft.com/office/drawing/2014/main" id="{95CAAF98-8FE1-D3B9-5250-BC89E6AE1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2795588"/>
                <a:ext cx="0" cy="1547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4FF8083C-7578-BF89-B77A-0B6B0F15C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343400"/>
                <a:ext cx="297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8" name="Straight Connector 37">
                <a:extLst>
                  <a:ext uri="{FF2B5EF4-FFF2-40B4-BE49-F238E27FC236}">
                    <a16:creationId xmlns:a16="http://schemas.microsoft.com/office/drawing/2014/main" id="{0FEE6FEC-8C13-74C4-5D61-D0D1535EA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86987" y="1600200"/>
                <a:ext cx="2497969" cy="256911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5E90ADB-E951-4FCC-8AEC-48D3BE4AA9E7}"/>
                  </a:ext>
                </a:extLst>
              </p:cNvPr>
              <p:cNvCxnSpPr>
                <a:stCxn id="14" idx="0"/>
              </p:cNvCxnSpPr>
              <p:nvPr/>
            </p:nvCxnSpPr>
            <p:spPr bwMode="auto">
              <a:xfrm flipH="1" flipV="1">
                <a:off x="8304686" y="1676400"/>
                <a:ext cx="15976" cy="18018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5">
                <a:extLst>
                  <a:ext uri="{FF2B5EF4-FFF2-40B4-BE49-F238E27FC236}">
                    <a16:creationId xmlns:a16="http://schemas.microsoft.com/office/drawing/2014/main" id="{EF2F2C19-D825-0720-EC8C-09FA4C5791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36856" y="3478215"/>
                <a:ext cx="2773744" cy="5354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B23F10E-7B21-5F37-1E19-1F60BFC27878}"/>
                  </a:ext>
                </a:extLst>
              </p:cNvPr>
              <p:cNvCxnSpPr>
                <a:endCxn id="15" idx="4"/>
              </p:cNvCxnSpPr>
              <p:nvPr/>
            </p:nvCxnSpPr>
            <p:spPr bwMode="auto">
              <a:xfrm flipV="1">
                <a:off x="7315201" y="2732088"/>
                <a:ext cx="0" cy="10017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15">
                <a:extLst>
                  <a:ext uri="{FF2B5EF4-FFF2-40B4-BE49-F238E27FC236}">
                    <a16:creationId xmlns:a16="http://schemas.microsoft.com/office/drawing/2014/main" id="{92D9534E-DFF0-3105-9B5F-2092382C4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3910013"/>
                <a:ext cx="128588" cy="128587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AutoShape 23">
                <a:extLst>
                  <a:ext uri="{FF2B5EF4-FFF2-40B4-BE49-F238E27FC236}">
                    <a16:creationId xmlns:a16="http://schemas.microsoft.com/office/drawing/2014/main" id="{8413154C-7E6D-FB35-82CB-5E087ACC2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6368" y="3478214"/>
                <a:ext cx="128588" cy="128587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19">
                <a:extLst>
                  <a:ext uri="{FF2B5EF4-FFF2-40B4-BE49-F238E27FC236}">
                    <a16:creationId xmlns:a16="http://schemas.microsoft.com/office/drawing/2014/main" id="{5E2E20B1-0137-8B4A-458D-BCDE3A6D3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2601913"/>
                <a:ext cx="130175" cy="130175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885848-9AE1-6B6B-9975-89959921E77C}"/>
                </a:ext>
              </a:extLst>
            </p:cNvPr>
            <p:cNvSpPr txBox="1"/>
            <p:nvPr/>
          </p:nvSpPr>
          <p:spPr>
            <a:xfrm>
              <a:off x="7002635" y="2387170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EF038F-96C8-AE33-FC1C-B14B4E2612D5}"/>
                </a:ext>
              </a:extLst>
            </p:cNvPr>
            <p:cNvSpPr txBox="1"/>
            <p:nvPr/>
          </p:nvSpPr>
          <p:spPr>
            <a:xfrm>
              <a:off x="10031414" y="4412146"/>
              <a:ext cx="7018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Approaches to Minimize 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676400"/>
            <a:ext cx="10322560" cy="44196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closed form </a:t>
            </a:r>
            <a:r>
              <a:rPr lang="en-US" dirty="0"/>
              <a:t>for finding linear regression which is computationally expensive for large datasets.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There are also iterative techniques to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optimal</a:t>
            </a:r>
            <a:r>
              <a:rPr lang="en-US" dirty="0"/>
              <a:t> weights with </a:t>
            </a:r>
            <a:r>
              <a:rPr lang="en-US" dirty="0">
                <a:solidFill>
                  <a:srgbClr val="C00000"/>
                </a:solidFill>
              </a:rPr>
              <a:t>less computation cost</a:t>
            </a:r>
            <a:r>
              <a:rPr lang="en-US" dirty="0"/>
              <a:t>. 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One common iterative approach is </a:t>
            </a:r>
            <a:r>
              <a:rPr lang="en-US" dirty="0">
                <a:solidFill>
                  <a:srgbClr val="C00000"/>
                </a:solidFill>
              </a:rPr>
              <a:t>gradient descendent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12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0534-002A-881A-AC77-B305F600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Closed-form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ABAE-2291-1ADA-C9DD-BFD667B4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1"/>
            <a:ext cx="1112754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y-GB" dirty="0"/>
              <a:t>ŷ</a:t>
            </a:r>
            <a:r>
              <a:rPr lang="en-US" dirty="0"/>
              <a:t> = a + bx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SSR = Σ(y — ŷ)² = Σ(y — a — </a:t>
            </a:r>
            <a:r>
              <a:rPr lang="en-US" b="1" dirty="0">
                <a:solidFill>
                  <a:srgbClr val="FF0000"/>
                </a:solidFill>
              </a:rPr>
              <a:t>bx</a:t>
            </a:r>
            <a:r>
              <a:rPr lang="es-ES" b="1" dirty="0">
                <a:solidFill>
                  <a:srgbClr val="FF0000"/>
                </a:solidFill>
              </a:rPr>
              <a:t>)²</a:t>
            </a:r>
          </a:p>
          <a:p>
            <a:pPr marL="0" indent="0">
              <a:buNone/>
            </a:pPr>
            <a:r>
              <a:rPr lang="en-US" dirty="0"/>
              <a:t>To minimize SSR, we take the </a:t>
            </a:r>
            <a:r>
              <a:rPr lang="en-US" dirty="0">
                <a:solidFill>
                  <a:srgbClr val="FF0000"/>
                </a:solidFill>
              </a:rPr>
              <a:t>partial derivatives </a:t>
            </a:r>
            <a:r>
              <a:rPr lang="en-US" dirty="0"/>
              <a:t>of SSR with respect to m and b, set them equal to zero, and solve for a and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FBDC52-B4DB-727D-AFDD-99AA51ABD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531935"/>
              </p:ext>
            </p:extLst>
          </p:nvPr>
        </p:nvGraphicFramePr>
        <p:xfrm>
          <a:off x="6812661" y="4060256"/>
          <a:ext cx="2894518" cy="212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114640" imgH="1555920" progId="">
                  <p:embed/>
                </p:oleObj>
              </mc:Choice>
              <mc:Fallback>
                <p:oleObj name="PBrush" r:id="rId2" imgW="2114640" imgH="1555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2661" y="4060256"/>
                        <a:ext cx="2894518" cy="212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EAF3C6-9F36-ED60-1EC7-61D3FFA94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6758"/>
              </p:ext>
            </p:extLst>
          </p:nvPr>
        </p:nvGraphicFramePr>
        <p:xfrm>
          <a:off x="2130932" y="3987104"/>
          <a:ext cx="2944231" cy="216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114640" imgH="1555920" progId="">
                  <p:embed/>
                </p:oleObj>
              </mc:Choice>
              <mc:Fallback>
                <p:oleObj name="PBrush" r:id="rId4" imgW="2114640" imgH="1555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0932" y="3987104"/>
                        <a:ext cx="2944231" cy="2166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A3B935A-73B4-BB0B-A8FA-41199E2D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86728"/>
              </p:ext>
            </p:extLst>
          </p:nvPr>
        </p:nvGraphicFramePr>
        <p:xfrm>
          <a:off x="7697517" y="593376"/>
          <a:ext cx="3503058" cy="219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4267080" imgH="2673360" progId="">
                  <p:embed/>
                </p:oleObj>
              </mc:Choice>
              <mc:Fallback>
                <p:oleObj name="PBrush" r:id="rId6" imgW="4267080" imgH="2673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7517" y="593376"/>
                        <a:ext cx="3503058" cy="219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>
            <a:extLst>
              <a:ext uri="{FF2B5EF4-FFF2-40B4-BE49-F238E27FC236}">
                <a16:creationId xmlns:a16="http://schemas.microsoft.com/office/drawing/2014/main" id="{FAEF8DFE-7C8C-0B73-7093-099B16824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4150" y="1075738"/>
            <a:ext cx="2168157" cy="10489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240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2C0C-3BA3-DDDA-F6D9-98A36677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3744-2C89-979C-CEEC-8A8534AD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SSR = Σ(y — a — </a:t>
            </a:r>
            <a:r>
              <a:rPr lang="en-US" b="1" dirty="0">
                <a:solidFill>
                  <a:srgbClr val="FF0000"/>
                </a:solidFill>
              </a:rPr>
              <a:t>bx</a:t>
            </a:r>
            <a:r>
              <a:rPr lang="es-ES" b="1" dirty="0">
                <a:solidFill>
                  <a:srgbClr val="FF0000"/>
                </a:solidFill>
              </a:rPr>
              <a:t>)²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Taking the partial derivative of SSR with respect to b:</a:t>
            </a:r>
          </a:p>
          <a:p>
            <a:pPr marL="0" indent="0">
              <a:buNone/>
            </a:pPr>
            <a:r>
              <a:rPr lang="es-ES" b="1" dirty="0"/>
              <a:t>∂SSR/∂b = -2Σx(y — a — </a:t>
            </a:r>
            <a:r>
              <a:rPr lang="es-ES" b="1" dirty="0" err="1"/>
              <a:t>bx</a:t>
            </a:r>
            <a:r>
              <a:rPr lang="es-ES" b="1" dirty="0"/>
              <a:t>) = 0</a:t>
            </a:r>
          </a:p>
          <a:p>
            <a:pPr marL="0" indent="0">
              <a:buNone/>
            </a:pPr>
            <a:r>
              <a:rPr lang="el-GR" b="1" dirty="0"/>
              <a:t>Σ</a:t>
            </a:r>
            <a:r>
              <a:rPr lang="en-US" b="1" dirty="0" err="1"/>
              <a:t>xy</a:t>
            </a:r>
            <a:r>
              <a:rPr lang="en-US" b="1" dirty="0"/>
              <a:t> — a</a:t>
            </a:r>
            <a:r>
              <a:rPr lang="el-GR" b="1" dirty="0"/>
              <a:t>Σ</a:t>
            </a:r>
            <a:r>
              <a:rPr lang="en-US" b="1" dirty="0"/>
              <a:t>x — b</a:t>
            </a:r>
            <a:r>
              <a:rPr lang="el-GR" b="1" dirty="0"/>
              <a:t>Σ</a:t>
            </a:r>
            <a:r>
              <a:rPr lang="en-US" b="1" dirty="0"/>
              <a:t>x² = 0</a:t>
            </a:r>
            <a:endParaRPr lang="es-E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b = (</a:t>
            </a:r>
            <a:r>
              <a:rPr lang="el-GR" b="1" dirty="0">
                <a:highlight>
                  <a:srgbClr val="FFFF00"/>
                </a:highlight>
              </a:rPr>
              <a:t>Σ</a:t>
            </a:r>
            <a:r>
              <a:rPr lang="en-US" b="1" dirty="0" err="1">
                <a:highlight>
                  <a:srgbClr val="FFFF00"/>
                </a:highlight>
              </a:rPr>
              <a:t>xy</a:t>
            </a:r>
            <a:r>
              <a:rPr lang="en-US" b="1" dirty="0">
                <a:highlight>
                  <a:srgbClr val="FFFF00"/>
                </a:highlight>
              </a:rPr>
              <a:t> — b</a:t>
            </a:r>
            <a:r>
              <a:rPr lang="el-GR" b="1" dirty="0">
                <a:highlight>
                  <a:srgbClr val="FFFF00"/>
                </a:highlight>
              </a:rPr>
              <a:t>Σ</a:t>
            </a:r>
            <a:r>
              <a:rPr lang="en-US" b="1" dirty="0">
                <a:highlight>
                  <a:srgbClr val="FFFF00"/>
                </a:highlight>
              </a:rPr>
              <a:t>x) / </a:t>
            </a:r>
            <a:r>
              <a:rPr lang="el-GR" b="1" dirty="0">
                <a:highlight>
                  <a:srgbClr val="FFFF00"/>
                </a:highlight>
              </a:rPr>
              <a:t>Σ</a:t>
            </a:r>
            <a:r>
              <a:rPr lang="en-US" b="1" dirty="0">
                <a:highlight>
                  <a:srgbClr val="FFFF00"/>
                </a:highlight>
              </a:rPr>
              <a:t>x²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Taking the partial derivative of SSR with respect to a:</a:t>
            </a:r>
          </a:p>
          <a:p>
            <a:pPr marL="0" indent="0">
              <a:buNone/>
            </a:pPr>
            <a:r>
              <a:rPr lang="es-ES" b="1" dirty="0"/>
              <a:t>∂SSR/∂a = -2Σ(y — a — </a:t>
            </a:r>
            <a:r>
              <a:rPr lang="es-ES" b="1" dirty="0" err="1"/>
              <a:t>bx</a:t>
            </a:r>
            <a:r>
              <a:rPr lang="es-ES" b="1" dirty="0"/>
              <a:t>)</a:t>
            </a:r>
            <a:r>
              <a:rPr lang="en-US" b="1" dirty="0"/>
              <a:t> = 0</a:t>
            </a:r>
          </a:p>
          <a:p>
            <a:pPr marL="0" indent="0">
              <a:buNone/>
            </a:pPr>
            <a:r>
              <a:rPr lang="el-GR" b="1" dirty="0"/>
              <a:t>Σ</a:t>
            </a:r>
            <a:r>
              <a:rPr lang="en-US" b="1" dirty="0"/>
              <a:t>y — </a:t>
            </a:r>
            <a:r>
              <a:rPr lang="en-US" b="1" dirty="0" err="1"/>
              <a:t>na</a:t>
            </a:r>
            <a:r>
              <a:rPr lang="en-US" b="1" dirty="0"/>
              <a:t> — b</a:t>
            </a:r>
            <a:r>
              <a:rPr lang="el-GR" b="1" dirty="0"/>
              <a:t>Σ</a:t>
            </a:r>
            <a:r>
              <a:rPr lang="en-US" b="1" dirty="0"/>
              <a:t>x = 0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b="1" dirty="0"/>
              <a:t> = (</a:t>
            </a:r>
            <a:r>
              <a:rPr lang="el-GR" b="1" dirty="0"/>
              <a:t>Σ</a:t>
            </a:r>
            <a:r>
              <a:rPr lang="en-US" b="1" dirty="0"/>
              <a:t>y — b</a:t>
            </a:r>
            <a:r>
              <a:rPr lang="el-GR" b="1" dirty="0"/>
              <a:t>Σ</a:t>
            </a:r>
            <a:r>
              <a:rPr lang="en-US" b="1" dirty="0"/>
              <a:t>x) / n = </a:t>
            </a:r>
            <a:r>
              <a:rPr lang="en-US" b="1" dirty="0">
                <a:highlight>
                  <a:srgbClr val="FFFF00"/>
                </a:highlight>
              </a:rPr>
              <a:t>𝑦 ̄−𝑏𝑥 ̄</a:t>
            </a:r>
          </a:p>
        </p:txBody>
      </p:sp>
    </p:spTree>
    <p:extLst>
      <p:ext uri="{BB962C8B-B14F-4D97-AF65-F5344CB8AC3E}">
        <p14:creationId xmlns:p14="http://schemas.microsoft.com/office/powerpoint/2010/main" val="289567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The Least Squares Equation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855" y="2333099"/>
            <a:ext cx="6210300" cy="102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ekton Pro" pitchFamily="34" charset="0"/>
              </a:rPr>
              <a:t>b= </a:t>
            </a:r>
            <a:r>
              <a:rPr lang="es-ES" dirty="0">
                <a:effectLst/>
              </a:rPr>
              <a:t>∑(xi−¯x)(</a:t>
            </a:r>
            <a:r>
              <a:rPr lang="es-ES" dirty="0" err="1">
                <a:effectLst/>
              </a:rPr>
              <a:t>yi</a:t>
            </a:r>
            <a:r>
              <a:rPr lang="es-ES" dirty="0">
                <a:effectLst/>
              </a:rPr>
              <a:t>−¯y) / ∑(xi−¯x)</a:t>
            </a:r>
            <a:r>
              <a:rPr lang="es-ES" sz="2000" dirty="0">
                <a:effectLst/>
              </a:rPr>
              <a:t>2</a:t>
            </a:r>
            <a:endParaRPr lang="en-US" dirty="0">
              <a:latin typeface="Tekton Pro" pitchFamily="34" charset="0"/>
            </a:endParaRPr>
          </a:p>
          <a:p>
            <a:pPr eaLnBrk="1" hangingPunct="1"/>
            <a:endParaRPr lang="en-US" dirty="0">
              <a:latin typeface="Tekton Pro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46072" y="3250197"/>
            <a:ext cx="3672408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ekton Pro" pitchFamily="34" charset="0"/>
              </a:rPr>
              <a:t>algebraic equivalent:</a:t>
            </a:r>
            <a:endParaRPr lang="en-US" sz="3200" dirty="0">
              <a:latin typeface="Tekton Pro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Object 5"/>
              <p:cNvSpPr txBox="1"/>
              <p:nvPr/>
            </p:nvSpPr>
            <p:spPr bwMode="auto">
              <a:xfrm>
                <a:off x="1946072" y="3838673"/>
                <a:ext cx="4111625" cy="20227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6072" y="3838673"/>
                <a:ext cx="4111625" cy="2022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Object 2"/>
              <p:cNvSpPr txBox="1"/>
              <p:nvPr/>
            </p:nvSpPr>
            <p:spPr bwMode="auto">
              <a:xfrm>
                <a:off x="7536160" y="5085185"/>
                <a:ext cx="2374900" cy="598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̄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6160" y="5085185"/>
                <a:ext cx="2374900" cy="598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779E3AE-C574-F846-7410-59F43F02F6A6}"/>
                  </a:ext>
                </a:extLst>
              </p:cNvPr>
              <p:cNvSpPr txBox="1"/>
              <p:nvPr/>
            </p:nvSpPr>
            <p:spPr bwMode="auto">
              <a:xfrm>
                <a:off x="2051855" y="1592720"/>
                <a:ext cx="2400300" cy="77390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779E3AE-C574-F846-7410-59F43F02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855" y="1592720"/>
                <a:ext cx="2400300" cy="773906"/>
              </a:xfrm>
              <a:prstGeom prst="rect">
                <a:avLst/>
              </a:prstGeom>
              <a:blipFill>
                <a:blip r:embed="rId4"/>
                <a:stretch>
                  <a:fillRect l="-763" t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2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6FE4-CDB0-3976-FFDC-D428144E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201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Regression Line Calculation - Example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2607E3-92CD-00E5-F824-720AF632A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65886"/>
              </p:ext>
            </p:extLst>
          </p:nvPr>
        </p:nvGraphicFramePr>
        <p:xfrm>
          <a:off x="498475" y="2086292"/>
          <a:ext cx="4139122" cy="82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914560" imgH="584280" progId="">
                  <p:embed/>
                </p:oleObj>
              </mc:Choice>
              <mc:Fallback>
                <p:oleObj name="PBrush" r:id="rId3" imgW="2914560" imgH="5842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2607E3-92CD-00E5-F824-720AF632A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2086292"/>
                        <a:ext cx="4139122" cy="829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9487E25-7ADC-B3BF-7180-FC3342275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01999"/>
              </p:ext>
            </p:extLst>
          </p:nvPr>
        </p:nvGraphicFramePr>
        <p:xfrm>
          <a:off x="4774565" y="1877456"/>
          <a:ext cx="6076950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5" imgW="6076800" imgH="4826160" progId="">
                  <p:embed/>
                </p:oleObj>
              </mc:Choice>
              <mc:Fallback>
                <p:oleObj name="PBrush" r:id="rId5" imgW="6076800" imgH="482616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9487E25-7ADC-B3BF-7180-FC3342275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4565" y="1877456"/>
                        <a:ext cx="6076950" cy="482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B71ABA-2876-CA91-1CC4-4DBA54E873FF}"/>
              </a:ext>
            </a:extLst>
          </p:cNvPr>
          <p:cNvSpPr txBox="1"/>
          <p:nvPr/>
        </p:nvSpPr>
        <p:spPr>
          <a:xfrm>
            <a:off x="629920" y="4859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Chemical reaction time based on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2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735B-A060-1EDD-65DE-1F0809D0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Regression Line Calculation -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0ADB-1CC6-8964-F274-CEFEA3F3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307854-138F-BE7F-C76C-26FF524DA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996" y="1600201"/>
          <a:ext cx="4146004" cy="454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2819520" imgH="3092400" progId="">
                  <p:embed/>
                </p:oleObj>
              </mc:Choice>
              <mc:Fallback>
                <p:oleObj name="PBrush" r:id="rId2" imgW="2819520" imgH="30924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6307854-138F-BE7F-C76C-26FF524DA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9996" y="1600201"/>
                        <a:ext cx="4146004" cy="4547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45519F-238F-C01C-9B92-CC491A447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859" y="3033316"/>
          <a:ext cx="4113372" cy="326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6076800" imgH="4826160" progId="">
                  <p:embed/>
                </p:oleObj>
              </mc:Choice>
              <mc:Fallback>
                <p:oleObj name="PBrush" r:id="rId4" imgW="6076800" imgH="482616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45519F-238F-C01C-9B92-CC491A447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859" y="3033316"/>
                        <a:ext cx="4113372" cy="3266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32BD06B-2A7A-1EEB-1BEC-52CE2DA53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065735"/>
          <a:ext cx="2914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2914560" imgH="584280" progId="">
                  <p:embed/>
                </p:oleObj>
              </mc:Choice>
              <mc:Fallback>
                <p:oleObj name="PBrush" r:id="rId6" imgW="2914560" imgH="58428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32BD06B-2A7A-1EEB-1BEC-52CE2DA53A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2065735"/>
                        <a:ext cx="29146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953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3871-472E-6819-C497-788C316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Regression Line Calculation - Example 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03E28B-88D1-8E7D-E57C-A3F0FC65C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78215"/>
              </p:ext>
            </p:extLst>
          </p:nvPr>
        </p:nvGraphicFramePr>
        <p:xfrm>
          <a:off x="656092" y="1943028"/>
          <a:ext cx="10515600" cy="242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689960" imgH="1771560" progId="">
                  <p:embed/>
                </p:oleObj>
              </mc:Choice>
              <mc:Fallback>
                <p:oleObj name="PBrush" r:id="rId2" imgW="7689960" imgH="177156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D03E28B-88D1-8E7D-E57C-A3F0FC65C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6092" y="1943028"/>
                        <a:ext cx="10515600" cy="2422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3DF6B2-FF8D-181B-19F9-F784B352E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576" y="5257800"/>
          <a:ext cx="2559560" cy="11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184480" imgH="958680" progId="">
                  <p:embed/>
                </p:oleObj>
              </mc:Choice>
              <mc:Fallback>
                <p:oleObj name="PBrush" r:id="rId4" imgW="2184480" imgH="95868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43DF6B2-FF8D-181B-19F9-F784B352E2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5257800"/>
                        <a:ext cx="2559560" cy="112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E75BC1E-70E2-97B6-F2A1-6F11160E6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8048" y="5210175"/>
          <a:ext cx="266469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2031840" imgH="698400" progId="">
                  <p:embed/>
                </p:oleObj>
              </mc:Choice>
              <mc:Fallback>
                <p:oleObj name="PBrush" r:id="rId6" imgW="2031840" imgH="69840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E75BC1E-70E2-97B6-F2A1-6F11160E6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28048" y="5210175"/>
                        <a:ext cx="2664692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8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2F3B26-49AF-CFD8-E800-83986F060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51125"/>
              </p:ext>
            </p:extLst>
          </p:nvPr>
        </p:nvGraphicFramePr>
        <p:xfrm>
          <a:off x="8197702" y="3513118"/>
          <a:ext cx="3827721" cy="297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3067200" imgH="2387520" progId="">
                  <p:embed/>
                </p:oleObj>
              </mc:Choice>
              <mc:Fallback>
                <p:oleObj name="PBrush" r:id="rId2" imgW="3067200" imgH="238752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64652A-58E8-73B5-35A7-45D167E60F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7702" y="3513118"/>
                        <a:ext cx="3827721" cy="2979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Gradient Descent </a:t>
            </a:r>
            <a:r>
              <a:rPr lang="en-US" sz="4000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784265" cy="435133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/>
              <a:t>Gradient descent is an optimization algorithm used to </a:t>
            </a:r>
            <a:r>
              <a:rPr lang="en-US" sz="2400" dirty="0">
                <a:solidFill>
                  <a:srgbClr val="C00000"/>
                </a:solidFill>
              </a:rPr>
              <a:t>minimize the loss </a:t>
            </a:r>
            <a:r>
              <a:rPr lang="en-US" sz="2400" dirty="0"/>
              <a:t>function of the model (SSR).</a:t>
            </a:r>
          </a:p>
          <a:p>
            <a:pPr marL="457200" indent="-457200"/>
            <a:r>
              <a:rPr lang="en-US" sz="2400" dirty="0"/>
              <a:t>The derivative is called a gradient, which is the vector of </a:t>
            </a:r>
            <a:r>
              <a:rPr lang="en-US" sz="2400" dirty="0">
                <a:solidFill>
                  <a:srgbClr val="FF0000"/>
                </a:solidFill>
              </a:rPr>
              <a:t>partial derivatives </a:t>
            </a:r>
            <a:r>
              <a:rPr lang="en-US" sz="2400" dirty="0"/>
              <a:t>with respect to each dimension of the input. </a:t>
            </a:r>
          </a:p>
          <a:p>
            <a:pPr marL="457200" indent="-457200"/>
            <a:r>
              <a:rPr lang="en-US" sz="2400" dirty="0">
                <a:solidFill>
                  <a:srgbClr val="C00000"/>
                </a:solidFill>
              </a:rPr>
              <a:t>Iteratively subtract the gradient </a:t>
            </a:r>
            <a:r>
              <a:rPr lang="en-US" sz="2400" dirty="0"/>
              <a:t>with respect to the model parameters (slope and intercept)</a:t>
            </a:r>
          </a:p>
          <a:p>
            <a:pPr marL="457200" indent="-457200"/>
            <a:r>
              <a:rPr lang="en-US" sz="2400" dirty="0"/>
              <a:t>moves in the direction of the </a:t>
            </a:r>
            <a:r>
              <a:rPr lang="en-US" sz="2400" dirty="0">
                <a:solidFill>
                  <a:srgbClr val="C00000"/>
                </a:solidFill>
              </a:rPr>
              <a:t>steepest</a:t>
            </a:r>
            <a:r>
              <a:rPr lang="en-US" sz="2400" dirty="0"/>
              <a:t> ascent towards </a:t>
            </a:r>
            <a:r>
              <a:rPr lang="en-US" sz="2400" dirty="0">
                <a:solidFill>
                  <a:srgbClr val="C00000"/>
                </a:solidFill>
              </a:rPr>
              <a:t>smaller loss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1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66" y="579121"/>
            <a:ext cx="6508377" cy="757401"/>
          </a:xfrm>
        </p:spPr>
        <p:txBody>
          <a:bodyPr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6" y="1336522"/>
            <a:ext cx="10547274" cy="4790352"/>
          </a:xfrm>
        </p:spPr>
        <p:txBody>
          <a:bodyPr>
            <a:normAutofit/>
          </a:bodyPr>
          <a:lstStyle/>
          <a:p>
            <a:r>
              <a:rPr lang="en-US" sz="2400" dirty="0"/>
              <a:t>Regression analysis is a statistical method used to </a:t>
            </a:r>
            <a:r>
              <a:rPr lang="en-US" sz="2400" dirty="0">
                <a:solidFill>
                  <a:srgbClr val="FF0000"/>
                </a:solidFill>
              </a:rPr>
              <a:t>model the relationship </a:t>
            </a:r>
            <a:r>
              <a:rPr lang="en-US" sz="2400" dirty="0"/>
              <a:t>between a dependent variable (</a:t>
            </a:r>
            <a:r>
              <a:rPr lang="en-US" sz="2400" dirty="0">
                <a:solidFill>
                  <a:srgbClr val="FF0000"/>
                </a:solidFill>
              </a:rPr>
              <a:t>outcome</a:t>
            </a:r>
            <a:r>
              <a:rPr lang="en-US" sz="2400" dirty="0"/>
              <a:t>) and one or more independent variables (</a:t>
            </a:r>
            <a:r>
              <a:rPr lang="en-US" sz="2400" dirty="0">
                <a:solidFill>
                  <a:srgbClr val="FF0000"/>
                </a:solidFill>
              </a:rPr>
              <a:t>features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The dependent variable is typically an outcome, and the independent variables may contribute to </a:t>
            </a:r>
            <a:r>
              <a:rPr lang="en-US" sz="2400" dirty="0">
                <a:solidFill>
                  <a:srgbClr val="FF0000"/>
                </a:solidFill>
              </a:rPr>
              <a:t>predicting</a:t>
            </a:r>
            <a:r>
              <a:rPr lang="en-US" sz="2400" dirty="0"/>
              <a:t> that outcome.</a:t>
            </a:r>
          </a:p>
          <a:p>
            <a:endParaRPr lang="en-US" sz="2400" dirty="0"/>
          </a:p>
          <a:p>
            <a:r>
              <a:rPr lang="en-US" sz="2400" dirty="0"/>
              <a:t>Used to determine </a:t>
            </a:r>
            <a:r>
              <a:rPr lang="en-US" sz="2400" dirty="0">
                <a:solidFill>
                  <a:srgbClr val="FF0000"/>
                </a:solidFill>
              </a:rPr>
              <a:t>how well </a:t>
            </a:r>
            <a:r>
              <a:rPr lang="en-US" sz="2400" dirty="0"/>
              <a:t>the set of variables predict the dependent variable and which variables are </a:t>
            </a:r>
            <a:r>
              <a:rPr lang="en-US" sz="2400" dirty="0">
                <a:solidFill>
                  <a:srgbClr val="FF0000"/>
                </a:solidFill>
              </a:rPr>
              <a:t>significant</a:t>
            </a:r>
            <a:r>
              <a:rPr lang="en-US" sz="2400" dirty="0"/>
              <a:t> predictors.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210E6F9-E506-5D18-38A5-9478F5032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12108"/>
              </p:ext>
            </p:extLst>
          </p:nvPr>
        </p:nvGraphicFramePr>
        <p:xfrm>
          <a:off x="7782559" y="4744818"/>
          <a:ext cx="3941445" cy="199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184640" imgH="2114640" progId="">
                  <p:embed/>
                </p:oleObj>
              </mc:Choice>
              <mc:Fallback>
                <p:oleObj name="PBrush" r:id="rId2" imgW="4184640" imgH="2114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82559" y="4744818"/>
                        <a:ext cx="3941445" cy="1991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8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2E63-C159-0B22-16B0-C42C1A24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0A45D6-12B1-0748-EF23-4AFB36C40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017" y="1690688"/>
            <a:ext cx="68379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It starts with random numbers for parameters and iteratively updating the model’s parameters in 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negative gradient direction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In each iteration of the algorithm, the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gradient of the cost function </a:t>
            </a:r>
            <a:r>
              <a:rPr lang="en-US" altLang="en-US" sz="2000" dirty="0">
                <a:latin typeface="Arial" panose="020B0604020202020204" pitchFamily="34" charset="0"/>
              </a:rPr>
              <a:t>with respect to each parameter is computed.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size of the step is controlled by the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learning rate</a:t>
            </a:r>
            <a:r>
              <a:rPr lang="en-US" altLang="en-US" sz="2000" dirty="0">
                <a:latin typeface="Arial" panose="020B0604020202020204" pitchFamily="34" charset="0"/>
              </a:rPr>
              <a:t>, which determines how quickly the algorithm moves towards the minimum.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process is repeated until the cost function converges to a minimum, indicating that the model has reached the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optimal set of parameters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9CDDCD-230E-C2CD-13B9-C0AC2CCA5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00145"/>
              </p:ext>
            </p:extLst>
          </p:nvPr>
        </p:nvGraphicFramePr>
        <p:xfrm>
          <a:off x="7900933" y="4223348"/>
          <a:ext cx="3981252" cy="252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7308720" imgH="4629240" progId="">
                  <p:embed/>
                </p:oleObj>
              </mc:Choice>
              <mc:Fallback>
                <p:oleObj name="PBrush" r:id="rId3" imgW="7308720" imgH="4629240" progId="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048F626-3F59-704E-9692-2626546362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0933" y="4223348"/>
                        <a:ext cx="3981252" cy="252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14CB76F-29F6-FE0E-770A-2A861AF37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58774"/>
              </p:ext>
            </p:extLst>
          </p:nvPr>
        </p:nvGraphicFramePr>
        <p:xfrm>
          <a:off x="8140568" y="863184"/>
          <a:ext cx="3340232" cy="32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5" imgW="2133720" imgH="2057400" progId="">
                  <p:embed/>
                </p:oleObj>
              </mc:Choice>
              <mc:Fallback>
                <p:oleObj name="PBrush" r:id="rId5" imgW="2133720" imgH="205740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8D228EF-AA9E-77F8-A8F2-7D7932ACC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40568" y="863184"/>
                        <a:ext cx="3340232" cy="322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481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DA6C-CBD3-A003-1CE4-B611A7E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5168">
              <a:spcBef>
                <a:spcPts val="268"/>
              </a:spcBef>
            </a:pPr>
            <a:r>
              <a:rPr lang="en-US" sz="4000" dirty="0"/>
              <a:t>Multiple Linear Regression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A9D7-8371-2A5F-1F23-AD152EAF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77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Explains a dependent variable using </a:t>
            </a:r>
            <a:r>
              <a:rPr lang="en-US" dirty="0">
                <a:solidFill>
                  <a:srgbClr val="FF0000"/>
                </a:solidFill>
              </a:rPr>
              <a:t>more than one independent </a:t>
            </a: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/>
              <a:t>It evaluates the </a:t>
            </a:r>
            <a:r>
              <a:rPr lang="en-US" dirty="0">
                <a:solidFill>
                  <a:srgbClr val="FF0000"/>
                </a:solidFill>
              </a:rPr>
              <a:t>relative effect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variables on the </a:t>
            </a:r>
            <a:r>
              <a:rPr lang="en-US" dirty="0">
                <a:solidFill>
                  <a:srgbClr val="FF0000"/>
                </a:solidFill>
              </a:rPr>
              <a:t>dependent</a:t>
            </a:r>
            <a:r>
              <a:rPr lang="en-US" dirty="0"/>
              <a:t> variable when holding all the other variables in the model constant.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3B343F-DA1B-29C5-7D3E-0F1D222E0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91362"/>
              </p:ext>
            </p:extLst>
          </p:nvPr>
        </p:nvGraphicFramePr>
        <p:xfrm>
          <a:off x="3801952" y="2956337"/>
          <a:ext cx="7239920" cy="105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6553080" imgH="952560" progId="">
                  <p:embed/>
                </p:oleObj>
              </mc:Choice>
              <mc:Fallback>
                <p:oleObj name="PBrush" r:id="rId2" imgW="6553080" imgH="95256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3B343F-DA1B-29C5-7D3E-0F1D222E02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1952" y="2956337"/>
                        <a:ext cx="7239920" cy="1052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1AFCFB-F52C-7239-3F57-6B61A88D6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78897"/>
              </p:ext>
            </p:extLst>
          </p:nvPr>
        </p:nvGraphicFramePr>
        <p:xfrm>
          <a:off x="235728" y="3971805"/>
          <a:ext cx="3878152" cy="273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4578480" imgH="3232080" progId="">
                  <p:embed/>
                </p:oleObj>
              </mc:Choice>
              <mc:Fallback>
                <p:oleObj name="PBrush" r:id="rId4" imgW="4578480" imgH="3232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28" y="3971805"/>
                        <a:ext cx="3878152" cy="273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44AE7B-B0D5-C8AF-7173-CD6F2E89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83849"/>
              </p:ext>
            </p:extLst>
          </p:nvPr>
        </p:nvGraphicFramePr>
        <p:xfrm>
          <a:off x="4113880" y="5235915"/>
          <a:ext cx="4653517" cy="14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5975280" imgH="1866960" progId="">
                  <p:embed/>
                </p:oleObj>
              </mc:Choice>
              <mc:Fallback>
                <p:oleObj name="PBrush" r:id="rId6" imgW="5975280" imgH="1866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3880" y="5235915"/>
                        <a:ext cx="4653517" cy="145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637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9248" y="114812"/>
            <a:ext cx="3130771" cy="35452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081" spc="50" dirty="0">
                <a:solidFill>
                  <a:srgbClr val="FFFFFF"/>
                </a:solidFill>
                <a:latin typeface="Arial"/>
                <a:cs typeface="Arial"/>
              </a:rPr>
              <a:t>Conditions for</a:t>
            </a:r>
            <a:r>
              <a:rPr sz="208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81" spc="20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208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1" y="1357884"/>
            <a:ext cx="11379200" cy="296853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614089" marR="10067" indent="-361155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chosen </a:t>
            </a:r>
            <a:r>
              <a:rPr lang="en-US" sz="2800" dirty="0">
                <a:solidFill>
                  <a:srgbClr val="FF0000"/>
                </a:solidFill>
              </a:rPr>
              <a:t>sample is representative </a:t>
            </a:r>
            <a:r>
              <a:rPr lang="en-US" sz="2800" dirty="0"/>
              <a:t>of the population.</a:t>
            </a:r>
          </a:p>
          <a:p>
            <a:pPr marL="614089" marR="10067" indent="-361155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</a:rPr>
              <a:t>Linear</a:t>
            </a:r>
            <a:r>
              <a:rPr lang="en-US" sz="2800" dirty="0">
                <a:solidFill>
                  <a:srgbClr val="FF0000"/>
                </a:solidFill>
              </a:rPr>
              <a:t> association </a:t>
            </a:r>
            <a:r>
              <a:rPr lang="en-US" sz="2800" dirty="0"/>
              <a:t>between dependent and independent variables</a:t>
            </a:r>
          </a:p>
          <a:p>
            <a:pPr marL="614089" marR="10067" indent="-361155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Independent variables are </a:t>
            </a:r>
            <a:r>
              <a:rPr lang="en-US" sz="2800" dirty="0">
                <a:solidFill>
                  <a:srgbClr val="FF0000"/>
                </a:solidFill>
              </a:rPr>
              <a:t>not highly correlated </a:t>
            </a:r>
            <a:r>
              <a:rPr lang="en-US" sz="2800" dirty="0"/>
              <a:t>linearly (multicollinearity)</a:t>
            </a:r>
          </a:p>
          <a:p>
            <a:pPr marL="614089" marR="544878" indent="-361155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sz="2800" dirty="0">
                <a:solidFill>
                  <a:srgbClr val="FF0000"/>
                </a:solidFill>
              </a:rPr>
              <a:t>rmally distributed </a:t>
            </a:r>
            <a:r>
              <a:rPr sz="2800" dirty="0"/>
              <a:t>residuals </a:t>
            </a:r>
          </a:p>
          <a:p>
            <a:pPr marL="614089" marR="21392" indent="-361155">
              <a:spcBef>
                <a:spcPts val="614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</a:rPr>
              <a:t>Constant variability </a:t>
            </a:r>
            <a:r>
              <a:rPr sz="2800" dirty="0"/>
              <a:t>of residuals (homoscedasticity) </a:t>
            </a:r>
            <a:endParaRPr lang="en-US" sz="2800" dirty="0"/>
          </a:p>
          <a:p>
            <a:pPr marL="614089" marR="21392" indent="-361155">
              <a:spcBef>
                <a:spcPts val="614"/>
              </a:spcBef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</a:rPr>
              <a:t>Independence</a:t>
            </a:r>
            <a:r>
              <a:rPr sz="2800" dirty="0"/>
              <a:t> of residuals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F2BC8-ACC1-1388-5B67-92A11CF556DD}"/>
              </a:ext>
            </a:extLst>
          </p:cNvPr>
          <p:cNvSpPr txBox="1"/>
          <p:nvPr/>
        </p:nvSpPr>
        <p:spPr>
          <a:xfrm>
            <a:off x="650241" y="292073"/>
            <a:ext cx="845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latin typeface="+mj-lt"/>
                <a:ea typeface="+mj-ea"/>
                <a:cs typeface="+mj-cs"/>
              </a:rPr>
              <a:t>Assumptions of Regression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664" y="10039"/>
            <a:ext cx="7552607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spcBef>
                <a:spcPts val="268"/>
              </a:spcBef>
            </a:pPr>
            <a:r>
              <a:rPr sz="4000" dirty="0"/>
              <a:t>Checking conditions</a:t>
            </a:r>
          </a:p>
        </p:txBody>
      </p:sp>
      <p:sp>
        <p:nvSpPr>
          <p:cNvPr id="11" name="object 11"/>
          <p:cNvSpPr/>
          <p:nvPr/>
        </p:nvSpPr>
        <p:spPr>
          <a:xfrm>
            <a:off x="6747112" y="4507314"/>
            <a:ext cx="3580874" cy="14001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534271" y="4563202"/>
            <a:ext cx="152478" cy="1328816"/>
          </a:xfrm>
          <a:prstGeom prst="rect">
            <a:avLst/>
          </a:prstGeom>
        </p:spPr>
        <p:txBody>
          <a:bodyPr vert="vert270" wrap="square" lIns="0" tIns="21392" rIns="0" bIns="0" rtlCol="0">
            <a:spAutoFit/>
          </a:bodyPr>
          <a:lstStyle/>
          <a:p>
            <a:pPr marL="25168">
              <a:spcBef>
                <a:spcPts val="168"/>
              </a:spcBef>
              <a:tabLst>
                <a:tab pos="1000412" algn="l"/>
              </a:tabLst>
            </a:pPr>
            <a:r>
              <a:rPr sz="991" dirty="0">
                <a:latin typeface="Arial"/>
                <a:cs typeface="Arial"/>
              </a:rPr>
              <a:t>−2000      </a:t>
            </a:r>
            <a:r>
              <a:rPr sz="991" spc="-40" dirty="0">
                <a:latin typeface="Arial"/>
                <a:cs typeface="Arial"/>
              </a:rPr>
              <a:t> </a:t>
            </a:r>
            <a:r>
              <a:rPr sz="991" dirty="0">
                <a:latin typeface="Arial"/>
                <a:cs typeface="Arial"/>
              </a:rPr>
              <a:t>0	2000</a:t>
            </a:r>
            <a:endParaRPr sz="991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06535" y="6298036"/>
            <a:ext cx="2567031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4" dirty="0"/>
              <a:t>Residuals Plot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4730" y="5736817"/>
            <a:ext cx="438270" cy="64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67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96124" y="4866742"/>
            <a:ext cx="1843554" cy="5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74" dirty="0"/>
              <a:t>Residuals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153013" y="4939020"/>
            <a:ext cx="0" cy="797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1336" y="4788018"/>
            <a:ext cx="0" cy="797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61028" y="4939020"/>
            <a:ext cx="0" cy="6467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65035" y="5131344"/>
            <a:ext cx="0" cy="344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69042" y="5090022"/>
            <a:ext cx="0" cy="344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008713" y="5048701"/>
            <a:ext cx="0" cy="3861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7664" y="5434815"/>
            <a:ext cx="3225443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0" dirty="0">
                <a:solidFill>
                  <a:srgbClr val="C00000"/>
                </a:solidFill>
              </a:rPr>
              <a:t>Residuals range </a:t>
            </a:r>
            <a:r>
              <a:rPr lang="en-US" sz="2180" i="1" dirty="0">
                <a:solidFill>
                  <a:srgbClr val="C00000"/>
                </a:solidFill>
              </a:rPr>
              <a:t>changes</a:t>
            </a:r>
            <a:r>
              <a:rPr lang="en-US" sz="2180" dirty="0">
                <a:solidFill>
                  <a:srgbClr val="C00000"/>
                </a:solidFill>
              </a:rPr>
              <a:t> as x gets large →</a:t>
            </a:r>
          </a:p>
          <a:p>
            <a:r>
              <a:rPr lang="en-US" sz="2180" dirty="0">
                <a:solidFill>
                  <a:srgbClr val="C00000"/>
                </a:solidFill>
              </a:rPr>
              <a:t>Constant variability condition violated!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186059" y="5585816"/>
            <a:ext cx="1775062" cy="6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FFE56-223F-D6BD-7B43-361A231FBAA0}"/>
              </a:ext>
            </a:extLst>
          </p:cNvPr>
          <p:cNvGrpSpPr/>
          <p:nvPr/>
        </p:nvGrpSpPr>
        <p:grpSpPr>
          <a:xfrm>
            <a:off x="6084584" y="622888"/>
            <a:ext cx="4243402" cy="3811603"/>
            <a:chOff x="6084584" y="622888"/>
            <a:chExt cx="4243402" cy="3811603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F646F080-EDD9-940B-9C5F-A1E2EB539B32}"/>
                </a:ext>
              </a:extLst>
            </p:cNvPr>
            <p:cNvSpPr/>
            <p:nvPr/>
          </p:nvSpPr>
          <p:spPr>
            <a:xfrm>
              <a:off x="6747112" y="1184355"/>
              <a:ext cx="3580874" cy="32501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0A4563A-F77E-48C8-50E2-D5B1244E922E}"/>
                </a:ext>
              </a:extLst>
            </p:cNvPr>
            <p:cNvSpPr txBox="1"/>
            <p:nvPr/>
          </p:nvSpPr>
          <p:spPr>
            <a:xfrm>
              <a:off x="6534270" y="3742671"/>
              <a:ext cx="152478" cy="125835"/>
            </a:xfrm>
            <a:prstGeom prst="rect">
              <a:avLst/>
            </a:prstGeom>
          </p:spPr>
          <p:txBody>
            <a:bodyPr vert="vert270" wrap="square" lIns="0" tIns="21392" rIns="0" bIns="0" rtlCol="0">
              <a:spAutoFit/>
            </a:bodyPr>
            <a:lstStyle/>
            <a:p>
              <a:pPr marL="25168">
                <a:spcBef>
                  <a:spcPts val="168"/>
                </a:spcBef>
              </a:pPr>
              <a:r>
                <a:rPr sz="991" dirty="0">
                  <a:latin typeface="Arial"/>
                  <a:cs typeface="Arial"/>
                </a:rPr>
                <a:t>0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6CD85750-6E00-06B3-B0C7-41802858EE2E}"/>
                </a:ext>
              </a:extLst>
            </p:cNvPr>
            <p:cNvSpPr txBox="1"/>
            <p:nvPr/>
          </p:nvSpPr>
          <p:spPr>
            <a:xfrm>
              <a:off x="6534271" y="3068124"/>
              <a:ext cx="152478" cy="276837"/>
            </a:xfrm>
            <a:prstGeom prst="rect">
              <a:avLst/>
            </a:prstGeom>
          </p:spPr>
          <p:txBody>
            <a:bodyPr vert="vert270" wrap="square" lIns="0" tIns="21392" rIns="0" bIns="0" rtlCol="0">
              <a:spAutoFit/>
            </a:bodyPr>
            <a:lstStyle/>
            <a:p>
              <a:pPr marL="25168">
                <a:spcBef>
                  <a:spcPts val="168"/>
                </a:spcBef>
              </a:pPr>
              <a:r>
                <a:rPr sz="991" dirty="0">
                  <a:latin typeface="Arial"/>
                  <a:cs typeface="Arial"/>
                </a:rPr>
                <a:t>500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F0772ACB-6F33-D481-569E-7530E9BD998D}"/>
                </a:ext>
              </a:extLst>
            </p:cNvPr>
            <p:cNvSpPr txBox="1"/>
            <p:nvPr/>
          </p:nvSpPr>
          <p:spPr>
            <a:xfrm>
              <a:off x="6534270" y="1232793"/>
              <a:ext cx="152478" cy="1550286"/>
            </a:xfrm>
            <a:prstGeom prst="rect">
              <a:avLst/>
            </a:prstGeom>
          </p:spPr>
          <p:txBody>
            <a:bodyPr vert="vert270" wrap="square" lIns="0" tIns="21392" rIns="0" bIns="0" rtlCol="0">
              <a:spAutoFit/>
            </a:bodyPr>
            <a:lstStyle/>
            <a:p>
              <a:pPr marL="25168">
                <a:spcBef>
                  <a:spcPts val="168"/>
                </a:spcBef>
                <a:tabLst>
                  <a:tab pos="624156" algn="l"/>
                  <a:tab pos="1223145" algn="l"/>
                </a:tabLst>
              </a:pPr>
              <a:r>
                <a:rPr sz="991" dirty="0">
                  <a:latin typeface="Arial"/>
                  <a:cs typeface="Arial"/>
                </a:rPr>
                <a:t>1000	1500	2000</a:t>
              </a:r>
              <a:endParaRPr sz="991">
                <a:latin typeface="Arial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6B7CD5-47E5-9EBE-5EED-30A454496358}"/>
                </a:ext>
              </a:extLst>
            </p:cNvPr>
            <p:cNvSpPr txBox="1"/>
            <p:nvPr/>
          </p:nvSpPr>
          <p:spPr>
            <a:xfrm>
              <a:off x="7466735" y="622888"/>
              <a:ext cx="2567031" cy="519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74" dirty="0"/>
                <a:t>Scatter Plot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4FE6A-86A5-83F5-D769-F1B8D1496FE4}"/>
                </a:ext>
              </a:extLst>
            </p:cNvPr>
            <p:cNvSpPr txBox="1"/>
            <p:nvPr/>
          </p:nvSpPr>
          <p:spPr>
            <a:xfrm>
              <a:off x="6084584" y="2228113"/>
              <a:ext cx="438270" cy="641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67" dirty="0"/>
                <a:t>y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A3579E-8DC7-A075-7D4E-8560BC170B63}"/>
              </a:ext>
            </a:extLst>
          </p:cNvPr>
          <p:cNvSpPr txBox="1"/>
          <p:nvPr/>
        </p:nvSpPr>
        <p:spPr>
          <a:xfrm>
            <a:off x="3463539" y="1166961"/>
            <a:ext cx="3070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Non-linear association →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F89BF83D-A099-9195-F611-7E5EEBB68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14046"/>
              </p:ext>
            </p:extLst>
          </p:nvPr>
        </p:nvGraphicFramePr>
        <p:xfrm>
          <a:off x="-5066" y="2057044"/>
          <a:ext cx="60896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5" imgW="6089760" imgH="1270080" progId="">
                  <p:embed/>
                </p:oleObj>
              </mc:Choice>
              <mc:Fallback>
                <p:oleObj name="PBrush" r:id="rId5" imgW="6089760" imgH="12700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76E0BE4-9E4D-21A7-EF67-BC9760B3D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066" y="2057044"/>
                        <a:ext cx="608965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D3627D1-557C-1D59-CF20-DB965DB4F0D3}"/>
              </a:ext>
            </a:extLst>
          </p:cNvPr>
          <p:cNvSpPr txBox="1"/>
          <p:nvPr/>
        </p:nvSpPr>
        <p:spPr>
          <a:xfrm>
            <a:off x="229335" y="3401081"/>
            <a:ext cx="5435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Tis a high correlation between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then it is difficult to determine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. If both are e.g. completely equal, the regression model does not know how large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should be, becoming unstable. 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5168">
              <a:spcBef>
                <a:spcPts val="268"/>
              </a:spcBef>
            </a:pPr>
            <a:r>
              <a:rPr lang="en-US" sz="4000" dirty="0"/>
              <a:t>Data Pre-processing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85"/>
            <a:ext cx="7340507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Categorical variables </a:t>
            </a:r>
            <a:r>
              <a:rPr lang="en-US" sz="2400" dirty="0"/>
              <a:t>need to be recoded into a series of variables which can then be entered into the regression model (e.g., Dummy variables).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Normalizing data </a:t>
            </a:r>
            <a:r>
              <a:rPr lang="en-US" sz="2400" dirty="0"/>
              <a:t>is recommended since attributes with larger range of values can bias sum of square residual function.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Filter out outliers </a:t>
            </a:r>
            <a:r>
              <a:rPr lang="en-US" sz="2400" dirty="0"/>
              <a:t>is recommended for regression which is prone to outliers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16AB36E-4726-B96A-C3F4-906596D77C27}"/>
              </a:ext>
            </a:extLst>
          </p:cNvPr>
          <p:cNvSpPr/>
          <p:nvPr/>
        </p:nvSpPr>
        <p:spPr>
          <a:xfrm>
            <a:off x="8178707" y="3925844"/>
            <a:ext cx="3473042" cy="256703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3283120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EFBECBC-7674-4902-84D5-B9A905A4B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560" y="58207"/>
            <a:ext cx="9144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K Nearest Neighbor (KNN)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69CE131-731E-4C4B-ADEC-92B8E04D8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560" y="1004888"/>
            <a:ext cx="10749280" cy="205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KNN is a </a:t>
            </a:r>
            <a:r>
              <a:rPr lang="en-US" altLang="en-US" dirty="0">
                <a:solidFill>
                  <a:srgbClr val="FF0000"/>
                </a:solidFill>
              </a:rPr>
              <a:t>supervised learning </a:t>
            </a:r>
            <a:r>
              <a:rPr lang="en-US" altLang="en-US" dirty="0"/>
              <a:t>technique (Classifier).</a:t>
            </a:r>
          </a:p>
          <a:p>
            <a:pPr marL="0" indent="0" eaLnBrk="1" hangingPunct="1">
              <a:buNone/>
            </a:pPr>
            <a:r>
              <a:rPr lang="en-US" altLang="en-US" dirty="0"/>
              <a:t>Classify a </a:t>
            </a:r>
            <a:r>
              <a:rPr lang="en-US" altLang="en-US" sz="2800" dirty="0"/>
              <a:t>new data point like </a:t>
            </a:r>
            <a:r>
              <a:rPr lang="en-US" altLang="en-US" sz="2800" dirty="0">
                <a:solidFill>
                  <a:srgbClr val="FF0000"/>
                </a:solidFill>
              </a:rPr>
              <a:t>similar</a:t>
            </a:r>
            <a:r>
              <a:rPr lang="en-US" altLang="en-US" sz="2800" dirty="0"/>
              <a:t> existing training example(s).</a:t>
            </a:r>
          </a:p>
          <a:p>
            <a:pPr marL="0" indent="0">
              <a:buNone/>
            </a:pPr>
            <a:r>
              <a:rPr lang="en-US" altLang="en-US" sz="2800" dirty="0"/>
              <a:t>Similar means similar feature values (</a:t>
            </a:r>
            <a:r>
              <a:rPr lang="en-US" altLang="en-US" sz="2800" dirty="0">
                <a:solidFill>
                  <a:srgbClr val="FF0000"/>
                </a:solidFill>
              </a:rPr>
              <a:t>nearest </a:t>
            </a:r>
            <a:r>
              <a:rPr lang="en-US" altLang="en-US" sz="2800" dirty="0"/>
              <a:t>feature values)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C62E65-FBE9-1F8F-1C11-A92E50C5A227}"/>
              </a:ext>
            </a:extLst>
          </p:cNvPr>
          <p:cNvGrpSpPr/>
          <p:nvPr/>
        </p:nvGrpSpPr>
        <p:grpSpPr>
          <a:xfrm>
            <a:off x="4836160" y="3305176"/>
            <a:ext cx="3345240" cy="1875472"/>
            <a:chOff x="3200400" y="3962400"/>
            <a:chExt cx="3624639" cy="2133600"/>
          </a:xfrm>
        </p:grpSpPr>
        <p:sp>
          <p:nvSpPr>
            <p:cNvPr id="8196" name="Oval 4">
              <a:extLst>
                <a:ext uri="{FF2B5EF4-FFF2-40B4-BE49-F238E27FC236}">
                  <a16:creationId xmlns:a16="http://schemas.microsoft.com/office/drawing/2014/main" id="{FFC16670-1568-4A5A-A27E-D067CD04D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2672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7" name="Oval 5">
              <a:extLst>
                <a:ext uri="{FF2B5EF4-FFF2-40B4-BE49-F238E27FC236}">
                  <a16:creationId xmlns:a16="http://schemas.microsoft.com/office/drawing/2014/main" id="{FAFB0790-C8AE-49AB-9173-29BD0B8A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7150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8" name="Oval 6">
              <a:extLst>
                <a:ext uri="{FF2B5EF4-FFF2-40B4-BE49-F238E27FC236}">
                  <a16:creationId xmlns:a16="http://schemas.microsoft.com/office/drawing/2014/main" id="{A8BA0245-0044-4852-A60C-E16BFF9A9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9624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Oval 7">
              <a:extLst>
                <a:ext uri="{FF2B5EF4-FFF2-40B4-BE49-F238E27FC236}">
                  <a16:creationId xmlns:a16="http://schemas.microsoft.com/office/drawing/2014/main" id="{FB02AA02-85DD-44B0-B0DD-7308BA32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0292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0" name="Oval 8">
              <a:extLst>
                <a:ext uri="{FF2B5EF4-FFF2-40B4-BE49-F238E27FC236}">
                  <a16:creationId xmlns:a16="http://schemas.microsoft.com/office/drawing/2014/main" id="{7C590E32-0157-40AA-BA06-F04B425A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1816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7A636291-2497-4C66-A49D-B2A3A70C2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648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C6642B62-59E6-45F9-9A81-493287856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8674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1" name="Oval 11">
              <a:extLst>
                <a:ext uri="{FF2B5EF4-FFF2-40B4-BE49-F238E27FC236}">
                  <a16:creationId xmlns:a16="http://schemas.microsoft.com/office/drawing/2014/main" id="{4C5FE8BD-F5B2-4493-884E-BBC580BE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2" name="Text Box 12">
              <a:extLst>
                <a:ext uri="{FF2B5EF4-FFF2-40B4-BE49-F238E27FC236}">
                  <a16:creationId xmlns:a16="http://schemas.microsoft.com/office/drawing/2014/main" id="{07BB175F-7CDA-4F34-A554-BC6D7CEA0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325" y="4306888"/>
              <a:ext cx="18117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Palatino" charset="0"/>
                </a:rPr>
                <a:t>Label it red.</a:t>
              </a:r>
            </a:p>
          </p:txBody>
        </p:sp>
        <p:sp>
          <p:nvSpPr>
            <p:cNvPr id="1315853" name="Oval 13">
              <a:extLst>
                <a:ext uri="{FF2B5EF4-FFF2-40B4-BE49-F238E27FC236}">
                  <a16:creationId xmlns:a16="http://schemas.microsoft.com/office/drawing/2014/main" id="{8167B57A-8803-4066-9947-90A357E9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46863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4" name="Oval 14">
              <a:extLst>
                <a:ext uri="{FF2B5EF4-FFF2-40B4-BE49-F238E27FC236}">
                  <a16:creationId xmlns:a16="http://schemas.microsoft.com/office/drawing/2014/main" id="{8C1AACD4-0567-4F60-B36C-7D7191D3C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724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5" name="Oval 15">
              <a:extLst>
                <a:ext uri="{FF2B5EF4-FFF2-40B4-BE49-F238E27FC236}">
                  <a16:creationId xmlns:a16="http://schemas.microsoft.com/office/drawing/2014/main" id="{DC293223-8E86-47B2-B485-1E782F39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47625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6" name="Oval 16">
              <a:extLst>
                <a:ext uri="{FF2B5EF4-FFF2-40B4-BE49-F238E27FC236}">
                  <a16:creationId xmlns:a16="http://schemas.microsoft.com/office/drawing/2014/main" id="{7FF78558-9952-42E7-8A73-E6EFA799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00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7" name="Oval 17">
              <a:extLst>
                <a:ext uri="{FF2B5EF4-FFF2-40B4-BE49-F238E27FC236}">
                  <a16:creationId xmlns:a16="http://schemas.microsoft.com/office/drawing/2014/main" id="{FA155CEA-0E3A-463A-B059-80D102408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48387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8" name="Oval 18">
              <a:extLst>
                <a:ext uri="{FF2B5EF4-FFF2-40B4-BE49-F238E27FC236}">
                  <a16:creationId xmlns:a16="http://schemas.microsoft.com/office/drawing/2014/main" id="{AB08B1B4-AB47-4FE1-A591-8A133170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876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59" name="Oval 19">
              <a:extLst>
                <a:ext uri="{FF2B5EF4-FFF2-40B4-BE49-F238E27FC236}">
                  <a16:creationId xmlns:a16="http://schemas.microsoft.com/office/drawing/2014/main" id="{8F3D46B3-FCE7-4D93-8073-CD5987DB0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149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60" name="Oval 20">
              <a:extLst>
                <a:ext uri="{FF2B5EF4-FFF2-40B4-BE49-F238E27FC236}">
                  <a16:creationId xmlns:a16="http://schemas.microsoft.com/office/drawing/2014/main" id="{7B8EBF6E-AD91-4815-94EB-84D56637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953000"/>
              <a:ext cx="228600" cy="2286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5861" name="Line 21">
              <a:extLst>
                <a:ext uri="{FF2B5EF4-FFF2-40B4-BE49-F238E27FC236}">
                  <a16:creationId xmlns:a16="http://schemas.microsoft.com/office/drawing/2014/main" id="{0227C5BA-80B9-4A69-9411-1746463A0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200" y="46482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1B9FC9D-EC73-42E1-9635-D85A3C0FDCB9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3EE1F-552F-EF72-4027-09AF87F3EFA7}"/>
              </a:ext>
            </a:extLst>
          </p:cNvPr>
          <p:cNvSpPr txBox="1"/>
          <p:nvPr/>
        </p:nvSpPr>
        <p:spPr>
          <a:xfrm>
            <a:off x="1609724" y="5416047"/>
            <a:ext cx="966787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Idea: Similar data points are from similar class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Nearest Neighbors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057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">
                  <p:embed/>
                </p:oleObj>
              </mc:Choice>
              <mc:Fallback>
                <p:oleObj name="VISIO" r:id="rId2" imgW="9756360" imgH="4523760" progId="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27321" y="5257800"/>
            <a:ext cx="1135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K-nearest neighbors of a record x are data points that have the k </a:t>
            </a:r>
            <a:r>
              <a:rPr lang="en-US" sz="2400" dirty="0">
                <a:solidFill>
                  <a:srgbClr val="C00000"/>
                </a:solidFill>
              </a:rPr>
              <a:t>smallest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distance</a:t>
            </a:r>
            <a:r>
              <a:rPr lang="en-US" sz="2400" dirty="0"/>
              <a:t> to x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Distance is the </a:t>
            </a:r>
            <a:r>
              <a:rPr lang="en-US" sz="2400" dirty="0">
                <a:solidFill>
                  <a:srgbClr val="FF0000"/>
                </a:solidFill>
              </a:rPr>
              <a:t>Loss Function </a:t>
            </a:r>
            <a:r>
              <a:rPr lang="en-US" sz="2400" dirty="0"/>
              <a:t>in KNN</a:t>
            </a:r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We need a </a:t>
            </a:r>
            <a:r>
              <a:rPr lang="en-US" sz="2400" dirty="0">
                <a:solidFill>
                  <a:srgbClr val="FF0000"/>
                </a:solidFill>
              </a:rPr>
              <a:t>measure for distance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Text Box 3"/>
          <p:cNvSpPr txBox="1">
            <a:spLocks noChangeArrowheads="1"/>
          </p:cNvSpPr>
          <p:nvPr/>
        </p:nvSpPr>
        <p:spPr bwMode="auto">
          <a:xfrm>
            <a:off x="2041525" y="1103313"/>
            <a:ext cx="30909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Euclidean Distance:</a:t>
            </a:r>
          </a:p>
          <a:p>
            <a:pPr>
              <a:buFontTx/>
              <a:buChar char="•"/>
            </a:pPr>
            <a:endParaRPr lang="en-US" altLang="en-US" sz="2400" dirty="0">
              <a:solidFill>
                <a:srgbClr val="000066"/>
              </a:solidFill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Manhattan Distance:</a:t>
            </a:r>
          </a:p>
          <a:p>
            <a:pPr>
              <a:buFontTx/>
              <a:buChar char="•"/>
            </a:pPr>
            <a:endParaRPr lang="en-US" altLang="en-US" sz="2400" dirty="0">
              <a:solidFill>
                <a:srgbClr val="000066"/>
              </a:solidFill>
              <a:latin typeface="Arial Narrow" pitchFamily="34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solidFill>
                  <a:srgbClr val="000066"/>
                </a:solidFill>
                <a:latin typeface="Arial Narrow" pitchFamily="34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Chebyshev Distance: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684" name="Object 4"/>
              <p:cNvSpPr txBox="1"/>
              <p:nvPr/>
            </p:nvSpPr>
            <p:spPr bwMode="auto">
              <a:xfrm>
                <a:off x="5495825" y="1282516"/>
                <a:ext cx="4859511" cy="4903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96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25" y="1282516"/>
                <a:ext cx="4859511" cy="490351"/>
              </a:xfrm>
              <a:prstGeom prst="rect">
                <a:avLst/>
              </a:prstGeom>
              <a:blipFill>
                <a:blip r:embed="rId3"/>
                <a:stretch>
                  <a:fillRect b="-790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685" name="Object 5"/>
              <p:cNvSpPr txBox="1"/>
              <p:nvPr/>
            </p:nvSpPr>
            <p:spPr bwMode="auto">
              <a:xfrm>
                <a:off x="5495825" y="2109598"/>
                <a:ext cx="2724349" cy="41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 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968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25" y="2109598"/>
                <a:ext cx="2724349" cy="416250"/>
              </a:xfrm>
              <a:prstGeom prst="rect">
                <a:avLst/>
              </a:prstGeom>
              <a:blipFill>
                <a:blip r:embed="rId4"/>
                <a:stretch>
                  <a:fillRect b="-602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686" name="Object 6"/>
              <p:cNvSpPr txBox="1"/>
              <p:nvPr/>
            </p:nvSpPr>
            <p:spPr bwMode="auto">
              <a:xfrm>
                <a:off x="5495825" y="2973846"/>
                <a:ext cx="3200400" cy="439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39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5825" y="2973846"/>
                <a:ext cx="3200400" cy="439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687" name="Line 7"/>
          <p:cNvSpPr>
            <a:spLocks noChangeShapeType="1"/>
          </p:cNvSpPr>
          <p:nvPr/>
        </p:nvSpPr>
        <p:spPr bwMode="auto">
          <a:xfrm>
            <a:off x="2570163" y="3991736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88" name="Line 8"/>
          <p:cNvSpPr>
            <a:spLocks noChangeShapeType="1"/>
          </p:cNvSpPr>
          <p:nvPr/>
        </p:nvSpPr>
        <p:spPr bwMode="auto">
          <a:xfrm>
            <a:off x="2570163" y="6201536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89" name="Line 9"/>
          <p:cNvSpPr>
            <a:spLocks noChangeShapeType="1"/>
          </p:cNvSpPr>
          <p:nvPr/>
        </p:nvSpPr>
        <p:spPr bwMode="auto">
          <a:xfrm>
            <a:off x="3255963" y="6049136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0" name="Line 10"/>
          <p:cNvSpPr>
            <a:spLocks noChangeShapeType="1"/>
          </p:cNvSpPr>
          <p:nvPr/>
        </p:nvSpPr>
        <p:spPr bwMode="auto">
          <a:xfrm>
            <a:off x="4322763" y="6049136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1" name="Line 11"/>
          <p:cNvSpPr>
            <a:spLocks noChangeShapeType="1"/>
          </p:cNvSpPr>
          <p:nvPr/>
        </p:nvSpPr>
        <p:spPr bwMode="auto">
          <a:xfrm>
            <a:off x="2493963" y="57443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>
            <a:off x="2479676" y="406793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3" name="Oval 13"/>
          <p:cNvSpPr>
            <a:spLocks noChangeArrowheads="1"/>
          </p:cNvSpPr>
          <p:nvPr/>
        </p:nvSpPr>
        <p:spPr bwMode="auto">
          <a:xfrm>
            <a:off x="4279901" y="57014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4" name="Oval 14"/>
          <p:cNvSpPr>
            <a:spLocks noChangeArrowheads="1"/>
          </p:cNvSpPr>
          <p:nvPr/>
        </p:nvSpPr>
        <p:spPr bwMode="auto">
          <a:xfrm>
            <a:off x="3213101" y="402031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695" name="Object 15"/>
              <p:cNvSpPr txBox="1"/>
              <p:nvPr/>
            </p:nvSpPr>
            <p:spPr bwMode="auto">
              <a:xfrm>
                <a:off x="3684588" y="6006274"/>
                <a:ext cx="261938" cy="347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969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4588" y="6006274"/>
                <a:ext cx="261938" cy="347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9696" name="Object 16"/>
              <p:cNvSpPr txBox="1"/>
              <p:nvPr/>
            </p:nvSpPr>
            <p:spPr bwMode="auto">
              <a:xfrm>
                <a:off x="2112963" y="4664837"/>
                <a:ext cx="261938" cy="347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3969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2963" y="4664837"/>
                <a:ext cx="261938" cy="347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697" name="Line 17"/>
          <p:cNvSpPr>
            <a:spLocks noChangeShapeType="1"/>
          </p:cNvSpPr>
          <p:nvPr/>
        </p:nvSpPr>
        <p:spPr bwMode="auto">
          <a:xfrm>
            <a:off x="2265363" y="40679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8" name="Line 18"/>
          <p:cNvSpPr>
            <a:spLocks noChangeShapeType="1"/>
          </p:cNvSpPr>
          <p:nvPr/>
        </p:nvSpPr>
        <p:spPr bwMode="auto">
          <a:xfrm>
            <a:off x="2265363" y="50585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699" name="Line 19"/>
          <p:cNvSpPr>
            <a:spLocks noChangeShapeType="1"/>
          </p:cNvSpPr>
          <p:nvPr/>
        </p:nvSpPr>
        <p:spPr bwMode="auto">
          <a:xfrm>
            <a:off x="3913188" y="635393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0" name="Line 20"/>
          <p:cNvSpPr>
            <a:spLocks noChangeShapeType="1"/>
          </p:cNvSpPr>
          <p:nvPr/>
        </p:nvSpPr>
        <p:spPr bwMode="auto">
          <a:xfrm>
            <a:off x="3303588" y="635393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1" name="Line 21"/>
          <p:cNvSpPr>
            <a:spLocks noChangeShapeType="1"/>
          </p:cNvSpPr>
          <p:nvPr/>
        </p:nvSpPr>
        <p:spPr bwMode="auto">
          <a:xfrm>
            <a:off x="2722563" y="5744336"/>
            <a:ext cx="1524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2" name="Line 22"/>
          <p:cNvSpPr>
            <a:spLocks noChangeShapeType="1"/>
          </p:cNvSpPr>
          <p:nvPr/>
        </p:nvSpPr>
        <p:spPr bwMode="auto">
          <a:xfrm>
            <a:off x="3255963" y="4144136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3" name="Line 23"/>
          <p:cNvSpPr>
            <a:spLocks noChangeShapeType="1"/>
          </p:cNvSpPr>
          <p:nvPr/>
        </p:nvSpPr>
        <p:spPr bwMode="auto">
          <a:xfrm>
            <a:off x="4322763" y="5820536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4" name="Line 24"/>
          <p:cNvSpPr>
            <a:spLocks noChangeShapeType="1"/>
          </p:cNvSpPr>
          <p:nvPr/>
        </p:nvSpPr>
        <p:spPr bwMode="auto">
          <a:xfrm>
            <a:off x="2722563" y="4067936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05" name="Object 25"/>
              <p:cNvSpPr txBox="1"/>
              <p:nvPr/>
            </p:nvSpPr>
            <p:spPr bwMode="auto">
              <a:xfrm>
                <a:off x="6747973" y="4167593"/>
                <a:ext cx="5277967" cy="1458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Euclidean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(1−3)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(5−1)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=4.47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Manhattan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(5−1)|=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Chebyshev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|(5−1)|)=4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3970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7973" y="4167593"/>
                <a:ext cx="5277967" cy="1458913"/>
              </a:xfrm>
              <a:prstGeom prst="rect">
                <a:avLst/>
              </a:prstGeom>
              <a:blipFill>
                <a:blip r:embed="rId8"/>
                <a:stretch>
                  <a:fillRect b="-652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0"/>
          <p:cNvSpPr txBox="1">
            <a:spLocks/>
          </p:cNvSpPr>
          <p:nvPr/>
        </p:nvSpPr>
        <p:spPr>
          <a:xfrm>
            <a:off x="1981200" y="3048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>
                <a:solidFill>
                  <a:srgbClr val="003300"/>
                </a:solidFill>
              </a:rPr>
              <a:t>Distance Measures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26AE0-5910-7012-74C4-8CEF4A811D2E}"/>
              </a:ext>
            </a:extLst>
          </p:cNvPr>
          <p:cNvSpPr txBox="1"/>
          <p:nvPr/>
        </p:nvSpPr>
        <p:spPr>
          <a:xfrm>
            <a:off x="3081338" y="63945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1      2     3    4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27A9C-472E-267A-BD1D-1B117751F021}"/>
              </a:ext>
            </a:extLst>
          </p:cNvPr>
          <p:cNvSpPr txBox="1"/>
          <p:nvPr/>
        </p:nvSpPr>
        <p:spPr>
          <a:xfrm rot="16200000">
            <a:off x="-439924" y="33906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latin typeface="Arial Narrow" pitchFamily="34" charset="0"/>
              </a:rPr>
              <a:t>1    2    3    4   5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05FDB-C530-6D4B-9E46-CE62738B4CEE}"/>
              </a:ext>
            </a:extLst>
          </p:cNvPr>
          <p:cNvSpPr txBox="1"/>
          <p:nvPr/>
        </p:nvSpPr>
        <p:spPr>
          <a:xfrm>
            <a:off x="5181600" y="62158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Arial Narrow" pitchFamily="34" charset="0"/>
              </a:rPr>
              <a:t>Feature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C5975-1EF1-C102-6A7A-9AED52B5F9B4}"/>
              </a:ext>
            </a:extLst>
          </p:cNvPr>
          <p:cNvSpPr txBox="1"/>
          <p:nvPr/>
        </p:nvSpPr>
        <p:spPr>
          <a:xfrm>
            <a:off x="1846076" y="35454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Arial Narrow" pitchFamily="34" charset="0"/>
              </a:rPr>
              <a:t>Feature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416A1-D24A-14C2-E2F8-873BE4217821}"/>
              </a:ext>
            </a:extLst>
          </p:cNvPr>
          <p:cNvSpPr txBox="1"/>
          <p:nvPr/>
        </p:nvSpPr>
        <p:spPr>
          <a:xfrm>
            <a:off x="3251201" y="386512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 Narrow" pitchFamily="34" charset="0"/>
              </a:rPr>
              <a:t>X (1,5)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7D39F-D0B6-2348-7749-E366218DED35}"/>
              </a:ext>
            </a:extLst>
          </p:cNvPr>
          <p:cNvSpPr txBox="1"/>
          <p:nvPr/>
        </p:nvSpPr>
        <p:spPr>
          <a:xfrm>
            <a:off x="4479101" y="554990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 Narrow" pitchFamily="34" charset="0"/>
              </a:rPr>
              <a:t>Y (3,1)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3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3570768" y="157601"/>
            <a:ext cx="10515600" cy="132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Other Distance Metrics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36F4B1-40F6-08C7-EB1F-B0D87777A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45679"/>
              </p:ext>
            </p:extLst>
          </p:nvPr>
        </p:nvGraphicFramePr>
        <p:xfrm>
          <a:off x="3487479" y="974483"/>
          <a:ext cx="6081823" cy="572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3689280" imgH="3473280" progId="">
                  <p:embed/>
                </p:oleObj>
              </mc:Choice>
              <mc:Fallback>
                <p:oleObj name="PBrush" r:id="rId3" imgW="3689280" imgH="3473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7479" y="974483"/>
                        <a:ext cx="6081823" cy="5725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108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6FC0DE91-33C0-4C02-A51B-75FED3F21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KNN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95584-B261-4E9D-9594-B250D28B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90" b="48511"/>
          <a:stretch/>
        </p:blipFill>
        <p:spPr>
          <a:xfrm>
            <a:off x="2819400" y="2467928"/>
            <a:ext cx="3124200" cy="22564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D0FDDA-C577-424D-8851-A357C9FF4B59}"/>
              </a:ext>
            </a:extLst>
          </p:cNvPr>
          <p:cNvSpPr txBox="1"/>
          <p:nvPr/>
        </p:nvSpPr>
        <p:spPr>
          <a:xfrm>
            <a:off x="1828800" y="673100"/>
            <a:ext cx="95910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Get a </a:t>
            </a:r>
            <a:r>
              <a:rPr lang="en-US" sz="2000" dirty="0">
                <a:solidFill>
                  <a:srgbClr val="FF0000"/>
                </a:solidFill>
              </a:rPr>
              <a:t>test</a:t>
            </a:r>
            <a:r>
              <a:rPr lang="en-US" sz="2000" dirty="0"/>
              <a:t> data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Calculate distance </a:t>
            </a:r>
            <a:r>
              <a:rPr lang="en-US" sz="2000" dirty="0"/>
              <a:t>between data points with training data points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Find k (hyper-parameter) </a:t>
            </a:r>
            <a:r>
              <a:rPr lang="en-US" sz="2000" dirty="0">
                <a:solidFill>
                  <a:srgbClr val="FF0000"/>
                </a:solidFill>
              </a:rPr>
              <a:t>nearest neighbors </a:t>
            </a:r>
            <a:r>
              <a:rPr lang="en-US" sz="2000" dirty="0"/>
              <a:t>(less distance)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Assign a label </a:t>
            </a:r>
            <a:r>
              <a:rPr lang="en-US" sz="2000" dirty="0"/>
              <a:t>based on labels of nearest neighbors (Majority Voting / Regression)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Repeat</a:t>
            </a:r>
            <a:r>
              <a:rPr lang="en-US" sz="2000" dirty="0"/>
              <a:t> for other unlabeled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B557-8380-9465-4536-7749E72B5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09" b="50250"/>
          <a:stretch/>
        </p:blipFill>
        <p:spPr>
          <a:xfrm>
            <a:off x="5943600" y="2467928"/>
            <a:ext cx="3276600" cy="218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B3983-95C3-EB2D-CD24-53D6F5EA9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8" t="51489" r="14286"/>
          <a:stretch/>
        </p:blipFill>
        <p:spPr>
          <a:xfrm>
            <a:off x="4191000" y="4732020"/>
            <a:ext cx="4114800" cy="2125980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128D1B30-AC0E-AE02-6C4F-1A6C35497B12}"/>
              </a:ext>
            </a:extLst>
          </p:cNvPr>
          <p:cNvSpPr/>
          <p:nvPr/>
        </p:nvSpPr>
        <p:spPr>
          <a:xfrm>
            <a:off x="7543800" y="5181600"/>
            <a:ext cx="457200" cy="228600"/>
          </a:xfrm>
          <a:prstGeom prst="leftArrow">
            <a:avLst/>
          </a:prstGeom>
          <a:solidFill>
            <a:srgbClr val="00B05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335280" y="155469"/>
            <a:ext cx="8229600" cy="9445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Linear Regression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5280" y="1282751"/>
            <a:ext cx="11643360" cy="9906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ekton Pro" pitchFamily="34" charset="0"/>
              </a:rPr>
              <a:t>Fitting</a:t>
            </a:r>
            <a:r>
              <a:rPr lang="en-US" b="1" dirty="0">
                <a:latin typeface="Tekton Pro" pitchFamily="34" charset="0"/>
              </a:rPr>
              <a:t> the data:</a:t>
            </a:r>
            <a:r>
              <a:rPr lang="en-US" dirty="0">
                <a:latin typeface="Tekton Pro" pitchFamily="34" charset="0"/>
              </a:rPr>
              <a:t> </a:t>
            </a:r>
            <a:r>
              <a:rPr lang="en-US" sz="2400" dirty="0">
                <a:latin typeface="Tekton Pro" pitchFamily="34" charset="0"/>
              </a:rPr>
              <a:t>finding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equation</a:t>
            </a:r>
            <a:r>
              <a:rPr lang="en-US" sz="2400" dirty="0">
                <a:latin typeface="Tekton Pro" pitchFamily="34" charset="0"/>
              </a:rPr>
              <a:t> for the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straight line (linear) </a:t>
            </a:r>
            <a:r>
              <a:rPr lang="en-US" sz="2400" dirty="0">
                <a:latin typeface="Tekton Pro" pitchFamily="34" charset="0"/>
              </a:rPr>
              <a:t>that does the best job of modeling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dependent</a:t>
            </a:r>
            <a:r>
              <a:rPr lang="en-US" sz="2400" dirty="0">
                <a:latin typeface="Tekton Pro" pitchFamily="34" charset="0"/>
              </a:rPr>
              <a:t> variable as determined by </a:t>
            </a: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independent</a:t>
            </a:r>
            <a:r>
              <a:rPr lang="en-US" sz="2400" dirty="0">
                <a:latin typeface="Tekton Pro" pitchFamily="34" charset="0"/>
              </a:rPr>
              <a:t> variables. </a:t>
            </a:r>
          </a:p>
          <a:p>
            <a:pPr eaLnBrk="1" hangingPunct="1"/>
            <a:endParaRPr lang="en-US" sz="2400" dirty="0">
              <a:latin typeface="Tekton Pro" pitchFamily="34" charset="0"/>
            </a:endParaRPr>
          </a:p>
          <a:p>
            <a:pPr eaLnBrk="1" hangingPunct="1"/>
            <a:endParaRPr lang="en-US" sz="2400" dirty="0">
              <a:latin typeface="Tekton Pro" pitchFamily="34" charset="0"/>
            </a:endParaRPr>
          </a:p>
        </p:txBody>
      </p:sp>
      <p:graphicFrame>
        <p:nvGraphicFramePr>
          <p:cNvPr id="1638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5535611"/>
              </p:ext>
            </p:extLst>
          </p:nvPr>
        </p:nvGraphicFramePr>
        <p:xfrm>
          <a:off x="2753360" y="2585720"/>
          <a:ext cx="6116320" cy="382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62731" imgH="3562231" progId="Excel.Chart.8">
                  <p:embed/>
                </p:oleObj>
              </mc:Choice>
              <mc:Fallback>
                <p:oleObj name="Chart" r:id="rId2" imgW="6162731" imgH="3562231" progId="Excel.Chart.8">
                  <p:embed/>
                  <p:pic>
                    <p:nvPicPr>
                      <p:cNvPr id="163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60" y="2585720"/>
                        <a:ext cx="6116320" cy="382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Line 8"/>
          <p:cNvSpPr>
            <a:spLocks noChangeShapeType="1"/>
          </p:cNvSpPr>
          <p:nvPr/>
        </p:nvSpPr>
        <p:spPr bwMode="auto">
          <a:xfrm flipV="1">
            <a:off x="3858260" y="3520440"/>
            <a:ext cx="3906520" cy="1752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2538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"/>
            <a:ext cx="9144000" cy="742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KNN Example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71C5EF45-9A57-4AD3-A13B-114A18BCE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46493"/>
              </p:ext>
            </p:extLst>
          </p:nvPr>
        </p:nvGraphicFramePr>
        <p:xfrm>
          <a:off x="1828800" y="2523037"/>
          <a:ext cx="403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327166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882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7749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6496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F5EE920-A7CA-4381-84AA-5BB9C663341E}"/>
              </a:ext>
            </a:extLst>
          </p:cNvPr>
          <p:cNvGraphicFramePr>
            <a:graphicFrameLocks noGrp="1"/>
          </p:cNvGraphicFramePr>
          <p:nvPr/>
        </p:nvGraphicFramePr>
        <p:xfrm>
          <a:off x="6181928" y="6106160"/>
          <a:ext cx="441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07998655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68366174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602676587"/>
                    </a:ext>
                  </a:extLst>
                </a:gridCol>
              </a:tblGrid>
              <a:tr h="3730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 kg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 cm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4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420406-FF2E-9332-6D70-7A5AEAEBEC0B}"/>
              </a:ext>
            </a:extLst>
          </p:cNvPr>
          <p:cNvSpPr txBox="1"/>
          <p:nvPr/>
        </p:nvSpPr>
        <p:spPr>
          <a:xfrm>
            <a:off x="1670050" y="1627237"/>
            <a:ext cx="83947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latin typeface="Arial" charset="0"/>
                <a:cs typeface="Arial" charset="0"/>
              </a:rPr>
              <a:t>Features: </a:t>
            </a:r>
            <a:r>
              <a:rPr lang="en-US" dirty="0">
                <a:latin typeface="Arial" charset="0"/>
                <a:cs typeface="Arial" charset="0"/>
              </a:rPr>
              <a:t>height(cm) and weight (kg) 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latin typeface="Arial" charset="0"/>
                <a:cs typeface="Arial" charset="0"/>
              </a:rPr>
              <a:t>Labels: </a:t>
            </a:r>
            <a:r>
              <a:rPr lang="en-US" dirty="0">
                <a:latin typeface="Arial" charset="0"/>
                <a:cs typeface="Arial" charset="0"/>
              </a:rPr>
              <a:t>Normal / Underweight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E3F73-5FE8-483C-BD46-BF6CB5DA2F24}"/>
              </a:ext>
            </a:extLst>
          </p:cNvPr>
          <p:cNvSpPr txBox="1"/>
          <p:nvPr/>
        </p:nvSpPr>
        <p:spPr>
          <a:xfrm>
            <a:off x="6181928" y="5570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charset="0"/>
                <a:cs typeface="Arial" charset="0"/>
              </a:rPr>
              <a:t>Unknown datapoint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"/>
            <a:ext cx="9144000" cy="742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KNN Example</a:t>
            </a:r>
          </a:p>
        </p:txBody>
      </p:sp>
      <p:graphicFrame>
        <p:nvGraphicFramePr>
          <p:cNvPr id="44" name="Table 23">
            <a:extLst>
              <a:ext uri="{FF2B5EF4-FFF2-40B4-BE49-F238E27FC236}">
                <a16:creationId xmlns:a16="http://schemas.microsoft.com/office/drawing/2014/main" id="{0EF7539B-FF45-4536-92E5-F8FD2910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33023"/>
              </p:ext>
            </p:extLst>
          </p:nvPr>
        </p:nvGraphicFramePr>
        <p:xfrm>
          <a:off x="3264195" y="1510616"/>
          <a:ext cx="534640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42">
                  <a:extLst>
                    <a:ext uri="{9D8B030D-6E8A-4147-A177-3AD203B41FA5}">
                      <a16:colId xmlns:a16="http://schemas.microsoft.com/office/drawing/2014/main" val="3432716639"/>
                    </a:ext>
                  </a:extLst>
                </a:gridCol>
                <a:gridCol w="1196163">
                  <a:extLst>
                    <a:ext uri="{9D8B030D-6E8A-4147-A177-3AD203B41FA5}">
                      <a16:colId xmlns:a16="http://schemas.microsoft.com/office/drawing/2014/main" val="32048825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774907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7357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649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E1386E-7CB3-4F0C-9B35-A93E8F199AB3}"/>
              </a:ext>
            </a:extLst>
          </p:cNvPr>
          <p:cNvSpPr txBox="1"/>
          <p:nvPr/>
        </p:nvSpPr>
        <p:spPr>
          <a:xfrm>
            <a:off x="5257800" y="630765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data point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2A6B2C-1403-4BCA-8D3C-DB1419E1A67B}"/>
              </a:ext>
            </a:extLst>
          </p:cNvPr>
          <p:cNvGraphicFramePr>
            <a:graphicFrameLocks noGrp="1"/>
          </p:cNvGraphicFramePr>
          <p:nvPr/>
        </p:nvGraphicFramePr>
        <p:xfrm>
          <a:off x="4518397" y="5990878"/>
          <a:ext cx="3339729" cy="3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43">
                  <a:extLst>
                    <a:ext uri="{9D8B030D-6E8A-4147-A177-3AD203B41FA5}">
                      <a16:colId xmlns:a16="http://schemas.microsoft.com/office/drawing/2014/main" val="1079986557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2683661745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602676587"/>
                    </a:ext>
                  </a:extLst>
                </a:gridCol>
              </a:tblGrid>
              <a:tr h="316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 kg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 cm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430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9B419-9914-FA14-497C-833CDF809E04}"/>
              </a:ext>
            </a:extLst>
          </p:cNvPr>
          <p:cNvCxnSpPr>
            <a:cxnSpLocks/>
          </p:cNvCxnSpPr>
          <p:nvPr/>
        </p:nvCxnSpPr>
        <p:spPr>
          <a:xfrm>
            <a:off x="9601200" y="2133600"/>
            <a:ext cx="0" cy="403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6EED2-C2C5-92CB-A831-10BF5D71C3D3}"/>
              </a:ext>
            </a:extLst>
          </p:cNvPr>
          <p:cNvCxnSpPr/>
          <p:nvPr/>
        </p:nvCxnSpPr>
        <p:spPr>
          <a:xfrm flipH="1">
            <a:off x="8534400" y="2133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4169AD-36E9-7494-8158-5BBD7C776F6F}"/>
              </a:ext>
            </a:extLst>
          </p:cNvPr>
          <p:cNvCxnSpPr/>
          <p:nvPr/>
        </p:nvCxnSpPr>
        <p:spPr>
          <a:xfrm flipH="1">
            <a:off x="8534400" y="4038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5F967-0C1B-135B-2C03-DC540846CDFD}"/>
              </a:ext>
            </a:extLst>
          </p:cNvPr>
          <p:cNvCxnSpPr/>
          <p:nvPr/>
        </p:nvCxnSpPr>
        <p:spPr>
          <a:xfrm flipH="1">
            <a:off x="8534400" y="4419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1AC77-E4B5-F0EA-B4F2-65854AF4E17E}"/>
              </a:ext>
            </a:extLst>
          </p:cNvPr>
          <p:cNvCxnSpPr/>
          <p:nvPr/>
        </p:nvCxnSpPr>
        <p:spPr>
          <a:xfrm flipH="1">
            <a:off x="8534400" y="47244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B8C76D-0878-4BEC-9176-63F5501674C4}"/>
              </a:ext>
            </a:extLst>
          </p:cNvPr>
          <p:cNvCxnSpPr/>
          <p:nvPr/>
        </p:nvCxnSpPr>
        <p:spPr>
          <a:xfrm flipH="1">
            <a:off x="8534400" y="5181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C2EA9-EC53-6715-41E0-830741ACC6BE}"/>
              </a:ext>
            </a:extLst>
          </p:cNvPr>
          <p:cNvCxnSpPr/>
          <p:nvPr/>
        </p:nvCxnSpPr>
        <p:spPr>
          <a:xfrm flipH="1">
            <a:off x="8534400" y="25908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D47C5-1733-21DE-5535-57FEC83292A6}"/>
              </a:ext>
            </a:extLst>
          </p:cNvPr>
          <p:cNvCxnSpPr/>
          <p:nvPr/>
        </p:nvCxnSpPr>
        <p:spPr>
          <a:xfrm flipH="1">
            <a:off x="8553450" y="29718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9D6702-B7F3-8DDD-10B8-435D3F2BC501}"/>
              </a:ext>
            </a:extLst>
          </p:cNvPr>
          <p:cNvCxnSpPr/>
          <p:nvPr/>
        </p:nvCxnSpPr>
        <p:spPr>
          <a:xfrm flipH="1">
            <a:off x="8534400" y="3276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C69A60-8910-0162-CCA9-963A313CAC1E}"/>
              </a:ext>
            </a:extLst>
          </p:cNvPr>
          <p:cNvCxnSpPr/>
          <p:nvPr/>
        </p:nvCxnSpPr>
        <p:spPr>
          <a:xfrm flipH="1">
            <a:off x="8534400" y="3657600"/>
            <a:ext cx="1066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06B66A-826A-75F3-696C-C435594E4760}"/>
              </a:ext>
            </a:extLst>
          </p:cNvPr>
          <p:cNvCxnSpPr/>
          <p:nvPr/>
        </p:nvCxnSpPr>
        <p:spPr>
          <a:xfrm flipH="1">
            <a:off x="7848600" y="6172200"/>
            <a:ext cx="175260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41B52CF-5048-256D-DF44-828707229F51}"/>
              </a:ext>
            </a:extLst>
          </p:cNvPr>
          <p:cNvSpPr/>
          <p:nvPr/>
        </p:nvSpPr>
        <p:spPr>
          <a:xfrm>
            <a:off x="7359722" y="1371600"/>
            <a:ext cx="1327078" cy="762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86CF4-0027-D1A6-3989-63E39ABB4C20}"/>
              </a:ext>
            </a:extLst>
          </p:cNvPr>
          <p:cNvSpPr txBox="1"/>
          <p:nvPr/>
        </p:nvSpPr>
        <p:spPr>
          <a:xfrm>
            <a:off x="6188261" y="952256"/>
            <a:ext cx="627697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latin typeface="Arial" charset="0"/>
                <a:cs typeface="Arial" charset="0"/>
              </a:rPr>
              <a:t>Euclidean Distance (d) = sqrt ( (x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-x</a:t>
            </a:r>
            <a:r>
              <a:rPr lang="en-US" b="1" baseline="-25000" dirty="0">
                <a:latin typeface="Arial" charset="0"/>
                <a:cs typeface="Arial" charset="0"/>
              </a:rPr>
              <a:t>1</a:t>
            </a:r>
            <a:r>
              <a:rPr lang="en-US" b="1" dirty="0">
                <a:latin typeface="Arial" charset="0"/>
                <a:cs typeface="Arial" charset="0"/>
              </a:rPr>
              <a:t>)</a:t>
            </a:r>
            <a:r>
              <a:rPr lang="en-US" b="1" baseline="30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 + (y</a:t>
            </a:r>
            <a:r>
              <a:rPr lang="en-US" b="1" baseline="-25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-y</a:t>
            </a:r>
            <a:r>
              <a:rPr lang="en-US" b="1" baseline="-25000" dirty="0">
                <a:latin typeface="Arial" charset="0"/>
                <a:cs typeface="Arial" charset="0"/>
              </a:rPr>
              <a:t>1</a:t>
            </a:r>
            <a:r>
              <a:rPr lang="en-US" b="1" dirty="0">
                <a:latin typeface="Arial" charset="0"/>
                <a:cs typeface="Arial" charset="0"/>
              </a:rPr>
              <a:t>)</a:t>
            </a:r>
            <a:r>
              <a:rPr lang="en-US" b="1" baseline="30000" dirty="0">
                <a:latin typeface="Arial" charset="0"/>
                <a:cs typeface="Arial" charset="0"/>
              </a:rPr>
              <a:t>2</a:t>
            </a:r>
            <a:r>
              <a:rPr lang="en-US" b="1" dirty="0">
                <a:latin typeface="Arial" charset="0"/>
                <a:cs typeface="Arial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885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46286" y="232588"/>
            <a:ext cx="9144000" cy="742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>
                <a:solidFill>
                  <a:schemeClr val="tx1"/>
                </a:solidFill>
              </a:rPr>
              <a:t>KNN Example</a:t>
            </a:r>
          </a:p>
        </p:txBody>
      </p:sp>
      <p:graphicFrame>
        <p:nvGraphicFramePr>
          <p:cNvPr id="44" name="Table 23">
            <a:extLst>
              <a:ext uri="{FF2B5EF4-FFF2-40B4-BE49-F238E27FC236}">
                <a16:creationId xmlns:a16="http://schemas.microsoft.com/office/drawing/2014/main" id="{0EF7539B-FF45-4536-92E5-F8FD2910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1370"/>
              </p:ext>
            </p:extLst>
          </p:nvPr>
        </p:nvGraphicFramePr>
        <p:xfrm>
          <a:off x="2721935" y="1666242"/>
          <a:ext cx="544921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232">
                  <a:extLst>
                    <a:ext uri="{9D8B030D-6E8A-4147-A177-3AD203B41FA5}">
                      <a16:colId xmlns:a16="http://schemas.microsoft.com/office/drawing/2014/main" val="3432716639"/>
                    </a:ext>
                  </a:extLst>
                </a:gridCol>
                <a:gridCol w="1247580">
                  <a:extLst>
                    <a:ext uri="{9D8B030D-6E8A-4147-A177-3AD203B41FA5}">
                      <a16:colId xmlns:a16="http://schemas.microsoft.com/office/drawing/2014/main" val="32048825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774907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7357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9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95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Underweight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496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2A6B2C-1403-4BCA-8D3C-DB1419E1A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61450"/>
              </p:ext>
            </p:extLst>
          </p:nvPr>
        </p:nvGraphicFramePr>
        <p:xfrm>
          <a:off x="5022923" y="5818149"/>
          <a:ext cx="3339729" cy="3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43">
                  <a:extLst>
                    <a:ext uri="{9D8B030D-6E8A-4147-A177-3AD203B41FA5}">
                      <a16:colId xmlns:a16="http://schemas.microsoft.com/office/drawing/2014/main" val="1079986557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2683661745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602676587"/>
                    </a:ext>
                  </a:extLst>
                </a:gridCol>
              </a:tblGrid>
              <a:tr h="3167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 kg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 cm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4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75D87F-6FA2-490A-B14E-175CAABFA434}"/>
              </a:ext>
            </a:extLst>
          </p:cNvPr>
          <p:cNvSpPr txBox="1"/>
          <p:nvPr/>
        </p:nvSpPr>
        <p:spPr>
          <a:xfrm>
            <a:off x="8464472" y="4299795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C3E2B8-B3D2-432F-BA55-246F41DE1143}"/>
              </a:ext>
            </a:extLst>
          </p:cNvPr>
          <p:cNvCxnSpPr/>
          <p:nvPr/>
        </p:nvCxnSpPr>
        <p:spPr>
          <a:xfrm flipH="1">
            <a:off x="7847997" y="4538849"/>
            <a:ext cx="656743" cy="2950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B44A1-EB48-4490-B4F6-C4508A587EC2}"/>
              </a:ext>
            </a:extLst>
          </p:cNvPr>
          <p:cNvCxnSpPr/>
          <p:nvPr/>
        </p:nvCxnSpPr>
        <p:spPr>
          <a:xfrm flipH="1">
            <a:off x="7844517" y="4532205"/>
            <a:ext cx="656743" cy="5998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C6493-2BE4-4795-AB92-9F2E186FF534}"/>
              </a:ext>
            </a:extLst>
          </p:cNvPr>
          <p:cNvCxnSpPr>
            <a:cxnSpLocks/>
          </p:cNvCxnSpPr>
          <p:nvPr/>
        </p:nvCxnSpPr>
        <p:spPr>
          <a:xfrm flipH="1">
            <a:off x="7841037" y="4532205"/>
            <a:ext cx="660223" cy="9499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FBE4E8-1EBC-4CFB-8F18-8498627A4582}"/>
              </a:ext>
            </a:extLst>
          </p:cNvPr>
          <p:cNvSpPr/>
          <p:nvPr/>
        </p:nvSpPr>
        <p:spPr>
          <a:xfrm>
            <a:off x="5518286" y="4413447"/>
            <a:ext cx="1324583" cy="1273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60304-FAFE-4F3F-AE01-879875CAB3B7}"/>
              </a:ext>
            </a:extLst>
          </p:cNvPr>
          <p:cNvCxnSpPr>
            <a:cxnSpLocks/>
          </p:cNvCxnSpPr>
          <p:nvPr/>
        </p:nvCxnSpPr>
        <p:spPr>
          <a:xfrm>
            <a:off x="6535366" y="4833922"/>
            <a:ext cx="1169772" cy="9842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E1386E-7CB3-4F0C-9B35-A93E8F199AB3}"/>
              </a:ext>
            </a:extLst>
          </p:cNvPr>
          <p:cNvSpPr txBox="1"/>
          <p:nvPr/>
        </p:nvSpPr>
        <p:spPr>
          <a:xfrm>
            <a:off x="7366047" y="579353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8062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FDB9B0-CEFB-47F7-BA4E-70CBBB30E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dirty="0"/>
              <a:t>Selecting the Number of Neighbors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7E99AF5-172A-4AD4-B7C3-69A490415686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  <a:ea typeface="新細明體"/>
              </a:rPr>
              <a:pPr algn="r">
                <a:defRPr/>
              </a:pPr>
              <a:t>43</a:t>
            </a:fld>
            <a:endParaRPr lang="en-US" altLang="en-US" sz="1200" dirty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3C86D-6F2B-746B-B50C-AB8DBA324C1E}"/>
              </a:ext>
            </a:extLst>
          </p:cNvPr>
          <p:cNvSpPr txBox="1"/>
          <p:nvPr/>
        </p:nvSpPr>
        <p:spPr>
          <a:xfrm>
            <a:off x="1828800" y="827910"/>
            <a:ext cx="876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classification boundaries generated by a given training data set using 1-NN, 15-NN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Classification boundaries induced by 1 NN are much more complicated than 15 NN.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6E53A-CF2D-2E7B-9A05-1771A10D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1" y="2642406"/>
            <a:ext cx="3892764" cy="3615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C2A7E-B902-A088-700D-05C8157C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618" y="2718247"/>
            <a:ext cx="3808942" cy="3550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1A1DAE-A86D-14BB-DE79-76AFE4FB17F6}"/>
              </a:ext>
            </a:extLst>
          </p:cNvPr>
          <p:cNvSpPr txBox="1"/>
          <p:nvPr/>
        </p:nvSpPr>
        <p:spPr>
          <a:xfrm>
            <a:off x="2590568" y="62581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99FF4-0109-B99B-65C4-50091DAC42FE}"/>
              </a:ext>
            </a:extLst>
          </p:cNvPr>
          <p:cNvSpPr txBox="1"/>
          <p:nvPr/>
        </p:nvSpPr>
        <p:spPr>
          <a:xfrm>
            <a:off x="6548254" y="62319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58F91-E1A3-C3E5-1507-7992D7EA5F6F}"/>
              </a:ext>
            </a:extLst>
          </p:cNvPr>
          <p:cNvSpPr txBox="1"/>
          <p:nvPr/>
        </p:nvSpPr>
        <p:spPr>
          <a:xfrm>
            <a:off x="3622732" y="626872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Low 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36C69-87A9-78F3-1588-B65376E1CB9E}"/>
              </a:ext>
            </a:extLst>
          </p:cNvPr>
          <p:cNvSpPr txBox="1"/>
          <p:nvPr/>
        </p:nvSpPr>
        <p:spPr>
          <a:xfrm>
            <a:off x="7543801" y="628429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10162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K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If k is too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, sensitive to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points.</a:t>
            </a:r>
          </a:p>
          <a:p>
            <a:pPr lvl="1"/>
            <a:r>
              <a:rPr lang="en-US" dirty="0"/>
              <a:t>If k is too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, neighborhood may include points from </a:t>
            </a:r>
            <a:r>
              <a:rPr lang="en-US" dirty="0">
                <a:solidFill>
                  <a:srgbClr val="FF0000"/>
                </a:solidFill>
              </a:rPr>
              <a:t>other classes </a:t>
            </a:r>
            <a:r>
              <a:rPr lang="en-US" dirty="0"/>
              <a:t>(Not enough fine-grained)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705601" y="3300612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">
                  <p:embed/>
                </p:oleObj>
              </mc:Choice>
              <mc:Fallback>
                <p:oleObj name="Visio" r:id="rId2" imgW="6582512" imgH="5298053" progId="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300612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3226415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of thumb:</a:t>
            </a:r>
          </a:p>
          <a:p>
            <a:r>
              <a:rPr lang="en-US" dirty="0"/>
              <a:t>K &lt;= sqrt(N)</a:t>
            </a:r>
          </a:p>
          <a:p>
            <a:r>
              <a:rPr lang="en-US" dirty="0"/>
              <a:t>N: number of training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E41F2-A214-910B-CEF1-060CFAC717C8}"/>
              </a:ext>
            </a:extLst>
          </p:cNvPr>
          <p:cNvSpPr txBox="1"/>
          <p:nvPr/>
        </p:nvSpPr>
        <p:spPr>
          <a:xfrm>
            <a:off x="568961" y="4484638"/>
            <a:ext cx="5831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chemeClr val="tx2"/>
                </a:solidFill>
              </a:rPr>
              <a:t>Choose an odd “K” value for a Binary Classification problem.</a:t>
            </a:r>
          </a:p>
          <a:p>
            <a:pPr lvl="1" eaLnBrk="1" hangingPunct="1">
              <a:buClr>
                <a:srgbClr val="0000FF"/>
              </a:buClr>
            </a:pPr>
            <a:endParaRPr lang="en-US" altLang="zh-TW" sz="2400" dirty="0">
              <a:solidFill>
                <a:schemeClr val="tx2"/>
              </a:solidFill>
            </a:endParaRP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solidFill>
                  <a:schemeClr val="tx2"/>
                </a:solidFill>
              </a:rPr>
              <a:t>“K” must not be a multiple of the number of classes for a Multi-class Classification problem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FC8BA1-3A1E-B308-5497-B78E7363E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900" y="1975644"/>
          <a:ext cx="46228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622760" imgH="4051440" progId="">
                  <p:embed/>
                </p:oleObj>
              </mc:Choice>
              <mc:Fallback>
                <p:oleObj name="PBrush" r:id="rId2" imgW="4622760" imgH="40514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FC8BA1-3A1E-B308-5497-B78E7363EE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54900" y="1975644"/>
                        <a:ext cx="4622800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D8809A-F101-E7C3-BD22-FD783AC4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6EFA-B4C7-6899-2139-EA7E3E64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a K performs best on </a:t>
            </a:r>
            <a:r>
              <a:rPr lang="en-US" dirty="0">
                <a:solidFill>
                  <a:srgbClr val="FF0000"/>
                </a:solidFill>
              </a:rPr>
              <a:t>unseen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can use </a:t>
            </a:r>
            <a:r>
              <a:rPr lang="en-US" dirty="0">
                <a:solidFill>
                  <a:srgbClr val="FF0000"/>
                </a:solidFill>
              </a:rPr>
              <a:t>validation data </a:t>
            </a:r>
            <a:r>
              <a:rPr lang="en-US" dirty="0"/>
              <a:t>to find an optimal K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D58BFA7-17DE-87EE-B330-A7DDDC414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54509"/>
              </p:ext>
            </p:extLst>
          </p:nvPr>
        </p:nvGraphicFramePr>
        <p:xfrm>
          <a:off x="1547946" y="4105910"/>
          <a:ext cx="5183054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2546280" imgH="393840" progId="">
                  <p:embed/>
                </p:oleObj>
              </mc:Choice>
              <mc:Fallback>
                <p:oleObj name="PBrush" r:id="rId4" imgW="2546280" imgH="39384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D58BFA7-17DE-87EE-B330-A7DDDC414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946" y="4105910"/>
                        <a:ext cx="5183054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527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6A2EA4B9-E61B-4854-A234-13309CF42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1" y="22860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KNN Advantages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0B7D286-40D5-4F88-A907-FA363C255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1143000"/>
            <a:ext cx="10960100" cy="54864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Simple and </a:t>
            </a:r>
            <a:r>
              <a:rPr lang="en-US" altLang="zh-TW" sz="2800" dirty="0">
                <a:solidFill>
                  <a:srgbClr val="C00000"/>
                </a:solidFill>
              </a:rPr>
              <a:t>interpretable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Provides </a:t>
            </a:r>
            <a:r>
              <a:rPr lang="en-US" altLang="zh-TW" sz="2800" dirty="0">
                <a:solidFill>
                  <a:srgbClr val="C00000"/>
                </a:solidFill>
              </a:rPr>
              <a:t>reasonable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results</a:t>
            </a:r>
            <a:r>
              <a:rPr lang="en-US" altLang="zh-TW" sz="2800" dirty="0"/>
              <a:t> on small datasets with limited features</a:t>
            </a:r>
          </a:p>
          <a:p>
            <a:pPr lvl="2">
              <a:buClr>
                <a:srgbClr val="0000FF"/>
              </a:buClr>
            </a:pPr>
            <a:r>
              <a:rPr lang="en-US" altLang="zh-TW" sz="2800" dirty="0"/>
              <a:t>KNN is a lazy learner. Requires </a:t>
            </a:r>
            <a:r>
              <a:rPr lang="en-US" altLang="zh-TW" sz="2800" dirty="0">
                <a:solidFill>
                  <a:srgbClr val="C00000"/>
                </a:solidFill>
              </a:rPr>
              <a:t>no training time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Requires </a:t>
            </a:r>
            <a:r>
              <a:rPr lang="en-US" altLang="zh-TW" sz="2800" dirty="0">
                <a:solidFill>
                  <a:srgbClr val="C00000"/>
                </a:solidFill>
              </a:rPr>
              <a:t>little tuning</a:t>
            </a:r>
            <a:r>
              <a:rPr lang="en-US" altLang="zh-TW" sz="2800" dirty="0"/>
              <a:t>.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Works </a:t>
            </a:r>
            <a:r>
              <a:rPr lang="en-US" altLang="zh-TW" sz="2800" dirty="0">
                <a:solidFill>
                  <a:srgbClr val="C00000"/>
                </a:solidFill>
              </a:rPr>
              <a:t>well with imbalanced data </a:t>
            </a:r>
            <a:r>
              <a:rPr lang="en-US" altLang="zh-TW" sz="2800" dirty="0"/>
              <a:t>since algorithm is not influenced by the size of classes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Learn </a:t>
            </a:r>
            <a:r>
              <a:rPr lang="en-US" altLang="zh-TW" sz="2800" dirty="0">
                <a:solidFill>
                  <a:srgbClr val="C00000"/>
                </a:solidFill>
              </a:rPr>
              <a:t>non-linear </a:t>
            </a:r>
            <a:r>
              <a:rPr lang="en-US" altLang="zh-TW" sz="2800" dirty="0"/>
              <a:t>decision boundaries when used for classification.</a:t>
            </a:r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lvl="2" eaLnBrk="1" hangingPunct="1">
              <a:lnSpc>
                <a:spcPct val="9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65C4DB3-A5F4-4450-93FF-8F78E0C90B1E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46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0444754B-BE66-E8D1-43B1-5CBE9DB91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18" y="4480560"/>
            <a:ext cx="3403689" cy="19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KNN Disadvantages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Computationally Expensive</a:t>
            </a:r>
            <a:r>
              <a:rPr lang="en-GB" dirty="0"/>
              <a:t>: To determine the nearest neighbour of a data point, must compute the distance to all training examples.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Pre-sort training data points into </a:t>
            </a:r>
            <a:r>
              <a:rPr lang="en-GB" sz="2800" dirty="0">
                <a:solidFill>
                  <a:srgbClr val="FF0000"/>
                </a:solidFill>
              </a:rPr>
              <a:t>fast data structures </a:t>
            </a:r>
            <a:r>
              <a:rPr lang="en-GB" sz="2800" dirty="0"/>
              <a:t>(</a:t>
            </a:r>
            <a:r>
              <a:rPr lang="en-GB" sz="2800" dirty="0" err="1"/>
              <a:t>kd</a:t>
            </a:r>
            <a:r>
              <a:rPr lang="en-GB" sz="2800" dirty="0"/>
              <a:t>-trees)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Cluster</a:t>
            </a:r>
            <a:r>
              <a:rPr lang="en-GB" sz="2800" dirty="0"/>
              <a:t> data points and just use centroids as training set</a:t>
            </a:r>
          </a:p>
          <a:p>
            <a:pPr lvl="2">
              <a:lnSpc>
                <a:spcPct val="90000"/>
              </a:lnSpc>
            </a:pPr>
            <a:r>
              <a:rPr lang="en-GB" sz="2800" dirty="0"/>
              <a:t>Compute only an </a:t>
            </a:r>
            <a:r>
              <a:rPr lang="en-GB" sz="2800" dirty="0">
                <a:solidFill>
                  <a:srgbClr val="FF0000"/>
                </a:solidFill>
              </a:rPr>
              <a:t>approximate distance </a:t>
            </a:r>
            <a:r>
              <a:rPr lang="en-GB" sz="2800" dirty="0"/>
              <a:t>(LSH)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Condensing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Storage Requirements</a:t>
            </a:r>
            <a:r>
              <a:rPr lang="en-GB" dirty="0"/>
              <a:t>: KNN is </a:t>
            </a:r>
            <a:r>
              <a:rPr lang="en-US" dirty="0"/>
              <a:t>instance-based Learning. It compares new instances with training instances. Needs all training data to be stored.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Condensing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Clustering</a:t>
            </a:r>
          </a:p>
          <a:p>
            <a:pPr lvl="2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C00000"/>
                </a:solidFill>
              </a:rPr>
              <a:t>Curse of Dimensionality </a:t>
            </a:r>
            <a:r>
              <a:rPr lang="en-GB" dirty="0"/>
              <a:t>: Required amount of training data increases exponentially with dimension. </a:t>
            </a:r>
            <a:r>
              <a:rPr lang="en-US" altLang="zh-TW" dirty="0"/>
              <a:t>Prediction accuracy can quickly degrade when number of attributes grows</a:t>
            </a:r>
            <a:endParaRPr lang="en-GB" dirty="0"/>
          </a:p>
          <a:p>
            <a:pPr lvl="2">
              <a:lnSpc>
                <a:spcPct val="90000"/>
              </a:lnSpc>
            </a:pPr>
            <a:r>
              <a:rPr lang="en-GB" sz="2800" dirty="0"/>
              <a:t>Remove </a:t>
            </a:r>
            <a:r>
              <a:rPr lang="en-GB" sz="2800" dirty="0">
                <a:solidFill>
                  <a:srgbClr val="FF0000"/>
                </a:solidFill>
              </a:rPr>
              <a:t>irrelevant</a:t>
            </a:r>
            <a:r>
              <a:rPr lang="en-GB" sz="2800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GB" sz="2800" dirty="0">
                <a:solidFill>
                  <a:srgbClr val="FF0000"/>
                </a:solidFill>
              </a:rPr>
              <a:t>More training </a:t>
            </a:r>
            <a:r>
              <a:rPr lang="en-GB" sz="2800" dirty="0"/>
              <a:t>data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387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GB" dirty="0"/>
              <a:t>Condensing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5500" y="1494632"/>
            <a:ext cx="11277599" cy="3269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Aim is to </a:t>
            </a:r>
            <a:r>
              <a:rPr lang="en-GB" sz="2400" dirty="0">
                <a:solidFill>
                  <a:srgbClr val="FF0000"/>
                </a:solidFill>
              </a:rPr>
              <a:t>reduce</a:t>
            </a:r>
            <a:r>
              <a:rPr lang="en-GB" sz="2400" dirty="0"/>
              <a:t> the number of training data points.</a:t>
            </a:r>
          </a:p>
          <a:p>
            <a:pPr marL="0" indent="0">
              <a:buNone/>
            </a:pPr>
            <a:r>
              <a:rPr lang="en-GB" sz="2400" dirty="0"/>
              <a:t>There are two </a:t>
            </a:r>
            <a:r>
              <a:rPr lang="en-GB" sz="2400" dirty="0">
                <a:solidFill>
                  <a:srgbClr val="FF0000"/>
                </a:solidFill>
              </a:rPr>
              <a:t>greedy</a:t>
            </a:r>
            <a:r>
              <a:rPr lang="en-GB" sz="2400" dirty="0"/>
              <a:t> approaches to condense training data. Since the greedy algorithm is prone to </a:t>
            </a:r>
            <a:r>
              <a:rPr lang="en-GB" sz="2400" dirty="0">
                <a:solidFill>
                  <a:srgbClr val="FF0000"/>
                </a:solidFill>
              </a:rPr>
              <a:t>local optimal</a:t>
            </a:r>
            <a:r>
              <a:rPr lang="en-GB" sz="2400" dirty="0"/>
              <a:t> the resulting subsets might be inconsistent.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sz="2400" dirty="0"/>
          </a:p>
          <a:p>
            <a:pPr>
              <a:spcBef>
                <a:spcPct val="50000"/>
              </a:spcBef>
            </a:pPr>
            <a:r>
              <a:rPr lang="en-GB" sz="2400" dirty="0">
                <a:solidFill>
                  <a:srgbClr val="C00000"/>
                </a:solidFill>
              </a:rPr>
              <a:t>Decision Boundary Consistent:</a:t>
            </a:r>
            <a:r>
              <a:rPr lang="en-GB" sz="2400" dirty="0"/>
              <a:t> a subset whose nearest neighbour decision boundary is identical to the boundary of the entire training set</a:t>
            </a:r>
            <a:endParaRPr lang="en-US" sz="2400" dirty="0"/>
          </a:p>
          <a:p>
            <a:pPr>
              <a:spcBef>
                <a:spcPct val="70000"/>
              </a:spcBef>
            </a:pPr>
            <a:r>
              <a:rPr lang="en-GB" sz="2400" dirty="0">
                <a:solidFill>
                  <a:srgbClr val="C00000"/>
                </a:solidFill>
              </a:rPr>
              <a:t>Minimum Consistent Set: </a:t>
            </a:r>
            <a:r>
              <a:rPr lang="en-GB" sz="2400" dirty="0"/>
              <a:t>the smallest subset of the training data that correctly classifies all of the original training data</a:t>
            </a:r>
          </a:p>
        </p:txBody>
      </p:sp>
      <p:pic>
        <p:nvPicPr>
          <p:cNvPr id="22608" name="Picture 80" descr="cnn_al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74826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774825" y="6165850"/>
            <a:ext cx="27368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Original data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87203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Condensed data</a:t>
            </a:r>
            <a:endParaRPr lang="en-US" sz="140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824788" y="6165850"/>
            <a:ext cx="23034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400" b="1"/>
              <a:t>Minimum Consistent Set</a:t>
            </a:r>
          </a:p>
        </p:txBody>
      </p:sp>
      <p:pic>
        <p:nvPicPr>
          <p:cNvPr id="22610" name="Picture 82" descr="cnn_re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727576" y="4797425"/>
            <a:ext cx="2678113" cy="1335088"/>
          </a:xfrm>
          <a:noFill/>
          <a:ln w="12700">
            <a:solidFill>
              <a:srgbClr val="000000"/>
            </a:solidFill>
          </a:ln>
        </p:spPr>
      </p:pic>
      <p:pic>
        <p:nvPicPr>
          <p:cNvPr id="22612" name="Picture 84" descr="cnn_o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7313" y="4797425"/>
            <a:ext cx="2678112" cy="1335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Condensation: Decision Regions</a:t>
            </a:r>
            <a:endParaRPr lang="en-US" dirty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064524" y="3348002"/>
            <a:ext cx="1558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/>
              <a:t>1-NN Example</a:t>
            </a:r>
            <a:endParaRPr lang="en-US" dirty="0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640905" y="4399994"/>
            <a:ext cx="1026756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sz="2000" dirty="0"/>
              <a:t>Every query point will be assigned the classification of the sample </a:t>
            </a:r>
            <a:r>
              <a:rPr lang="en-GB" sz="2000" dirty="0">
                <a:solidFill>
                  <a:srgbClr val="FF0000"/>
                </a:solidFill>
              </a:rPr>
              <a:t>within that cell</a:t>
            </a:r>
            <a:r>
              <a:rPr lang="en-GB" sz="2000" dirty="0"/>
              <a:t>.</a:t>
            </a:r>
          </a:p>
          <a:p>
            <a:pPr algn="l">
              <a:spcAft>
                <a:spcPct val="50000"/>
              </a:spcAft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decision boundary </a:t>
            </a:r>
            <a:r>
              <a:rPr lang="en-GB" sz="2000" dirty="0"/>
              <a:t>separates the class regions.</a:t>
            </a:r>
          </a:p>
          <a:p>
            <a:pPr algn="l">
              <a:spcAft>
                <a:spcPct val="50000"/>
              </a:spcAft>
            </a:pPr>
            <a:r>
              <a:rPr lang="en-GB" sz="2000" dirty="0"/>
              <a:t>Knowledge of this </a:t>
            </a:r>
            <a:r>
              <a:rPr lang="en-GB" sz="2000" dirty="0">
                <a:solidFill>
                  <a:srgbClr val="FF0000"/>
                </a:solidFill>
              </a:rPr>
              <a:t>boundary is sufficient </a:t>
            </a:r>
            <a:r>
              <a:rPr lang="en-GB" sz="2000" dirty="0"/>
              <a:t>to classify new points.</a:t>
            </a:r>
          </a:p>
          <a:p>
            <a:pPr algn="l">
              <a:spcAft>
                <a:spcPct val="50000"/>
              </a:spcAft>
            </a:pPr>
            <a:r>
              <a:rPr lang="en-GB" sz="2000" dirty="0"/>
              <a:t>Usually, algorithms try to find minimum data points necessary to generate an </a:t>
            </a:r>
            <a:r>
              <a:rPr lang="en-GB" sz="2000" dirty="0">
                <a:solidFill>
                  <a:srgbClr val="FF0000"/>
                </a:solidFill>
              </a:rPr>
              <a:t>identical boundary</a:t>
            </a:r>
            <a:r>
              <a:rPr lang="en-GB" sz="2000" dirty="0"/>
              <a:t>.</a:t>
            </a:r>
            <a:endParaRPr lang="en-US" sz="2000" dirty="0"/>
          </a:p>
        </p:txBody>
      </p:sp>
      <p:pic>
        <p:nvPicPr>
          <p:cNvPr id="8214" name="Picture 22" descr="noEdi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047876" y="1546225"/>
            <a:ext cx="4824413" cy="2408238"/>
          </a:xfrm>
          <a:noFill/>
          <a:ln w="1270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Linear vs Non-Linear Association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 rot="-7282380">
            <a:off x="4191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 rot="-728238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 rot="-728238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rot="-728238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 rot="-728238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 rot="-728238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 rot="-728238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 rot="-728238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 rot="-7282380">
            <a:off x="3352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 rot="-728238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 rot="-728238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 rot="-7282380">
            <a:off x="3657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209800" y="44656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929188" y="6065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 rot="-728238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 rot="-728238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 rot="-728238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 rot="-728238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 rot="-728238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 rot="-7282380">
            <a:off x="4419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 rot="-7282380">
            <a:off x="403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 rot="-728238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 rot="-7282380">
            <a:off x="3733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 rot="-7282380">
            <a:off x="2819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 rot="-7282380">
            <a:off x="3124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 rot="-728238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 rot="-728238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 rot="-728238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 rot="-728238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209800" y="22558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 rot="-7282380">
            <a:off x="4648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4929188" y="38560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ekton Pro" pitchFamily="34" charset="0"/>
            </a:endParaRPr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 rot="-7282380">
            <a:off x="7543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 rot="-7282380">
            <a:off x="7848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 rot="-7282380">
            <a:off x="9372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 rot="-7282380">
            <a:off x="9296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2" name="Oval 46"/>
          <p:cNvSpPr>
            <a:spLocks noChangeArrowheads="1"/>
          </p:cNvSpPr>
          <p:nvPr/>
        </p:nvSpPr>
        <p:spPr bwMode="auto">
          <a:xfrm rot="-7282380">
            <a:off x="7924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 rot="-7282380">
            <a:off x="8991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4" name="Oval 48"/>
          <p:cNvSpPr>
            <a:spLocks noChangeArrowheads="1"/>
          </p:cNvSpPr>
          <p:nvPr/>
        </p:nvSpPr>
        <p:spPr bwMode="auto">
          <a:xfrm rot="-7282380">
            <a:off x="8915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 rot="-7282380">
            <a:off x="8839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 rot="-7282380">
            <a:off x="9144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7" name="Oval 51"/>
          <p:cNvSpPr>
            <a:spLocks noChangeArrowheads="1"/>
          </p:cNvSpPr>
          <p:nvPr/>
        </p:nvSpPr>
        <p:spPr bwMode="auto">
          <a:xfrm rot="-7282380">
            <a:off x="8153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48" name="Oval 52"/>
          <p:cNvSpPr>
            <a:spLocks noChangeArrowheads="1"/>
          </p:cNvSpPr>
          <p:nvPr/>
        </p:nvSpPr>
        <p:spPr bwMode="auto">
          <a:xfrm rot="-7282380">
            <a:off x="9144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 rot="-7282380">
            <a:off x="8534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0" name="Oval 54"/>
          <p:cNvSpPr>
            <a:spLocks noChangeArrowheads="1"/>
          </p:cNvSpPr>
          <p:nvPr/>
        </p:nvSpPr>
        <p:spPr bwMode="auto">
          <a:xfrm rot="-7282380">
            <a:off x="8382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7010400" y="44656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52" name="Line 56"/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54" name="Oval 58"/>
          <p:cNvSpPr>
            <a:spLocks noChangeArrowheads="1"/>
          </p:cNvSpPr>
          <p:nvPr/>
        </p:nvSpPr>
        <p:spPr bwMode="auto">
          <a:xfrm rot="-7282380">
            <a:off x="7543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5" name="Oval 59"/>
          <p:cNvSpPr>
            <a:spLocks noChangeArrowheads="1"/>
          </p:cNvSpPr>
          <p:nvPr/>
        </p:nvSpPr>
        <p:spPr bwMode="auto">
          <a:xfrm rot="-728238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6" name="Oval 60"/>
          <p:cNvSpPr>
            <a:spLocks noChangeArrowheads="1"/>
          </p:cNvSpPr>
          <p:nvPr/>
        </p:nvSpPr>
        <p:spPr bwMode="auto">
          <a:xfrm rot="-7282380">
            <a:off x="9677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7" name="Oval 61"/>
          <p:cNvSpPr>
            <a:spLocks noChangeArrowheads="1"/>
          </p:cNvSpPr>
          <p:nvPr/>
        </p:nvSpPr>
        <p:spPr bwMode="auto">
          <a:xfrm rot="-728238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8" name="Oval 62"/>
          <p:cNvSpPr>
            <a:spLocks noChangeArrowheads="1"/>
          </p:cNvSpPr>
          <p:nvPr/>
        </p:nvSpPr>
        <p:spPr bwMode="auto">
          <a:xfrm rot="-7282380">
            <a:off x="8153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59" name="Oval 63"/>
          <p:cNvSpPr>
            <a:spLocks noChangeArrowheads="1"/>
          </p:cNvSpPr>
          <p:nvPr/>
        </p:nvSpPr>
        <p:spPr bwMode="auto">
          <a:xfrm rot="-7282380">
            <a:off x="9677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0" name="Oval 64"/>
          <p:cNvSpPr>
            <a:spLocks noChangeArrowheads="1"/>
          </p:cNvSpPr>
          <p:nvPr/>
        </p:nvSpPr>
        <p:spPr bwMode="auto">
          <a:xfrm rot="-7282380">
            <a:off x="9372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1" name="Oval 65"/>
          <p:cNvSpPr>
            <a:spLocks noChangeArrowheads="1"/>
          </p:cNvSpPr>
          <p:nvPr/>
        </p:nvSpPr>
        <p:spPr bwMode="auto">
          <a:xfrm rot="-7282380">
            <a:off x="8915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2" name="Oval 66"/>
          <p:cNvSpPr>
            <a:spLocks noChangeArrowheads="1"/>
          </p:cNvSpPr>
          <p:nvPr/>
        </p:nvSpPr>
        <p:spPr bwMode="auto">
          <a:xfrm rot="-7282380">
            <a:off x="8534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3" name="Oval 67"/>
          <p:cNvSpPr>
            <a:spLocks noChangeArrowheads="1"/>
          </p:cNvSpPr>
          <p:nvPr/>
        </p:nvSpPr>
        <p:spPr bwMode="auto">
          <a:xfrm rot="-7282380">
            <a:off x="7696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4" name="Oval 68"/>
          <p:cNvSpPr>
            <a:spLocks noChangeArrowheads="1"/>
          </p:cNvSpPr>
          <p:nvPr/>
        </p:nvSpPr>
        <p:spPr bwMode="auto">
          <a:xfrm rot="-7282380">
            <a:off x="7924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5" name="Oval 69"/>
          <p:cNvSpPr>
            <a:spLocks noChangeArrowheads="1"/>
          </p:cNvSpPr>
          <p:nvPr/>
        </p:nvSpPr>
        <p:spPr bwMode="auto">
          <a:xfrm rot="-7282380">
            <a:off x="8229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ekton Pro" pitchFamily="34" charset="0"/>
            </a:endParaRPr>
          </a:p>
        </p:txBody>
      </p:sp>
      <p:sp>
        <p:nvSpPr>
          <p:cNvPr id="4166" name="Oval 70"/>
          <p:cNvSpPr>
            <a:spLocks noChangeArrowheads="1"/>
          </p:cNvSpPr>
          <p:nvPr/>
        </p:nvSpPr>
        <p:spPr bwMode="auto">
          <a:xfrm rot="-728238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7" name="Oval 71"/>
          <p:cNvSpPr>
            <a:spLocks noChangeArrowheads="1"/>
          </p:cNvSpPr>
          <p:nvPr/>
        </p:nvSpPr>
        <p:spPr bwMode="auto">
          <a:xfrm rot="-728238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8" name="Oval 72"/>
          <p:cNvSpPr>
            <a:spLocks noChangeArrowheads="1"/>
          </p:cNvSpPr>
          <p:nvPr/>
        </p:nvSpPr>
        <p:spPr bwMode="auto">
          <a:xfrm rot="-7282380">
            <a:off x="883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010400" y="2255838"/>
            <a:ext cx="30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y</a:t>
            </a:r>
          </a:p>
        </p:txBody>
      </p:sp>
      <p:sp>
        <p:nvSpPr>
          <p:cNvPr id="4170" name="Line 74"/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4171" name="Oval 75"/>
          <p:cNvSpPr>
            <a:spLocks noChangeArrowheads="1"/>
          </p:cNvSpPr>
          <p:nvPr/>
        </p:nvSpPr>
        <p:spPr bwMode="auto">
          <a:xfrm rot="-7282380">
            <a:off x="9448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>
              <a:latin typeface="Tekton Pro" pitchFamily="34" charset="0"/>
            </a:endParaRP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9729788" y="38560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9753600" y="6065838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x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2667000" y="1676401"/>
            <a:ext cx="26670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Linear relationships</a:t>
            </a:r>
          </a:p>
        </p:txBody>
      </p: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7239000" y="1676401"/>
            <a:ext cx="32004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>
                <a:latin typeface="Tekton Pro" pitchFamily="34" charset="0"/>
              </a:rPr>
              <a:t>Nonlinear relationships</a:t>
            </a:r>
          </a:p>
        </p:txBody>
      </p:sp>
      <p:sp>
        <p:nvSpPr>
          <p:cNvPr id="4176" name="Line 80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7652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1CAA-5C8B-2EF5-B97A-51E1FA5E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Consistent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69CA-DFA3-1269-098A-BEBDF928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6595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Move a data point from training set to minimum set</a:t>
            </a:r>
          </a:p>
          <a:p>
            <a:pPr marL="0" indent="0">
              <a:buNone/>
            </a:pPr>
            <a:r>
              <a:rPr lang="en-US" dirty="0"/>
              <a:t>2- Classify all training set using minimum set</a:t>
            </a:r>
          </a:p>
          <a:p>
            <a:pPr marL="0" indent="0">
              <a:buNone/>
            </a:pPr>
            <a:r>
              <a:rPr lang="en-US" dirty="0"/>
              <a:t>3 -Move all training data points classified incorrectly to minimum set</a:t>
            </a:r>
          </a:p>
          <a:p>
            <a:pPr marL="0" indent="0">
              <a:buNone/>
            </a:pPr>
            <a:r>
              <a:rPr lang="en-US" dirty="0"/>
              <a:t>4- Repeat steps 2 , 3 till no data point remains in the training set</a:t>
            </a:r>
          </a:p>
        </p:txBody>
      </p:sp>
      <p:pic>
        <p:nvPicPr>
          <p:cNvPr id="5" name="Picture 84" descr="cnn_opt">
            <a:extLst>
              <a:ext uri="{FF2B5EF4-FFF2-40B4-BE49-F238E27FC236}">
                <a16:creationId xmlns:a16="http://schemas.microsoft.com/office/drawing/2014/main" id="{ADB3AD03-E8B1-C8FF-213B-FF560B0A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7478" y="4142158"/>
            <a:ext cx="4909658" cy="244755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616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6DD1-7758-D5DD-70A5-4C1DAAB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Curse-of-Dimensionality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AD3A-D524-C96D-EAC9-1F7E6D597F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high dimensional </a:t>
            </a:r>
            <a:r>
              <a:rPr lang="en-US" dirty="0"/>
              <a:t>data, distances between data points get larger.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many instances (proportional to number of features), distance measure becomes </a:t>
            </a:r>
            <a:r>
              <a:rPr lang="en-US" dirty="0">
                <a:solidFill>
                  <a:srgbClr val="FF0000"/>
                </a:solidFill>
              </a:rPr>
              <a:t>less 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Prediction accuracy </a:t>
            </a:r>
            <a:r>
              <a:rPr lang="en-US" altLang="en-US" dirty="0"/>
              <a:t>can quickly degrade when number of attributes grows.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Remove irrelevant </a:t>
            </a:r>
            <a:r>
              <a:rPr lang="en-US" altLang="en-US" sz="2600" dirty="0"/>
              <a:t>attributes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Weight attributes </a:t>
            </a:r>
            <a:r>
              <a:rPr lang="en-US" altLang="en-US" sz="2600" dirty="0"/>
              <a:t>differently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Increase k </a:t>
            </a:r>
            <a:r>
              <a:rPr lang="en-US" altLang="en-US" sz="2600" dirty="0"/>
              <a:t>proportionally</a:t>
            </a:r>
          </a:p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FF0000"/>
                </a:solidFill>
              </a:rPr>
              <a:t>More training </a:t>
            </a:r>
            <a:r>
              <a:rPr lang="en-US" altLang="en-US" sz="2600" dirty="0"/>
              <a:t>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3B3488-FC9C-C346-5CBC-B090B31FA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4335369"/>
          <a:ext cx="3860800" cy="215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6045120" imgH="3378240" progId="">
                  <p:embed/>
                </p:oleObj>
              </mc:Choice>
              <mc:Fallback>
                <p:oleObj name="PBrush" r:id="rId2" imgW="6045120" imgH="33782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3B3488-FC9C-C346-5CBC-B090B31FAF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5500" y="4335369"/>
                        <a:ext cx="3860800" cy="215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743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BD19-0B2E-C022-96B6-0203763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9E9A-DE29-E1D8-4BEB-B9F5468E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are required to be imputed since distance metrics are employed.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Normalizing data </a:t>
            </a:r>
            <a:r>
              <a:rPr lang="en-US" dirty="0"/>
              <a:t>is recommended since distance-based classifiers are sensitive to scaling and different features may have different measurement scales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Filter out outliers </a:t>
            </a:r>
            <a:r>
              <a:rPr lang="en-US" dirty="0"/>
              <a:t>is recommended for KNN algorithm since KNNs with smaller number of K are prone to noise and outliers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0849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5F68-BC1F-68A6-6607-8D4A9762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C40A-B7FC-0FA1-218F-A7B6513C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825625"/>
            <a:ext cx="1123696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a multiple linear regression on hw4_train.csv dataset with ‘</a:t>
            </a:r>
            <a:r>
              <a:rPr lang="en-US" dirty="0" err="1"/>
              <a:t>BloodPressure</a:t>
            </a:r>
            <a:r>
              <a:rPr lang="en-US" dirty="0"/>
              <a:t>’ as outcome (dependent variable) and all other attributes as features (Independent variables).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the regression model, predict and set values of ‘</a:t>
            </a:r>
            <a:r>
              <a:rPr lang="en-US" dirty="0" err="1"/>
              <a:t>BloodPressure</a:t>
            </a:r>
            <a:r>
              <a:rPr lang="en-US" dirty="0"/>
              <a:t>’ in hw4_test.csv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 19 KNN models with k from 1 to 19 on hw4_train.csv dataset with ‘Outcome’ as label and all other attributes as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 accuracy, sensitivity, and specificity of the model for data in hw4_test.csv dataset (containing predicted values of ‘</a:t>
            </a:r>
            <a:r>
              <a:rPr lang="en-US" dirty="0" err="1"/>
              <a:t>BloodPressure</a:t>
            </a:r>
            <a:r>
              <a:rPr lang="en-US" dirty="0"/>
              <a:t>’).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Report the best K and explain your reasons for this selection. </a:t>
            </a:r>
          </a:p>
        </p:txBody>
      </p:sp>
    </p:spTree>
    <p:extLst>
      <p:ext uri="{BB962C8B-B14F-4D97-AF65-F5344CB8AC3E}">
        <p14:creationId xmlns:p14="http://schemas.microsoft.com/office/powerpoint/2010/main" val="41323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/>
              <a:t>Relationship between Variables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60" y="1219200"/>
            <a:ext cx="1176528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Positive association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values of X tend to be associated with high values of 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 X increases, Y increases and as X decreases, Y decreases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Negative association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values of X tend to be associated with low values of 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 X increases, Y decreases and as X decreases, Y increases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No association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No consistent </a:t>
            </a:r>
            <a:r>
              <a:rPr lang="en-US" sz="2400" dirty="0"/>
              <a:t>tendency for values on Y to increase or decrease as X increases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Needs a </a:t>
            </a:r>
            <a:r>
              <a:rPr lang="en-US" sz="2400" dirty="0">
                <a:solidFill>
                  <a:srgbClr val="FF0000"/>
                </a:solidFill>
              </a:rPr>
              <a:t>numerical measure </a:t>
            </a:r>
            <a:r>
              <a:rPr lang="en-US" sz="2400" dirty="0"/>
              <a:t>of the degree of </a:t>
            </a:r>
            <a:r>
              <a:rPr lang="en-US" sz="2400" dirty="0">
                <a:solidFill>
                  <a:srgbClr val="FF0000"/>
                </a:solidFill>
              </a:rPr>
              <a:t>dependency</a:t>
            </a:r>
            <a:endParaRPr lang="en-US" sz="24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DE250FD-7868-2C8D-AD74-9DE1E60FF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89263"/>
              </p:ext>
            </p:extLst>
          </p:nvPr>
        </p:nvGraphicFramePr>
        <p:xfrm>
          <a:off x="8554720" y="4404154"/>
          <a:ext cx="3373091" cy="23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969160" imgH="4191120" progId="">
                  <p:embed/>
                </p:oleObj>
              </mc:Choice>
              <mc:Fallback>
                <p:oleObj name="PBrush" r:id="rId2" imgW="5969160" imgH="419112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1B56F39-61DF-EAA0-1111-13F922EA7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54720" y="4404154"/>
                        <a:ext cx="3373091" cy="236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58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" y="365125"/>
            <a:ext cx="1193800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Quantifying Associations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549400"/>
            <a:ext cx="11094720" cy="4114800"/>
          </a:xfrm>
        </p:spPr>
        <p:txBody>
          <a:bodyPr>
            <a:normAutofit/>
          </a:bodyPr>
          <a:lstStyle/>
          <a:p>
            <a:pPr marL="0" indent="0" defTabSz="852488">
              <a:spcBef>
                <a:spcPct val="4000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Tekton Pro" pitchFamily="34" charset="0"/>
              </a:rPr>
              <a:t>Correlation</a:t>
            </a:r>
            <a:r>
              <a:rPr lang="en-US" sz="2400" dirty="0">
                <a:latin typeface="Tekton Pro" pitchFamily="34" charset="0"/>
              </a:rPr>
              <a:t> is used to measure strength of the association between two variables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dirty="0">
                <a:latin typeface="Tekton Pro" pitchFamily="34" charset="0"/>
              </a:rPr>
              <a:t>Only concerned with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strength</a:t>
            </a:r>
            <a:r>
              <a:rPr lang="en-US" dirty="0">
                <a:latin typeface="Tekton Pro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direction</a:t>
            </a:r>
            <a:r>
              <a:rPr lang="en-US" dirty="0">
                <a:latin typeface="Tekton Pro" pitchFamily="34" charset="0"/>
              </a:rPr>
              <a:t> of the relationship 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No causal </a:t>
            </a:r>
            <a:r>
              <a:rPr lang="en-US" dirty="0">
                <a:latin typeface="Tekton Pro" pitchFamily="34" charset="0"/>
              </a:rPr>
              <a:t>effect is implied</a:t>
            </a:r>
          </a:p>
          <a:p>
            <a:pPr marL="693738" lvl="1" indent="-268288" defTabSz="852488">
              <a:spcBef>
                <a:spcPct val="40000"/>
              </a:spcBef>
            </a:pPr>
            <a:r>
              <a:rPr lang="en-US" dirty="0">
                <a:latin typeface="Tekton Pro" pitchFamily="34" charset="0"/>
              </a:rPr>
              <a:t>Correlation may indicate any type of association, but in statistics it usually refers to the degree to which a pair of variables are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linearly</a:t>
            </a:r>
            <a:r>
              <a:rPr lang="en-US" dirty="0">
                <a:latin typeface="Tekton Pro" pitchFamily="34" charset="0"/>
              </a:rPr>
              <a:t> related</a:t>
            </a:r>
          </a:p>
          <a:p>
            <a:pPr marL="693738" lvl="1" indent="-268288" defTabSz="852488">
              <a:spcBef>
                <a:spcPct val="40000"/>
              </a:spcBef>
            </a:pPr>
            <a:endParaRPr lang="en-US" dirty="0">
              <a:latin typeface="Tekton Pro" pitchFamily="34" charset="0"/>
            </a:endParaRPr>
          </a:p>
          <a:p>
            <a:pPr marL="320675" indent="-320675" defTabSz="852488"/>
            <a:endParaRPr lang="en-US" sz="2000" dirty="0">
              <a:latin typeface="Tekton Pro" pitchFamily="34" charset="0"/>
            </a:endParaRPr>
          </a:p>
        </p:txBody>
      </p:sp>
      <p:pic>
        <p:nvPicPr>
          <p:cNvPr id="2" name="Picture 4" descr="Nolan_fig05_11">
            <a:extLst>
              <a:ext uri="{FF2B5EF4-FFF2-40B4-BE49-F238E27FC236}">
                <a16:creationId xmlns:a16="http://schemas.microsoft.com/office/drawing/2014/main" id="{146A1F31-D58B-6E81-A75D-B935EA6A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1452" y="3950455"/>
            <a:ext cx="1770172" cy="199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73453-F246-1496-04AC-69454B0364C5}"/>
              </a:ext>
            </a:extLst>
          </p:cNvPr>
          <p:cNvSpPr txBox="1"/>
          <p:nvPr/>
        </p:nvSpPr>
        <p:spPr>
          <a:xfrm>
            <a:off x="8950960" y="6307921"/>
            <a:ext cx="3241040" cy="369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buNone/>
            </a:pPr>
            <a:r>
              <a:rPr lang="en-US" dirty="0"/>
              <a:t>Invisible third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3E571-44C6-0FAD-CBB1-19372A1329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2897" y="4079848"/>
            <a:ext cx="4792665" cy="24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7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Strong vs Weak Correlation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ekton Pro" pitchFamily="34" charset="0"/>
            </a:endParaRPr>
          </a:p>
        </p:txBody>
      </p:sp>
      <p:sp>
        <p:nvSpPr>
          <p:cNvPr id="5197" name="Text Box 77"/>
          <p:cNvSpPr txBox="1">
            <a:spLocks noChangeArrowheads="1"/>
          </p:cNvSpPr>
          <p:nvPr/>
        </p:nvSpPr>
        <p:spPr bwMode="auto">
          <a:xfrm>
            <a:off x="2667000" y="1676400"/>
            <a:ext cx="3157603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Strong direct relationships</a:t>
            </a:r>
          </a:p>
        </p:txBody>
      </p:sp>
      <p:sp>
        <p:nvSpPr>
          <p:cNvPr id="5198" name="Text Box 78"/>
          <p:cNvSpPr txBox="1">
            <a:spLocks noChangeArrowheads="1"/>
          </p:cNvSpPr>
          <p:nvPr/>
        </p:nvSpPr>
        <p:spPr bwMode="auto">
          <a:xfrm>
            <a:off x="6967602" y="1676401"/>
            <a:ext cx="316699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Weak direct relationships</a:t>
            </a:r>
          </a:p>
        </p:txBody>
      </p:sp>
      <p:sp>
        <p:nvSpPr>
          <p:cNvPr id="5199" name="Line 79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NZ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868738-BFF3-333D-128E-0282A332AF07}"/>
              </a:ext>
            </a:extLst>
          </p:cNvPr>
          <p:cNvGrpSpPr/>
          <p:nvPr/>
        </p:nvGrpSpPr>
        <p:grpSpPr>
          <a:xfrm>
            <a:off x="2209800" y="2209800"/>
            <a:ext cx="3124200" cy="2046348"/>
            <a:chOff x="2209800" y="2209800"/>
            <a:chExt cx="3124200" cy="2046348"/>
          </a:xfrm>
        </p:grpSpPr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H="1">
              <a:off x="2667000" y="24384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 rot="-7282380">
              <a:off x="2743200" y="3657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 rot="-7282380">
              <a:off x="29718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 rot="-7282380">
              <a:off x="4648200" y="2286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 rot="-7282380">
              <a:off x="48006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 rot="-7282380">
              <a:off x="3200400" y="3505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 rot="-7282380">
              <a:off x="4953000" y="2438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 rot="-7282380">
              <a:off x="41148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 rot="-7282380">
              <a:off x="4114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 rot="-7282380">
              <a:off x="4495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 rot="-7282380">
              <a:off x="3810000" y="2819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 rot="-7282380">
              <a:off x="3200400" y="3200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 rot="-7282380">
              <a:off x="3429000" y="3082925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 rot="-7282380">
              <a:off x="43434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 rot="-7282380">
              <a:off x="3810000" y="3048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 rot="-7282380">
              <a:off x="35814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2209800" y="22558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>
              <a:off x="2667000" y="39624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49291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5209" name="Line 89"/>
            <p:cNvSpPr>
              <a:spLocks noChangeShapeType="1"/>
            </p:cNvSpPr>
            <p:nvPr/>
          </p:nvSpPr>
          <p:spPr bwMode="auto">
            <a:xfrm flipV="1">
              <a:off x="2743200" y="22098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5210" name="Line 90"/>
            <p:cNvSpPr>
              <a:spLocks noChangeShapeType="1"/>
            </p:cNvSpPr>
            <p:nvPr/>
          </p:nvSpPr>
          <p:spPr bwMode="auto">
            <a:xfrm flipV="1">
              <a:off x="3276600" y="26670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E4B2D-BF18-2CFD-424C-E1B4C66F9E67}"/>
              </a:ext>
            </a:extLst>
          </p:cNvPr>
          <p:cNvGrpSpPr/>
          <p:nvPr/>
        </p:nvGrpSpPr>
        <p:grpSpPr>
          <a:xfrm>
            <a:off x="7010400" y="2057400"/>
            <a:ext cx="3200400" cy="2198748"/>
            <a:chOff x="7010400" y="2057400"/>
            <a:chExt cx="3200400" cy="2198748"/>
          </a:xfrm>
        </p:grpSpPr>
        <p:sp>
          <p:nvSpPr>
            <p:cNvPr id="5195" name="Text Box 75"/>
            <p:cNvSpPr txBox="1">
              <a:spLocks noChangeArrowheads="1"/>
            </p:cNvSpPr>
            <p:nvPr/>
          </p:nvSpPr>
          <p:spPr bwMode="auto">
            <a:xfrm>
              <a:off x="97297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>
                  <a:latin typeface="Tekton Pro" pitchFamily="34" charset="0"/>
                </a:rPr>
                <a:t>x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247CD1-F227-D6AC-7F44-D6D0067AA3D4}"/>
                </a:ext>
              </a:extLst>
            </p:cNvPr>
            <p:cNvGrpSpPr/>
            <p:nvPr/>
          </p:nvGrpSpPr>
          <p:grpSpPr>
            <a:xfrm>
              <a:off x="7010400" y="2057400"/>
              <a:ext cx="3200400" cy="1905000"/>
              <a:chOff x="7010400" y="2057400"/>
              <a:chExt cx="3200400" cy="1905000"/>
            </a:xfrm>
          </p:grpSpPr>
          <p:sp>
            <p:nvSpPr>
              <p:cNvPr id="5176" name="Line 56"/>
              <p:cNvSpPr>
                <a:spLocks noChangeShapeType="1"/>
              </p:cNvSpPr>
              <p:nvPr/>
            </p:nvSpPr>
            <p:spPr bwMode="auto">
              <a:xfrm flipH="1">
                <a:off x="7467600" y="2438400"/>
                <a:ext cx="0" cy="1524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5177" name="Oval 57"/>
              <p:cNvSpPr>
                <a:spLocks noChangeArrowheads="1"/>
              </p:cNvSpPr>
              <p:nvPr/>
            </p:nvSpPr>
            <p:spPr bwMode="auto">
              <a:xfrm rot="-7282380">
                <a:off x="8610600" y="2514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78" name="Oval 58"/>
              <p:cNvSpPr>
                <a:spLocks noChangeArrowheads="1"/>
              </p:cNvSpPr>
              <p:nvPr/>
            </p:nvSpPr>
            <p:spPr bwMode="auto">
              <a:xfrm rot="-7282380">
                <a:off x="7772400" y="3352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79" name="Oval 59"/>
              <p:cNvSpPr>
                <a:spLocks noChangeArrowheads="1"/>
              </p:cNvSpPr>
              <p:nvPr/>
            </p:nvSpPr>
            <p:spPr bwMode="auto">
              <a:xfrm rot="-7282380">
                <a:off x="88392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0" name="Oval 60"/>
              <p:cNvSpPr>
                <a:spLocks noChangeArrowheads="1"/>
              </p:cNvSpPr>
              <p:nvPr/>
            </p:nvSpPr>
            <p:spPr bwMode="auto">
              <a:xfrm rot="-7282380">
                <a:off x="9220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1" name="Oval 61"/>
              <p:cNvSpPr>
                <a:spLocks noChangeArrowheads="1"/>
              </p:cNvSpPr>
              <p:nvPr/>
            </p:nvSpPr>
            <p:spPr bwMode="auto">
              <a:xfrm rot="-7282380">
                <a:off x="8077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2" name="Oval 62"/>
              <p:cNvSpPr>
                <a:spLocks noChangeArrowheads="1"/>
              </p:cNvSpPr>
              <p:nvPr/>
            </p:nvSpPr>
            <p:spPr bwMode="auto">
              <a:xfrm rot="-7282380">
                <a:off x="8153400" y="3657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3" name="Oval 63"/>
              <p:cNvSpPr>
                <a:spLocks noChangeArrowheads="1"/>
              </p:cNvSpPr>
              <p:nvPr/>
            </p:nvSpPr>
            <p:spPr bwMode="auto">
              <a:xfrm rot="-7282380">
                <a:off x="83820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4" name="Oval 64"/>
              <p:cNvSpPr>
                <a:spLocks noChangeArrowheads="1"/>
              </p:cNvSpPr>
              <p:nvPr/>
            </p:nvSpPr>
            <p:spPr bwMode="auto">
              <a:xfrm rot="-7282380">
                <a:off x="8915400" y="2667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5" name="Oval 65"/>
              <p:cNvSpPr>
                <a:spLocks noChangeArrowheads="1"/>
              </p:cNvSpPr>
              <p:nvPr/>
            </p:nvSpPr>
            <p:spPr bwMode="auto">
              <a:xfrm rot="-7282380">
                <a:off x="8382000" y="2286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6" name="Oval 66"/>
              <p:cNvSpPr>
                <a:spLocks noChangeArrowheads="1"/>
              </p:cNvSpPr>
              <p:nvPr/>
            </p:nvSpPr>
            <p:spPr bwMode="auto">
              <a:xfrm rot="-7282380">
                <a:off x="7772400" y="3048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7" name="Oval 67"/>
              <p:cNvSpPr>
                <a:spLocks noChangeArrowheads="1"/>
              </p:cNvSpPr>
              <p:nvPr/>
            </p:nvSpPr>
            <p:spPr bwMode="auto">
              <a:xfrm rot="-7282380">
                <a:off x="7696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88" name="Oval 68"/>
              <p:cNvSpPr>
                <a:spLocks noChangeArrowheads="1"/>
              </p:cNvSpPr>
              <p:nvPr/>
            </p:nvSpPr>
            <p:spPr bwMode="auto">
              <a:xfrm rot="-7282380">
                <a:off x="82296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/>
                <a:endParaRPr lang="en-US" sz="2400">
                  <a:latin typeface="Tekton Pro" pitchFamily="34" charset="0"/>
                </a:endParaRPr>
              </a:p>
            </p:txBody>
          </p:sp>
          <p:sp>
            <p:nvSpPr>
              <p:cNvPr id="5189" name="Oval 69"/>
              <p:cNvSpPr>
                <a:spLocks noChangeArrowheads="1"/>
              </p:cNvSpPr>
              <p:nvPr/>
            </p:nvSpPr>
            <p:spPr bwMode="auto">
              <a:xfrm rot="-7282380">
                <a:off x="91440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90" name="Oval 70"/>
              <p:cNvSpPr>
                <a:spLocks noChangeArrowheads="1"/>
              </p:cNvSpPr>
              <p:nvPr/>
            </p:nvSpPr>
            <p:spPr bwMode="auto">
              <a:xfrm rot="-7282380">
                <a:off x="8610600" y="2895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91" name="Oval 71"/>
              <p:cNvSpPr>
                <a:spLocks noChangeArrowheads="1"/>
              </p:cNvSpPr>
              <p:nvPr/>
            </p:nvSpPr>
            <p:spPr bwMode="auto">
              <a:xfrm rot="-7282380">
                <a:off x="8839200" y="2133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192" name="Text Box 72"/>
              <p:cNvSpPr txBox="1">
                <a:spLocks noChangeArrowheads="1"/>
              </p:cNvSpPr>
              <p:nvPr/>
            </p:nvSpPr>
            <p:spPr bwMode="auto">
              <a:xfrm>
                <a:off x="7010400" y="2255838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b="1">
                    <a:latin typeface="Tekton Pro" pitchFamily="34" charset="0"/>
                  </a:rPr>
                  <a:t>y</a:t>
                </a:r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/>
            </p:nvSpPr>
            <p:spPr bwMode="auto">
              <a:xfrm>
                <a:off x="7467600" y="3962400"/>
                <a:ext cx="228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5194" name="Oval 74"/>
              <p:cNvSpPr>
                <a:spLocks noChangeArrowheads="1"/>
              </p:cNvSpPr>
              <p:nvPr/>
            </p:nvSpPr>
            <p:spPr bwMode="auto">
              <a:xfrm rot="-7282380">
                <a:off x="9677400" y="23622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201" name="Oval 81"/>
              <p:cNvSpPr>
                <a:spLocks noChangeArrowheads="1"/>
              </p:cNvSpPr>
              <p:nvPr/>
            </p:nvSpPr>
            <p:spPr bwMode="auto">
              <a:xfrm rot="-7282380">
                <a:off x="9525000" y="28194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202" name="Oval 82"/>
              <p:cNvSpPr>
                <a:spLocks noChangeArrowheads="1"/>
              </p:cNvSpPr>
              <p:nvPr/>
            </p:nvSpPr>
            <p:spPr bwMode="auto">
              <a:xfrm rot="-7282380">
                <a:off x="9372600" y="2209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/>
            </p:nvSpPr>
            <p:spPr bwMode="auto">
              <a:xfrm flipV="1">
                <a:off x="7467600" y="2057400"/>
                <a:ext cx="11430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/>
            </p:nvSpPr>
            <p:spPr bwMode="auto">
              <a:xfrm flipV="1">
                <a:off x="8534400" y="2895600"/>
                <a:ext cx="1676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82AC83-0CB3-2A89-BC11-3C84073FAC31}"/>
              </a:ext>
            </a:extLst>
          </p:cNvPr>
          <p:cNvGrpSpPr/>
          <p:nvPr/>
        </p:nvGrpSpPr>
        <p:grpSpPr>
          <a:xfrm>
            <a:off x="2209800" y="4762365"/>
            <a:ext cx="3022676" cy="2000310"/>
            <a:chOff x="685800" y="4465638"/>
            <a:chExt cx="3022676" cy="2000310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>
              <a:off x="1143000" y="47244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 rot="-7282380">
              <a:off x="2743200" y="5791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 rot="-7282380">
              <a:off x="1371600" y="4953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 rot="-7282380">
              <a:off x="3124200" y="5791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 rot="-7282380">
              <a:off x="1752600" y="4800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 rot="-7282380">
              <a:off x="2514600" y="5486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 rot="-7282380">
              <a:off x="2819400" y="5638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 rot="-7282380">
              <a:off x="21336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 rot="-7282380">
              <a:off x="1295400" y="4724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 rot="-7282380">
              <a:off x="16002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 rot="-7282380">
              <a:off x="1905000" y="5181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 rot="-7282380">
              <a:off x="2438400" y="5715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 rot="-7282380">
              <a:off x="2362200" y="5257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 rot="-7282380">
              <a:off x="2133600" y="5410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685800" y="44656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1143000" y="61722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3405188" y="60658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5213" name="Line 93"/>
            <p:cNvSpPr>
              <a:spLocks noChangeShapeType="1"/>
            </p:cNvSpPr>
            <p:nvPr/>
          </p:nvSpPr>
          <p:spPr bwMode="auto">
            <a:xfrm>
              <a:off x="1600200" y="4572000"/>
              <a:ext cx="19050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5214" name="Line 94"/>
            <p:cNvSpPr>
              <a:spLocks noChangeShapeType="1"/>
            </p:cNvSpPr>
            <p:nvPr/>
          </p:nvSpPr>
          <p:spPr bwMode="auto">
            <a:xfrm>
              <a:off x="1143000" y="4953000"/>
              <a:ext cx="1676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9D2795-55F9-EA5B-9AFB-C6CD0076BD10}"/>
              </a:ext>
            </a:extLst>
          </p:cNvPr>
          <p:cNvGrpSpPr/>
          <p:nvPr/>
        </p:nvGrpSpPr>
        <p:grpSpPr>
          <a:xfrm>
            <a:off x="6938894" y="4632359"/>
            <a:ext cx="3124200" cy="2198748"/>
            <a:chOff x="5486400" y="4267200"/>
            <a:chExt cx="3124200" cy="2198748"/>
          </a:xfrm>
        </p:grpSpPr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>
              <a:off x="5943600" y="47244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61" name="Oval 41"/>
            <p:cNvSpPr>
              <a:spLocks noChangeArrowheads="1"/>
            </p:cNvSpPr>
            <p:nvPr/>
          </p:nvSpPr>
          <p:spPr bwMode="auto">
            <a:xfrm rot="-7282380">
              <a:off x="6096000" y="5105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2" name="Oval 42"/>
            <p:cNvSpPr>
              <a:spLocks noChangeArrowheads="1"/>
            </p:cNvSpPr>
            <p:nvPr/>
          </p:nvSpPr>
          <p:spPr bwMode="auto">
            <a:xfrm rot="-7282380">
              <a:off x="6096000" y="4648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3" name="Oval 43"/>
            <p:cNvSpPr>
              <a:spLocks noChangeArrowheads="1"/>
            </p:cNvSpPr>
            <p:nvPr/>
          </p:nvSpPr>
          <p:spPr bwMode="auto">
            <a:xfrm rot="-7282380">
              <a:off x="6553200" y="5257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4" name="Oval 44"/>
            <p:cNvSpPr>
              <a:spLocks noChangeArrowheads="1"/>
            </p:cNvSpPr>
            <p:nvPr/>
          </p:nvSpPr>
          <p:spPr bwMode="auto">
            <a:xfrm rot="-7282380">
              <a:off x="7391400" y="5867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5" name="Oval 45"/>
            <p:cNvSpPr>
              <a:spLocks noChangeArrowheads="1"/>
            </p:cNvSpPr>
            <p:nvPr/>
          </p:nvSpPr>
          <p:spPr bwMode="auto">
            <a:xfrm rot="-7282380">
              <a:off x="6248400" y="5334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6" name="Oval 46"/>
            <p:cNvSpPr>
              <a:spLocks noChangeArrowheads="1"/>
            </p:cNvSpPr>
            <p:nvPr/>
          </p:nvSpPr>
          <p:spPr bwMode="auto">
            <a:xfrm rot="-7282380">
              <a:off x="6934200" y="4724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7" name="Oval 47"/>
            <p:cNvSpPr>
              <a:spLocks noChangeArrowheads="1"/>
            </p:cNvSpPr>
            <p:nvPr/>
          </p:nvSpPr>
          <p:spPr bwMode="auto">
            <a:xfrm rot="-7282380">
              <a:off x="7315200" y="5410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8" name="Oval 48"/>
            <p:cNvSpPr>
              <a:spLocks noChangeArrowheads="1"/>
            </p:cNvSpPr>
            <p:nvPr/>
          </p:nvSpPr>
          <p:spPr bwMode="auto">
            <a:xfrm rot="-7282380">
              <a:off x="7239000" y="5029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69" name="Oval 49"/>
            <p:cNvSpPr>
              <a:spLocks noChangeArrowheads="1"/>
            </p:cNvSpPr>
            <p:nvPr/>
          </p:nvSpPr>
          <p:spPr bwMode="auto">
            <a:xfrm rot="-7282380">
              <a:off x="6934200" y="5029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0" name="Oval 50"/>
            <p:cNvSpPr>
              <a:spLocks noChangeArrowheads="1"/>
            </p:cNvSpPr>
            <p:nvPr/>
          </p:nvSpPr>
          <p:spPr bwMode="auto">
            <a:xfrm rot="-7282380">
              <a:off x="6553200" y="4800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5171" name="Oval 51"/>
            <p:cNvSpPr>
              <a:spLocks noChangeArrowheads="1"/>
            </p:cNvSpPr>
            <p:nvPr/>
          </p:nvSpPr>
          <p:spPr bwMode="auto">
            <a:xfrm rot="-7282380">
              <a:off x="7543800" y="5029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2" name="Oval 52"/>
            <p:cNvSpPr>
              <a:spLocks noChangeArrowheads="1"/>
            </p:cNvSpPr>
            <p:nvPr/>
          </p:nvSpPr>
          <p:spPr bwMode="auto">
            <a:xfrm rot="-7282380">
              <a:off x="7010400" y="5334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3" name="Oval 53"/>
            <p:cNvSpPr>
              <a:spLocks noChangeArrowheads="1"/>
            </p:cNvSpPr>
            <p:nvPr/>
          </p:nvSpPr>
          <p:spPr bwMode="auto">
            <a:xfrm rot="-7282380">
              <a:off x="6781800" y="5715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174" name="Text Box 54"/>
            <p:cNvSpPr txBox="1">
              <a:spLocks noChangeArrowheads="1"/>
            </p:cNvSpPr>
            <p:nvPr/>
          </p:nvSpPr>
          <p:spPr bwMode="auto">
            <a:xfrm>
              <a:off x="5486400" y="44656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5175" name="Line 55"/>
            <p:cNvSpPr>
              <a:spLocks noChangeShapeType="1"/>
            </p:cNvSpPr>
            <p:nvPr/>
          </p:nvSpPr>
          <p:spPr bwMode="auto">
            <a:xfrm>
              <a:off x="5943600" y="61722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196" name="Text Box 76"/>
            <p:cNvSpPr txBox="1">
              <a:spLocks noChangeArrowheads="1"/>
            </p:cNvSpPr>
            <p:nvPr/>
          </p:nvSpPr>
          <p:spPr bwMode="auto">
            <a:xfrm>
              <a:off x="8229600" y="60658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5203" name="Oval 83"/>
            <p:cNvSpPr>
              <a:spLocks noChangeArrowheads="1"/>
            </p:cNvSpPr>
            <p:nvPr/>
          </p:nvSpPr>
          <p:spPr bwMode="auto">
            <a:xfrm rot="-7282380">
              <a:off x="7620000" y="5562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4" name="Oval 84"/>
            <p:cNvSpPr>
              <a:spLocks noChangeArrowheads="1"/>
            </p:cNvSpPr>
            <p:nvPr/>
          </p:nvSpPr>
          <p:spPr bwMode="auto">
            <a:xfrm rot="-7282380">
              <a:off x="8001000" y="5257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5" name="Oval 85"/>
            <p:cNvSpPr>
              <a:spLocks noChangeArrowheads="1"/>
            </p:cNvSpPr>
            <p:nvPr/>
          </p:nvSpPr>
          <p:spPr bwMode="auto">
            <a:xfrm rot="-7282380">
              <a:off x="7848600" y="4953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6" name="Oval 86"/>
            <p:cNvSpPr>
              <a:spLocks noChangeArrowheads="1"/>
            </p:cNvSpPr>
            <p:nvPr/>
          </p:nvSpPr>
          <p:spPr bwMode="auto">
            <a:xfrm rot="-7282380">
              <a:off x="8001000" y="5638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7" name="Oval 87"/>
            <p:cNvSpPr>
              <a:spLocks noChangeArrowheads="1"/>
            </p:cNvSpPr>
            <p:nvPr/>
          </p:nvSpPr>
          <p:spPr bwMode="auto">
            <a:xfrm rot="-7282380">
              <a:off x="7315200" y="4724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08" name="Oval 88"/>
            <p:cNvSpPr>
              <a:spLocks noChangeArrowheads="1"/>
            </p:cNvSpPr>
            <p:nvPr/>
          </p:nvSpPr>
          <p:spPr bwMode="auto">
            <a:xfrm rot="-7282380">
              <a:off x="6629400" y="4343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5215" name="Line 95"/>
            <p:cNvSpPr>
              <a:spLocks noChangeShapeType="1"/>
            </p:cNvSpPr>
            <p:nvPr/>
          </p:nvSpPr>
          <p:spPr bwMode="auto">
            <a:xfrm>
              <a:off x="7086600" y="4267200"/>
              <a:ext cx="15240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5216" name="Line 96"/>
            <p:cNvSpPr>
              <a:spLocks noChangeShapeType="1"/>
            </p:cNvSpPr>
            <p:nvPr/>
          </p:nvSpPr>
          <p:spPr bwMode="auto">
            <a:xfrm>
              <a:off x="5943600" y="54864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sp>
        <p:nvSpPr>
          <p:cNvPr id="4" name="Text Box 77">
            <a:extLst>
              <a:ext uri="{FF2B5EF4-FFF2-40B4-BE49-F238E27FC236}">
                <a16:creationId xmlns:a16="http://schemas.microsoft.com/office/drawing/2014/main" id="{B7F46D3F-CE46-626C-6642-8365331B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20" y="4372603"/>
            <a:ext cx="3157603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Strong indirect relationships</a:t>
            </a: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52FC6378-D61C-3432-441C-DB6AE589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991" y="4249621"/>
            <a:ext cx="3166998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dirty="0">
                <a:latin typeface="Tekton Pro" pitchFamily="34" charset="0"/>
              </a:rPr>
              <a:t>Weak indirect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453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Correlation Coefficient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467600" cy="4114800"/>
          </a:xfrm>
        </p:spPr>
        <p:txBody>
          <a:bodyPr/>
          <a:lstStyle/>
          <a:p>
            <a:pPr marL="320675" indent="-320675" defTabSz="852488"/>
            <a:endParaRPr lang="en-US" sz="1200" dirty="0">
              <a:latin typeface="Tekton Pro" pitchFamily="34" charset="0"/>
            </a:endParaRPr>
          </a:p>
          <a:p>
            <a:pPr marL="0" indent="0" defTabSz="852488">
              <a:buNone/>
            </a:pPr>
            <a:r>
              <a:rPr lang="en-US" dirty="0">
                <a:latin typeface="Tekton Pro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correlation coefficient (r)  </a:t>
            </a:r>
            <a:r>
              <a:rPr lang="en-US" dirty="0">
                <a:latin typeface="Tekton Pro" pitchFamily="34" charset="0"/>
              </a:rPr>
              <a:t>is used to measure the strength of the linear relationship in the sample observations</a:t>
            </a:r>
          </a:p>
          <a:p>
            <a:pPr marL="320675" indent="-320675" defTabSz="852488"/>
            <a:endParaRPr lang="en-US" dirty="0">
              <a:latin typeface="Tekton Pro" pitchFamily="34" charset="0"/>
            </a:endParaRPr>
          </a:p>
          <a:p>
            <a:pPr marL="0" indent="0" defTabSz="852488">
              <a:buNone/>
            </a:pPr>
            <a:r>
              <a:rPr lang="en-US" dirty="0">
                <a:latin typeface="Tekton Pro" pitchFamily="34" charset="0"/>
              </a:rPr>
              <a:t>The value of correlation coefficient depends on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standard deviation </a:t>
            </a:r>
            <a:r>
              <a:rPr lang="en-US" dirty="0">
                <a:latin typeface="Tekton Pro" pitchFamily="3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ekton Pro" pitchFamily="34" charset="0"/>
              </a:rPr>
              <a:t>covariance</a:t>
            </a:r>
            <a:r>
              <a:rPr lang="en-US" dirty="0">
                <a:latin typeface="Tekton Pro" pitchFamily="34" charset="0"/>
              </a:rPr>
              <a:t> of two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EE5E0237-BDCA-978E-EF55-1F368FE99F20}"/>
                  </a:ext>
                </a:extLst>
              </p:cNvPr>
              <p:cNvSpPr txBox="1"/>
              <p:nvPr/>
            </p:nvSpPr>
            <p:spPr bwMode="auto">
              <a:xfrm>
                <a:off x="5067300" y="5156200"/>
                <a:ext cx="2057400" cy="133667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Object 5">
                <a:extLst>
                  <a:ext uri="{FF2B5EF4-FFF2-40B4-BE49-F238E27FC236}">
                    <a16:creationId xmlns:a16="http://schemas.microsoft.com/office/drawing/2014/main" id="{EE5E0237-BDCA-978E-EF55-1F368FE9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5156200"/>
                <a:ext cx="2057400" cy="13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2D575BA-F785-58F8-4DC5-BD69FC1D87C7}"/>
              </a:ext>
            </a:extLst>
          </p:cNvPr>
          <p:cNvGrpSpPr/>
          <p:nvPr/>
        </p:nvGrpSpPr>
        <p:grpSpPr>
          <a:xfrm>
            <a:off x="470634" y="3464490"/>
            <a:ext cx="1569720" cy="1431668"/>
            <a:chOff x="2209800" y="2209800"/>
            <a:chExt cx="3124200" cy="2046348"/>
          </a:xfrm>
        </p:grpSpPr>
        <p:sp>
          <p:nvSpPr>
            <p:cNvPr id="4" name="Line 20">
              <a:extLst>
                <a:ext uri="{FF2B5EF4-FFF2-40B4-BE49-F238E27FC236}">
                  <a16:creationId xmlns:a16="http://schemas.microsoft.com/office/drawing/2014/main" id="{21E74A7B-0060-CD38-5697-2A743D059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24384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CC9D6034-C175-514B-5330-5D9CD7253B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2743200" y="36576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6" name="Oval 22">
              <a:extLst>
                <a:ext uri="{FF2B5EF4-FFF2-40B4-BE49-F238E27FC236}">
                  <a16:creationId xmlns:a16="http://schemas.microsoft.com/office/drawing/2014/main" id="{A3C430DC-C14D-AA24-C78F-C268DCCB5C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29718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7" name="Oval 23">
              <a:extLst>
                <a:ext uri="{FF2B5EF4-FFF2-40B4-BE49-F238E27FC236}">
                  <a16:creationId xmlns:a16="http://schemas.microsoft.com/office/drawing/2014/main" id="{1DA43DF9-96A5-286A-A0AC-F7E3AC063A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648200" y="2286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8" name="Oval 24">
              <a:extLst>
                <a:ext uri="{FF2B5EF4-FFF2-40B4-BE49-F238E27FC236}">
                  <a16:creationId xmlns:a16="http://schemas.microsoft.com/office/drawing/2014/main" id="{9399050A-6BD4-7B3B-F1A4-669B22C977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8006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9" name="Oval 25">
              <a:extLst>
                <a:ext uri="{FF2B5EF4-FFF2-40B4-BE49-F238E27FC236}">
                  <a16:creationId xmlns:a16="http://schemas.microsoft.com/office/drawing/2014/main" id="{CC50090D-F96A-CDEE-1A87-0E17DF3ED1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200400" y="35052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0" name="Oval 26">
              <a:extLst>
                <a:ext uri="{FF2B5EF4-FFF2-40B4-BE49-F238E27FC236}">
                  <a16:creationId xmlns:a16="http://schemas.microsoft.com/office/drawing/2014/main" id="{864C9237-4972-E32A-90ED-8838D07F42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953000" y="2438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1" name="Oval 27">
              <a:extLst>
                <a:ext uri="{FF2B5EF4-FFF2-40B4-BE49-F238E27FC236}">
                  <a16:creationId xmlns:a16="http://schemas.microsoft.com/office/drawing/2014/main" id="{4D23F9E9-9D10-2991-F301-2046E6C0E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1148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17334532-4313-219B-607A-82DB3F5DB4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114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D5D348CB-7CFD-142F-7921-2A592788E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495800" y="2667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529B2BD6-DE18-53A8-6498-E608006EB0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810000" y="2819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063B3ADE-AB87-668F-C308-61B5529CAA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200400" y="32004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973E1F2F-E2F3-2EE6-8D81-DE05ADBB75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429000" y="3082925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400">
                <a:latin typeface="Tekton Pro" pitchFamily="34" charset="0"/>
              </a:endParaRPr>
            </a:p>
          </p:txBody>
        </p:sp>
        <p:sp>
          <p:nvSpPr>
            <p:cNvPr id="17" name="Oval 33">
              <a:extLst>
                <a:ext uri="{FF2B5EF4-FFF2-40B4-BE49-F238E27FC236}">
                  <a16:creationId xmlns:a16="http://schemas.microsoft.com/office/drawing/2014/main" id="{6E88FFBC-F8FF-71E5-6C88-A8DA7B1F01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4343400" y="2971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8" name="Oval 34">
              <a:extLst>
                <a:ext uri="{FF2B5EF4-FFF2-40B4-BE49-F238E27FC236}">
                  <a16:creationId xmlns:a16="http://schemas.microsoft.com/office/drawing/2014/main" id="{A3348D9D-8CD8-4E5F-61AF-4E5F861CD0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810000" y="30480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D86ABF8D-6886-B582-1334-FC8AA5619A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82380">
              <a:off x="3581400" y="3352800"/>
              <a:ext cx="228600" cy="2286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>
                <a:latin typeface="Tekton Pro" pitchFamily="34" charset="0"/>
              </a:endParaRP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7EA3DAF5-196E-6CE0-2064-DAAE8B89C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255838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y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B792816D-F14B-35AC-6679-B8D98D96C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9624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2F743B5D-D674-EE5C-5A63-3DA5DEEEA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1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ekton Pro" pitchFamily="34" charset="0"/>
                </a:rPr>
                <a:t>x</a:t>
              </a:r>
            </a:p>
          </p:txBody>
        </p:sp>
        <p:sp>
          <p:nvSpPr>
            <p:cNvPr id="23" name="Line 89">
              <a:extLst>
                <a:ext uri="{FF2B5EF4-FFF2-40B4-BE49-F238E27FC236}">
                  <a16:creationId xmlns:a16="http://schemas.microsoft.com/office/drawing/2014/main" id="{F4BB7D6B-C30B-9215-7A60-E607EA198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2098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  <p:sp>
          <p:nvSpPr>
            <p:cNvPr id="24" name="Line 90">
              <a:extLst>
                <a:ext uri="{FF2B5EF4-FFF2-40B4-BE49-F238E27FC236}">
                  <a16:creationId xmlns:a16="http://schemas.microsoft.com/office/drawing/2014/main" id="{349E6437-D56B-F53E-4ECC-1C98D172B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667000"/>
              <a:ext cx="2057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NZ"/>
            </a:p>
          </p:txBody>
        </p:sp>
      </p:grp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F41442F-91E8-C7D3-4752-793FBCED7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316559"/>
              </p:ext>
            </p:extLst>
          </p:nvPr>
        </p:nvGraphicFramePr>
        <p:xfrm>
          <a:off x="9422195" y="4941957"/>
          <a:ext cx="2313271" cy="164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1987560" imgH="1409760" progId="">
                  <p:embed/>
                </p:oleObj>
              </mc:Choice>
              <mc:Fallback>
                <p:oleObj name="PBrush" r:id="rId4" imgW="1987560" imgH="140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2195" y="4941957"/>
                        <a:ext cx="2313271" cy="1640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1920EFF4-D08B-E6A2-3864-68C23FC8A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03163"/>
              </p:ext>
            </p:extLst>
          </p:nvPr>
        </p:nvGraphicFramePr>
        <p:xfrm>
          <a:off x="540432" y="5191516"/>
          <a:ext cx="2390764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6" imgW="3384720" imgH="1892160" progId="">
                  <p:embed/>
                </p:oleObj>
              </mc:Choice>
              <mc:Fallback>
                <p:oleObj name="PBrush" r:id="rId6" imgW="3384720" imgH="18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0432" y="5191516"/>
                        <a:ext cx="2390764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932EDB81-31FF-0906-3B60-8F698D0F7D5B}"/>
              </a:ext>
            </a:extLst>
          </p:cNvPr>
          <p:cNvGrpSpPr/>
          <p:nvPr/>
        </p:nvGrpSpPr>
        <p:grpSpPr>
          <a:xfrm>
            <a:off x="9712318" y="3389645"/>
            <a:ext cx="1940559" cy="1482468"/>
            <a:chOff x="7010400" y="2057400"/>
            <a:chExt cx="3200400" cy="2198748"/>
          </a:xfrm>
        </p:grpSpPr>
        <p:sp>
          <p:nvSpPr>
            <p:cNvPr id="54" name="Text Box 75">
              <a:extLst>
                <a:ext uri="{FF2B5EF4-FFF2-40B4-BE49-F238E27FC236}">
                  <a16:creationId xmlns:a16="http://schemas.microsoft.com/office/drawing/2014/main" id="{63F8A14F-0517-CBCD-EB79-1F40BEDC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9788" y="38560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>
                  <a:latin typeface="Tekton Pro" pitchFamily="34" charset="0"/>
                </a:rPr>
                <a:t>x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22AE44E-CF8A-C1DA-5369-FC90E362CB3F}"/>
                </a:ext>
              </a:extLst>
            </p:cNvPr>
            <p:cNvGrpSpPr/>
            <p:nvPr/>
          </p:nvGrpSpPr>
          <p:grpSpPr>
            <a:xfrm>
              <a:off x="7010400" y="2057400"/>
              <a:ext cx="3200400" cy="1905000"/>
              <a:chOff x="7010400" y="2057400"/>
              <a:chExt cx="3200400" cy="1905000"/>
            </a:xfrm>
          </p:grpSpPr>
          <p:sp>
            <p:nvSpPr>
              <p:cNvPr id="56" name="Line 56">
                <a:extLst>
                  <a:ext uri="{FF2B5EF4-FFF2-40B4-BE49-F238E27FC236}">
                    <a16:creationId xmlns:a16="http://schemas.microsoft.com/office/drawing/2014/main" id="{D7720FBD-6ABC-0393-BE04-4005841EB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67600" y="2438400"/>
                <a:ext cx="0" cy="1524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57" name="Oval 57">
                <a:extLst>
                  <a:ext uri="{FF2B5EF4-FFF2-40B4-BE49-F238E27FC236}">
                    <a16:creationId xmlns:a16="http://schemas.microsoft.com/office/drawing/2014/main" id="{984A4226-3FC4-B9EE-7C45-1DE560E5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610600" y="2514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8" name="Oval 58">
                <a:extLst>
                  <a:ext uri="{FF2B5EF4-FFF2-40B4-BE49-F238E27FC236}">
                    <a16:creationId xmlns:a16="http://schemas.microsoft.com/office/drawing/2014/main" id="{0638E293-9AED-F1D6-341F-4DB0CE177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7772400" y="3352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59" name="Oval 59">
                <a:extLst>
                  <a:ext uri="{FF2B5EF4-FFF2-40B4-BE49-F238E27FC236}">
                    <a16:creationId xmlns:a16="http://schemas.microsoft.com/office/drawing/2014/main" id="{25A2C5A7-2849-78DF-763D-9AE0A772F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8392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0" name="Oval 60">
                <a:extLst>
                  <a:ext uri="{FF2B5EF4-FFF2-40B4-BE49-F238E27FC236}">
                    <a16:creationId xmlns:a16="http://schemas.microsoft.com/office/drawing/2014/main" id="{0DDB28E0-0B68-4C27-A027-D8C3E6845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220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1" name="Oval 61">
                <a:extLst>
                  <a:ext uri="{FF2B5EF4-FFF2-40B4-BE49-F238E27FC236}">
                    <a16:creationId xmlns:a16="http://schemas.microsoft.com/office/drawing/2014/main" id="{2C9C5EC6-6591-A347-81FD-6EA05252E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077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2" name="Oval 62">
                <a:extLst>
                  <a:ext uri="{FF2B5EF4-FFF2-40B4-BE49-F238E27FC236}">
                    <a16:creationId xmlns:a16="http://schemas.microsoft.com/office/drawing/2014/main" id="{124D96E1-B8FC-3DE9-29C2-00E3B6C8B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153400" y="3657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63" name="Oval 63">
                <a:extLst>
                  <a:ext uri="{FF2B5EF4-FFF2-40B4-BE49-F238E27FC236}">
                    <a16:creationId xmlns:a16="http://schemas.microsoft.com/office/drawing/2014/main" id="{132D8A27-4E58-23F7-A647-EB9D769F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382000" y="3276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68" name="Oval 64">
                <a:extLst>
                  <a:ext uri="{FF2B5EF4-FFF2-40B4-BE49-F238E27FC236}">
                    <a16:creationId xmlns:a16="http://schemas.microsoft.com/office/drawing/2014/main" id="{0DC550B7-21AF-12D8-D1D9-A6FB498E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915400" y="2667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69" name="Oval 65">
                <a:extLst>
                  <a:ext uri="{FF2B5EF4-FFF2-40B4-BE49-F238E27FC236}">
                    <a16:creationId xmlns:a16="http://schemas.microsoft.com/office/drawing/2014/main" id="{ED6BC581-B641-8E12-B127-9F78B133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382000" y="2286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2" name="Oval 66">
                <a:extLst>
                  <a:ext uri="{FF2B5EF4-FFF2-40B4-BE49-F238E27FC236}">
                    <a16:creationId xmlns:a16="http://schemas.microsoft.com/office/drawing/2014/main" id="{94A0267E-943E-D12D-77FB-3B9FBC146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7772400" y="30480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3" name="Oval 67">
                <a:extLst>
                  <a:ext uri="{FF2B5EF4-FFF2-40B4-BE49-F238E27FC236}">
                    <a16:creationId xmlns:a16="http://schemas.microsoft.com/office/drawing/2014/main" id="{50330CA9-0889-AF86-15D9-F1FE879D8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7696200" y="2590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4" name="Oval 68">
                <a:extLst>
                  <a:ext uri="{FF2B5EF4-FFF2-40B4-BE49-F238E27FC236}">
                    <a16:creationId xmlns:a16="http://schemas.microsoft.com/office/drawing/2014/main" id="{806BA8A1-7EC2-088D-6651-DC5C2C47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2296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/>
                <a:endParaRPr lang="en-US" sz="2400">
                  <a:latin typeface="Tekton Pro" pitchFamily="34" charset="0"/>
                </a:endParaRPr>
              </a:p>
            </p:txBody>
          </p:sp>
          <p:sp>
            <p:nvSpPr>
              <p:cNvPr id="7175" name="Oval 69">
                <a:extLst>
                  <a:ext uri="{FF2B5EF4-FFF2-40B4-BE49-F238E27FC236}">
                    <a16:creationId xmlns:a16="http://schemas.microsoft.com/office/drawing/2014/main" id="{BF794397-5F66-DD0A-EB96-40368C66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144000" y="2971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6" name="Oval 70">
                <a:extLst>
                  <a:ext uri="{FF2B5EF4-FFF2-40B4-BE49-F238E27FC236}">
                    <a16:creationId xmlns:a16="http://schemas.microsoft.com/office/drawing/2014/main" id="{B5BCBD49-0AF6-2FDC-CBA0-B00D4A83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610600" y="2895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7" name="Oval 71">
                <a:extLst>
                  <a:ext uri="{FF2B5EF4-FFF2-40B4-BE49-F238E27FC236}">
                    <a16:creationId xmlns:a16="http://schemas.microsoft.com/office/drawing/2014/main" id="{908FB38A-7933-4269-D404-FF9F9A85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8839200" y="21336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78" name="Text Box 72">
                <a:extLst>
                  <a:ext uri="{FF2B5EF4-FFF2-40B4-BE49-F238E27FC236}">
                    <a16:creationId xmlns:a16="http://schemas.microsoft.com/office/drawing/2014/main" id="{8912CBFB-B878-13BA-19B8-6BCAA455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0400" y="2255838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000" b="1">
                    <a:latin typeface="Tekton Pro" pitchFamily="34" charset="0"/>
                  </a:rPr>
                  <a:t>y</a:t>
                </a:r>
              </a:p>
            </p:txBody>
          </p:sp>
          <p:sp>
            <p:nvSpPr>
              <p:cNvPr id="7179" name="Line 73">
                <a:extLst>
                  <a:ext uri="{FF2B5EF4-FFF2-40B4-BE49-F238E27FC236}">
                    <a16:creationId xmlns:a16="http://schemas.microsoft.com/office/drawing/2014/main" id="{E5A2F1A0-1EF6-D35C-A069-8A251A817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3962400"/>
                <a:ext cx="228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7180" name="Oval 74">
                <a:extLst>
                  <a:ext uri="{FF2B5EF4-FFF2-40B4-BE49-F238E27FC236}">
                    <a16:creationId xmlns:a16="http://schemas.microsoft.com/office/drawing/2014/main" id="{4E518B28-37C5-C427-827C-D418C67E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677400" y="23622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81" name="Oval 81">
                <a:extLst>
                  <a:ext uri="{FF2B5EF4-FFF2-40B4-BE49-F238E27FC236}">
                    <a16:creationId xmlns:a16="http://schemas.microsoft.com/office/drawing/2014/main" id="{6C6B9ACC-3BE0-5FCC-5627-0491150D3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525000" y="28194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82" name="Oval 82">
                <a:extLst>
                  <a:ext uri="{FF2B5EF4-FFF2-40B4-BE49-F238E27FC236}">
                    <a16:creationId xmlns:a16="http://schemas.microsoft.com/office/drawing/2014/main" id="{62FCC8BD-802C-B229-28FB-AA99E0228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82380">
                <a:off x="9372600" y="2209800"/>
                <a:ext cx="228600" cy="228600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Z">
                  <a:latin typeface="Tekton Pro" pitchFamily="34" charset="0"/>
                </a:endParaRPr>
              </a:p>
            </p:txBody>
          </p:sp>
          <p:sp>
            <p:nvSpPr>
              <p:cNvPr id="7183" name="Line 91">
                <a:extLst>
                  <a:ext uri="{FF2B5EF4-FFF2-40B4-BE49-F238E27FC236}">
                    <a16:creationId xmlns:a16="http://schemas.microsoft.com/office/drawing/2014/main" id="{739B61E2-6572-B7DC-D593-E78E525D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7600" y="2057400"/>
                <a:ext cx="11430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  <p:sp>
            <p:nvSpPr>
              <p:cNvPr id="7184" name="Line 92">
                <a:extLst>
                  <a:ext uri="{FF2B5EF4-FFF2-40B4-BE49-F238E27FC236}">
                    <a16:creationId xmlns:a16="http://schemas.microsoft.com/office/drawing/2014/main" id="{14575512-62A4-1E38-9BE9-D72B8F010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34400" y="2895600"/>
                <a:ext cx="1676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N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3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14557</TotalTime>
  <Words>3097</Words>
  <Application>Microsoft Macintosh PowerPoint</Application>
  <PresentationFormat>Widescreen</PresentationFormat>
  <Paragraphs>566</Paragraphs>
  <Slides>53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53</vt:i4>
      </vt:variant>
    </vt:vector>
  </HeadingPairs>
  <TitlesOfParts>
    <vt:vector size="74" baseType="lpstr">
      <vt:lpstr>MS PGothic</vt:lpstr>
      <vt:lpstr>新細明體</vt:lpstr>
      <vt:lpstr>Tekton Pro</vt:lpstr>
      <vt:lpstr>Arial</vt:lpstr>
      <vt:lpstr>Arial Narrow</vt:lpstr>
      <vt:lpstr>Calibri</vt:lpstr>
      <vt:lpstr>Calibri Light</vt:lpstr>
      <vt:lpstr>Cambria Math</vt:lpstr>
      <vt:lpstr>Comic Sans MS</vt:lpstr>
      <vt:lpstr>Georgia</vt:lpstr>
      <vt:lpstr>Palatino</vt:lpstr>
      <vt:lpstr>Symbol</vt:lpstr>
      <vt:lpstr>Tahoma</vt:lpstr>
      <vt:lpstr>Times New Roman</vt:lpstr>
      <vt:lpstr>Wingdings</vt:lpstr>
      <vt:lpstr>Office Theme</vt:lpstr>
      <vt:lpstr>PBrush</vt:lpstr>
      <vt:lpstr>Chart</vt:lpstr>
      <vt:lpstr>Bitmap Image</vt:lpstr>
      <vt:lpstr>VISIO</vt:lpstr>
      <vt:lpstr>Visio</vt:lpstr>
      <vt:lpstr>Data Science Engineering Methods and Tools   Lecture 4</vt:lpstr>
      <vt:lpstr>Regression Analysis</vt:lpstr>
      <vt:lpstr>Regression Analysis</vt:lpstr>
      <vt:lpstr>Linear Regression</vt:lpstr>
      <vt:lpstr>Linear vs Non-Linear Association</vt:lpstr>
      <vt:lpstr>Relationship between Variables</vt:lpstr>
      <vt:lpstr>Quantifying Associations</vt:lpstr>
      <vt:lpstr>Strong vs Weak Correlation</vt:lpstr>
      <vt:lpstr>Correlation Coefficient</vt:lpstr>
      <vt:lpstr>Calculating the Correlation Coefficient</vt:lpstr>
      <vt:lpstr>Calculation Example</vt:lpstr>
      <vt:lpstr>Calculation Example</vt:lpstr>
      <vt:lpstr>Interpretation of Correlation Coefficient</vt:lpstr>
      <vt:lpstr>PowerPoint Presentation</vt:lpstr>
      <vt:lpstr>Linear Regression Model</vt:lpstr>
      <vt:lpstr>Simple Linear Regression - Terminology</vt:lpstr>
      <vt:lpstr>Interpreting the Slope</vt:lpstr>
      <vt:lpstr>Interpreting the Intercept</vt:lpstr>
      <vt:lpstr>Residual</vt:lpstr>
      <vt:lpstr>Best fit</vt:lpstr>
      <vt:lpstr>Some of Squared Residuals as Loss Function</vt:lpstr>
      <vt:lpstr>Approaches to Minimize SSR</vt:lpstr>
      <vt:lpstr>Closed-form Method</vt:lpstr>
      <vt:lpstr>Partial Derivative</vt:lpstr>
      <vt:lpstr>The Least Squares Equation</vt:lpstr>
      <vt:lpstr>Regression Line Calculation - Example </vt:lpstr>
      <vt:lpstr>Regression Line Calculation - Example </vt:lpstr>
      <vt:lpstr>Regression Line Calculation - Example </vt:lpstr>
      <vt:lpstr>Gradient Descent Approach</vt:lpstr>
      <vt:lpstr>Learning Process</vt:lpstr>
      <vt:lpstr>Multiple Linear Regression </vt:lpstr>
      <vt:lpstr>PowerPoint Presentation</vt:lpstr>
      <vt:lpstr>Checking conditions</vt:lpstr>
      <vt:lpstr>Data Pre-processing for Regression</vt:lpstr>
      <vt:lpstr>K Nearest Neighbor (KNN)</vt:lpstr>
      <vt:lpstr>Example of Nearest Neighbors</vt:lpstr>
      <vt:lpstr>PowerPoint Presentation</vt:lpstr>
      <vt:lpstr>Other Distance Metrics</vt:lpstr>
      <vt:lpstr>KNN Algorithm</vt:lpstr>
      <vt:lpstr>PowerPoint Presentation</vt:lpstr>
      <vt:lpstr>PowerPoint Presentation</vt:lpstr>
      <vt:lpstr>PowerPoint Presentation</vt:lpstr>
      <vt:lpstr>Selecting the Number of Neighbors</vt:lpstr>
      <vt:lpstr>Value of K </vt:lpstr>
      <vt:lpstr>Optimal K</vt:lpstr>
      <vt:lpstr>KNN Advantages</vt:lpstr>
      <vt:lpstr>KNN Disadvantages</vt:lpstr>
      <vt:lpstr>Condensing</vt:lpstr>
      <vt:lpstr>Condensation: Decision Regions</vt:lpstr>
      <vt:lpstr>Minimum Consistent Set</vt:lpstr>
      <vt:lpstr>Curse-of-Dimensionality</vt:lpstr>
      <vt:lpstr>Data Pre-processing for Clustering</vt:lpstr>
      <vt:lpstr>Assignment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228</cp:revision>
  <dcterms:created xsi:type="dcterms:W3CDTF">2023-12-26T07:54:20Z</dcterms:created>
  <dcterms:modified xsi:type="dcterms:W3CDTF">2024-01-31T20:15:20Z</dcterms:modified>
</cp:coreProperties>
</file>