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1942" r:id="rId2"/>
    <p:sldId id="330" r:id="rId3"/>
    <p:sldId id="537" r:id="rId4"/>
    <p:sldId id="329" r:id="rId5"/>
    <p:sldId id="299" r:id="rId6"/>
    <p:sldId id="325" r:id="rId7"/>
    <p:sldId id="1401" r:id="rId8"/>
    <p:sldId id="1204" r:id="rId9"/>
    <p:sldId id="1205" r:id="rId10"/>
    <p:sldId id="1959" r:id="rId11"/>
    <p:sldId id="302" r:id="rId12"/>
    <p:sldId id="306" r:id="rId13"/>
    <p:sldId id="520" r:id="rId14"/>
    <p:sldId id="308" r:id="rId15"/>
    <p:sldId id="309" r:id="rId16"/>
    <p:sldId id="310" r:id="rId17"/>
    <p:sldId id="312" r:id="rId18"/>
    <p:sldId id="313" r:id="rId19"/>
    <p:sldId id="294" r:id="rId20"/>
    <p:sldId id="1960" r:id="rId21"/>
    <p:sldId id="304" r:id="rId22"/>
    <p:sldId id="305" r:id="rId23"/>
    <p:sldId id="548" r:id="rId24"/>
    <p:sldId id="1966" r:id="rId25"/>
    <p:sldId id="551" r:id="rId26"/>
    <p:sldId id="1963" r:id="rId27"/>
    <p:sldId id="314" r:id="rId28"/>
    <p:sldId id="357" r:id="rId29"/>
    <p:sldId id="358" r:id="rId30"/>
    <p:sldId id="360" r:id="rId31"/>
    <p:sldId id="361" r:id="rId32"/>
    <p:sldId id="368" r:id="rId33"/>
    <p:sldId id="369" r:id="rId34"/>
    <p:sldId id="1977" r:id="rId35"/>
    <p:sldId id="285" r:id="rId36"/>
    <p:sldId id="1055" r:id="rId37"/>
    <p:sldId id="1802" r:id="rId38"/>
    <p:sldId id="604" r:id="rId39"/>
    <p:sldId id="566" r:id="rId40"/>
    <p:sldId id="567" r:id="rId41"/>
    <p:sldId id="568" r:id="rId42"/>
    <p:sldId id="332" r:id="rId43"/>
    <p:sldId id="1964" r:id="rId44"/>
    <p:sldId id="1965" r:id="rId45"/>
    <p:sldId id="1969" r:id="rId46"/>
    <p:sldId id="1976" r:id="rId47"/>
    <p:sldId id="1968" r:id="rId48"/>
    <p:sldId id="1815" r:id="rId49"/>
    <p:sldId id="328" r:id="rId50"/>
    <p:sldId id="19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32" autoAdjust="0"/>
  </p:normalViewPr>
  <p:slideViewPr>
    <p:cSldViewPr snapToGrid="0">
      <p:cViewPr>
        <p:scale>
          <a:sx n="119" d="100"/>
          <a:sy n="119" d="100"/>
        </p:scale>
        <p:origin x="4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2A08-C4BB-41A7-851C-17F6CD697E99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FB22-8323-4506-8CEA-E90FB44BB1E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4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A1591-6CF3-4716-B357-D67FA156306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92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1F55B0-2E16-4BFB-8DBF-BD45064FC6D5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9E4F8-7960-47FB-A4B7-553178E3290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80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2A27-8639-4167-BA4B-81494EC8C5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9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C4E27-9574-4DB3-B2AC-461FB384FE1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D6F0-9EF2-4164-92CE-FDD704B332A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3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77C62-0EE8-409D-B0D2-7179DC241F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20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06933-7CEA-4077-8371-63DF25913DA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600200"/>
            <a:ext cx="5425017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4852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7432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tags" Target="../tags/tag2.xm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12" Type="http://schemas.openxmlformats.org/officeDocument/2006/relationships/tags" Target="../tags/tag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7.xml"/><Relationship Id="rId10" Type="http://schemas.openxmlformats.org/officeDocument/2006/relationships/tags" Target="../tags/tag6.xml"/><Relationship Id="rId4" Type="http://schemas.openxmlformats.org/officeDocument/2006/relationships/tags" Target="../tags/tag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6685" y="425904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Subjective vs Objective Measure</a:t>
            </a:r>
          </a:p>
        </p:txBody>
      </p:sp>
      <p:sp>
        <p:nvSpPr>
          <p:cNvPr id="131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6685" y="1684110"/>
            <a:ext cx="72172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Objective measures: 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based on interestingness measures of association such as support, confidence, lift, etc.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dirty="0"/>
              <a:t>Subjective measures:</a:t>
            </a:r>
          </a:p>
          <a:p>
            <a:pPr lvl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Rank patterns according to subject matter expert’s interpretation:</a:t>
            </a: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</a:t>
            </a:r>
            <a:r>
              <a:rPr lang="en-US" altLang="en-US" dirty="0">
                <a:solidFill>
                  <a:srgbClr val="C00000"/>
                </a:solidFill>
              </a:rPr>
              <a:t>contradicts the expectation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of a user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rare (low support) sequence of genes</a:t>
            </a:r>
          </a:p>
          <a:p>
            <a:pPr marL="914400" lvl="2" indent="0">
              <a:buNone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A pattern is subjectively interesting if it is </a:t>
            </a:r>
            <a:r>
              <a:rPr lang="en-US" altLang="en-US" dirty="0">
                <a:solidFill>
                  <a:srgbClr val="C00000"/>
                </a:solidFill>
              </a:rPr>
              <a:t>actionable</a:t>
            </a: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   e.g., a pattern of fraud / money laundering (with low support) in financial transactions</a:t>
            </a:r>
            <a:b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BBCE6E-04F4-8E70-C2C9-3A343D475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88710"/>
              </p:ext>
            </p:extLst>
          </p:nvPr>
        </p:nvGraphicFramePr>
        <p:xfrm>
          <a:off x="7580086" y="1684110"/>
          <a:ext cx="45212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521240" imgH="4108320" progId="">
                  <p:embed/>
                </p:oleObj>
              </mc:Choice>
              <mc:Fallback>
                <p:oleObj name="PBrush" r:id="rId2" imgW="4521240" imgH="410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0086" y="1684110"/>
                        <a:ext cx="452120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9343" y="192768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Problem Statement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343" y="1571625"/>
            <a:ext cx="11047688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Given a set of transactions T, the goal of association rule mining is to find all rules having: </a:t>
            </a:r>
          </a:p>
          <a:p>
            <a:pPr lvl="1"/>
            <a:r>
              <a:rPr lang="en-US" altLang="zh-TW" dirty="0">
                <a:ea typeface="新細明體" charset="-120"/>
              </a:rPr>
              <a:t>support </a:t>
            </a:r>
            <a:r>
              <a:rPr lang="en-US" altLang="zh-TW" dirty="0">
                <a:ea typeface="新細明體" charset="-120"/>
                <a:cs typeface="Arial" charset="0"/>
              </a:rPr>
              <a:t>≥ </a:t>
            </a:r>
            <a:r>
              <a:rPr lang="en-US" altLang="zh-TW" i="1" dirty="0">
                <a:ea typeface="新細明體" charset="-120"/>
                <a:cs typeface="Arial" charset="0"/>
              </a:rPr>
              <a:t>min-sup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confidence ≥ </a:t>
            </a:r>
            <a:r>
              <a:rPr lang="en-US" altLang="zh-TW" i="1" dirty="0">
                <a:ea typeface="新細明體" charset="-120"/>
                <a:cs typeface="Arial" charset="0"/>
              </a:rPr>
              <a:t>min-conf </a:t>
            </a:r>
            <a:r>
              <a:rPr lang="en-US" altLang="zh-TW" dirty="0">
                <a:ea typeface="新細明體" charset="-120"/>
                <a:cs typeface="Arial" charset="0"/>
              </a:rPr>
              <a:t>threshold    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(provided by user)</a:t>
            </a:r>
          </a:p>
          <a:p>
            <a:pPr lvl="1"/>
            <a:r>
              <a:rPr lang="en-US" altLang="zh-TW" dirty="0">
                <a:ea typeface="新細明體" charset="-120"/>
                <a:cs typeface="Arial" charset="0"/>
              </a:rPr>
              <a:t>lift ≥ </a:t>
            </a:r>
            <a:r>
              <a:rPr lang="en-US" altLang="zh-TW" i="1" dirty="0">
                <a:ea typeface="新細明體" charset="-120"/>
                <a:cs typeface="Arial" charset="0"/>
              </a:rPr>
              <a:t>min-</a:t>
            </a:r>
            <a:r>
              <a:rPr lang="en-US" altLang="zh-TW" i="1" dirty="0" err="1">
                <a:ea typeface="新細明體" charset="-120"/>
                <a:cs typeface="Arial" charset="0"/>
              </a:rPr>
              <a:t>lif</a:t>
            </a:r>
            <a:r>
              <a:rPr lang="en-US" altLang="zh-TW" i="1" dirty="0">
                <a:ea typeface="新細明體" charset="-120"/>
                <a:cs typeface="Arial" charset="0"/>
              </a:rPr>
              <a:t> </a:t>
            </a:r>
            <a:r>
              <a:rPr lang="en-US" altLang="zh-TW" dirty="0">
                <a:ea typeface="新細明體" charset="-120"/>
                <a:cs typeface="Arial" charset="0"/>
              </a:rPr>
              <a:t>threshold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charset="-120"/>
                <a:cs typeface="Arial" charset="0"/>
              </a:rPr>
              <a:t>                            (provided by user)</a:t>
            </a: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lvl="1"/>
            <a:endParaRPr lang="en-US" altLang="zh-TW" dirty="0">
              <a:ea typeface="新細明體" charset="-120"/>
              <a:cs typeface="Arial" charset="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Frequent Itemset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all </a:t>
            </a:r>
            <a:r>
              <a:rPr lang="en-US" altLang="zh-TW" dirty="0" err="1">
                <a:ea typeface="新細明體" charset="-120"/>
              </a:rPr>
              <a:t>itemsets</a:t>
            </a:r>
            <a:r>
              <a:rPr lang="en-US" altLang="zh-TW" dirty="0">
                <a:ea typeface="新細明體" charset="-120"/>
              </a:rPr>
              <a:t> whose support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 </a:t>
            </a:r>
            <a:r>
              <a:rPr lang="en-US" altLang="zh-TW" dirty="0">
                <a:ea typeface="新細明體" charset="-120"/>
              </a:rPr>
              <a:t>min-sup</a:t>
            </a:r>
          </a:p>
          <a:p>
            <a:pPr marL="1295400" lvl="2" indent="-381000">
              <a:buNone/>
            </a:pPr>
            <a:endParaRPr lang="en-US" altLang="zh-TW" dirty="0">
              <a:ea typeface="新細明體" charset="-12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Rule Generation</a:t>
            </a:r>
            <a:endParaRPr lang="en-US" altLang="zh-TW" dirty="0">
              <a:ea typeface="新細明體" charset="-12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zh-TW" dirty="0">
                <a:ea typeface="新細明體" charset="-120"/>
              </a:rPr>
              <a:t>Generate rules </a:t>
            </a:r>
            <a:r>
              <a:rPr lang="en-US" altLang="zh-TW" dirty="0" err="1">
                <a:ea typeface="新細明體" charset="-120"/>
              </a:rPr>
              <a:t>woth</a:t>
            </a:r>
            <a:r>
              <a:rPr lang="en-US" altLang="zh-TW" dirty="0">
                <a:ea typeface="新細明體" charset="-120"/>
              </a:rPr>
              <a:t> high confidence and lift from frequent </a:t>
            </a:r>
            <a:r>
              <a:rPr lang="en-US" altLang="zh-TW" dirty="0" err="1">
                <a:ea typeface="新細明體" charset="-120"/>
              </a:rPr>
              <a:t>itemsets</a:t>
            </a:r>
            <a:endParaRPr lang="en-US" altLang="zh-TW" dirty="0">
              <a:ea typeface="新細明體" charset="-120"/>
            </a:endParaRPr>
          </a:p>
          <a:p>
            <a:pPr marL="914400" lvl="2" indent="0">
              <a:buNone/>
            </a:pPr>
            <a:endParaRPr lang="en-US" altLang="zh-TW" dirty="0">
              <a:ea typeface="新細明體" charset="-120"/>
            </a:endParaRPr>
          </a:p>
          <a:p>
            <a:pPr marL="533400" indent="-533400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Frequent </a:t>
            </a:r>
            <a:r>
              <a:rPr lang="en-US" altLang="zh-TW" spc="-95" dirty="0" err="1"/>
              <a:t>Itemset</a:t>
            </a:r>
            <a:r>
              <a:rPr lang="en-US" altLang="zh-TW" spc="-95" dirty="0"/>
              <a:t> Generation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3" y="1257778"/>
            <a:ext cx="11821098" cy="5410200"/>
          </a:xfrm>
        </p:spPr>
        <p:txBody>
          <a:bodyPr/>
          <a:lstStyle/>
          <a:p>
            <a:r>
              <a:rPr lang="en-US" altLang="zh-TW" dirty="0">
                <a:highlight>
                  <a:srgbClr val="FFFF00"/>
                </a:highlight>
                <a:ea typeface="新細明體" charset="-120"/>
              </a:rPr>
              <a:t>Brute-force approach: </a:t>
            </a:r>
          </a:p>
          <a:p>
            <a:pPr lvl="1"/>
            <a:r>
              <a:rPr lang="en-US" altLang="zh-TW" dirty="0">
                <a:ea typeface="新細明體" charset="-120"/>
              </a:rPr>
              <a:t>Each itemset is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candidate</a:t>
            </a:r>
            <a:r>
              <a:rPr lang="en-US" altLang="zh-TW" dirty="0">
                <a:ea typeface="新細明體" charset="-120"/>
              </a:rPr>
              <a:t> frequent itemset</a:t>
            </a:r>
          </a:p>
          <a:p>
            <a:pPr lvl="1"/>
            <a:r>
              <a:rPr lang="en-US" altLang="zh-TW" dirty="0">
                <a:ea typeface="新細明體" charset="-120"/>
              </a:rPr>
              <a:t>Count the support of each candidate by scanning the database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Match each transaction against every candidate</a:t>
            </a:r>
          </a:p>
          <a:p>
            <a:pPr marL="457200" lvl="1" indent="0">
              <a:buNone/>
            </a:pPr>
            <a:endParaRPr lang="en-US" altLang="zh-TW" sz="2800" dirty="0">
              <a:solidFill>
                <a:srgbClr val="C00000"/>
              </a:solidFill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Frequent itemset generation is computationally expensive in large datasets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  <p:sp>
        <p:nvSpPr>
          <p:cNvPr id="60420" name="AutoShape 4"/>
          <p:cNvSpPr>
            <a:spLocks noChangeAspect="1" noChangeArrowheads="1" noTextEdit="1"/>
          </p:cNvSpPr>
          <p:nvPr/>
        </p:nvSpPr>
        <p:spPr bwMode="auto">
          <a:xfrm>
            <a:off x="2668588" y="2743200"/>
            <a:ext cx="7281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3328989" y="2972912"/>
            <a:ext cx="3551237" cy="1870074"/>
            <a:chOff x="1137" y="2045"/>
            <a:chExt cx="2237" cy="1178"/>
          </a:xfrm>
        </p:grpSpPr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1143" y="2045"/>
              <a:ext cx="2231" cy="1094"/>
              <a:chOff x="1143" y="2045"/>
              <a:chExt cx="2231" cy="1094"/>
            </a:xfrm>
          </p:grpSpPr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189" y="2057"/>
                <a:ext cx="31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1189" y="2060"/>
                <a:ext cx="21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1448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0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1154" y="2057"/>
                <a:ext cx="35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1503" y="2057"/>
                <a:ext cx="37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1154" y="2229"/>
                <a:ext cx="386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1584" y="2057"/>
                <a:ext cx="1744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1584" y="2060"/>
                <a:ext cx="35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1" name="Rectangle 15"/>
              <p:cNvSpPr>
                <a:spLocks noChangeArrowheads="1"/>
              </p:cNvSpPr>
              <p:nvPr/>
            </p:nvSpPr>
            <p:spPr bwMode="auto">
              <a:xfrm>
                <a:off x="1926" y="206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i="1">
                    <a:solidFill>
                      <a:srgbClr val="01000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32" name="Rectangle 16"/>
              <p:cNvSpPr>
                <a:spLocks noChangeArrowheads="1"/>
              </p:cNvSpPr>
              <p:nvPr/>
            </p:nvSpPr>
            <p:spPr bwMode="auto">
              <a:xfrm>
                <a:off x="1546" y="2057"/>
                <a:ext cx="38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3328" y="2057"/>
                <a:ext cx="36" cy="1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1546" y="2229"/>
                <a:ext cx="1818" cy="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20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1143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22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23"/>
              <p:cNvSpPr>
                <a:spLocks noChangeShapeType="1"/>
              </p:cNvSpPr>
              <p:nvPr/>
            </p:nvSpPr>
            <p:spPr bwMode="auto">
              <a:xfrm>
                <a:off x="1143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Rectangle 24"/>
              <p:cNvSpPr>
                <a:spLocks noChangeArrowheads="1"/>
              </p:cNvSpPr>
              <p:nvPr/>
            </p:nvSpPr>
            <p:spPr bwMode="auto">
              <a:xfrm>
                <a:off x="1154" y="2045"/>
                <a:ext cx="386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1154" y="20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Rectangle 26"/>
              <p:cNvSpPr>
                <a:spLocks noChangeArrowheads="1"/>
              </p:cNvSpPr>
              <p:nvPr/>
            </p:nvSpPr>
            <p:spPr bwMode="auto">
              <a:xfrm>
                <a:off x="1154" y="2056"/>
                <a:ext cx="386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Rectangle 27"/>
              <p:cNvSpPr>
                <a:spLocks noChangeArrowheads="1"/>
              </p:cNvSpPr>
              <p:nvPr/>
            </p:nvSpPr>
            <p:spPr bwMode="auto">
              <a:xfrm>
                <a:off x="1546" y="2056"/>
                <a:ext cx="5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Rectangle 28"/>
              <p:cNvSpPr>
                <a:spLocks noChangeArrowheads="1"/>
              </p:cNvSpPr>
              <p:nvPr/>
            </p:nvSpPr>
            <p:spPr bwMode="auto">
              <a:xfrm>
                <a:off x="1540" y="2056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1540" y="205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6" name="Rectangle 30"/>
              <p:cNvSpPr>
                <a:spLocks noChangeArrowheads="1"/>
              </p:cNvSpPr>
              <p:nvPr/>
            </p:nvSpPr>
            <p:spPr bwMode="auto">
              <a:xfrm>
                <a:off x="1540" y="204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7" name="Line 31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32"/>
              <p:cNvSpPr>
                <a:spLocks noChangeShapeType="1"/>
              </p:cNvSpPr>
              <p:nvPr/>
            </p:nvSpPr>
            <p:spPr bwMode="auto">
              <a:xfrm>
                <a:off x="1540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Rectangle 33"/>
              <p:cNvSpPr>
                <a:spLocks noChangeArrowheads="1"/>
              </p:cNvSpPr>
              <p:nvPr/>
            </p:nvSpPr>
            <p:spPr bwMode="auto">
              <a:xfrm>
                <a:off x="1551" y="2045"/>
                <a:ext cx="1813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34"/>
              <p:cNvSpPr>
                <a:spLocks noChangeShapeType="1"/>
              </p:cNvSpPr>
              <p:nvPr/>
            </p:nvSpPr>
            <p:spPr bwMode="auto">
              <a:xfrm>
                <a:off x="1551" y="204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Rectangle 35"/>
              <p:cNvSpPr>
                <a:spLocks noChangeArrowheads="1"/>
              </p:cNvSpPr>
              <p:nvPr/>
            </p:nvSpPr>
            <p:spPr bwMode="auto">
              <a:xfrm>
                <a:off x="1551" y="2056"/>
                <a:ext cx="1813" cy="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Rectangle 36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37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3364" y="2045"/>
                <a:ext cx="10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39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>
                <a:off x="3364" y="2045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Rectangle 41"/>
              <p:cNvSpPr>
                <a:spLocks noChangeArrowheads="1"/>
              </p:cNvSpPr>
              <p:nvPr/>
            </p:nvSpPr>
            <p:spPr bwMode="auto">
              <a:xfrm>
                <a:off x="1143" y="2057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1143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Rectangle 43"/>
              <p:cNvSpPr>
                <a:spLocks noChangeArrowheads="1"/>
              </p:cNvSpPr>
              <p:nvPr/>
            </p:nvSpPr>
            <p:spPr bwMode="auto">
              <a:xfrm>
                <a:off x="1540" y="2057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1540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Rectangle 45"/>
              <p:cNvSpPr>
                <a:spLocks noChangeArrowheads="1"/>
              </p:cNvSpPr>
              <p:nvPr/>
            </p:nvSpPr>
            <p:spPr bwMode="auto">
              <a:xfrm>
                <a:off x="3364" y="2057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2" name="Line 46"/>
              <p:cNvSpPr>
                <a:spLocks noChangeShapeType="1"/>
              </p:cNvSpPr>
              <p:nvPr/>
            </p:nvSpPr>
            <p:spPr bwMode="auto">
              <a:xfrm>
                <a:off x="3364" y="2057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Rectangle 47"/>
              <p:cNvSpPr>
                <a:spLocks noChangeArrowheads="1"/>
              </p:cNvSpPr>
              <p:nvPr/>
            </p:nvSpPr>
            <p:spPr bwMode="auto">
              <a:xfrm>
                <a:off x="1189" y="2236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1189" y="2238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1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5" name="Rectangle 49"/>
              <p:cNvSpPr>
                <a:spLocks noChangeArrowheads="1"/>
              </p:cNvSpPr>
              <p:nvPr/>
            </p:nvSpPr>
            <p:spPr bwMode="auto">
              <a:xfrm>
                <a:off x="1264" y="223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66" name="Rectangle 50"/>
              <p:cNvSpPr>
                <a:spLocks noChangeArrowheads="1"/>
              </p:cNvSpPr>
              <p:nvPr/>
            </p:nvSpPr>
            <p:spPr bwMode="auto">
              <a:xfrm>
                <a:off x="1154" y="2236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Rectangle 51"/>
              <p:cNvSpPr>
                <a:spLocks noChangeArrowheads="1"/>
              </p:cNvSpPr>
              <p:nvPr/>
            </p:nvSpPr>
            <p:spPr bwMode="auto">
              <a:xfrm>
                <a:off x="1503" y="2236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8" name="Rectangle 52"/>
              <p:cNvSpPr>
                <a:spLocks noChangeArrowheads="1"/>
              </p:cNvSpPr>
              <p:nvPr/>
            </p:nvSpPr>
            <p:spPr bwMode="auto">
              <a:xfrm>
                <a:off x="1154" y="2408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9" name="Rectangle 53"/>
              <p:cNvSpPr>
                <a:spLocks noChangeArrowheads="1"/>
              </p:cNvSpPr>
              <p:nvPr/>
            </p:nvSpPr>
            <p:spPr bwMode="auto">
              <a:xfrm>
                <a:off x="1584" y="2236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0" name="Rectangle 54"/>
              <p:cNvSpPr>
                <a:spLocks noChangeArrowheads="1"/>
              </p:cNvSpPr>
              <p:nvPr/>
            </p:nvSpPr>
            <p:spPr bwMode="auto">
              <a:xfrm>
                <a:off x="1584" y="2238"/>
                <a:ext cx="73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Bread, Milk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1" name="Rectangle 55"/>
              <p:cNvSpPr>
                <a:spLocks noChangeArrowheads="1"/>
              </p:cNvSpPr>
              <p:nvPr/>
            </p:nvSpPr>
            <p:spPr bwMode="auto">
              <a:xfrm>
                <a:off x="2361" y="2241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72" name="Rectangle 56"/>
              <p:cNvSpPr>
                <a:spLocks noChangeArrowheads="1"/>
              </p:cNvSpPr>
              <p:nvPr/>
            </p:nvSpPr>
            <p:spPr bwMode="auto">
              <a:xfrm>
                <a:off x="1546" y="2236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Rectangle 57"/>
              <p:cNvSpPr>
                <a:spLocks noChangeArrowheads="1"/>
              </p:cNvSpPr>
              <p:nvPr/>
            </p:nvSpPr>
            <p:spPr bwMode="auto">
              <a:xfrm>
                <a:off x="3328" y="2236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4" name="Rectangle 58"/>
              <p:cNvSpPr>
                <a:spLocks noChangeArrowheads="1"/>
              </p:cNvSpPr>
              <p:nvPr/>
            </p:nvSpPr>
            <p:spPr bwMode="auto">
              <a:xfrm>
                <a:off x="1546" y="2408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Rectangle 59"/>
              <p:cNvSpPr>
                <a:spLocks noChangeArrowheads="1"/>
              </p:cNvSpPr>
              <p:nvPr/>
            </p:nvSpPr>
            <p:spPr bwMode="auto">
              <a:xfrm>
                <a:off x="1143" y="2231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60"/>
              <p:cNvSpPr>
                <a:spLocks noChangeShapeType="1"/>
              </p:cNvSpPr>
              <p:nvPr/>
            </p:nvSpPr>
            <p:spPr bwMode="auto">
              <a:xfrm>
                <a:off x="1143" y="223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1154" y="2231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8" name="Line 62"/>
              <p:cNvSpPr>
                <a:spLocks noChangeShapeType="1"/>
              </p:cNvSpPr>
              <p:nvPr/>
            </p:nvSpPr>
            <p:spPr bwMode="auto">
              <a:xfrm>
                <a:off x="1154" y="2231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Rectangle 63"/>
              <p:cNvSpPr>
                <a:spLocks noChangeArrowheads="1"/>
              </p:cNvSpPr>
              <p:nvPr/>
            </p:nvSpPr>
            <p:spPr bwMode="auto">
              <a:xfrm>
                <a:off x="1540" y="223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65"/>
              <p:cNvSpPr>
                <a:spLocks noChangeShapeType="1"/>
              </p:cNvSpPr>
              <p:nvPr/>
            </p:nvSpPr>
            <p:spPr bwMode="auto">
              <a:xfrm>
                <a:off x="1540" y="223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Rectangle 66"/>
              <p:cNvSpPr>
                <a:spLocks noChangeArrowheads="1"/>
              </p:cNvSpPr>
              <p:nvPr/>
            </p:nvSpPr>
            <p:spPr bwMode="auto">
              <a:xfrm>
                <a:off x="1546" y="2231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>
                <a:off x="1546" y="2231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Rectangle 68"/>
              <p:cNvSpPr>
                <a:spLocks noChangeArrowheads="1"/>
              </p:cNvSpPr>
              <p:nvPr/>
            </p:nvSpPr>
            <p:spPr bwMode="auto">
              <a:xfrm>
                <a:off x="3364" y="2231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3364" y="2231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Rectangle 70"/>
              <p:cNvSpPr>
                <a:spLocks noChangeArrowheads="1"/>
              </p:cNvSpPr>
              <p:nvPr/>
            </p:nvSpPr>
            <p:spPr bwMode="auto">
              <a:xfrm>
                <a:off x="1143" y="2236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7" name="Line 71"/>
              <p:cNvSpPr>
                <a:spLocks noChangeShapeType="1"/>
              </p:cNvSpPr>
              <p:nvPr/>
            </p:nvSpPr>
            <p:spPr bwMode="auto">
              <a:xfrm>
                <a:off x="1143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8" name="Rectangle 72"/>
              <p:cNvSpPr>
                <a:spLocks noChangeArrowheads="1"/>
              </p:cNvSpPr>
              <p:nvPr/>
            </p:nvSpPr>
            <p:spPr bwMode="auto">
              <a:xfrm>
                <a:off x="1540" y="2236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9" name="Line 73"/>
              <p:cNvSpPr>
                <a:spLocks noChangeShapeType="1"/>
              </p:cNvSpPr>
              <p:nvPr/>
            </p:nvSpPr>
            <p:spPr bwMode="auto">
              <a:xfrm>
                <a:off x="1540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364" y="2236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1" name="Line 75"/>
              <p:cNvSpPr>
                <a:spLocks noChangeShapeType="1"/>
              </p:cNvSpPr>
              <p:nvPr/>
            </p:nvSpPr>
            <p:spPr bwMode="auto">
              <a:xfrm>
                <a:off x="3364" y="2236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2" name="Rectangle 76"/>
              <p:cNvSpPr>
                <a:spLocks noChangeArrowheads="1"/>
              </p:cNvSpPr>
              <p:nvPr/>
            </p:nvSpPr>
            <p:spPr bwMode="auto">
              <a:xfrm>
                <a:off x="1189" y="2415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3" name="Rectangle 77"/>
              <p:cNvSpPr>
                <a:spLocks noChangeArrowheads="1"/>
              </p:cNvSpPr>
              <p:nvPr/>
            </p:nvSpPr>
            <p:spPr bwMode="auto">
              <a:xfrm>
                <a:off x="1189" y="2417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2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4" name="Rectangle 78"/>
              <p:cNvSpPr>
                <a:spLocks noChangeArrowheads="1"/>
              </p:cNvSpPr>
              <p:nvPr/>
            </p:nvSpPr>
            <p:spPr bwMode="auto">
              <a:xfrm>
                <a:off x="1264" y="241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495" name="Rectangle 79"/>
              <p:cNvSpPr>
                <a:spLocks noChangeArrowheads="1"/>
              </p:cNvSpPr>
              <p:nvPr/>
            </p:nvSpPr>
            <p:spPr bwMode="auto">
              <a:xfrm>
                <a:off x="1154" y="2415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Rectangle 80"/>
              <p:cNvSpPr>
                <a:spLocks noChangeArrowheads="1"/>
              </p:cNvSpPr>
              <p:nvPr/>
            </p:nvSpPr>
            <p:spPr bwMode="auto">
              <a:xfrm>
                <a:off x="1503" y="2415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Rectangle 81"/>
              <p:cNvSpPr>
                <a:spLocks noChangeArrowheads="1"/>
              </p:cNvSpPr>
              <p:nvPr/>
            </p:nvSpPr>
            <p:spPr bwMode="auto">
              <a:xfrm>
                <a:off x="1154" y="2587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Rectangle 82"/>
              <p:cNvSpPr>
                <a:spLocks noChangeArrowheads="1"/>
              </p:cNvSpPr>
              <p:nvPr/>
            </p:nvSpPr>
            <p:spPr bwMode="auto">
              <a:xfrm>
                <a:off x="1584" y="2415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Rectangle 83"/>
              <p:cNvSpPr>
                <a:spLocks noChangeArrowheads="1"/>
              </p:cNvSpPr>
              <p:nvPr/>
            </p:nvSpPr>
            <p:spPr bwMode="auto">
              <a:xfrm>
                <a:off x="1584" y="2417"/>
                <a:ext cx="15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00" name="Rectangle 84"/>
              <p:cNvSpPr>
                <a:spLocks noChangeArrowheads="1"/>
              </p:cNvSpPr>
              <p:nvPr/>
            </p:nvSpPr>
            <p:spPr bwMode="auto">
              <a:xfrm>
                <a:off x="3254" y="2420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01" name="Rectangle 85"/>
              <p:cNvSpPr>
                <a:spLocks noChangeArrowheads="1"/>
              </p:cNvSpPr>
              <p:nvPr/>
            </p:nvSpPr>
            <p:spPr bwMode="auto">
              <a:xfrm>
                <a:off x="1546" y="2415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2" name="Rectangle 86"/>
              <p:cNvSpPr>
                <a:spLocks noChangeArrowheads="1"/>
              </p:cNvSpPr>
              <p:nvPr/>
            </p:nvSpPr>
            <p:spPr bwMode="auto">
              <a:xfrm>
                <a:off x="3328" y="2415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Rectangle 87"/>
              <p:cNvSpPr>
                <a:spLocks noChangeArrowheads="1"/>
              </p:cNvSpPr>
              <p:nvPr/>
            </p:nvSpPr>
            <p:spPr bwMode="auto">
              <a:xfrm>
                <a:off x="1546" y="2587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Rectangle 88"/>
              <p:cNvSpPr>
                <a:spLocks noChangeArrowheads="1"/>
              </p:cNvSpPr>
              <p:nvPr/>
            </p:nvSpPr>
            <p:spPr bwMode="auto">
              <a:xfrm>
                <a:off x="1143" y="2410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89"/>
              <p:cNvSpPr>
                <a:spLocks noChangeShapeType="1"/>
              </p:cNvSpPr>
              <p:nvPr/>
            </p:nvSpPr>
            <p:spPr bwMode="auto">
              <a:xfrm>
                <a:off x="1143" y="24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Rectangle 90"/>
              <p:cNvSpPr>
                <a:spLocks noChangeArrowheads="1"/>
              </p:cNvSpPr>
              <p:nvPr/>
            </p:nvSpPr>
            <p:spPr bwMode="auto">
              <a:xfrm>
                <a:off x="1154" y="2410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91"/>
              <p:cNvSpPr>
                <a:spLocks noChangeShapeType="1"/>
              </p:cNvSpPr>
              <p:nvPr/>
            </p:nvSpPr>
            <p:spPr bwMode="auto">
              <a:xfrm>
                <a:off x="1154" y="2410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Rectangle 92"/>
              <p:cNvSpPr>
                <a:spLocks noChangeArrowheads="1"/>
              </p:cNvSpPr>
              <p:nvPr/>
            </p:nvSpPr>
            <p:spPr bwMode="auto">
              <a:xfrm>
                <a:off x="1540" y="241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93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0" name="Line 94"/>
              <p:cNvSpPr>
                <a:spLocks noChangeShapeType="1"/>
              </p:cNvSpPr>
              <p:nvPr/>
            </p:nvSpPr>
            <p:spPr bwMode="auto">
              <a:xfrm>
                <a:off x="1540" y="241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Rectangle 95"/>
              <p:cNvSpPr>
                <a:spLocks noChangeArrowheads="1"/>
              </p:cNvSpPr>
              <p:nvPr/>
            </p:nvSpPr>
            <p:spPr bwMode="auto">
              <a:xfrm>
                <a:off x="1546" y="2410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96"/>
              <p:cNvSpPr>
                <a:spLocks noChangeShapeType="1"/>
              </p:cNvSpPr>
              <p:nvPr/>
            </p:nvSpPr>
            <p:spPr bwMode="auto">
              <a:xfrm>
                <a:off x="1546" y="2410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Rectangle 97"/>
              <p:cNvSpPr>
                <a:spLocks noChangeArrowheads="1"/>
              </p:cNvSpPr>
              <p:nvPr/>
            </p:nvSpPr>
            <p:spPr bwMode="auto">
              <a:xfrm>
                <a:off x="3364" y="241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>
                <a:off x="3364" y="2410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Rectangle 99"/>
              <p:cNvSpPr>
                <a:spLocks noChangeArrowheads="1"/>
              </p:cNvSpPr>
              <p:nvPr/>
            </p:nvSpPr>
            <p:spPr bwMode="auto">
              <a:xfrm>
                <a:off x="1143" y="2415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100"/>
              <p:cNvSpPr>
                <a:spLocks noChangeShapeType="1"/>
              </p:cNvSpPr>
              <p:nvPr/>
            </p:nvSpPr>
            <p:spPr bwMode="auto">
              <a:xfrm>
                <a:off x="1143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Rectangle 101"/>
              <p:cNvSpPr>
                <a:spLocks noChangeArrowheads="1"/>
              </p:cNvSpPr>
              <p:nvPr/>
            </p:nvSpPr>
            <p:spPr bwMode="auto">
              <a:xfrm>
                <a:off x="1540" y="2415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8" name="Line 102"/>
              <p:cNvSpPr>
                <a:spLocks noChangeShapeType="1"/>
              </p:cNvSpPr>
              <p:nvPr/>
            </p:nvSpPr>
            <p:spPr bwMode="auto">
              <a:xfrm>
                <a:off x="1540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Rectangle 103"/>
              <p:cNvSpPr>
                <a:spLocks noChangeArrowheads="1"/>
              </p:cNvSpPr>
              <p:nvPr/>
            </p:nvSpPr>
            <p:spPr bwMode="auto">
              <a:xfrm>
                <a:off x="3364" y="2415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04"/>
              <p:cNvSpPr>
                <a:spLocks noChangeShapeType="1"/>
              </p:cNvSpPr>
              <p:nvPr/>
            </p:nvSpPr>
            <p:spPr bwMode="auto">
              <a:xfrm>
                <a:off x="3364" y="2415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Rectangle 105"/>
              <p:cNvSpPr>
                <a:spLocks noChangeArrowheads="1"/>
              </p:cNvSpPr>
              <p:nvPr/>
            </p:nvSpPr>
            <p:spPr bwMode="auto">
              <a:xfrm>
                <a:off x="1189" y="2594"/>
                <a:ext cx="31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Rectangle 106"/>
              <p:cNvSpPr>
                <a:spLocks noChangeArrowheads="1"/>
              </p:cNvSpPr>
              <p:nvPr/>
            </p:nvSpPr>
            <p:spPr bwMode="auto">
              <a:xfrm>
                <a:off x="1189" y="2596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3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3" name="Rectangle 107"/>
              <p:cNvSpPr>
                <a:spLocks noChangeArrowheads="1"/>
              </p:cNvSpPr>
              <p:nvPr/>
            </p:nvSpPr>
            <p:spPr bwMode="auto">
              <a:xfrm>
                <a:off x="1264" y="2596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24" name="Rectangle 108"/>
              <p:cNvSpPr>
                <a:spLocks noChangeArrowheads="1"/>
              </p:cNvSpPr>
              <p:nvPr/>
            </p:nvSpPr>
            <p:spPr bwMode="auto">
              <a:xfrm>
                <a:off x="1154" y="2594"/>
                <a:ext cx="35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Rectangle 109"/>
              <p:cNvSpPr>
                <a:spLocks noChangeArrowheads="1"/>
              </p:cNvSpPr>
              <p:nvPr/>
            </p:nvSpPr>
            <p:spPr bwMode="auto">
              <a:xfrm>
                <a:off x="1503" y="2594"/>
                <a:ext cx="37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6" name="Rectangle 110"/>
              <p:cNvSpPr>
                <a:spLocks noChangeArrowheads="1"/>
              </p:cNvSpPr>
              <p:nvPr/>
            </p:nvSpPr>
            <p:spPr bwMode="auto">
              <a:xfrm>
                <a:off x="1154" y="2765"/>
                <a:ext cx="386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7" name="Rectangle 111"/>
              <p:cNvSpPr>
                <a:spLocks noChangeArrowheads="1"/>
              </p:cNvSpPr>
              <p:nvPr/>
            </p:nvSpPr>
            <p:spPr bwMode="auto">
              <a:xfrm>
                <a:off x="1584" y="2594"/>
                <a:ext cx="1744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8" name="Rectangle 112"/>
              <p:cNvSpPr>
                <a:spLocks noChangeArrowheads="1"/>
              </p:cNvSpPr>
              <p:nvPr/>
            </p:nvSpPr>
            <p:spPr bwMode="auto">
              <a:xfrm>
                <a:off x="1584" y="2596"/>
                <a:ext cx="1513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Beer, 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29" name="Rectangle 113"/>
              <p:cNvSpPr>
                <a:spLocks noChangeArrowheads="1"/>
              </p:cNvSpPr>
              <p:nvPr/>
            </p:nvSpPr>
            <p:spPr bwMode="auto">
              <a:xfrm>
                <a:off x="3196" y="2598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30" name="Rectangle 114"/>
              <p:cNvSpPr>
                <a:spLocks noChangeArrowheads="1"/>
              </p:cNvSpPr>
              <p:nvPr/>
            </p:nvSpPr>
            <p:spPr bwMode="auto">
              <a:xfrm>
                <a:off x="1546" y="2594"/>
                <a:ext cx="38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1" name="Rectangle 115"/>
              <p:cNvSpPr>
                <a:spLocks noChangeArrowheads="1"/>
              </p:cNvSpPr>
              <p:nvPr/>
            </p:nvSpPr>
            <p:spPr bwMode="auto">
              <a:xfrm>
                <a:off x="3328" y="2594"/>
                <a:ext cx="36" cy="1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2" name="Rectangle 116"/>
              <p:cNvSpPr>
                <a:spLocks noChangeArrowheads="1"/>
              </p:cNvSpPr>
              <p:nvPr/>
            </p:nvSpPr>
            <p:spPr bwMode="auto">
              <a:xfrm>
                <a:off x="1546" y="2765"/>
                <a:ext cx="1818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3" name="Rectangle 117"/>
              <p:cNvSpPr>
                <a:spLocks noChangeArrowheads="1"/>
              </p:cNvSpPr>
              <p:nvPr/>
            </p:nvSpPr>
            <p:spPr bwMode="auto">
              <a:xfrm>
                <a:off x="1143" y="2589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4" name="Line 118"/>
              <p:cNvSpPr>
                <a:spLocks noChangeShapeType="1"/>
              </p:cNvSpPr>
              <p:nvPr/>
            </p:nvSpPr>
            <p:spPr bwMode="auto">
              <a:xfrm>
                <a:off x="1143" y="258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5" name="Rectangle 119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6" name="Line 120"/>
              <p:cNvSpPr>
                <a:spLocks noChangeShapeType="1"/>
              </p:cNvSpPr>
              <p:nvPr/>
            </p:nvSpPr>
            <p:spPr bwMode="auto">
              <a:xfrm>
                <a:off x="1154" y="2589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7" name="Rectangle 121"/>
              <p:cNvSpPr>
                <a:spLocks noChangeArrowheads="1"/>
              </p:cNvSpPr>
              <p:nvPr/>
            </p:nvSpPr>
            <p:spPr bwMode="auto">
              <a:xfrm>
                <a:off x="1540" y="2589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8" name="Line 122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9" name="Line 123"/>
              <p:cNvSpPr>
                <a:spLocks noChangeShapeType="1"/>
              </p:cNvSpPr>
              <p:nvPr/>
            </p:nvSpPr>
            <p:spPr bwMode="auto">
              <a:xfrm>
                <a:off x="1540" y="258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0" name="Rectangle 124"/>
              <p:cNvSpPr>
                <a:spLocks noChangeArrowheads="1"/>
              </p:cNvSpPr>
              <p:nvPr/>
            </p:nvSpPr>
            <p:spPr bwMode="auto">
              <a:xfrm>
                <a:off x="1546" y="2589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1" name="Line 125"/>
              <p:cNvSpPr>
                <a:spLocks noChangeShapeType="1"/>
              </p:cNvSpPr>
              <p:nvPr/>
            </p:nvSpPr>
            <p:spPr bwMode="auto">
              <a:xfrm>
                <a:off x="1546" y="2589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2" name="Rectangle 126"/>
              <p:cNvSpPr>
                <a:spLocks noChangeArrowheads="1"/>
              </p:cNvSpPr>
              <p:nvPr/>
            </p:nvSpPr>
            <p:spPr bwMode="auto">
              <a:xfrm>
                <a:off x="3364" y="2589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3" name="Line 127"/>
              <p:cNvSpPr>
                <a:spLocks noChangeShapeType="1"/>
              </p:cNvSpPr>
              <p:nvPr/>
            </p:nvSpPr>
            <p:spPr bwMode="auto">
              <a:xfrm>
                <a:off x="3364" y="258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4" name="Rectangle 128"/>
              <p:cNvSpPr>
                <a:spLocks noChangeArrowheads="1"/>
              </p:cNvSpPr>
              <p:nvPr/>
            </p:nvSpPr>
            <p:spPr bwMode="auto">
              <a:xfrm>
                <a:off x="1143" y="2594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5" name="Line 129"/>
              <p:cNvSpPr>
                <a:spLocks noChangeShapeType="1"/>
              </p:cNvSpPr>
              <p:nvPr/>
            </p:nvSpPr>
            <p:spPr bwMode="auto">
              <a:xfrm>
                <a:off x="1143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6" name="Rectangle 130"/>
              <p:cNvSpPr>
                <a:spLocks noChangeArrowheads="1"/>
              </p:cNvSpPr>
              <p:nvPr/>
            </p:nvSpPr>
            <p:spPr bwMode="auto">
              <a:xfrm>
                <a:off x="1540" y="2594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7" name="Line 131"/>
              <p:cNvSpPr>
                <a:spLocks noChangeShapeType="1"/>
              </p:cNvSpPr>
              <p:nvPr/>
            </p:nvSpPr>
            <p:spPr bwMode="auto">
              <a:xfrm>
                <a:off x="1540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8" name="Rectangle 132"/>
              <p:cNvSpPr>
                <a:spLocks noChangeArrowheads="1"/>
              </p:cNvSpPr>
              <p:nvPr/>
            </p:nvSpPr>
            <p:spPr bwMode="auto">
              <a:xfrm>
                <a:off x="3364" y="2594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9" name="Line 133"/>
              <p:cNvSpPr>
                <a:spLocks noChangeShapeType="1"/>
              </p:cNvSpPr>
              <p:nvPr/>
            </p:nvSpPr>
            <p:spPr bwMode="auto">
              <a:xfrm>
                <a:off x="3364" y="2594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0" name="Rectangle 134"/>
              <p:cNvSpPr>
                <a:spLocks noChangeArrowheads="1"/>
              </p:cNvSpPr>
              <p:nvPr/>
            </p:nvSpPr>
            <p:spPr bwMode="auto">
              <a:xfrm>
                <a:off x="1189" y="2772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1" name="Rectangle 135"/>
              <p:cNvSpPr>
                <a:spLocks noChangeArrowheads="1"/>
              </p:cNvSpPr>
              <p:nvPr/>
            </p:nvSpPr>
            <p:spPr bwMode="auto">
              <a:xfrm>
                <a:off x="1189" y="2774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4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2" name="Rectangle 136"/>
              <p:cNvSpPr>
                <a:spLocks noChangeArrowheads="1"/>
              </p:cNvSpPr>
              <p:nvPr/>
            </p:nvSpPr>
            <p:spPr bwMode="auto">
              <a:xfrm>
                <a:off x="1264" y="2774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3" name="Rectangle 137"/>
              <p:cNvSpPr>
                <a:spLocks noChangeArrowheads="1"/>
              </p:cNvSpPr>
              <p:nvPr/>
            </p:nvSpPr>
            <p:spPr bwMode="auto">
              <a:xfrm>
                <a:off x="1154" y="2772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4" name="Rectangle 138"/>
              <p:cNvSpPr>
                <a:spLocks noChangeArrowheads="1"/>
              </p:cNvSpPr>
              <p:nvPr/>
            </p:nvSpPr>
            <p:spPr bwMode="auto">
              <a:xfrm>
                <a:off x="1503" y="2772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5" name="Rectangle 139"/>
              <p:cNvSpPr>
                <a:spLocks noChangeArrowheads="1"/>
              </p:cNvSpPr>
              <p:nvPr/>
            </p:nvSpPr>
            <p:spPr bwMode="auto">
              <a:xfrm>
                <a:off x="1154" y="2944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6" name="Rectangle 140"/>
              <p:cNvSpPr>
                <a:spLocks noChangeArrowheads="1"/>
              </p:cNvSpPr>
              <p:nvPr/>
            </p:nvSpPr>
            <p:spPr bwMode="auto">
              <a:xfrm>
                <a:off x="1584" y="2772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7" name="Rectangle 141"/>
              <p:cNvSpPr>
                <a:spLocks noChangeArrowheads="1"/>
              </p:cNvSpPr>
              <p:nvPr/>
            </p:nvSpPr>
            <p:spPr bwMode="auto">
              <a:xfrm>
                <a:off x="1584" y="2774"/>
                <a:ext cx="1589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Beer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58" name="Rectangle 142"/>
              <p:cNvSpPr>
                <a:spLocks noChangeArrowheads="1"/>
              </p:cNvSpPr>
              <p:nvPr/>
            </p:nvSpPr>
            <p:spPr bwMode="auto">
              <a:xfrm>
                <a:off x="3254" y="2777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59" name="Rectangle 143"/>
              <p:cNvSpPr>
                <a:spLocks noChangeArrowheads="1"/>
              </p:cNvSpPr>
              <p:nvPr/>
            </p:nvSpPr>
            <p:spPr bwMode="auto">
              <a:xfrm>
                <a:off x="1546" y="2772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0" name="Rectangle 144"/>
              <p:cNvSpPr>
                <a:spLocks noChangeArrowheads="1"/>
              </p:cNvSpPr>
              <p:nvPr/>
            </p:nvSpPr>
            <p:spPr bwMode="auto">
              <a:xfrm>
                <a:off x="3328" y="2772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1" name="Rectangle 145"/>
              <p:cNvSpPr>
                <a:spLocks noChangeArrowheads="1"/>
              </p:cNvSpPr>
              <p:nvPr/>
            </p:nvSpPr>
            <p:spPr bwMode="auto">
              <a:xfrm>
                <a:off x="1546" y="2944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2" name="Rectangle 146"/>
              <p:cNvSpPr>
                <a:spLocks noChangeArrowheads="1"/>
              </p:cNvSpPr>
              <p:nvPr/>
            </p:nvSpPr>
            <p:spPr bwMode="auto">
              <a:xfrm>
                <a:off x="1143" y="2767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3" name="Line 147"/>
              <p:cNvSpPr>
                <a:spLocks noChangeShapeType="1"/>
              </p:cNvSpPr>
              <p:nvPr/>
            </p:nvSpPr>
            <p:spPr bwMode="auto">
              <a:xfrm>
                <a:off x="1143" y="2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4" name="Rectangle 148"/>
              <p:cNvSpPr>
                <a:spLocks noChangeArrowheads="1"/>
              </p:cNvSpPr>
              <p:nvPr/>
            </p:nvSpPr>
            <p:spPr bwMode="auto">
              <a:xfrm>
                <a:off x="1154" y="2767"/>
                <a:ext cx="38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5" name="Line 149"/>
              <p:cNvSpPr>
                <a:spLocks noChangeShapeType="1"/>
              </p:cNvSpPr>
              <p:nvPr/>
            </p:nvSpPr>
            <p:spPr bwMode="auto">
              <a:xfrm>
                <a:off x="1154" y="2767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6" name="Rectangle 150"/>
              <p:cNvSpPr>
                <a:spLocks noChangeArrowheads="1"/>
              </p:cNvSpPr>
              <p:nvPr/>
            </p:nvSpPr>
            <p:spPr bwMode="auto">
              <a:xfrm>
                <a:off x="1540" y="276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7" name="Line 151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8" name="Line 152"/>
              <p:cNvSpPr>
                <a:spLocks noChangeShapeType="1"/>
              </p:cNvSpPr>
              <p:nvPr/>
            </p:nvSpPr>
            <p:spPr bwMode="auto">
              <a:xfrm>
                <a:off x="1540" y="276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9" name="Rectangle 153"/>
              <p:cNvSpPr>
                <a:spLocks noChangeArrowheads="1"/>
              </p:cNvSpPr>
              <p:nvPr/>
            </p:nvSpPr>
            <p:spPr bwMode="auto">
              <a:xfrm>
                <a:off x="1546" y="2767"/>
                <a:ext cx="181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0" name="Line 154"/>
              <p:cNvSpPr>
                <a:spLocks noChangeShapeType="1"/>
              </p:cNvSpPr>
              <p:nvPr/>
            </p:nvSpPr>
            <p:spPr bwMode="auto">
              <a:xfrm>
                <a:off x="1546" y="2767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1" name="Rectangle 155"/>
              <p:cNvSpPr>
                <a:spLocks noChangeArrowheads="1"/>
              </p:cNvSpPr>
              <p:nvPr/>
            </p:nvSpPr>
            <p:spPr bwMode="auto">
              <a:xfrm>
                <a:off x="3364" y="2767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2" name="Line 156"/>
              <p:cNvSpPr>
                <a:spLocks noChangeShapeType="1"/>
              </p:cNvSpPr>
              <p:nvPr/>
            </p:nvSpPr>
            <p:spPr bwMode="auto">
              <a:xfrm>
                <a:off x="3364" y="276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3" name="Rectangle 157"/>
              <p:cNvSpPr>
                <a:spLocks noChangeArrowheads="1"/>
              </p:cNvSpPr>
              <p:nvPr/>
            </p:nvSpPr>
            <p:spPr bwMode="auto">
              <a:xfrm>
                <a:off x="1143" y="2772"/>
                <a:ext cx="11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4" name="Line 158"/>
              <p:cNvSpPr>
                <a:spLocks noChangeShapeType="1"/>
              </p:cNvSpPr>
              <p:nvPr/>
            </p:nvSpPr>
            <p:spPr bwMode="auto">
              <a:xfrm>
                <a:off x="1143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5" name="Rectangle 159"/>
              <p:cNvSpPr>
                <a:spLocks noChangeArrowheads="1"/>
              </p:cNvSpPr>
              <p:nvPr/>
            </p:nvSpPr>
            <p:spPr bwMode="auto">
              <a:xfrm>
                <a:off x="1540" y="2772"/>
                <a:ext cx="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6" name="Line 160"/>
              <p:cNvSpPr>
                <a:spLocks noChangeShapeType="1"/>
              </p:cNvSpPr>
              <p:nvPr/>
            </p:nvSpPr>
            <p:spPr bwMode="auto">
              <a:xfrm>
                <a:off x="1540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7" name="Rectangle 161"/>
              <p:cNvSpPr>
                <a:spLocks noChangeArrowheads="1"/>
              </p:cNvSpPr>
              <p:nvPr/>
            </p:nvSpPr>
            <p:spPr bwMode="auto">
              <a:xfrm>
                <a:off x="3364" y="2772"/>
                <a:ext cx="10" cy="17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8" name="Line 162"/>
              <p:cNvSpPr>
                <a:spLocks noChangeShapeType="1"/>
              </p:cNvSpPr>
              <p:nvPr/>
            </p:nvSpPr>
            <p:spPr bwMode="auto">
              <a:xfrm>
                <a:off x="3364" y="2772"/>
                <a:ext cx="1" cy="17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79" name="Rectangle 163"/>
              <p:cNvSpPr>
                <a:spLocks noChangeArrowheads="1"/>
              </p:cNvSpPr>
              <p:nvPr/>
            </p:nvSpPr>
            <p:spPr bwMode="auto">
              <a:xfrm>
                <a:off x="1189" y="2951"/>
                <a:ext cx="31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0" name="Rectangle 164"/>
              <p:cNvSpPr>
                <a:spLocks noChangeArrowheads="1"/>
              </p:cNvSpPr>
              <p:nvPr/>
            </p:nvSpPr>
            <p:spPr bwMode="auto">
              <a:xfrm>
                <a:off x="1189" y="2953"/>
                <a:ext cx="7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5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1" name="Rectangle 165"/>
              <p:cNvSpPr>
                <a:spLocks noChangeArrowheads="1"/>
              </p:cNvSpPr>
              <p:nvPr/>
            </p:nvSpPr>
            <p:spPr bwMode="auto">
              <a:xfrm>
                <a:off x="1264" y="2953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2" name="Rectangle 166"/>
              <p:cNvSpPr>
                <a:spLocks noChangeArrowheads="1"/>
              </p:cNvSpPr>
              <p:nvPr/>
            </p:nvSpPr>
            <p:spPr bwMode="auto">
              <a:xfrm>
                <a:off x="1154" y="2951"/>
                <a:ext cx="35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3" name="Rectangle 167"/>
              <p:cNvSpPr>
                <a:spLocks noChangeArrowheads="1"/>
              </p:cNvSpPr>
              <p:nvPr/>
            </p:nvSpPr>
            <p:spPr bwMode="auto">
              <a:xfrm>
                <a:off x="1503" y="2951"/>
                <a:ext cx="37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4" name="Rectangle 168"/>
              <p:cNvSpPr>
                <a:spLocks noChangeArrowheads="1"/>
              </p:cNvSpPr>
              <p:nvPr/>
            </p:nvSpPr>
            <p:spPr bwMode="auto">
              <a:xfrm>
                <a:off x="1154" y="3123"/>
                <a:ext cx="386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5" name="Rectangle 169"/>
              <p:cNvSpPr>
                <a:spLocks noChangeArrowheads="1"/>
              </p:cNvSpPr>
              <p:nvPr/>
            </p:nvSpPr>
            <p:spPr bwMode="auto">
              <a:xfrm>
                <a:off x="1584" y="2951"/>
                <a:ext cx="1744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6" name="Rectangle 170"/>
              <p:cNvSpPr>
                <a:spLocks noChangeArrowheads="1"/>
              </p:cNvSpPr>
              <p:nvPr/>
            </p:nvSpPr>
            <p:spPr bwMode="auto">
              <a:xfrm>
                <a:off x="1584" y="2953"/>
                <a:ext cx="160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 dirty="0">
                    <a:solidFill>
                      <a:srgbClr val="000080"/>
                    </a:solidFill>
                  </a:rPr>
                  <a:t>Bread, Milk</a:t>
                </a:r>
                <a:r>
                  <a:rPr lang="en-US" sz="19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900" b="1" dirty="0">
                    <a:solidFill>
                      <a:srgbClr val="000080"/>
                    </a:solidFill>
                  </a:rPr>
                  <a:t>Coke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60587" name="Rectangle 171"/>
              <p:cNvSpPr>
                <a:spLocks noChangeArrowheads="1"/>
              </p:cNvSpPr>
              <p:nvPr/>
            </p:nvSpPr>
            <p:spPr bwMode="auto">
              <a:xfrm>
                <a:off x="3286" y="2955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0588" name="Rectangle 172"/>
              <p:cNvSpPr>
                <a:spLocks noChangeArrowheads="1"/>
              </p:cNvSpPr>
              <p:nvPr/>
            </p:nvSpPr>
            <p:spPr bwMode="auto">
              <a:xfrm>
                <a:off x="1546" y="2951"/>
                <a:ext cx="38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89" name="Rectangle 173"/>
              <p:cNvSpPr>
                <a:spLocks noChangeArrowheads="1"/>
              </p:cNvSpPr>
              <p:nvPr/>
            </p:nvSpPr>
            <p:spPr bwMode="auto">
              <a:xfrm>
                <a:off x="3328" y="2951"/>
                <a:ext cx="36" cy="1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0" name="Rectangle 174"/>
              <p:cNvSpPr>
                <a:spLocks noChangeArrowheads="1"/>
              </p:cNvSpPr>
              <p:nvPr/>
            </p:nvSpPr>
            <p:spPr bwMode="auto">
              <a:xfrm>
                <a:off x="1546" y="3123"/>
                <a:ext cx="1818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1" name="Rectangle 175"/>
              <p:cNvSpPr>
                <a:spLocks noChangeArrowheads="1"/>
              </p:cNvSpPr>
              <p:nvPr/>
            </p:nvSpPr>
            <p:spPr bwMode="auto">
              <a:xfrm>
                <a:off x="1143" y="294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2" name="Line 176"/>
              <p:cNvSpPr>
                <a:spLocks noChangeShapeType="1"/>
              </p:cNvSpPr>
              <p:nvPr/>
            </p:nvSpPr>
            <p:spPr bwMode="auto">
              <a:xfrm>
                <a:off x="1143" y="294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3" name="Rectangle 177"/>
              <p:cNvSpPr>
                <a:spLocks noChangeArrowheads="1"/>
              </p:cNvSpPr>
              <p:nvPr/>
            </p:nvSpPr>
            <p:spPr bwMode="auto">
              <a:xfrm>
                <a:off x="1154" y="2945"/>
                <a:ext cx="38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4" name="Line 178"/>
              <p:cNvSpPr>
                <a:spLocks noChangeShapeType="1"/>
              </p:cNvSpPr>
              <p:nvPr/>
            </p:nvSpPr>
            <p:spPr bwMode="auto">
              <a:xfrm>
                <a:off x="1154" y="294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5" name="Rectangle 179"/>
              <p:cNvSpPr>
                <a:spLocks noChangeArrowheads="1"/>
              </p:cNvSpPr>
              <p:nvPr/>
            </p:nvSpPr>
            <p:spPr bwMode="auto">
              <a:xfrm>
                <a:off x="1540" y="29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6" name="Line 180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7" name="Line 181"/>
              <p:cNvSpPr>
                <a:spLocks noChangeShapeType="1"/>
              </p:cNvSpPr>
              <p:nvPr/>
            </p:nvSpPr>
            <p:spPr bwMode="auto">
              <a:xfrm>
                <a:off x="1540" y="2945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8" name="Rectangle 182"/>
              <p:cNvSpPr>
                <a:spLocks noChangeArrowheads="1"/>
              </p:cNvSpPr>
              <p:nvPr/>
            </p:nvSpPr>
            <p:spPr bwMode="auto">
              <a:xfrm>
                <a:off x="1546" y="2945"/>
                <a:ext cx="181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99" name="Line 183"/>
              <p:cNvSpPr>
                <a:spLocks noChangeShapeType="1"/>
              </p:cNvSpPr>
              <p:nvPr/>
            </p:nvSpPr>
            <p:spPr bwMode="auto">
              <a:xfrm>
                <a:off x="1546" y="2945"/>
                <a:ext cx="18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0" name="Rectangle 184"/>
              <p:cNvSpPr>
                <a:spLocks noChangeArrowheads="1"/>
              </p:cNvSpPr>
              <p:nvPr/>
            </p:nvSpPr>
            <p:spPr bwMode="auto">
              <a:xfrm>
                <a:off x="3364" y="2945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1" name="Line 185"/>
              <p:cNvSpPr>
                <a:spLocks noChangeShapeType="1"/>
              </p:cNvSpPr>
              <p:nvPr/>
            </p:nvSpPr>
            <p:spPr bwMode="auto">
              <a:xfrm>
                <a:off x="3364" y="294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2" name="Rectangle 186"/>
              <p:cNvSpPr>
                <a:spLocks noChangeArrowheads="1"/>
              </p:cNvSpPr>
              <p:nvPr/>
            </p:nvSpPr>
            <p:spPr bwMode="auto">
              <a:xfrm>
                <a:off x="1143" y="2951"/>
                <a:ext cx="11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3" name="Line 187"/>
              <p:cNvSpPr>
                <a:spLocks noChangeShapeType="1"/>
              </p:cNvSpPr>
              <p:nvPr/>
            </p:nvSpPr>
            <p:spPr bwMode="auto">
              <a:xfrm>
                <a:off x="1143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4" name="Rectangle 188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5" name="Line 189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6" name="Line 190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7" name="Rectangle 191"/>
              <p:cNvSpPr>
                <a:spLocks noChangeArrowheads="1"/>
              </p:cNvSpPr>
              <p:nvPr/>
            </p:nvSpPr>
            <p:spPr bwMode="auto">
              <a:xfrm>
                <a:off x="1143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8" name="Line 192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09" name="Line 193"/>
              <p:cNvSpPr>
                <a:spLocks noChangeShapeType="1"/>
              </p:cNvSpPr>
              <p:nvPr/>
            </p:nvSpPr>
            <p:spPr bwMode="auto">
              <a:xfrm>
                <a:off x="1143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0" name="Rectangle 194"/>
              <p:cNvSpPr>
                <a:spLocks noChangeArrowheads="1"/>
              </p:cNvSpPr>
              <p:nvPr/>
            </p:nvSpPr>
            <p:spPr bwMode="auto">
              <a:xfrm>
                <a:off x="1154" y="3125"/>
                <a:ext cx="386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1" name="Line 195"/>
              <p:cNvSpPr>
                <a:spLocks noChangeShapeType="1"/>
              </p:cNvSpPr>
              <p:nvPr/>
            </p:nvSpPr>
            <p:spPr bwMode="auto">
              <a:xfrm>
                <a:off x="1154" y="3125"/>
                <a:ext cx="38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2" name="Rectangle 196"/>
              <p:cNvSpPr>
                <a:spLocks noChangeArrowheads="1"/>
              </p:cNvSpPr>
              <p:nvPr/>
            </p:nvSpPr>
            <p:spPr bwMode="auto">
              <a:xfrm>
                <a:off x="1540" y="2951"/>
                <a:ext cx="6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3" name="Line 197"/>
              <p:cNvSpPr>
                <a:spLocks noChangeShapeType="1"/>
              </p:cNvSpPr>
              <p:nvPr/>
            </p:nvSpPr>
            <p:spPr bwMode="auto">
              <a:xfrm>
                <a:off x="1540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4" name="Rectangle 198"/>
              <p:cNvSpPr>
                <a:spLocks noChangeArrowheads="1"/>
              </p:cNvSpPr>
              <p:nvPr/>
            </p:nvSpPr>
            <p:spPr bwMode="auto">
              <a:xfrm>
                <a:off x="1540" y="3125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5" name="Line 199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6" name="Line 200"/>
              <p:cNvSpPr>
                <a:spLocks noChangeShapeType="1"/>
              </p:cNvSpPr>
              <p:nvPr/>
            </p:nvSpPr>
            <p:spPr bwMode="auto">
              <a:xfrm>
                <a:off x="1540" y="3125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7" name="Rectangle 201"/>
              <p:cNvSpPr>
                <a:spLocks noChangeArrowheads="1"/>
              </p:cNvSpPr>
              <p:nvPr/>
            </p:nvSpPr>
            <p:spPr bwMode="auto">
              <a:xfrm>
                <a:off x="1551" y="3125"/>
                <a:ext cx="181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8" name="Line 202"/>
              <p:cNvSpPr>
                <a:spLocks noChangeShapeType="1"/>
              </p:cNvSpPr>
              <p:nvPr/>
            </p:nvSpPr>
            <p:spPr bwMode="auto">
              <a:xfrm>
                <a:off x="1551" y="3125"/>
                <a:ext cx="1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19" name="Rectangle 203"/>
              <p:cNvSpPr>
                <a:spLocks noChangeArrowheads="1"/>
              </p:cNvSpPr>
              <p:nvPr/>
            </p:nvSpPr>
            <p:spPr bwMode="auto">
              <a:xfrm>
                <a:off x="3364" y="2951"/>
                <a:ext cx="10" cy="17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0" name="Line 204"/>
              <p:cNvSpPr>
                <a:spLocks noChangeShapeType="1"/>
              </p:cNvSpPr>
              <p:nvPr/>
            </p:nvSpPr>
            <p:spPr bwMode="auto">
              <a:xfrm>
                <a:off x="3364" y="2951"/>
                <a:ext cx="1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1" name="Rectangle 205"/>
              <p:cNvSpPr>
                <a:spLocks noChangeArrowheads="1"/>
              </p:cNvSpPr>
              <p:nvPr/>
            </p:nvSpPr>
            <p:spPr bwMode="auto">
              <a:xfrm>
                <a:off x="3364" y="312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2" name="Line 206"/>
              <p:cNvSpPr>
                <a:spLocks noChangeShapeType="1"/>
              </p:cNvSpPr>
              <p:nvPr/>
            </p:nvSpPr>
            <p:spPr bwMode="auto">
              <a:xfrm>
                <a:off x="3364" y="3125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23" name="Line 207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4" name="Rectangle 208"/>
            <p:cNvSpPr>
              <a:spLocks noChangeArrowheads="1"/>
            </p:cNvSpPr>
            <p:nvPr/>
          </p:nvSpPr>
          <p:spPr bwMode="auto">
            <a:xfrm>
              <a:off x="3364" y="3125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5" name="Line 209"/>
            <p:cNvSpPr>
              <a:spLocks noChangeShapeType="1"/>
            </p:cNvSpPr>
            <p:nvPr/>
          </p:nvSpPr>
          <p:spPr bwMode="auto">
            <a:xfrm>
              <a:off x="3364" y="312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6" name="Line 210"/>
            <p:cNvSpPr>
              <a:spLocks noChangeShapeType="1"/>
            </p:cNvSpPr>
            <p:nvPr/>
          </p:nvSpPr>
          <p:spPr bwMode="auto">
            <a:xfrm>
              <a:off x="3364" y="3125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27" name="Rectangle 211"/>
            <p:cNvSpPr>
              <a:spLocks noChangeArrowheads="1"/>
            </p:cNvSpPr>
            <p:nvPr/>
          </p:nvSpPr>
          <p:spPr bwMode="auto">
            <a:xfrm>
              <a:off x="1137" y="3136"/>
              <a:ext cx="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>
                  <a:solidFill>
                    <a:srgbClr val="01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60628" name="Line 212"/>
          <p:cNvSpPr>
            <a:spLocks noChangeShapeType="1"/>
          </p:cNvSpPr>
          <p:nvPr/>
        </p:nvSpPr>
        <p:spPr bwMode="auto">
          <a:xfrm flipV="1">
            <a:off x="3019425" y="3558701"/>
            <a:ext cx="1588" cy="328613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29" name="Freeform 213"/>
          <p:cNvSpPr>
            <a:spLocks/>
          </p:cNvSpPr>
          <p:nvPr/>
        </p:nvSpPr>
        <p:spPr bwMode="auto">
          <a:xfrm>
            <a:off x="2943225" y="3350738"/>
            <a:ext cx="152400" cy="22701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0" name="Line 214"/>
          <p:cNvSpPr>
            <a:spLocks noChangeShapeType="1"/>
          </p:cNvSpPr>
          <p:nvPr/>
        </p:nvSpPr>
        <p:spPr bwMode="auto">
          <a:xfrm>
            <a:off x="3019426" y="4317525"/>
            <a:ext cx="3175" cy="241300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1" name="Freeform 215"/>
          <p:cNvSpPr>
            <a:spLocks/>
          </p:cNvSpPr>
          <p:nvPr/>
        </p:nvSpPr>
        <p:spPr bwMode="auto">
          <a:xfrm>
            <a:off x="2946400" y="4538189"/>
            <a:ext cx="152400" cy="230187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50" y="145"/>
              </a:cxn>
              <a:cxn ang="0">
                <a:pos x="0" y="2"/>
              </a:cxn>
              <a:cxn ang="0">
                <a:pos x="96" y="0"/>
              </a:cxn>
            </a:cxnLst>
            <a:rect l="0" t="0" r="r" b="b"/>
            <a:pathLst>
              <a:path w="96" h="145">
                <a:moveTo>
                  <a:pt x="96" y="0"/>
                </a:moveTo>
                <a:lnTo>
                  <a:pt x="50" y="145"/>
                </a:lnTo>
                <a:lnTo>
                  <a:pt x="0" y="2"/>
                </a:lnTo>
                <a:lnTo>
                  <a:pt x="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32" name="Rectangle 216"/>
          <p:cNvSpPr>
            <a:spLocks noChangeArrowheads="1"/>
          </p:cNvSpPr>
          <p:nvPr/>
        </p:nvSpPr>
        <p:spPr bwMode="auto">
          <a:xfrm>
            <a:off x="2922588" y="3928589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N</a:t>
            </a:r>
            <a:endParaRPr lang="en-US" sz="1400" b="1">
              <a:latin typeface="Arial" charset="0"/>
            </a:endParaRPr>
          </a:p>
        </p:txBody>
      </p:sp>
      <p:grpSp>
        <p:nvGrpSpPr>
          <p:cNvPr id="60633" name="Group 217"/>
          <p:cNvGrpSpPr>
            <a:grpSpLocks/>
          </p:cNvGrpSpPr>
          <p:nvPr/>
        </p:nvGrpSpPr>
        <p:grpSpPr bwMode="auto">
          <a:xfrm>
            <a:off x="3881439" y="2491900"/>
            <a:ext cx="1673225" cy="376238"/>
            <a:chOff x="1485" y="1742"/>
            <a:chExt cx="1054" cy="237"/>
          </a:xfrm>
        </p:grpSpPr>
        <p:sp>
          <p:nvSpPr>
            <p:cNvPr id="60634" name="Rectangle 218"/>
            <p:cNvSpPr>
              <a:spLocks noChangeArrowheads="1"/>
            </p:cNvSpPr>
            <p:nvPr/>
          </p:nvSpPr>
          <p:spPr bwMode="auto">
            <a:xfrm>
              <a:off x="1485" y="1742"/>
              <a:ext cx="105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219"/>
            <p:cNvSpPr>
              <a:spLocks noChangeArrowheads="1"/>
            </p:cNvSpPr>
            <p:nvPr/>
          </p:nvSpPr>
          <p:spPr bwMode="auto">
            <a:xfrm>
              <a:off x="1538" y="1772"/>
              <a:ext cx="83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Transactions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60636" name="Group 220"/>
          <p:cNvGrpSpPr>
            <a:grpSpLocks/>
          </p:cNvGrpSpPr>
          <p:nvPr/>
        </p:nvGrpSpPr>
        <p:grpSpPr bwMode="auto">
          <a:xfrm>
            <a:off x="8091488" y="3498850"/>
            <a:ext cx="1149350" cy="1385888"/>
            <a:chOff x="4137" y="2204"/>
            <a:chExt cx="724" cy="873"/>
          </a:xfrm>
        </p:grpSpPr>
        <p:sp>
          <p:nvSpPr>
            <p:cNvPr id="60637" name="Rectangle 221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8" name="Rectangle 222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39" name="Line 223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0" name="Line 224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1" name="Line 225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2" name="Rectangle 226"/>
            <p:cNvSpPr>
              <a:spLocks noChangeArrowheads="1"/>
            </p:cNvSpPr>
            <p:nvPr/>
          </p:nvSpPr>
          <p:spPr bwMode="auto">
            <a:xfrm>
              <a:off x="4137" y="2204"/>
              <a:ext cx="724" cy="873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3" name="Rectangle 227"/>
            <p:cNvSpPr>
              <a:spLocks noChangeArrowheads="1"/>
            </p:cNvSpPr>
            <p:nvPr/>
          </p:nvSpPr>
          <p:spPr bwMode="auto">
            <a:xfrm>
              <a:off x="4137" y="2343"/>
              <a:ext cx="724" cy="595"/>
            </a:xfrm>
            <a:prstGeom prst="rect">
              <a:avLst/>
            </a:prstGeom>
            <a:solidFill>
              <a:srgbClr val="00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4" name="Line 228"/>
            <p:cNvSpPr>
              <a:spLocks noChangeShapeType="1"/>
            </p:cNvSpPr>
            <p:nvPr/>
          </p:nvSpPr>
          <p:spPr bwMode="auto">
            <a:xfrm>
              <a:off x="4137" y="2487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5" name="Line 229"/>
            <p:cNvSpPr>
              <a:spLocks noChangeShapeType="1"/>
            </p:cNvSpPr>
            <p:nvPr/>
          </p:nvSpPr>
          <p:spPr bwMode="auto">
            <a:xfrm>
              <a:off x="4137" y="2626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6" name="Line 230"/>
            <p:cNvSpPr>
              <a:spLocks noChangeShapeType="1"/>
            </p:cNvSpPr>
            <p:nvPr/>
          </p:nvSpPr>
          <p:spPr bwMode="auto">
            <a:xfrm>
              <a:off x="4137" y="2794"/>
              <a:ext cx="724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47" name="Rectangle 231"/>
          <p:cNvSpPr>
            <a:spLocks noChangeArrowheads="1"/>
          </p:cNvSpPr>
          <p:nvPr/>
        </p:nvSpPr>
        <p:spPr bwMode="auto">
          <a:xfrm>
            <a:off x="8315326" y="2771776"/>
            <a:ext cx="636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List of</a:t>
            </a:r>
            <a:endParaRPr lang="en-US" sz="1400" b="1">
              <a:latin typeface="Arial" charset="0"/>
            </a:endParaRPr>
          </a:p>
        </p:txBody>
      </p:sp>
      <p:sp>
        <p:nvSpPr>
          <p:cNvPr id="60648" name="Rectangle 232"/>
          <p:cNvSpPr>
            <a:spLocks noChangeArrowheads="1"/>
          </p:cNvSpPr>
          <p:nvPr/>
        </p:nvSpPr>
        <p:spPr bwMode="auto">
          <a:xfrm>
            <a:off x="8054975" y="3076575"/>
            <a:ext cx="1227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>
                <a:solidFill>
                  <a:srgbClr val="CC6600"/>
                </a:solidFill>
              </a:rPr>
              <a:t>Candidates</a:t>
            </a:r>
            <a:endParaRPr lang="en-US" sz="1400" b="1">
              <a:latin typeface="Arial" charset="0"/>
            </a:endParaRPr>
          </a:p>
        </p:txBody>
      </p:sp>
      <p:sp>
        <p:nvSpPr>
          <p:cNvPr id="60649" name="Line 233"/>
          <p:cNvSpPr>
            <a:spLocks noChangeShapeType="1"/>
          </p:cNvSpPr>
          <p:nvPr/>
        </p:nvSpPr>
        <p:spPr bwMode="auto">
          <a:xfrm flipV="1">
            <a:off x="9575800" y="3703638"/>
            <a:ext cx="1588" cy="328612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0" name="Freeform 234"/>
          <p:cNvSpPr>
            <a:spLocks/>
          </p:cNvSpPr>
          <p:nvPr/>
        </p:nvSpPr>
        <p:spPr bwMode="auto">
          <a:xfrm>
            <a:off x="9499600" y="3495676"/>
            <a:ext cx="152400" cy="227013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48" y="0"/>
              </a:cxn>
              <a:cxn ang="0">
                <a:pos x="96" y="143"/>
              </a:cxn>
              <a:cxn ang="0">
                <a:pos x="0" y="143"/>
              </a:cxn>
            </a:cxnLst>
            <a:rect l="0" t="0" r="r" b="b"/>
            <a:pathLst>
              <a:path w="96" h="143">
                <a:moveTo>
                  <a:pt x="0" y="143"/>
                </a:moveTo>
                <a:lnTo>
                  <a:pt x="48" y="0"/>
                </a:lnTo>
                <a:lnTo>
                  <a:pt x="96" y="143"/>
                </a:lnTo>
                <a:lnTo>
                  <a:pt x="0" y="1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1" name="Line 235"/>
          <p:cNvSpPr>
            <a:spLocks noChangeShapeType="1"/>
          </p:cNvSpPr>
          <p:nvPr/>
        </p:nvSpPr>
        <p:spPr bwMode="auto">
          <a:xfrm>
            <a:off x="9575801" y="4460875"/>
            <a:ext cx="3175" cy="2428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2" name="Freeform 236"/>
          <p:cNvSpPr>
            <a:spLocks/>
          </p:cNvSpPr>
          <p:nvPr/>
        </p:nvSpPr>
        <p:spPr bwMode="auto">
          <a:xfrm>
            <a:off x="9502776" y="4683125"/>
            <a:ext cx="150813" cy="228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49" y="144"/>
              </a:cxn>
              <a:cxn ang="0">
                <a:pos x="0" y="2"/>
              </a:cxn>
              <a:cxn ang="0">
                <a:pos x="95" y="0"/>
              </a:cxn>
            </a:cxnLst>
            <a:rect l="0" t="0" r="r" b="b"/>
            <a:pathLst>
              <a:path w="95" h="144">
                <a:moveTo>
                  <a:pt x="95" y="0"/>
                </a:moveTo>
                <a:lnTo>
                  <a:pt x="49" y="144"/>
                </a:lnTo>
                <a:lnTo>
                  <a:pt x="0" y="2"/>
                </a:lnTo>
                <a:lnTo>
                  <a:pt x="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3" name="Rectangle 237"/>
          <p:cNvSpPr>
            <a:spLocks noChangeArrowheads="1"/>
          </p:cNvSpPr>
          <p:nvPr/>
        </p:nvSpPr>
        <p:spPr bwMode="auto">
          <a:xfrm>
            <a:off x="9471025" y="4090989"/>
            <a:ext cx="242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>
                <a:solidFill>
                  <a:srgbClr val="000000"/>
                </a:solidFill>
                <a:latin typeface="Arial" charset="0"/>
              </a:rPr>
              <a:t>M</a:t>
            </a:r>
            <a:endParaRPr lang="en-US" sz="1400" b="1">
              <a:latin typeface="Arial" charset="0"/>
            </a:endParaRPr>
          </a:p>
        </p:txBody>
      </p:sp>
      <p:sp>
        <p:nvSpPr>
          <p:cNvPr id="60654" name="Line 238"/>
          <p:cNvSpPr>
            <a:spLocks noChangeShapeType="1"/>
          </p:cNvSpPr>
          <p:nvPr/>
        </p:nvSpPr>
        <p:spPr bwMode="auto">
          <a:xfrm flipV="1">
            <a:off x="6891339" y="3635375"/>
            <a:ext cx="1068387" cy="952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5" name="Freeform 239"/>
          <p:cNvSpPr>
            <a:spLocks/>
          </p:cNvSpPr>
          <p:nvPr/>
        </p:nvSpPr>
        <p:spPr bwMode="auto">
          <a:xfrm>
            <a:off x="7945439" y="3592513"/>
            <a:ext cx="136525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20"/>
              </a:cxn>
              <a:cxn ang="0">
                <a:pos x="5" y="55"/>
              </a:cxn>
              <a:cxn ang="0">
                <a:pos x="0" y="0"/>
              </a:cxn>
            </a:cxnLst>
            <a:rect l="0" t="0" r="r" b="b"/>
            <a:pathLst>
              <a:path w="86" h="55">
                <a:moveTo>
                  <a:pt x="0" y="0"/>
                </a:moveTo>
                <a:lnTo>
                  <a:pt x="86" y="20"/>
                </a:lnTo>
                <a:lnTo>
                  <a:pt x="5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6" name="Line 240"/>
          <p:cNvSpPr>
            <a:spLocks noChangeShapeType="1"/>
          </p:cNvSpPr>
          <p:nvPr/>
        </p:nvSpPr>
        <p:spPr bwMode="auto">
          <a:xfrm>
            <a:off x="6891338" y="3730626"/>
            <a:ext cx="1073150" cy="29051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7" name="Freeform 241"/>
          <p:cNvSpPr>
            <a:spLocks/>
          </p:cNvSpPr>
          <p:nvPr/>
        </p:nvSpPr>
        <p:spPr bwMode="auto">
          <a:xfrm>
            <a:off x="7942263" y="3975101"/>
            <a:ext cx="139700" cy="8572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88" y="49"/>
              </a:cxn>
              <a:cxn ang="0">
                <a:pos x="0" y="54"/>
              </a:cxn>
              <a:cxn ang="0">
                <a:pos x="15" y="0"/>
              </a:cxn>
            </a:cxnLst>
            <a:rect l="0" t="0" r="r" b="b"/>
            <a:pathLst>
              <a:path w="88" h="54">
                <a:moveTo>
                  <a:pt x="15" y="0"/>
                </a:moveTo>
                <a:lnTo>
                  <a:pt x="88" y="49"/>
                </a:lnTo>
                <a:lnTo>
                  <a:pt x="0" y="5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8" name="Line 242"/>
          <p:cNvSpPr>
            <a:spLocks noChangeShapeType="1"/>
          </p:cNvSpPr>
          <p:nvPr/>
        </p:nvSpPr>
        <p:spPr bwMode="auto">
          <a:xfrm>
            <a:off x="6891338" y="3730626"/>
            <a:ext cx="1079500" cy="487363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59" name="Freeform 243"/>
          <p:cNvSpPr>
            <a:spLocks/>
          </p:cNvSpPr>
          <p:nvPr/>
        </p:nvSpPr>
        <p:spPr bwMode="auto">
          <a:xfrm>
            <a:off x="7942263" y="4173538"/>
            <a:ext cx="139700" cy="9525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88" y="60"/>
              </a:cxn>
              <a:cxn ang="0">
                <a:pos x="0" y="51"/>
              </a:cxn>
              <a:cxn ang="0">
                <a:pos x="23" y="0"/>
              </a:cxn>
            </a:cxnLst>
            <a:rect l="0" t="0" r="r" b="b"/>
            <a:pathLst>
              <a:path w="88" h="60">
                <a:moveTo>
                  <a:pt x="23" y="0"/>
                </a:moveTo>
                <a:lnTo>
                  <a:pt x="88" y="60"/>
                </a:lnTo>
                <a:lnTo>
                  <a:pt x="0" y="51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0" name="Line 244"/>
          <p:cNvSpPr>
            <a:spLocks noChangeShapeType="1"/>
          </p:cNvSpPr>
          <p:nvPr/>
        </p:nvSpPr>
        <p:spPr bwMode="auto">
          <a:xfrm>
            <a:off x="6913563" y="3741739"/>
            <a:ext cx="1077912" cy="98107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1" name="Freeform 245"/>
          <p:cNvSpPr>
            <a:spLocks/>
          </p:cNvSpPr>
          <p:nvPr/>
        </p:nvSpPr>
        <p:spPr bwMode="auto">
          <a:xfrm>
            <a:off x="7953375" y="4683125"/>
            <a:ext cx="128588" cy="122238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81" y="77"/>
              </a:cxn>
              <a:cxn ang="0">
                <a:pos x="0" y="41"/>
              </a:cxn>
              <a:cxn ang="0">
                <a:pos x="38" y="0"/>
              </a:cxn>
            </a:cxnLst>
            <a:rect l="0" t="0" r="r" b="b"/>
            <a:pathLst>
              <a:path w="81" h="77">
                <a:moveTo>
                  <a:pt x="38" y="0"/>
                </a:moveTo>
                <a:lnTo>
                  <a:pt x="81" y="77"/>
                </a:lnTo>
                <a:lnTo>
                  <a:pt x="0" y="41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2" name="Rectangle 246"/>
          <p:cNvSpPr>
            <a:spLocks noChangeArrowheads="1"/>
          </p:cNvSpPr>
          <p:nvPr/>
        </p:nvSpPr>
        <p:spPr bwMode="auto">
          <a:xfrm>
            <a:off x="5151438" y="4736626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300" dirty="0">
                <a:solidFill>
                  <a:srgbClr val="000000"/>
                </a:solidFill>
                <a:latin typeface="Arial" charset="0"/>
              </a:rPr>
              <a:t>w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60663" name="Line 247"/>
          <p:cNvSpPr>
            <a:spLocks noChangeShapeType="1"/>
          </p:cNvSpPr>
          <p:nvPr/>
        </p:nvSpPr>
        <p:spPr bwMode="auto">
          <a:xfrm flipH="1">
            <a:off x="4181476" y="4908075"/>
            <a:ext cx="847725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4" name="Freeform 248"/>
          <p:cNvSpPr>
            <a:spLocks/>
          </p:cNvSpPr>
          <p:nvPr/>
        </p:nvSpPr>
        <p:spPr bwMode="auto">
          <a:xfrm>
            <a:off x="3973513" y="4833463"/>
            <a:ext cx="227012" cy="150812"/>
          </a:xfrm>
          <a:custGeom>
            <a:avLst/>
            <a:gdLst/>
            <a:ahLst/>
            <a:cxnLst>
              <a:cxn ang="0">
                <a:pos x="143" y="95"/>
              </a:cxn>
              <a:cxn ang="0">
                <a:pos x="0" y="47"/>
              </a:cxn>
              <a:cxn ang="0">
                <a:pos x="143" y="0"/>
              </a:cxn>
              <a:cxn ang="0">
                <a:pos x="143" y="95"/>
              </a:cxn>
            </a:cxnLst>
            <a:rect l="0" t="0" r="r" b="b"/>
            <a:pathLst>
              <a:path w="143" h="95">
                <a:moveTo>
                  <a:pt x="143" y="95"/>
                </a:moveTo>
                <a:lnTo>
                  <a:pt x="0" y="47"/>
                </a:lnTo>
                <a:lnTo>
                  <a:pt x="143" y="0"/>
                </a:lnTo>
                <a:lnTo>
                  <a:pt x="143" y="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5" name="Line 249"/>
          <p:cNvSpPr>
            <a:spLocks noChangeShapeType="1"/>
          </p:cNvSpPr>
          <p:nvPr/>
        </p:nvSpPr>
        <p:spPr bwMode="auto">
          <a:xfrm>
            <a:off x="5478464" y="4908075"/>
            <a:ext cx="1189037" cy="1588"/>
          </a:xfrm>
          <a:prstGeom prst="line">
            <a:avLst/>
          </a:prstGeom>
          <a:noFill/>
          <a:ln w="365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666" name="Freeform 250"/>
          <p:cNvSpPr>
            <a:spLocks/>
          </p:cNvSpPr>
          <p:nvPr/>
        </p:nvSpPr>
        <p:spPr bwMode="auto">
          <a:xfrm>
            <a:off x="6648450" y="4833463"/>
            <a:ext cx="228600" cy="15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7"/>
              </a:cxn>
              <a:cxn ang="0">
                <a:pos x="0" y="95"/>
              </a:cxn>
              <a:cxn ang="0">
                <a:pos x="0" y="0"/>
              </a:cxn>
            </a:cxnLst>
            <a:rect l="0" t="0" r="r" b="b"/>
            <a:pathLst>
              <a:path w="144" h="95">
                <a:moveTo>
                  <a:pt x="0" y="0"/>
                </a:moveTo>
                <a:lnTo>
                  <a:pt x="144" y="47"/>
                </a:lnTo>
                <a:lnTo>
                  <a:pt x="0" y="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pc="-95" dirty="0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1828801" y="990601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07480" imgH="7407000" progId="Visio.Drawing.6">
                  <p:embed/>
                </p:oleObj>
              </mc:Choice>
              <mc:Fallback>
                <p:oleObj name="VISIO" r:id="rId2" imgW="9807480" imgH="7407000" progId="Visio.Drawing.6">
                  <p:embed/>
                  <p:pic>
                    <p:nvPicPr>
                      <p:cNvPr id="1213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990601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7772400" y="5257801"/>
            <a:ext cx="411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C00000"/>
                </a:solidFill>
              </a:rPr>
              <a:t>Given d items, there are 2</a:t>
            </a:r>
            <a:r>
              <a:rPr lang="en-US" altLang="en-US" sz="2000" baseline="30000" dirty="0">
                <a:solidFill>
                  <a:srgbClr val="C00000"/>
                </a:solidFill>
              </a:rPr>
              <a:t>d</a:t>
            </a:r>
            <a:r>
              <a:rPr lang="en-US" altLang="en-US" sz="2000" dirty="0">
                <a:solidFill>
                  <a:srgbClr val="C00000"/>
                </a:solidFill>
              </a:rPr>
              <a:t> possible candidate </a:t>
            </a:r>
            <a:r>
              <a:rPr lang="en-US" altLang="en-US" sz="2000" dirty="0" err="1">
                <a:solidFill>
                  <a:srgbClr val="C00000"/>
                </a:solidFill>
              </a:rPr>
              <a:t>itemsets</a:t>
            </a:r>
            <a:r>
              <a:rPr lang="en-US" altLang="en-US" sz="2000" dirty="0">
                <a:solidFill>
                  <a:srgbClr val="C00000"/>
                </a:solidFill>
              </a:rPr>
              <a:t>, computationally expensive</a:t>
            </a:r>
            <a:endParaRPr lang="en-US" altLang="en-US" sz="2000" dirty="0">
              <a:solidFill>
                <a:srgbClr val="C00000"/>
              </a:solidFill>
              <a:sym typeface="Symbol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7749-7BF1-FF46-2D10-B0026E5591B9}"/>
              </a:ext>
            </a:extLst>
          </p:cNvPr>
          <p:cNvSpPr txBox="1"/>
          <p:nvPr/>
        </p:nvSpPr>
        <p:spPr>
          <a:xfrm>
            <a:off x="7455665" y="1156147"/>
            <a:ext cx="453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Combinations of 5 different items (A,B,C,D,E)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296" y="549007"/>
            <a:ext cx="11369407" cy="533400"/>
          </a:xfr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pc="-95" dirty="0"/>
              <a:t>Frequent Itemset Generation Optimization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3640" y="1447800"/>
            <a:ext cx="963254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candidates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pruning techniques to reduce candidates e.g. ,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Apriori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, Eclat.</a:t>
            </a: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2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 lvl="4">
              <a:lnSpc>
                <a:spcPct val="90000"/>
              </a:lnSpc>
            </a:pPr>
            <a:endParaRPr lang="en-US" altLang="zh-TW" sz="1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Reduce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of comparisons</a:t>
            </a:r>
            <a:r>
              <a:rPr lang="en-US" altLang="zh-TW" dirty="0">
                <a:ea typeface="新細明體" charset="-12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No need to match every candidate against every 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246" y="14321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Candidates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296" y="1396388"/>
            <a:ext cx="11369407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One of the most common approach to reduce number of candidate is </a:t>
            </a:r>
            <a:r>
              <a:rPr lang="en-US" altLang="zh-TW" dirty="0" err="1">
                <a:solidFill>
                  <a:srgbClr val="C00000"/>
                </a:solidFill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TW" dirty="0" err="1">
                <a:ea typeface="新細明體" charset="-120"/>
              </a:rPr>
              <a:t>Apriori</a:t>
            </a:r>
            <a:r>
              <a:rPr lang="en-US" altLang="zh-TW" dirty="0">
                <a:ea typeface="新細明體" charset="-120"/>
              </a:rPr>
              <a:t> principle:</a:t>
            </a:r>
          </a:p>
          <a:p>
            <a:pPr marL="0" indent="0">
              <a:buNone/>
            </a:pPr>
            <a:r>
              <a:rPr lang="en-US" altLang="zh-TW" dirty="0">
                <a:ea typeface="新細明體" charset="-120"/>
              </a:rPr>
              <a:t>If an itemset is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ea typeface="新細明體" charset="-120"/>
              </a:rPr>
              <a:t>, then all of its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supersets</a:t>
            </a:r>
            <a:r>
              <a:rPr lang="en-US" altLang="zh-TW" dirty="0">
                <a:ea typeface="新細明體" charset="-120"/>
              </a:rPr>
              <a:t> must also be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</a:p>
          <a:p>
            <a:pPr marL="0" indent="0">
              <a:buNone/>
            </a:pPr>
            <a:r>
              <a:rPr lang="en-US" altLang="zh-TW" sz="2400" dirty="0" err="1">
                <a:ea typeface="新細明體" charset="-120"/>
              </a:rPr>
              <a:t>Apriori</a:t>
            </a:r>
            <a:r>
              <a:rPr lang="en-US" altLang="zh-TW" sz="2400" dirty="0">
                <a:ea typeface="新細明體" charset="-120"/>
              </a:rPr>
              <a:t> principle holds due to the following property of the support measure: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dirty="0">
                <a:ea typeface="新細明體" charset="-120"/>
              </a:rPr>
              <a:t>Support of an itemset never exceeds the support of its subsets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51171"/>
              </p:ext>
            </p:extLst>
          </p:nvPr>
        </p:nvGraphicFramePr>
        <p:xfrm>
          <a:off x="916237" y="4612587"/>
          <a:ext cx="5341344" cy="54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37" y="4612587"/>
                        <a:ext cx="5341344" cy="544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639433-D8AB-2462-C67B-A8616E76C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01694"/>
              </p:ext>
            </p:extLst>
          </p:nvPr>
        </p:nvGraphicFramePr>
        <p:xfrm>
          <a:off x="7780203" y="4999057"/>
          <a:ext cx="4000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000680" imgH="1689120" progId="">
                  <p:embed/>
                </p:oleObj>
              </mc:Choice>
              <mc:Fallback>
                <p:oleObj name="PBrush" r:id="rId4" imgW="4000680" imgH="1689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0203" y="4999057"/>
                        <a:ext cx="40005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752601" y="1089026"/>
            <a:ext cx="8831263" cy="5235575"/>
            <a:chOff x="144" y="686"/>
            <a:chExt cx="5563" cy="3298"/>
          </a:xfrm>
        </p:grpSpPr>
        <p:sp>
          <p:nvSpPr>
            <p:cNvPr id="64515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>
                  <a:solidFill>
                    <a:srgbClr val="0C6D9C"/>
                  </a:solidFill>
                  <a:latin typeface="Arial" charset="0"/>
                  <a:ea typeface="新細明體" charset="-120"/>
                </a:rPr>
                <a:t>Found to be Infrequent</a:t>
              </a:r>
              <a:endParaRPr lang="en-US" altLang="zh-TW" sz="2000">
                <a:solidFill>
                  <a:srgbClr val="0C6D9C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">
                    <p:embed/>
                  </p:oleObj>
                </mc:Choice>
                <mc:Fallback>
                  <p:oleObj name="Visio" r:id="rId2" imgW="9866478" imgH="7377618" progId="">
                    <p:embed/>
                    <p:pic>
                      <p:nvPicPr>
                        <p:cNvPr id="645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87550" y="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Principle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3654425" y="1089026"/>
            <a:ext cx="6929438" cy="5586413"/>
            <a:chOff x="1342" y="686"/>
            <a:chExt cx="4365" cy="3519"/>
          </a:xfrm>
        </p:grpSpPr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">
                    <p:embed/>
                  </p:oleObj>
                </mc:Choice>
                <mc:Fallback>
                  <p:oleObj name="Visio" r:id="rId4" imgW="9866478" imgH="7377618" progId="">
                    <p:embed/>
                    <p:pic>
                      <p:nvPicPr>
                        <p:cNvPr id="645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342" y="3565"/>
              <a:ext cx="1398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All supersets would be infrequent</a:t>
              </a:r>
              <a:endPara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-101600"/>
            <a:ext cx="7772400" cy="1143000"/>
          </a:xfrm>
        </p:spPr>
        <p:txBody>
          <a:bodyPr/>
          <a:lstStyle/>
          <a:p>
            <a:pPr algn="ctr"/>
            <a:r>
              <a:rPr lang="en-US" altLang="zh-TW" spc="-95" dirty="0" err="1"/>
              <a:t>Apriori</a:t>
            </a:r>
            <a:r>
              <a:rPr lang="en-US" altLang="zh-TW" spc="-95" dirty="0"/>
              <a:t> - Example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828801" y="137160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1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400801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1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0" y="2055813"/>
            <a:ext cx="388161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2</a:t>
            </a:r>
          </a:p>
          <a:p>
            <a:pPr eaLnBrk="0" hangingPunct="0"/>
            <a:endParaRPr lang="en-US" altLang="zh-TW" dirty="0">
              <a:latin typeface="Tahoma" pitchFamily="34" charset="0"/>
              <a:ea typeface="新細明體" charset="-120"/>
            </a:endParaRPr>
          </a:p>
          <a:p>
            <a:pPr eaLnBrk="0" hangingPunct="0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新細明體" charset="-120"/>
              </a:rPr>
              <a:t>(No need to generate candidates involving Coke or Eggs)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919684" y="4067175"/>
            <a:ext cx="274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dirty="0">
                <a:latin typeface="Tahoma" pitchFamily="34" charset="0"/>
                <a:ea typeface="新細明體" charset="-120"/>
              </a:rPr>
              <a:t> with length of 3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458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26920" y="338963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Minimum Support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F1C5-BF78-4FF4-F19E-DA25A7E6A202}"/>
              </a:ext>
            </a:extLst>
          </p:cNvPr>
          <p:cNvSpPr txBox="1"/>
          <p:nvPr/>
        </p:nvSpPr>
        <p:spPr>
          <a:xfrm>
            <a:off x="988764" y="5534412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ahoma" pitchFamily="34" charset="0"/>
                <a:ea typeface="新細明體" charset="-120"/>
              </a:rPr>
              <a:t>Itemsets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with support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lower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than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Support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 threshold are </a:t>
            </a:r>
            <a:r>
              <a:rPr lang="en-US" altLang="zh-TW" sz="2000" dirty="0">
                <a:solidFill>
                  <a:srgbClr val="C00000"/>
                </a:solidFill>
                <a:latin typeface="Tahoma" pitchFamily="34" charset="0"/>
                <a:ea typeface="新細明體" charset="-120"/>
              </a:rPr>
              <a:t>not involved </a:t>
            </a:r>
            <a:r>
              <a:rPr lang="en-US" altLang="zh-TW" sz="2000" dirty="0">
                <a:latin typeface="Tahoma" pitchFamily="34" charset="0"/>
                <a:ea typeface="新細明體" charset="-120"/>
              </a:rPr>
              <a:t>in itemset generation in next levels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950" y="194448"/>
            <a:ext cx="7772400" cy="1143000"/>
          </a:xfrm>
        </p:spPr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41" y="1476251"/>
            <a:ext cx="7414352" cy="46751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Let k = 1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length k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Repeat until no new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are identified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Generate length (k+1)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from length k frequent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ea typeface="新細明體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Prune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candidate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itemsets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containing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subsets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of length k that are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infrequent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charset="-120"/>
              </a:rPr>
              <a:t>Eliminate candidates that are infrequent, leaving only those that are frequent</a:t>
            </a: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F7BB9790-C8CF-E3A8-FEA6-530082BF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93" y="1133461"/>
            <a:ext cx="4555723" cy="55190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7029722" y="1295833"/>
            <a:ext cx="3097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D6785-D491-F347-929B-DD3BDFE1201A}"/>
              </a:ext>
            </a:extLst>
          </p:cNvPr>
          <p:cNvSpPr txBox="1"/>
          <p:nvPr/>
        </p:nvSpPr>
        <p:spPr>
          <a:xfrm>
            <a:off x="6882581" y="9045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B0CC-5BE2-0E4C-8DF8-D2B9F67C46BD}"/>
              </a:ext>
            </a:extLst>
          </p:cNvPr>
          <p:cNvSpPr txBox="1"/>
          <p:nvPr/>
        </p:nvSpPr>
        <p:spPr>
          <a:xfrm>
            <a:off x="7855974" y="924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7005-DC5B-6649-8142-BA0390A262FF}"/>
              </a:ext>
            </a:extLst>
          </p:cNvPr>
          <p:cNvSpPr txBox="1"/>
          <p:nvPr/>
        </p:nvSpPr>
        <p:spPr>
          <a:xfrm>
            <a:off x="8819536" y="96356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5818-6CA4-0548-98CD-1B875FB24490}"/>
              </a:ext>
            </a:extLst>
          </p:cNvPr>
          <p:cNvSpPr txBox="1"/>
          <p:nvPr/>
        </p:nvSpPr>
        <p:spPr>
          <a:xfrm>
            <a:off x="9714271" y="914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4556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213360"/>
            <a:ext cx="7772400" cy="1143000"/>
          </a:xfrm>
        </p:spPr>
        <p:txBody>
          <a:bodyPr>
            <a:normAutofit/>
          </a:bodyPr>
          <a:lstStyle/>
          <a:p>
            <a:r>
              <a:rPr lang="en-US" spc="-95" dirty="0"/>
              <a:t>Association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279379"/>
            <a:ext cx="9652000" cy="495495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Symbol" pitchFamily="18" charset="2"/>
              </a:rPr>
              <a:t>Association rule mining is an </a:t>
            </a:r>
            <a:r>
              <a:rPr lang="en-US" sz="2400" dirty="0">
                <a:solidFill>
                  <a:srgbClr val="FF0000"/>
                </a:solidFill>
              </a:rPr>
              <a:t>unsupervised</a:t>
            </a:r>
            <a:r>
              <a:rPr lang="en-US" sz="2400" b="1" dirty="0"/>
              <a:t> </a:t>
            </a:r>
            <a:r>
              <a:rPr lang="en-US" sz="2400" dirty="0">
                <a:sym typeface="Symbol" pitchFamily="18" charset="2"/>
              </a:rPr>
              <a:t>machine learning approach for investigating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interesting associations </a:t>
            </a:r>
            <a:r>
              <a:rPr lang="en-US" sz="2400" dirty="0">
                <a:sym typeface="Symbol" pitchFamily="18" charset="2"/>
              </a:rPr>
              <a:t>between items in large datasets.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(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X → Y</a:t>
            </a:r>
            <a:r>
              <a:rPr lang="en-US" sz="2400" dirty="0">
                <a:sym typeface="Symbol" pitchFamily="18" charset="2"/>
              </a:rPr>
              <a:t>) are if-then statements that represent the relationship between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antecedent</a:t>
            </a:r>
            <a:r>
              <a:rPr lang="en-US" sz="2400" dirty="0">
                <a:sym typeface="Symbol" pitchFamily="18" charset="2"/>
              </a:rPr>
              <a:t> (X) and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consequent</a:t>
            </a:r>
            <a:r>
              <a:rPr lang="en-US" sz="2400" dirty="0">
                <a:sym typeface="Symbol" pitchFamily="18" charset="2"/>
              </a:rPr>
              <a:t> (Y) items in data transactions.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Association rules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do not </a:t>
            </a:r>
            <a:r>
              <a:rPr lang="en-US" sz="2400" dirty="0">
                <a:sym typeface="Symbol" pitchFamily="18" charset="2"/>
              </a:rPr>
              <a:t>represent any sort of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causality </a:t>
            </a:r>
            <a:r>
              <a:rPr lang="en-US" sz="2400" dirty="0">
                <a:sym typeface="Symbol" pitchFamily="18" charset="2"/>
              </a:rPr>
              <a:t>between X and Y.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does not mean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causes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, so no</a:t>
            </a:r>
            <a:r>
              <a:rPr lang="en-US" sz="2000" i="1" dirty="0">
                <a:sym typeface="Symbol" pitchFamily="18" charset="2"/>
              </a:rPr>
              <a:t> c</a:t>
            </a:r>
            <a:r>
              <a:rPr lang="en-US" sz="2000" dirty="0">
                <a:sym typeface="Symbol" pitchFamily="18" charset="2"/>
              </a:rPr>
              <a:t>ausality</a:t>
            </a:r>
          </a:p>
          <a:p>
            <a:pPr lvl="1"/>
            <a:r>
              <a:rPr lang="en-US" sz="2000" i="1" dirty="0"/>
              <a:t>X </a:t>
            </a:r>
            <a:r>
              <a:rPr lang="en-US" sz="2000" i="1" dirty="0">
                <a:sym typeface="Symbol" pitchFamily="18" charset="2"/>
              </a:rPr>
              <a:t> Y</a:t>
            </a:r>
            <a:r>
              <a:rPr lang="en-US" sz="2000" dirty="0">
                <a:sym typeface="Symbol" pitchFamily="18" charset="2"/>
              </a:rPr>
              <a:t>  can be different from </a:t>
            </a:r>
            <a:r>
              <a:rPr lang="en-US" sz="2000" i="1" dirty="0"/>
              <a:t>Y </a:t>
            </a:r>
            <a:r>
              <a:rPr lang="en-US" sz="2000" i="1" dirty="0">
                <a:sym typeface="Symbol" pitchFamily="18" charset="2"/>
              </a:rPr>
              <a:t> X</a:t>
            </a:r>
            <a:r>
              <a:rPr lang="en-US" sz="2000" dirty="0">
                <a:sym typeface="Symbol" pitchFamily="18" charset="2"/>
              </a:rPr>
              <a:t>, unlike correlation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0" lvl="1" indent="228600"/>
            <a:r>
              <a:rPr lang="en-US" dirty="0">
                <a:sym typeface="Symbol" pitchFamily="18" charset="2"/>
              </a:rPr>
              <a:t>Association Rules can be used to extract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frequent patterns </a:t>
            </a:r>
            <a:r>
              <a:rPr lang="en-US" dirty="0">
                <a:sym typeface="Symbol" pitchFamily="18" charset="2"/>
              </a:rPr>
              <a:t>(itemset) in data transactions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E9F0FA-36A4-2245-B44B-AC2D0951FF79}"/>
              </a:ext>
            </a:extLst>
          </p:cNvPr>
          <p:cNvSpPr txBox="1"/>
          <p:nvPr/>
        </p:nvSpPr>
        <p:spPr>
          <a:xfrm>
            <a:off x="5491309" y="23454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702CC-9D41-174E-8FE2-AFAE0BB28A14}"/>
              </a:ext>
            </a:extLst>
          </p:cNvPr>
          <p:cNvSpPr txBox="1"/>
          <p:nvPr/>
        </p:nvSpPr>
        <p:spPr>
          <a:xfrm>
            <a:off x="6651515" y="26600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BE3FB-5EC6-DF4B-85E0-9E3A21AB5F45}"/>
              </a:ext>
            </a:extLst>
          </p:cNvPr>
          <p:cNvSpPr txBox="1"/>
          <p:nvPr/>
        </p:nvSpPr>
        <p:spPr>
          <a:xfrm>
            <a:off x="7703567" y="26403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BD7DC-DEA1-5D4F-B290-E4E3ABEE8E40}"/>
              </a:ext>
            </a:extLst>
          </p:cNvPr>
          <p:cNvSpPr txBox="1"/>
          <p:nvPr/>
        </p:nvSpPr>
        <p:spPr>
          <a:xfrm>
            <a:off x="8991593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44EC7-1801-6944-868E-15A8AADB0366}"/>
              </a:ext>
            </a:extLst>
          </p:cNvPr>
          <p:cNvSpPr txBox="1"/>
          <p:nvPr/>
        </p:nvSpPr>
        <p:spPr>
          <a:xfrm>
            <a:off x="9945322" y="26010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6DE6F-623B-D84A-B8DB-7DEB42CB8517}"/>
              </a:ext>
            </a:extLst>
          </p:cNvPr>
          <p:cNvSpPr txBox="1"/>
          <p:nvPr/>
        </p:nvSpPr>
        <p:spPr>
          <a:xfrm>
            <a:off x="10958045" y="25715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71672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Example–Length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A,C,D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A35-64E9-0241-AFBF-88A2C554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-95" dirty="0" err="1"/>
              <a:t>Apriori</a:t>
            </a:r>
            <a:r>
              <a:rPr lang="en-US" altLang="zh-TW" spc="-95" dirty="0"/>
              <a:t> </a:t>
            </a:r>
            <a:r>
              <a:rPr lang="en-US" spc="-95" dirty="0"/>
              <a:t>Example –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DE2A-92C6-044B-BCFF-060DE1AB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Transactions:</a:t>
            </a:r>
          </a:p>
          <a:p>
            <a:pPr lvl="1"/>
            <a:r>
              <a:rPr lang="en-US" dirty="0"/>
              <a:t>{A, B, D}</a:t>
            </a:r>
          </a:p>
          <a:p>
            <a:pPr lvl="1"/>
            <a:r>
              <a:rPr lang="en-US" dirty="0"/>
              <a:t>{A, C, D}</a:t>
            </a:r>
          </a:p>
          <a:p>
            <a:pPr lvl="1"/>
            <a:r>
              <a:rPr lang="en-US" dirty="0"/>
              <a:t>{A, B, C, D}</a:t>
            </a:r>
          </a:p>
          <a:p>
            <a:pPr lvl="1"/>
            <a:r>
              <a:rPr lang="en-US" dirty="0"/>
              <a:t>{B, C, D}</a:t>
            </a:r>
          </a:p>
          <a:p>
            <a:pPr lvl="1"/>
            <a:r>
              <a:rPr lang="en-US" dirty="0"/>
              <a:t>{A, C}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 err="1"/>
              <a:t>minSup</a:t>
            </a:r>
            <a:r>
              <a:rPr lang="en-US" i="1" dirty="0"/>
              <a:t> </a:t>
            </a:r>
            <a:r>
              <a:rPr lang="en-US" dirty="0"/>
              <a:t>= 50%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{A,B,C,D,AC,AD,BD,CD}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9ED57-0A68-3C43-95FF-449787B20728}"/>
              </a:ext>
            </a:extLst>
          </p:cNvPr>
          <p:cNvSpPr txBox="1"/>
          <p:nvPr/>
        </p:nvSpPr>
        <p:spPr>
          <a:xfrm>
            <a:off x="6016336" y="1295833"/>
            <a:ext cx="512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	B	C	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	A,C	A,D	</a:t>
            </a:r>
            <a:r>
              <a:rPr lang="en-US" dirty="0">
                <a:solidFill>
                  <a:srgbClr val="FF0000"/>
                </a:solidFill>
              </a:rPr>
              <a:t>B,C</a:t>
            </a:r>
            <a:r>
              <a:rPr lang="en-US" dirty="0">
                <a:solidFill>
                  <a:srgbClr val="0070C0"/>
                </a:solidFill>
              </a:rPr>
              <a:t>	B,D	C,D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trike="sngStrike" dirty="0">
                <a:solidFill>
                  <a:srgbClr val="FF0000"/>
                </a:solidFill>
              </a:rPr>
              <a:t>A,B,D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A,C,D</a:t>
            </a:r>
            <a:r>
              <a:rPr lang="en-US" dirty="0"/>
              <a:t>	</a:t>
            </a:r>
            <a:r>
              <a:rPr lang="en-US" strike="sngStrike" dirty="0">
                <a:solidFill>
                  <a:srgbClr val="FF0000"/>
                </a:solidFill>
              </a:rPr>
              <a:t>B,C,D</a:t>
            </a:r>
          </a:p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489C4-E0CB-6C43-B9E1-078E7615AF61}"/>
              </a:ext>
            </a:extLst>
          </p:cNvPr>
          <p:cNvCxnSpPr/>
          <p:nvPr/>
        </p:nvCxnSpPr>
        <p:spPr>
          <a:xfrm flipH="1">
            <a:off x="6411191" y="1690688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D6E5D-882A-2447-B699-766784727BC9}"/>
              </a:ext>
            </a:extLst>
          </p:cNvPr>
          <p:cNvCxnSpPr>
            <a:cxnSpLocks/>
          </p:cNvCxnSpPr>
          <p:nvPr/>
        </p:nvCxnSpPr>
        <p:spPr>
          <a:xfrm flipH="1">
            <a:off x="6411191" y="1662545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A1B4B-DC36-2641-A193-0B9C6D3A225C}"/>
              </a:ext>
            </a:extLst>
          </p:cNvPr>
          <p:cNvCxnSpPr>
            <a:cxnSpLocks/>
          </p:cNvCxnSpPr>
          <p:nvPr/>
        </p:nvCxnSpPr>
        <p:spPr>
          <a:xfrm>
            <a:off x="7205740" y="1753033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5B2947-B0C3-6545-B74B-17C5393E8EA5}"/>
              </a:ext>
            </a:extLst>
          </p:cNvPr>
          <p:cNvCxnSpPr>
            <a:cxnSpLocks/>
          </p:cNvCxnSpPr>
          <p:nvPr/>
        </p:nvCxnSpPr>
        <p:spPr>
          <a:xfrm>
            <a:off x="7247659" y="1690688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94FEE-5B1A-E940-89EA-860B6D9708F6}"/>
              </a:ext>
            </a:extLst>
          </p:cNvPr>
          <p:cNvCxnSpPr/>
          <p:nvPr/>
        </p:nvCxnSpPr>
        <p:spPr>
          <a:xfrm flipH="1">
            <a:off x="9144000" y="1628343"/>
            <a:ext cx="758536" cy="6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576ED3-474D-A848-B202-B9C4FE4462DD}"/>
              </a:ext>
            </a:extLst>
          </p:cNvPr>
          <p:cNvCxnSpPr>
            <a:cxnSpLocks/>
          </p:cNvCxnSpPr>
          <p:nvPr/>
        </p:nvCxnSpPr>
        <p:spPr>
          <a:xfrm flipH="1">
            <a:off x="7419109" y="1600200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9E624-1492-F741-84E5-C1F2FEFC9042}"/>
              </a:ext>
            </a:extLst>
          </p:cNvPr>
          <p:cNvCxnSpPr>
            <a:cxnSpLocks/>
          </p:cNvCxnSpPr>
          <p:nvPr/>
        </p:nvCxnSpPr>
        <p:spPr>
          <a:xfrm flipH="1">
            <a:off x="8198427" y="1631373"/>
            <a:ext cx="1672936" cy="71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0EB30-29F9-FC45-97D7-954BA95DDC9C}"/>
              </a:ext>
            </a:extLst>
          </p:cNvPr>
          <p:cNvCxnSpPr>
            <a:cxnSpLocks/>
          </p:cNvCxnSpPr>
          <p:nvPr/>
        </p:nvCxnSpPr>
        <p:spPr>
          <a:xfrm>
            <a:off x="9980468" y="1680297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D11CB6-04BD-1145-AD06-92157CBECADF}"/>
              </a:ext>
            </a:extLst>
          </p:cNvPr>
          <p:cNvCxnSpPr>
            <a:cxnSpLocks/>
          </p:cNvCxnSpPr>
          <p:nvPr/>
        </p:nvCxnSpPr>
        <p:spPr>
          <a:xfrm>
            <a:off x="8130886" y="1638734"/>
            <a:ext cx="992332" cy="5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F6E46-F37B-3F4A-95EB-4470FE067947}"/>
              </a:ext>
            </a:extLst>
          </p:cNvPr>
          <p:cNvCxnSpPr>
            <a:cxnSpLocks/>
          </p:cNvCxnSpPr>
          <p:nvPr/>
        </p:nvCxnSpPr>
        <p:spPr>
          <a:xfrm>
            <a:off x="9060873" y="1652155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759F04-DF08-4340-92AF-7848B4FD7D37}"/>
              </a:ext>
            </a:extLst>
          </p:cNvPr>
          <p:cNvCxnSpPr>
            <a:cxnSpLocks/>
          </p:cNvCxnSpPr>
          <p:nvPr/>
        </p:nvCxnSpPr>
        <p:spPr>
          <a:xfrm>
            <a:off x="8172450" y="1659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2F19A1-533B-6041-B3FE-AA9168EC6453}"/>
              </a:ext>
            </a:extLst>
          </p:cNvPr>
          <p:cNvCxnSpPr>
            <a:cxnSpLocks/>
          </p:cNvCxnSpPr>
          <p:nvPr/>
        </p:nvCxnSpPr>
        <p:spPr>
          <a:xfrm>
            <a:off x="9912928" y="1641764"/>
            <a:ext cx="83127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A949-E833-CF40-B33A-377B309FA2B6}"/>
              </a:ext>
            </a:extLst>
          </p:cNvPr>
          <p:cNvCxnSpPr>
            <a:cxnSpLocks/>
          </p:cNvCxnSpPr>
          <p:nvPr/>
        </p:nvCxnSpPr>
        <p:spPr>
          <a:xfrm>
            <a:off x="9180369" y="1638733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94144F-C347-B948-A451-B65C71EE99E2}"/>
              </a:ext>
            </a:extLst>
          </p:cNvPr>
          <p:cNvCxnSpPr>
            <a:cxnSpLocks/>
          </p:cNvCxnSpPr>
          <p:nvPr/>
        </p:nvCxnSpPr>
        <p:spPr>
          <a:xfrm>
            <a:off x="7164176" y="2802515"/>
            <a:ext cx="151024" cy="5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791CE-79FB-8F47-A583-C8DF7AECF9CF}"/>
              </a:ext>
            </a:extLst>
          </p:cNvPr>
          <p:cNvCxnSpPr>
            <a:cxnSpLocks/>
          </p:cNvCxnSpPr>
          <p:nvPr/>
        </p:nvCxnSpPr>
        <p:spPr>
          <a:xfrm>
            <a:off x="6281305" y="2823297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9D4E69-C623-F141-82DB-08303738A69C}"/>
              </a:ext>
            </a:extLst>
          </p:cNvPr>
          <p:cNvCxnSpPr>
            <a:cxnSpLocks/>
          </p:cNvCxnSpPr>
          <p:nvPr/>
        </p:nvCxnSpPr>
        <p:spPr>
          <a:xfrm>
            <a:off x="6333259" y="2802515"/>
            <a:ext cx="1719695" cy="685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CE2C1-1088-624B-8988-D1A2F56D421E}"/>
              </a:ext>
            </a:extLst>
          </p:cNvPr>
          <p:cNvCxnSpPr>
            <a:cxnSpLocks/>
          </p:cNvCxnSpPr>
          <p:nvPr/>
        </p:nvCxnSpPr>
        <p:spPr>
          <a:xfrm flipH="1">
            <a:off x="8104554" y="2844078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EE891-86A4-9A4B-80A0-E24B4F19924C}"/>
              </a:ext>
            </a:extLst>
          </p:cNvPr>
          <p:cNvCxnSpPr>
            <a:cxnSpLocks/>
          </p:cNvCxnSpPr>
          <p:nvPr/>
        </p:nvCxnSpPr>
        <p:spPr>
          <a:xfrm flipV="1">
            <a:off x="8130886" y="2795155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FDC549-6E7E-B740-A28E-884EA8769FDC}"/>
              </a:ext>
            </a:extLst>
          </p:cNvPr>
          <p:cNvCxnSpPr>
            <a:cxnSpLocks/>
          </p:cNvCxnSpPr>
          <p:nvPr/>
        </p:nvCxnSpPr>
        <p:spPr>
          <a:xfrm flipH="1">
            <a:off x="7304809" y="2784764"/>
            <a:ext cx="1641764" cy="644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769FBC-2961-4145-BA49-D213F7C42B05}"/>
              </a:ext>
            </a:extLst>
          </p:cNvPr>
          <p:cNvCxnSpPr>
            <a:cxnSpLocks/>
          </p:cNvCxnSpPr>
          <p:nvPr/>
        </p:nvCxnSpPr>
        <p:spPr>
          <a:xfrm flipV="1">
            <a:off x="9180367" y="2805546"/>
            <a:ext cx="1709305" cy="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EBBF6D-96BA-5544-8D29-A11C4E112BCF}"/>
              </a:ext>
            </a:extLst>
          </p:cNvPr>
          <p:cNvCxnSpPr>
            <a:cxnSpLocks/>
          </p:cNvCxnSpPr>
          <p:nvPr/>
        </p:nvCxnSpPr>
        <p:spPr>
          <a:xfrm flipV="1">
            <a:off x="10001249" y="2867891"/>
            <a:ext cx="805296" cy="56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23F32-D835-B146-A7FB-7882F05D0C8E}"/>
              </a:ext>
            </a:extLst>
          </p:cNvPr>
          <p:cNvCxnSpPr>
            <a:cxnSpLocks/>
          </p:cNvCxnSpPr>
          <p:nvPr/>
        </p:nvCxnSpPr>
        <p:spPr>
          <a:xfrm flipH="1">
            <a:off x="9922963" y="2771341"/>
            <a:ext cx="26332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B65B8-BBD9-E24D-A356-9C89DFEAC3B9}"/>
              </a:ext>
            </a:extLst>
          </p:cNvPr>
          <p:cNvCxnSpPr>
            <a:cxnSpLocks/>
          </p:cNvCxnSpPr>
          <p:nvPr/>
        </p:nvCxnSpPr>
        <p:spPr>
          <a:xfrm>
            <a:off x="8951769" y="2771342"/>
            <a:ext cx="992332" cy="595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1A7F1-092B-EF4E-A956-4F7D48CC969E}"/>
              </a:ext>
            </a:extLst>
          </p:cNvPr>
          <p:cNvCxnSpPr>
            <a:cxnSpLocks/>
          </p:cNvCxnSpPr>
          <p:nvPr/>
        </p:nvCxnSpPr>
        <p:spPr>
          <a:xfrm>
            <a:off x="8224049" y="2760952"/>
            <a:ext cx="867996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780A-390F-CE44-A567-10C76064E75B}"/>
              </a:ext>
            </a:extLst>
          </p:cNvPr>
          <p:cNvCxnSpPr>
            <a:cxnSpLocks/>
          </p:cNvCxnSpPr>
          <p:nvPr/>
        </p:nvCxnSpPr>
        <p:spPr>
          <a:xfrm>
            <a:off x="7268440" y="2802515"/>
            <a:ext cx="1719695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91DCA2-50A5-334B-9181-1B616FE12B36}"/>
              </a:ext>
            </a:extLst>
          </p:cNvPr>
          <p:cNvSpPr txBox="1"/>
          <p:nvPr/>
        </p:nvSpPr>
        <p:spPr>
          <a:xfrm>
            <a:off x="8946573" y="3886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64736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59" y="-133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pc="-95" dirty="0"/>
              <a:t>Maximal Frequent Itemset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C273CF-B6C0-76A2-4FC1-EA6DE6A1F49F}"/>
              </a:ext>
            </a:extLst>
          </p:cNvPr>
          <p:cNvGrpSpPr/>
          <p:nvPr/>
        </p:nvGrpSpPr>
        <p:grpSpPr>
          <a:xfrm>
            <a:off x="4219920" y="1850518"/>
            <a:ext cx="7696200" cy="4873625"/>
            <a:chOff x="2209800" y="1524001"/>
            <a:chExt cx="7696200" cy="4873625"/>
          </a:xfrm>
        </p:grpSpPr>
        <p:graphicFrame>
          <p:nvGraphicFramePr>
            <p:cNvPr id="12584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76032"/>
                </p:ext>
              </p:extLst>
            </p:nvPr>
          </p:nvGraphicFramePr>
          <p:xfrm>
            <a:off x="2686051" y="1524001"/>
            <a:ext cx="7140575" cy="487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687611" imgH="7157416" progId="Visio.Drawing.6">
                    <p:embed/>
                  </p:oleObj>
                </mc:Choice>
                <mc:Fallback>
                  <p:oleObj name="Visio" r:id="rId2" imgW="9687611" imgH="7157416" progId="Visio.Drawing.6">
                    <p:embed/>
                    <p:pic>
                      <p:nvPicPr>
                        <p:cNvPr id="12584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051" y="1524001"/>
                          <a:ext cx="7140575" cy="487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8500" name="Text Box 4"/>
            <p:cNvSpPr txBox="1">
              <a:spLocks noChangeArrowheads="1"/>
            </p:cNvSpPr>
            <p:nvPr/>
          </p:nvSpPr>
          <p:spPr bwMode="auto">
            <a:xfrm>
              <a:off x="8794750" y="5897563"/>
              <a:ext cx="11112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Border</a:t>
              </a:r>
            </a:p>
          </p:txBody>
        </p:sp>
        <p:sp>
          <p:nvSpPr>
            <p:cNvPr id="1258501" name="Text Box 5"/>
            <p:cNvSpPr txBox="1">
              <a:spLocks noChangeArrowheads="1"/>
            </p:cNvSpPr>
            <p:nvPr/>
          </p:nvSpPr>
          <p:spPr bwMode="auto">
            <a:xfrm>
              <a:off x="2209800" y="5610226"/>
              <a:ext cx="111125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Infrequent Itemsets</a:t>
              </a:r>
            </a:p>
          </p:txBody>
        </p:sp>
        <p:sp>
          <p:nvSpPr>
            <p:cNvPr id="1258502" name="Text Box 6"/>
            <p:cNvSpPr txBox="1">
              <a:spLocks noChangeArrowheads="1"/>
            </p:cNvSpPr>
            <p:nvPr/>
          </p:nvSpPr>
          <p:spPr bwMode="auto">
            <a:xfrm>
              <a:off x="2368550" y="2097089"/>
              <a:ext cx="111283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Maximal Itemsets</a:t>
              </a:r>
            </a:p>
          </p:txBody>
        </p:sp>
        <p:sp>
          <p:nvSpPr>
            <p:cNvPr id="1258503" name="Line 7"/>
            <p:cNvSpPr>
              <a:spLocks noChangeShapeType="1"/>
            </p:cNvSpPr>
            <p:nvPr/>
          </p:nvSpPr>
          <p:spPr bwMode="auto">
            <a:xfrm flipH="1">
              <a:off x="2765425" y="4606925"/>
              <a:ext cx="158750" cy="10747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4" name="Line 8"/>
            <p:cNvSpPr>
              <a:spLocks noChangeShapeType="1"/>
            </p:cNvSpPr>
            <p:nvPr/>
          </p:nvSpPr>
          <p:spPr bwMode="auto">
            <a:xfrm flipH="1" flipV="1">
              <a:off x="3241675" y="2527301"/>
              <a:ext cx="1030288" cy="64611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5" name="Line 9"/>
            <p:cNvSpPr>
              <a:spLocks noChangeShapeType="1"/>
            </p:cNvSpPr>
            <p:nvPr/>
          </p:nvSpPr>
          <p:spPr bwMode="auto">
            <a:xfrm flipH="1">
              <a:off x="3241675" y="4535489"/>
              <a:ext cx="1030288" cy="11461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6" name="Line 10"/>
            <p:cNvSpPr>
              <a:spLocks noChangeShapeType="1"/>
            </p:cNvSpPr>
            <p:nvPr/>
          </p:nvSpPr>
          <p:spPr bwMode="auto">
            <a:xfrm flipH="1">
              <a:off x="3321050" y="5538789"/>
              <a:ext cx="635000" cy="2873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7" name="Line 11"/>
            <p:cNvSpPr>
              <a:spLocks noChangeShapeType="1"/>
            </p:cNvSpPr>
            <p:nvPr/>
          </p:nvSpPr>
          <p:spPr bwMode="auto">
            <a:xfrm flipH="1" flipV="1">
              <a:off x="3162301" y="5969000"/>
              <a:ext cx="2697163" cy="28733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8" name="Line 12"/>
            <p:cNvSpPr>
              <a:spLocks noChangeShapeType="1"/>
            </p:cNvSpPr>
            <p:nvPr/>
          </p:nvSpPr>
          <p:spPr bwMode="auto">
            <a:xfrm flipH="1" flipV="1">
              <a:off x="3082926" y="2598738"/>
              <a:ext cx="2632075" cy="166846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509" name="Line 13"/>
            <p:cNvSpPr>
              <a:spLocks noChangeShapeType="1"/>
            </p:cNvSpPr>
            <p:nvPr/>
          </p:nvSpPr>
          <p:spPr bwMode="auto">
            <a:xfrm flipH="1">
              <a:off x="3003551" y="4535489"/>
              <a:ext cx="555625" cy="107473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117190" y="925849"/>
            <a:ext cx="115607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generated by 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 can be large, so it is beneficial to identify a small </a:t>
            </a:r>
            <a:r>
              <a:rPr lang="en-US" altLang="en-US" sz="2000" dirty="0">
                <a:solidFill>
                  <a:srgbClr val="C00000"/>
                </a:solidFill>
              </a:rPr>
              <a:t>representative set </a:t>
            </a:r>
            <a:r>
              <a:rPr lang="en-US" altLang="en-US" sz="2000" dirty="0"/>
              <a:t>from which </a:t>
            </a:r>
            <a:r>
              <a:rPr lang="en-US" altLang="en-US" sz="2000" dirty="0">
                <a:solidFill>
                  <a:srgbClr val="C00000"/>
                </a:solidFill>
              </a:rPr>
              <a:t>every frequent itemset can be derived</a:t>
            </a:r>
            <a:r>
              <a:rPr lang="en-US" altLang="en-US" sz="2000" dirty="0"/>
              <a:t>. One such approach is using maximal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. An itemset is </a:t>
            </a:r>
            <a:r>
              <a:rPr lang="en-US" altLang="en-US" sz="2000" dirty="0">
                <a:solidFill>
                  <a:srgbClr val="C00000"/>
                </a:solidFill>
              </a:rPr>
              <a:t>maximal frequent if none of its immediate supersets is frequent</a:t>
            </a:r>
            <a:r>
              <a:rPr lang="en-US" alt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8E97-B40C-0930-8206-6CFF73BFEDDC}"/>
              </a:ext>
            </a:extLst>
          </p:cNvPr>
          <p:cNvSpPr txBox="1"/>
          <p:nvPr/>
        </p:nvSpPr>
        <p:spPr>
          <a:xfrm>
            <a:off x="1" y="2383110"/>
            <a:ext cx="4219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Maximal frequent </a:t>
            </a:r>
            <a:r>
              <a:rPr lang="en-US" dirty="0" err="1"/>
              <a:t>itemsets</a:t>
            </a:r>
            <a:r>
              <a:rPr lang="en-US" dirty="0"/>
              <a:t> provide a </a:t>
            </a:r>
            <a:r>
              <a:rPr lang="en-US" b="1" dirty="0"/>
              <a:t>compact representation of all the frequent </a:t>
            </a:r>
            <a:r>
              <a:rPr lang="en-US" b="1" dirty="0" err="1"/>
              <a:t>itemsets</a:t>
            </a:r>
            <a:r>
              <a:rPr lang="en-US" dirty="0"/>
              <a:t> for a particular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support count of maximal frequent </a:t>
            </a:r>
            <a:r>
              <a:rPr lang="en-US" dirty="0" err="1"/>
              <a:t>itemsets</a:t>
            </a:r>
            <a:r>
              <a:rPr lang="en-US" dirty="0"/>
              <a:t> does </a:t>
            </a:r>
            <a:r>
              <a:rPr lang="en-US" dirty="0">
                <a:solidFill>
                  <a:srgbClr val="C00000"/>
                </a:solidFill>
              </a:rPr>
              <a:t>not provide </a:t>
            </a:r>
            <a:r>
              <a:rPr lang="en-US" dirty="0"/>
              <a:t>any information about the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count of </a:t>
            </a:r>
            <a:r>
              <a:rPr lang="en-US" dirty="0">
                <a:solidFill>
                  <a:srgbClr val="C00000"/>
                </a:solidFill>
              </a:rPr>
              <a:t>other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Maximal Frequent Itemset - Example</a:t>
            </a:r>
            <a:endParaRPr lang="en-US" spc="-95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CB44F9-E8C9-2376-208F-F9739EAAB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7764" y="1690688"/>
          <a:ext cx="7175997" cy="476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200560" imgH="3454560" progId="">
                  <p:embed/>
                </p:oleObj>
              </mc:Choice>
              <mc:Fallback>
                <p:oleObj name="PBrush" r:id="rId2" imgW="5200560" imgH="345456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ACB44F9-E8C9-2376-208F-F9739EAAB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7764" y="1690688"/>
                        <a:ext cx="7175997" cy="4766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6727372" y="1868262"/>
            <a:ext cx="462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Count Threshold = 2 (Support = 50%)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Maximal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C6FB6E2-8ED9-107D-0E26-1695A04E0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7" y="621959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ab,ac,ad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a,b,c,d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09" y="-44151"/>
            <a:ext cx="11695293" cy="1325563"/>
          </a:xfrm>
        </p:spPr>
        <p:txBody>
          <a:bodyPr/>
          <a:lstStyle/>
          <a:p>
            <a:r>
              <a:rPr lang="en-US" altLang="en-US" spc="-95" dirty="0"/>
              <a:t>Closed Frequent </a:t>
            </a:r>
            <a:r>
              <a:rPr lang="en-US" altLang="en-US" spc="-95" dirty="0" err="1"/>
              <a:t>Itemsets</a:t>
            </a:r>
            <a:endParaRPr lang="en-US" altLang="en-US" spc="-95" dirty="0"/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46959"/>
              </p:ext>
            </p:extLst>
          </p:nvPr>
        </p:nvGraphicFramePr>
        <p:xfrm>
          <a:off x="3458903" y="1568066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4960" imgH="7378560" progId="Visio.Drawing.6">
                  <p:embed/>
                </p:oleObj>
              </mc:Choice>
              <mc:Fallback>
                <p:oleObj name="VISIO" r:id="rId2" imgW="10164960" imgH="7378560" progId="Visio.Drawing.6">
                  <p:embed/>
                  <p:pic>
                    <p:nvPicPr>
                      <p:cNvPr id="1261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903" y="1568066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7877098" y="6300668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10774103" y="4094334"/>
            <a:ext cx="152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10774103" y="2406267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9707303" y="2711066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10469303" y="2711066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8107103" y="1872866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8792903" y="1568066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7192703" y="1720466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8945303" y="194906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25AF-F312-0A3C-CF84-13C295DAC603}"/>
              </a:ext>
            </a:extLst>
          </p:cNvPr>
          <p:cNvSpPr txBox="1"/>
          <p:nvPr/>
        </p:nvSpPr>
        <p:spPr>
          <a:xfrm>
            <a:off x="145610" y="6023669"/>
            <a:ext cx="4169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Every maximal frequent itemset is closed, but not every closed itemset is maximal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FDCC6F-7490-9388-6ABF-4EE6638FD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0987"/>
              </p:ext>
            </p:extLst>
          </p:nvPr>
        </p:nvGraphicFramePr>
        <p:xfrm>
          <a:off x="145610" y="3192015"/>
          <a:ext cx="2975836" cy="277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3848" imgH="6157987" progId="Visio.Drawing.6">
                  <p:embed/>
                </p:oleObj>
              </mc:Choice>
              <mc:Fallback>
                <p:oleObj name="Visio" r:id="rId4" imgW="6603848" imgH="6157987" progId="Visio.Drawing.6">
                  <p:embed/>
                  <p:pic>
                    <p:nvPicPr>
                      <p:cNvPr id="1262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0" y="3192015"/>
                        <a:ext cx="2975836" cy="277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B404CBF-34F7-BC67-747D-B080AE619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10683"/>
              </p:ext>
            </p:extLst>
          </p:nvPr>
        </p:nvGraphicFramePr>
        <p:xfrm>
          <a:off x="10686996" y="4983798"/>
          <a:ext cx="1254748" cy="172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33931" imgH="2229104" progId="Excel.Sheet.8">
                  <p:embed/>
                </p:oleObj>
              </mc:Choice>
              <mc:Fallback>
                <p:oleObj name="Worksheet" r:id="rId6" imgW="1733931" imgH="2229104" progId="Excel.Sheet.8">
                  <p:embed/>
                  <p:pic>
                    <p:nvPicPr>
                      <p:cNvPr id="1260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6996" y="4983798"/>
                        <a:ext cx="1254748" cy="1727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4C237-FC2B-AE93-B112-BDB7B0769975}"/>
              </a:ext>
            </a:extLst>
          </p:cNvPr>
          <p:cNvSpPr txBox="1"/>
          <p:nvPr/>
        </p:nvSpPr>
        <p:spPr>
          <a:xfrm>
            <a:off x="42947" y="1775036"/>
            <a:ext cx="4507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their </a:t>
            </a:r>
            <a:r>
              <a:rPr lang="en-US" dirty="0">
                <a:solidFill>
                  <a:srgbClr val="C00000"/>
                </a:solidFill>
              </a:rPr>
              <a:t>support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derived</a:t>
            </a:r>
            <a:r>
              <a:rPr lang="en-US" dirty="0"/>
              <a:t> from the closed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17890-26AC-58AC-9B58-7FBA2F1D4F44}"/>
              </a:ext>
            </a:extLst>
          </p:cNvPr>
          <p:cNvSpPr txBox="1"/>
          <p:nvPr/>
        </p:nvSpPr>
        <p:spPr>
          <a:xfrm>
            <a:off x="145610" y="1081357"/>
            <a:ext cx="10979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frequent itemset is </a:t>
            </a:r>
            <a:r>
              <a:rPr lang="en-US" sz="2000" i="1" dirty="0"/>
              <a:t>closed</a:t>
            </a:r>
            <a:r>
              <a:rPr lang="en-US" sz="2000" dirty="0"/>
              <a:t>, when </a:t>
            </a:r>
            <a:r>
              <a:rPr lang="en-US" sz="2000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immediate </a:t>
            </a:r>
            <a:r>
              <a:rPr lang="en-US" sz="2000" dirty="0">
                <a:solidFill>
                  <a:srgbClr val="C00000"/>
                </a:solidFill>
              </a:rPr>
              <a:t>superset</a:t>
            </a:r>
            <a:r>
              <a:rPr lang="en-US" sz="2000" dirty="0"/>
              <a:t> has the </a:t>
            </a:r>
            <a:r>
              <a:rPr lang="en-US" sz="2000" dirty="0">
                <a:solidFill>
                  <a:srgbClr val="C00000"/>
                </a:solidFill>
              </a:rPr>
              <a:t>same support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E1DD7A0-213B-6B13-F923-A9340CF14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73819"/>
              </p:ext>
            </p:extLst>
          </p:nvPr>
        </p:nvGraphicFramePr>
        <p:xfrm>
          <a:off x="5380231" y="1668498"/>
          <a:ext cx="6486142" cy="455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959360" imgH="3479760" progId="">
                  <p:embed/>
                </p:oleObj>
              </mc:Choice>
              <mc:Fallback>
                <p:oleObj name="PBrush" r:id="rId2" imgW="4959360" imgH="347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0231" y="1668498"/>
                        <a:ext cx="6486142" cy="455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B7F989-C8EC-A514-F182-A5D07240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Closed Frequent Itemset - Example</a:t>
            </a:r>
            <a:endParaRPr lang="en-US" spc="-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A853-C4AC-9F1A-D25B-ED2E3E332FFC}"/>
              </a:ext>
            </a:extLst>
          </p:cNvPr>
          <p:cNvSpPr txBox="1"/>
          <p:nvPr/>
        </p:nvSpPr>
        <p:spPr>
          <a:xfrm>
            <a:off x="8417517" y="6308209"/>
            <a:ext cx="2511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Support Threshold =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68A5-C244-4691-64EC-C0E17BDA8571}"/>
              </a:ext>
            </a:extLst>
          </p:cNvPr>
          <p:cNvSpPr txBox="1"/>
          <p:nvPr/>
        </p:nvSpPr>
        <p:spPr>
          <a:xfrm>
            <a:off x="325627" y="4238606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Closed 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 ,ac(s=2), ad(s=2)}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C6FB6E2-8ED9-107D-0E26-1695A04E0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5881"/>
              </p:ext>
            </p:extLst>
          </p:nvPr>
        </p:nvGraphicFramePr>
        <p:xfrm>
          <a:off x="508363" y="5109034"/>
          <a:ext cx="3281439" cy="33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" y="5109034"/>
                        <a:ext cx="3281439" cy="33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6893BAE-A4C5-097F-F7AF-373B69D93BAD}"/>
              </a:ext>
            </a:extLst>
          </p:cNvPr>
          <p:cNvSpPr/>
          <p:nvPr/>
        </p:nvSpPr>
        <p:spPr>
          <a:xfrm>
            <a:off x="1630496" y="4607938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095CC2-DD99-8083-34C2-EDC907379D86}"/>
              </a:ext>
            </a:extLst>
          </p:cNvPr>
          <p:cNvSpPr/>
          <p:nvPr/>
        </p:nvSpPr>
        <p:spPr>
          <a:xfrm>
            <a:off x="1578481" y="5607589"/>
            <a:ext cx="52881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6EBC-712C-B8CE-9FAE-E807C23F3FA8}"/>
              </a:ext>
            </a:extLst>
          </p:cNvPr>
          <p:cNvSpPr txBox="1"/>
          <p:nvPr/>
        </p:nvSpPr>
        <p:spPr>
          <a:xfrm>
            <a:off x="325626" y="6219594"/>
            <a:ext cx="868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Frequent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{a(s=4), ab(s=2), ac(s=2), ad(s=2), b (s=2), c(s=2), d(s=2)}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352" y="24237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Reducing Number of Comparisons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26" y="1595609"/>
            <a:ext cx="10675344" cy="46619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charset="-120"/>
              </a:rPr>
              <a:t>One solution to reduce comparisons is to use data structures accelerate process: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</a:rPr>
              <a:t>To reduce the number of comparisons, store the candidates in a </a:t>
            </a:r>
            <a:r>
              <a:rPr lang="en-US" altLang="zh-TW" sz="2200" dirty="0">
                <a:solidFill>
                  <a:srgbClr val="C00000"/>
                </a:solidFill>
              </a:rPr>
              <a:t>tree structure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(frequent pattern-tree)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Avoid explicit candidate generation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FP-Growth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Use a compressed representation of the database using an </a:t>
            </a:r>
            <a:r>
              <a:rPr lang="en-US" sz="2200" dirty="0">
                <a:solidFill>
                  <a:srgbClr val="C00000"/>
                </a:solidFill>
              </a:rPr>
              <a:t>FP-tree</a:t>
            </a:r>
          </a:p>
          <a:p>
            <a:pPr lvl="1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Once an FP-tree has been constructed, it uses a recursive </a:t>
            </a:r>
            <a:r>
              <a:rPr lang="en-US" sz="2200" dirty="0">
                <a:solidFill>
                  <a:srgbClr val="C00000"/>
                </a:solidFill>
              </a:rPr>
              <a:t>divide-and-conquer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approach to mine the frequent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sz="1800" dirty="0">
              <a:solidFill>
                <a:schemeClr val="accent6">
                  <a:lumMod val="75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4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0543" y="2117993"/>
            <a:ext cx="8416925" cy="4326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The transaction database used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   minimum support threshold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</a:p>
        </p:txBody>
      </p:sp>
      <p:graphicFrame>
        <p:nvGraphicFramePr>
          <p:cNvPr id="167986" name="Group 5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015685"/>
              </p:ext>
            </p:extLst>
          </p:nvPr>
        </p:nvGraphicFramePr>
        <p:xfrm>
          <a:off x="1317675" y="2828237"/>
          <a:ext cx="3033713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556A94-9600-E723-F293-828DD0123BC6}"/>
              </a:ext>
            </a:extLst>
          </p:cNvPr>
          <p:cNvSpPr txBox="1"/>
          <p:nvPr/>
        </p:nvSpPr>
        <p:spPr>
          <a:xfrm>
            <a:off x="691306" y="1230868"/>
            <a:ext cx="1117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Converts transactions in dataset to a compressed structure using an </a:t>
            </a:r>
            <a:r>
              <a:rPr lang="en-US" altLang="en-US" sz="2400" dirty="0">
                <a:solidFill>
                  <a:srgbClr val="FF0000"/>
                </a:solidFill>
              </a:rPr>
              <a:t>FP-tree</a:t>
            </a:r>
          </a:p>
        </p:txBody>
      </p:sp>
    </p:spTree>
    <p:extLst>
      <p:ext uri="{BB962C8B-B14F-4D97-AF65-F5344CB8AC3E}">
        <p14:creationId xmlns:p14="http://schemas.microsoft.com/office/powerpoint/2010/main" val="23698403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13551" y="118339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CN" spc="-95" dirty="0"/>
              <a:t>FP-Tree Construction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551" y="1371600"/>
            <a:ext cx="11391441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First Scan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: count and sort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count the frequencies of each item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collect </a:t>
            </a:r>
            <a:r>
              <a:rPr lang="en-US" altLang="zh-CN" sz="2000" dirty="0">
                <a:solidFill>
                  <a:srgbClr val="C00000"/>
                </a:solidFill>
              </a:rPr>
              <a:t>length-1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frequent items, then </a:t>
            </a:r>
            <a:r>
              <a:rPr lang="en-US" altLang="zh-CN" sz="2000" dirty="0">
                <a:solidFill>
                  <a:srgbClr val="C00000"/>
                </a:solidFill>
              </a:rPr>
              <a:t>sort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them in support descending order into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frequent item list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 L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= {(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f:4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c:4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a:3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b:3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m:3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), (</a:t>
            </a:r>
            <a:r>
              <a:rPr lang="en-US" altLang="zh-CN" sz="2000" i="1" dirty="0">
                <a:solidFill>
                  <a:schemeClr val="accent1">
                    <a:lumMod val="50000"/>
                  </a:schemeClr>
                </a:solidFill>
              </a:rPr>
              <a:t>p:3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)}</a:t>
            </a:r>
          </a:p>
        </p:txBody>
      </p:sp>
      <p:graphicFrame>
        <p:nvGraphicFramePr>
          <p:cNvPr id="4" name="Group 50"/>
          <p:cNvGraphicFramePr>
            <a:graphicFrameLocks/>
          </p:cNvGraphicFramePr>
          <p:nvPr/>
        </p:nvGraphicFramePr>
        <p:xfrm>
          <a:off x="2673063" y="3680548"/>
          <a:ext cx="5953125" cy="248761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36477958"/>
                    </a:ext>
                  </a:extLst>
                </a:gridCol>
                <a:gridCol w="2919412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f,a,c,d,g,i,m,p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a,b,c,f,l,m,o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b,f,h,j,o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b,c,k,s,p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a,f,c,e,l,p,m,n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4D0CCC-094D-E529-9819-026B937E8B50}"/>
              </a:ext>
            </a:extLst>
          </p:cNvPr>
          <p:cNvSpPr txBox="1"/>
          <p:nvPr/>
        </p:nvSpPr>
        <p:spPr>
          <a:xfrm>
            <a:off x="6213512" y="3311216"/>
            <a:ext cx="191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1">
                    <a:lumMod val="50000"/>
                  </a:schemeClr>
                </a:solidFill>
              </a:rPr>
              <a:t> min-support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640" y="1489868"/>
            <a:ext cx="959104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Given a set of transactions, find </a:t>
            </a:r>
            <a:r>
              <a:rPr lang="en-US" altLang="en-US" sz="2400" dirty="0">
                <a:solidFill>
                  <a:srgbClr val="FF0000"/>
                </a:solidFill>
              </a:rPr>
              <a:t>rules</a:t>
            </a:r>
            <a:r>
              <a:rPr lang="en-US" altLang="en-US" sz="2400" dirty="0"/>
              <a:t> that will </a:t>
            </a:r>
            <a:r>
              <a:rPr lang="en-US" altLang="en-US" sz="2400" dirty="0">
                <a:solidFill>
                  <a:srgbClr val="FF0000"/>
                </a:solidFill>
              </a:rPr>
              <a:t>predict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rgbClr val="FF0000"/>
                </a:solidFill>
              </a:rPr>
              <a:t>occurrence</a:t>
            </a:r>
            <a:r>
              <a:rPr lang="en-US" altLang="en-US" sz="2400" dirty="0"/>
              <a:t> of an </a:t>
            </a:r>
            <a:r>
              <a:rPr lang="en-US" altLang="en-US" sz="2400" dirty="0">
                <a:solidFill>
                  <a:srgbClr val="FF0000"/>
                </a:solidFill>
              </a:rPr>
              <a:t>item</a:t>
            </a:r>
            <a:r>
              <a:rPr lang="en-US" altLang="en-US" sz="2400" dirty="0"/>
              <a:t> based on the occurrences of </a:t>
            </a:r>
            <a:r>
              <a:rPr lang="en-US" altLang="en-US" sz="2400" dirty="0">
                <a:solidFill>
                  <a:srgbClr val="FF0000"/>
                </a:solidFill>
              </a:rPr>
              <a:t>other items </a:t>
            </a:r>
            <a:r>
              <a:rPr lang="en-US" altLang="en-US" sz="2400" dirty="0"/>
              <a:t>in the transactional datasets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2397760" y="2847946"/>
            <a:ext cx="3007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C6D9C"/>
                </a:solidFill>
              </a:rPr>
              <a:t>Market-Basket Data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53597"/>
              </p:ext>
            </p:extLst>
          </p:nvPr>
        </p:nvGraphicFramePr>
        <p:xfrm>
          <a:off x="1752600" y="34290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24894" imgH="2001946" progId="Word.Document.8">
                  <p:embed/>
                </p:oleObj>
              </mc:Choice>
              <mc:Fallback>
                <p:oleObj name="Document" r:id="rId2" imgW="3424894" imgH="2001946" progId="Word.Document.8">
                  <p:embed/>
                  <p:pic>
                    <p:nvPicPr>
                      <p:cNvPr id="1230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6858000" y="3578500"/>
            <a:ext cx="327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{Beer, Bread}  {Milk}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charset="2"/>
              </a:rPr>
              <a:t>{Milk, Bread}  {Diaper}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6259287" y="5257800"/>
            <a:ext cx="47570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Association rule learning typically does </a:t>
            </a:r>
            <a:r>
              <a:rPr lang="en-US" sz="2000" dirty="0">
                <a:solidFill>
                  <a:srgbClr val="FF0000"/>
                </a:solidFill>
              </a:rPr>
              <a:t>not consider the order</a:t>
            </a:r>
            <a:r>
              <a:rPr lang="en-US" sz="2000" dirty="0"/>
              <a:t> of items either within a transaction or across transactions.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85750"/>
            <a:ext cx="7772400" cy="1143000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 </a:t>
            </a:r>
          </a:p>
        </p:txBody>
      </p:sp>
      <p:grpSp>
        <p:nvGrpSpPr>
          <p:cNvPr id="179404" name="Group 204"/>
          <p:cNvGrpSpPr>
            <a:grpSpLocks/>
          </p:cNvGrpSpPr>
          <p:nvPr/>
        </p:nvGrpSpPr>
        <p:grpSpPr bwMode="auto">
          <a:xfrm>
            <a:off x="5583681" y="2117726"/>
            <a:ext cx="1666875" cy="4465638"/>
            <a:chOff x="769" y="1306"/>
            <a:chExt cx="1050" cy="2813"/>
          </a:xfrm>
        </p:grpSpPr>
        <p:grpSp>
          <p:nvGrpSpPr>
            <p:cNvPr id="179207" name="Group 7"/>
            <p:cNvGrpSpPr>
              <a:grpSpLocks/>
            </p:cNvGrpSpPr>
            <p:nvPr/>
          </p:nvGrpSpPr>
          <p:grpSpPr bwMode="auto">
            <a:xfrm>
              <a:off x="775" y="1306"/>
              <a:ext cx="1044" cy="2324"/>
              <a:chOff x="2468" y="2231"/>
              <a:chExt cx="1044" cy="2324"/>
            </a:xfrm>
          </p:grpSpPr>
          <p:grpSp>
            <p:nvGrpSpPr>
              <p:cNvPr id="179208" name="Group 8"/>
              <p:cNvGrpSpPr>
                <a:grpSpLocks/>
              </p:cNvGrpSpPr>
              <p:nvPr/>
            </p:nvGrpSpPr>
            <p:grpSpPr bwMode="auto">
              <a:xfrm>
                <a:off x="3058" y="2231"/>
                <a:ext cx="454" cy="327"/>
                <a:chOff x="4649" y="1496"/>
                <a:chExt cx="454" cy="327"/>
              </a:xfrm>
            </p:grpSpPr>
            <p:sp>
              <p:nvSpPr>
                <p:cNvPr id="179209" name="Oval 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 flipH="1">
                <a:off x="2834" y="2411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12" name="Group 12"/>
              <p:cNvGrpSpPr>
                <a:grpSpLocks/>
              </p:cNvGrpSpPr>
              <p:nvPr/>
            </p:nvGrpSpPr>
            <p:grpSpPr bwMode="auto">
              <a:xfrm>
                <a:off x="2468" y="2618"/>
                <a:ext cx="454" cy="1937"/>
                <a:chOff x="4059" y="1883"/>
                <a:chExt cx="454" cy="1937"/>
              </a:xfrm>
            </p:grpSpPr>
            <p:sp>
              <p:nvSpPr>
                <p:cNvPr id="17921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16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17" name="Group 17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1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1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1</a:t>
                    </a:r>
                  </a:p>
                </p:txBody>
              </p:sp>
            </p:grpSp>
            <p:grpSp>
              <p:nvGrpSpPr>
                <p:cNvPr id="179220" name="Group 20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2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1</a:t>
                    </a:r>
                  </a:p>
                </p:txBody>
              </p:sp>
            </p:grpSp>
            <p:grpSp>
              <p:nvGrpSpPr>
                <p:cNvPr id="179223" name="Group 23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2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26" name="Group 26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2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2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29" name="Group 29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3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3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1</a:t>
                    </a:r>
                  </a:p>
                </p:txBody>
              </p:sp>
            </p:grpSp>
          </p:grpSp>
        </p:grpSp>
        <p:sp>
          <p:nvSpPr>
            <p:cNvPr id="179233" name="Text Box 33"/>
            <p:cNvSpPr txBox="1">
              <a:spLocks noChangeArrowheads="1"/>
            </p:cNvSpPr>
            <p:nvPr/>
          </p:nvSpPr>
          <p:spPr bwMode="auto">
            <a:xfrm>
              <a:off x="769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(f,c,a,m,p)</a:t>
              </a:r>
              <a:endParaRPr lang="en-US" altLang="zh-CN"/>
            </a:p>
          </p:txBody>
        </p:sp>
      </p:grpSp>
      <p:grpSp>
        <p:nvGrpSpPr>
          <p:cNvPr id="179403" name="Group 203"/>
          <p:cNvGrpSpPr>
            <a:grpSpLocks/>
          </p:cNvGrpSpPr>
          <p:nvPr/>
        </p:nvGrpSpPr>
        <p:grpSpPr bwMode="auto">
          <a:xfrm>
            <a:off x="7766053" y="2195514"/>
            <a:ext cx="1657350" cy="4419601"/>
            <a:chOff x="1646" y="1335"/>
            <a:chExt cx="1044" cy="2784"/>
          </a:xfrm>
        </p:grpSpPr>
        <p:grpSp>
          <p:nvGrpSpPr>
            <p:cNvPr id="179288" name="Group 88"/>
            <p:cNvGrpSpPr>
              <a:grpSpLocks/>
            </p:cNvGrpSpPr>
            <p:nvPr/>
          </p:nvGrpSpPr>
          <p:grpSpPr bwMode="auto">
            <a:xfrm>
              <a:off x="1646" y="1335"/>
              <a:ext cx="1044" cy="2324"/>
              <a:chOff x="2783" y="1148"/>
              <a:chExt cx="1044" cy="2324"/>
            </a:xfrm>
          </p:grpSpPr>
          <p:grpSp>
            <p:nvGrpSpPr>
              <p:cNvPr id="179235" name="Group 35"/>
              <p:cNvGrpSpPr>
                <a:grpSpLocks/>
              </p:cNvGrpSpPr>
              <p:nvPr/>
            </p:nvGrpSpPr>
            <p:grpSpPr bwMode="auto">
              <a:xfrm>
                <a:off x="3373" y="1148"/>
                <a:ext cx="454" cy="327"/>
                <a:chOff x="4649" y="1496"/>
                <a:chExt cx="454" cy="327"/>
              </a:xfrm>
            </p:grpSpPr>
            <p:sp>
              <p:nvSpPr>
                <p:cNvPr id="179236" name="Oval 36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 flipH="1">
                <a:off x="3149" y="1328"/>
                <a:ext cx="224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9259" name="Group 59"/>
              <p:cNvGrpSpPr>
                <a:grpSpLocks/>
              </p:cNvGrpSpPr>
              <p:nvPr/>
            </p:nvGrpSpPr>
            <p:grpSpPr bwMode="auto">
              <a:xfrm>
                <a:off x="3177" y="2586"/>
                <a:ext cx="650" cy="886"/>
                <a:chOff x="4453" y="2934"/>
                <a:chExt cx="650" cy="886"/>
              </a:xfrm>
            </p:grpSpPr>
            <p:sp>
              <p:nvSpPr>
                <p:cNvPr id="179260" name="Line 60"/>
                <p:cNvSpPr>
                  <a:spLocks noChangeShapeType="1"/>
                </p:cNvSpPr>
                <p:nvPr/>
              </p:nvSpPr>
              <p:spPr bwMode="auto">
                <a:xfrm flipH="1" flipV="1">
                  <a:off x="4453" y="2934"/>
                  <a:ext cx="29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6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4840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62" name="Group 62"/>
                <p:cNvGrpSpPr>
                  <a:grpSpLocks/>
                </p:cNvGrpSpPr>
                <p:nvPr/>
              </p:nvGrpSpPr>
              <p:grpSpPr bwMode="auto">
                <a:xfrm>
                  <a:off x="4649" y="3085"/>
                  <a:ext cx="454" cy="327"/>
                  <a:chOff x="4649" y="3085"/>
                  <a:chExt cx="454" cy="327"/>
                </a:xfrm>
              </p:grpSpPr>
              <p:sp>
                <p:nvSpPr>
                  <p:cNvPr id="17926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176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b : 1</a:t>
                    </a:r>
                  </a:p>
                </p:txBody>
              </p:sp>
            </p:grpSp>
            <p:grpSp>
              <p:nvGrpSpPr>
                <p:cNvPr id="179265" name="Group 65"/>
                <p:cNvGrpSpPr>
                  <a:grpSpLocks/>
                </p:cNvGrpSpPr>
                <p:nvPr/>
              </p:nvGrpSpPr>
              <p:grpSpPr bwMode="auto">
                <a:xfrm>
                  <a:off x="4649" y="3493"/>
                  <a:ext cx="454" cy="327"/>
                  <a:chOff x="4649" y="3493"/>
                  <a:chExt cx="454" cy="327"/>
                </a:xfrm>
              </p:grpSpPr>
              <p:sp>
                <p:nvSpPr>
                  <p:cNvPr id="17926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6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3584"/>
                    <a:ext cx="33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</p:grpSp>
          <p:grpSp>
            <p:nvGrpSpPr>
              <p:cNvPr id="179268" name="Group 68"/>
              <p:cNvGrpSpPr>
                <a:grpSpLocks/>
              </p:cNvGrpSpPr>
              <p:nvPr/>
            </p:nvGrpSpPr>
            <p:grpSpPr bwMode="auto">
              <a:xfrm>
                <a:off x="2783" y="1535"/>
                <a:ext cx="454" cy="1937"/>
                <a:chOff x="4059" y="1883"/>
                <a:chExt cx="454" cy="1937"/>
              </a:xfrm>
            </p:grpSpPr>
            <p:sp>
              <p:nvSpPr>
                <p:cNvPr id="179269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155"/>
                  <a:ext cx="0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0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564"/>
                  <a:ext cx="0" cy="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1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2949"/>
                  <a:ext cx="0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72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4259" y="3362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273" name="Group 73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327"/>
                  <a:chOff x="4059" y="1883"/>
                  <a:chExt cx="454" cy="327"/>
                </a:xfrm>
              </p:grpSpPr>
              <p:sp>
                <p:nvSpPr>
                  <p:cNvPr id="17927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188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5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1963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f : 2</a:t>
                    </a:r>
                  </a:p>
                </p:txBody>
              </p:sp>
            </p:grpSp>
            <p:grpSp>
              <p:nvGrpSpPr>
                <p:cNvPr id="179276" name="Group 76"/>
                <p:cNvGrpSpPr>
                  <a:grpSpLocks/>
                </p:cNvGrpSpPr>
                <p:nvPr/>
              </p:nvGrpSpPr>
              <p:grpSpPr bwMode="auto">
                <a:xfrm>
                  <a:off x="4059" y="2676"/>
                  <a:ext cx="454" cy="327"/>
                  <a:chOff x="4059" y="2676"/>
                  <a:chExt cx="454" cy="327"/>
                </a:xfrm>
              </p:grpSpPr>
              <p:sp>
                <p:nvSpPr>
                  <p:cNvPr id="17927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676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7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761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a : 2</a:t>
                    </a:r>
                  </a:p>
                </p:txBody>
              </p:sp>
            </p:grpSp>
            <p:grpSp>
              <p:nvGrpSpPr>
                <p:cNvPr id="179279" name="Group 79"/>
                <p:cNvGrpSpPr>
                  <a:grpSpLocks/>
                </p:cNvGrpSpPr>
                <p:nvPr/>
              </p:nvGrpSpPr>
              <p:grpSpPr bwMode="auto">
                <a:xfrm>
                  <a:off x="4059" y="3085"/>
                  <a:ext cx="454" cy="327"/>
                  <a:chOff x="4059" y="3085"/>
                  <a:chExt cx="454" cy="327"/>
                </a:xfrm>
              </p:grpSpPr>
              <p:sp>
                <p:nvSpPr>
                  <p:cNvPr id="17928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085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176"/>
                    <a:ext cx="35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dirty="0"/>
                      <a:t>m : 1</a:t>
                    </a:r>
                  </a:p>
                </p:txBody>
              </p:sp>
            </p:grpSp>
            <p:grpSp>
              <p:nvGrpSpPr>
                <p:cNvPr id="179282" name="Group 82"/>
                <p:cNvGrpSpPr>
                  <a:grpSpLocks/>
                </p:cNvGrpSpPr>
                <p:nvPr/>
              </p:nvGrpSpPr>
              <p:grpSpPr bwMode="auto">
                <a:xfrm>
                  <a:off x="4059" y="3493"/>
                  <a:ext cx="454" cy="327"/>
                  <a:chOff x="4059" y="3493"/>
                  <a:chExt cx="454" cy="327"/>
                </a:xfrm>
              </p:grpSpPr>
              <p:sp>
                <p:nvSpPr>
                  <p:cNvPr id="17928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3493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358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p : 1</a:t>
                    </a:r>
                  </a:p>
                </p:txBody>
              </p:sp>
            </p:grpSp>
            <p:grpSp>
              <p:nvGrpSpPr>
                <p:cNvPr id="179285" name="Group 85"/>
                <p:cNvGrpSpPr>
                  <a:grpSpLocks/>
                </p:cNvGrpSpPr>
                <p:nvPr/>
              </p:nvGrpSpPr>
              <p:grpSpPr bwMode="auto">
                <a:xfrm>
                  <a:off x="4059" y="2287"/>
                  <a:ext cx="454" cy="327"/>
                  <a:chOff x="4059" y="2287"/>
                  <a:chExt cx="454" cy="327"/>
                </a:xfrm>
              </p:grpSpPr>
              <p:sp>
                <p:nvSpPr>
                  <p:cNvPr id="17928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287"/>
                    <a:ext cx="454" cy="327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28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3" y="2374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/>
                      <a:t>c : 2</a:t>
                    </a:r>
                  </a:p>
                </p:txBody>
              </p:sp>
            </p:grpSp>
          </p:grpSp>
        </p:grpSp>
        <p:sp>
          <p:nvSpPr>
            <p:cNvPr id="179290" name="Text Box 90"/>
            <p:cNvSpPr txBox="1">
              <a:spLocks noChangeArrowheads="1"/>
            </p:cNvSpPr>
            <p:nvPr/>
          </p:nvSpPr>
          <p:spPr bwMode="auto">
            <a:xfrm>
              <a:off x="1735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(f,c,a,b,m)</a:t>
              </a:r>
            </a:p>
          </p:txBody>
        </p:sp>
      </p:grpSp>
      <p:grpSp>
        <p:nvGrpSpPr>
          <p:cNvPr id="179402" name="Group 202"/>
          <p:cNvGrpSpPr>
            <a:grpSpLocks/>
          </p:cNvGrpSpPr>
          <p:nvPr/>
        </p:nvGrpSpPr>
        <p:grpSpPr bwMode="auto">
          <a:xfrm>
            <a:off x="10161914" y="2208213"/>
            <a:ext cx="1679575" cy="4414838"/>
            <a:chOff x="2832" y="1338"/>
            <a:chExt cx="1058" cy="2781"/>
          </a:xfrm>
        </p:grpSpPr>
        <p:grpSp>
          <p:nvGrpSpPr>
            <p:cNvPr id="179345" name="Group 145"/>
            <p:cNvGrpSpPr>
              <a:grpSpLocks/>
            </p:cNvGrpSpPr>
            <p:nvPr/>
          </p:nvGrpSpPr>
          <p:grpSpPr bwMode="auto">
            <a:xfrm>
              <a:off x="2832" y="1338"/>
              <a:ext cx="1058" cy="2324"/>
              <a:chOff x="3005" y="1240"/>
              <a:chExt cx="1058" cy="2324"/>
            </a:xfrm>
          </p:grpSpPr>
          <p:grpSp>
            <p:nvGrpSpPr>
              <p:cNvPr id="179292" name="Group 92"/>
              <p:cNvGrpSpPr>
                <a:grpSpLocks/>
              </p:cNvGrpSpPr>
              <p:nvPr/>
            </p:nvGrpSpPr>
            <p:grpSpPr bwMode="auto">
              <a:xfrm>
                <a:off x="3595" y="1240"/>
                <a:ext cx="454" cy="327"/>
                <a:chOff x="4649" y="1496"/>
                <a:chExt cx="454" cy="327"/>
              </a:xfrm>
            </p:grpSpPr>
            <p:sp>
              <p:nvSpPr>
                <p:cNvPr id="179293" name="Oval 93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29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/>
                    <a:t>root</a:t>
                  </a:r>
                </a:p>
              </p:txBody>
            </p:sp>
          </p:grpSp>
          <p:grpSp>
            <p:nvGrpSpPr>
              <p:cNvPr id="179309" name="Group 109"/>
              <p:cNvGrpSpPr>
                <a:grpSpLocks/>
              </p:cNvGrpSpPr>
              <p:nvPr/>
            </p:nvGrpSpPr>
            <p:grpSpPr bwMode="auto">
              <a:xfrm>
                <a:off x="3005" y="1420"/>
                <a:ext cx="1058" cy="2144"/>
                <a:chOff x="4059" y="1676"/>
                <a:chExt cx="1058" cy="2144"/>
              </a:xfrm>
            </p:grpSpPr>
            <p:sp>
              <p:nvSpPr>
                <p:cNvPr id="179310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9311" name="Group 111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79312" name="Line 1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3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79314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15" name="Text Box 1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79316" name="Group 116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64" cy="886"/>
                  <a:chOff x="4453" y="2934"/>
                  <a:chExt cx="664" cy="886"/>
                </a:xfrm>
              </p:grpSpPr>
              <p:sp>
                <p:nvSpPr>
                  <p:cNvPr id="179317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19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79320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1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b : 1</a:t>
                      </a:r>
                    </a:p>
                  </p:txBody>
                </p:sp>
              </p:grpSp>
              <p:grpSp>
                <p:nvGrpSpPr>
                  <p:cNvPr id="179322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468" cy="327"/>
                    <a:chOff x="4649" y="3493"/>
                    <a:chExt cx="468" cy="327"/>
                  </a:xfrm>
                </p:grpSpPr>
                <p:sp>
                  <p:nvSpPr>
                    <p:cNvPr id="1793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24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79325" name="Group 125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79326" name="Line 1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329" name="Line 1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933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79331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2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7933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79334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5" name="Text Box 1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79336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79337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38" name="Text Box 1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7933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79340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1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7934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7934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344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79346" name="Text Box 146"/>
            <p:cNvSpPr txBox="1">
              <a:spLocks noChangeArrowheads="1"/>
            </p:cNvSpPr>
            <p:nvPr/>
          </p:nvSpPr>
          <p:spPr bwMode="auto">
            <a:xfrm>
              <a:off x="2928" y="3715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3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(f,b)</a:t>
              </a:r>
              <a:endParaRPr lang="en-US" altLang="zh-CN"/>
            </a:p>
          </p:txBody>
        </p:sp>
      </p:grpSp>
      <p:graphicFrame>
        <p:nvGraphicFramePr>
          <p:cNvPr id="11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59938"/>
              </p:ext>
            </p:extLst>
          </p:nvPr>
        </p:nvGraphicFramePr>
        <p:xfrm>
          <a:off x="9312276" y="173518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D3DAD565-9CC1-12F4-51F0-CE3CB6EF2DD1}"/>
              </a:ext>
            </a:extLst>
          </p:cNvPr>
          <p:cNvSpPr/>
          <p:nvPr/>
        </p:nvSpPr>
        <p:spPr>
          <a:xfrm>
            <a:off x="5910706" y="1855789"/>
            <a:ext cx="5815366" cy="17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8435F-1988-8A0D-95EF-6D69DCC381F7}"/>
              </a:ext>
            </a:extLst>
          </p:cNvPr>
          <p:cNvSpPr txBox="1">
            <a:spLocks noChangeArrowheads="1"/>
          </p:cNvSpPr>
          <p:nvPr/>
        </p:nvSpPr>
        <p:spPr>
          <a:xfrm>
            <a:off x="68149" y="1815308"/>
            <a:ext cx="5271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Second Scan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: create the tree and header table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create the root 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for each transaction do:</a:t>
            </a:r>
          </a:p>
          <a:p>
            <a:pPr lvl="2"/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select and sort the frequent items in </a:t>
            </a: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Trans</a:t>
            </a:r>
          </a:p>
          <a:p>
            <a:pPr lvl="2"/>
            <a:r>
              <a:rPr lang="en-US" altLang="zh-CN" sz="1800" dirty="0">
                <a:solidFill>
                  <a:srgbClr val="C00000"/>
                </a:solidFill>
              </a:rPr>
              <a:t>increase nodes count or create new nodes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prefix nodes already exist, increase their counts by 1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chemeClr val="accent1">
                    <a:lumMod val="50000"/>
                  </a:schemeClr>
                </a:solidFill>
              </a:rPr>
              <a:t>   - If no prefix nodes, create it and set count to 1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12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0815" y="253407"/>
            <a:ext cx="10956925" cy="1325563"/>
          </a:xfrm>
        </p:spPr>
        <p:txBody>
          <a:bodyPr/>
          <a:lstStyle/>
          <a:p>
            <a:pPr algn="ctr"/>
            <a:r>
              <a:rPr lang="en-US" altLang="zh-CN" spc="-95" dirty="0"/>
              <a:t>FP-Tree Construction</a:t>
            </a:r>
          </a:p>
        </p:txBody>
      </p:sp>
      <p:grpSp>
        <p:nvGrpSpPr>
          <p:cNvPr id="182437" name="Group 165"/>
          <p:cNvGrpSpPr>
            <a:grpSpLocks/>
          </p:cNvGrpSpPr>
          <p:nvPr/>
        </p:nvGrpSpPr>
        <p:grpSpPr bwMode="auto">
          <a:xfrm>
            <a:off x="203315" y="2030389"/>
            <a:ext cx="2603500" cy="4656138"/>
            <a:chOff x="663" y="1301"/>
            <a:chExt cx="1640" cy="2933"/>
          </a:xfrm>
        </p:grpSpPr>
        <p:grpSp>
          <p:nvGrpSpPr>
            <p:cNvPr id="182382" name="Group 110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383" name="Group 111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384" name="Oval 112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386" name="Group 114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387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388" name="Group 116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389" name="Line 1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90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391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392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394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39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6" name="Text Box 1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397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398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399" name="Text Box 1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00" name="Group 128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0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02" name="Group 130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03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04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05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06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07" name="Group 135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08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09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1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11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2" name="Text Box 1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1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15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16" name="Group 144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17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8" name="Line 1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19" name="Line 1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20" name="Line 1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21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22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3</a:t>
                      </a:r>
                    </a:p>
                  </p:txBody>
                </p:sp>
              </p:grpSp>
              <p:grpSp>
                <p:nvGrpSpPr>
                  <p:cNvPr id="182424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25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6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2</a:t>
                      </a:r>
                    </a:p>
                  </p:txBody>
                </p:sp>
              </p:grpSp>
              <p:grpSp>
                <p:nvGrpSpPr>
                  <p:cNvPr id="18242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28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29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  <p:grpSp>
                <p:nvGrpSpPr>
                  <p:cNvPr id="182430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31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2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3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34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35" name="Text Box 1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2</a:t>
                      </a:r>
                    </a:p>
                  </p:txBody>
                </p:sp>
              </p:grpSp>
            </p:grpSp>
          </p:grpSp>
        </p:grpSp>
        <p:sp>
          <p:nvSpPr>
            <p:cNvPr id="182436" name="Text Box 164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After trans 4 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c,b,p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182438" name="Group 166"/>
          <p:cNvGrpSpPr>
            <a:grpSpLocks/>
          </p:cNvGrpSpPr>
          <p:nvPr/>
        </p:nvGrpSpPr>
        <p:grpSpPr bwMode="auto">
          <a:xfrm>
            <a:off x="3409727" y="2006918"/>
            <a:ext cx="2603500" cy="4656138"/>
            <a:chOff x="663" y="1301"/>
            <a:chExt cx="1640" cy="2933"/>
          </a:xfrm>
        </p:grpSpPr>
        <p:grpSp>
          <p:nvGrpSpPr>
            <p:cNvPr id="182439" name="Group 167"/>
            <p:cNvGrpSpPr>
              <a:grpSpLocks/>
            </p:cNvGrpSpPr>
            <p:nvPr/>
          </p:nvGrpSpPr>
          <p:grpSpPr bwMode="auto">
            <a:xfrm>
              <a:off x="663" y="1301"/>
              <a:ext cx="1640" cy="2324"/>
              <a:chOff x="4059" y="1496"/>
              <a:chExt cx="1640" cy="2324"/>
            </a:xfrm>
          </p:grpSpPr>
          <p:grpSp>
            <p:nvGrpSpPr>
              <p:cNvPr id="182440" name="Group 168"/>
              <p:cNvGrpSpPr>
                <a:grpSpLocks/>
              </p:cNvGrpSpPr>
              <p:nvPr/>
            </p:nvGrpSpPr>
            <p:grpSpPr bwMode="auto">
              <a:xfrm>
                <a:off x="4649" y="1496"/>
                <a:ext cx="454" cy="327"/>
                <a:chOff x="4649" y="1496"/>
                <a:chExt cx="454" cy="327"/>
              </a:xfrm>
            </p:grpSpPr>
            <p:sp>
              <p:nvSpPr>
                <p:cNvPr id="182441" name="Oval 169"/>
                <p:cNvSpPr>
                  <a:spLocks noChangeArrowheads="1"/>
                </p:cNvSpPr>
                <p:nvPr/>
              </p:nvSpPr>
              <p:spPr bwMode="auto">
                <a:xfrm>
                  <a:off x="4649" y="1496"/>
                  <a:ext cx="454" cy="32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44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dirty="0"/>
                    <a:t>root</a:t>
                  </a:r>
                </a:p>
              </p:txBody>
            </p:sp>
          </p:grpSp>
          <p:grpSp>
            <p:nvGrpSpPr>
              <p:cNvPr id="182443" name="Group 171"/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327"/>
                <a:chOff x="5103" y="1676"/>
                <a:chExt cx="596" cy="1327"/>
              </a:xfrm>
            </p:grpSpPr>
            <p:sp>
              <p:nvSpPr>
                <p:cNvPr id="182444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45" name="Group 173"/>
                <p:cNvGrpSpPr>
                  <a:grpSpLocks/>
                </p:cNvGrpSpPr>
                <p:nvPr/>
              </p:nvGrpSpPr>
              <p:grpSpPr bwMode="auto">
                <a:xfrm>
                  <a:off x="5245" y="1883"/>
                  <a:ext cx="454" cy="1120"/>
                  <a:chOff x="5245" y="1883"/>
                  <a:chExt cx="454" cy="1120"/>
                </a:xfrm>
              </p:grpSpPr>
              <p:sp>
                <p:nvSpPr>
                  <p:cNvPr id="182446" name="Line 17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47" name="Line 1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4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5245" y="2676"/>
                    <a:ext cx="454" cy="327"/>
                    <a:chOff x="5245" y="2676"/>
                    <a:chExt cx="454" cy="327"/>
                  </a:xfrm>
                </p:grpSpPr>
                <p:sp>
                  <p:nvSpPr>
                    <p:cNvPr id="182449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1</a:t>
                      </a:r>
                    </a:p>
                  </p:txBody>
                </p:sp>
              </p:grpSp>
              <p:grpSp>
                <p:nvGrpSpPr>
                  <p:cNvPr id="182451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5245" y="1883"/>
                    <a:ext cx="454" cy="327"/>
                    <a:chOff x="5245" y="1883"/>
                    <a:chExt cx="454" cy="327"/>
                  </a:xfrm>
                </p:grpSpPr>
                <p:sp>
                  <p:nvSpPr>
                    <p:cNvPr id="182452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3" name="Text 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1</a:t>
                      </a:r>
                    </a:p>
                  </p:txBody>
                </p:sp>
              </p:grpSp>
              <p:grpSp>
                <p:nvGrpSpPr>
                  <p:cNvPr id="182454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5245" y="2287"/>
                    <a:ext cx="454" cy="327"/>
                    <a:chOff x="5245" y="2287"/>
                    <a:chExt cx="454" cy="327"/>
                  </a:xfrm>
                </p:grpSpPr>
                <p:sp>
                  <p:nvSpPr>
                    <p:cNvPr id="182455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56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182457" name="Group 185"/>
              <p:cNvGrpSpPr>
                <a:grpSpLocks/>
              </p:cNvGrpSpPr>
              <p:nvPr/>
            </p:nvGrpSpPr>
            <p:grpSpPr bwMode="auto">
              <a:xfrm>
                <a:off x="4059" y="1676"/>
                <a:ext cx="1110" cy="2144"/>
                <a:chOff x="4059" y="1676"/>
                <a:chExt cx="1110" cy="2144"/>
              </a:xfrm>
            </p:grpSpPr>
            <p:sp>
              <p:nvSpPr>
                <p:cNvPr id="182458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459" name="Group 187"/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75"/>
                  <a:chOff x="4453" y="2139"/>
                  <a:chExt cx="650" cy="475"/>
                </a:xfrm>
              </p:grpSpPr>
              <p:sp>
                <p:nvSpPr>
                  <p:cNvPr id="182460" name="Line 1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1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4649" y="2287"/>
                    <a:ext cx="454" cy="327"/>
                    <a:chOff x="4649" y="2287"/>
                    <a:chExt cx="454" cy="327"/>
                  </a:xfrm>
                </p:grpSpPr>
                <p:sp>
                  <p:nvSpPr>
                    <p:cNvPr id="182462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3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182464" name="Group 192"/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716" cy="886"/>
                  <a:chOff x="4453" y="2934"/>
                  <a:chExt cx="716" cy="886"/>
                </a:xfrm>
              </p:grpSpPr>
              <p:sp>
                <p:nvSpPr>
                  <p:cNvPr id="182465" name="Line 1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66" name="Line 1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67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649" y="3085"/>
                    <a:ext cx="454" cy="327"/>
                    <a:chOff x="4649" y="3085"/>
                    <a:chExt cx="454" cy="327"/>
                  </a:xfrm>
                </p:grpSpPr>
                <p:sp>
                  <p:nvSpPr>
                    <p:cNvPr id="182468" name="Oval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69" name="Text Box 1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b : 1</a:t>
                      </a:r>
                    </a:p>
                  </p:txBody>
                </p:sp>
              </p:grpSp>
              <p:grpSp>
                <p:nvGrpSpPr>
                  <p:cNvPr id="182470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4649" y="3493"/>
                    <a:ext cx="520" cy="327"/>
                    <a:chOff x="4649" y="3493"/>
                    <a:chExt cx="520" cy="327"/>
                  </a:xfrm>
                </p:grpSpPr>
                <p:sp>
                  <p:nvSpPr>
                    <p:cNvPr id="182471" name="Oval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72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4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182473" name="Group 201"/>
                <p:cNvGrpSpPr>
                  <a:grpSpLocks/>
                </p:cNvGrpSpPr>
                <p:nvPr/>
              </p:nvGrpSpPr>
              <p:grpSpPr bwMode="auto">
                <a:xfrm>
                  <a:off x="4059" y="1883"/>
                  <a:ext cx="454" cy="1937"/>
                  <a:chOff x="4059" y="1883"/>
                  <a:chExt cx="454" cy="1937"/>
                </a:xfrm>
              </p:grpSpPr>
              <p:sp>
                <p:nvSpPr>
                  <p:cNvPr id="182474" name="Line 2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5" name="Line 2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6" name="Line 2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477" name="Line 2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82478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4059" y="1883"/>
                    <a:ext cx="454" cy="327"/>
                    <a:chOff x="4059" y="1883"/>
                    <a:chExt cx="454" cy="327"/>
                  </a:xfrm>
                </p:grpSpPr>
                <p:sp>
                  <p:nvSpPr>
                    <p:cNvPr id="182479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88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0" name="Text Box 2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f : 4</a:t>
                      </a:r>
                    </a:p>
                  </p:txBody>
                </p:sp>
              </p:grpSp>
              <p:grpSp>
                <p:nvGrpSpPr>
                  <p:cNvPr id="18248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4059" y="2676"/>
                    <a:ext cx="454" cy="327"/>
                    <a:chOff x="4059" y="2676"/>
                    <a:chExt cx="454" cy="327"/>
                  </a:xfrm>
                </p:grpSpPr>
                <p:sp>
                  <p:nvSpPr>
                    <p:cNvPr id="182482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676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3" name="Text 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a : 3</a:t>
                      </a:r>
                    </a:p>
                  </p:txBody>
                </p:sp>
              </p:grpSp>
              <p:grpSp>
                <p:nvGrpSpPr>
                  <p:cNvPr id="182484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4059" y="3085"/>
                    <a:ext cx="454" cy="327"/>
                    <a:chOff x="4059" y="3085"/>
                    <a:chExt cx="454" cy="327"/>
                  </a:xfrm>
                </p:grpSpPr>
                <p:sp>
                  <p:nvSpPr>
                    <p:cNvPr id="182485" name="Oval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085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6" name="Text Box 2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5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dirty="0"/>
                        <a:t>m : 2</a:t>
                      </a:r>
                    </a:p>
                  </p:txBody>
                </p:sp>
              </p:grpSp>
              <p:grpSp>
                <p:nvGrpSpPr>
                  <p:cNvPr id="182487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4059" y="3493"/>
                    <a:ext cx="454" cy="327"/>
                    <a:chOff x="4059" y="3493"/>
                    <a:chExt cx="454" cy="327"/>
                  </a:xfrm>
                </p:grpSpPr>
                <p:sp>
                  <p:nvSpPr>
                    <p:cNvPr id="182488" name="Oval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493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89" name="Text Box 2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p : 2</a:t>
                      </a:r>
                    </a:p>
                  </p:txBody>
                </p:sp>
              </p:grpSp>
              <p:grpSp>
                <p:nvGrpSpPr>
                  <p:cNvPr id="182490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4059" y="2287"/>
                    <a:ext cx="454" cy="327"/>
                    <a:chOff x="4059" y="2287"/>
                    <a:chExt cx="454" cy="327"/>
                  </a:xfrm>
                </p:grpSpPr>
                <p:sp>
                  <p:nvSpPr>
                    <p:cNvPr id="182491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287"/>
                      <a:ext cx="454" cy="327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492" name="Text Box 2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82493" name="Text Box 221"/>
            <p:cNvSpPr txBox="1">
              <a:spLocks noChangeArrowheads="1"/>
            </p:cNvSpPr>
            <p:nvPr/>
          </p:nvSpPr>
          <p:spPr bwMode="auto">
            <a:xfrm>
              <a:off x="920" y="3830"/>
              <a:ext cx="85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After trans 5 (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f,c,a,m,p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en-US" altLang="zh-CN" dirty="0"/>
            </a:p>
          </p:txBody>
        </p:sp>
      </p:grpSp>
      <p:graphicFrame>
        <p:nvGraphicFramePr>
          <p:cNvPr id="11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19948"/>
              </p:ext>
            </p:extLst>
          </p:nvPr>
        </p:nvGraphicFramePr>
        <p:xfrm>
          <a:off x="9330650" y="77025"/>
          <a:ext cx="2251075" cy="1607657"/>
        </p:xfrm>
        <a:graphic>
          <a:graphicData uri="http://schemas.openxmlformats.org/drawingml/2006/table">
            <a:tbl>
              <a:tblPr/>
              <a:tblGrid>
                <a:gridCol w="411197">
                  <a:extLst>
                    <a:ext uri="{9D8B030D-6E8A-4147-A177-3AD203B41FA5}">
                      <a16:colId xmlns:a16="http://schemas.microsoft.com/office/drawing/2014/main" val="3665692822"/>
                    </a:ext>
                  </a:extLst>
                </a:gridCol>
                <a:gridCol w="1839878">
                  <a:extLst>
                    <a:ext uri="{9D8B030D-6E8A-4147-A177-3AD203B41FA5}">
                      <a16:colId xmlns:a16="http://schemas.microsoft.com/office/drawing/2014/main" val="1713642767"/>
                    </a:ext>
                  </a:extLst>
                </a:gridCol>
              </a:tblGrid>
              <a:tr h="350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(Ordered) Frequent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51026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182734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f,c,a,b,m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0968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90680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c,b,p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289577"/>
                  </a:ext>
                </a:extLst>
              </a:tr>
              <a:tr h="226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5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f,c,a,m,p</a:t>
                      </a:r>
                      <a:endParaRPr kumimoji="0" lang="en-US" altLang="zh-CN" sz="105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139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283B127B-E4F1-2197-0F23-88C364EAC140}"/>
              </a:ext>
            </a:extLst>
          </p:cNvPr>
          <p:cNvSpPr/>
          <p:nvPr/>
        </p:nvSpPr>
        <p:spPr>
          <a:xfrm flipV="1">
            <a:off x="1405738" y="1691205"/>
            <a:ext cx="9149666" cy="3210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6">
            <a:extLst>
              <a:ext uri="{FF2B5EF4-FFF2-40B4-BE49-F238E27FC236}">
                <a16:creationId xmlns:a16="http://schemas.microsoft.com/office/drawing/2014/main" id="{12CF8325-0C5C-7B48-0560-CA1C650440DF}"/>
              </a:ext>
            </a:extLst>
          </p:cNvPr>
          <p:cNvGrpSpPr>
            <a:grpSpLocks/>
          </p:cNvGrpSpPr>
          <p:nvPr/>
        </p:nvGrpSpPr>
        <p:grpSpPr bwMode="auto">
          <a:xfrm>
            <a:off x="6302491" y="2031747"/>
            <a:ext cx="5848350" cy="4229100"/>
            <a:chOff x="2015" y="1547"/>
            <a:chExt cx="3684" cy="2664"/>
          </a:xfrm>
        </p:grpSpPr>
        <p:grpSp>
          <p:nvGrpSpPr>
            <p:cNvPr id="4" name="Group 117">
              <a:extLst>
                <a:ext uri="{FF2B5EF4-FFF2-40B4-BE49-F238E27FC236}">
                  <a16:creationId xmlns:a16="http://schemas.microsoft.com/office/drawing/2014/main" id="{E87D1D0E-C5E7-3A1C-162A-9DFC34F8D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2160"/>
              <a:ext cx="2679" cy="2051"/>
              <a:chOff x="2015" y="2160"/>
              <a:chExt cx="2679" cy="2051"/>
            </a:xfrm>
          </p:grpSpPr>
          <p:sp>
            <p:nvSpPr>
              <p:cNvPr id="182338" name="Text Box 118">
                <a:extLst>
                  <a:ext uri="{FF2B5EF4-FFF2-40B4-BE49-F238E27FC236}">
                    <a16:creationId xmlns:a16="http://schemas.microsoft.com/office/drawing/2014/main" id="{3DA2A63F-D0CE-E805-399B-6FADDFC51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6" y="2741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 dirty="0"/>
                  <a:t>Header Table</a:t>
                </a:r>
              </a:p>
            </p:txBody>
          </p:sp>
          <p:grpSp>
            <p:nvGrpSpPr>
              <p:cNvPr id="182340" name="Group 119">
                <a:extLst>
                  <a:ext uri="{FF2B5EF4-FFF2-40B4-BE49-F238E27FC236}">
                    <a16:creationId xmlns:a16="http://schemas.microsoft.com/office/drawing/2014/main" id="{D5D54D52-BF0E-E99A-4194-710A39118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5" y="2934"/>
                <a:ext cx="1712" cy="1277"/>
                <a:chOff x="2015" y="2934"/>
                <a:chExt cx="1712" cy="1277"/>
              </a:xfrm>
            </p:grpSpPr>
            <p:sp>
              <p:nvSpPr>
                <p:cNvPr id="182348" name="Line 120">
                  <a:extLst>
                    <a:ext uri="{FF2B5EF4-FFF2-40B4-BE49-F238E27FC236}">
                      <a16:creationId xmlns:a16="http://schemas.microsoft.com/office/drawing/2014/main" id="{07CAEA43-C6AF-8FAC-52D6-2D6BA6E46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9" name="Line 121">
                  <a:extLst>
                    <a:ext uri="{FF2B5EF4-FFF2-40B4-BE49-F238E27FC236}">
                      <a16:creationId xmlns:a16="http://schemas.microsoft.com/office/drawing/2014/main" id="{C14919F7-CA2E-1ED7-8D86-55D76B5E8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50" name="Text Box 122">
                  <a:extLst>
                    <a:ext uri="{FF2B5EF4-FFF2-40B4-BE49-F238E27FC236}">
                      <a16:creationId xmlns:a16="http://schemas.microsoft.com/office/drawing/2014/main" id="{AE1E9EBD-AAB3-FD0D-47D1-36ADF48F8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5" y="2934"/>
                  <a:ext cx="3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82351" name="Text Box 123">
                  <a:extLst>
                    <a:ext uri="{FF2B5EF4-FFF2-40B4-BE49-F238E27FC236}">
                      <a16:creationId xmlns:a16="http://schemas.microsoft.com/office/drawing/2014/main" id="{EBD98658-889B-CD36-4E7E-A007488438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23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82352" name="Group 124">
                  <a:extLst>
                    <a:ext uri="{FF2B5EF4-FFF2-40B4-BE49-F238E27FC236}">
                      <a16:creationId xmlns:a16="http://schemas.microsoft.com/office/drawing/2014/main" id="{92372B9C-A483-D4E1-1D34-7773E5E366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229" cy="886"/>
                  <a:chOff x="2142" y="3189"/>
                  <a:chExt cx="229" cy="886"/>
                </a:xfrm>
              </p:grpSpPr>
              <p:sp>
                <p:nvSpPr>
                  <p:cNvPr id="182353" name="Text Box 125">
                    <a:extLst>
                      <a:ext uri="{FF2B5EF4-FFF2-40B4-BE49-F238E27FC236}">
                        <a16:creationId xmlns:a16="http://schemas.microsoft.com/office/drawing/2014/main" id="{6BA216A4-7A37-2F3C-41F1-D666BCABA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82354" name="Text Box 126">
                    <a:extLst>
                      <a:ext uri="{FF2B5EF4-FFF2-40B4-BE49-F238E27FC236}">
                        <a16:creationId xmlns:a16="http://schemas.microsoft.com/office/drawing/2014/main" id="{6E80A448-0941-D4BB-7D14-9E5236ABA0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82355" name="Text Box 127">
                    <a:extLst>
                      <a:ext uri="{FF2B5EF4-FFF2-40B4-BE49-F238E27FC236}">
                        <a16:creationId xmlns:a16="http://schemas.microsoft.com/office/drawing/2014/main" id="{18DBD115-E8D0-0E70-0A57-9C7D5D968A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82356" name="Text Box 128">
                    <a:extLst>
                      <a:ext uri="{FF2B5EF4-FFF2-40B4-BE49-F238E27FC236}">
                        <a16:creationId xmlns:a16="http://schemas.microsoft.com/office/drawing/2014/main" id="{776BD49D-061F-F205-B495-F6FA4A4F3A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82357" name="Text Box 129">
                    <a:extLst>
                      <a:ext uri="{FF2B5EF4-FFF2-40B4-BE49-F238E27FC236}">
                        <a16:creationId xmlns:a16="http://schemas.microsoft.com/office/drawing/2014/main" id="{6299C1A9-3C7C-2B84-6459-39D4B7CCF9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m</a:t>
                    </a:r>
                  </a:p>
                </p:txBody>
              </p:sp>
              <p:sp>
                <p:nvSpPr>
                  <p:cNvPr id="182358" name="Text Box 130">
                    <a:extLst>
                      <a:ext uri="{FF2B5EF4-FFF2-40B4-BE49-F238E27FC236}">
                        <a16:creationId xmlns:a16="http://schemas.microsoft.com/office/drawing/2014/main" id="{AFB8EEF6-2E74-690A-B8E4-17687221B2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22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zh-CN" sz="1800" dirty="0"/>
                      <a:t>p</a:t>
                    </a:r>
                  </a:p>
                </p:txBody>
              </p:sp>
            </p:grpSp>
          </p:grpSp>
          <p:grpSp>
            <p:nvGrpSpPr>
              <p:cNvPr id="182341" name="Group 131">
                <a:extLst>
                  <a:ext uri="{FF2B5EF4-FFF2-40B4-BE49-F238E27FC236}">
                    <a16:creationId xmlns:a16="http://schemas.microsoft.com/office/drawing/2014/main" id="{B78ADE21-DEC0-2583-E743-E3CFF9C62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5" y="2160"/>
                <a:ext cx="1669" cy="1931"/>
                <a:chOff x="3025" y="2160"/>
                <a:chExt cx="1669" cy="1931"/>
              </a:xfrm>
            </p:grpSpPr>
            <p:sp>
              <p:nvSpPr>
                <p:cNvPr id="182342" name="Freeform 132">
                  <a:extLst>
                    <a:ext uri="{FF2B5EF4-FFF2-40B4-BE49-F238E27FC236}">
                      <a16:creationId xmlns:a16="http://schemas.microsoft.com/office/drawing/2014/main" id="{DCAEDD20-1F57-7995-A476-FB132490C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5" y="2160"/>
                  <a:ext cx="1040" cy="1096"/>
                </a:xfrm>
                <a:custGeom>
                  <a:avLst/>
                  <a:gdLst>
                    <a:gd name="T0" fmla="*/ 0 w 1040"/>
                    <a:gd name="T1" fmla="*/ 1089 h 1096"/>
                    <a:gd name="T2" fmla="*/ 411 w 1040"/>
                    <a:gd name="T3" fmla="*/ 1064 h 1096"/>
                    <a:gd name="T4" fmla="*/ 629 w 1040"/>
                    <a:gd name="T5" fmla="*/ 895 h 1096"/>
                    <a:gd name="T6" fmla="*/ 847 w 1040"/>
                    <a:gd name="T7" fmla="*/ 363 h 1096"/>
                    <a:gd name="T8" fmla="*/ 1040 w 1040"/>
                    <a:gd name="T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0" h="1096">
                      <a:moveTo>
                        <a:pt x="0" y="1089"/>
                      </a:moveTo>
                      <a:cubicBezTo>
                        <a:pt x="153" y="1092"/>
                        <a:pt x="306" y="1096"/>
                        <a:pt x="411" y="1064"/>
                      </a:cubicBezTo>
                      <a:cubicBezTo>
                        <a:pt x="516" y="1032"/>
                        <a:pt x="556" y="1012"/>
                        <a:pt x="629" y="895"/>
                      </a:cubicBezTo>
                      <a:cubicBezTo>
                        <a:pt x="702" y="778"/>
                        <a:pt x="779" y="512"/>
                        <a:pt x="847" y="363"/>
                      </a:cubicBezTo>
                      <a:cubicBezTo>
                        <a:pt x="915" y="214"/>
                        <a:pt x="977" y="107"/>
                        <a:pt x="104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3" name="Freeform 133">
                  <a:extLst>
                    <a:ext uri="{FF2B5EF4-FFF2-40B4-BE49-F238E27FC236}">
                      <a16:creationId xmlns:a16="http://schemas.microsoft.com/office/drawing/2014/main" id="{0F7DD783-C13E-05EE-78EC-DDFD08FE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547"/>
                  <a:ext cx="992" cy="875"/>
                </a:xfrm>
                <a:custGeom>
                  <a:avLst/>
                  <a:gdLst>
                    <a:gd name="T0" fmla="*/ 0 w 992"/>
                    <a:gd name="T1" fmla="*/ 847 h 875"/>
                    <a:gd name="T2" fmla="*/ 363 w 992"/>
                    <a:gd name="T3" fmla="*/ 847 h 875"/>
                    <a:gd name="T4" fmla="*/ 654 w 992"/>
                    <a:gd name="T5" fmla="*/ 677 h 875"/>
                    <a:gd name="T6" fmla="*/ 992 w 992"/>
                    <a:gd name="T7" fmla="*/ 0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2" h="875">
                      <a:moveTo>
                        <a:pt x="0" y="847"/>
                      </a:moveTo>
                      <a:cubicBezTo>
                        <a:pt x="127" y="861"/>
                        <a:pt x="254" y="875"/>
                        <a:pt x="363" y="847"/>
                      </a:cubicBezTo>
                      <a:cubicBezTo>
                        <a:pt x="472" y="819"/>
                        <a:pt x="549" y="818"/>
                        <a:pt x="654" y="677"/>
                      </a:cubicBezTo>
                      <a:cubicBezTo>
                        <a:pt x="759" y="536"/>
                        <a:pt x="936" y="113"/>
                        <a:pt x="99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4" name="Freeform 134">
                  <a:extLst>
                    <a:ext uri="{FF2B5EF4-FFF2-40B4-BE49-F238E27FC236}">
                      <a16:creationId xmlns:a16="http://schemas.microsoft.com/office/drawing/2014/main" id="{0D419B7D-6381-DA57-0D0C-5190B57A3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2958"/>
                  <a:ext cx="1016" cy="629"/>
                </a:xfrm>
                <a:custGeom>
                  <a:avLst/>
                  <a:gdLst>
                    <a:gd name="T0" fmla="*/ 0 w 1016"/>
                    <a:gd name="T1" fmla="*/ 605 h 629"/>
                    <a:gd name="T2" fmla="*/ 436 w 1016"/>
                    <a:gd name="T3" fmla="*/ 605 h 629"/>
                    <a:gd name="T4" fmla="*/ 702 w 1016"/>
                    <a:gd name="T5" fmla="*/ 460 h 629"/>
                    <a:gd name="T6" fmla="*/ 1016 w 1016"/>
                    <a:gd name="T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6" h="629">
                      <a:moveTo>
                        <a:pt x="0" y="605"/>
                      </a:moveTo>
                      <a:cubicBezTo>
                        <a:pt x="159" y="617"/>
                        <a:pt x="319" y="629"/>
                        <a:pt x="436" y="605"/>
                      </a:cubicBezTo>
                      <a:cubicBezTo>
                        <a:pt x="553" y="581"/>
                        <a:pt x="605" y="561"/>
                        <a:pt x="702" y="460"/>
                      </a:cubicBezTo>
                      <a:cubicBezTo>
                        <a:pt x="799" y="359"/>
                        <a:pt x="907" y="179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5" name="Freeform 135">
                  <a:extLst>
                    <a:ext uri="{FF2B5EF4-FFF2-40B4-BE49-F238E27FC236}">
                      <a16:creationId xmlns:a16="http://schemas.microsoft.com/office/drawing/2014/main" id="{E2B04B11-6FAE-B927-1698-29F7BA6E2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9" y="3345"/>
                  <a:ext cx="1645" cy="456"/>
                </a:xfrm>
                <a:custGeom>
                  <a:avLst/>
                  <a:gdLst>
                    <a:gd name="T0" fmla="*/ 0 w 1645"/>
                    <a:gd name="T1" fmla="*/ 412 h 456"/>
                    <a:gd name="T2" fmla="*/ 460 w 1645"/>
                    <a:gd name="T3" fmla="*/ 412 h 456"/>
                    <a:gd name="T4" fmla="*/ 1041 w 1645"/>
                    <a:gd name="T5" fmla="*/ 146 h 456"/>
                    <a:gd name="T6" fmla="*/ 1645 w 1645"/>
                    <a:gd name="T7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5" h="456">
                      <a:moveTo>
                        <a:pt x="0" y="412"/>
                      </a:moveTo>
                      <a:cubicBezTo>
                        <a:pt x="143" y="434"/>
                        <a:pt x="287" y="456"/>
                        <a:pt x="460" y="412"/>
                      </a:cubicBezTo>
                      <a:cubicBezTo>
                        <a:pt x="633" y="368"/>
                        <a:pt x="844" y="215"/>
                        <a:pt x="1041" y="146"/>
                      </a:cubicBezTo>
                      <a:cubicBezTo>
                        <a:pt x="1238" y="77"/>
                        <a:pt x="1441" y="38"/>
                        <a:pt x="164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6" name="Freeform 136">
                  <a:extLst>
                    <a:ext uri="{FF2B5EF4-FFF2-40B4-BE49-F238E27FC236}">
                      <a16:creationId xmlns:a16="http://schemas.microsoft.com/office/drawing/2014/main" id="{8E86F77C-2891-F8B8-03BC-52C7393C6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345"/>
                  <a:ext cx="1064" cy="597"/>
                </a:xfrm>
                <a:custGeom>
                  <a:avLst/>
                  <a:gdLst>
                    <a:gd name="T0" fmla="*/ 0 w 1064"/>
                    <a:gd name="T1" fmla="*/ 581 h 597"/>
                    <a:gd name="T2" fmla="*/ 435 w 1064"/>
                    <a:gd name="T3" fmla="*/ 581 h 597"/>
                    <a:gd name="T4" fmla="*/ 725 w 1064"/>
                    <a:gd name="T5" fmla="*/ 484 h 597"/>
                    <a:gd name="T6" fmla="*/ 1064 w 1064"/>
                    <a:gd name="T7" fmla="*/ 0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4" h="597">
                      <a:moveTo>
                        <a:pt x="0" y="581"/>
                      </a:moveTo>
                      <a:cubicBezTo>
                        <a:pt x="157" y="589"/>
                        <a:pt x="314" y="597"/>
                        <a:pt x="435" y="581"/>
                      </a:cubicBezTo>
                      <a:cubicBezTo>
                        <a:pt x="556" y="565"/>
                        <a:pt x="620" y="581"/>
                        <a:pt x="725" y="484"/>
                      </a:cubicBezTo>
                      <a:cubicBezTo>
                        <a:pt x="830" y="387"/>
                        <a:pt x="947" y="193"/>
                        <a:pt x="106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347" name="Freeform 137">
                  <a:extLst>
                    <a:ext uri="{FF2B5EF4-FFF2-40B4-BE49-F238E27FC236}">
                      <a16:creationId xmlns:a16="http://schemas.microsoft.com/office/drawing/2014/main" id="{F8831EEE-3310-8177-EE9E-4373CD599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4" y="3781"/>
                  <a:ext cx="1088" cy="310"/>
                </a:xfrm>
                <a:custGeom>
                  <a:avLst/>
                  <a:gdLst>
                    <a:gd name="T0" fmla="*/ 0 w 1088"/>
                    <a:gd name="T1" fmla="*/ 266 h 310"/>
                    <a:gd name="T2" fmla="*/ 629 w 1088"/>
                    <a:gd name="T3" fmla="*/ 266 h 310"/>
                    <a:gd name="T4" fmla="*/ 1088 w 1088"/>
                    <a:gd name="T5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8" h="310">
                      <a:moveTo>
                        <a:pt x="0" y="266"/>
                      </a:moveTo>
                      <a:cubicBezTo>
                        <a:pt x="224" y="288"/>
                        <a:pt x="448" y="310"/>
                        <a:pt x="629" y="266"/>
                      </a:cubicBezTo>
                      <a:cubicBezTo>
                        <a:pt x="810" y="222"/>
                        <a:pt x="949" y="111"/>
                        <a:pt x="108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38">
              <a:extLst>
                <a:ext uri="{FF2B5EF4-FFF2-40B4-BE49-F238E27FC236}">
                  <a16:creationId xmlns:a16="http://schemas.microsoft.com/office/drawing/2014/main" id="{41A00D72-8790-B11D-DA0D-E42DFCD60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547"/>
              <a:ext cx="1640" cy="2487"/>
              <a:chOff x="4059" y="1547"/>
              <a:chExt cx="1640" cy="2487"/>
            </a:xfrm>
          </p:grpSpPr>
          <p:grpSp>
            <p:nvGrpSpPr>
              <p:cNvPr id="6" name="Group 139">
                <a:extLst>
                  <a:ext uri="{FF2B5EF4-FFF2-40B4-BE49-F238E27FC236}">
                    <a16:creationId xmlns:a16="http://schemas.microsoft.com/office/drawing/2014/main" id="{37BD4B5E-BF16-0330-7AF8-4101CC196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547"/>
                <a:ext cx="1640" cy="2223"/>
                <a:chOff x="4059" y="1547"/>
                <a:chExt cx="1640" cy="2223"/>
              </a:xfrm>
            </p:grpSpPr>
            <p:grpSp>
              <p:nvGrpSpPr>
                <p:cNvPr id="13" name="Group 140">
                  <a:extLst>
                    <a:ext uri="{FF2B5EF4-FFF2-40B4-BE49-F238E27FC236}">
                      <a16:creationId xmlns:a16="http://schemas.microsoft.com/office/drawing/2014/main" id="{248D073D-1AB6-92C9-A618-A2B09BB676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82336" name="Oval 141">
                    <a:extLst>
                      <a:ext uri="{FF2B5EF4-FFF2-40B4-BE49-F238E27FC236}">
                        <a16:creationId xmlns:a16="http://schemas.microsoft.com/office/drawing/2014/main" id="{FD712E96-7958-B0E8-AC92-AC023DE70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337" name="Text Box 142">
                    <a:extLst>
                      <a:ext uri="{FF2B5EF4-FFF2-40B4-BE49-F238E27FC236}">
                        <a16:creationId xmlns:a16="http://schemas.microsoft.com/office/drawing/2014/main" id="{6A0F13B4-E68E-80DE-5150-80FA02DB3C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4" name="Group 143">
                  <a:extLst>
                    <a:ext uri="{FF2B5EF4-FFF2-40B4-BE49-F238E27FC236}">
                      <a16:creationId xmlns:a16="http://schemas.microsoft.com/office/drawing/2014/main" id="{36AA2EAC-EF5B-1A77-E999-D56D39EEB1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51" name="Line 144">
                    <a:extLst>
                      <a:ext uri="{FF2B5EF4-FFF2-40B4-BE49-F238E27FC236}">
                        <a16:creationId xmlns:a16="http://schemas.microsoft.com/office/drawing/2014/main" id="{62B309E4-299A-FE86-BFDC-FD542032A1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2" name="Group 145">
                    <a:extLst>
                      <a:ext uri="{FF2B5EF4-FFF2-40B4-BE49-F238E27FC236}">
                        <a16:creationId xmlns:a16="http://schemas.microsoft.com/office/drawing/2014/main" id="{1A2D0BBC-11F7-B88E-A81D-67579BC1A7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53" name="Line 146">
                      <a:extLst>
                        <a:ext uri="{FF2B5EF4-FFF2-40B4-BE49-F238E27FC236}">
                          <a16:creationId xmlns:a16="http://schemas.microsoft.com/office/drawing/2014/main" id="{0A968378-B1F8-5644-A0DA-ECC8323EF4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147">
                      <a:extLst>
                        <a:ext uri="{FF2B5EF4-FFF2-40B4-BE49-F238E27FC236}">
                          <a16:creationId xmlns:a16="http://schemas.microsoft.com/office/drawing/2014/main" id="{A71CFF33-5121-BFD1-111B-C98CA99E0E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" name="Group 148">
                      <a:extLst>
                        <a:ext uri="{FF2B5EF4-FFF2-40B4-BE49-F238E27FC236}">
                          <a16:creationId xmlns:a16="http://schemas.microsoft.com/office/drawing/2014/main" id="{9F5C712A-C869-C9FF-AD10-D3280467CC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62" name="Oval 149">
                        <a:extLst>
                          <a:ext uri="{FF2B5EF4-FFF2-40B4-BE49-F238E27FC236}">
                            <a16:creationId xmlns:a16="http://schemas.microsoft.com/office/drawing/2014/main" id="{47E0D20A-DCF5-888E-0694-A212C9B673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Text Box 150">
                        <a:extLst>
                          <a:ext uri="{FF2B5EF4-FFF2-40B4-BE49-F238E27FC236}">
                            <a16:creationId xmlns:a16="http://schemas.microsoft.com/office/drawing/2014/main" id="{0FD64E12-CD4B-B356-0F13-377A3A8237B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1</a:t>
                        </a:r>
                      </a:p>
                    </p:txBody>
                  </p:sp>
                </p:grpSp>
                <p:grpSp>
                  <p:nvGrpSpPr>
                    <p:cNvPr id="56" name="Group 151">
                      <a:extLst>
                        <a:ext uri="{FF2B5EF4-FFF2-40B4-BE49-F238E27FC236}">
                          <a16:creationId xmlns:a16="http://schemas.microsoft.com/office/drawing/2014/main" id="{6A4AF4D3-9D18-3ACD-D345-F0C3271A49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60" name="Oval 152">
                        <a:extLst>
                          <a:ext uri="{FF2B5EF4-FFF2-40B4-BE49-F238E27FC236}">
                            <a16:creationId xmlns:a16="http://schemas.microsoft.com/office/drawing/2014/main" id="{BB4ECB1E-4FB1-7F41-8201-46F6891DA0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Text Box 153">
                        <a:extLst>
                          <a:ext uri="{FF2B5EF4-FFF2-40B4-BE49-F238E27FC236}">
                            <a16:creationId xmlns:a16="http://schemas.microsoft.com/office/drawing/2014/main" id="{69F360A5-3EC3-F54A-F9D8-D93C69CA3F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57" name="Group 154">
                      <a:extLst>
                        <a:ext uri="{FF2B5EF4-FFF2-40B4-BE49-F238E27FC236}">
                          <a16:creationId xmlns:a16="http://schemas.microsoft.com/office/drawing/2014/main" id="{657642EC-2617-BB89-E217-F20AB59BA3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58" name="Oval 155">
                        <a:extLst>
                          <a:ext uri="{FF2B5EF4-FFF2-40B4-BE49-F238E27FC236}">
                            <a16:creationId xmlns:a16="http://schemas.microsoft.com/office/drawing/2014/main" id="{A67A47F5-66E0-AC45-5131-BBCAC701810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Text Box 156">
                        <a:extLst>
                          <a:ext uri="{FF2B5EF4-FFF2-40B4-BE49-F238E27FC236}">
                            <a16:creationId xmlns:a16="http://schemas.microsoft.com/office/drawing/2014/main" id="{982E013E-A54F-8D7F-5780-E666513F0D6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5" name="Group 157">
                  <a:extLst>
                    <a:ext uri="{FF2B5EF4-FFF2-40B4-BE49-F238E27FC236}">
                      <a16:creationId xmlns:a16="http://schemas.microsoft.com/office/drawing/2014/main" id="{D254ABA5-E7C4-C4CC-E34A-A96E36B8C9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6" name="Line 158">
                    <a:extLst>
                      <a:ext uri="{FF2B5EF4-FFF2-40B4-BE49-F238E27FC236}">
                        <a16:creationId xmlns:a16="http://schemas.microsoft.com/office/drawing/2014/main" id="{5A73521A-746D-A8FB-5EC9-1BB7DEF3B6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159">
                    <a:extLst>
                      <a:ext uri="{FF2B5EF4-FFF2-40B4-BE49-F238E27FC236}">
                        <a16:creationId xmlns:a16="http://schemas.microsoft.com/office/drawing/2014/main" id="{EB830A8E-7FCE-24E5-D6F1-EB27BDECF8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47" name="Line 160">
                      <a:extLst>
                        <a:ext uri="{FF2B5EF4-FFF2-40B4-BE49-F238E27FC236}">
                          <a16:creationId xmlns:a16="http://schemas.microsoft.com/office/drawing/2014/main" id="{F3E10FE3-AE9B-41D9-ACBC-CDF0DF25E2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8" name="Group 161">
                      <a:extLst>
                        <a:ext uri="{FF2B5EF4-FFF2-40B4-BE49-F238E27FC236}">
                          <a16:creationId xmlns:a16="http://schemas.microsoft.com/office/drawing/2014/main" id="{B4886DCE-D535-E5B5-9582-EC05219E32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49" name="Oval 162">
                        <a:extLst>
                          <a:ext uri="{FF2B5EF4-FFF2-40B4-BE49-F238E27FC236}">
                            <a16:creationId xmlns:a16="http://schemas.microsoft.com/office/drawing/2014/main" id="{A5A855C2-B980-5E4E-E539-210DD82A80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Text Box 163">
                        <a:extLst>
                          <a:ext uri="{FF2B5EF4-FFF2-40B4-BE49-F238E27FC236}">
                            <a16:creationId xmlns:a16="http://schemas.microsoft.com/office/drawing/2014/main" id="{519F4257-238F-26EF-976C-49523A6EA5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8" name="Group 164">
                    <a:extLst>
                      <a:ext uri="{FF2B5EF4-FFF2-40B4-BE49-F238E27FC236}">
                        <a16:creationId xmlns:a16="http://schemas.microsoft.com/office/drawing/2014/main" id="{5426623F-83A2-165A-AF74-D1F30100C5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39" name="Line 165">
                      <a:extLst>
                        <a:ext uri="{FF2B5EF4-FFF2-40B4-BE49-F238E27FC236}">
                          <a16:creationId xmlns:a16="http://schemas.microsoft.com/office/drawing/2014/main" id="{345E6D17-CA4F-6BC6-765E-1AD3B4A031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66">
                      <a:extLst>
                        <a:ext uri="{FF2B5EF4-FFF2-40B4-BE49-F238E27FC236}">
                          <a16:creationId xmlns:a16="http://schemas.microsoft.com/office/drawing/2014/main" id="{30295F58-C7F7-DF31-C923-2139E680F1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" name="Group 167">
                      <a:extLst>
                        <a:ext uri="{FF2B5EF4-FFF2-40B4-BE49-F238E27FC236}">
                          <a16:creationId xmlns:a16="http://schemas.microsoft.com/office/drawing/2014/main" id="{DFD4B88A-71F3-1C1B-5E4F-23FCF72B96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45" name="Oval 168">
                        <a:extLst>
                          <a:ext uri="{FF2B5EF4-FFF2-40B4-BE49-F238E27FC236}">
                            <a16:creationId xmlns:a16="http://schemas.microsoft.com/office/drawing/2014/main" id="{24E370A1-4234-2C34-963B-DA3A9EB864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Text Box 169">
                        <a:extLst>
                          <a:ext uri="{FF2B5EF4-FFF2-40B4-BE49-F238E27FC236}">
                            <a16:creationId xmlns:a16="http://schemas.microsoft.com/office/drawing/2014/main" id="{746902CA-4566-6409-B699-D8049B9B924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42" name="Group 170">
                      <a:extLst>
                        <a:ext uri="{FF2B5EF4-FFF2-40B4-BE49-F238E27FC236}">
                          <a16:creationId xmlns:a16="http://schemas.microsoft.com/office/drawing/2014/main" id="{BFD24D21-0FAF-C514-1AC3-B0E9A387AB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43" name="Oval 171">
                        <a:extLst>
                          <a:ext uri="{FF2B5EF4-FFF2-40B4-BE49-F238E27FC236}">
                            <a16:creationId xmlns:a16="http://schemas.microsoft.com/office/drawing/2014/main" id="{EA6C671D-5BCA-8764-33A8-00795708DDE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Text Box 172">
                        <a:extLst>
                          <a:ext uri="{FF2B5EF4-FFF2-40B4-BE49-F238E27FC236}">
                            <a16:creationId xmlns:a16="http://schemas.microsoft.com/office/drawing/2014/main" id="{2F6FE5DE-D3F2-329A-FCBF-ACEE08A9962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" name="Group 173">
                    <a:extLst>
                      <a:ext uri="{FF2B5EF4-FFF2-40B4-BE49-F238E27FC236}">
                        <a16:creationId xmlns:a16="http://schemas.microsoft.com/office/drawing/2014/main" id="{CC39A062-9661-DFDD-2A5E-D3CD10957B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20" name="Line 174">
                      <a:extLst>
                        <a:ext uri="{FF2B5EF4-FFF2-40B4-BE49-F238E27FC236}">
                          <a16:creationId xmlns:a16="http://schemas.microsoft.com/office/drawing/2014/main" id="{29B3FFAF-FA49-11C9-ECF3-B41F5A8640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Line 175">
                      <a:extLst>
                        <a:ext uri="{FF2B5EF4-FFF2-40B4-BE49-F238E27FC236}">
                          <a16:creationId xmlns:a16="http://schemas.microsoft.com/office/drawing/2014/main" id="{4145F261-F22A-5578-5B56-CD1CBA932F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76">
                      <a:extLst>
                        <a:ext uri="{FF2B5EF4-FFF2-40B4-BE49-F238E27FC236}">
                          <a16:creationId xmlns:a16="http://schemas.microsoft.com/office/drawing/2014/main" id="{0A1169F2-0615-B5AB-20C6-EF14958E8E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77">
                      <a:extLst>
                        <a:ext uri="{FF2B5EF4-FFF2-40B4-BE49-F238E27FC236}">
                          <a16:creationId xmlns:a16="http://schemas.microsoft.com/office/drawing/2014/main" id="{EE066696-E9EF-E081-9125-094A1C2D5F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" name="Group 178">
                      <a:extLst>
                        <a:ext uri="{FF2B5EF4-FFF2-40B4-BE49-F238E27FC236}">
                          <a16:creationId xmlns:a16="http://schemas.microsoft.com/office/drawing/2014/main" id="{1B66B5FA-6F6C-DFA5-4FB9-38D7E52327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37" name="Oval 179">
                        <a:extLst>
                          <a:ext uri="{FF2B5EF4-FFF2-40B4-BE49-F238E27FC236}">
                            <a16:creationId xmlns:a16="http://schemas.microsoft.com/office/drawing/2014/main" id="{6FF6CD22-75D7-82EF-4657-93842A4114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Text Box 180">
                        <a:extLst>
                          <a:ext uri="{FF2B5EF4-FFF2-40B4-BE49-F238E27FC236}">
                            <a16:creationId xmlns:a16="http://schemas.microsoft.com/office/drawing/2014/main" id="{025AB2F6-12C1-AF89-93DF-012E195CE61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25" name="Group 181">
                      <a:extLst>
                        <a:ext uri="{FF2B5EF4-FFF2-40B4-BE49-F238E27FC236}">
                          <a16:creationId xmlns:a16="http://schemas.microsoft.com/office/drawing/2014/main" id="{534114E1-1469-16BF-27A8-7803504D69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35" name="Oval 182">
                        <a:extLst>
                          <a:ext uri="{FF2B5EF4-FFF2-40B4-BE49-F238E27FC236}">
                            <a16:creationId xmlns:a16="http://schemas.microsoft.com/office/drawing/2014/main" id="{0E997907-D4E0-E979-270A-CD1201BFD5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Text Box 183">
                        <a:extLst>
                          <a:ext uri="{FF2B5EF4-FFF2-40B4-BE49-F238E27FC236}">
                            <a16:creationId xmlns:a16="http://schemas.microsoft.com/office/drawing/2014/main" id="{56E89418-6045-3731-4C6C-594F32962D5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26" name="Group 184">
                      <a:extLst>
                        <a:ext uri="{FF2B5EF4-FFF2-40B4-BE49-F238E27FC236}">
                          <a16:creationId xmlns:a16="http://schemas.microsoft.com/office/drawing/2014/main" id="{142E6AE5-CD44-7EAD-D7A1-D111B7A08C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33" name="Oval 185">
                        <a:extLst>
                          <a:ext uri="{FF2B5EF4-FFF2-40B4-BE49-F238E27FC236}">
                            <a16:creationId xmlns:a16="http://schemas.microsoft.com/office/drawing/2014/main" id="{B9F753D4-94F0-6D0A-BE5A-E7297F4817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Text Box 186">
                        <a:extLst>
                          <a:ext uri="{FF2B5EF4-FFF2-40B4-BE49-F238E27FC236}">
                            <a16:creationId xmlns:a16="http://schemas.microsoft.com/office/drawing/2014/main" id="{8357AE4B-4626-5245-2A27-D1A8FDCE172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5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27" name="Group 187">
                      <a:extLst>
                        <a:ext uri="{FF2B5EF4-FFF2-40B4-BE49-F238E27FC236}">
                          <a16:creationId xmlns:a16="http://schemas.microsoft.com/office/drawing/2014/main" id="{2E8373BD-948C-FACA-B2CE-6AF4A152CC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31" name="Oval 188">
                        <a:extLst>
                          <a:ext uri="{FF2B5EF4-FFF2-40B4-BE49-F238E27FC236}">
                            <a16:creationId xmlns:a16="http://schemas.microsoft.com/office/drawing/2014/main" id="{8D087430-6015-2B25-6B53-4D6029D6EC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Text Box 189">
                        <a:extLst>
                          <a:ext uri="{FF2B5EF4-FFF2-40B4-BE49-F238E27FC236}">
                            <a16:creationId xmlns:a16="http://schemas.microsoft.com/office/drawing/2014/main" id="{2A237288-CA65-973C-BE3B-EADC76ED33B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p : 2</a:t>
                        </a:r>
                      </a:p>
                    </p:txBody>
                  </p:sp>
                </p:grpSp>
                <p:grpSp>
                  <p:nvGrpSpPr>
                    <p:cNvPr id="28" name="Group 190">
                      <a:extLst>
                        <a:ext uri="{FF2B5EF4-FFF2-40B4-BE49-F238E27FC236}">
                          <a16:creationId xmlns:a16="http://schemas.microsoft.com/office/drawing/2014/main" id="{4775B657-6161-3BD8-E245-C8A7D9D6FA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29" name="Oval 191">
                        <a:extLst>
                          <a:ext uri="{FF2B5EF4-FFF2-40B4-BE49-F238E27FC236}">
                            <a16:creationId xmlns:a16="http://schemas.microsoft.com/office/drawing/2014/main" id="{05247612-1484-7537-8FA5-4CB6FA42BC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Text Box 192">
                        <a:extLst>
                          <a:ext uri="{FF2B5EF4-FFF2-40B4-BE49-F238E27FC236}">
                            <a16:creationId xmlns:a16="http://schemas.microsoft.com/office/drawing/2014/main" id="{6BE498CF-9C2D-12A9-7C02-734474CB76E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7" name="Group 193">
                <a:extLst>
                  <a:ext uri="{FF2B5EF4-FFF2-40B4-BE49-F238E27FC236}">
                    <a16:creationId xmlns:a16="http://schemas.microsoft.com/office/drawing/2014/main" id="{160ABD27-E42C-6DFE-3516-798EF05A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8" y="2061"/>
                <a:ext cx="1041" cy="1973"/>
                <a:chOff x="4428" y="2061"/>
                <a:chExt cx="1041" cy="1973"/>
              </a:xfrm>
            </p:grpSpPr>
            <p:sp>
              <p:nvSpPr>
                <p:cNvPr id="8" name="Freeform 194">
                  <a:extLst>
                    <a:ext uri="{FF2B5EF4-FFF2-40B4-BE49-F238E27FC236}">
                      <a16:creationId xmlns:a16="http://schemas.microsoft.com/office/drawing/2014/main" id="{6F6BCC54-7D2F-B3BD-DB0F-F45883C12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95">
                  <a:extLst>
                    <a:ext uri="{FF2B5EF4-FFF2-40B4-BE49-F238E27FC236}">
                      <a16:creationId xmlns:a16="http://schemas.microsoft.com/office/drawing/2014/main" id="{BC777C78-BDE1-A4D8-7ABD-C5B1951EF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96">
                  <a:extLst>
                    <a:ext uri="{FF2B5EF4-FFF2-40B4-BE49-F238E27FC236}">
                      <a16:creationId xmlns:a16="http://schemas.microsoft.com/office/drawing/2014/main" id="{EF9E907A-9F43-43DB-B60E-106FC0B44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97">
                  <a:extLst>
                    <a:ext uri="{FF2B5EF4-FFF2-40B4-BE49-F238E27FC236}">
                      <a16:creationId xmlns:a16="http://schemas.microsoft.com/office/drawing/2014/main" id="{B2A99F01-CC01-D4CA-5855-CD42DA10D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98">
                  <a:extLst>
                    <a:ext uri="{FF2B5EF4-FFF2-40B4-BE49-F238E27FC236}">
                      <a16:creationId xmlns:a16="http://schemas.microsoft.com/office/drawing/2014/main" id="{8F196217-74D5-17FE-641B-727544980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5" name="Text Box 3">
            <a:extLst>
              <a:ext uri="{FF2B5EF4-FFF2-40B4-BE49-F238E27FC236}">
                <a16:creationId xmlns:a16="http://schemas.microsoft.com/office/drawing/2014/main" id="{8779696A-44EA-D736-943E-A83416FA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853" y="6477623"/>
            <a:ext cx="68821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Nodes with the same item-name are linked in sequence via node-links</a:t>
            </a:r>
          </a:p>
        </p:txBody>
      </p:sp>
    </p:spTree>
    <p:extLst>
      <p:ext uri="{BB962C8B-B14F-4D97-AF65-F5344CB8AC3E}">
        <p14:creationId xmlns:p14="http://schemas.microsoft.com/office/powerpoint/2010/main" val="134692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6403" y="211969"/>
            <a:ext cx="8144667" cy="1325563"/>
          </a:xfrm>
        </p:spPr>
        <p:txBody>
          <a:bodyPr/>
          <a:lstStyle/>
          <a:p>
            <a:r>
              <a:rPr lang="en-US" altLang="zh-CN" spc="-95" dirty="0"/>
              <a:t>Frequent Patterns from FP-tree</a:t>
            </a:r>
            <a:endParaRPr lang="en-US" altLang="en-US" spc="-95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683" y="1504951"/>
            <a:ext cx="8291512" cy="4852987"/>
          </a:xfrm>
        </p:spPr>
        <p:txBody>
          <a:bodyPr/>
          <a:lstStyle/>
          <a:p>
            <a:r>
              <a:rPr lang="en-US" altLang="en-US" dirty="0"/>
              <a:t>Start from the bottom of the header table: node </a:t>
            </a:r>
            <a:r>
              <a:rPr lang="en-US" altLang="en-US" i="1" dirty="0"/>
              <a:t>p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dirty="0"/>
              <a:t>{(</a:t>
            </a:r>
            <a:r>
              <a:rPr lang="en-US" altLang="en-US" i="1" dirty="0"/>
              <a:t>f, c, a, m:2</a:t>
            </a:r>
            <a:r>
              <a:rPr lang="en-US" altLang="en-US" dirty="0"/>
              <a:t>), (</a:t>
            </a:r>
            <a:r>
              <a:rPr lang="en-US" altLang="en-US" i="1" dirty="0"/>
              <a:t>c, b:1</a:t>
            </a:r>
            <a:r>
              <a:rPr lang="en-US" altLang="en-US" dirty="0"/>
              <a:t>)}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 </a:t>
            </a:r>
          </a:p>
          <a:p>
            <a:pPr lvl="1"/>
            <a:r>
              <a:rPr lang="en-US" altLang="en-US" dirty="0"/>
              <a:t>Only one branch (</a:t>
            </a:r>
            <a:r>
              <a:rPr lang="en-US" altLang="en-US" i="1" dirty="0"/>
              <a:t>c:3</a:t>
            </a:r>
            <a:r>
              <a:rPr lang="en-US" altLang="en-US" dirty="0"/>
              <a:t>) 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p:3, pc:3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0988" y="6463496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191594" name="Group 191593">
            <a:extLst>
              <a:ext uri="{FF2B5EF4-FFF2-40B4-BE49-F238E27FC236}">
                <a16:creationId xmlns:a16="http://schemas.microsoft.com/office/drawing/2014/main" id="{D6B48ADD-2294-7502-260B-D65CF16BF3BB}"/>
              </a:ext>
            </a:extLst>
          </p:cNvPr>
          <p:cNvGrpSpPr/>
          <p:nvPr/>
        </p:nvGrpSpPr>
        <p:grpSpPr>
          <a:xfrm>
            <a:off x="5175478" y="2416931"/>
            <a:ext cx="6165850" cy="4229100"/>
            <a:chOff x="2976563" y="2733675"/>
            <a:chExt cx="6165850" cy="4229100"/>
          </a:xfrm>
        </p:grpSpPr>
        <p:grpSp>
          <p:nvGrpSpPr>
            <p:cNvPr id="191595" name="Group 96">
              <a:extLst>
                <a:ext uri="{FF2B5EF4-FFF2-40B4-BE49-F238E27FC236}">
                  <a16:creationId xmlns:a16="http://schemas.microsoft.com/office/drawing/2014/main" id="{9B91CE11-14AC-5A9C-1A19-93B576269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563" y="2733675"/>
              <a:ext cx="6165850" cy="4229100"/>
              <a:chOff x="1851" y="1676"/>
              <a:chExt cx="3884" cy="2664"/>
            </a:xfrm>
          </p:grpSpPr>
          <p:sp>
            <p:nvSpPr>
              <p:cNvPr id="191598" name="Text Box 6">
                <a:extLst>
                  <a:ext uri="{FF2B5EF4-FFF2-40B4-BE49-F238E27FC236}">
                    <a16:creationId xmlns:a16="http://schemas.microsoft.com/office/drawing/2014/main" id="{28D590DE-D887-00CD-512E-4E943D82A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870"/>
                <a:ext cx="8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800"/>
                  <a:t>Header Table</a:t>
                </a:r>
              </a:p>
            </p:txBody>
          </p:sp>
          <p:grpSp>
            <p:nvGrpSpPr>
              <p:cNvPr id="191599" name="Group 7">
                <a:extLst>
                  <a:ext uri="{FF2B5EF4-FFF2-40B4-BE49-F238E27FC236}">
                    <a16:creationId xmlns:a16="http://schemas.microsoft.com/office/drawing/2014/main" id="{52805C46-4594-9B24-5506-5D2BEFB3A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" y="3063"/>
                <a:ext cx="1870" cy="1277"/>
                <a:chOff x="1815" y="2934"/>
                <a:chExt cx="1870" cy="1277"/>
              </a:xfrm>
            </p:grpSpPr>
            <p:sp>
              <p:nvSpPr>
                <p:cNvPr id="191666" name="Line 8">
                  <a:extLst>
                    <a:ext uri="{FF2B5EF4-FFF2-40B4-BE49-F238E27FC236}">
                      <a16:creationId xmlns:a16="http://schemas.microsoft.com/office/drawing/2014/main" id="{11875113-914D-3F1A-78FA-3038D62D8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7" y="3136"/>
                  <a:ext cx="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7" name="Line 9">
                  <a:extLst>
                    <a:ext uri="{FF2B5EF4-FFF2-40B4-BE49-F238E27FC236}">
                      <a16:creationId xmlns:a16="http://schemas.microsoft.com/office/drawing/2014/main" id="{749A5B4A-7D3F-52FB-1237-05E1088B6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2" y="2934"/>
                  <a:ext cx="0" cy="1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68" name="Text Box 10">
                  <a:extLst>
                    <a:ext uri="{FF2B5EF4-FFF2-40B4-BE49-F238E27FC236}">
                      <a16:creationId xmlns:a16="http://schemas.microsoft.com/office/drawing/2014/main" id="{ABA9042E-7341-2D9F-16FD-253348910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" y="2934"/>
                  <a:ext cx="58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item</a:t>
                  </a:r>
                </a:p>
              </p:txBody>
            </p:sp>
            <p:sp>
              <p:nvSpPr>
                <p:cNvPr id="191669" name="Text Box 11">
                  <a:extLst>
                    <a:ext uri="{FF2B5EF4-FFF2-40B4-BE49-F238E27FC236}">
                      <a16:creationId xmlns:a16="http://schemas.microsoft.com/office/drawing/2014/main" id="{0218046C-B02C-D4BB-9C5D-C963951D52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3" y="2949"/>
                  <a:ext cx="119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1800" dirty="0"/>
                    <a:t>head of node-links</a:t>
                  </a:r>
                </a:p>
              </p:txBody>
            </p:sp>
            <p:grpSp>
              <p:nvGrpSpPr>
                <p:cNvPr id="191670" name="Group 12">
                  <a:extLst>
                    <a:ext uri="{FF2B5EF4-FFF2-40B4-BE49-F238E27FC236}">
                      <a16:creationId xmlns:a16="http://schemas.microsoft.com/office/drawing/2014/main" id="{2309FDAE-1FFB-CB0E-E973-1257212F1D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2" y="3189"/>
                  <a:ext cx="151" cy="886"/>
                  <a:chOff x="2142" y="3189"/>
                  <a:chExt cx="151" cy="886"/>
                </a:xfrm>
              </p:grpSpPr>
              <p:sp>
                <p:nvSpPr>
                  <p:cNvPr id="191671" name="Text Box 13">
                    <a:extLst>
                      <a:ext uri="{FF2B5EF4-FFF2-40B4-BE49-F238E27FC236}">
                        <a16:creationId xmlns:a16="http://schemas.microsoft.com/office/drawing/2014/main" id="{E2928586-FCD8-5F13-B9B5-10835D5479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3189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f</a:t>
                    </a:r>
                  </a:p>
                </p:txBody>
              </p:sp>
              <p:sp>
                <p:nvSpPr>
                  <p:cNvPr id="191672" name="Text Box 14">
                    <a:extLst>
                      <a:ext uri="{FF2B5EF4-FFF2-40B4-BE49-F238E27FC236}">
                        <a16:creationId xmlns:a16="http://schemas.microsoft.com/office/drawing/2014/main" id="{DD893A7D-CBD3-F344-E1EC-0931A80DF5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334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c</a:t>
                    </a:r>
                  </a:p>
                </p:txBody>
              </p:sp>
              <p:sp>
                <p:nvSpPr>
                  <p:cNvPr id="191673" name="Text Box 15">
                    <a:extLst>
                      <a:ext uri="{FF2B5EF4-FFF2-40B4-BE49-F238E27FC236}">
                        <a16:creationId xmlns:a16="http://schemas.microsoft.com/office/drawing/2014/main" id="{00842339-033C-A96E-67FB-0AEA269C1C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48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a</a:t>
                    </a:r>
                  </a:p>
                </p:txBody>
              </p:sp>
              <p:sp>
                <p:nvSpPr>
                  <p:cNvPr id="191674" name="Text Box 16">
                    <a:extLst>
                      <a:ext uri="{FF2B5EF4-FFF2-40B4-BE49-F238E27FC236}">
                        <a16:creationId xmlns:a16="http://schemas.microsoft.com/office/drawing/2014/main" id="{B00BE920-90B5-5473-BA56-A13E2B6E9D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636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b</a:t>
                    </a:r>
                  </a:p>
                </p:txBody>
              </p:sp>
              <p:sp>
                <p:nvSpPr>
                  <p:cNvPr id="191675" name="Text Box 17">
                    <a:extLst>
                      <a:ext uri="{FF2B5EF4-FFF2-40B4-BE49-F238E27FC236}">
                        <a16:creationId xmlns:a16="http://schemas.microsoft.com/office/drawing/2014/main" id="{D8B0CCC9-BF31-D692-8703-6A2D678EA4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777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m</a:t>
                    </a:r>
                  </a:p>
                </p:txBody>
              </p:sp>
              <p:sp>
                <p:nvSpPr>
                  <p:cNvPr id="191676" name="Text Box 18">
                    <a:extLst>
                      <a:ext uri="{FF2B5EF4-FFF2-40B4-BE49-F238E27FC236}">
                        <a16:creationId xmlns:a16="http://schemas.microsoft.com/office/drawing/2014/main" id="{A9BE77B0-AED3-BEBE-D314-B32DF5F612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2" y="3902"/>
                    <a:ext cx="13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solidFill>
                          <a:srgbClr val="FF3300"/>
                        </a:solidFill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91600" name="Freeform 20">
                <a:extLst>
                  <a:ext uri="{FF2B5EF4-FFF2-40B4-BE49-F238E27FC236}">
                    <a16:creationId xmlns:a16="http://schemas.microsoft.com/office/drawing/2014/main" id="{74DF0EB1-1BEA-4094-B627-74925E018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2289"/>
                <a:ext cx="1040" cy="1096"/>
              </a:xfrm>
              <a:custGeom>
                <a:avLst/>
                <a:gdLst>
                  <a:gd name="T0" fmla="*/ 0 w 1040"/>
                  <a:gd name="T1" fmla="*/ 1089 h 1096"/>
                  <a:gd name="T2" fmla="*/ 411 w 1040"/>
                  <a:gd name="T3" fmla="*/ 1064 h 1096"/>
                  <a:gd name="T4" fmla="*/ 629 w 1040"/>
                  <a:gd name="T5" fmla="*/ 895 h 1096"/>
                  <a:gd name="T6" fmla="*/ 847 w 1040"/>
                  <a:gd name="T7" fmla="*/ 363 h 1096"/>
                  <a:gd name="T8" fmla="*/ 1040 w 1040"/>
                  <a:gd name="T9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1096">
                    <a:moveTo>
                      <a:pt x="0" y="1089"/>
                    </a:moveTo>
                    <a:cubicBezTo>
                      <a:pt x="153" y="1092"/>
                      <a:pt x="306" y="1096"/>
                      <a:pt x="411" y="1064"/>
                    </a:cubicBezTo>
                    <a:cubicBezTo>
                      <a:pt x="516" y="1032"/>
                      <a:pt x="556" y="1012"/>
                      <a:pt x="629" y="895"/>
                    </a:cubicBezTo>
                    <a:cubicBezTo>
                      <a:pt x="702" y="778"/>
                      <a:pt x="779" y="512"/>
                      <a:pt x="847" y="363"/>
                    </a:cubicBezTo>
                    <a:cubicBezTo>
                      <a:pt x="915" y="214"/>
                      <a:pt x="977" y="107"/>
                      <a:pt x="104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1" name="Freeform 21">
                <a:extLst>
                  <a:ext uri="{FF2B5EF4-FFF2-40B4-BE49-F238E27FC236}">
                    <a16:creationId xmlns:a16="http://schemas.microsoft.com/office/drawing/2014/main" id="{9B9C3BE5-23A6-F64A-BA6A-AC9974B58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676"/>
                <a:ext cx="992" cy="875"/>
              </a:xfrm>
              <a:custGeom>
                <a:avLst/>
                <a:gdLst>
                  <a:gd name="T0" fmla="*/ 0 w 992"/>
                  <a:gd name="T1" fmla="*/ 847 h 875"/>
                  <a:gd name="T2" fmla="*/ 363 w 992"/>
                  <a:gd name="T3" fmla="*/ 847 h 875"/>
                  <a:gd name="T4" fmla="*/ 654 w 992"/>
                  <a:gd name="T5" fmla="*/ 677 h 875"/>
                  <a:gd name="T6" fmla="*/ 992 w 992"/>
                  <a:gd name="T7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2" h="875">
                    <a:moveTo>
                      <a:pt x="0" y="847"/>
                    </a:moveTo>
                    <a:cubicBezTo>
                      <a:pt x="127" y="861"/>
                      <a:pt x="254" y="875"/>
                      <a:pt x="363" y="847"/>
                    </a:cubicBezTo>
                    <a:cubicBezTo>
                      <a:pt x="472" y="819"/>
                      <a:pt x="549" y="818"/>
                      <a:pt x="654" y="677"/>
                    </a:cubicBezTo>
                    <a:cubicBezTo>
                      <a:pt x="759" y="536"/>
                      <a:pt x="936" y="113"/>
                      <a:pt x="99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2" name="Freeform 22">
                <a:extLst>
                  <a:ext uri="{FF2B5EF4-FFF2-40B4-BE49-F238E27FC236}">
                    <a16:creationId xmlns:a16="http://schemas.microsoft.com/office/drawing/2014/main" id="{48690EEC-7804-6DCE-A16B-CC91F716A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087"/>
                <a:ext cx="1016" cy="629"/>
              </a:xfrm>
              <a:custGeom>
                <a:avLst/>
                <a:gdLst>
                  <a:gd name="T0" fmla="*/ 0 w 1016"/>
                  <a:gd name="T1" fmla="*/ 605 h 629"/>
                  <a:gd name="T2" fmla="*/ 436 w 1016"/>
                  <a:gd name="T3" fmla="*/ 605 h 629"/>
                  <a:gd name="T4" fmla="*/ 702 w 1016"/>
                  <a:gd name="T5" fmla="*/ 460 h 629"/>
                  <a:gd name="T6" fmla="*/ 1016 w 1016"/>
                  <a:gd name="T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6" h="629">
                    <a:moveTo>
                      <a:pt x="0" y="605"/>
                    </a:moveTo>
                    <a:cubicBezTo>
                      <a:pt x="159" y="617"/>
                      <a:pt x="319" y="629"/>
                      <a:pt x="436" y="605"/>
                    </a:cubicBezTo>
                    <a:cubicBezTo>
                      <a:pt x="553" y="581"/>
                      <a:pt x="605" y="561"/>
                      <a:pt x="702" y="460"/>
                    </a:cubicBezTo>
                    <a:cubicBezTo>
                      <a:pt x="799" y="359"/>
                      <a:pt x="907" y="179"/>
                      <a:pt x="101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3" name="Freeform 23">
                <a:extLst>
                  <a:ext uri="{FF2B5EF4-FFF2-40B4-BE49-F238E27FC236}">
                    <a16:creationId xmlns:a16="http://schemas.microsoft.com/office/drawing/2014/main" id="{7723C7E2-8953-076A-A0F1-CEF0780A3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3474"/>
                <a:ext cx="1645" cy="456"/>
              </a:xfrm>
              <a:custGeom>
                <a:avLst/>
                <a:gdLst>
                  <a:gd name="T0" fmla="*/ 0 w 1645"/>
                  <a:gd name="T1" fmla="*/ 412 h 456"/>
                  <a:gd name="T2" fmla="*/ 460 w 1645"/>
                  <a:gd name="T3" fmla="*/ 412 h 456"/>
                  <a:gd name="T4" fmla="*/ 1041 w 1645"/>
                  <a:gd name="T5" fmla="*/ 146 h 456"/>
                  <a:gd name="T6" fmla="*/ 1645 w 1645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5" h="456">
                    <a:moveTo>
                      <a:pt x="0" y="412"/>
                    </a:moveTo>
                    <a:cubicBezTo>
                      <a:pt x="143" y="434"/>
                      <a:pt x="287" y="456"/>
                      <a:pt x="460" y="412"/>
                    </a:cubicBezTo>
                    <a:cubicBezTo>
                      <a:pt x="633" y="368"/>
                      <a:pt x="844" y="215"/>
                      <a:pt x="1041" y="146"/>
                    </a:cubicBezTo>
                    <a:cubicBezTo>
                      <a:pt x="1238" y="77"/>
                      <a:pt x="1441" y="38"/>
                      <a:pt x="164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4" name="Freeform 24">
                <a:extLst>
                  <a:ext uri="{FF2B5EF4-FFF2-40B4-BE49-F238E27FC236}">
                    <a16:creationId xmlns:a16="http://schemas.microsoft.com/office/drawing/2014/main" id="{FB5367B3-C31A-4AF0-A271-E377747C3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474"/>
                <a:ext cx="1064" cy="597"/>
              </a:xfrm>
              <a:custGeom>
                <a:avLst/>
                <a:gdLst>
                  <a:gd name="T0" fmla="*/ 0 w 1064"/>
                  <a:gd name="T1" fmla="*/ 581 h 597"/>
                  <a:gd name="T2" fmla="*/ 435 w 1064"/>
                  <a:gd name="T3" fmla="*/ 581 h 597"/>
                  <a:gd name="T4" fmla="*/ 725 w 1064"/>
                  <a:gd name="T5" fmla="*/ 484 h 597"/>
                  <a:gd name="T6" fmla="*/ 1064 w 1064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4" h="597">
                    <a:moveTo>
                      <a:pt x="0" y="581"/>
                    </a:moveTo>
                    <a:cubicBezTo>
                      <a:pt x="157" y="589"/>
                      <a:pt x="314" y="597"/>
                      <a:pt x="435" y="581"/>
                    </a:cubicBezTo>
                    <a:cubicBezTo>
                      <a:pt x="556" y="565"/>
                      <a:pt x="620" y="581"/>
                      <a:pt x="725" y="484"/>
                    </a:cubicBezTo>
                    <a:cubicBezTo>
                      <a:pt x="830" y="387"/>
                      <a:pt x="947" y="193"/>
                      <a:pt x="106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605" name="Freeform 25">
                <a:extLst>
                  <a:ext uri="{FF2B5EF4-FFF2-40B4-BE49-F238E27FC236}">
                    <a16:creationId xmlns:a16="http://schemas.microsoft.com/office/drawing/2014/main" id="{6043A81E-2664-7615-62CB-A89F9B21F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910"/>
                <a:ext cx="1088" cy="310"/>
              </a:xfrm>
              <a:custGeom>
                <a:avLst/>
                <a:gdLst>
                  <a:gd name="T0" fmla="*/ 0 w 1088"/>
                  <a:gd name="T1" fmla="*/ 266 h 310"/>
                  <a:gd name="T2" fmla="*/ 629 w 1088"/>
                  <a:gd name="T3" fmla="*/ 266 h 310"/>
                  <a:gd name="T4" fmla="*/ 1088 w 1088"/>
                  <a:gd name="T5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8" h="310">
                    <a:moveTo>
                      <a:pt x="0" y="266"/>
                    </a:moveTo>
                    <a:cubicBezTo>
                      <a:pt x="224" y="288"/>
                      <a:pt x="448" y="310"/>
                      <a:pt x="629" y="266"/>
                    </a:cubicBezTo>
                    <a:cubicBezTo>
                      <a:pt x="810" y="222"/>
                      <a:pt x="949" y="111"/>
                      <a:pt x="1088" y="0"/>
                    </a:cubicBez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1606" name="Group 27">
                <a:extLst>
                  <a:ext uri="{FF2B5EF4-FFF2-40B4-BE49-F238E27FC236}">
                    <a16:creationId xmlns:a16="http://schemas.microsoft.com/office/drawing/2014/main" id="{33356911-A821-3D49-796F-D80CC9148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5" y="1676"/>
                <a:ext cx="1640" cy="2223"/>
                <a:chOff x="4059" y="1547"/>
                <a:chExt cx="1640" cy="2223"/>
              </a:xfrm>
            </p:grpSpPr>
            <p:grpSp>
              <p:nvGrpSpPr>
                <p:cNvPr id="191613" name="Group 28">
                  <a:extLst>
                    <a:ext uri="{FF2B5EF4-FFF2-40B4-BE49-F238E27FC236}">
                      <a16:creationId xmlns:a16="http://schemas.microsoft.com/office/drawing/2014/main" id="{B1C05832-3B17-0C4F-3990-4BB9DCA914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9" y="1547"/>
                  <a:ext cx="454" cy="226"/>
                  <a:chOff x="4649" y="1547"/>
                  <a:chExt cx="454" cy="226"/>
                </a:xfrm>
              </p:grpSpPr>
              <p:sp>
                <p:nvSpPr>
                  <p:cNvPr id="191664" name="Oval 29">
                    <a:extLst>
                      <a:ext uri="{FF2B5EF4-FFF2-40B4-BE49-F238E27FC236}">
                        <a16:creationId xmlns:a16="http://schemas.microsoft.com/office/drawing/2014/main" id="{45BDF60C-D0AC-5A9F-4E0A-0F880EDCF3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547"/>
                    <a:ext cx="454" cy="226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665" name="Text Box 30">
                    <a:extLst>
                      <a:ext uri="{FF2B5EF4-FFF2-40B4-BE49-F238E27FC236}">
                        <a16:creationId xmlns:a16="http://schemas.microsoft.com/office/drawing/2014/main" id="{5178E5D4-A1E8-6A39-B0A0-C0B451322E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7" y="1579"/>
                    <a:ext cx="29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/>
                      <a:t>root</a:t>
                    </a:r>
                  </a:p>
                </p:txBody>
              </p:sp>
            </p:grpSp>
            <p:grpSp>
              <p:nvGrpSpPr>
                <p:cNvPr id="191614" name="Group 31">
                  <a:extLst>
                    <a:ext uri="{FF2B5EF4-FFF2-40B4-BE49-F238E27FC236}">
                      <a16:creationId xmlns:a16="http://schemas.microsoft.com/office/drawing/2014/main" id="{AEC97A9E-1C5B-8606-7363-9A346567D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3" y="1676"/>
                  <a:ext cx="596" cy="1277"/>
                  <a:chOff x="5103" y="1676"/>
                  <a:chExt cx="596" cy="1277"/>
                </a:xfrm>
              </p:grpSpPr>
              <p:sp>
                <p:nvSpPr>
                  <p:cNvPr id="191651" name="Line 32">
                    <a:extLst>
                      <a:ext uri="{FF2B5EF4-FFF2-40B4-BE49-F238E27FC236}">
                        <a16:creationId xmlns:a16="http://schemas.microsoft.com/office/drawing/2014/main" id="{2B0DB94E-8292-579C-6206-22CB2784BE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103" y="1676"/>
                    <a:ext cx="369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52" name="Group 33">
                    <a:extLst>
                      <a:ext uri="{FF2B5EF4-FFF2-40B4-BE49-F238E27FC236}">
                        <a16:creationId xmlns:a16="http://schemas.microsoft.com/office/drawing/2014/main" id="{4F7201F9-7400-CFC9-8735-C211B62F8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1019"/>
                    <a:chOff x="5245" y="1934"/>
                    <a:chExt cx="454" cy="1019"/>
                  </a:xfrm>
                </p:grpSpPr>
                <p:sp>
                  <p:nvSpPr>
                    <p:cNvPr id="191653" name="Line 34">
                      <a:extLst>
                        <a:ext uri="{FF2B5EF4-FFF2-40B4-BE49-F238E27FC236}">
                          <a16:creationId xmlns:a16="http://schemas.microsoft.com/office/drawing/2014/main" id="{98BD54D7-9FAE-1EB9-AB33-E1571BE4F6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54" name="Line 35">
                      <a:extLst>
                        <a:ext uri="{FF2B5EF4-FFF2-40B4-BE49-F238E27FC236}">
                          <a16:creationId xmlns:a16="http://schemas.microsoft.com/office/drawing/2014/main" id="{F1FE72A7-2ACB-705C-51C3-D7849AA3BB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469" y="2562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55" name="Group 36">
                      <a:extLst>
                        <a:ext uri="{FF2B5EF4-FFF2-40B4-BE49-F238E27FC236}">
                          <a16:creationId xmlns:a16="http://schemas.microsoft.com/office/drawing/2014/main" id="{15DDEF1D-B03C-6F94-F867-9B84A01D19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727"/>
                      <a:ext cx="454" cy="226"/>
                      <a:chOff x="5245" y="2727"/>
                      <a:chExt cx="454" cy="226"/>
                    </a:xfrm>
                  </p:grpSpPr>
                  <p:sp>
                    <p:nvSpPr>
                      <p:cNvPr id="191662" name="Oval 37">
                        <a:extLst>
                          <a:ext uri="{FF2B5EF4-FFF2-40B4-BE49-F238E27FC236}">
                            <a16:creationId xmlns:a16="http://schemas.microsoft.com/office/drawing/2014/main" id="{48B89FAE-E858-9B35-1317-252F2F9D8F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3" name="Text Box 38">
                        <a:extLst>
                          <a:ext uri="{FF2B5EF4-FFF2-40B4-BE49-F238E27FC236}">
                            <a16:creationId xmlns:a16="http://schemas.microsoft.com/office/drawing/2014/main" id="{72B19F0A-1518-55DD-DF17-9F5AE072CCC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91656" name="Group 39">
                      <a:extLst>
                        <a:ext uri="{FF2B5EF4-FFF2-40B4-BE49-F238E27FC236}">
                          <a16:creationId xmlns:a16="http://schemas.microsoft.com/office/drawing/2014/main" id="{DCA0A897-9DEA-31C2-7BF6-6BE656FC37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1934"/>
                      <a:ext cx="454" cy="226"/>
                      <a:chOff x="5245" y="1934"/>
                      <a:chExt cx="454" cy="226"/>
                    </a:xfrm>
                  </p:grpSpPr>
                  <p:sp>
                    <p:nvSpPr>
                      <p:cNvPr id="191660" name="Oval 40">
                        <a:extLst>
                          <a:ext uri="{FF2B5EF4-FFF2-40B4-BE49-F238E27FC236}">
                            <a16:creationId xmlns:a16="http://schemas.microsoft.com/office/drawing/2014/main" id="{252D9A3C-232D-A16D-3948-EC32AA25C87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61" name="Text Box 41">
                        <a:extLst>
                          <a:ext uri="{FF2B5EF4-FFF2-40B4-BE49-F238E27FC236}">
                            <a16:creationId xmlns:a16="http://schemas.microsoft.com/office/drawing/2014/main" id="{FE9675D7-A32E-B8CA-5A5C-B12DD2688E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196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1</a:t>
                        </a:r>
                      </a:p>
                    </p:txBody>
                  </p:sp>
                </p:grpSp>
                <p:grpSp>
                  <p:nvGrpSpPr>
                    <p:cNvPr id="191657" name="Group 42">
                      <a:extLst>
                        <a:ext uri="{FF2B5EF4-FFF2-40B4-BE49-F238E27FC236}">
                          <a16:creationId xmlns:a16="http://schemas.microsoft.com/office/drawing/2014/main" id="{41C3E0BC-0259-10BF-7100-D47E115D39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45" y="2338"/>
                      <a:ext cx="454" cy="226"/>
                      <a:chOff x="5245" y="2338"/>
                      <a:chExt cx="454" cy="226"/>
                    </a:xfrm>
                  </p:grpSpPr>
                  <p:sp>
                    <p:nvSpPr>
                      <p:cNvPr id="191658" name="Oval 43">
                        <a:extLst>
                          <a:ext uri="{FF2B5EF4-FFF2-40B4-BE49-F238E27FC236}">
                            <a16:creationId xmlns:a16="http://schemas.microsoft.com/office/drawing/2014/main" id="{4A96D6A3-7393-952D-2379-68FCCA9562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45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9" name="Text Box 44">
                        <a:extLst>
                          <a:ext uri="{FF2B5EF4-FFF2-40B4-BE49-F238E27FC236}">
                            <a16:creationId xmlns:a16="http://schemas.microsoft.com/office/drawing/2014/main" id="{CF75960F-C4F0-BBBB-44C9-0835318010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2" y="2378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b : 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91615" name="Group 45">
                  <a:extLst>
                    <a:ext uri="{FF2B5EF4-FFF2-40B4-BE49-F238E27FC236}">
                      <a16:creationId xmlns:a16="http://schemas.microsoft.com/office/drawing/2014/main" id="{A69FE5BD-C595-E379-7EB8-CD7DFC02B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676"/>
                  <a:ext cx="1064" cy="2094"/>
                  <a:chOff x="4059" y="1676"/>
                  <a:chExt cx="1064" cy="2094"/>
                </a:xfrm>
              </p:grpSpPr>
              <p:sp>
                <p:nvSpPr>
                  <p:cNvPr id="191616" name="Line 46">
                    <a:extLst>
                      <a:ext uri="{FF2B5EF4-FFF2-40B4-BE49-F238E27FC236}">
                        <a16:creationId xmlns:a16="http://schemas.microsoft.com/office/drawing/2014/main" id="{BED0635A-DC9E-3663-6D5A-0EB51D5850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25" y="1676"/>
                    <a:ext cx="224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1617" name="Group 47">
                    <a:extLst>
                      <a:ext uri="{FF2B5EF4-FFF2-40B4-BE49-F238E27FC236}">
                        <a16:creationId xmlns:a16="http://schemas.microsoft.com/office/drawing/2014/main" id="{A6E165B6-D533-A935-9395-A5A087A058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139"/>
                    <a:ext cx="650" cy="425"/>
                    <a:chOff x="4453" y="2139"/>
                    <a:chExt cx="650" cy="425"/>
                  </a:xfrm>
                </p:grpSpPr>
                <p:sp>
                  <p:nvSpPr>
                    <p:cNvPr id="191647" name="Line 48">
                      <a:extLst>
                        <a:ext uri="{FF2B5EF4-FFF2-40B4-BE49-F238E27FC236}">
                          <a16:creationId xmlns:a16="http://schemas.microsoft.com/office/drawing/2014/main" id="{A0482C98-98EB-88FC-FD81-F19CEBD1F3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139"/>
                      <a:ext cx="290" cy="1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8" name="Group 49">
                      <a:extLst>
                        <a:ext uri="{FF2B5EF4-FFF2-40B4-BE49-F238E27FC236}">
                          <a16:creationId xmlns:a16="http://schemas.microsoft.com/office/drawing/2014/main" id="{33369F54-4B4D-CE63-BDAD-3C3EDB794D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2338"/>
                      <a:ext cx="454" cy="226"/>
                      <a:chOff x="4649" y="2338"/>
                      <a:chExt cx="454" cy="226"/>
                    </a:xfrm>
                  </p:grpSpPr>
                  <p:sp>
                    <p:nvSpPr>
                      <p:cNvPr id="191649" name="Oval 50">
                        <a:extLst>
                          <a:ext uri="{FF2B5EF4-FFF2-40B4-BE49-F238E27FC236}">
                            <a16:creationId xmlns:a16="http://schemas.microsoft.com/office/drawing/2014/main" id="{63598C06-FF41-D308-8E4B-93EEB6A891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50" name="Text Box 51">
                        <a:extLst>
                          <a:ext uri="{FF2B5EF4-FFF2-40B4-BE49-F238E27FC236}">
                            <a16:creationId xmlns:a16="http://schemas.microsoft.com/office/drawing/2014/main" id="{FDB4E34C-420D-E2C1-FB7B-06AE2AF056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</p:grpSp>
              <p:grpSp>
                <p:nvGrpSpPr>
                  <p:cNvPr id="191618" name="Group 52">
                    <a:extLst>
                      <a:ext uri="{FF2B5EF4-FFF2-40B4-BE49-F238E27FC236}">
                        <a16:creationId xmlns:a16="http://schemas.microsoft.com/office/drawing/2014/main" id="{545A33A8-BB09-A4EC-2D26-D9EEE19FD2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53" y="2934"/>
                    <a:ext cx="670" cy="836"/>
                    <a:chOff x="4453" y="2934"/>
                    <a:chExt cx="670" cy="836"/>
                  </a:xfrm>
                </p:grpSpPr>
                <p:sp>
                  <p:nvSpPr>
                    <p:cNvPr id="191639" name="Line 53">
                      <a:extLst>
                        <a:ext uri="{FF2B5EF4-FFF2-40B4-BE49-F238E27FC236}">
                          <a16:creationId xmlns:a16="http://schemas.microsoft.com/office/drawing/2014/main" id="{63C2D9C7-AE48-98F5-636F-82F3BFC68B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53" y="2934"/>
                      <a:ext cx="290" cy="2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40" name="Line 54">
                      <a:extLst>
                        <a:ext uri="{FF2B5EF4-FFF2-40B4-BE49-F238E27FC236}">
                          <a16:creationId xmlns:a16="http://schemas.microsoft.com/office/drawing/2014/main" id="{9F95D5B7-F4B4-C60F-802D-B101BD126F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40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41" name="Group 55">
                      <a:extLst>
                        <a:ext uri="{FF2B5EF4-FFF2-40B4-BE49-F238E27FC236}">
                          <a16:creationId xmlns:a16="http://schemas.microsoft.com/office/drawing/2014/main" id="{8A140913-C7D6-E5BD-87BC-3031BBBFD8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136"/>
                      <a:ext cx="454" cy="226"/>
                      <a:chOff x="4649" y="3136"/>
                      <a:chExt cx="454" cy="226"/>
                    </a:xfrm>
                  </p:grpSpPr>
                  <p:sp>
                    <p:nvSpPr>
                      <p:cNvPr id="191645" name="Oval 56">
                        <a:extLst>
                          <a:ext uri="{FF2B5EF4-FFF2-40B4-BE49-F238E27FC236}">
                            <a16:creationId xmlns:a16="http://schemas.microsoft.com/office/drawing/2014/main" id="{1E72DC66-6376-8D01-56B4-3875930730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6" name="Text Box 57">
                        <a:extLst>
                          <a:ext uri="{FF2B5EF4-FFF2-40B4-BE49-F238E27FC236}">
                            <a16:creationId xmlns:a16="http://schemas.microsoft.com/office/drawing/2014/main" id="{5E0A58E0-5E86-D5A1-762D-1AB1B6D43C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176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b : 1</a:t>
                        </a:r>
                      </a:p>
                    </p:txBody>
                  </p:sp>
                </p:grpSp>
                <p:grpSp>
                  <p:nvGrpSpPr>
                    <p:cNvPr id="191642" name="Group 58">
                      <a:extLst>
                        <a:ext uri="{FF2B5EF4-FFF2-40B4-BE49-F238E27FC236}">
                          <a16:creationId xmlns:a16="http://schemas.microsoft.com/office/drawing/2014/main" id="{0BEF5A84-D6EA-E1EA-3A21-A36A627CB1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9" y="3544"/>
                      <a:ext cx="474" cy="226"/>
                      <a:chOff x="4649" y="3544"/>
                      <a:chExt cx="474" cy="226"/>
                    </a:xfrm>
                  </p:grpSpPr>
                  <p:sp>
                    <p:nvSpPr>
                      <p:cNvPr id="191643" name="Oval 59">
                        <a:extLst>
                          <a:ext uri="{FF2B5EF4-FFF2-40B4-BE49-F238E27FC236}">
                            <a16:creationId xmlns:a16="http://schemas.microsoft.com/office/drawing/2014/main" id="{44D7F0B8-0704-AA97-69BC-EC2EC2EC1C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44" name="Text Box 60">
                        <a:extLst>
                          <a:ext uri="{FF2B5EF4-FFF2-40B4-BE49-F238E27FC236}">
                            <a16:creationId xmlns:a16="http://schemas.microsoft.com/office/drawing/2014/main" id="{3A0036C6-5814-5AF8-03A9-A08E306260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7" y="3584"/>
                        <a:ext cx="356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1</a:t>
                        </a:r>
                      </a:p>
                    </p:txBody>
                  </p:sp>
                </p:grpSp>
              </p:grpSp>
              <p:grpSp>
                <p:nvGrpSpPr>
                  <p:cNvPr id="191619" name="Group 61">
                    <a:extLst>
                      <a:ext uri="{FF2B5EF4-FFF2-40B4-BE49-F238E27FC236}">
                        <a16:creationId xmlns:a16="http://schemas.microsoft.com/office/drawing/2014/main" id="{A2320152-C9AD-F943-9CFB-A6C4040459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1836"/>
                    <a:chOff x="4059" y="1934"/>
                    <a:chExt cx="454" cy="1836"/>
                  </a:xfrm>
                </p:grpSpPr>
                <p:sp>
                  <p:nvSpPr>
                    <p:cNvPr id="191620" name="Line 62">
                      <a:extLst>
                        <a:ext uri="{FF2B5EF4-FFF2-40B4-BE49-F238E27FC236}">
                          <a16:creationId xmlns:a16="http://schemas.microsoft.com/office/drawing/2014/main" id="{BCD92077-A2EE-9D0A-2568-657EDCCCE5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155"/>
                      <a:ext cx="0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1" name="Line 63">
                      <a:extLst>
                        <a:ext uri="{FF2B5EF4-FFF2-40B4-BE49-F238E27FC236}">
                          <a16:creationId xmlns:a16="http://schemas.microsoft.com/office/drawing/2014/main" id="{C420893B-1CF1-505B-AA94-880F39F5FE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564"/>
                      <a:ext cx="0" cy="1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2" name="Line 64">
                      <a:extLst>
                        <a:ext uri="{FF2B5EF4-FFF2-40B4-BE49-F238E27FC236}">
                          <a16:creationId xmlns:a16="http://schemas.microsoft.com/office/drawing/2014/main" id="{0CD12966-8330-FD2D-3F4F-C045046300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2949"/>
                      <a:ext cx="0" cy="1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623" name="Line 65">
                      <a:extLst>
                        <a:ext uri="{FF2B5EF4-FFF2-40B4-BE49-F238E27FC236}">
                          <a16:creationId xmlns:a16="http://schemas.microsoft.com/office/drawing/2014/main" id="{2BFFF923-3733-AEDF-65AE-0A3842B5E1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9" y="3362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1624" name="Group 66">
                      <a:extLst>
                        <a:ext uri="{FF2B5EF4-FFF2-40B4-BE49-F238E27FC236}">
                          <a16:creationId xmlns:a16="http://schemas.microsoft.com/office/drawing/2014/main" id="{1A2E6306-68BD-996D-73AA-3775C890800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1934"/>
                      <a:ext cx="454" cy="226"/>
                      <a:chOff x="4059" y="1934"/>
                      <a:chExt cx="454" cy="226"/>
                    </a:xfrm>
                  </p:grpSpPr>
                  <p:sp>
                    <p:nvSpPr>
                      <p:cNvPr id="191637" name="Oval 67">
                        <a:extLst>
                          <a:ext uri="{FF2B5EF4-FFF2-40B4-BE49-F238E27FC236}">
                            <a16:creationId xmlns:a16="http://schemas.microsoft.com/office/drawing/2014/main" id="{A83BAC15-05A5-2EF9-EFB9-F96575BF16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3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8" name="Text Box 68">
                        <a:extLst>
                          <a:ext uri="{FF2B5EF4-FFF2-40B4-BE49-F238E27FC236}">
                            <a16:creationId xmlns:a16="http://schemas.microsoft.com/office/drawing/2014/main" id="{70151825-52A8-45B8-32E2-F04F475287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1963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f : 4</a:t>
                        </a:r>
                      </a:p>
                    </p:txBody>
                  </p:sp>
                </p:grpSp>
                <p:grpSp>
                  <p:nvGrpSpPr>
                    <p:cNvPr id="191625" name="Group 69">
                      <a:extLst>
                        <a:ext uri="{FF2B5EF4-FFF2-40B4-BE49-F238E27FC236}">
                          <a16:creationId xmlns:a16="http://schemas.microsoft.com/office/drawing/2014/main" id="{F7A3F087-DFCF-EEB7-A577-0E28DD56D8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727"/>
                      <a:ext cx="454" cy="226"/>
                      <a:chOff x="4059" y="2727"/>
                      <a:chExt cx="454" cy="226"/>
                    </a:xfrm>
                  </p:grpSpPr>
                  <p:sp>
                    <p:nvSpPr>
                      <p:cNvPr id="191635" name="Oval 70">
                        <a:extLst>
                          <a:ext uri="{FF2B5EF4-FFF2-40B4-BE49-F238E27FC236}">
                            <a16:creationId xmlns:a16="http://schemas.microsoft.com/office/drawing/2014/main" id="{7AC9FCC2-7B2C-BBF5-6FD6-1E912BD49F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727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6" name="Text Box 71">
                        <a:extLst>
                          <a:ext uri="{FF2B5EF4-FFF2-40B4-BE49-F238E27FC236}">
                            <a16:creationId xmlns:a16="http://schemas.microsoft.com/office/drawing/2014/main" id="{DB82B118-F7EE-E282-4671-B19A64ABFD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761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a : 3</a:t>
                        </a:r>
                      </a:p>
                    </p:txBody>
                  </p:sp>
                </p:grpSp>
                <p:grpSp>
                  <p:nvGrpSpPr>
                    <p:cNvPr id="191626" name="Group 72">
                      <a:extLst>
                        <a:ext uri="{FF2B5EF4-FFF2-40B4-BE49-F238E27FC236}">
                          <a16:creationId xmlns:a16="http://schemas.microsoft.com/office/drawing/2014/main" id="{4E05A7AE-0200-93AA-651C-7EF3DD0C1C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136"/>
                      <a:ext cx="454" cy="226"/>
                      <a:chOff x="4059" y="3136"/>
                      <a:chExt cx="454" cy="226"/>
                    </a:xfrm>
                  </p:grpSpPr>
                  <p:sp>
                    <p:nvSpPr>
                      <p:cNvPr id="191633" name="Oval 73">
                        <a:extLst>
                          <a:ext uri="{FF2B5EF4-FFF2-40B4-BE49-F238E27FC236}">
                            <a16:creationId xmlns:a16="http://schemas.microsoft.com/office/drawing/2014/main" id="{B4E54D87-421A-CE9F-7E01-C3772ABB5F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136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4" name="Text Box 74">
                        <a:extLst>
                          <a:ext uri="{FF2B5EF4-FFF2-40B4-BE49-F238E27FC236}">
                            <a16:creationId xmlns:a16="http://schemas.microsoft.com/office/drawing/2014/main" id="{BD769983-E66F-9751-D8E6-25CAE66C57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176"/>
                        <a:ext cx="338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/>
                          <a:t>m : 2</a:t>
                        </a:r>
                      </a:p>
                    </p:txBody>
                  </p:sp>
                </p:grpSp>
                <p:grpSp>
                  <p:nvGrpSpPr>
                    <p:cNvPr id="191627" name="Group 75">
                      <a:extLst>
                        <a:ext uri="{FF2B5EF4-FFF2-40B4-BE49-F238E27FC236}">
                          <a16:creationId xmlns:a16="http://schemas.microsoft.com/office/drawing/2014/main" id="{529024C5-18F1-61B5-6123-8B6FCFB8FF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544"/>
                      <a:ext cx="454" cy="226"/>
                      <a:chOff x="4059" y="3544"/>
                      <a:chExt cx="454" cy="226"/>
                    </a:xfrm>
                  </p:grpSpPr>
                  <p:sp>
                    <p:nvSpPr>
                      <p:cNvPr id="191631" name="Oval 76">
                        <a:extLst>
                          <a:ext uri="{FF2B5EF4-FFF2-40B4-BE49-F238E27FC236}">
                            <a16:creationId xmlns:a16="http://schemas.microsoft.com/office/drawing/2014/main" id="{B844BA6B-639A-46E8-A32B-6C7E08BA2F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3544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2" name="Text Box 77">
                        <a:extLst>
                          <a:ext uri="{FF2B5EF4-FFF2-40B4-BE49-F238E27FC236}">
                            <a16:creationId xmlns:a16="http://schemas.microsoft.com/office/drawing/2014/main" id="{8C23B990-EA29-F061-144C-2086859830F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358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p :</a:t>
                        </a:r>
                        <a:r>
                          <a:rPr lang="en-US" altLang="zh-CN" sz="1800" dirty="0"/>
                          <a:t> </a:t>
                        </a:r>
                        <a: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191628" name="Group 78">
                      <a:extLst>
                        <a:ext uri="{FF2B5EF4-FFF2-40B4-BE49-F238E27FC236}">
                          <a16:creationId xmlns:a16="http://schemas.microsoft.com/office/drawing/2014/main" id="{ED0E2C24-6C9E-6449-7F6C-4CEBC78260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2338"/>
                      <a:ext cx="454" cy="226"/>
                      <a:chOff x="4059" y="2338"/>
                      <a:chExt cx="454" cy="226"/>
                    </a:xfrm>
                  </p:grpSpPr>
                  <p:sp>
                    <p:nvSpPr>
                      <p:cNvPr id="191629" name="Oval 79">
                        <a:extLst>
                          <a:ext uri="{FF2B5EF4-FFF2-40B4-BE49-F238E27FC236}">
                            <a16:creationId xmlns:a16="http://schemas.microsoft.com/office/drawing/2014/main" id="{14C83919-D1F6-F613-371C-F68B208829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38"/>
                        <a:ext cx="454" cy="226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630" name="Text Box 80">
                        <a:extLst>
                          <a:ext uri="{FF2B5EF4-FFF2-40B4-BE49-F238E27FC236}">
                            <a16:creationId xmlns:a16="http://schemas.microsoft.com/office/drawing/2014/main" id="{F0E1EEE2-33EF-CCB7-BD2F-7E6CF6105FE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3" y="2374"/>
                        <a:ext cx="290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1800"/>
                          <a:t>c : 3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91607" name="Group 81">
                <a:extLst>
                  <a:ext uri="{FF2B5EF4-FFF2-40B4-BE49-F238E27FC236}">
                    <a16:creationId xmlns:a16="http://schemas.microsoft.com/office/drawing/2014/main" id="{EDC2F0D6-1335-DF1B-C820-DC1B05D5E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2190"/>
                <a:ext cx="1041" cy="1973"/>
                <a:chOff x="4428" y="2061"/>
                <a:chExt cx="1041" cy="1973"/>
              </a:xfrm>
            </p:grpSpPr>
            <p:sp>
              <p:nvSpPr>
                <p:cNvPr id="191608" name="Freeform 82">
                  <a:extLst>
                    <a:ext uri="{FF2B5EF4-FFF2-40B4-BE49-F238E27FC236}">
                      <a16:creationId xmlns:a16="http://schemas.microsoft.com/office/drawing/2014/main" id="{7650EC89-A495-D7BB-5CB8-684A15615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8" y="2061"/>
                  <a:ext cx="774" cy="291"/>
                </a:xfrm>
                <a:custGeom>
                  <a:avLst/>
                  <a:gdLst>
                    <a:gd name="T0" fmla="*/ 0 w 774"/>
                    <a:gd name="T1" fmla="*/ 291 h 291"/>
                    <a:gd name="T2" fmla="*/ 412 w 774"/>
                    <a:gd name="T3" fmla="*/ 121 h 291"/>
                    <a:gd name="T4" fmla="*/ 774 w 77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4" h="291">
                      <a:moveTo>
                        <a:pt x="0" y="291"/>
                      </a:moveTo>
                      <a:cubicBezTo>
                        <a:pt x="141" y="230"/>
                        <a:pt x="283" y="170"/>
                        <a:pt x="412" y="121"/>
                      </a:cubicBezTo>
                      <a:cubicBezTo>
                        <a:pt x="541" y="72"/>
                        <a:pt x="657" y="36"/>
                        <a:pt x="77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09" name="Freeform 83">
                  <a:extLst>
                    <a:ext uri="{FF2B5EF4-FFF2-40B4-BE49-F238E27FC236}">
                      <a16:creationId xmlns:a16="http://schemas.microsoft.com/office/drawing/2014/main" id="{EF698EB6-B612-1E6D-7F91-8B0395A76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3297"/>
                  <a:ext cx="218" cy="266"/>
                </a:xfrm>
                <a:custGeom>
                  <a:avLst/>
                  <a:gdLst>
                    <a:gd name="T0" fmla="*/ 0 w 218"/>
                    <a:gd name="T1" fmla="*/ 0 h 242"/>
                    <a:gd name="T2" fmla="*/ 218 w 218"/>
                    <a:gd name="T3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8" h="242">
                      <a:moveTo>
                        <a:pt x="0" y="0"/>
                      </a:moveTo>
                      <a:cubicBezTo>
                        <a:pt x="0" y="0"/>
                        <a:pt x="109" y="121"/>
                        <a:pt x="218" y="2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0" name="Freeform 84">
                  <a:extLst>
                    <a:ext uri="{FF2B5EF4-FFF2-40B4-BE49-F238E27FC236}">
                      <a16:creationId xmlns:a16="http://schemas.microsoft.com/office/drawing/2014/main" id="{7A8C2064-14FB-8BBF-F372-BDD64A689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983"/>
                  <a:ext cx="1016" cy="1051"/>
                </a:xfrm>
                <a:custGeom>
                  <a:avLst/>
                  <a:gdLst>
                    <a:gd name="T0" fmla="*/ 0 w 1016"/>
                    <a:gd name="T1" fmla="*/ 774 h 1051"/>
                    <a:gd name="T2" fmla="*/ 96 w 1016"/>
                    <a:gd name="T3" fmla="*/ 991 h 1051"/>
                    <a:gd name="T4" fmla="*/ 556 w 1016"/>
                    <a:gd name="T5" fmla="*/ 1016 h 1051"/>
                    <a:gd name="T6" fmla="*/ 798 w 1016"/>
                    <a:gd name="T7" fmla="*/ 991 h 1051"/>
                    <a:gd name="T8" fmla="*/ 919 w 1016"/>
                    <a:gd name="T9" fmla="*/ 653 h 1051"/>
                    <a:gd name="T10" fmla="*/ 1016 w 1016"/>
                    <a:gd name="T11" fmla="*/ 0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6" h="1051">
                      <a:moveTo>
                        <a:pt x="0" y="774"/>
                      </a:moveTo>
                      <a:cubicBezTo>
                        <a:pt x="1" y="862"/>
                        <a:pt x="3" y="951"/>
                        <a:pt x="96" y="991"/>
                      </a:cubicBezTo>
                      <a:cubicBezTo>
                        <a:pt x="189" y="1031"/>
                        <a:pt x="439" y="1016"/>
                        <a:pt x="556" y="1016"/>
                      </a:cubicBezTo>
                      <a:cubicBezTo>
                        <a:pt x="673" y="1016"/>
                        <a:pt x="738" y="1051"/>
                        <a:pt x="798" y="991"/>
                      </a:cubicBezTo>
                      <a:cubicBezTo>
                        <a:pt x="858" y="931"/>
                        <a:pt x="883" y="818"/>
                        <a:pt x="919" y="653"/>
                      </a:cubicBezTo>
                      <a:cubicBezTo>
                        <a:pt x="955" y="488"/>
                        <a:pt x="985" y="244"/>
                        <a:pt x="1016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1" name="Freeform 85">
                  <a:extLst>
                    <a:ext uri="{FF2B5EF4-FFF2-40B4-BE49-F238E27FC236}">
                      <a16:creationId xmlns:a16="http://schemas.microsoft.com/office/drawing/2014/main" id="{87332D2E-D68B-890A-6601-9D2EF5432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2571"/>
                  <a:ext cx="1" cy="557"/>
                </a:xfrm>
                <a:custGeom>
                  <a:avLst/>
                  <a:gdLst>
                    <a:gd name="T0" fmla="*/ 0 w 1"/>
                    <a:gd name="T1" fmla="*/ 557 h 557"/>
                    <a:gd name="T2" fmla="*/ 0 w 1"/>
                    <a:gd name="T3" fmla="*/ 0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557">
                      <a:moveTo>
                        <a:pt x="0" y="557"/>
                      </a:moveTo>
                      <a:cubicBezTo>
                        <a:pt x="0" y="557"/>
                        <a:pt x="0" y="27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612" name="Freeform 86">
                  <a:extLst>
                    <a:ext uri="{FF2B5EF4-FFF2-40B4-BE49-F238E27FC236}">
                      <a16:creationId xmlns:a16="http://schemas.microsoft.com/office/drawing/2014/main" id="{49A86DAB-6CAC-A6D5-830A-CEC333D60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6" y="2450"/>
                  <a:ext cx="121" cy="1"/>
                </a:xfrm>
                <a:custGeom>
                  <a:avLst/>
                  <a:gdLst>
                    <a:gd name="T0" fmla="*/ 0 w 121"/>
                    <a:gd name="T1" fmla="*/ 0 h 1"/>
                    <a:gd name="T2" fmla="*/ 121 w 12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50" y="0"/>
                        <a:pt x="101" y="0"/>
                        <a:pt x="12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1596" name="Line 97">
              <a:extLst>
                <a:ext uri="{FF2B5EF4-FFF2-40B4-BE49-F238E27FC236}">
                  <a16:creationId xmlns:a16="http://schemas.microsoft.com/office/drawing/2014/main" id="{504A45B2-B89A-2935-66C3-589686D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4325" y="3476625"/>
              <a:ext cx="1588" cy="23844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1597" name="Line 98">
              <a:extLst>
                <a:ext uri="{FF2B5EF4-FFF2-40B4-BE49-F238E27FC236}">
                  <a16:creationId xmlns:a16="http://schemas.microsoft.com/office/drawing/2014/main" id="{50B6AD62-2C63-1514-A834-D5BEB95A6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7100" y="3275013"/>
              <a:ext cx="0" cy="131286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60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54428" y="101889"/>
            <a:ext cx="10515600" cy="1325563"/>
          </a:xfrm>
        </p:spPr>
        <p:txBody>
          <a:bodyPr/>
          <a:lstStyle/>
          <a:p>
            <a:r>
              <a:rPr lang="en-US" altLang="zh-CN" spc="-95" dirty="0"/>
              <a:t>Frequent Patterns from FP-tree </a:t>
            </a:r>
            <a:endParaRPr lang="en-US" altLang="en-US" spc="-95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063" y="1451264"/>
            <a:ext cx="8291513" cy="485298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Continue with node </a:t>
            </a:r>
            <a:r>
              <a:rPr lang="en-US" altLang="en-US" i="1" dirty="0"/>
              <a:t>m</a:t>
            </a:r>
          </a:p>
          <a:p>
            <a:r>
              <a:rPr lang="en-US" altLang="en-US" dirty="0"/>
              <a:t>Two paths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pattern base</a:t>
            </a:r>
          </a:p>
          <a:p>
            <a:pPr lvl="1"/>
            <a:r>
              <a:rPr lang="en-US" altLang="en-US" sz="2000" dirty="0"/>
              <a:t>{</a:t>
            </a:r>
            <a:r>
              <a:rPr lang="en-US" altLang="en-US" sz="2000" i="1" dirty="0"/>
              <a:t>(f, c, a:2), (f, c, a, b:1)</a:t>
            </a:r>
            <a:r>
              <a:rPr lang="en-US" altLang="en-US" sz="2000" dirty="0"/>
              <a:t>}</a:t>
            </a:r>
          </a:p>
          <a:p>
            <a:r>
              <a:rPr lang="en-US" altLang="en-US" i="1" dirty="0"/>
              <a:t>m</a:t>
            </a:r>
            <a:r>
              <a:rPr lang="en-US" altLang="en-US" dirty="0"/>
              <a:t>’s </a:t>
            </a:r>
            <a:r>
              <a:rPr lang="en-US" altLang="en-US" dirty="0">
                <a:solidFill>
                  <a:srgbClr val="FF0000"/>
                </a:solidFill>
              </a:rPr>
              <a:t>conditional FP-tree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000" dirty="0"/>
              <a:t> (</a:t>
            </a:r>
            <a:r>
              <a:rPr lang="en-US" altLang="en-US" sz="2000" i="1" dirty="0"/>
              <a:t>f:3, c:3, a:3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dirty="0"/>
              <a:t>Frequent Patterns: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mf:3, mc:3, ma:3,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mfc:3, mfa:3, mca:3,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mfca:3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8937627" y="6448715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  <p:grpSp>
        <p:nvGrpSpPr>
          <p:cNvPr id="2" name="Group 90">
            <a:extLst>
              <a:ext uri="{FF2B5EF4-FFF2-40B4-BE49-F238E27FC236}">
                <a16:creationId xmlns:a16="http://schemas.microsoft.com/office/drawing/2014/main" id="{6D39D0F3-A5A4-0681-FE7C-AB63F2D1997D}"/>
              </a:ext>
            </a:extLst>
          </p:cNvPr>
          <p:cNvGrpSpPr>
            <a:grpSpLocks/>
          </p:cNvGrpSpPr>
          <p:nvPr/>
        </p:nvGrpSpPr>
        <p:grpSpPr bwMode="auto">
          <a:xfrm>
            <a:off x="5786665" y="2404281"/>
            <a:ext cx="5935663" cy="4229100"/>
            <a:chOff x="2009" y="1023"/>
            <a:chExt cx="3739" cy="2664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8394797B-29EB-6207-9EDE-3669E34DA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2217"/>
              <a:ext cx="8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/>
                <a:t>Header Table</a:t>
              </a:r>
            </a:p>
          </p:txBody>
        </p: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DB966D5-292B-C24A-35F1-B31257AA0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" y="2410"/>
              <a:ext cx="1766" cy="1277"/>
              <a:chOff x="1960" y="2934"/>
              <a:chExt cx="1766" cy="1277"/>
            </a:xfrm>
          </p:grpSpPr>
          <p:sp>
            <p:nvSpPr>
              <p:cNvPr id="72" name="Line 7">
                <a:extLst>
                  <a:ext uri="{FF2B5EF4-FFF2-40B4-BE49-F238E27FC236}">
                    <a16:creationId xmlns:a16="http://schemas.microsoft.com/office/drawing/2014/main" id="{D3A99FC2-B875-475F-9C9A-3BD3FE6B5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" y="3136"/>
                <a:ext cx="1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A16EDCA8-71EE-D8C2-6C07-47E9D9C5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934"/>
                <a:ext cx="0" cy="1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Text Box 9">
                <a:extLst>
                  <a:ext uri="{FF2B5EF4-FFF2-40B4-BE49-F238E27FC236}">
                    <a16:creationId xmlns:a16="http://schemas.microsoft.com/office/drawing/2014/main" id="{8C7210BA-3135-4D48-8210-03EFDCE9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934"/>
                <a:ext cx="4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item</a:t>
                </a:r>
              </a:p>
            </p:txBody>
          </p:sp>
          <p:sp>
            <p:nvSpPr>
              <p:cNvPr id="75" name="Text Box 10">
                <a:extLst>
                  <a:ext uri="{FF2B5EF4-FFF2-40B4-BE49-F238E27FC236}">
                    <a16:creationId xmlns:a16="http://schemas.microsoft.com/office/drawing/2014/main" id="{45860505-B905-793F-D1EB-1B885F95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" y="2949"/>
                <a:ext cx="1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800" dirty="0"/>
                  <a:t>head of node-links</a:t>
                </a:r>
              </a:p>
            </p:txBody>
          </p:sp>
          <p:grpSp>
            <p:nvGrpSpPr>
              <p:cNvPr id="76" name="Group 11">
                <a:extLst>
                  <a:ext uri="{FF2B5EF4-FFF2-40B4-BE49-F238E27FC236}">
                    <a16:creationId xmlns:a16="http://schemas.microsoft.com/office/drawing/2014/main" id="{E8584BDB-1F00-B235-648C-3873C0C70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2" y="3189"/>
                <a:ext cx="151" cy="886"/>
                <a:chOff x="2142" y="3189"/>
                <a:chExt cx="151" cy="886"/>
              </a:xfrm>
            </p:grpSpPr>
            <p:sp>
              <p:nvSpPr>
                <p:cNvPr id="77" name="Text Box 12">
                  <a:extLst>
                    <a:ext uri="{FF2B5EF4-FFF2-40B4-BE49-F238E27FC236}">
                      <a16:creationId xmlns:a16="http://schemas.microsoft.com/office/drawing/2014/main" id="{E4174A08-3A75-F8ED-BC3C-90A9CFFE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3189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f</a:t>
                  </a:r>
                </a:p>
              </p:txBody>
            </p:sp>
            <p:sp>
              <p:nvSpPr>
                <p:cNvPr id="78" name="Text Box 13">
                  <a:extLst>
                    <a:ext uri="{FF2B5EF4-FFF2-40B4-BE49-F238E27FC236}">
                      <a16:creationId xmlns:a16="http://schemas.microsoft.com/office/drawing/2014/main" id="{722EDD90-F491-884F-871A-B7B6DED1F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4" y="334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79" name="Text Box 14">
                  <a:extLst>
                    <a:ext uri="{FF2B5EF4-FFF2-40B4-BE49-F238E27FC236}">
                      <a16:creationId xmlns:a16="http://schemas.microsoft.com/office/drawing/2014/main" id="{98765373-DAF4-853A-EE12-5415F7F5AD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48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80" name="Text Box 15">
                  <a:extLst>
                    <a:ext uri="{FF2B5EF4-FFF2-40B4-BE49-F238E27FC236}">
                      <a16:creationId xmlns:a16="http://schemas.microsoft.com/office/drawing/2014/main" id="{349DD5B4-811C-CC88-F245-A659B6611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636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b</a:t>
                  </a:r>
                </a:p>
              </p:txBody>
            </p:sp>
            <p:sp>
              <p:nvSpPr>
                <p:cNvPr id="81" name="Text Box 16">
                  <a:extLst>
                    <a:ext uri="{FF2B5EF4-FFF2-40B4-BE49-F238E27FC236}">
                      <a16:creationId xmlns:a16="http://schemas.microsoft.com/office/drawing/2014/main" id="{672D97E7-4C7D-2CFA-D591-4D3A6C8D8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777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FF3300"/>
                      </a:solidFill>
                    </a:rPr>
                    <a:t>m</a:t>
                  </a:r>
                </a:p>
              </p:txBody>
            </p:sp>
            <p:sp>
              <p:nvSpPr>
                <p:cNvPr id="82" name="Text Box 17">
                  <a:extLst>
                    <a:ext uri="{FF2B5EF4-FFF2-40B4-BE49-F238E27FC236}">
                      <a16:creationId xmlns:a16="http://schemas.microsoft.com/office/drawing/2014/main" id="{C5C2FFED-4944-B4CD-D03D-AA4F1285E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2" y="3902"/>
                  <a:ext cx="1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p</a:t>
                  </a:r>
                </a:p>
              </p:txBody>
            </p:sp>
          </p:grpSp>
        </p:grp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25B6D9C-090B-8885-5928-C0563A47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636"/>
              <a:ext cx="1040" cy="1096"/>
            </a:xfrm>
            <a:custGeom>
              <a:avLst/>
              <a:gdLst>
                <a:gd name="T0" fmla="*/ 0 w 1040"/>
                <a:gd name="T1" fmla="*/ 1089 h 1096"/>
                <a:gd name="T2" fmla="*/ 411 w 1040"/>
                <a:gd name="T3" fmla="*/ 1064 h 1096"/>
                <a:gd name="T4" fmla="*/ 629 w 1040"/>
                <a:gd name="T5" fmla="*/ 895 h 1096"/>
                <a:gd name="T6" fmla="*/ 847 w 1040"/>
                <a:gd name="T7" fmla="*/ 363 h 1096"/>
                <a:gd name="T8" fmla="*/ 1040 w 1040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096">
                  <a:moveTo>
                    <a:pt x="0" y="1089"/>
                  </a:moveTo>
                  <a:cubicBezTo>
                    <a:pt x="153" y="1092"/>
                    <a:pt x="306" y="1096"/>
                    <a:pt x="411" y="1064"/>
                  </a:cubicBezTo>
                  <a:cubicBezTo>
                    <a:pt x="516" y="1032"/>
                    <a:pt x="556" y="1012"/>
                    <a:pt x="629" y="895"/>
                  </a:cubicBezTo>
                  <a:cubicBezTo>
                    <a:pt x="702" y="778"/>
                    <a:pt x="779" y="512"/>
                    <a:pt x="847" y="363"/>
                  </a:cubicBezTo>
                  <a:cubicBezTo>
                    <a:pt x="915" y="214"/>
                    <a:pt x="977" y="107"/>
                    <a:pt x="104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21C2153-1044-F648-2E1A-7DCCA386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023"/>
              <a:ext cx="992" cy="875"/>
            </a:xfrm>
            <a:custGeom>
              <a:avLst/>
              <a:gdLst>
                <a:gd name="T0" fmla="*/ 0 w 992"/>
                <a:gd name="T1" fmla="*/ 847 h 875"/>
                <a:gd name="T2" fmla="*/ 363 w 992"/>
                <a:gd name="T3" fmla="*/ 847 h 875"/>
                <a:gd name="T4" fmla="*/ 654 w 992"/>
                <a:gd name="T5" fmla="*/ 677 h 875"/>
                <a:gd name="T6" fmla="*/ 992 w 992"/>
                <a:gd name="T7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2" h="875">
                  <a:moveTo>
                    <a:pt x="0" y="847"/>
                  </a:moveTo>
                  <a:cubicBezTo>
                    <a:pt x="127" y="861"/>
                    <a:pt x="254" y="875"/>
                    <a:pt x="363" y="847"/>
                  </a:cubicBezTo>
                  <a:cubicBezTo>
                    <a:pt x="472" y="819"/>
                    <a:pt x="549" y="818"/>
                    <a:pt x="654" y="677"/>
                  </a:cubicBezTo>
                  <a:cubicBezTo>
                    <a:pt x="759" y="536"/>
                    <a:pt x="936" y="113"/>
                    <a:pt x="9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1003D9E3-4DF4-C329-BB16-F7315C45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434"/>
              <a:ext cx="1016" cy="629"/>
            </a:xfrm>
            <a:custGeom>
              <a:avLst/>
              <a:gdLst>
                <a:gd name="T0" fmla="*/ 0 w 1016"/>
                <a:gd name="T1" fmla="*/ 605 h 629"/>
                <a:gd name="T2" fmla="*/ 436 w 1016"/>
                <a:gd name="T3" fmla="*/ 605 h 629"/>
                <a:gd name="T4" fmla="*/ 702 w 1016"/>
                <a:gd name="T5" fmla="*/ 460 h 629"/>
                <a:gd name="T6" fmla="*/ 1016 w 1016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629">
                  <a:moveTo>
                    <a:pt x="0" y="605"/>
                  </a:moveTo>
                  <a:cubicBezTo>
                    <a:pt x="159" y="617"/>
                    <a:pt x="319" y="629"/>
                    <a:pt x="436" y="605"/>
                  </a:cubicBezTo>
                  <a:cubicBezTo>
                    <a:pt x="553" y="581"/>
                    <a:pt x="605" y="561"/>
                    <a:pt x="702" y="460"/>
                  </a:cubicBezTo>
                  <a:cubicBezTo>
                    <a:pt x="799" y="359"/>
                    <a:pt x="907" y="179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DA7E0A0-D958-89D0-6F8A-75E68BA06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821"/>
              <a:ext cx="1645" cy="456"/>
            </a:xfrm>
            <a:custGeom>
              <a:avLst/>
              <a:gdLst>
                <a:gd name="T0" fmla="*/ 0 w 1645"/>
                <a:gd name="T1" fmla="*/ 412 h 456"/>
                <a:gd name="T2" fmla="*/ 460 w 1645"/>
                <a:gd name="T3" fmla="*/ 412 h 456"/>
                <a:gd name="T4" fmla="*/ 1041 w 1645"/>
                <a:gd name="T5" fmla="*/ 146 h 456"/>
                <a:gd name="T6" fmla="*/ 1645 w 1645"/>
                <a:gd name="T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5" h="456">
                  <a:moveTo>
                    <a:pt x="0" y="412"/>
                  </a:moveTo>
                  <a:cubicBezTo>
                    <a:pt x="143" y="434"/>
                    <a:pt x="287" y="456"/>
                    <a:pt x="460" y="412"/>
                  </a:cubicBezTo>
                  <a:cubicBezTo>
                    <a:pt x="633" y="368"/>
                    <a:pt x="844" y="215"/>
                    <a:pt x="1041" y="146"/>
                  </a:cubicBezTo>
                  <a:cubicBezTo>
                    <a:pt x="1238" y="77"/>
                    <a:pt x="1441" y="38"/>
                    <a:pt x="164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874252F3-F2F1-24A1-5970-B1E5E063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2821"/>
              <a:ext cx="1064" cy="597"/>
            </a:xfrm>
            <a:custGeom>
              <a:avLst/>
              <a:gdLst>
                <a:gd name="T0" fmla="*/ 0 w 1064"/>
                <a:gd name="T1" fmla="*/ 581 h 597"/>
                <a:gd name="T2" fmla="*/ 435 w 1064"/>
                <a:gd name="T3" fmla="*/ 581 h 597"/>
                <a:gd name="T4" fmla="*/ 725 w 1064"/>
                <a:gd name="T5" fmla="*/ 484 h 597"/>
                <a:gd name="T6" fmla="*/ 1064 w 1064"/>
                <a:gd name="T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597">
                  <a:moveTo>
                    <a:pt x="0" y="581"/>
                  </a:moveTo>
                  <a:cubicBezTo>
                    <a:pt x="157" y="589"/>
                    <a:pt x="314" y="597"/>
                    <a:pt x="435" y="581"/>
                  </a:cubicBezTo>
                  <a:cubicBezTo>
                    <a:pt x="556" y="565"/>
                    <a:pt x="620" y="581"/>
                    <a:pt x="725" y="484"/>
                  </a:cubicBezTo>
                  <a:cubicBezTo>
                    <a:pt x="830" y="387"/>
                    <a:pt x="947" y="193"/>
                    <a:pt x="106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3886FBD-334B-C764-4CD9-31179B431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3257"/>
              <a:ext cx="1088" cy="310"/>
            </a:xfrm>
            <a:custGeom>
              <a:avLst/>
              <a:gdLst>
                <a:gd name="T0" fmla="*/ 0 w 1088"/>
                <a:gd name="T1" fmla="*/ 266 h 310"/>
                <a:gd name="T2" fmla="*/ 629 w 1088"/>
                <a:gd name="T3" fmla="*/ 266 h 310"/>
                <a:gd name="T4" fmla="*/ 1088 w 1088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310">
                  <a:moveTo>
                    <a:pt x="0" y="266"/>
                  </a:moveTo>
                  <a:cubicBezTo>
                    <a:pt x="224" y="288"/>
                    <a:pt x="448" y="310"/>
                    <a:pt x="629" y="266"/>
                  </a:cubicBezTo>
                  <a:cubicBezTo>
                    <a:pt x="810" y="222"/>
                    <a:pt x="949" y="111"/>
                    <a:pt x="108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AE3CEBC9-D118-3088-C839-E5885CE4C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023"/>
              <a:ext cx="1640" cy="2223"/>
              <a:chOff x="4059" y="1547"/>
              <a:chExt cx="1640" cy="2223"/>
            </a:xfrm>
          </p:grpSpPr>
          <p:grpSp>
            <p:nvGrpSpPr>
              <p:cNvPr id="19" name="Group 25">
                <a:extLst>
                  <a:ext uri="{FF2B5EF4-FFF2-40B4-BE49-F238E27FC236}">
                    <a16:creationId xmlns:a16="http://schemas.microsoft.com/office/drawing/2014/main" id="{B2AB93D7-98AF-7AAD-3B6A-98E2DE1930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9" y="1547"/>
                <a:ext cx="454" cy="226"/>
                <a:chOff x="4649" y="1547"/>
                <a:chExt cx="454" cy="226"/>
              </a:xfrm>
            </p:grpSpPr>
            <p:sp>
              <p:nvSpPr>
                <p:cNvPr id="70" name="Oval 26">
                  <a:extLst>
                    <a:ext uri="{FF2B5EF4-FFF2-40B4-BE49-F238E27FC236}">
                      <a16:creationId xmlns:a16="http://schemas.microsoft.com/office/drawing/2014/main" id="{49B9871D-212B-D933-E650-05DFC386C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547"/>
                  <a:ext cx="454" cy="22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27">
                  <a:extLst>
                    <a:ext uri="{FF2B5EF4-FFF2-40B4-BE49-F238E27FC236}">
                      <a16:creationId xmlns:a16="http://schemas.microsoft.com/office/drawing/2014/main" id="{33E638CF-385D-D8D4-9FB4-39FB645D64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" y="1579"/>
                  <a:ext cx="29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800"/>
                    <a:t>root</a:t>
                  </a:r>
                </a:p>
              </p:txBody>
            </p:sp>
          </p:grpSp>
          <p:grpSp>
            <p:nvGrpSpPr>
              <p:cNvPr id="20" name="Group 28">
                <a:extLst>
                  <a:ext uri="{FF2B5EF4-FFF2-40B4-BE49-F238E27FC236}">
                    <a16:creationId xmlns:a16="http://schemas.microsoft.com/office/drawing/2014/main" id="{7AFBE9FA-29FD-66A4-6A13-D646EF73C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3" y="1676"/>
                <a:ext cx="596" cy="1277"/>
                <a:chOff x="5103" y="1676"/>
                <a:chExt cx="596" cy="1277"/>
              </a:xfrm>
            </p:grpSpPr>
            <p:sp>
              <p:nvSpPr>
                <p:cNvPr id="57" name="Line 29">
                  <a:extLst>
                    <a:ext uri="{FF2B5EF4-FFF2-40B4-BE49-F238E27FC236}">
                      <a16:creationId xmlns:a16="http://schemas.microsoft.com/office/drawing/2014/main" id="{DFD5B152-2B30-24B7-284B-71708DD11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1676"/>
                  <a:ext cx="369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58" name="Group 30">
                  <a:extLst>
                    <a:ext uri="{FF2B5EF4-FFF2-40B4-BE49-F238E27FC236}">
                      <a16:creationId xmlns:a16="http://schemas.microsoft.com/office/drawing/2014/main" id="{869E4C9E-1D92-B17C-54E5-23B424595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45" y="1934"/>
                  <a:ext cx="454" cy="1019"/>
                  <a:chOff x="5245" y="1934"/>
                  <a:chExt cx="454" cy="1019"/>
                </a:xfrm>
              </p:grpSpPr>
              <p:sp>
                <p:nvSpPr>
                  <p:cNvPr id="59" name="Line 31">
                    <a:extLst>
                      <a:ext uri="{FF2B5EF4-FFF2-40B4-BE49-F238E27FC236}">
                        <a16:creationId xmlns:a16="http://schemas.microsoft.com/office/drawing/2014/main" id="{1D3F7081-F01D-76D0-A1B4-5263D64A2E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32">
                    <a:extLst>
                      <a:ext uri="{FF2B5EF4-FFF2-40B4-BE49-F238E27FC236}">
                        <a16:creationId xmlns:a16="http://schemas.microsoft.com/office/drawing/2014/main" id="{952CD27F-06D1-AC3A-C5C6-CEB805900B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469" y="2562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1" name="Group 33">
                    <a:extLst>
                      <a:ext uri="{FF2B5EF4-FFF2-40B4-BE49-F238E27FC236}">
                        <a16:creationId xmlns:a16="http://schemas.microsoft.com/office/drawing/2014/main" id="{6759680F-E7BB-7597-C575-A576D848CF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727"/>
                    <a:ext cx="454" cy="226"/>
                    <a:chOff x="5245" y="2727"/>
                    <a:chExt cx="454" cy="226"/>
                  </a:xfrm>
                </p:grpSpPr>
                <p:sp>
                  <p:nvSpPr>
                    <p:cNvPr id="68" name="Oval 34">
                      <a:extLst>
                        <a:ext uri="{FF2B5EF4-FFF2-40B4-BE49-F238E27FC236}">
                          <a16:creationId xmlns:a16="http://schemas.microsoft.com/office/drawing/2014/main" id="{B3FF6016-8072-49DA-C447-31C137CF57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Text Box 35">
                      <a:extLst>
                        <a:ext uri="{FF2B5EF4-FFF2-40B4-BE49-F238E27FC236}">
                          <a16:creationId xmlns:a16="http://schemas.microsoft.com/office/drawing/2014/main" id="{9026B782-8A7F-74BA-7573-995210D398D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8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1</a:t>
                      </a:r>
                    </a:p>
                  </p:txBody>
                </p:sp>
              </p:grpSp>
              <p:grpSp>
                <p:nvGrpSpPr>
                  <p:cNvPr id="62" name="Group 36">
                    <a:extLst>
                      <a:ext uri="{FF2B5EF4-FFF2-40B4-BE49-F238E27FC236}">
                        <a16:creationId xmlns:a16="http://schemas.microsoft.com/office/drawing/2014/main" id="{AABDD501-0435-3ADB-33A6-37D6F7927D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1934"/>
                    <a:ext cx="454" cy="226"/>
                    <a:chOff x="5245" y="1934"/>
                    <a:chExt cx="454" cy="226"/>
                  </a:xfrm>
                </p:grpSpPr>
                <p:sp>
                  <p:nvSpPr>
                    <p:cNvPr id="66" name="Oval 37">
                      <a:extLst>
                        <a:ext uri="{FF2B5EF4-FFF2-40B4-BE49-F238E27FC236}">
                          <a16:creationId xmlns:a16="http://schemas.microsoft.com/office/drawing/2014/main" id="{547A8D48-8E16-0364-2BE5-898AE253ED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Text Box 38">
                      <a:extLst>
                        <a:ext uri="{FF2B5EF4-FFF2-40B4-BE49-F238E27FC236}">
                          <a16:creationId xmlns:a16="http://schemas.microsoft.com/office/drawing/2014/main" id="{07E3B706-491B-E327-209D-51497BE3BD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196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1</a:t>
                      </a:r>
                    </a:p>
                  </p:txBody>
                </p:sp>
              </p:grpSp>
              <p:grpSp>
                <p:nvGrpSpPr>
                  <p:cNvPr id="63" name="Group 39">
                    <a:extLst>
                      <a:ext uri="{FF2B5EF4-FFF2-40B4-BE49-F238E27FC236}">
                        <a16:creationId xmlns:a16="http://schemas.microsoft.com/office/drawing/2014/main" id="{2EBC15BC-25A0-85DF-5A50-C3149F3F55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45" y="2338"/>
                    <a:ext cx="454" cy="226"/>
                    <a:chOff x="5245" y="2338"/>
                    <a:chExt cx="454" cy="226"/>
                  </a:xfrm>
                </p:grpSpPr>
                <p:sp>
                  <p:nvSpPr>
                    <p:cNvPr id="64" name="Oval 40">
                      <a:extLst>
                        <a:ext uri="{FF2B5EF4-FFF2-40B4-BE49-F238E27FC236}">
                          <a16:creationId xmlns:a16="http://schemas.microsoft.com/office/drawing/2014/main" id="{90ED6725-9721-B454-2A3F-FC74DE5B8D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5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Text Box 41">
                      <a:extLst>
                        <a:ext uri="{FF2B5EF4-FFF2-40B4-BE49-F238E27FC236}">
                          <a16:creationId xmlns:a16="http://schemas.microsoft.com/office/drawing/2014/main" id="{81EC5733-71D6-C4BB-FE35-180C301C40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72" y="2378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</p:grpSp>
          <p:grpSp>
            <p:nvGrpSpPr>
              <p:cNvPr id="21" name="Group 42">
                <a:extLst>
                  <a:ext uri="{FF2B5EF4-FFF2-40B4-BE49-F238E27FC236}">
                    <a16:creationId xmlns:a16="http://schemas.microsoft.com/office/drawing/2014/main" id="{5C434AA4-A42C-5192-5A64-263D950682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" y="1676"/>
                <a:ext cx="1064" cy="2094"/>
                <a:chOff x="4059" y="1676"/>
                <a:chExt cx="1064" cy="2094"/>
              </a:xfrm>
            </p:grpSpPr>
            <p:sp>
              <p:nvSpPr>
                <p:cNvPr id="22" name="Line 43">
                  <a:extLst>
                    <a:ext uri="{FF2B5EF4-FFF2-40B4-BE49-F238E27FC236}">
                      <a16:creationId xmlns:a16="http://schemas.microsoft.com/office/drawing/2014/main" id="{AFC259F9-195E-DF0F-E5B5-1541F9007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25" y="1676"/>
                  <a:ext cx="224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3" name="Group 44">
                  <a:extLst>
                    <a:ext uri="{FF2B5EF4-FFF2-40B4-BE49-F238E27FC236}">
                      <a16:creationId xmlns:a16="http://schemas.microsoft.com/office/drawing/2014/main" id="{68893E6F-A31E-75F8-05DE-362C83322C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139"/>
                  <a:ext cx="650" cy="425"/>
                  <a:chOff x="4453" y="2139"/>
                  <a:chExt cx="650" cy="425"/>
                </a:xfrm>
              </p:grpSpPr>
              <p:sp>
                <p:nvSpPr>
                  <p:cNvPr id="53" name="Line 45">
                    <a:extLst>
                      <a:ext uri="{FF2B5EF4-FFF2-40B4-BE49-F238E27FC236}">
                        <a16:creationId xmlns:a16="http://schemas.microsoft.com/office/drawing/2014/main" id="{BB447393-67B7-E797-0863-9B356DC3E8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139"/>
                    <a:ext cx="290" cy="1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54" name="Group 46">
                    <a:extLst>
                      <a:ext uri="{FF2B5EF4-FFF2-40B4-BE49-F238E27FC236}">
                        <a16:creationId xmlns:a16="http://schemas.microsoft.com/office/drawing/2014/main" id="{68F17988-1A75-0726-879F-1670E9FAC4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2338"/>
                    <a:ext cx="454" cy="226"/>
                    <a:chOff x="4649" y="2338"/>
                    <a:chExt cx="454" cy="226"/>
                  </a:xfrm>
                </p:grpSpPr>
                <p:sp>
                  <p:nvSpPr>
                    <p:cNvPr id="55" name="Oval 47">
                      <a:extLst>
                        <a:ext uri="{FF2B5EF4-FFF2-40B4-BE49-F238E27FC236}">
                          <a16:creationId xmlns:a16="http://schemas.microsoft.com/office/drawing/2014/main" id="{3835F442-EAA4-10C9-C3D1-B5AABB422E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Text Box 48">
                      <a:extLst>
                        <a:ext uri="{FF2B5EF4-FFF2-40B4-BE49-F238E27FC236}">
                          <a16:creationId xmlns:a16="http://schemas.microsoft.com/office/drawing/2014/main" id="{50FF483D-5E24-61C2-0301-1836804E561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</p:grpSp>
            <p:grpSp>
              <p:nvGrpSpPr>
                <p:cNvPr id="24" name="Group 49">
                  <a:extLst>
                    <a:ext uri="{FF2B5EF4-FFF2-40B4-BE49-F238E27FC236}">
                      <a16:creationId xmlns:a16="http://schemas.microsoft.com/office/drawing/2014/main" id="{F457F21A-2A2A-B48F-0BDC-54C9D595F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3" y="2934"/>
                  <a:ext cx="670" cy="836"/>
                  <a:chOff x="4453" y="2934"/>
                  <a:chExt cx="670" cy="836"/>
                </a:xfrm>
              </p:grpSpPr>
              <p:sp>
                <p:nvSpPr>
                  <p:cNvPr id="45" name="Line 50">
                    <a:extLst>
                      <a:ext uri="{FF2B5EF4-FFF2-40B4-BE49-F238E27FC236}">
                        <a16:creationId xmlns:a16="http://schemas.microsoft.com/office/drawing/2014/main" id="{8221793A-3589-16AB-628C-5BF3C8715A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53" y="2934"/>
                    <a:ext cx="290" cy="2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51">
                    <a:extLst>
                      <a:ext uri="{FF2B5EF4-FFF2-40B4-BE49-F238E27FC236}">
                        <a16:creationId xmlns:a16="http://schemas.microsoft.com/office/drawing/2014/main" id="{9EABF7DA-373F-3B1B-FD74-FB6FF2424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40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52">
                    <a:extLst>
                      <a:ext uri="{FF2B5EF4-FFF2-40B4-BE49-F238E27FC236}">
                        <a16:creationId xmlns:a16="http://schemas.microsoft.com/office/drawing/2014/main" id="{4DEDC4DC-FF1B-C9B7-ED2C-8396516903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136"/>
                    <a:ext cx="454" cy="226"/>
                    <a:chOff x="4649" y="3136"/>
                    <a:chExt cx="454" cy="226"/>
                  </a:xfrm>
                </p:grpSpPr>
                <p:sp>
                  <p:nvSpPr>
                    <p:cNvPr id="51" name="Oval 53">
                      <a:extLst>
                        <a:ext uri="{FF2B5EF4-FFF2-40B4-BE49-F238E27FC236}">
                          <a16:creationId xmlns:a16="http://schemas.microsoft.com/office/drawing/2014/main" id="{1CE2590F-E89B-C999-E788-2EB0FE2CD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Text Box 54">
                      <a:extLst>
                        <a:ext uri="{FF2B5EF4-FFF2-40B4-BE49-F238E27FC236}">
                          <a16:creationId xmlns:a16="http://schemas.microsoft.com/office/drawing/2014/main" id="{9E826FEE-E108-A7D8-2794-97BF1719F4D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176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b : 1</a:t>
                      </a:r>
                    </a:p>
                  </p:txBody>
                </p:sp>
              </p:grpSp>
              <p:grpSp>
                <p:nvGrpSpPr>
                  <p:cNvPr id="48" name="Group 55">
                    <a:extLst>
                      <a:ext uri="{FF2B5EF4-FFF2-40B4-BE49-F238E27FC236}">
                        <a16:creationId xmlns:a16="http://schemas.microsoft.com/office/drawing/2014/main" id="{38A3410A-E267-AF23-3A42-D97FEB35F9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49" y="3544"/>
                    <a:ext cx="474" cy="226"/>
                    <a:chOff x="4649" y="3544"/>
                    <a:chExt cx="474" cy="226"/>
                  </a:xfrm>
                </p:grpSpPr>
                <p:sp>
                  <p:nvSpPr>
                    <p:cNvPr id="49" name="Oval 56">
                      <a:extLst>
                        <a:ext uri="{FF2B5EF4-FFF2-40B4-BE49-F238E27FC236}">
                          <a16:creationId xmlns:a16="http://schemas.microsoft.com/office/drawing/2014/main" id="{0E399EC4-67D1-85CA-107D-BA2354EA73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Text Box 57">
                      <a:extLst>
                        <a:ext uri="{FF2B5EF4-FFF2-40B4-BE49-F238E27FC236}">
                          <a16:creationId xmlns:a16="http://schemas.microsoft.com/office/drawing/2014/main" id="{CBA2B9F8-6A1B-5F4E-85C7-458954933A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7" y="3584"/>
                      <a:ext cx="356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1</a:t>
                      </a:r>
                    </a:p>
                  </p:txBody>
                </p:sp>
              </p:grpSp>
            </p:grpSp>
            <p:grpSp>
              <p:nvGrpSpPr>
                <p:cNvPr id="25" name="Group 58">
                  <a:extLst>
                    <a:ext uri="{FF2B5EF4-FFF2-40B4-BE49-F238E27FC236}">
                      <a16:creationId xmlns:a16="http://schemas.microsoft.com/office/drawing/2014/main" id="{94C91F3B-3D89-A5C3-89BA-F885AFC7E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59" y="1934"/>
                  <a:ext cx="468" cy="1836"/>
                  <a:chOff x="4059" y="1934"/>
                  <a:chExt cx="468" cy="1836"/>
                </a:xfrm>
              </p:grpSpPr>
              <p:sp>
                <p:nvSpPr>
                  <p:cNvPr id="26" name="Line 59">
                    <a:extLst>
                      <a:ext uri="{FF2B5EF4-FFF2-40B4-BE49-F238E27FC236}">
                        <a16:creationId xmlns:a16="http://schemas.microsoft.com/office/drawing/2014/main" id="{96CD08A9-9D97-D386-0867-200F11AEB6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155"/>
                    <a:ext cx="0" cy="1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60">
                    <a:extLst>
                      <a:ext uri="{FF2B5EF4-FFF2-40B4-BE49-F238E27FC236}">
                        <a16:creationId xmlns:a16="http://schemas.microsoft.com/office/drawing/2014/main" id="{4EE500AC-9A2D-FBEF-FE2A-9181E3C75E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564"/>
                    <a:ext cx="0" cy="1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Line 61">
                    <a:extLst>
                      <a:ext uri="{FF2B5EF4-FFF2-40B4-BE49-F238E27FC236}">
                        <a16:creationId xmlns:a16="http://schemas.microsoft.com/office/drawing/2014/main" id="{32C399EA-8BE1-F3B6-4B8F-95E1B968CB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2949"/>
                    <a:ext cx="0" cy="1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62">
                    <a:extLst>
                      <a:ext uri="{FF2B5EF4-FFF2-40B4-BE49-F238E27FC236}">
                        <a16:creationId xmlns:a16="http://schemas.microsoft.com/office/drawing/2014/main" id="{5625BEDF-A54D-E86C-B960-A075997C5C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59" y="3362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63">
                    <a:extLst>
                      <a:ext uri="{FF2B5EF4-FFF2-40B4-BE49-F238E27FC236}">
                        <a16:creationId xmlns:a16="http://schemas.microsoft.com/office/drawing/2014/main" id="{2F28BFAC-FD6C-F01A-6508-D8C869045E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1934"/>
                    <a:ext cx="454" cy="226"/>
                    <a:chOff x="4059" y="1934"/>
                    <a:chExt cx="454" cy="226"/>
                  </a:xfrm>
                </p:grpSpPr>
                <p:sp>
                  <p:nvSpPr>
                    <p:cNvPr id="43" name="Oval 64">
                      <a:extLst>
                        <a:ext uri="{FF2B5EF4-FFF2-40B4-BE49-F238E27FC236}">
                          <a16:creationId xmlns:a16="http://schemas.microsoft.com/office/drawing/2014/main" id="{D4ADAA08-7D7A-0176-60CA-DA3F89B96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193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Text Box 65">
                      <a:extLst>
                        <a:ext uri="{FF2B5EF4-FFF2-40B4-BE49-F238E27FC236}">
                          <a16:creationId xmlns:a16="http://schemas.microsoft.com/office/drawing/2014/main" id="{7659E57A-E202-5C82-D6FA-BAB11FBFF2D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1963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f : 4</a:t>
                      </a:r>
                    </a:p>
                  </p:txBody>
                </p:sp>
              </p:grpSp>
              <p:grpSp>
                <p:nvGrpSpPr>
                  <p:cNvPr id="31" name="Group 66">
                    <a:extLst>
                      <a:ext uri="{FF2B5EF4-FFF2-40B4-BE49-F238E27FC236}">
                        <a16:creationId xmlns:a16="http://schemas.microsoft.com/office/drawing/2014/main" id="{6424092A-20F8-7A34-9C64-146EA11FC8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727"/>
                    <a:ext cx="454" cy="226"/>
                    <a:chOff x="4059" y="2727"/>
                    <a:chExt cx="454" cy="226"/>
                  </a:xfrm>
                </p:grpSpPr>
                <p:sp>
                  <p:nvSpPr>
                    <p:cNvPr id="41" name="Oval 67">
                      <a:extLst>
                        <a:ext uri="{FF2B5EF4-FFF2-40B4-BE49-F238E27FC236}">
                          <a16:creationId xmlns:a16="http://schemas.microsoft.com/office/drawing/2014/main" id="{979DD808-401E-BF3A-6A09-D43A4E9C7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727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Text Box 68">
                      <a:extLst>
                        <a:ext uri="{FF2B5EF4-FFF2-40B4-BE49-F238E27FC236}">
                          <a16:creationId xmlns:a16="http://schemas.microsoft.com/office/drawing/2014/main" id="{95638A40-A865-D1F4-8162-4156CA2C38B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761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a : 3</a:t>
                      </a:r>
                    </a:p>
                  </p:txBody>
                </p:sp>
              </p:grpSp>
              <p:grpSp>
                <p:nvGrpSpPr>
                  <p:cNvPr id="32" name="Group 69">
                    <a:extLst>
                      <a:ext uri="{FF2B5EF4-FFF2-40B4-BE49-F238E27FC236}">
                        <a16:creationId xmlns:a16="http://schemas.microsoft.com/office/drawing/2014/main" id="{C3E77182-679E-AC7A-5C56-937FB8B49E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136"/>
                    <a:ext cx="468" cy="226"/>
                    <a:chOff x="4059" y="3136"/>
                    <a:chExt cx="468" cy="226"/>
                  </a:xfrm>
                </p:grpSpPr>
                <p:sp>
                  <p:nvSpPr>
                    <p:cNvPr id="39" name="Oval 70">
                      <a:extLst>
                        <a:ext uri="{FF2B5EF4-FFF2-40B4-BE49-F238E27FC236}">
                          <a16:creationId xmlns:a16="http://schemas.microsoft.com/office/drawing/2014/main" id="{49208933-6EC1-5002-082A-4AA7CA10E8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136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Text Box 71">
                      <a:extLst>
                        <a:ext uri="{FF2B5EF4-FFF2-40B4-BE49-F238E27FC236}">
                          <a16:creationId xmlns:a16="http://schemas.microsoft.com/office/drawing/2014/main" id="{C8A081B6-30DD-C59C-4D0E-AF2C45C144F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176"/>
                      <a:ext cx="364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m : 2</a:t>
                      </a:r>
                    </a:p>
                  </p:txBody>
                </p:sp>
              </p:grpSp>
              <p:grpSp>
                <p:nvGrpSpPr>
                  <p:cNvPr id="33" name="Group 72">
                    <a:extLst>
                      <a:ext uri="{FF2B5EF4-FFF2-40B4-BE49-F238E27FC236}">
                        <a16:creationId xmlns:a16="http://schemas.microsoft.com/office/drawing/2014/main" id="{1CA1CF99-46B8-7994-65B4-730E329214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3544"/>
                    <a:ext cx="454" cy="226"/>
                    <a:chOff x="4059" y="3544"/>
                    <a:chExt cx="454" cy="226"/>
                  </a:xfrm>
                </p:grpSpPr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57CC01DE-F9C4-0E2B-1406-D9E0AD97C4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3544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Text Box 74">
                      <a:extLst>
                        <a:ext uri="{FF2B5EF4-FFF2-40B4-BE49-F238E27FC236}">
                          <a16:creationId xmlns:a16="http://schemas.microsoft.com/office/drawing/2014/main" id="{131F86D1-ADA2-237B-DF08-B779FFEB77B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358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p : 2</a:t>
                      </a:r>
                    </a:p>
                  </p:txBody>
                </p:sp>
              </p:grpSp>
              <p:grpSp>
                <p:nvGrpSpPr>
                  <p:cNvPr id="34" name="Group 75">
                    <a:extLst>
                      <a:ext uri="{FF2B5EF4-FFF2-40B4-BE49-F238E27FC236}">
                        <a16:creationId xmlns:a16="http://schemas.microsoft.com/office/drawing/2014/main" id="{BE7F0635-58C9-CA0A-228A-18FD57476B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59" y="2338"/>
                    <a:ext cx="454" cy="226"/>
                    <a:chOff x="4059" y="2338"/>
                    <a:chExt cx="454" cy="226"/>
                  </a:xfrm>
                </p:grpSpPr>
                <p:sp>
                  <p:nvSpPr>
                    <p:cNvPr id="35" name="Oval 76">
                      <a:extLst>
                        <a:ext uri="{FF2B5EF4-FFF2-40B4-BE49-F238E27FC236}">
                          <a16:creationId xmlns:a16="http://schemas.microsoft.com/office/drawing/2014/main" id="{6FB22B30-535F-8CB0-CF28-BA37098F17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2338"/>
                      <a:ext cx="454" cy="22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Text Box 77">
                      <a:extLst>
                        <a:ext uri="{FF2B5EF4-FFF2-40B4-BE49-F238E27FC236}">
                          <a16:creationId xmlns:a16="http://schemas.microsoft.com/office/drawing/2014/main" id="{AAE7E14C-CE70-B8C5-6358-684EAFD755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3" y="2374"/>
                      <a:ext cx="290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1800"/>
                        <a:t>c : 3</a:t>
                      </a:r>
                    </a:p>
                  </p:txBody>
                </p:sp>
              </p:grpSp>
            </p:grpSp>
          </p:grpSp>
        </p:grp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845F7D48-7DD8-8031-3F66-EA2B16D2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537"/>
              <a:ext cx="774" cy="291"/>
            </a:xfrm>
            <a:custGeom>
              <a:avLst/>
              <a:gdLst>
                <a:gd name="T0" fmla="*/ 0 w 774"/>
                <a:gd name="T1" fmla="*/ 291 h 291"/>
                <a:gd name="T2" fmla="*/ 412 w 774"/>
                <a:gd name="T3" fmla="*/ 121 h 291"/>
                <a:gd name="T4" fmla="*/ 774 w 774"/>
                <a:gd name="T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4" h="291">
                  <a:moveTo>
                    <a:pt x="0" y="291"/>
                  </a:moveTo>
                  <a:cubicBezTo>
                    <a:pt x="141" y="230"/>
                    <a:pt x="283" y="170"/>
                    <a:pt x="412" y="121"/>
                  </a:cubicBezTo>
                  <a:cubicBezTo>
                    <a:pt x="541" y="72"/>
                    <a:pt x="657" y="36"/>
                    <a:pt x="77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4F20D0C5-892C-99DB-4625-7B77AE098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773"/>
              <a:ext cx="218" cy="266"/>
            </a:xfrm>
            <a:custGeom>
              <a:avLst/>
              <a:gdLst>
                <a:gd name="T0" fmla="*/ 0 w 218"/>
                <a:gd name="T1" fmla="*/ 0 h 242"/>
                <a:gd name="T2" fmla="*/ 218 w 218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cubicBezTo>
                    <a:pt x="0" y="0"/>
                    <a:pt x="109" y="121"/>
                    <a:pt x="218" y="24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5451343-8E58-1BA3-B30C-4868986A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459"/>
              <a:ext cx="1016" cy="1051"/>
            </a:xfrm>
            <a:custGeom>
              <a:avLst/>
              <a:gdLst>
                <a:gd name="T0" fmla="*/ 0 w 1016"/>
                <a:gd name="T1" fmla="*/ 774 h 1051"/>
                <a:gd name="T2" fmla="*/ 96 w 1016"/>
                <a:gd name="T3" fmla="*/ 991 h 1051"/>
                <a:gd name="T4" fmla="*/ 556 w 1016"/>
                <a:gd name="T5" fmla="*/ 1016 h 1051"/>
                <a:gd name="T6" fmla="*/ 798 w 1016"/>
                <a:gd name="T7" fmla="*/ 991 h 1051"/>
                <a:gd name="T8" fmla="*/ 919 w 1016"/>
                <a:gd name="T9" fmla="*/ 653 h 1051"/>
                <a:gd name="T10" fmla="*/ 1016 w 1016"/>
                <a:gd name="T11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6" h="1051">
                  <a:moveTo>
                    <a:pt x="0" y="774"/>
                  </a:moveTo>
                  <a:cubicBezTo>
                    <a:pt x="1" y="862"/>
                    <a:pt x="3" y="951"/>
                    <a:pt x="96" y="991"/>
                  </a:cubicBezTo>
                  <a:cubicBezTo>
                    <a:pt x="189" y="1031"/>
                    <a:pt x="439" y="1016"/>
                    <a:pt x="556" y="1016"/>
                  </a:cubicBezTo>
                  <a:cubicBezTo>
                    <a:pt x="673" y="1016"/>
                    <a:pt x="738" y="1051"/>
                    <a:pt x="798" y="991"/>
                  </a:cubicBezTo>
                  <a:cubicBezTo>
                    <a:pt x="858" y="931"/>
                    <a:pt x="883" y="818"/>
                    <a:pt x="919" y="653"/>
                  </a:cubicBezTo>
                  <a:cubicBezTo>
                    <a:pt x="955" y="488"/>
                    <a:pt x="985" y="244"/>
                    <a:pt x="101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DD7D757D-8E7D-50A6-D8DC-D47FEB75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2047"/>
              <a:ext cx="1" cy="557"/>
            </a:xfrm>
            <a:custGeom>
              <a:avLst/>
              <a:gdLst>
                <a:gd name="T0" fmla="*/ 0 w 1"/>
                <a:gd name="T1" fmla="*/ 557 h 557"/>
                <a:gd name="T2" fmla="*/ 0 w 1"/>
                <a:gd name="T3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7">
                  <a:moveTo>
                    <a:pt x="0" y="557"/>
                  </a:moveTo>
                  <a:cubicBezTo>
                    <a:pt x="0" y="557"/>
                    <a:pt x="0" y="27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FB057E95-0B4C-C19D-A1E5-F830BAB9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1926"/>
              <a:ext cx="121" cy="1"/>
            </a:xfrm>
            <a:custGeom>
              <a:avLst/>
              <a:gdLst>
                <a:gd name="T0" fmla="*/ 0 w 121"/>
                <a:gd name="T1" fmla="*/ 0 h 1"/>
                <a:gd name="T2" fmla="*/ 121 w 12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1">
                  <a:moveTo>
                    <a:pt x="0" y="0"/>
                  </a:moveTo>
                  <a:cubicBezTo>
                    <a:pt x="50" y="0"/>
                    <a:pt x="101" y="0"/>
                    <a:pt x="12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E6BEBD4D-3A3D-C7C3-4357-26D80D07F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1579"/>
              <a:ext cx="652" cy="1452"/>
            </a:xfrm>
            <a:custGeom>
              <a:avLst/>
              <a:gdLst>
                <a:gd name="T0" fmla="*/ 80 w 652"/>
                <a:gd name="T1" fmla="*/ 0 h 1452"/>
                <a:gd name="T2" fmla="*/ 80 w 652"/>
                <a:gd name="T3" fmla="*/ 702 h 1452"/>
                <a:gd name="T4" fmla="*/ 563 w 652"/>
                <a:gd name="T5" fmla="*/ 1089 h 1452"/>
                <a:gd name="T6" fmla="*/ 612 w 652"/>
                <a:gd name="T7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452">
                  <a:moveTo>
                    <a:pt x="80" y="0"/>
                  </a:moveTo>
                  <a:cubicBezTo>
                    <a:pt x="40" y="260"/>
                    <a:pt x="0" y="521"/>
                    <a:pt x="80" y="702"/>
                  </a:cubicBezTo>
                  <a:cubicBezTo>
                    <a:pt x="160" y="883"/>
                    <a:pt x="474" y="964"/>
                    <a:pt x="563" y="1089"/>
                  </a:cubicBezTo>
                  <a:cubicBezTo>
                    <a:pt x="652" y="1214"/>
                    <a:pt x="632" y="1333"/>
                    <a:pt x="612" y="145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F60AB67C-564A-6727-79EC-CCD8B832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" y="1555"/>
              <a:ext cx="1" cy="1113"/>
            </a:xfrm>
            <a:custGeom>
              <a:avLst/>
              <a:gdLst>
                <a:gd name="T0" fmla="*/ 0 w 1"/>
                <a:gd name="T1" fmla="*/ 0 h 1113"/>
                <a:gd name="T2" fmla="*/ 0 w 1"/>
                <a:gd name="T3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3">
                  <a:moveTo>
                    <a:pt x="0" y="0"/>
                  </a:moveTo>
                  <a:cubicBezTo>
                    <a:pt x="0" y="0"/>
                    <a:pt x="0" y="556"/>
                    <a:pt x="0" y="111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07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A9382B-72B6-9474-0C09-5F2B1F2A9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21588"/>
              </p:ext>
            </p:extLst>
          </p:nvPr>
        </p:nvGraphicFramePr>
        <p:xfrm>
          <a:off x="7072086" y="274638"/>
          <a:ext cx="40132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4013280" imgH="2844720" progId="">
                  <p:embed/>
                </p:oleObj>
              </mc:Choice>
              <mc:Fallback>
                <p:oleObj name="PBrush" r:id="rId3" imgW="4013280" imgH="284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2086" y="274638"/>
                        <a:ext cx="40132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pc="-95" dirty="0"/>
              <a:t>Frequent Patterns</a:t>
            </a:r>
          </a:p>
        </p:txBody>
      </p:sp>
      <p:graphicFrame>
        <p:nvGraphicFramePr>
          <p:cNvPr id="197686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83204"/>
              </p:ext>
            </p:extLst>
          </p:nvPr>
        </p:nvGraphicFramePr>
        <p:xfrm>
          <a:off x="344413" y="3284183"/>
          <a:ext cx="11146972" cy="2890954"/>
        </p:xfrm>
        <a:graphic>
          <a:graphicData uri="http://schemas.openxmlformats.org/drawingml/2006/table">
            <a:tbl>
              <a:tblPr/>
              <a:tblGrid>
                <a:gridCol w="664029">
                  <a:extLst>
                    <a:ext uri="{9D8B030D-6E8A-4147-A177-3AD203B41FA5}">
                      <a16:colId xmlns:a16="http://schemas.microsoft.com/office/drawing/2014/main" val="3881543114"/>
                    </a:ext>
                  </a:extLst>
                </a:gridCol>
                <a:gridCol w="2764972">
                  <a:extLst>
                    <a:ext uri="{9D8B030D-6E8A-4147-A177-3AD203B41FA5}">
                      <a16:colId xmlns:a16="http://schemas.microsoft.com/office/drawing/2014/main" val="2818153747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102800018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58311556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Frequent 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4255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a, m:2), (c,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cp:3, p:3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999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a:2), (f, c, a, b:1)}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{(f:3, c:3, a:3)}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en-US" sz="2000" i="1" dirty="0"/>
                        <a:t>m:3, am:3, cm:3, fm:3, cam:3, fam:3, fcm:3, fcam:3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84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{(f, c, a:1), (f:1), (c:1)}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b:3</a:t>
                      </a:r>
                      <a:endParaRPr kumimoji="0" lang="el-G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24437"/>
                  </a:ext>
                </a:extLst>
              </a:tr>
              <a:tr h="51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{(f;3, c:3)}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{f:3, c:3}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en-US" sz="2000" i="1" dirty="0"/>
                        <a:t>fca:3, fa:3, ca:3, a3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70013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{(f:3)}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90000"/>
                        </a:lnSpc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c:4, fc:3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919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f:4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6879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25207A-42F2-015F-9244-AA7EE7FB98BE}"/>
              </a:ext>
            </a:extLst>
          </p:cNvPr>
          <p:cNvSpPr/>
          <p:nvPr/>
        </p:nvSpPr>
        <p:spPr>
          <a:xfrm>
            <a:off x="257326" y="6266418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 L</a:t>
            </a:r>
            <a:r>
              <a:rPr lang="en-US" altLang="zh-CN" dirty="0"/>
              <a:t> = {(</a:t>
            </a:r>
            <a:r>
              <a:rPr lang="en-US" altLang="zh-CN" i="1" dirty="0"/>
              <a:t>f:4</a:t>
            </a:r>
            <a:r>
              <a:rPr lang="en-US" altLang="zh-CN" dirty="0"/>
              <a:t>), (</a:t>
            </a:r>
            <a:r>
              <a:rPr lang="en-US" altLang="zh-CN" i="1" dirty="0"/>
              <a:t>c:4</a:t>
            </a:r>
            <a:r>
              <a:rPr lang="en-US" altLang="zh-CN" dirty="0"/>
              <a:t>), (</a:t>
            </a:r>
            <a:r>
              <a:rPr lang="en-US" altLang="zh-CN" i="1" dirty="0"/>
              <a:t>a:3</a:t>
            </a:r>
            <a:r>
              <a:rPr lang="en-US" altLang="zh-CN" dirty="0"/>
              <a:t>), (</a:t>
            </a:r>
            <a:r>
              <a:rPr lang="en-US" altLang="zh-CN" i="1" dirty="0"/>
              <a:t>b:3</a:t>
            </a:r>
            <a:r>
              <a:rPr lang="en-US" altLang="zh-CN" dirty="0"/>
              <a:t>), (</a:t>
            </a:r>
            <a:r>
              <a:rPr lang="en-US" altLang="zh-CN" i="1" dirty="0"/>
              <a:t>m:3</a:t>
            </a:r>
            <a:r>
              <a:rPr lang="en-US" altLang="zh-CN" dirty="0"/>
              <a:t>), (</a:t>
            </a:r>
            <a:r>
              <a:rPr lang="en-US" altLang="zh-CN" i="1" dirty="0"/>
              <a:t>p:3</a:t>
            </a:r>
            <a:r>
              <a:rPr lang="en-US" altLang="zh-CN" dirty="0"/>
              <a:t>)}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A845B-DA71-8109-3325-2BDDDC65C90B}"/>
              </a:ext>
            </a:extLst>
          </p:cNvPr>
          <p:cNvSpPr/>
          <p:nvPr/>
        </p:nvSpPr>
        <p:spPr>
          <a:xfrm>
            <a:off x="8368414" y="6451084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minimum support threshold</a:t>
            </a:r>
            <a:r>
              <a:rPr lang="en-US" altLang="zh-CN" dirty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55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24780"/>
            <a:ext cx="10515600" cy="1575123"/>
          </a:xfrm>
          <a:prstGeom prst="rect">
            <a:avLst/>
          </a:prstGeom>
        </p:spPr>
        <p:txBody>
          <a:bodyPr vert="horz" wrap="square" lIns="0" tIns="889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Benefits of the FP-tree 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07041"/>
            <a:ext cx="9290050" cy="39039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Completeness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Preserve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complete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24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4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mining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break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long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pattern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transaction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Compactness</a:t>
            </a:r>
            <a:endParaRPr sz="24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4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Reduce</a:t>
            </a:r>
            <a:r>
              <a:rPr sz="24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irrelevant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info—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infrequent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gone</a:t>
            </a:r>
            <a:endParaRPr sz="2400" dirty="0">
              <a:latin typeface="Carlito"/>
              <a:cs typeface="Carlito"/>
            </a:endParaRPr>
          </a:p>
          <a:p>
            <a:pPr marL="304165" marR="5080" indent="-18161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Items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frequency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descending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order: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frequently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occurring,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 	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likely</a:t>
            </a:r>
            <a:r>
              <a:rPr sz="24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shared</a:t>
            </a:r>
            <a:endParaRPr sz="2400" dirty="0">
              <a:latin typeface="Carlito"/>
              <a:cs typeface="Carlito"/>
            </a:endParaRPr>
          </a:p>
          <a:p>
            <a:pPr marL="304165" indent="-181610">
              <a:lnSpc>
                <a:spcPct val="10000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larger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than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original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(not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node-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links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endParaRPr sz="2400" dirty="0">
              <a:latin typeface="Carlito"/>
              <a:cs typeface="Carlito"/>
            </a:endParaRPr>
          </a:p>
          <a:p>
            <a:pPr marL="305435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rlito"/>
                <a:cs typeface="Carlito"/>
              </a:rPr>
              <a:t>count</a:t>
            </a:r>
            <a:r>
              <a:rPr sz="2400" i="1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field)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535" y="228600"/>
            <a:ext cx="10351265" cy="109342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pc="-95" dirty="0"/>
              <a:t>FP-Growth vs. </a:t>
            </a:r>
            <a:r>
              <a:rPr lang="en-US" spc="-95" dirty="0" err="1"/>
              <a:t>Apriori</a:t>
            </a:r>
            <a:r>
              <a:rPr lang="en-US" spc="-95" dirty="0"/>
              <a:t>: Scalability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438400" y="1981201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600996" imgH="3286426" progId="Excel.Chart.8">
                  <p:embed/>
                </p:oleObj>
              </mc:Choice>
              <mc:Fallback>
                <p:oleObj name="Chart" r:id="rId3" imgW="4600996" imgH="3286426" progId="Excel.Chart.8">
                  <p:embed/>
                  <p:pic>
                    <p:nvPicPr>
                      <p:cNvPr id="419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1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334001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Times New Roman" pitchFamily="18" charset="0"/>
              </a:rPr>
              <a:t>Data set T25I20D10K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320E00-BD42-2CA0-F562-FAB0FBCC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38" y="3155475"/>
            <a:ext cx="4704763" cy="255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10481-C781-6CB6-6484-14375EF7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9" y="2969231"/>
            <a:ext cx="3200008" cy="3752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68E302-BC90-196B-29EF-DA1FAD62CDA2}"/>
              </a:ext>
            </a:extLst>
          </p:cNvPr>
          <p:cNvSpPr/>
          <p:nvPr/>
        </p:nvSpPr>
        <p:spPr>
          <a:xfrm>
            <a:off x="1764308" y="90305"/>
            <a:ext cx="9198737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 rtl="1">
              <a:lnSpc>
                <a:spcPct val="150000"/>
              </a:lnSpc>
            </a:pPr>
            <a:r>
              <a:rPr lang="en-US" sz="4400" spc="-95" dirty="0">
                <a:latin typeface="+mj-lt"/>
                <a:ea typeface="+mj-ea"/>
                <a:cs typeface="+mj-cs"/>
              </a:rPr>
              <a:t>Parallel FP-Growth Algorithm in </a:t>
            </a:r>
            <a:r>
              <a:rPr lang="en-US" sz="4400" spc="-95" dirty="0" err="1">
                <a:latin typeface="+mj-lt"/>
                <a:ea typeface="+mj-ea"/>
                <a:cs typeface="+mj-cs"/>
              </a:rPr>
              <a:t>PySpark</a:t>
            </a:r>
            <a:endParaRPr lang="en-US" sz="4400" spc="-95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1B582E-4004-FAF4-BC2B-EE0D931B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63" y="1033865"/>
            <a:ext cx="8753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/>
              <a:t>Frequent </a:t>
            </a:r>
            <a:r>
              <a:rPr lang="en-US" altLang="en-US" dirty="0" err="1"/>
              <a:t>Itemset</a:t>
            </a:r>
            <a:r>
              <a:rPr lang="en-US" altLang="en-US" dirty="0"/>
              <a:t> Generation</a:t>
            </a:r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sym typeface="Symbol" charset="2"/>
              </a:rPr>
              <a:t>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81000">
              <a:buNone/>
            </a:pPr>
            <a:endParaRPr lang="en-US" altLang="en-US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  <a:endParaRPr lang="en-US" altLang="en-US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high confidence rules from each frequent </a:t>
            </a:r>
            <a:r>
              <a:rPr lang="en-US" altLang="en-US" dirty="0" err="1"/>
              <a:t>itemset</a:t>
            </a:r>
            <a:r>
              <a:rPr lang="en-US" altLang="en-US" dirty="0"/>
              <a:t>, where each rule is a binary partitioning of a frequent </a:t>
            </a:r>
            <a:r>
              <a:rPr lang="en-US" altLang="en-US" dirty="0" err="1"/>
              <a:t>itemset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87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22273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charset="2"/>
              </a:rPr>
              <a:t> L such that f  L – f satisfies the minimum </a:t>
            </a:r>
            <a:r>
              <a:rPr lang="en-US" altLang="en-US" dirty="0">
                <a:solidFill>
                  <a:srgbClr val="C00000"/>
                </a:solidFill>
                <a:sym typeface="Symbol" charset="2"/>
              </a:rPr>
              <a:t>confidence</a:t>
            </a:r>
            <a:r>
              <a:rPr lang="en-US" altLang="en-US" dirty="0">
                <a:sym typeface="Symbol" charset="2"/>
              </a:rPr>
              <a:t> requirement:</a:t>
            </a:r>
          </a:p>
          <a:p>
            <a:pPr marL="0" indent="0">
              <a:buNone/>
            </a:pPr>
            <a:endParaRPr lang="en-US" altLang="en-US" dirty="0"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If {A,B,C,D} is a frequent itemset, candidate rules: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ABC D, 	ABD C, 	ACD B, 	BCD A,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 BCD,	B ACD,	C ABD, 	D ABC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AB CD,	AC  BD, 	AD  BC, 	BC AD, 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BD AC, 	CD AB,	</a:t>
            </a:r>
            <a:br>
              <a:rPr lang="en-US" altLang="en-US" dirty="0">
                <a:sym typeface="Symbol" charset="2"/>
              </a:rPr>
            </a:br>
            <a:endParaRPr lang="en-US" altLang="en-US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lvl="2">
              <a:buFont typeface="Wingdings" charset="2"/>
              <a:buNone/>
            </a:pPr>
            <a:endParaRPr lang="en-US" altLang="en-US" sz="1000" dirty="0">
              <a:sym typeface="Symbol" charset="2"/>
            </a:endParaRPr>
          </a:p>
          <a:p>
            <a:pPr marL="0" indent="0">
              <a:buNone/>
            </a:pPr>
            <a:r>
              <a:rPr lang="en-US" altLang="en-US" dirty="0"/>
              <a:t>If |L| = k, then there are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</a:rPr>
              <a:t>k</a:t>
            </a:r>
            <a:r>
              <a:rPr lang="en-US" altLang="en-US" dirty="0">
                <a:solidFill>
                  <a:srgbClr val="C00000"/>
                </a:solidFill>
              </a:rPr>
              <a:t> – 2 </a:t>
            </a:r>
            <a:r>
              <a:rPr lang="en-US" altLang="en-US" dirty="0"/>
              <a:t>candidate association rules</a:t>
            </a:r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41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54689" y="144362"/>
            <a:ext cx="4882621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spc="-95" dirty="0">
                <a:latin typeface="+mj-lt"/>
                <a:ea typeface="+mj-ea"/>
                <a:cs typeface="+mj-cs"/>
              </a:rPr>
              <a:t>Transactional data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04757"/>
              </p:ext>
            </p:extLst>
          </p:nvPr>
        </p:nvGraphicFramePr>
        <p:xfrm>
          <a:off x="7669663" y="2393981"/>
          <a:ext cx="4945063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55265" imgH="3130362" progId="Word.Document.8">
                  <p:embed/>
                </p:oleObj>
              </mc:Choice>
              <mc:Fallback>
                <p:oleObj name="Document" r:id="rId2" imgW="4955265" imgH="3130362" progId="Word.Document.8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663" y="2393981"/>
                        <a:ext cx="4945063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02D8B6-A4C9-64F3-F7A8-A516BA31007B}"/>
              </a:ext>
            </a:extLst>
          </p:cNvPr>
          <p:cNvGrpSpPr/>
          <p:nvPr/>
        </p:nvGrpSpPr>
        <p:grpSpPr>
          <a:xfrm>
            <a:off x="7955265" y="5519768"/>
            <a:ext cx="3905250" cy="1139825"/>
            <a:chOff x="7124700" y="3781425"/>
            <a:chExt cx="3905250" cy="1581150"/>
          </a:xfrm>
        </p:grpSpPr>
        <p:sp>
          <p:nvSpPr>
            <p:cNvPr id="4" name="Rectangle 3"/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200900" y="4370387"/>
              <a:ext cx="3467100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GENE1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zh-TW" kern="0" dirty="0">
                  <a:ea typeface="ＭＳ Ｐゴシック" pitchFamily="34" charset="-128"/>
                </a:rPr>
                <a:t>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zh-TW" kern="0" dirty="0">
                  <a:ea typeface="ＭＳ Ｐゴシック" pitchFamily="34" charset="-128"/>
                </a:rPr>
                <a:t>GENE3, GENE12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</a:t>
              </a:r>
              <a:r>
                <a:rPr lang="en-US" altLang="zh-TW" kern="0" dirty="0">
                  <a:ea typeface="ＭＳ Ｐゴシック" pitchFamily="34" charset="-128"/>
                </a:rPr>
                <a:t>GENE3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endParaRPr lang="en-US" altLang="zh-TW" dirty="0">
                <a:latin typeface="Arial" charset="0"/>
                <a:ea typeface="新細明體" charset="-120"/>
                <a:sym typeface="Symbol" pitchFamily="18" charset="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57CDEE-EABB-6326-C536-419C795156AF}"/>
              </a:ext>
            </a:extLst>
          </p:cNvPr>
          <p:cNvSpPr txBox="1"/>
          <p:nvPr/>
        </p:nvSpPr>
        <p:spPr>
          <a:xfrm>
            <a:off x="7801743" y="1967992"/>
            <a:ext cx="40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 </a:t>
            </a:r>
            <a:r>
              <a:rPr lang="en-US" sz="18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1800" i="1" kern="0" dirty="0">
                <a:solidFill>
                  <a:srgbClr val="C00000"/>
                </a:solidFill>
              </a:rPr>
              <a:t>set of </a:t>
            </a:r>
            <a:r>
              <a:rPr lang="en-US" sz="1800" i="1" dirty="0">
                <a:solidFill>
                  <a:srgbClr val="C00000"/>
                </a:solidFill>
              </a:rPr>
              <a:t>genes</a:t>
            </a:r>
            <a:endParaRPr lang="en-US" sz="1800" i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2349EC-734D-5F9B-04CE-A7FDAB44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4" y="1284187"/>
            <a:ext cx="8775456" cy="37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Transactional data indicates </a:t>
            </a:r>
            <a:r>
              <a:rPr lang="en-US" altLang="ja-JP" b="1" kern="0" dirty="0">
                <a:solidFill>
                  <a:srgbClr val="FF0000"/>
                </a:solidFill>
                <a:ea typeface="ＭＳ Ｐゴシック" pitchFamily="34" charset="-128"/>
              </a:rPr>
              <a:t>co-occurrence of data items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b="1" kern="0" dirty="0">
                <a:ea typeface="ＭＳ Ｐゴシック" pitchFamily="34" charset="-128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Transactional data can be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i="1" dirty="0">
                <a:solidFill>
                  <a:srgbClr val="C00000"/>
                </a:solidFill>
              </a:rPr>
              <a:t> set of keywords</a:t>
            </a:r>
            <a:r>
              <a:rPr lang="en-US" sz="1800" i="1" dirty="0"/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ea typeface="ＭＳ Ｐゴシック" pitchFamily="34" charset="-128"/>
              </a:rPr>
              <a:t>	</a:t>
            </a:r>
            <a:r>
              <a:rPr lang="en-US" altLang="ja-JP" sz="2000" kern="0" dirty="0">
                <a:ea typeface="ＭＳ Ｐゴシック" pitchFamily="34" charset="-128"/>
              </a:rPr>
              <a:t>1: Student, Teach, School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2: Student, School 	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3: Teach, School, City, Game 	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4: Baseball, Basketball	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5: Basketball, Player, Spectator  	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000" kern="0" dirty="0">
                <a:ea typeface="ＭＳ Ｐゴシック" pitchFamily="34" charset="-128"/>
              </a:rPr>
              <a:t>	6: Baseball, Coach, Game, Team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ja-JP" sz="2400" kern="0" dirty="0">
                <a:ea typeface="ＭＳ Ｐゴシック" pitchFamily="34" charset="-128"/>
              </a:rPr>
              <a:t>	</a:t>
            </a:r>
            <a:endParaRPr lang="en-US" sz="2400" kern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8BCB4-1C65-F4FD-60F0-DC839C79A8BB}"/>
              </a:ext>
            </a:extLst>
          </p:cNvPr>
          <p:cNvGrpSpPr/>
          <p:nvPr/>
        </p:nvGrpSpPr>
        <p:grpSpPr>
          <a:xfrm>
            <a:off x="1531974" y="5386048"/>
            <a:ext cx="3905250" cy="1407263"/>
            <a:chOff x="7124700" y="3781425"/>
            <a:chExt cx="3905250" cy="15811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014642-7278-EF1A-626D-2F413DB08878}"/>
                </a:ext>
              </a:extLst>
            </p:cNvPr>
            <p:cNvSpPr/>
            <p:nvPr/>
          </p:nvSpPr>
          <p:spPr>
            <a:xfrm>
              <a:off x="7124700" y="3781425"/>
              <a:ext cx="3505200" cy="1581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4E95A0BE-D576-9711-7044-3E6BA84B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950" y="3838575"/>
              <a:ext cx="381000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 dirty="0">
                  <a:latin typeface="Arial" charset="0"/>
                  <a:ea typeface="新細明體" charset="-120"/>
                </a:rPr>
                <a:t>Example of Association Rules</a:t>
              </a: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D15B36F7-E457-6871-DB72-BBA62AD6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4370388"/>
              <a:ext cx="3276600" cy="954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dirty="0">
                  <a:latin typeface="Arial" charset="0"/>
                  <a:ea typeface="新細明體" charset="-120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Student</a:t>
              </a:r>
              <a:r>
                <a:rPr lang="en-US" altLang="zh-TW" dirty="0">
                  <a:latin typeface="Arial" charset="0"/>
                  <a:ea typeface="新細明體" charset="-120"/>
                </a:rPr>
                <a:t>} 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 {</a:t>
              </a:r>
              <a:r>
                <a:rPr lang="en-US" altLang="ja-JP" kern="0" dirty="0">
                  <a:ea typeface="ＭＳ Ｐゴシック" pitchFamily="34" charset="-128"/>
                </a:rPr>
                <a:t>School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{data}  {mining},</a:t>
              </a:r>
              <a:b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</a:b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{</a:t>
              </a:r>
              <a:r>
                <a:rPr lang="en-US" altLang="ja-JP" kern="0" dirty="0">
                  <a:ea typeface="ＭＳ Ｐゴシック" pitchFamily="34" charset="-128"/>
                </a:rPr>
                <a:t>Baseball</a:t>
              </a:r>
              <a:r>
                <a:rPr lang="en-US" altLang="zh-TW" dirty="0">
                  <a:latin typeface="Arial" charset="0"/>
                  <a:ea typeface="新細明體" charset="-120"/>
                  <a:sym typeface="Symbol" pitchFamily="18" charset="2"/>
                </a:rPr>
                <a:t>}  {ball},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262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pc="-95" dirty="0"/>
              <a:t>Efficient 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Generate rules from frequent </a:t>
                </a:r>
                <a:r>
                  <a:rPr lang="en-US" altLang="en-US" dirty="0" err="1">
                    <a:sym typeface="Symbol" charset="2"/>
                  </a:rPr>
                  <a:t>itemsets</a:t>
                </a:r>
                <a:r>
                  <a:rPr lang="en-US" altLang="en-US" dirty="0">
                    <a:sym typeface="Symbol" charset="2"/>
                  </a:rPr>
                  <a:t> efficiently: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confidence of rules generated from the same itemset has an anti-monotone property. For rules generated from a same itemset, </a:t>
                </a:r>
                <a:r>
                  <a:rPr lang="en-US" altLang="en-US" dirty="0">
                    <a:solidFill>
                      <a:srgbClr val="C00000"/>
                    </a:solidFill>
                    <a:sym typeface="Symbol" charset="2"/>
                  </a:rPr>
                  <a:t>a rule with more items in antecedent have a greater confidence than the one with less items in antecedent</a:t>
                </a:r>
                <a:r>
                  <a:rPr lang="en-US" altLang="en-US" dirty="0">
                    <a:sym typeface="Symbol" charset="2"/>
                  </a:rPr>
                  <a:t>.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sym typeface="Symbol" charset="2"/>
                  </a:rPr>
                  <a:t>    e.g., L = {A,B,C,D}: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 </a:t>
                </a:r>
                <a:br>
                  <a:rPr lang="en-US" altLang="en-US" dirty="0">
                    <a:sym typeface="Symbol" charset="2"/>
                  </a:rPr>
                </a:br>
                <a:r>
                  <a:rPr lang="en-US" altLang="en-US" dirty="0">
                    <a:sym typeface="Symbol" charset="2"/>
                  </a:rPr>
                  <a:t>		c(ABC  D)  c(AB  CD)  c(A  BCD)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  <a:p>
                <a:pPr lvl="2">
                  <a:buNone/>
                </a:pPr>
                <a:r>
                  <a:rPr lang="en-US" altLang="en-US" sz="2400" dirty="0">
                    <a:sym typeface="Symbol" charset="2"/>
                  </a:rPr>
                  <a:t> </a:t>
                </a:r>
                <a:r>
                  <a:rPr lang="en-US" altLang="en-US" sz="2400" dirty="0">
                    <a:solidFill>
                      <a:schemeClr val="accent1">
                        <a:lumMod val="50000"/>
                      </a:schemeClr>
                    </a:solidFill>
                    <a:sym typeface="Symbol" charset="2"/>
                  </a:rPr>
                  <a:t>Reason</a:t>
                </a:r>
                <a:r>
                  <a:rPr lang="en-US" altLang="en-US" sz="2400" dirty="0">
                    <a:sym typeface="Symbol" charset="2"/>
                  </a:rPr>
                  <a:t> : Confidence (p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q)</a:t>
                </a:r>
                <a:r>
                  <a:rPr lang="en-US" altLang="en-US" sz="2400" dirty="0">
                    <a:sym typeface="Symbol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Support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b="0" i="1" dirty="0" smtClean="0">
                            <a:ea typeface="新細明體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2400" dirty="0">
                    <a:sym typeface="Symbol" charset="2"/>
                  </a:rPr>
                  <a:t>  </a:t>
                </a:r>
              </a:p>
              <a:p>
                <a:pPr lvl="2"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en-US" dirty="0">
                    <a:sym typeface="Symbol" charset="2"/>
                  </a:rPr>
                  <a:t>                  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alt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9" y="1825625"/>
                <a:ext cx="11093067" cy="4351338"/>
              </a:xfrm>
              <a:blipFill>
                <a:blip r:embed="rId2"/>
                <a:stretch>
                  <a:fillRect l="-10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6108DED-DB38-F00F-0B9A-BDC7D70BA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47974"/>
              </p:ext>
            </p:extLst>
          </p:nvPr>
        </p:nvGraphicFramePr>
        <p:xfrm>
          <a:off x="2997979" y="5827923"/>
          <a:ext cx="4504508" cy="4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79" y="5827923"/>
                        <a:ext cx="4504508" cy="45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134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1081" y="55563"/>
            <a:ext cx="10515600" cy="1325563"/>
          </a:xfrm>
        </p:spPr>
        <p:txBody>
          <a:bodyPr/>
          <a:lstStyle/>
          <a:p>
            <a:r>
              <a:rPr lang="en-US" altLang="en-US" spc="-95" dirty="0"/>
              <a:t>Rule Generation - Example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127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1905000" y="1419226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12789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11106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15BF1-F63D-3047-8697-36134B45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52" y="2603623"/>
            <a:ext cx="5028129" cy="3771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54" y="483281"/>
            <a:ext cx="8573477" cy="1143000"/>
          </a:xfrm>
        </p:spPr>
        <p:txBody>
          <a:bodyPr>
            <a:normAutofit fontScale="90000"/>
          </a:bodyPr>
          <a:lstStyle/>
          <a:p>
            <a:pPr marL="45720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Thresholds for Interestingness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28" y="1626281"/>
            <a:ext cx="9846972" cy="474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support threshold?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high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we could </a:t>
            </a:r>
            <a:r>
              <a:rPr lang="en-US" sz="2400" dirty="0">
                <a:solidFill>
                  <a:srgbClr val="C00000"/>
                </a:solidFill>
              </a:rPr>
              <a:t>miss </a:t>
            </a:r>
            <a:r>
              <a:rPr lang="en-US" sz="2400" dirty="0" err="1">
                <a:solidFill>
                  <a:srgbClr val="C00000"/>
                </a:solidFill>
              </a:rPr>
              <a:t>itemsets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involving interesting rare items (e.g., expensive products)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min-sup is set too </a:t>
            </a:r>
            <a:r>
              <a:rPr lang="en-US" sz="2400" dirty="0">
                <a:solidFill>
                  <a:srgbClr val="C00000"/>
                </a:solidFill>
              </a:rPr>
              <a:t>low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it is </a:t>
            </a:r>
            <a:r>
              <a:rPr lang="en-US" sz="2400" dirty="0">
                <a:solidFill>
                  <a:srgbClr val="C00000"/>
                </a:solidFill>
              </a:rPr>
              <a:t>computationally expensive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the number of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itemsets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is very large. Also, it is possible to include noise data.</a:t>
            </a: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kern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kern="1200" dirty="0">
                <a:latin typeface="+mj-lt"/>
                <a:ea typeface="+mj-ea"/>
                <a:cs typeface="+mj-cs"/>
              </a:rPr>
              <a:t>How to set the appropriate confidence threshold?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Avoid confidence thresholds which find no rules, or a few million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Limiting /ranking rules using other interestingness measures (e.g., </a:t>
            </a:r>
            <a:r>
              <a:rPr lang="en-US" sz="2400" dirty="0">
                <a:solidFill>
                  <a:srgbClr val="C00000"/>
                </a:solidFill>
              </a:rPr>
              <a:t>lift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064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2609C-5321-DB74-0CEE-9205276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3" y="484723"/>
            <a:ext cx="5069541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3BF4C-8C30-4A96-CF42-2CCC61B9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Visualization of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CD36-056D-8972-CA3A-743FF6FD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CFA21-59AA-8533-EE0F-9FA72FAF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" y="1690688"/>
            <a:ext cx="3406466" cy="4124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A8EC3-C8B2-06EA-D9D8-1FF44E44E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15" y="4460156"/>
            <a:ext cx="2856215" cy="2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7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1303-BB9B-3311-478F-016715E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Visualization of association rules</a:t>
            </a:r>
          </a:p>
        </p:txBody>
      </p:sp>
      <p:pic>
        <p:nvPicPr>
          <p:cNvPr id="5" name="Content Placeholder 4" descr="A diagram of lines and dots&#10;&#10;Description automatically generated">
            <a:extLst>
              <a:ext uri="{FF2B5EF4-FFF2-40B4-BE49-F238E27FC236}">
                <a16:creationId xmlns:a16="http://schemas.microsoft.com/office/drawing/2014/main" id="{7E90D83E-729F-F0FC-6CDC-FC57E7DC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6" y="1857049"/>
            <a:ext cx="8768790" cy="5000951"/>
          </a:xfrm>
        </p:spPr>
      </p:pic>
    </p:spTree>
    <p:extLst>
      <p:ext uri="{BB962C8B-B14F-4D97-AF65-F5344CB8AC3E}">
        <p14:creationId xmlns:p14="http://schemas.microsoft.com/office/powerpoint/2010/main" val="123262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354-33B9-EC16-7C7F-B1B5A29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Advantages &amp;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5667-5065-FD9C-D554-CCF2B7EF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Finding hidden and  </a:t>
            </a:r>
            <a:r>
              <a:rPr lang="en-US" dirty="0">
                <a:solidFill>
                  <a:srgbClr val="FF0000"/>
                </a:solidFill>
              </a:rPr>
              <a:t>complex patterns </a:t>
            </a:r>
            <a:r>
              <a:rPr lang="en-US" dirty="0"/>
              <a:t>in data that is not recognizable with simple correlation analysis.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white-box</a:t>
            </a:r>
            <a:r>
              <a:rPr lang="en-US" dirty="0"/>
              <a:t> model provides </a:t>
            </a:r>
            <a:r>
              <a:rPr lang="en-US" dirty="0">
                <a:solidFill>
                  <a:srgbClr val="C00000"/>
                </a:solidFill>
              </a:rPr>
              <a:t>interpretable</a:t>
            </a:r>
            <a:r>
              <a:rPr lang="en-US" dirty="0"/>
              <a:t> results.</a:t>
            </a:r>
          </a:p>
          <a:p>
            <a:r>
              <a:rPr lang="en-US" dirty="0">
                <a:solidFill>
                  <a:srgbClr val="FF0000"/>
                </a:solidFill>
              </a:rPr>
              <a:t>Many applications </a:t>
            </a:r>
            <a:r>
              <a:rPr lang="en-US" dirty="0"/>
              <a:t>in Medicine, Biology, Fraud Detection, Social network analysis, Marketing,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Finding the </a:t>
            </a:r>
            <a:r>
              <a:rPr lang="en-US" dirty="0">
                <a:solidFill>
                  <a:srgbClr val="FF0000"/>
                </a:solidFill>
              </a:rPr>
              <a:t>appropriate </a:t>
            </a:r>
            <a:r>
              <a:rPr lang="en-US" dirty="0"/>
              <a:t>parameter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threshold </a:t>
            </a:r>
            <a:r>
              <a:rPr lang="en-US" dirty="0">
                <a:solidFill>
                  <a:srgbClr val="FF0000"/>
                </a:solidFill>
              </a:rPr>
              <a:t>settings</a:t>
            </a:r>
            <a:r>
              <a:rPr lang="en-US" dirty="0"/>
              <a:t> for the mining algorithm is not straight forward.</a:t>
            </a:r>
          </a:p>
          <a:p>
            <a:r>
              <a:rPr lang="en-US" dirty="0">
                <a:highlight>
                  <a:srgbClr val="FFFF00"/>
                </a:highlight>
              </a:rPr>
              <a:t>Results are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dependent</a:t>
            </a:r>
            <a:r>
              <a:rPr lang="en-US" dirty="0">
                <a:highlight>
                  <a:srgbClr val="FFFF00"/>
                </a:highlight>
              </a:rPr>
              <a:t> to the training set and with different training datasets results can be completely different (Variance).</a:t>
            </a:r>
          </a:p>
        </p:txBody>
      </p:sp>
    </p:spTree>
    <p:extLst>
      <p:ext uri="{BB962C8B-B14F-4D97-AF65-F5344CB8AC3E}">
        <p14:creationId xmlns:p14="http://schemas.microsoft.com/office/powerpoint/2010/main" val="2436081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6EB-2CA5-A55E-6FFA-4DAE622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06148"/>
            <a:ext cx="10515600" cy="1325563"/>
          </a:xfrm>
        </p:spPr>
        <p:txBody>
          <a:bodyPr/>
          <a:lstStyle/>
          <a:p>
            <a:r>
              <a:rPr lang="en-US" b="1" dirty="0"/>
              <a:t>Variance and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1C6D-F99D-CE6A-F632-2E27E8A7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61193"/>
            <a:ext cx="8501742" cy="4782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Variance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Variance indicates how much the estimate of the target function will alter if different training data were used (</a:t>
            </a:r>
            <a:r>
              <a:rPr lang="en-US" dirty="0">
                <a:solidFill>
                  <a:srgbClr val="C00000"/>
                </a:solidFill>
              </a:rPr>
              <a:t>dependency of model to training data</a:t>
            </a:r>
            <a:r>
              <a:rPr lang="en-US" dirty="0"/>
              <a:t>). Some models such as decision tree and association rules are considered models with high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Bias is the amount that a </a:t>
            </a:r>
            <a:r>
              <a:rPr lang="en-US" dirty="0">
                <a:solidFill>
                  <a:srgbClr val="C00000"/>
                </a:solidFill>
              </a:rPr>
              <a:t>model’s prediction differs from the target value</a:t>
            </a:r>
            <a:r>
              <a:rPr lang="en-US" dirty="0"/>
              <a:t>, compared to the training data. Bias error results from simplifying the assumptions used in a model so the target functions are easier to approximate.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model that exhibits small variance and </a:t>
            </a:r>
            <a:r>
              <a:rPr lang="en-US" dirty="0">
                <a:solidFill>
                  <a:srgbClr val="C00000"/>
                </a:solidFill>
              </a:rPr>
              <a:t>high bias </a:t>
            </a:r>
            <a:r>
              <a:rPr lang="en-US" dirty="0"/>
              <a:t>will </a:t>
            </a:r>
            <a:r>
              <a:rPr lang="en-US" dirty="0">
                <a:solidFill>
                  <a:srgbClr val="C00000"/>
                </a:solidFill>
              </a:rPr>
              <a:t>underfit</a:t>
            </a:r>
            <a:r>
              <a:rPr lang="en-US" dirty="0"/>
              <a:t> the target, while a model with </a:t>
            </a:r>
            <a:r>
              <a:rPr lang="en-US" dirty="0">
                <a:solidFill>
                  <a:srgbClr val="C00000"/>
                </a:solidFill>
              </a:rPr>
              <a:t>high variance </a:t>
            </a:r>
            <a:r>
              <a:rPr lang="en-US" dirty="0"/>
              <a:t>and small bias will </a:t>
            </a:r>
            <a:r>
              <a:rPr lang="en-US" dirty="0">
                <a:solidFill>
                  <a:srgbClr val="C00000"/>
                </a:solidFill>
              </a:rPr>
              <a:t>overfit</a:t>
            </a:r>
            <a:r>
              <a:rPr lang="en-US" dirty="0"/>
              <a:t> the target.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74F84F0-D409-C886-41C8-BBA0D0ED8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96685"/>
              </p:ext>
            </p:extLst>
          </p:nvPr>
        </p:nvGraphicFramePr>
        <p:xfrm>
          <a:off x="8795657" y="4126012"/>
          <a:ext cx="3396343" cy="27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181320" imgH="2558880" progId="">
                  <p:embed/>
                </p:oleObj>
              </mc:Choice>
              <mc:Fallback>
                <p:oleObj name="PBrush" r:id="rId2" imgW="3181320" imgH="2558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5657" y="4126012"/>
                        <a:ext cx="3396343" cy="27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2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for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are not required to be imputed, since different number of items in transactions is not an issue.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Normalizing data </a:t>
            </a:r>
            <a:r>
              <a:rPr lang="en-US" dirty="0"/>
              <a:t>is not recommended since frequency and other interestingness measures are not affected by scale of items. On the other hand, it reduces interpretability of the results.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Filter out outliers </a:t>
            </a:r>
            <a:r>
              <a:rPr lang="en-US" dirty="0"/>
              <a:t>is not required for most cases in which frequency of outliers is less than the support threshold.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is recommended for range variables with many different values which makes them less frequent </a:t>
            </a:r>
          </a:p>
        </p:txBody>
      </p:sp>
    </p:spTree>
    <p:extLst>
      <p:ext uri="{BB962C8B-B14F-4D97-AF65-F5344CB8AC3E}">
        <p14:creationId xmlns:p14="http://schemas.microsoft.com/office/powerpoint/2010/main" val="3590849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 rtl="1">
              <a:lnSpc>
                <a:spcPct val="150000"/>
              </a:lnSpc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– Discretizing Range </a:t>
            </a:r>
            <a:r>
              <a:rPr lang="en-US" sz="4000" kern="1200" spc="-95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Varaibles</a:t>
            </a:r>
            <a:endParaRPr lang="en-US" sz="4000" kern="1200" spc="-9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9446"/>
              </p:ext>
            </p:extLst>
          </p:nvPr>
        </p:nvGraphicFramePr>
        <p:xfrm>
          <a:off x="1623840" y="1999160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3CA4A77-9167-5CDF-86AE-97DB48AD7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234629"/>
              </p:ext>
            </p:extLst>
          </p:nvPr>
        </p:nvGraphicFramePr>
        <p:xfrm>
          <a:off x="1623840" y="4269603"/>
          <a:ext cx="79819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954238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238542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Employee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Years With Company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Salary (x1,000)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86-110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20-39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65-85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AA205BE-2CF3-577E-D82E-242C6FB0FAE5}"/>
              </a:ext>
            </a:extLst>
          </p:cNvPr>
          <p:cNvSpPr/>
          <p:nvPr/>
        </p:nvSpPr>
        <p:spPr>
          <a:xfrm>
            <a:off x="561861" y="3240903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5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7B55-6577-F846-A2B1-DC3EEE2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365125"/>
            <a:ext cx="11754998" cy="1325563"/>
          </a:xfrm>
        </p:spPr>
        <p:txBody>
          <a:bodyPr/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9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- Relational Databases to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0727F-B140-7449-9E0B-94E67F6A55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1" y="2226469"/>
          <a:ext cx="7886704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281599600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66913752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86337076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80275826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481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6D8B99F-5748-67BA-2B1B-4BF3E10C8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055215"/>
              </p:ext>
            </p:extLst>
          </p:nvPr>
        </p:nvGraphicFramePr>
        <p:xfrm>
          <a:off x="2152651" y="4735830"/>
          <a:ext cx="8128491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13">
                  <a:extLst>
                    <a:ext uri="{9D8B030D-6E8A-4147-A177-3AD203B41FA5}">
                      <a16:colId xmlns:a16="http://schemas.microsoft.com/office/drawing/2014/main" val="1466858027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396303113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763366664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875574901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27079148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02396879"/>
                    </a:ext>
                  </a:extLst>
                </a:gridCol>
                <a:gridCol w="1161213">
                  <a:extLst>
                    <a:ext uri="{9D8B030D-6E8A-4147-A177-3AD203B41FA5}">
                      <a16:colId xmlns:a16="http://schemas.microsoft.com/office/drawing/2014/main" val="23000974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365-A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CSC 365-C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CSC 366-C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37366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5662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75539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78701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07945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29644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6421264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80C9165D-153F-A75C-81E7-B24B9395BF9A}"/>
              </a:ext>
            </a:extLst>
          </p:cNvPr>
          <p:cNvSpPr/>
          <p:nvPr/>
        </p:nvSpPr>
        <p:spPr>
          <a:xfrm>
            <a:off x="936434" y="3213259"/>
            <a:ext cx="771180" cy="1973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0080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pc="-95" dirty="0"/>
              <a:t>Definitions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0188" y="1243808"/>
            <a:ext cx="5444331" cy="53340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 collection of one or more items</a:t>
            </a:r>
          </a:p>
          <a:p>
            <a:pPr marL="457200" lvl="1" indent="0">
              <a:buNone/>
            </a:pPr>
            <a:r>
              <a:rPr lang="en-US" altLang="zh-TW" sz="1800" dirty="0">
                <a:ea typeface="新細明體" charset="-120"/>
              </a:rPr>
              <a:t>Example: {</a:t>
            </a:r>
            <a:r>
              <a:rPr lang="en-US" altLang="zh-TW" sz="18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1800" dirty="0">
                <a:ea typeface="新細明體" charset="-120"/>
              </a:rPr>
              <a:t>}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Support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Fraction of transactions that contain an itemset. </a:t>
            </a: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E.g.   s({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Milk, Bread, Diaper</a:t>
            </a:r>
            <a:r>
              <a:rPr lang="en-US" altLang="zh-TW" sz="2000" dirty="0">
                <a:ea typeface="新細明體" charset="-120"/>
              </a:rPr>
              <a:t>}) = 2/</a:t>
            </a:r>
            <a:r>
              <a:rPr lang="en-US" altLang="zh-TW" sz="2000" b="1" dirty="0">
                <a:ea typeface="新細明體" charset="-120"/>
              </a:rPr>
              <a:t>5</a:t>
            </a:r>
          </a:p>
          <a:p>
            <a:pPr lvl="1"/>
            <a:endParaRPr lang="en-US" altLang="zh-TW" sz="2000" b="1" dirty="0">
              <a:solidFill>
                <a:srgbClr val="00B050"/>
              </a:solidFill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Frequent </a:t>
            </a:r>
            <a:r>
              <a:rPr lang="en-US" altLang="zh-TW" sz="2400" b="1" dirty="0" err="1">
                <a:ea typeface="新細明體" charset="-120"/>
              </a:rPr>
              <a:t>Itemset</a:t>
            </a:r>
            <a:endParaRPr lang="en-US" altLang="zh-TW" sz="2400" b="1" dirty="0">
              <a:ea typeface="新細明體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新細明體" charset="-120"/>
              </a:rPr>
              <a:t>An itemset whose support is greater than or equal to a </a:t>
            </a:r>
            <a:r>
              <a:rPr lang="en-US" altLang="zh-TW" sz="2000" i="1" dirty="0">
                <a:ea typeface="新細明體" charset="-120"/>
              </a:rPr>
              <a:t>min-sup</a:t>
            </a:r>
            <a:r>
              <a:rPr lang="en-US" altLang="zh-TW" sz="2000" dirty="0">
                <a:ea typeface="新細明體" charset="-120"/>
              </a:rPr>
              <a:t> threshold (Hyper-parameter)</a:t>
            </a:r>
          </a:p>
          <a:p>
            <a:pPr lvl="1"/>
            <a:endParaRPr lang="en-US" altLang="zh-TW" sz="20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1" dirty="0">
                <a:ea typeface="新細明體" charset="-120"/>
              </a:rPr>
              <a:t>Association Rule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An implication expression of the form X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Y, where X and Y are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itemsets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that satisfies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interesting measures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: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altLang="zh-TW" sz="2000" dirty="0">
                <a:ea typeface="新細明體" charset="-120"/>
              </a:rPr>
              <a:t>Example:   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{Milk, Diaper}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  <a:sym typeface="Symbol" pitchFamily="18" charset="2"/>
              </a:rPr>
              <a:t> {Beer}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 </a:t>
            </a:r>
          </a:p>
          <a:p>
            <a:pPr lvl="1"/>
            <a:endParaRPr lang="en-US" altLang="zh-TW" sz="2000" dirty="0">
              <a:ea typeface="新細明體" charset="-120"/>
            </a:endParaRPr>
          </a:p>
        </p:txBody>
      </p:sp>
      <p:grpSp>
        <p:nvGrpSpPr>
          <p:cNvPr id="53252" name="Group 4"/>
          <p:cNvGrpSpPr>
            <a:grpSpLocks noChangeAspect="1"/>
          </p:cNvGrpSpPr>
          <p:nvPr/>
        </p:nvGrpSpPr>
        <p:grpSpPr bwMode="auto">
          <a:xfrm>
            <a:off x="7010400" y="3089276"/>
            <a:ext cx="3657600" cy="2195513"/>
            <a:chOff x="3408" y="1316"/>
            <a:chExt cx="2304" cy="1383"/>
          </a:xfrm>
        </p:grpSpPr>
        <p:sp>
          <p:nvSpPr>
            <p:cNvPr id="532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5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53255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6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267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6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7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8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3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4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5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7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0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3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5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6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7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8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9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00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1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2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3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9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0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1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5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6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7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8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0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6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7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29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0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2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3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4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35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36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7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9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0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1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2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3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4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5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7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8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9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0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3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4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5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6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7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58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59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0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1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2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3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Milk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64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65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6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7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8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69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0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1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2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3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4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5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6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7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8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79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0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1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2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3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4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5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6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387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88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89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0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1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2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4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Beer</a:t>
                </a:r>
                <a:r>
                  <a:rPr lang="en-US" sz="1700" b="1">
                    <a:solidFill>
                      <a:srgbClr val="000080"/>
                    </a:solidFill>
                  </a:rPr>
                  <a:t>,</a:t>
                </a:r>
                <a:r>
                  <a:rPr lang="en-US" sz="1700" b="1">
                    <a:solidFill>
                      <a:srgbClr val="FF0000"/>
                    </a:solidFill>
                  </a:rPr>
                  <a:t> Diaper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393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394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5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6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7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8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99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0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1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2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3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4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5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6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7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8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09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0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1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2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3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4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5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53416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17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8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19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0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1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FF0000"/>
                    </a:solidFill>
                  </a:rPr>
                  <a:t>Bread, Milk</a:t>
                </a:r>
                <a:r>
                  <a:rPr lang="en-US" sz="1700" b="1">
                    <a:solidFill>
                      <a:srgbClr val="FF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53422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53423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4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5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6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7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8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9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0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1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2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3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4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5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6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7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8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39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0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1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2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3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4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5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6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7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8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49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0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1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2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3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54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45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F68-BC1F-68A6-6607-8D4A976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C40A-B7FC-0FA1-218F-A7B6513C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1236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suitable data preprocessing methods including binning for numeric variables on amr_horse_ds.csv to prepare data for association rule mining.</a:t>
            </a:r>
          </a:p>
          <a:p>
            <a:pPr marL="0" indent="0">
              <a:buNone/>
            </a:pPr>
            <a:r>
              <a:rPr lang="en-US" dirty="0"/>
              <a:t>Extract rules using all combination of the following parameters:</a:t>
            </a:r>
          </a:p>
          <a:p>
            <a:r>
              <a:rPr lang="en-US" dirty="0" err="1"/>
              <a:t>min_sup</a:t>
            </a:r>
            <a:r>
              <a:rPr lang="en-US" dirty="0"/>
              <a:t> = [0.05, 0.1, 0.4]</a:t>
            </a:r>
          </a:p>
          <a:p>
            <a:r>
              <a:rPr lang="en-US" dirty="0" err="1"/>
              <a:t>min_conf</a:t>
            </a:r>
            <a:r>
              <a:rPr lang="en-US" dirty="0"/>
              <a:t>= [0.70, 0.85, 0.95]</a:t>
            </a:r>
          </a:p>
          <a:p>
            <a:r>
              <a:rPr lang="en-US" dirty="0" err="1"/>
              <a:t>min_lift</a:t>
            </a:r>
            <a:r>
              <a:rPr lang="en-US" dirty="0"/>
              <a:t>= [1.1, 1.5, 4]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Based on results, select the best set of parameters for extracting 20 to 50 rules.</a:t>
            </a:r>
          </a:p>
        </p:txBody>
      </p:sp>
    </p:spTree>
    <p:extLst>
      <p:ext uri="{BB962C8B-B14F-4D97-AF65-F5344CB8AC3E}">
        <p14:creationId xmlns:p14="http://schemas.microsoft.com/office/powerpoint/2010/main" val="41323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09" y="205254"/>
            <a:ext cx="77724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pc="-95" dirty="0"/>
              <a:t>Rule Evaluation Metrics</a:t>
            </a:r>
            <a:endParaRPr lang="en-US" altLang="zh-TW" spc="-95" dirty="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8094" y="4081138"/>
            <a:ext cx="3894139" cy="2586039"/>
            <a:chOff x="3052" y="2521"/>
            <a:chExt cx="2453" cy="1629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3095" y="2521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 dirty="0">
                  <a:ea typeface="新細明體" charset="-120"/>
                </a:rPr>
                <a:t>Example:</a:t>
              </a:r>
              <a:endParaRPr lang="en-US" altLang="zh-TW" sz="2800" dirty="0">
                <a:ea typeface="新細明體" charset="-120"/>
              </a:endParaRPr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35100" imgH="203200" progId="Equation.3">
                    <p:embed/>
                  </p:oleObj>
                </mc:Choice>
                <mc:Fallback>
                  <p:oleObj name="Equation" r:id="rId2" imgW="1435100" imgH="203200" progId="Equation.3">
                    <p:embed/>
                    <p:pic>
                      <p:nvPicPr>
                        <p:cNvPr id="542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052" y="2959"/>
            <a:ext cx="244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5200" imgH="431800" progId="Equation.3">
                    <p:embed/>
                  </p:oleObj>
                </mc:Choice>
                <mc:Fallback>
                  <p:oleObj name="Equation" r:id="rId4" imgW="2235200" imgH="431800" progId="Equation.3">
                    <p:embed/>
                    <p:pic>
                      <p:nvPicPr>
                        <p:cNvPr id="542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2959"/>
                          <a:ext cx="2441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3060" y="3712"/>
            <a:ext cx="238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11400" imgH="419100" progId="Equation.3">
                    <p:embed/>
                  </p:oleObj>
                </mc:Choice>
                <mc:Fallback>
                  <p:oleObj name="Equation" r:id="rId6" imgW="2311400" imgH="419100" progId="Equation.3">
                    <p:embed/>
                    <p:pic>
                      <p:nvPicPr>
                        <p:cNvPr id="542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712"/>
                          <a:ext cx="2387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280" name="Rectangle 8"/>
              <p:cNvSpPr>
                <a:spLocks noChangeArrowheads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</a:pPr>
                <a:endParaRPr lang="en-US" altLang="zh-TW" sz="2000" b="1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Support (s)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Fraction of transactions that contain both X and Y      </a:t>
                </a:r>
              </a:p>
              <a:p>
                <a:pPr lvl="2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TW" dirty="0">
                    <a:ea typeface="新細明體" charset="-12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 smtClean="0">
                            <a:ea typeface="新細明體" charset="-12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requency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b="0" i="1" dirty="0" smtClean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dirty="0">
                            <a:ea typeface="新細明體" charset="-120"/>
                          </a:rPr>
                          <m:t>otal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ea typeface="新細明體" charset="-120"/>
                          </a:rPr>
                          <m:t>transaction</m:t>
                        </m:r>
                      </m:den>
                    </m:f>
                  </m:oMath>
                </a14:m>
                <a:endParaRPr lang="en-US" altLang="zh-TW" dirty="0">
                  <a:ea typeface="新細明體" charset="-12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000" dirty="0">
                    <a:ea typeface="新細明體" charset="-120"/>
                  </a:rPr>
                  <a:t>Confidence (c)</a:t>
                </a:r>
              </a:p>
              <a:p>
                <a:pPr lvl="2">
                  <a:spcBef>
                    <a:spcPct val="20000"/>
                  </a:spcBef>
                </a:pPr>
                <a:r>
                  <a:rPr lang="en-US" altLang="zh-TW" dirty="0">
                    <a:ea typeface="新細明體" charset="-120"/>
                  </a:rPr>
                  <a:t>Measures how often items in Y appear in transactions that contain X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Frequency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i="1" dirty="0">
                            <a:ea typeface="新細明體" charset="-12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ct val="20000"/>
                  </a:spcBef>
                  <a:buFontTx/>
                  <a:buChar char="•"/>
                </a:pPr>
                <a:endParaRPr lang="en-US" altLang="zh-TW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5428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31775" y="3410708"/>
                <a:ext cx="8179239" cy="3701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947464" y="1221483"/>
            <a:ext cx="3657600" cy="2195513"/>
            <a:chOff x="3408" y="1316"/>
            <a:chExt cx="2304" cy="1383"/>
          </a:xfrm>
        </p:grpSpPr>
        <p:sp>
          <p:nvSpPr>
            <p:cNvPr id="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408" y="1316"/>
              <a:ext cx="2304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468" y="1316"/>
              <a:ext cx="2195" cy="1272"/>
              <a:chOff x="3468" y="1316"/>
              <a:chExt cx="2195" cy="127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480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88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3480" y="1470"/>
                <a:ext cx="449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521" y="1330"/>
                <a:ext cx="36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521" y="1334"/>
                <a:ext cx="16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TID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731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3935" y="1330"/>
                <a:ext cx="44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5609" y="1330"/>
                <a:ext cx="41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3935" y="1470"/>
                <a:ext cx="1715" cy="62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3979" y="1330"/>
                <a:ext cx="1630" cy="140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3979" y="1334"/>
                <a:ext cx="27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Items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258" y="1334"/>
                <a:ext cx="2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 b="1" i="1">
                    <a:solidFill>
                      <a:srgbClr val="FFFFFF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468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3468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3480" y="1316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5"/>
              <p:cNvSpPr>
                <a:spLocks noChangeShapeType="1"/>
              </p:cNvSpPr>
              <p:nvPr/>
            </p:nvSpPr>
            <p:spPr bwMode="auto">
              <a:xfrm>
                <a:off x="3480" y="131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480" y="1329"/>
                <a:ext cx="44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935" y="1329"/>
                <a:ext cx="6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929" y="1329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3929" y="13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929" y="1316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3929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3941" y="1316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>
                <a:off x="3941" y="1316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3941" y="1329"/>
                <a:ext cx="1709" cy="1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5650" y="1316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5650" y="1316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468" y="1330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3468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3929" y="1330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3929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5650" y="1330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5650" y="1330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3480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388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480" y="1700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521" y="1539"/>
                <a:ext cx="36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521" y="154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1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3591" y="1541"/>
                <a:ext cx="3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66" name="Rectangle 53"/>
              <p:cNvSpPr>
                <a:spLocks noChangeArrowheads="1"/>
              </p:cNvSpPr>
              <p:nvPr/>
            </p:nvSpPr>
            <p:spPr bwMode="auto">
              <a:xfrm>
                <a:off x="3935" y="1539"/>
                <a:ext cx="44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4"/>
              <p:cNvSpPr>
                <a:spLocks noChangeArrowheads="1"/>
              </p:cNvSpPr>
              <p:nvPr/>
            </p:nvSpPr>
            <p:spPr bwMode="auto">
              <a:xfrm>
                <a:off x="5609" y="1539"/>
                <a:ext cx="41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5"/>
              <p:cNvSpPr>
                <a:spLocks noChangeArrowheads="1"/>
              </p:cNvSpPr>
              <p:nvPr/>
            </p:nvSpPr>
            <p:spPr bwMode="auto">
              <a:xfrm>
                <a:off x="3935" y="1700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56"/>
              <p:cNvSpPr>
                <a:spLocks noChangeArrowheads="1"/>
              </p:cNvSpPr>
              <p:nvPr/>
            </p:nvSpPr>
            <p:spPr bwMode="auto">
              <a:xfrm>
                <a:off x="3979" y="1539"/>
                <a:ext cx="1630" cy="1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3979" y="1541"/>
                <a:ext cx="65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Milk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71" name="Rectangle 58"/>
              <p:cNvSpPr>
                <a:spLocks noChangeArrowheads="1"/>
              </p:cNvSpPr>
              <p:nvPr/>
            </p:nvSpPr>
            <p:spPr bwMode="auto">
              <a:xfrm>
                <a:off x="4698" y="159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3468" y="1532"/>
                <a:ext cx="12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3468" y="153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480" y="1532"/>
                <a:ext cx="44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3480" y="153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63"/>
              <p:cNvSpPr>
                <a:spLocks noChangeArrowheads="1"/>
              </p:cNvSpPr>
              <p:nvPr/>
            </p:nvSpPr>
            <p:spPr bwMode="auto">
              <a:xfrm>
                <a:off x="3929" y="15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3929" y="153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935" y="1532"/>
                <a:ext cx="171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3935" y="153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5650" y="1532"/>
                <a:ext cx="13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5650" y="153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70"/>
              <p:cNvSpPr>
                <a:spLocks noChangeArrowheads="1"/>
              </p:cNvSpPr>
              <p:nvPr/>
            </p:nvSpPr>
            <p:spPr bwMode="auto">
              <a:xfrm>
                <a:off x="3468" y="1539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3468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3929" y="1539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3"/>
              <p:cNvSpPr>
                <a:spLocks noChangeShapeType="1"/>
              </p:cNvSpPr>
              <p:nvPr/>
            </p:nvSpPr>
            <p:spPr bwMode="auto">
              <a:xfrm>
                <a:off x="3929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74"/>
              <p:cNvSpPr>
                <a:spLocks noChangeArrowheads="1"/>
              </p:cNvSpPr>
              <p:nvPr/>
            </p:nvSpPr>
            <p:spPr bwMode="auto">
              <a:xfrm>
                <a:off x="5650" y="1539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5650" y="1539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3480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7"/>
              <p:cNvSpPr>
                <a:spLocks noChangeArrowheads="1"/>
              </p:cNvSpPr>
              <p:nvPr/>
            </p:nvSpPr>
            <p:spPr bwMode="auto">
              <a:xfrm>
                <a:off x="388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8"/>
              <p:cNvSpPr>
                <a:spLocks noChangeArrowheads="1"/>
              </p:cNvSpPr>
              <p:nvPr/>
            </p:nvSpPr>
            <p:spPr bwMode="auto">
              <a:xfrm>
                <a:off x="3480" y="1908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79"/>
              <p:cNvSpPr>
                <a:spLocks noChangeArrowheads="1"/>
              </p:cNvSpPr>
              <p:nvPr/>
            </p:nvSpPr>
            <p:spPr bwMode="auto">
              <a:xfrm>
                <a:off x="3521" y="1748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80"/>
              <p:cNvSpPr>
                <a:spLocks noChangeArrowheads="1"/>
              </p:cNvSpPr>
              <p:nvPr/>
            </p:nvSpPr>
            <p:spPr bwMode="auto">
              <a:xfrm>
                <a:off x="3521" y="1751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2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94" name="Rectangle 81"/>
              <p:cNvSpPr>
                <a:spLocks noChangeArrowheads="1"/>
              </p:cNvSpPr>
              <p:nvPr/>
            </p:nvSpPr>
            <p:spPr bwMode="auto">
              <a:xfrm>
                <a:off x="3591" y="179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 bwMode="auto">
              <a:xfrm>
                <a:off x="3935" y="1748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>
                <a:off x="5609" y="1748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>
                <a:off x="3935" y="1908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>
                <a:off x="3979" y="1748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86"/>
              <p:cNvSpPr>
                <a:spLocks noChangeArrowheads="1"/>
              </p:cNvSpPr>
              <p:nvPr/>
            </p:nvSpPr>
            <p:spPr bwMode="auto">
              <a:xfrm>
                <a:off x="3979" y="1751"/>
                <a:ext cx="1406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</a:t>
                </a:r>
                <a:r>
                  <a:rPr lang="en-US" sz="1700" b="1">
                    <a:solidFill>
                      <a:srgbClr val="000080"/>
                    </a:solidFill>
                  </a:rPr>
                  <a:t>, Diaper,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Beer, Eggs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00" name="Rectangle 87"/>
              <p:cNvSpPr>
                <a:spLocks noChangeArrowheads="1"/>
              </p:cNvSpPr>
              <p:nvPr/>
            </p:nvSpPr>
            <p:spPr bwMode="auto">
              <a:xfrm>
                <a:off x="5527" y="1801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01" name="Rectangle 88"/>
              <p:cNvSpPr>
                <a:spLocks noChangeArrowheads="1"/>
              </p:cNvSpPr>
              <p:nvPr/>
            </p:nvSpPr>
            <p:spPr bwMode="auto">
              <a:xfrm>
                <a:off x="3468" y="174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89"/>
              <p:cNvSpPr>
                <a:spLocks noChangeShapeType="1"/>
              </p:cNvSpPr>
              <p:nvPr/>
            </p:nvSpPr>
            <p:spPr bwMode="auto">
              <a:xfrm>
                <a:off x="3468" y="17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90"/>
              <p:cNvSpPr>
                <a:spLocks noChangeArrowheads="1"/>
              </p:cNvSpPr>
              <p:nvPr/>
            </p:nvSpPr>
            <p:spPr bwMode="auto">
              <a:xfrm>
                <a:off x="3480" y="1742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3480" y="1742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3929" y="17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3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4"/>
              <p:cNvSpPr>
                <a:spLocks noChangeShapeType="1"/>
              </p:cNvSpPr>
              <p:nvPr/>
            </p:nvSpPr>
            <p:spPr bwMode="auto">
              <a:xfrm>
                <a:off x="3929" y="1742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95"/>
              <p:cNvSpPr>
                <a:spLocks noChangeArrowheads="1"/>
              </p:cNvSpPr>
              <p:nvPr/>
            </p:nvSpPr>
            <p:spPr bwMode="auto">
              <a:xfrm>
                <a:off x="3935" y="1742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6"/>
              <p:cNvSpPr>
                <a:spLocks noChangeShapeType="1"/>
              </p:cNvSpPr>
              <p:nvPr/>
            </p:nvSpPr>
            <p:spPr bwMode="auto">
              <a:xfrm>
                <a:off x="3935" y="1742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5650" y="1742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8"/>
              <p:cNvSpPr>
                <a:spLocks noChangeShapeType="1"/>
              </p:cNvSpPr>
              <p:nvPr/>
            </p:nvSpPr>
            <p:spPr bwMode="auto">
              <a:xfrm>
                <a:off x="5650" y="174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99"/>
              <p:cNvSpPr>
                <a:spLocks noChangeArrowheads="1"/>
              </p:cNvSpPr>
              <p:nvPr/>
            </p:nvSpPr>
            <p:spPr bwMode="auto">
              <a:xfrm>
                <a:off x="3468" y="1748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0"/>
              <p:cNvSpPr>
                <a:spLocks noChangeShapeType="1"/>
              </p:cNvSpPr>
              <p:nvPr/>
            </p:nvSpPr>
            <p:spPr bwMode="auto">
              <a:xfrm>
                <a:off x="3468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01"/>
              <p:cNvSpPr>
                <a:spLocks noChangeArrowheads="1"/>
              </p:cNvSpPr>
              <p:nvPr/>
            </p:nvSpPr>
            <p:spPr bwMode="auto">
              <a:xfrm>
                <a:off x="3929" y="1748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2"/>
              <p:cNvSpPr>
                <a:spLocks noChangeShapeType="1"/>
              </p:cNvSpPr>
              <p:nvPr/>
            </p:nvSpPr>
            <p:spPr bwMode="auto">
              <a:xfrm>
                <a:off x="3929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5650" y="1748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4"/>
              <p:cNvSpPr>
                <a:spLocks noChangeShapeType="1"/>
              </p:cNvSpPr>
              <p:nvPr/>
            </p:nvSpPr>
            <p:spPr bwMode="auto">
              <a:xfrm>
                <a:off x="5650" y="1748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480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88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/>
            </p:nvSpPr>
            <p:spPr bwMode="auto">
              <a:xfrm>
                <a:off x="3480" y="2116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/>
            </p:nvSpPr>
            <p:spPr bwMode="auto">
              <a:xfrm>
                <a:off x="3521" y="1956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521" y="1959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3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591" y="200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/>
            </p:nvSpPr>
            <p:spPr bwMode="auto">
              <a:xfrm>
                <a:off x="3935" y="1956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/>
            </p:nvSpPr>
            <p:spPr bwMode="auto">
              <a:xfrm>
                <a:off x="5609" y="1956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935" y="2116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979" y="1956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15"/>
              <p:cNvSpPr>
                <a:spLocks noChangeArrowheads="1"/>
              </p:cNvSpPr>
              <p:nvPr/>
            </p:nvSpPr>
            <p:spPr bwMode="auto">
              <a:xfrm>
                <a:off x="3979" y="1959"/>
                <a:ext cx="138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, Coke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129" name="Rectangle 116"/>
              <p:cNvSpPr>
                <a:spLocks noChangeArrowheads="1"/>
              </p:cNvSpPr>
              <p:nvPr/>
            </p:nvSpPr>
            <p:spPr bwMode="auto">
              <a:xfrm>
                <a:off x="5507" y="2009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30" name="Rectangle 117"/>
              <p:cNvSpPr>
                <a:spLocks noChangeArrowheads="1"/>
              </p:cNvSpPr>
              <p:nvPr/>
            </p:nvSpPr>
            <p:spPr bwMode="auto">
              <a:xfrm>
                <a:off x="3468" y="19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8"/>
              <p:cNvSpPr>
                <a:spLocks noChangeShapeType="1"/>
              </p:cNvSpPr>
              <p:nvPr/>
            </p:nvSpPr>
            <p:spPr bwMode="auto">
              <a:xfrm>
                <a:off x="3468" y="1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19"/>
              <p:cNvSpPr>
                <a:spLocks noChangeArrowheads="1"/>
              </p:cNvSpPr>
              <p:nvPr/>
            </p:nvSpPr>
            <p:spPr bwMode="auto">
              <a:xfrm>
                <a:off x="3480" y="1950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0"/>
              <p:cNvSpPr>
                <a:spLocks noChangeShapeType="1"/>
              </p:cNvSpPr>
              <p:nvPr/>
            </p:nvSpPr>
            <p:spPr bwMode="auto">
              <a:xfrm>
                <a:off x="3480" y="1950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21"/>
              <p:cNvSpPr>
                <a:spLocks noChangeArrowheads="1"/>
              </p:cNvSpPr>
              <p:nvPr/>
            </p:nvSpPr>
            <p:spPr bwMode="auto">
              <a:xfrm>
                <a:off x="3929" y="195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2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23"/>
              <p:cNvSpPr>
                <a:spLocks noChangeShapeType="1"/>
              </p:cNvSpPr>
              <p:nvPr/>
            </p:nvSpPr>
            <p:spPr bwMode="auto">
              <a:xfrm>
                <a:off x="3929" y="1950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4"/>
              <p:cNvSpPr>
                <a:spLocks noChangeArrowheads="1"/>
              </p:cNvSpPr>
              <p:nvPr/>
            </p:nvSpPr>
            <p:spPr bwMode="auto">
              <a:xfrm>
                <a:off x="3935" y="1950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5"/>
              <p:cNvSpPr>
                <a:spLocks noChangeShapeType="1"/>
              </p:cNvSpPr>
              <p:nvPr/>
            </p:nvSpPr>
            <p:spPr bwMode="auto">
              <a:xfrm>
                <a:off x="3935" y="1950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Rectangle 126"/>
              <p:cNvSpPr>
                <a:spLocks noChangeArrowheads="1"/>
              </p:cNvSpPr>
              <p:nvPr/>
            </p:nvSpPr>
            <p:spPr bwMode="auto">
              <a:xfrm>
                <a:off x="5650" y="1950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7"/>
              <p:cNvSpPr>
                <a:spLocks noChangeShapeType="1"/>
              </p:cNvSpPr>
              <p:nvPr/>
            </p:nvSpPr>
            <p:spPr bwMode="auto">
              <a:xfrm>
                <a:off x="5650" y="195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8"/>
              <p:cNvSpPr>
                <a:spLocks noChangeArrowheads="1"/>
              </p:cNvSpPr>
              <p:nvPr/>
            </p:nvSpPr>
            <p:spPr bwMode="auto">
              <a:xfrm>
                <a:off x="3468" y="1956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9"/>
              <p:cNvSpPr>
                <a:spLocks noChangeShapeType="1"/>
              </p:cNvSpPr>
              <p:nvPr/>
            </p:nvSpPr>
            <p:spPr bwMode="auto">
              <a:xfrm>
                <a:off x="3468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3929" y="1956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31"/>
              <p:cNvSpPr>
                <a:spLocks noChangeShapeType="1"/>
              </p:cNvSpPr>
              <p:nvPr/>
            </p:nvSpPr>
            <p:spPr bwMode="auto">
              <a:xfrm>
                <a:off x="3929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5650" y="1956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33"/>
              <p:cNvSpPr>
                <a:spLocks noChangeShapeType="1"/>
              </p:cNvSpPr>
              <p:nvPr/>
            </p:nvSpPr>
            <p:spPr bwMode="auto">
              <a:xfrm>
                <a:off x="5650" y="1956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134"/>
              <p:cNvSpPr>
                <a:spLocks noChangeArrowheads="1"/>
              </p:cNvSpPr>
              <p:nvPr/>
            </p:nvSpPr>
            <p:spPr bwMode="auto">
              <a:xfrm>
                <a:off x="3480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135"/>
              <p:cNvSpPr>
                <a:spLocks noChangeArrowheads="1"/>
              </p:cNvSpPr>
              <p:nvPr/>
            </p:nvSpPr>
            <p:spPr bwMode="auto">
              <a:xfrm>
                <a:off x="388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136"/>
              <p:cNvSpPr>
                <a:spLocks noChangeArrowheads="1"/>
              </p:cNvSpPr>
              <p:nvPr/>
            </p:nvSpPr>
            <p:spPr bwMode="auto">
              <a:xfrm>
                <a:off x="3480" y="2324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37"/>
              <p:cNvSpPr>
                <a:spLocks noChangeArrowheads="1"/>
              </p:cNvSpPr>
              <p:nvPr/>
            </p:nvSpPr>
            <p:spPr bwMode="auto">
              <a:xfrm>
                <a:off x="3521" y="2164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138"/>
              <p:cNvSpPr>
                <a:spLocks noChangeArrowheads="1"/>
              </p:cNvSpPr>
              <p:nvPr/>
            </p:nvSpPr>
            <p:spPr bwMode="auto">
              <a:xfrm>
                <a:off x="3521" y="2167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4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52" name="Rectangle 139"/>
              <p:cNvSpPr>
                <a:spLocks noChangeArrowheads="1"/>
              </p:cNvSpPr>
              <p:nvPr/>
            </p:nvSpPr>
            <p:spPr bwMode="auto">
              <a:xfrm>
                <a:off x="3591" y="221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3935" y="2164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141"/>
              <p:cNvSpPr>
                <a:spLocks noChangeArrowheads="1"/>
              </p:cNvSpPr>
              <p:nvPr/>
            </p:nvSpPr>
            <p:spPr bwMode="auto">
              <a:xfrm>
                <a:off x="5609" y="2164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42"/>
              <p:cNvSpPr>
                <a:spLocks noChangeArrowheads="1"/>
              </p:cNvSpPr>
              <p:nvPr/>
            </p:nvSpPr>
            <p:spPr bwMode="auto">
              <a:xfrm>
                <a:off x="3935" y="2324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143"/>
              <p:cNvSpPr>
                <a:spLocks noChangeArrowheads="1"/>
              </p:cNvSpPr>
              <p:nvPr/>
            </p:nvSpPr>
            <p:spPr bwMode="auto">
              <a:xfrm>
                <a:off x="3979" y="2164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3979" y="2167"/>
                <a:ext cx="1417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FF000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FF0000"/>
                    </a:solidFill>
                  </a:rPr>
                  <a:t>Beer</a:t>
                </a:r>
              </a:p>
            </p:txBody>
          </p:sp>
          <p:sp>
            <p:nvSpPr>
              <p:cNvPr id="158" name="Rectangle 145"/>
              <p:cNvSpPr>
                <a:spLocks noChangeArrowheads="1"/>
              </p:cNvSpPr>
              <p:nvPr/>
            </p:nvSpPr>
            <p:spPr bwMode="auto">
              <a:xfrm>
                <a:off x="5527" y="2217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59" name="Rectangle 146"/>
              <p:cNvSpPr>
                <a:spLocks noChangeArrowheads="1"/>
              </p:cNvSpPr>
              <p:nvPr/>
            </p:nvSpPr>
            <p:spPr bwMode="auto">
              <a:xfrm>
                <a:off x="3468" y="21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47"/>
              <p:cNvSpPr>
                <a:spLocks noChangeShapeType="1"/>
              </p:cNvSpPr>
              <p:nvPr/>
            </p:nvSpPr>
            <p:spPr bwMode="auto">
              <a:xfrm>
                <a:off x="3468" y="21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48"/>
              <p:cNvSpPr>
                <a:spLocks noChangeArrowheads="1"/>
              </p:cNvSpPr>
              <p:nvPr/>
            </p:nvSpPr>
            <p:spPr bwMode="auto">
              <a:xfrm>
                <a:off x="3480" y="2158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49"/>
              <p:cNvSpPr>
                <a:spLocks noChangeShapeType="1"/>
              </p:cNvSpPr>
              <p:nvPr/>
            </p:nvSpPr>
            <p:spPr bwMode="auto">
              <a:xfrm>
                <a:off x="3480" y="2158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50"/>
              <p:cNvSpPr>
                <a:spLocks noChangeArrowheads="1"/>
              </p:cNvSpPr>
              <p:nvPr/>
            </p:nvSpPr>
            <p:spPr bwMode="auto">
              <a:xfrm>
                <a:off x="3929" y="21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51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52"/>
              <p:cNvSpPr>
                <a:spLocks noChangeShapeType="1"/>
              </p:cNvSpPr>
              <p:nvPr/>
            </p:nvSpPr>
            <p:spPr bwMode="auto">
              <a:xfrm>
                <a:off x="3929" y="2158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3935" y="2158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4"/>
              <p:cNvSpPr>
                <a:spLocks noChangeShapeType="1"/>
              </p:cNvSpPr>
              <p:nvPr/>
            </p:nvSpPr>
            <p:spPr bwMode="auto">
              <a:xfrm>
                <a:off x="3935" y="2158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55"/>
              <p:cNvSpPr>
                <a:spLocks noChangeArrowheads="1"/>
              </p:cNvSpPr>
              <p:nvPr/>
            </p:nvSpPr>
            <p:spPr bwMode="auto">
              <a:xfrm>
                <a:off x="5650" y="2158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6"/>
              <p:cNvSpPr>
                <a:spLocks noChangeShapeType="1"/>
              </p:cNvSpPr>
              <p:nvPr/>
            </p:nvSpPr>
            <p:spPr bwMode="auto">
              <a:xfrm>
                <a:off x="5650" y="21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157"/>
              <p:cNvSpPr>
                <a:spLocks noChangeArrowheads="1"/>
              </p:cNvSpPr>
              <p:nvPr/>
            </p:nvSpPr>
            <p:spPr bwMode="auto">
              <a:xfrm>
                <a:off x="3468" y="2164"/>
                <a:ext cx="12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58"/>
              <p:cNvSpPr>
                <a:spLocks noChangeShapeType="1"/>
              </p:cNvSpPr>
              <p:nvPr/>
            </p:nvSpPr>
            <p:spPr bwMode="auto">
              <a:xfrm>
                <a:off x="3468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59"/>
              <p:cNvSpPr>
                <a:spLocks noChangeArrowheads="1"/>
              </p:cNvSpPr>
              <p:nvPr/>
            </p:nvSpPr>
            <p:spPr bwMode="auto">
              <a:xfrm>
                <a:off x="3929" y="2164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60"/>
              <p:cNvSpPr>
                <a:spLocks noChangeShapeType="1"/>
              </p:cNvSpPr>
              <p:nvPr/>
            </p:nvSpPr>
            <p:spPr bwMode="auto">
              <a:xfrm>
                <a:off x="3929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61"/>
              <p:cNvSpPr>
                <a:spLocks noChangeArrowheads="1"/>
              </p:cNvSpPr>
              <p:nvPr/>
            </p:nvSpPr>
            <p:spPr bwMode="auto">
              <a:xfrm>
                <a:off x="5650" y="2164"/>
                <a:ext cx="1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62"/>
              <p:cNvSpPr>
                <a:spLocks noChangeShapeType="1"/>
              </p:cNvSpPr>
              <p:nvPr/>
            </p:nvSpPr>
            <p:spPr bwMode="auto">
              <a:xfrm>
                <a:off x="5650" y="2164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3480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388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3480" y="2532"/>
                <a:ext cx="449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521" y="2372"/>
                <a:ext cx="36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3521" y="2375"/>
                <a:ext cx="69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B050"/>
                    </a:solidFill>
                  </a:rPr>
                  <a:t>5</a:t>
                </a:r>
                <a:endParaRPr lang="en-US" sz="1400" b="1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68"/>
              <p:cNvSpPr>
                <a:spLocks noChangeArrowheads="1"/>
              </p:cNvSpPr>
              <p:nvPr/>
            </p:nvSpPr>
            <p:spPr bwMode="auto">
              <a:xfrm>
                <a:off x="3591" y="2423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 b="1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2" name="Rectangle 169"/>
              <p:cNvSpPr>
                <a:spLocks noChangeArrowheads="1"/>
              </p:cNvSpPr>
              <p:nvPr/>
            </p:nvSpPr>
            <p:spPr bwMode="auto">
              <a:xfrm>
                <a:off x="3935" y="2372"/>
                <a:ext cx="44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170"/>
              <p:cNvSpPr>
                <a:spLocks noChangeArrowheads="1"/>
              </p:cNvSpPr>
              <p:nvPr/>
            </p:nvSpPr>
            <p:spPr bwMode="auto">
              <a:xfrm>
                <a:off x="5609" y="2372"/>
                <a:ext cx="41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1"/>
              <p:cNvSpPr>
                <a:spLocks noChangeArrowheads="1"/>
              </p:cNvSpPr>
              <p:nvPr/>
            </p:nvSpPr>
            <p:spPr bwMode="auto">
              <a:xfrm>
                <a:off x="3935" y="2532"/>
                <a:ext cx="1715" cy="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72"/>
              <p:cNvSpPr>
                <a:spLocks noChangeArrowheads="1"/>
              </p:cNvSpPr>
              <p:nvPr/>
            </p:nvSpPr>
            <p:spPr bwMode="auto">
              <a:xfrm>
                <a:off x="3979" y="2372"/>
                <a:ext cx="16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73"/>
              <p:cNvSpPr>
                <a:spLocks noChangeArrowheads="1"/>
              </p:cNvSpPr>
              <p:nvPr/>
            </p:nvSpPr>
            <p:spPr bwMode="auto">
              <a:xfrm>
                <a:off x="3979" y="2375"/>
                <a:ext cx="1463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700" b="1" dirty="0">
                    <a:solidFill>
                      <a:srgbClr val="000080"/>
                    </a:solidFill>
                  </a:rPr>
                  <a:t>Bread, </a:t>
                </a:r>
                <a:r>
                  <a:rPr lang="en-US" sz="1700" b="1" u="sng" dirty="0">
                    <a:solidFill>
                      <a:srgbClr val="C00000"/>
                    </a:solidFill>
                  </a:rPr>
                  <a:t>Milk</a:t>
                </a:r>
                <a:r>
                  <a:rPr lang="en-US" sz="1700" b="1" u="sng">
                    <a:solidFill>
                      <a:srgbClr val="C00000"/>
                    </a:solidFill>
                  </a:rPr>
                  <a:t>, Diaper</a:t>
                </a:r>
                <a:r>
                  <a:rPr lang="en-US" sz="1700" b="1">
                    <a:solidFill>
                      <a:srgbClr val="000080"/>
                    </a:solidFill>
                  </a:rPr>
                  <a:t>, </a:t>
                </a:r>
                <a:r>
                  <a:rPr lang="en-US" sz="1700" b="1" dirty="0">
                    <a:solidFill>
                      <a:srgbClr val="000080"/>
                    </a:solidFill>
                  </a:rPr>
                  <a:t>Coke </a:t>
                </a:r>
              </a:p>
            </p:txBody>
          </p:sp>
          <p:sp>
            <p:nvSpPr>
              <p:cNvPr id="187" name="Rectangle 174"/>
              <p:cNvSpPr>
                <a:spLocks noChangeArrowheads="1"/>
              </p:cNvSpPr>
              <p:nvPr/>
            </p:nvSpPr>
            <p:spPr bwMode="auto">
              <a:xfrm>
                <a:off x="5593" y="2425"/>
                <a:ext cx="20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80"/>
                    </a:solidFill>
                  </a:rPr>
                  <a:t> </a:t>
                </a: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188" name="Rectangle 175"/>
              <p:cNvSpPr>
                <a:spLocks noChangeArrowheads="1"/>
              </p:cNvSpPr>
              <p:nvPr/>
            </p:nvSpPr>
            <p:spPr bwMode="auto">
              <a:xfrm>
                <a:off x="3468" y="236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76"/>
              <p:cNvSpPr>
                <a:spLocks noChangeShapeType="1"/>
              </p:cNvSpPr>
              <p:nvPr/>
            </p:nvSpPr>
            <p:spPr bwMode="auto">
              <a:xfrm>
                <a:off x="3468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177"/>
              <p:cNvSpPr>
                <a:spLocks noChangeArrowheads="1"/>
              </p:cNvSpPr>
              <p:nvPr/>
            </p:nvSpPr>
            <p:spPr bwMode="auto">
              <a:xfrm>
                <a:off x="3480" y="2366"/>
                <a:ext cx="44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78"/>
              <p:cNvSpPr>
                <a:spLocks noChangeShapeType="1"/>
              </p:cNvSpPr>
              <p:nvPr/>
            </p:nvSpPr>
            <p:spPr bwMode="auto">
              <a:xfrm>
                <a:off x="3480" y="2366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179"/>
              <p:cNvSpPr>
                <a:spLocks noChangeArrowheads="1"/>
              </p:cNvSpPr>
              <p:nvPr/>
            </p:nvSpPr>
            <p:spPr bwMode="auto">
              <a:xfrm>
                <a:off x="3929" y="236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80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81"/>
              <p:cNvSpPr>
                <a:spLocks noChangeShapeType="1"/>
              </p:cNvSpPr>
              <p:nvPr/>
            </p:nvSpPr>
            <p:spPr bwMode="auto">
              <a:xfrm>
                <a:off x="3929" y="2366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182"/>
              <p:cNvSpPr>
                <a:spLocks noChangeArrowheads="1"/>
              </p:cNvSpPr>
              <p:nvPr/>
            </p:nvSpPr>
            <p:spPr bwMode="auto">
              <a:xfrm>
                <a:off x="3935" y="2366"/>
                <a:ext cx="171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83"/>
              <p:cNvSpPr>
                <a:spLocks noChangeShapeType="1"/>
              </p:cNvSpPr>
              <p:nvPr/>
            </p:nvSpPr>
            <p:spPr bwMode="auto">
              <a:xfrm>
                <a:off x="3935" y="2366"/>
                <a:ext cx="17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184"/>
              <p:cNvSpPr>
                <a:spLocks noChangeArrowheads="1"/>
              </p:cNvSpPr>
              <p:nvPr/>
            </p:nvSpPr>
            <p:spPr bwMode="auto">
              <a:xfrm>
                <a:off x="5650" y="2366"/>
                <a:ext cx="1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85"/>
              <p:cNvSpPr>
                <a:spLocks noChangeShapeType="1"/>
              </p:cNvSpPr>
              <p:nvPr/>
            </p:nvSpPr>
            <p:spPr bwMode="auto">
              <a:xfrm>
                <a:off x="5650" y="236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186"/>
              <p:cNvSpPr>
                <a:spLocks noChangeArrowheads="1"/>
              </p:cNvSpPr>
              <p:nvPr/>
            </p:nvSpPr>
            <p:spPr bwMode="auto">
              <a:xfrm>
                <a:off x="3468" y="2372"/>
                <a:ext cx="12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87"/>
              <p:cNvSpPr>
                <a:spLocks noChangeShapeType="1"/>
              </p:cNvSpPr>
              <p:nvPr/>
            </p:nvSpPr>
            <p:spPr bwMode="auto">
              <a:xfrm>
                <a:off x="3468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188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89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90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191"/>
              <p:cNvSpPr>
                <a:spLocks noChangeArrowheads="1"/>
              </p:cNvSpPr>
              <p:nvPr/>
            </p:nvSpPr>
            <p:spPr bwMode="auto">
              <a:xfrm>
                <a:off x="3468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93"/>
              <p:cNvSpPr>
                <a:spLocks noChangeShapeType="1"/>
              </p:cNvSpPr>
              <p:nvPr/>
            </p:nvSpPr>
            <p:spPr bwMode="auto">
              <a:xfrm>
                <a:off x="3468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194"/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44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95"/>
              <p:cNvSpPr>
                <a:spLocks noChangeShapeType="1"/>
              </p:cNvSpPr>
              <p:nvPr/>
            </p:nvSpPr>
            <p:spPr bwMode="auto">
              <a:xfrm>
                <a:off x="3480" y="2575"/>
                <a:ext cx="4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3929" y="2372"/>
                <a:ext cx="6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97"/>
              <p:cNvSpPr>
                <a:spLocks noChangeShapeType="1"/>
              </p:cNvSpPr>
              <p:nvPr/>
            </p:nvSpPr>
            <p:spPr bwMode="auto">
              <a:xfrm>
                <a:off x="3929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198"/>
              <p:cNvSpPr>
                <a:spLocks noChangeArrowheads="1"/>
              </p:cNvSpPr>
              <p:nvPr/>
            </p:nvSpPr>
            <p:spPr bwMode="auto">
              <a:xfrm>
                <a:off x="3929" y="2575"/>
                <a:ext cx="12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99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200"/>
              <p:cNvSpPr>
                <a:spLocks noChangeShapeType="1"/>
              </p:cNvSpPr>
              <p:nvPr/>
            </p:nvSpPr>
            <p:spPr bwMode="auto">
              <a:xfrm>
                <a:off x="3929" y="2575"/>
                <a:ext cx="1" cy="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201"/>
              <p:cNvSpPr>
                <a:spLocks noChangeArrowheads="1"/>
              </p:cNvSpPr>
              <p:nvPr/>
            </p:nvSpPr>
            <p:spPr bwMode="auto">
              <a:xfrm>
                <a:off x="3941" y="2575"/>
                <a:ext cx="1709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202"/>
              <p:cNvSpPr>
                <a:spLocks noChangeShapeType="1"/>
              </p:cNvSpPr>
              <p:nvPr/>
            </p:nvSpPr>
            <p:spPr bwMode="auto">
              <a:xfrm>
                <a:off x="3941" y="2575"/>
                <a:ext cx="170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203"/>
              <p:cNvSpPr>
                <a:spLocks noChangeArrowheads="1"/>
              </p:cNvSpPr>
              <p:nvPr/>
            </p:nvSpPr>
            <p:spPr bwMode="auto">
              <a:xfrm>
                <a:off x="5650" y="2372"/>
                <a:ext cx="1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204"/>
              <p:cNvSpPr>
                <a:spLocks noChangeShapeType="1"/>
              </p:cNvSpPr>
              <p:nvPr/>
            </p:nvSpPr>
            <p:spPr bwMode="auto">
              <a:xfrm>
                <a:off x="5650" y="2372"/>
                <a:ext cx="1" cy="20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205"/>
              <p:cNvSpPr>
                <a:spLocks noChangeArrowheads="1"/>
              </p:cNvSpPr>
              <p:nvPr/>
            </p:nvSpPr>
            <p:spPr bwMode="auto">
              <a:xfrm>
                <a:off x="5650" y="2575"/>
                <a:ext cx="13" cy="1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206"/>
              <p:cNvSpPr>
                <a:spLocks noChangeShapeType="1"/>
              </p:cNvSpPr>
              <p:nvPr/>
            </p:nvSpPr>
            <p:spPr bwMode="auto">
              <a:xfrm>
                <a:off x="5650" y="2575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207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08"/>
            <p:cNvSpPr>
              <a:spLocks noChangeArrowheads="1"/>
            </p:cNvSpPr>
            <p:nvPr/>
          </p:nvSpPr>
          <p:spPr bwMode="auto">
            <a:xfrm>
              <a:off x="5650" y="2575"/>
              <a:ext cx="13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9"/>
            <p:cNvSpPr>
              <a:spLocks noChangeShapeType="1"/>
            </p:cNvSpPr>
            <p:nvPr/>
          </p:nvSpPr>
          <p:spPr bwMode="auto">
            <a:xfrm>
              <a:off x="5650" y="2575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0"/>
            <p:cNvSpPr>
              <a:spLocks noChangeShapeType="1"/>
            </p:cNvSpPr>
            <p:nvPr/>
          </p:nvSpPr>
          <p:spPr bwMode="auto">
            <a:xfrm>
              <a:off x="5650" y="2575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1"/>
            <p:cNvSpPr>
              <a:spLocks noChangeArrowheads="1"/>
            </p:cNvSpPr>
            <p:nvPr/>
          </p:nvSpPr>
          <p:spPr bwMode="auto">
            <a:xfrm>
              <a:off x="3461" y="2589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10556243" y="473701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0642209" y="5119692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0380397" y="591323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2</a:t>
            </a:r>
          </a:p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0466363" y="6296185"/>
            <a:ext cx="20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1A0AA2-F272-4D65-A397-832221EB0A94}"/>
              </a:ext>
            </a:extLst>
          </p:cNvPr>
          <p:cNvSpPr txBox="1"/>
          <p:nvPr/>
        </p:nvSpPr>
        <p:spPr>
          <a:xfrm>
            <a:off x="1692398" y="1247836"/>
            <a:ext cx="5426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1"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interestingness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measures</a:t>
            </a:r>
            <a:r>
              <a:rPr 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are used to determine the relevance of association rules: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95C531-DF01-AD6D-FFEF-49E73606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60" y="1903455"/>
            <a:ext cx="5313118" cy="21776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</a:pPr>
            <a:endParaRPr lang="en-US" altLang="zh-TW" sz="1600" b="1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support?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support rules can happen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by chance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</a:rPr>
              <a:t>Even if true rules, low support rules are often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actionable</a:t>
            </a:r>
            <a:endParaRPr lang="en-US" altLang="zh-TW" b="1" dirty="0">
              <a:solidFill>
                <a:srgbClr val="C00000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b="1" dirty="0">
                <a:ea typeface="新細明體" charset="-120"/>
              </a:rPr>
              <a:t>Why measure confidence?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1600" dirty="0">
                <a:ea typeface="新細明體" charset="-120"/>
                <a:sym typeface="Symbol" pitchFamily="18" charset="2"/>
              </a:rPr>
              <a:t>Very low </a:t>
            </a:r>
            <a:r>
              <a:rPr lang="en-US" altLang="zh-TW" sz="1600" dirty="0">
                <a:ea typeface="新細明體" charset="-120"/>
              </a:rPr>
              <a:t>confidence rules are </a:t>
            </a:r>
            <a:r>
              <a:rPr lang="en-US" altLang="zh-TW" sz="1600" dirty="0">
                <a:solidFill>
                  <a:srgbClr val="C00000"/>
                </a:solidFill>
                <a:ea typeface="新細明體" charset="-120"/>
              </a:rPr>
              <a:t>not reliable</a:t>
            </a:r>
            <a:endParaRPr lang="en-US" altLang="zh-TW" dirty="0">
              <a:solidFill>
                <a:srgbClr val="C0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285750"/>
            <a:ext cx="81026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Misleading Association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5891" y="1402981"/>
            <a:ext cx="6549538" cy="5455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1)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Sup = 2000/5000 = 40% (Higher Support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            Conf = 2000 /3000 = 66.7% (Higher Confidence than 2)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2) 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[33.3%] 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Sup = 1000/5000 = 20% (Lower Support than 1)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            Conf = 1000 /3000 = 33.3 % (Lower Confidence than 1)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66.7% is misleading since 37500 out of 5000 (75%)  in the population drink tea. Therefore, drinking tea has negative impact on drinking coffee. </a:t>
            </a:r>
            <a:r>
              <a:rPr lang="en-US" sz="2400" dirty="0">
                <a:solidFill>
                  <a:srgbClr val="C00000"/>
                </a:solidFill>
              </a:rPr>
              <a:t>The second rule is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more accurate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 although it has lower support and confidence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251F0-E810-D4BA-9D64-9C40839A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6" y="2914995"/>
            <a:ext cx="4449467" cy="15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FAB5C-5C8F-1A66-54F9-54D1E5B2CED7}"/>
              </a:ext>
            </a:extLst>
          </p:cNvPr>
          <p:cNvSpPr txBox="1"/>
          <p:nvPr/>
        </p:nvSpPr>
        <p:spPr>
          <a:xfrm>
            <a:off x="-263072" y="215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Confidence measure of a rule could be misleading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9E51E01-885C-5254-B6CD-50BE17F96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90641"/>
              </p:ext>
            </p:extLst>
          </p:nvPr>
        </p:nvGraphicFramePr>
        <p:xfrm>
          <a:off x="326571" y="5061858"/>
          <a:ext cx="2019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019240" imgH="1663560" progId="">
                  <p:embed/>
                </p:oleObj>
              </mc:Choice>
              <mc:Fallback>
                <p:oleObj name="PBrush" r:id="rId3" imgW="2019240" imgH="1663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571" y="5061858"/>
                        <a:ext cx="20193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488AD16-A8E6-5111-FE1A-E8B695656CEE}"/>
              </a:ext>
            </a:extLst>
          </p:cNvPr>
          <p:cNvSpPr/>
          <p:nvPr/>
        </p:nvSpPr>
        <p:spPr>
          <a:xfrm rot="10800000">
            <a:off x="1012371" y="4482103"/>
            <a:ext cx="468086" cy="536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5503C-21E5-FDC4-5C04-60A1347D2542}"/>
              </a:ext>
            </a:extLst>
          </p:cNvPr>
          <p:cNvSpPr txBox="1"/>
          <p:nvPr/>
        </p:nvSpPr>
        <p:spPr>
          <a:xfrm>
            <a:off x="1336221" y="4670754"/>
            <a:ext cx="173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Summarized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66537" y="97162"/>
            <a:ext cx="7772400" cy="114300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pc="-95" dirty="0"/>
              <a:t>Interestingness Measures - 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863600" y="1248786"/>
                <a:ext cx="9493250" cy="4114800"/>
              </a:xfrm>
            </p:spPr>
            <p:txBody>
              <a:bodyPr>
                <a:normAutofit/>
              </a:bodyPr>
              <a:lstStyle/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Lift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of an association rule X → Y represents the increase in probability of occurrence of Y because of presence of X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endParaRPr lang="en-US" i="1" dirty="0">
                  <a:solidFill>
                    <a:srgbClr val="0070C0"/>
                  </a:solidFill>
                </a:endParaRPr>
              </a:p>
              <a:p>
                <a:pPr marL="82296" lvl="1" indent="0">
                  <a:spcBef>
                    <a:spcPts val="600"/>
                  </a:spcBef>
                  <a:buSzPct val="80000"/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Confidence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70C0"/>
                            </a:solidFill>
                          </a:rPr>
                          <m:t>sup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= 1, X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independent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&gt;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positively</a:t>
                </a:r>
                <a:r>
                  <a:rPr lang="en-US" dirty="0"/>
                  <a:t> correlated</a:t>
                </a:r>
              </a:p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0070C0"/>
                    </a:solidFill>
                  </a:rPr>
                  <a:t>&lt; 1, X and Y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C00000"/>
                    </a:solidFill>
                  </a:rPr>
                  <a:t>negatively</a:t>
                </a:r>
                <a:r>
                  <a:rPr lang="en-US" dirty="0"/>
                  <a:t> correlated</a:t>
                </a:r>
              </a:p>
              <a:p>
                <a:endParaRPr lang="en-US" dirty="0"/>
              </a:p>
              <a:p>
                <a:pPr marL="82296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863600" y="1248786"/>
                <a:ext cx="9493250" cy="4114800"/>
              </a:xfrm>
              <a:blipFill>
                <a:blip r:embed="rId6"/>
                <a:stretch>
                  <a:fillRect l="-1156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54D572-8AF3-BDC9-687D-30EE65D652A2}"/>
              </a:ext>
            </a:extLst>
          </p:cNvPr>
          <p:cNvSpPr/>
          <p:nvPr/>
        </p:nvSpPr>
        <p:spPr>
          <a:xfrm>
            <a:off x="2001315" y="5198415"/>
            <a:ext cx="6400800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[66.7% Conf]</a:t>
            </a:r>
          </a:p>
          <a:p>
            <a:pPr lvl="1">
              <a:lnSpc>
                <a:spcPct val="130000"/>
              </a:lnSpc>
            </a:pPr>
            <a:endParaRPr lang="en-US" altLang="en-US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drink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 Coffee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not drink tea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[33.3% Conf]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5378-AD13-77A3-DD14-E0D0D8302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40069"/>
            <a:ext cx="3366565" cy="628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8E6CA-0690-06D8-E4B7-17091DD65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929850"/>
            <a:ext cx="3108976" cy="50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65122-4256-64B5-FECF-03C6AC35F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280" y="3757303"/>
            <a:ext cx="3469333" cy="12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172" y="110331"/>
            <a:ext cx="77724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pc="-95" dirty="0"/>
              <a:t>Combination of Measures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447800" y="5974314"/>
            <a:ext cx="8991600" cy="718268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/>
              <a:t>Not only one measure but a </a:t>
            </a:r>
            <a:r>
              <a:rPr lang="en-US" sz="2400" dirty="0">
                <a:solidFill>
                  <a:srgbClr val="C00000"/>
                </a:solidFill>
              </a:rPr>
              <a:t>combination of interestingness measures </a:t>
            </a:r>
            <a:r>
              <a:rPr lang="en-US" sz="2400" dirty="0"/>
              <a:t>is required to extract </a:t>
            </a:r>
            <a:r>
              <a:rPr lang="en-US" sz="2400" dirty="0">
                <a:solidFill>
                  <a:srgbClr val="C00000"/>
                </a:solidFill>
              </a:rPr>
              <a:t>meaningful</a:t>
            </a:r>
            <a:r>
              <a:rPr lang="en-US" sz="2400" dirty="0"/>
              <a:t>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880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9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custDataLst>
                  <p:tags r:id="rId8"/>
                </p:custDataLst>
                <p:extLst>
                  <p:ext uri="{D42A27DB-BD31-4B8C-83A1-F6EECF244321}">
                    <p14:modId xmlns:p14="http://schemas.microsoft.com/office/powerpoint/2010/main" val="2212541702"/>
                  </p:ext>
                </p:extLst>
              </p:nvPr>
            </p:nvGraphicFramePr>
            <p:xfrm>
              <a:off x="1556657" y="3581400"/>
              <a:ext cx="3657600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408" r="-15531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9333" t="-1408" r="-94667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800" t="-62069" r="-384000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62069" r="-155319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62069" r="-94667" b="-1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62069" r="-2899" b="-16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00" t="-163478" r="-384000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7021" t="-163478" r="-155319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  <a:p>
                          <a:pPr algn="ctr"/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36232" t="-163478" r="-2899" b="-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091">
                    <a:tc>
                      <a:txBody>
                        <a:bodyPr/>
                        <a:lstStyle/>
                        <a:p>
                          <a:pPr algn="ctr"/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7021" t="-426761" r="-15531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9333" t="-426761" r="-94667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36232" t="-426761" r="-2899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dirty="0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baseline="0" dirty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fr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dirty="0" smtClean="0">
                                    <a:latin typeface="Cambria Math"/>
                                  </a:rPr>
                                  <m:t>930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2000" b="0" i="1" smtClean="0">
                                    <a:latin typeface="Cambria Math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fr-CA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/>
              <p:cNvGraphicFramePr>
                <a:graphicFrameLocks noGrp="1"/>
              </p:cNvGraphicFramePr>
              <p:nvPr>
                <p:custDataLst>
                  <p:tags r:id="rId10"/>
                </p:custDataLst>
                <p:extLst>
                  <p:ext uri="{D42A27DB-BD31-4B8C-83A1-F6EECF244321}">
                    <p14:modId xmlns:p14="http://schemas.microsoft.com/office/powerpoint/2010/main" val="1766171123"/>
                  </p:ext>
                </p:extLst>
              </p:nvPr>
            </p:nvGraphicFramePr>
            <p:xfrm>
              <a:off x="6057902" y="3597357"/>
              <a:ext cx="3771897" cy="2266262"/>
            </p:xfrm>
            <a:graphic>
              <a:graphicData uri="http://schemas.openxmlformats.org/drawingml/2006/table">
                <a:tbl>
                  <a:tblPr bandRow="1">
                    <a:tableStyleId>{793D81CF-94F2-401A-BA57-92F5A7B2D0C5}</a:tableStyleId>
                  </a:tblPr>
                  <a:tblGrid>
                    <a:gridCol w="7858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8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29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3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316" r="-155155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9032" t="-1316" r="-94194" b="-3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775" t="-70000" r="-383721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70000" r="-155155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70000" r="-94194" b="-1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70000" r="-2817" b="-1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75" t="-170000" r="-383721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67010" t="-170000" r="-155155" b="-7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CA" sz="2000" b="0" i="0" kern="1200" dirty="0">
                              <a:solidFill>
                                <a:schemeClr val="dk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a:t>880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37324" t="-170000" r="-2817" b="-7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1032">
                    <a:tc>
                      <a:txBody>
                        <a:bodyPr/>
                        <a:lstStyle/>
                        <a:p>
                          <a:endParaRPr lang="fr-CA" dirty="0"/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67010" t="-390789" r="-155155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09032" t="-390789" r="-94194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37324" t="-390789" r="-2817" b="-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600" dirty="0"/>
                  <a:t>Lift (p →  q)   =  sup(</a:t>
                </a:r>
                <a:r>
                  <a:rPr lang="fr-CA" sz="1600" dirty="0" err="1"/>
                  <a:t>pUq</a:t>
                </a:r>
                <a:r>
                  <a:rPr lang="fr-CA" sz="1600" dirty="0"/>
                  <a:t>)/sup(p)*sup(q) =  (880 / 1000)   /   (( 930 / 1000) *</a:t>
                </a:r>
                <a:r>
                  <a:rPr lang="fr-CA" sz="1600" baseline="0" dirty="0"/>
                  <a:t> (930 / 1000)) = </a:t>
                </a:r>
              </a:p>
              <a:p>
                <a:r>
                  <a:rPr lang="fr-CA" sz="1600" dirty="0"/>
                  <a:t>Lift (r →  s)   =  sup(</a:t>
                </a:r>
                <a:r>
                  <a:rPr lang="fr-CA" sz="1600" dirty="0" err="1"/>
                  <a:t>rUs</a:t>
                </a:r>
                <a:r>
                  <a:rPr lang="fr-CA" sz="1600" dirty="0"/>
                  <a:t>)/sup(r)*sup(s) =  (20 / 1000)   /   (( 70 / 1000) * (70 / 1000)) = 4.08</a:t>
                </a:r>
              </a:p>
              <a:p>
                <a:endParaRPr lang="fr-CA" sz="2000" i="1" dirty="0">
                  <a:solidFill>
                    <a:srgbClr val="0070C0"/>
                  </a:solidFill>
                </a:endParaRP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=1.02  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in </a:t>
                </a:r>
                <a:r>
                  <a:rPr lang="fr-CA" sz="2000" dirty="0">
                    <a:solidFill>
                      <a:srgbClr val="0070C0"/>
                    </a:solidFill>
                  </a:rPr>
                  <a:t>88 % </a:t>
                </a:r>
                <a:r>
                  <a:rPr lang="fr-CA" sz="2000" dirty="0"/>
                  <a:t>of the transactions</a:t>
                </a:r>
              </a:p>
              <a:p>
                <a:r>
                  <a:rPr lang="fr-CA" sz="2000" dirty="0">
                    <a:solidFill>
                      <a:srgbClr val="0070C0"/>
                    </a:solidFill>
                  </a:rPr>
                  <a:t>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lift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= 4.08  </a:t>
                </a:r>
                <a:r>
                  <a:rPr lang="fr-CA" sz="2000" dirty="0" err="1"/>
                  <a:t>even</a:t>
                </a:r>
                <a:r>
                  <a:rPr lang="fr-CA" sz="2000" dirty="0"/>
                  <a:t> if </a:t>
                </a:r>
                <a:r>
                  <a:rPr lang="fr-CA" sz="2000" dirty="0" err="1"/>
                  <a:t>they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rarely</a:t>
                </a:r>
                <a:r>
                  <a:rPr lang="fr-CA" sz="2000" dirty="0"/>
                  <a:t> </a:t>
                </a:r>
                <a:r>
                  <a:rPr lang="fr-CA" sz="2000" dirty="0" err="1"/>
                  <a:t>appear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together</a:t>
                </a:r>
                <a:r>
                  <a:rPr lang="fr-CA" sz="2000" dirty="0"/>
                  <a:t> </a:t>
                </a:r>
                <a:r>
                  <a:rPr lang="fr-CA" sz="2000" dirty="0">
                    <a:solidFill>
                      <a:srgbClr val="0070C0"/>
                    </a:solidFill>
                  </a:rPr>
                  <a:t>(2%).</a:t>
                </a:r>
              </a:p>
              <a:p>
                <a:endParaRPr lang="fr-CA" sz="2000" dirty="0"/>
              </a:p>
              <a:p>
                <a:r>
                  <a:rPr lang="fr-CA" sz="2000" dirty="0"/>
                  <a:t>In </a:t>
                </a:r>
                <a:r>
                  <a:rPr lang="fr-CA" sz="2000" dirty="0" err="1"/>
                  <a:t>this</a:t>
                </a:r>
                <a:r>
                  <a:rPr lang="fr-CA" sz="2000" dirty="0"/>
                  <a:t> case, </a:t>
                </a:r>
                <a:r>
                  <a:rPr lang="fr-CA" sz="2000" dirty="0">
                    <a:solidFill>
                      <a:srgbClr val="C00000"/>
                    </a:solidFill>
                  </a:rPr>
                  <a:t>lift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is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 err="1">
                    <a:solidFill>
                      <a:srgbClr val="C00000"/>
                    </a:solidFill>
                  </a:rPr>
                  <a:t>misleading</a:t>
                </a:r>
                <a:r>
                  <a:rPr lang="fr-CA" sz="2000" dirty="0">
                    <a:solidFill>
                      <a:srgbClr val="C00000"/>
                    </a:solidFill>
                  </a:rPr>
                  <a:t> </a:t>
                </a:r>
                <a:r>
                  <a:rPr lang="fr-CA" sz="2000" dirty="0"/>
                  <a:t>and </a:t>
                </a:r>
                <a:r>
                  <a:rPr lang="fr-CA" sz="2000" dirty="0" err="1"/>
                  <a:t>using</a:t>
                </a:r>
                <a:r>
                  <a:rPr lang="fr-CA" sz="2000" dirty="0"/>
                  <a:t> support and  confidence </a:t>
                </a:r>
                <a:r>
                  <a:rPr lang="fr-CA" sz="2000" dirty="0" err="1"/>
                  <a:t>provides</a:t>
                </a:r>
                <a:r>
                  <a:rPr lang="fr-CA" sz="2000" dirty="0"/>
                  <a:t> </a:t>
                </a:r>
                <a:r>
                  <a:rPr lang="fr-CA" sz="2000" dirty="0" err="1"/>
                  <a:t>better</a:t>
                </a:r>
                <a:r>
                  <a:rPr lang="fr-CA" sz="2000" dirty="0"/>
                  <a:t> </a:t>
                </a:r>
                <a:r>
                  <a:rPr lang="fr-CA" sz="2000" dirty="0" err="1"/>
                  <a:t>results</a:t>
                </a:r>
                <a:r>
                  <a:rPr lang="fr-CA" sz="2000" dirty="0"/>
                  <a:t>:</a:t>
                </a:r>
              </a:p>
              <a:p>
                <a:r>
                  <a:rPr lang="fr-CA" sz="2000" dirty="0"/>
                  <a:t>   </a:t>
                </a:r>
                <a:r>
                  <a:rPr lang="fr-CA" sz="2000" i="1" dirty="0">
                    <a:solidFill>
                      <a:srgbClr val="0070C0"/>
                    </a:solidFill>
                  </a:rPr>
                  <a:t>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94.6 %     </a:t>
                </a:r>
              </a:p>
              <a:p>
                <a:r>
                  <a:rPr lang="fr-CA" sz="2000" i="1" dirty="0">
                    <a:solidFill>
                      <a:srgbClr val="0070C0"/>
                    </a:solidFill>
                  </a:rPr>
                  <a:t>   conf</a:t>
                </a:r>
                <a:r>
                  <a:rPr lang="fr-CA" sz="2000" dirty="0">
                    <a:solidFill>
                      <a:srgbClr val="0070C0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→{</m:t>
                    </m:r>
                    <m:r>
                      <a:rPr lang="fr-CA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fr-CA" sz="2000" dirty="0">
                    <a:solidFill>
                      <a:srgbClr val="0070C0"/>
                    </a:solidFill>
                  </a:rPr>
                  <a:t>})  = 28.6 %</a:t>
                </a:r>
              </a:p>
              <a:p>
                <a:endParaRPr lang="fr-CA" sz="2000" dirty="0">
                  <a:solidFill>
                    <a:srgbClr val="0070C0"/>
                  </a:solidFill>
                </a:endParaRPr>
              </a:p>
              <a:p>
                <a:endParaRPr lang="fr-CA" sz="2000" dirty="0"/>
              </a:p>
              <a:p>
                <a:endParaRPr lang="fr-CA" sz="20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80160" y="886499"/>
                <a:ext cx="10062753" cy="3662541"/>
              </a:xfrm>
              <a:prstGeom prst="rect">
                <a:avLst/>
              </a:prstGeom>
              <a:blipFill>
                <a:blip r:embed="rId13"/>
                <a:stretch>
                  <a:fillRect l="-606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16009</TotalTime>
  <Words>4476</Words>
  <Application>Microsoft Macintosh PowerPoint</Application>
  <PresentationFormat>Widescreen</PresentationFormat>
  <Paragraphs>872</Paragraphs>
  <Slides>50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Carlito</vt:lpstr>
      <vt:lpstr>ＭＳ Ｐゴシック</vt:lpstr>
      <vt:lpstr>新細明體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Theme</vt:lpstr>
      <vt:lpstr>Document</vt:lpstr>
      <vt:lpstr>Equation</vt:lpstr>
      <vt:lpstr>PBrush</vt:lpstr>
      <vt:lpstr>VISIO</vt:lpstr>
      <vt:lpstr>Visio</vt:lpstr>
      <vt:lpstr>Worksheet</vt:lpstr>
      <vt:lpstr>Chart</vt:lpstr>
      <vt:lpstr>Data Science Engineering Methods and Tools   Lecture 5</vt:lpstr>
      <vt:lpstr>Association Rules</vt:lpstr>
      <vt:lpstr>Association Rule Mining</vt:lpstr>
      <vt:lpstr>PowerPoint Presentation</vt:lpstr>
      <vt:lpstr>Definitions</vt:lpstr>
      <vt:lpstr>Rule Evaluation Metrics</vt:lpstr>
      <vt:lpstr>Misleading Association Rules</vt:lpstr>
      <vt:lpstr>Interestingness Measures - Lift</vt:lpstr>
      <vt:lpstr>Combination of Measures</vt:lpstr>
      <vt:lpstr>Subjective vs Objective Measure</vt:lpstr>
      <vt:lpstr>Problem Statement</vt:lpstr>
      <vt:lpstr>Frequent Itemset Generation</vt:lpstr>
      <vt:lpstr>Frequent Itemset Generation</vt:lpstr>
      <vt:lpstr>Frequent Itemset Generation Optimization</vt:lpstr>
      <vt:lpstr>Reducing Number of Candidates</vt:lpstr>
      <vt:lpstr>Apriori Principle</vt:lpstr>
      <vt:lpstr>Apriori - Example</vt:lpstr>
      <vt:lpstr>Apriori Algorithm</vt:lpstr>
      <vt:lpstr>Apriori Example–Length 1</vt:lpstr>
      <vt:lpstr>Apriori Example–Length 2</vt:lpstr>
      <vt:lpstr>Apriori Example–Length 3</vt:lpstr>
      <vt:lpstr>Apriori Example – Final Results</vt:lpstr>
      <vt:lpstr>Maximal Frequent Itemset</vt:lpstr>
      <vt:lpstr>Maximal Frequent Itemset - Example</vt:lpstr>
      <vt:lpstr>Closed Frequent Itemsets</vt:lpstr>
      <vt:lpstr>Closed Frequent Itemset - Example</vt:lpstr>
      <vt:lpstr>Reducing Number of Comparisons</vt:lpstr>
      <vt:lpstr>FP-Tree Construction</vt:lpstr>
      <vt:lpstr>FP-Tree Construction</vt:lpstr>
      <vt:lpstr>FP-Tree Construction </vt:lpstr>
      <vt:lpstr>FP-Tree Construction</vt:lpstr>
      <vt:lpstr>Frequent Patterns from FP-tree</vt:lpstr>
      <vt:lpstr>Frequent Patterns from FP-tree </vt:lpstr>
      <vt:lpstr>Frequent Patterns</vt:lpstr>
      <vt:lpstr>Benefits of the FP-tree Structure</vt:lpstr>
      <vt:lpstr>FP-Growth vs. Apriori: Scalability</vt:lpstr>
      <vt:lpstr>PowerPoint Presentation</vt:lpstr>
      <vt:lpstr>Mining Association Rules</vt:lpstr>
      <vt:lpstr>Rule Generation</vt:lpstr>
      <vt:lpstr>Efficient Rule Generation</vt:lpstr>
      <vt:lpstr>Rule Generation - Example</vt:lpstr>
      <vt:lpstr>Thresholds for Interestingness Measures</vt:lpstr>
      <vt:lpstr>Visualization of association rules</vt:lpstr>
      <vt:lpstr>Visualization of association rules</vt:lpstr>
      <vt:lpstr>Association Rule Advantages &amp; Disadvantages </vt:lpstr>
      <vt:lpstr>Variance and Bias</vt:lpstr>
      <vt:lpstr>Data Pre-processing for Association Rule</vt:lpstr>
      <vt:lpstr>Data Preprocessing – Discretizing Range Varaibles</vt:lpstr>
      <vt:lpstr>Data Preprocessing - Relational Databases to Transactions</vt:lpstr>
      <vt:lpstr>Assignment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273</cp:revision>
  <dcterms:created xsi:type="dcterms:W3CDTF">2023-12-26T07:54:20Z</dcterms:created>
  <dcterms:modified xsi:type="dcterms:W3CDTF">2024-02-07T20:33:53Z</dcterms:modified>
</cp:coreProperties>
</file>