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1942" r:id="rId2"/>
    <p:sldId id="667" r:id="rId3"/>
    <p:sldId id="669" r:id="rId4"/>
    <p:sldId id="689" r:id="rId5"/>
    <p:sldId id="1967" r:id="rId6"/>
    <p:sldId id="1968" r:id="rId7"/>
    <p:sldId id="668" r:id="rId8"/>
    <p:sldId id="697" r:id="rId9"/>
    <p:sldId id="1969" r:id="rId10"/>
    <p:sldId id="1810" r:id="rId11"/>
    <p:sldId id="343" r:id="rId12"/>
    <p:sldId id="1842" r:id="rId13"/>
    <p:sldId id="1840" r:id="rId14"/>
    <p:sldId id="1970" r:id="rId15"/>
    <p:sldId id="276" r:id="rId16"/>
    <p:sldId id="699" r:id="rId17"/>
    <p:sldId id="285" r:id="rId18"/>
    <p:sldId id="354" r:id="rId19"/>
    <p:sldId id="353" r:id="rId20"/>
    <p:sldId id="357" r:id="rId21"/>
    <p:sldId id="355" r:id="rId22"/>
    <p:sldId id="359" r:id="rId23"/>
    <p:sldId id="358" r:id="rId24"/>
    <p:sldId id="363" r:id="rId25"/>
    <p:sldId id="1971" r:id="rId26"/>
    <p:sldId id="286" r:id="rId27"/>
    <p:sldId id="1801" r:id="rId28"/>
    <p:sldId id="706" r:id="rId29"/>
    <p:sldId id="1839" r:id="rId30"/>
    <p:sldId id="1943" r:id="rId31"/>
    <p:sldId id="1944" r:id="rId32"/>
    <p:sldId id="1244" r:id="rId33"/>
    <p:sldId id="1245" r:id="rId34"/>
    <p:sldId id="1246" r:id="rId35"/>
    <p:sldId id="1844" r:id="rId36"/>
    <p:sldId id="1805" r:id="rId37"/>
    <p:sldId id="696" r:id="rId38"/>
    <p:sldId id="1821" r:id="rId39"/>
    <p:sldId id="702" r:id="rId40"/>
    <p:sldId id="306" r:id="rId41"/>
    <p:sldId id="1830" r:id="rId42"/>
    <p:sldId id="337" r:id="rId43"/>
    <p:sldId id="284" r:id="rId44"/>
    <p:sldId id="1974" r:id="rId45"/>
    <p:sldId id="693" r:id="rId46"/>
    <p:sldId id="1835" r:id="rId47"/>
    <p:sldId id="1836" r:id="rId48"/>
    <p:sldId id="1837" r:id="rId49"/>
    <p:sldId id="1834" r:id="rId50"/>
    <p:sldId id="1838" r:id="rId51"/>
    <p:sldId id="1973" r:id="rId52"/>
    <p:sldId id="1846" r:id="rId53"/>
    <p:sldId id="1845" r:id="rId54"/>
    <p:sldId id="1532" r:id="rId55"/>
    <p:sldId id="1898" r:id="rId56"/>
    <p:sldId id="189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51" autoAdjust="0"/>
  </p:normalViewPr>
  <p:slideViewPr>
    <p:cSldViewPr snapToGrid="0">
      <p:cViewPr varScale="1">
        <p:scale>
          <a:sx n="63" d="100"/>
          <a:sy n="63" d="100"/>
        </p:scale>
        <p:origin x="7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3T03:26:39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28185 5885 864 0,'3'-5'76'0,"0"-2"-60"15,0 0-16-15,-1 0 0 0,-2-5 0 0,-2 5-12 16,-7-12 3-16,4 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3T03:26:39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28185 5885 864 0,'3'-5'76'0,"0"-2"-60"15,0 0-16-15,-1 0 0 0,-2-5 0 0,-2 5-12 16,-7-12 3-16,4 10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7D8FC-BDAE-4C0B-9EC9-EDF7A72984B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8494-E6BA-4A26-84EE-8420C225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46F7D96-DBD1-4512-B81F-EFBD65098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68095217-7344-4B9D-BF3E-5B6F24B9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DE001-3D1A-FED8-AE13-62DFAC783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318334-EE42-2229-E91C-DF68862B16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570F87-8C44-463B-A33C-A4802938780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1A2A902-0829-8D31-D781-C783D2C0F9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F9F31F1-F693-1815-E74F-17ACC316E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875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8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5EA00-8628-E3DB-CC8B-A7AF01D7B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AFE6CF-1D92-9801-11F0-72567273F3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0DE035-1F65-4041-9C06-8FDB60AA3DB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7C19412-8ECB-D4DD-757F-F716285856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738D6DB-2BEB-5435-849C-2BBA30636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3581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670E17A5-503D-AF40-9446-B33EB8126F24}" type="slidenum">
              <a:rPr lang="en-US" smtClean="0">
                <a:uFillTx/>
              </a:rPr>
              <a:pPr>
                <a:defRPr>
                  <a:uFillTx/>
                </a:defRPr>
              </a:pPr>
              <a:t>38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078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EC826-B9D6-924D-4E63-4BB99EA3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8CDB-5806-C580-79C1-FF9F1312CF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F0AE677-E742-4052-A8DA-737013C64CD0}" type="slidenum">
              <a:t>39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6AEE5-5762-5567-8D6D-560030E1EA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66A44D-82EB-7687-1744-E3C83FDF0F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03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92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B8767-2133-CE2A-287D-40EBE0466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CFAFB8-C1BA-3E7D-15CA-710CFB381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33297C-7AD8-FD33-3CE1-0D1ECB5A8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7D9B1-5D03-ED36-F030-86A4B5BAB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670E17A5-503D-AF40-9446-B33EB8126F24}" type="slidenum">
              <a:rPr lang="en-US" smtClean="0">
                <a:uFillTx/>
              </a:rPr>
              <a:pPr>
                <a:defRPr>
                  <a:uFillTx/>
                </a:defRPr>
              </a:pPr>
              <a:t>41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877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1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9C9B-3014-4920-809A-08512FBCC4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3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9C9B-3014-4920-809A-08512FBCC4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7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49B84-C84E-E2BD-9346-0888BC2C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C4718-14A0-E4F0-300A-485240C2A5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7BB1143-8DEE-4FC8-8CFD-A8E202807D91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61B55-C4E3-15C6-3205-8DB8D595F1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BCFA2D-7E4E-07B3-859B-62A112D32A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15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C2B7B-7F19-EC4A-882E-0CBA487FEC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CACA3-56E2-5B8C-1E33-4351D59F6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BF691-D97C-4B69-A639-868E2AC448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EDCF041-62CC-4F22-8E73-22B404E7334F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06233E-C8CC-FD11-2683-A93884543A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D113FD-2F1C-4586-CD28-6714ED2791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46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DAFFC-7EB8-FF0C-1574-C332C6DB2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266DD9-A777-82CF-F8FC-9BC94F67A7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6F5FA0-D94D-AAFE-7F7D-1B23C4456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E384A-A08C-D9C9-9FEC-016F020A3A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C2B7B-7F19-EC4A-882E-0CBA487FEC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3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909BE-ECD6-894B-AACE-CBB610E601B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2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54B2-7A8B-A34C-0264-F28D412D6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E71F99E4-5737-10EC-D1B4-B1AE2AD346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62A88191-0A51-524E-C9A8-ECAAA622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B6A4408C-ADA7-3EA2-EC71-6BA836CA7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FF9970-5CB6-44B5-9A0A-C48BFCD2D4EF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51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1D3B-C6BC-FC06-22D8-609CBCD4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CFC6C-3C9F-1C88-55EE-C07C1BBEC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DFB3-BC5F-0370-6752-61EBF436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8004-55CE-244A-02AD-D9D44BA8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C46B-B664-AE3D-D8E9-BDDC579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825-0DB0-D818-C1B3-9934C0BF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5ACAB-59D8-E46F-019D-3331382A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6C24-DDFA-D1C6-618C-8C106448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58C8-3BC5-5D9B-9109-1F99076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5EFB-A31C-4F86-F68C-85E75070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8572C-F152-CADA-EE4C-7CB28D7C6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A3F3E-D6BF-99D9-AF2F-14DA4DFF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9CF2-860B-EA46-F992-899B6201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3ADB-5B01-CA36-70DC-5225E627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F1F1-91E8-1CD6-35C6-AB9BED53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FBD4A-BC80-4FC1-A938-D348822C3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3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3848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-105" charset="0"/>
                <a:ea typeface="Arial" pitchFamily="-105" charset="0"/>
                <a:cs typeface="Arial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 478 - Machine Learning</a:t>
            </a:r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781A2800-AFA6-47E2-BD61-9D56B55C5AF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113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58B6-08FC-9E8B-3799-2224C29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A05-F4E0-3A0E-3A7E-3FA3E897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186F-D24B-F49E-06AD-832C16E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C40B-85FB-195C-43D7-A2DB1359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E8AF-A8DF-6847-EE51-957FCCFF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3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7005-76EF-8037-D06C-05E2E1AA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1416-18FD-0336-B08B-FACDB0D2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FB1D-7160-1DBD-F901-50DA3163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82A6-24AD-EBE3-8B6F-900D743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79E2-BE4A-53B2-5B9E-3AA0F303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782-06FC-3D2C-F3E6-DAD479D5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C89E-0AE0-4086-FA0B-306580AC8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F7C5-C1A5-8E62-19DF-501FAAB08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B5A8-E160-3FB7-B348-36FD5305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A082-6563-541A-EF9D-00307129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0DEF-9181-BF3B-ED20-B3A5C090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339C-319F-0371-36B1-548CA5C1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1DE3-1DED-E94C-3C63-8C83F9E2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CFA07-3138-4280-073D-3D2A4631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03DC2-C102-E6EA-3F78-54DFCDED5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B7BAF-0E24-876B-5D71-5492D0A11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C2687-B5AC-861C-AA7C-FE8336CC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05E1D-822F-FE01-95BF-C54A4561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59D88-F094-A075-C5FA-85C76C6E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66E-2951-4904-B2FF-EE500421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030F7-2231-9BB0-7DD0-80B76952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CFCC7-E9D7-389D-A9F2-BF3702F2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82226-E293-779D-A39C-D363A2C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D2DFD-99BA-0C5E-9DD0-1A9E4CC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94E2F-5617-DBA6-D862-4E1ACE5A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9932-CA1C-53DD-C61B-956FEE29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CCC-3791-2995-F49F-86147A7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0EC9-DA08-E62C-B2A5-14C20831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B52FE-61CF-5C17-CA63-C64503094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4DD9-215B-8E68-F324-836E51AD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85BE-F1EB-5AA0-2A29-5A35D786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6AFB-27BF-8869-D927-DCF4734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83B-B205-E099-D5AC-F22BC7D5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78F1F-66E7-8A9A-6D8A-0A31EADC0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AE7DE-C471-B370-09EE-22185FBE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9CDE1-D55C-6C28-4C9E-3F50CF6F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45DD-E3BA-4377-3304-43B1EEE2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124B-4680-CA32-4828-4406B0C5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33F6C-B596-A23C-B42F-FBB08EB5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5526-5D65-2572-31FF-EC7F4A91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BB84-4C4C-A700-F513-C254E52DE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44C9E-67EC-4B19-A5DC-B342A338492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2DC2-F17D-C574-A5E4-E877F7FD6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22BE-90D2-DA1F-6FD8-7DE6C537E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customXml" Target="../ink/ink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2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2.png"/><Relationship Id="rId5" Type="http://schemas.openxmlformats.org/officeDocument/2006/relationships/image" Target="../media/image30.pn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cision_tree_learn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6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80.png"/><Relationship Id="rId7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9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74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70.png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940.png"/><Relationship Id="rId5" Type="http://schemas.openxmlformats.org/officeDocument/2006/relationships/image" Target="../media/image51.png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8.png"/><Relationship Id="rId7" Type="http://schemas.openxmlformats.org/officeDocument/2006/relationships/image" Target="../media/image31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51.png"/><Relationship Id="rId4" Type="http://schemas.openxmlformats.org/officeDocument/2006/relationships/image" Target="../media/image28.png"/><Relationship Id="rId9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28.png"/><Relationship Id="rId7" Type="http://schemas.openxmlformats.org/officeDocument/2006/relationships/image" Target="../media/image97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Relationship Id="rId9" Type="http://schemas.openxmlformats.org/officeDocument/2006/relationships/image" Target="../media/image9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51.png"/><Relationship Id="rId4" Type="http://schemas.openxmlformats.org/officeDocument/2006/relationships/image" Target="../media/image28.png"/><Relationship Id="rId9" Type="http://schemas.openxmlformats.org/officeDocument/2006/relationships/image" Target="../media/image9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28.png"/><Relationship Id="rId7" Type="http://schemas.openxmlformats.org/officeDocument/2006/relationships/image" Target="../media/image9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Relationship Id="rId9" Type="http://schemas.openxmlformats.org/officeDocument/2006/relationships/image" Target="../media/image9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28.png"/><Relationship Id="rId7" Type="http://schemas.openxmlformats.org/officeDocument/2006/relationships/image" Target="../media/image1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Relationship Id="rId9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00.png"/><Relationship Id="rId7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05.png"/><Relationship Id="rId5" Type="http://schemas.openxmlformats.org/officeDocument/2006/relationships/image" Target="../media/image102.png"/><Relationship Id="rId10" Type="http://schemas.openxmlformats.org/officeDocument/2006/relationships/image" Target="../media/image104.png"/><Relationship Id="rId4" Type="http://schemas.openxmlformats.org/officeDocument/2006/relationships/image" Target="../media/image101.png"/><Relationship Id="rId9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51.png"/><Relationship Id="rId4" Type="http://schemas.openxmlformats.org/officeDocument/2006/relationships/image" Target="../media/image28.png"/><Relationship Id="rId9" Type="http://schemas.openxmlformats.org/officeDocument/2006/relationships/image" Target="../media/image9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9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96.png"/><Relationship Id="rId5" Type="http://schemas.openxmlformats.org/officeDocument/2006/relationships/image" Target="../media/image30.png"/><Relationship Id="rId10" Type="http://schemas.openxmlformats.org/officeDocument/2006/relationships/image" Target="../media/image107.png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01.png"/><Relationship Id="rId7" Type="http://schemas.openxmlformats.org/officeDocument/2006/relationships/image" Target="../media/image42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30.png"/><Relationship Id="rId10" Type="http://schemas.openxmlformats.org/officeDocument/2006/relationships/image" Target="../media/image1070.png"/><Relationship Id="rId4" Type="http://schemas.openxmlformats.org/officeDocument/2006/relationships/image" Target="../media/image1060.png"/><Relationship Id="rId9" Type="http://schemas.openxmlformats.org/officeDocument/2006/relationships/image" Target="../media/image10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839-1615-D6B1-2E57-0ADDB3A93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13938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Science Engineering Methods and Tools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300" dirty="0"/>
              <a:t>Lecture 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08F6-CA66-E9B6-26EF-64525C3B6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4013"/>
            <a:ext cx="9144000" cy="2551112"/>
          </a:xfrm>
        </p:spPr>
        <p:txBody>
          <a:bodyPr>
            <a:normAutofit/>
          </a:bodyPr>
          <a:lstStyle/>
          <a:p>
            <a:r>
              <a:rPr lang="en-US" dirty="0"/>
              <a:t>Northeastern University</a:t>
            </a:r>
          </a:p>
          <a:p>
            <a:r>
              <a:rPr lang="en-US" dirty="0"/>
              <a:t>College of Engineering</a:t>
            </a:r>
          </a:p>
          <a:p>
            <a:endParaRPr lang="en-US" dirty="0"/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 6105 – Spring 2024</a:t>
            </a:r>
            <a:endParaRPr lang="en-US" dirty="0"/>
          </a:p>
          <a:p>
            <a:r>
              <a:rPr lang="en-US" dirty="0"/>
              <a:t>Abdolreza Mosaddegh</a:t>
            </a:r>
          </a:p>
        </p:txBody>
      </p:sp>
    </p:spTree>
    <p:extLst>
      <p:ext uri="{BB962C8B-B14F-4D97-AF65-F5344CB8AC3E}">
        <p14:creationId xmlns:p14="http://schemas.microsoft.com/office/powerpoint/2010/main" val="93857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C4E0-1104-0E48-FD1E-01E131E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Bootstrap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C9C09-4383-B9B9-1720-9D9ADA81185F}"/>
              </a:ext>
            </a:extLst>
          </p:cNvPr>
          <p:cNvSpPr txBox="1"/>
          <p:nvPr/>
        </p:nvSpPr>
        <p:spPr>
          <a:xfrm>
            <a:off x="1005840" y="1428770"/>
            <a:ext cx="95097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Drawing of </a:t>
            </a:r>
            <a:r>
              <a:rPr lang="en-US" sz="2000" dirty="0">
                <a:solidFill>
                  <a:srgbClr val="C00000"/>
                </a:solidFill>
              </a:rPr>
              <a:t>random sample </a:t>
            </a:r>
            <a:r>
              <a:rPr lang="en-US" sz="2000" dirty="0"/>
              <a:t>data repeatedly </a:t>
            </a:r>
            <a:r>
              <a:rPr lang="en-US" sz="2000" dirty="0">
                <a:solidFill>
                  <a:srgbClr val="C00000"/>
                </a:solidFill>
              </a:rPr>
              <a:t>with replacement </a:t>
            </a:r>
            <a:r>
              <a:rPr lang="en-US" sz="2000" dirty="0"/>
              <a:t>from a data source with a distribution that </a:t>
            </a:r>
            <a:r>
              <a:rPr lang="en-US" sz="2000" dirty="0">
                <a:solidFill>
                  <a:srgbClr val="FF0000"/>
                </a:solidFill>
              </a:rPr>
              <a:t>resembles the original data</a:t>
            </a:r>
            <a:r>
              <a:rPr lang="en-US" sz="2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CCA4D-7A42-8D1C-3D3A-403CCD129027}"/>
              </a:ext>
            </a:extLst>
          </p:cNvPr>
          <p:cNvSpPr txBox="1"/>
          <p:nvPr/>
        </p:nvSpPr>
        <p:spPr>
          <a:xfrm>
            <a:off x="131100" y="4782899"/>
            <a:ext cx="1951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samples contain </a:t>
            </a:r>
            <a:r>
              <a:rPr lang="en-US" dirty="0">
                <a:solidFill>
                  <a:srgbClr val="FF0000"/>
                </a:solidFill>
              </a:rPr>
              <a:t>duplicates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7BBAF1-135C-AAA7-8DDD-5FE57EB1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26241"/>
            <a:ext cx="6196318" cy="3670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E33739-FFEF-A479-A55B-5143D3AE1479}"/>
              </a:ext>
            </a:extLst>
          </p:cNvPr>
          <p:cNvSpPr txBox="1"/>
          <p:nvPr/>
        </p:nvSpPr>
        <p:spPr>
          <a:xfrm>
            <a:off x="7874000" y="2551837"/>
            <a:ext cx="37490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Outliers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noises</a:t>
            </a:r>
            <a:r>
              <a:rPr lang="en-US" dirty="0"/>
              <a:t> will not be included in some of the new datasets, and perhaps overrepresented in others, allowing each model to capture different aspects and </a:t>
            </a:r>
            <a:r>
              <a:rPr lang="en-US" dirty="0">
                <a:solidFill>
                  <a:srgbClr val="FF0000"/>
                </a:solidFill>
              </a:rPr>
              <a:t>avoids overfitting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71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8D803-103E-71CA-2869-8AFB8C735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56383C-7B6B-8A73-B02D-FC5FE553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764" y="724309"/>
            <a:ext cx="4529338" cy="57939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E08BE-9DD1-79AD-441E-019B8E7F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Bagging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7D243-662F-AEC5-0E4C-DF04FC1C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510" y="1724109"/>
            <a:ext cx="6659135" cy="4409581"/>
          </a:xfrm>
        </p:spPr>
        <p:txBody>
          <a:bodyPr>
            <a:normAutofit/>
          </a:bodyPr>
          <a:lstStyle/>
          <a:p>
            <a:r>
              <a:rPr lang="en-US" sz="2000" dirty="0"/>
              <a:t>Generate K training sets by sampling from the original training set using “</a:t>
            </a:r>
            <a:r>
              <a:rPr lang="en-US" sz="2000" dirty="0">
                <a:solidFill>
                  <a:srgbClr val="C00000"/>
                </a:solidFill>
              </a:rPr>
              <a:t>Bootstrap</a:t>
            </a:r>
            <a:r>
              <a:rPr lang="en-US" sz="2000" dirty="0"/>
              <a:t>” method:</a:t>
            </a:r>
          </a:p>
          <a:p>
            <a:pPr lvl="1"/>
            <a:r>
              <a:rPr lang="en-US" sz="1800" dirty="0"/>
              <a:t>Training set contains N training examples</a:t>
            </a:r>
          </a:p>
          <a:p>
            <a:pPr lvl="1"/>
            <a:r>
              <a:rPr lang="en-US" sz="1800" dirty="0"/>
              <a:t>Each of the K training sets also contains N training examples</a:t>
            </a:r>
          </a:p>
          <a:p>
            <a:pPr lvl="1"/>
            <a:r>
              <a:rPr lang="en-US" sz="1800" dirty="0"/>
              <a:t>Created by sampling </a:t>
            </a:r>
            <a:r>
              <a:rPr lang="en-US" sz="1800" b="1" i="1" dirty="0"/>
              <a:t>with replacement </a:t>
            </a:r>
            <a:r>
              <a:rPr lang="en-US" sz="1800" dirty="0"/>
              <a:t>from the original</a:t>
            </a:r>
          </a:p>
          <a:p>
            <a:pPr lvl="1"/>
            <a:endParaRPr lang="en-US" sz="1800" dirty="0"/>
          </a:p>
          <a:p>
            <a:r>
              <a:rPr lang="en-US" sz="2000" dirty="0">
                <a:solidFill>
                  <a:srgbClr val="C00000"/>
                </a:solidFill>
              </a:rPr>
              <a:t>Train</a:t>
            </a:r>
            <a:r>
              <a:rPr lang="en-US" sz="2000" dirty="0"/>
              <a:t> one model on each of the K training sets</a:t>
            </a:r>
          </a:p>
          <a:p>
            <a:pPr marL="0" indent="0">
              <a:buNone/>
            </a:pPr>
            <a:r>
              <a:rPr lang="en-US" sz="2000" dirty="0"/>
              <a:t>       - </a:t>
            </a:r>
            <a:r>
              <a:rPr lang="en-US" sz="1800" dirty="0"/>
              <a:t>Normally uses one type of classifier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Combine</a:t>
            </a:r>
            <a:r>
              <a:rPr lang="en-US" sz="2000" dirty="0"/>
              <a:t> their predictions by uniform voting</a:t>
            </a:r>
          </a:p>
        </p:txBody>
      </p:sp>
    </p:spTree>
    <p:extLst>
      <p:ext uri="{BB962C8B-B14F-4D97-AF65-F5344CB8AC3E}">
        <p14:creationId xmlns:p14="http://schemas.microsoft.com/office/powerpoint/2010/main" val="386291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51BA-C69C-5214-20C1-30002C4C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Example of Bagged Decision Trees</a:t>
            </a:r>
            <a:br>
              <a:rPr lang="en-US" sz="3600" dirty="0"/>
            </a:br>
            <a:r>
              <a:rPr lang="en-US" sz="3600" dirty="0"/>
              <a:t>Majority Voting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7B070C-6FC8-3B9C-9295-665FF846283A}"/>
              </a:ext>
            </a:extLst>
          </p:cNvPr>
          <p:cNvSpPr txBox="1"/>
          <p:nvPr/>
        </p:nvSpPr>
        <p:spPr>
          <a:xfrm>
            <a:off x="488364" y="6269542"/>
            <a:ext cx="10956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</a:t>
            </a:r>
            <a:r>
              <a:rPr lang="en-US" dirty="0"/>
              <a:t> Diabetes for a data points with : Age = 45        Glucose = 150   Insulin =120     Skin Thickness = 20      BMI = 29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BFE04A-88DE-0C3A-9B93-E21397EBC69A}"/>
              </a:ext>
            </a:extLst>
          </p:cNvPr>
          <p:cNvCxnSpPr>
            <a:cxnSpLocks/>
          </p:cNvCxnSpPr>
          <p:nvPr/>
        </p:nvCxnSpPr>
        <p:spPr>
          <a:xfrm>
            <a:off x="3200400" y="4579064"/>
            <a:ext cx="2766256" cy="1328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066BBB-0C39-757F-FB55-E9166D04797D}"/>
              </a:ext>
            </a:extLst>
          </p:cNvPr>
          <p:cNvCxnSpPr>
            <a:cxnSpLocks/>
          </p:cNvCxnSpPr>
          <p:nvPr/>
        </p:nvCxnSpPr>
        <p:spPr>
          <a:xfrm flipH="1">
            <a:off x="6418083" y="4516711"/>
            <a:ext cx="5194797" cy="1401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6D99E6-AE2B-711A-DE5A-C42A02E803D5}"/>
              </a:ext>
            </a:extLst>
          </p:cNvPr>
          <p:cNvCxnSpPr>
            <a:cxnSpLocks/>
          </p:cNvCxnSpPr>
          <p:nvPr/>
        </p:nvCxnSpPr>
        <p:spPr>
          <a:xfrm>
            <a:off x="5081323" y="4411008"/>
            <a:ext cx="1144023" cy="1480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394B617-918D-1A35-54C8-01E6D5B08EB5}"/>
              </a:ext>
            </a:extLst>
          </p:cNvPr>
          <p:cNvSpPr txBox="1"/>
          <p:nvPr/>
        </p:nvSpPr>
        <p:spPr>
          <a:xfrm>
            <a:off x="5532750" y="48261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0D8F8F-7B6A-A0C7-4CBE-DAF5685C81A0}"/>
              </a:ext>
            </a:extLst>
          </p:cNvPr>
          <p:cNvSpPr txBox="1"/>
          <p:nvPr/>
        </p:nvSpPr>
        <p:spPr>
          <a:xfrm>
            <a:off x="4116081" y="5173937"/>
            <a:ext cx="4604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98872C-1BF0-1EB5-1B75-77DDFB6641D7}"/>
              </a:ext>
            </a:extLst>
          </p:cNvPr>
          <p:cNvSpPr txBox="1"/>
          <p:nvPr/>
        </p:nvSpPr>
        <p:spPr>
          <a:xfrm>
            <a:off x="8078972" y="5521718"/>
            <a:ext cx="1039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BEABE6-372E-067B-9136-5D64D32D3FAC}"/>
              </a:ext>
            </a:extLst>
          </p:cNvPr>
          <p:cNvSpPr txBox="1"/>
          <p:nvPr/>
        </p:nvSpPr>
        <p:spPr>
          <a:xfrm>
            <a:off x="6043455" y="5918298"/>
            <a:ext cx="113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Yes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1BC4A2-E745-47C2-761A-46A8F13A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11" y="2460122"/>
            <a:ext cx="3427649" cy="20565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9BFC94-267C-4BDE-572A-0F2E4CEF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609" y="2513320"/>
            <a:ext cx="3250775" cy="2020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EF5C7F-9128-D762-13A6-BF46D28EB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555" y="1561755"/>
            <a:ext cx="3401394" cy="7171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EE879-A542-5198-0B69-370F3F90AA7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25040" y="1920346"/>
            <a:ext cx="217515" cy="72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C0C5B-5ABB-94B9-228D-B136814B870B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843949" y="1920346"/>
            <a:ext cx="681987" cy="539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4C202-D5E5-00A6-93BA-EFB6333CECF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843949" y="1561755"/>
            <a:ext cx="4350048" cy="951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B5C85A-988E-A289-9866-DEB7DAC24F4E}"/>
              </a:ext>
            </a:extLst>
          </p:cNvPr>
          <p:cNvSpPr txBox="1"/>
          <p:nvPr/>
        </p:nvSpPr>
        <p:spPr>
          <a:xfrm>
            <a:off x="8050574" y="1632605"/>
            <a:ext cx="2503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Train by Bootstrap Sample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EF5FBB-9A4D-0EC6-DC1E-5E6EAA8917D4}"/>
              </a:ext>
            </a:extLst>
          </p:cNvPr>
          <p:cNvSpPr txBox="1"/>
          <p:nvPr/>
        </p:nvSpPr>
        <p:spPr>
          <a:xfrm>
            <a:off x="5546701" y="1815564"/>
            <a:ext cx="2503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Train by Bootstrap Sample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B7FF8F-DB93-E4CD-72B1-BCA0E8D25F1B}"/>
              </a:ext>
            </a:extLst>
          </p:cNvPr>
          <p:cNvSpPr txBox="1"/>
          <p:nvPr/>
        </p:nvSpPr>
        <p:spPr>
          <a:xfrm>
            <a:off x="235930" y="1957171"/>
            <a:ext cx="2503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Train by Bootstrap Sample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65856-645B-8BD7-227E-C6887C3EC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683" y="2581300"/>
            <a:ext cx="4152680" cy="203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4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CFEC-A9B3-CB3B-3620-3642474A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Example of Bagged Decision Trees</a:t>
            </a:r>
            <a:br>
              <a:rPr lang="en-US" sz="4000" dirty="0"/>
            </a:br>
            <a:r>
              <a:rPr lang="en-US" sz="4000" dirty="0"/>
              <a:t>Average Results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919677-F08E-5581-2933-835D09919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953649"/>
            <a:ext cx="8229600" cy="3819064"/>
          </a:xfrm>
        </p:spPr>
      </p:pic>
    </p:spTree>
    <p:extLst>
      <p:ext uri="{BB962C8B-B14F-4D97-AF65-F5344CB8AC3E}">
        <p14:creationId xmlns:p14="http://schemas.microsoft.com/office/powerpoint/2010/main" val="376942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882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Bagging 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66019"/>
            <a:ext cx="958088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b="1" dirty="0"/>
              <a:t>Advantages: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Each model focuses on a </a:t>
            </a:r>
            <a:r>
              <a:rPr lang="en-US" sz="2400" dirty="0">
                <a:solidFill>
                  <a:srgbClr val="FF0000"/>
                </a:solidFill>
              </a:rPr>
              <a:t>different part </a:t>
            </a:r>
            <a:r>
              <a:rPr lang="en-US" sz="2400" dirty="0"/>
              <a:t>of the problem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FF0000"/>
                </a:solidFill>
              </a:rPr>
              <a:t>Reduces variance </a:t>
            </a:r>
            <a:r>
              <a:rPr lang="en-US" sz="2400" dirty="0"/>
              <a:t>by voting / averaging</a:t>
            </a:r>
          </a:p>
          <a:p>
            <a:pPr marL="0" indent="0">
              <a:spcAft>
                <a:spcPts val="1800"/>
              </a:spcAft>
              <a:buNone/>
            </a:pPr>
            <a:endParaRPr lang="en-US" sz="2400" dirty="0"/>
          </a:p>
          <a:p>
            <a:pPr marL="0" indent="0">
              <a:spcAft>
                <a:spcPts val="1800"/>
              </a:spcAft>
              <a:buNone/>
            </a:pPr>
            <a:r>
              <a:rPr lang="en-US" sz="2400" b="1" dirty="0"/>
              <a:t>Disadvantages: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One </a:t>
            </a:r>
            <a:r>
              <a:rPr lang="en-US" sz="2400" dirty="0">
                <a:solidFill>
                  <a:srgbClr val="FF0000"/>
                </a:solidFill>
              </a:rPr>
              <a:t>strong predictor </a:t>
            </a:r>
            <a:r>
              <a:rPr lang="en-US" sz="2400" dirty="0"/>
              <a:t>feature makes all tree look similar lead to </a:t>
            </a:r>
            <a:r>
              <a:rPr lang="en-US" sz="2400" dirty="0">
                <a:solidFill>
                  <a:srgbClr val="FF0000"/>
                </a:solidFill>
              </a:rPr>
              <a:t>similar BIAS</a:t>
            </a:r>
          </a:p>
          <a:p>
            <a:pPr marL="741363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Penalize</a:t>
            </a:r>
            <a:r>
              <a:rPr lang="en-US" sz="2400" dirty="0"/>
              <a:t> the splitting based on the </a:t>
            </a:r>
            <a:r>
              <a:rPr lang="en-US" sz="2400" dirty="0">
                <a:solidFill>
                  <a:srgbClr val="C00000"/>
                </a:solidFill>
              </a:rPr>
              <a:t>number of times </a:t>
            </a:r>
            <a:r>
              <a:rPr lang="en-US" sz="2400" dirty="0"/>
              <a:t>a predictor is selected</a:t>
            </a:r>
          </a:p>
          <a:p>
            <a:pPr marL="741363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Restrict</a:t>
            </a:r>
            <a:r>
              <a:rPr lang="en-US" sz="2400" dirty="0"/>
              <a:t> how many times a predictor can be used</a:t>
            </a:r>
          </a:p>
          <a:p>
            <a:pPr marL="741363">
              <a:buFont typeface="Wingdings" panose="05000000000000000000" pitchFamily="2" charset="2"/>
              <a:buChar char="q"/>
            </a:pPr>
            <a:r>
              <a:rPr lang="en-US" sz="2400" dirty="0"/>
              <a:t>Consider only a </a:t>
            </a:r>
            <a:r>
              <a:rPr lang="en-US" sz="2400" dirty="0">
                <a:solidFill>
                  <a:srgbClr val="C00000"/>
                </a:solidFill>
              </a:rPr>
              <a:t>random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subset </a:t>
            </a:r>
            <a:r>
              <a:rPr lang="en-US" sz="2400" dirty="0"/>
              <a:t>of the predictors at each split</a:t>
            </a:r>
          </a:p>
          <a:p>
            <a:pPr marL="0" indent="0">
              <a:spcAft>
                <a:spcPts val="1800"/>
              </a:spcAft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spcAft>
                <a:spcPts val="18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42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D861C5-7BD5-68B5-3BDD-17C1668F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20" y="3395886"/>
            <a:ext cx="5090160" cy="3388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Random Forests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1140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Random forest is an </a:t>
            </a:r>
            <a:r>
              <a:rPr lang="en-US" dirty="0">
                <a:solidFill>
                  <a:srgbClr val="C00000"/>
                </a:solidFill>
              </a:rPr>
              <a:t>extension of bagging </a:t>
            </a:r>
            <a:r>
              <a:rPr lang="en-US" dirty="0"/>
              <a:t>that randomly selects </a:t>
            </a:r>
            <a:r>
              <a:rPr lang="en-US" dirty="0">
                <a:solidFill>
                  <a:srgbClr val="C00000"/>
                </a:solidFill>
              </a:rPr>
              <a:t>subsets of features </a:t>
            </a:r>
            <a:r>
              <a:rPr lang="en-US" dirty="0"/>
              <a:t>used in each data sample:</a:t>
            </a:r>
          </a:p>
          <a:p>
            <a:pPr marL="803275" indent="-173038"/>
            <a:r>
              <a:rPr lang="en-US" sz="2400" dirty="0"/>
              <a:t>As in bagging, builds a number of decision trees on </a:t>
            </a:r>
            <a:r>
              <a:rPr lang="en-US" sz="2400" dirty="0">
                <a:solidFill>
                  <a:srgbClr val="C00000"/>
                </a:solidFill>
              </a:rPr>
              <a:t>bootstrapped</a:t>
            </a:r>
            <a:r>
              <a:rPr lang="en-US" sz="2400" dirty="0"/>
              <a:t> training samples </a:t>
            </a:r>
          </a:p>
          <a:p>
            <a:pPr marL="803275" indent="-173038"/>
            <a:r>
              <a:rPr lang="en-US" sz="2400" dirty="0"/>
              <a:t>Each time a split in a tree is considered, a </a:t>
            </a:r>
            <a:r>
              <a:rPr lang="en-US" sz="2400" dirty="0">
                <a:solidFill>
                  <a:srgbClr val="C00000"/>
                </a:solidFill>
              </a:rPr>
              <a:t>random</a:t>
            </a:r>
            <a:r>
              <a:rPr lang="en-US" sz="2400" dirty="0"/>
              <a:t> sample of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predictors</a:t>
            </a:r>
            <a:r>
              <a:rPr lang="en-US" sz="2400" dirty="0"/>
              <a:t> is chosen as split candidates from the full set of p predictors.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58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11F0F-174E-0E23-8C04-DD5BCE158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AA80-6888-B7C9-7B4A-296EBC6758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39152" y="-65087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Bagging vs RF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C2542-6D12-0744-F377-31D549D179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53168" y="1079501"/>
            <a:ext cx="8157632" cy="5580063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C00000"/>
                </a:solidFill>
              </a:rPr>
              <a:t>Bagging</a:t>
            </a:r>
            <a:r>
              <a:rPr lang="en-US" sz="2400" dirty="0"/>
              <a:t> creates ensembles of </a:t>
            </a:r>
            <a:r>
              <a:rPr lang="en-US" sz="2400" dirty="0">
                <a:solidFill>
                  <a:srgbClr val="C00000"/>
                </a:solidFill>
              </a:rPr>
              <a:t>accurate classifiers</a:t>
            </a:r>
            <a:r>
              <a:rPr lang="en-US" sz="2400" dirty="0"/>
              <a:t> with relatively </a:t>
            </a:r>
            <a:r>
              <a:rPr lang="en-US" sz="2400" dirty="0">
                <a:solidFill>
                  <a:srgbClr val="C00000"/>
                </a:solidFill>
              </a:rPr>
              <a:t>low diversity </a:t>
            </a:r>
            <a:r>
              <a:rPr lang="en-US" sz="2400" dirty="0"/>
              <a:t>that leads to high variance (</a:t>
            </a:r>
            <a:r>
              <a:rPr lang="en-US" sz="2400" dirty="0">
                <a:solidFill>
                  <a:srgbClr val="C00000"/>
                </a:solidFill>
              </a:rPr>
              <a:t>overfitting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Bootstrap sampling creates training sets with a distribution that resembles the original data</a:t>
            </a:r>
          </a:p>
          <a:p>
            <a:pPr lvl="0"/>
            <a:r>
              <a:rPr lang="en-US" sz="2400" dirty="0"/>
              <a:t>Randomness in </a:t>
            </a:r>
            <a:r>
              <a:rPr lang="en-US" sz="2400" dirty="0">
                <a:solidFill>
                  <a:srgbClr val="C00000"/>
                </a:solidFill>
              </a:rPr>
              <a:t>RF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increases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diversity</a:t>
            </a:r>
            <a:r>
              <a:rPr lang="en-US" sz="2400" dirty="0"/>
              <a:t> but </a:t>
            </a:r>
            <a:r>
              <a:rPr lang="en-US" sz="2400" dirty="0">
                <a:solidFill>
                  <a:srgbClr val="FF0000"/>
                </a:solidFill>
              </a:rPr>
              <a:t>sacrifices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accuracy of individual ensemble members </a:t>
            </a:r>
          </a:p>
          <a:p>
            <a:pPr lvl="1"/>
            <a:r>
              <a:rPr lang="en-US" sz="2000" dirty="0"/>
              <a:t>This is why sometimes random forests require </a:t>
            </a:r>
            <a:r>
              <a:rPr lang="en-US" sz="2000" dirty="0">
                <a:solidFill>
                  <a:srgbClr val="C00000"/>
                </a:solidFill>
              </a:rPr>
              <a:t>hundreds of ensemble </a:t>
            </a:r>
            <a:r>
              <a:rPr lang="en-US" sz="2000" dirty="0"/>
              <a:t>members to achieve their best performance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dirty="0"/>
              <a:t>In large number of ensemble members, usually a </a:t>
            </a:r>
            <a:r>
              <a:rPr lang="en-US" dirty="0">
                <a:solidFill>
                  <a:srgbClr val="C00000"/>
                </a:solidFill>
              </a:rPr>
              <a:t>random forest works better</a:t>
            </a:r>
            <a:r>
              <a:rPr lang="en-US" dirty="0"/>
              <a:t> than bagging. However, the random forest is also more </a:t>
            </a:r>
            <a:r>
              <a:rPr lang="en-US" dirty="0">
                <a:solidFill>
                  <a:srgbClr val="C00000"/>
                </a:solidFill>
              </a:rPr>
              <a:t>computationally expensive </a:t>
            </a:r>
            <a:r>
              <a:rPr lang="en-US" dirty="0"/>
              <a:t>than bagging</a:t>
            </a:r>
          </a:p>
        </p:txBody>
      </p:sp>
    </p:spTree>
    <p:extLst>
      <p:ext uri="{BB962C8B-B14F-4D97-AF65-F5344CB8AC3E}">
        <p14:creationId xmlns:p14="http://schemas.microsoft.com/office/powerpoint/2010/main" val="275362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Random Forests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4941"/>
            <a:ext cx="8534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For </a:t>
            </a:r>
            <a:r>
              <a:rPr lang="en-US" sz="2200" dirty="0">
                <a:solidFill>
                  <a:srgbClr val="C00000"/>
                </a:solidFill>
              </a:rPr>
              <a:t>number of trees </a:t>
            </a:r>
            <a:r>
              <a:rPr lang="en-US" sz="2200" dirty="0"/>
              <a:t>(hyper-parameter) do: </a:t>
            </a:r>
          </a:p>
          <a:p>
            <a:pPr marL="457200" lvl="1" indent="0">
              <a:buNone/>
            </a:pPr>
            <a:r>
              <a:rPr lang="en-US" sz="2200" dirty="0"/>
              <a:t>(a) Draw a </a:t>
            </a:r>
            <a:r>
              <a:rPr lang="en-US" sz="2200" dirty="0">
                <a:solidFill>
                  <a:srgbClr val="C00000"/>
                </a:solidFill>
              </a:rPr>
              <a:t>bootstrap</a:t>
            </a:r>
            <a:r>
              <a:rPr lang="en-US" sz="2200" dirty="0"/>
              <a:t> sample Z∗ of size </a:t>
            </a:r>
            <a:r>
              <a:rPr lang="en-US" sz="2200" i="1" dirty="0"/>
              <a:t>N</a:t>
            </a:r>
            <a:r>
              <a:rPr lang="en-US" sz="2200" dirty="0"/>
              <a:t> from the training data. </a:t>
            </a:r>
          </a:p>
          <a:p>
            <a:pPr marL="568325" indent="-568325">
              <a:buNone/>
            </a:pPr>
            <a:r>
              <a:rPr lang="en-US" sz="2200" dirty="0"/>
              <a:t>       (b) </a:t>
            </a:r>
            <a:r>
              <a:rPr lang="en-US" sz="2200" dirty="0">
                <a:solidFill>
                  <a:srgbClr val="C00000"/>
                </a:solidFill>
              </a:rPr>
              <a:t>Grow</a:t>
            </a:r>
            <a:r>
              <a:rPr lang="en-US" sz="2200" dirty="0"/>
              <a:t> a random-forest tree  to the bootstrapped data, by        recursively repeating the following steps for each terminal node of the tree: 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i</a:t>
            </a:r>
            <a:r>
              <a:rPr lang="en-US" sz="2200" dirty="0"/>
              <a:t>. Select </a:t>
            </a:r>
            <a:r>
              <a:rPr lang="en-US" sz="2200" b="1" i="1" dirty="0">
                <a:solidFill>
                  <a:srgbClr val="C00000"/>
                </a:solidFill>
              </a:rPr>
              <a:t>m</a:t>
            </a:r>
            <a:r>
              <a:rPr lang="en-US" sz="2200" dirty="0"/>
              <a:t> variables at random from the </a:t>
            </a:r>
            <a:r>
              <a:rPr lang="en-US" sz="2200" i="1" dirty="0"/>
              <a:t>p</a:t>
            </a:r>
            <a:r>
              <a:rPr lang="en-US" sz="2200" dirty="0"/>
              <a:t> variables. </a:t>
            </a:r>
          </a:p>
          <a:p>
            <a:pPr marL="0" indent="0">
              <a:buNone/>
            </a:pPr>
            <a:r>
              <a:rPr lang="en-US" sz="2200" dirty="0"/>
              <a:t>		ii. Pick the </a:t>
            </a:r>
            <a:r>
              <a:rPr lang="en-US" sz="2200" dirty="0">
                <a:solidFill>
                  <a:srgbClr val="C00000"/>
                </a:solidFill>
              </a:rPr>
              <a:t>best</a:t>
            </a:r>
            <a:r>
              <a:rPr lang="en-US" sz="2200" dirty="0"/>
              <a:t> variable/split-point among the </a:t>
            </a:r>
            <a:r>
              <a:rPr lang="en-US" sz="2200" i="1" dirty="0"/>
              <a:t>m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		iii. </a:t>
            </a:r>
            <a:r>
              <a:rPr lang="en-US" sz="2200" dirty="0">
                <a:solidFill>
                  <a:srgbClr val="C00000"/>
                </a:solidFill>
              </a:rPr>
              <a:t>Split</a:t>
            </a:r>
            <a:r>
              <a:rPr lang="en-US" sz="2200" dirty="0"/>
              <a:t> the node into two child nodes.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Use output of trees to make a prediction at a new data point:</a:t>
            </a:r>
          </a:p>
          <a:p>
            <a:pPr marL="0" indent="0">
              <a:buNone/>
            </a:pPr>
            <a:r>
              <a:rPr lang="en-US" sz="2200" dirty="0"/>
              <a:t>	For regression: </a:t>
            </a:r>
            <a:r>
              <a:rPr lang="en-US" sz="2200" dirty="0">
                <a:solidFill>
                  <a:srgbClr val="C00000"/>
                </a:solidFill>
              </a:rPr>
              <a:t>average</a:t>
            </a:r>
            <a:r>
              <a:rPr lang="en-US" sz="2200" dirty="0"/>
              <a:t> the results </a:t>
            </a:r>
          </a:p>
          <a:p>
            <a:pPr marL="0" indent="0">
              <a:buNone/>
            </a:pPr>
            <a:r>
              <a:rPr lang="en-US" sz="2200" dirty="0"/>
              <a:t>	For classification: </a:t>
            </a:r>
            <a:r>
              <a:rPr lang="en-US" sz="2200" dirty="0">
                <a:solidFill>
                  <a:srgbClr val="C00000"/>
                </a:solidFill>
              </a:rPr>
              <a:t>majority</a:t>
            </a:r>
            <a:r>
              <a:rPr lang="en-US" sz="2200" dirty="0"/>
              <a:t> vote 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4428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E23D2-BD04-E2DF-97D9-356C7B63D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0210-ED6F-11C2-2DBA-E8983044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-115549"/>
            <a:ext cx="10312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Example: Random Forest- Bootstrapping of three samples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B47B72-5529-F85D-0EF2-E1592FCFAC2E}"/>
              </a:ext>
            </a:extLst>
          </p:cNvPr>
          <p:cNvCxnSpPr>
            <a:cxnSpLocks/>
          </p:cNvCxnSpPr>
          <p:nvPr/>
        </p:nvCxnSpPr>
        <p:spPr>
          <a:xfrm flipV="1">
            <a:off x="5243872" y="1587395"/>
            <a:ext cx="1002226" cy="11286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CDD084-8E8B-12AB-2889-FD9BE5372CE9}"/>
              </a:ext>
            </a:extLst>
          </p:cNvPr>
          <p:cNvSpPr txBox="1"/>
          <p:nvPr/>
        </p:nvSpPr>
        <p:spPr>
          <a:xfrm>
            <a:off x="4935230" y="1974777"/>
            <a:ext cx="8306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Sample 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0DB3D1-7910-C11F-2791-5397BA2E4CDA}"/>
              </a:ext>
            </a:extLst>
          </p:cNvPr>
          <p:cNvCxnSpPr>
            <a:cxnSpLocks/>
          </p:cNvCxnSpPr>
          <p:nvPr/>
        </p:nvCxnSpPr>
        <p:spPr>
          <a:xfrm>
            <a:off x="5243872" y="3864016"/>
            <a:ext cx="1002226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ECF5418D-1FF2-D8F6-A9FC-EE14C200B29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402844" y="874940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ECF5418D-1FF2-D8F6-A9FC-EE14C200B29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402844" y="874940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58333" t="-2128" r="-298611" b="-5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60563" t="-2128" r="-202817" b="-5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46667" t="-2128" r="-92000" b="-5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88060" t="-2128" r="-2985" b="-51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9A3BE4A-5B25-44DB-4872-51F63F50A3C0}"/>
              </a:ext>
            </a:extLst>
          </p:cNvPr>
          <p:cNvSpPr txBox="1"/>
          <p:nvPr/>
        </p:nvSpPr>
        <p:spPr>
          <a:xfrm>
            <a:off x="5265324" y="3513376"/>
            <a:ext cx="8306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5BF739A6-77C2-7D40-1086-53E747A452D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392100" y="2958275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5BF739A6-77C2-7D40-1086-53E747A452D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392100" y="2958275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8333" t="-2174" r="-298611" b="-5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60563" t="-2174" r="-202817" b="-5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46667" t="-2174" r="-92000" b="-5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88060" t="-2174" r="-2985" b="-5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Content Placeholder 3">
                <a:extLst>
                  <a:ext uri="{FF2B5EF4-FFF2-40B4-BE49-F238E27FC236}">
                    <a16:creationId xmlns:a16="http://schemas.microsoft.com/office/drawing/2014/main" id="{F3DF7FCE-2B5B-9DA4-7217-0C73764A6A0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402844" y="5041610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Content Placeholder 3">
                <a:extLst>
                  <a:ext uri="{FF2B5EF4-FFF2-40B4-BE49-F238E27FC236}">
                    <a16:creationId xmlns:a16="http://schemas.microsoft.com/office/drawing/2014/main" id="{F3DF7FCE-2B5B-9DA4-7217-0C73764A6A0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402844" y="5041610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58333" t="-4348" r="-298611" b="-5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60563" t="-4348" r="-202817" b="-5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46667" t="-4348" r="-92000" b="-5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88060" t="-4348" r="-2985" b="-5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2BC253-0DDB-FCFC-EC01-6EBF579CAE04}"/>
              </a:ext>
            </a:extLst>
          </p:cNvPr>
          <p:cNvCxnSpPr>
            <a:cxnSpLocks/>
          </p:cNvCxnSpPr>
          <p:nvPr/>
        </p:nvCxnSpPr>
        <p:spPr>
          <a:xfrm>
            <a:off x="5264794" y="4473504"/>
            <a:ext cx="1127307" cy="12414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975F52-DA76-E4D8-B736-918244692730}"/>
              </a:ext>
            </a:extLst>
          </p:cNvPr>
          <p:cNvSpPr txBox="1"/>
          <p:nvPr/>
        </p:nvSpPr>
        <p:spPr>
          <a:xfrm>
            <a:off x="4849985" y="4861901"/>
            <a:ext cx="8306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Content Placeholder 3">
                <a:extLst>
                  <a:ext uri="{FF2B5EF4-FFF2-40B4-BE49-F238E27FC236}">
                    <a16:creationId xmlns:a16="http://schemas.microsoft.com/office/drawing/2014/main" id="{22916DE0-A12F-5D36-8349-3B2BCF9AD07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114622" y="2885675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Content Placeholder 3">
                <a:extLst>
                  <a:ext uri="{FF2B5EF4-FFF2-40B4-BE49-F238E27FC236}">
                    <a16:creationId xmlns:a16="http://schemas.microsoft.com/office/drawing/2014/main" id="{22916DE0-A12F-5D36-8349-3B2BCF9AD07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114622" y="2885675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58333" t="-2174" r="-300000" b="-5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160563" t="-2174" r="-204225" b="-5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46667" t="-2174" r="-93333" b="-5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388060" t="-2174" r="-4478" b="-5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186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BDF98-DB6C-B969-440F-B7446B55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4BA6-790F-0DAF-94A3-A33909FC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1554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Example: Random Forest- Grow 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7258D3-E137-AB24-A167-91F1D8F629CB}"/>
                  </a:ext>
                </a:extLst>
              </p:cNvPr>
              <p:cNvSpPr txBox="1"/>
              <p:nvPr/>
            </p:nvSpPr>
            <p:spPr>
              <a:xfrm>
                <a:off x="4371481" y="4612338"/>
                <a:ext cx="2930226" cy="349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Random selected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7258D3-E137-AB24-A167-91F1D8F62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81" y="4612338"/>
                <a:ext cx="2930226" cy="349326"/>
              </a:xfrm>
              <a:prstGeom prst="rect">
                <a:avLst/>
              </a:prstGeom>
              <a:blipFill>
                <a:blip r:embed="rId2"/>
                <a:stretch>
                  <a:fillRect l="-1040" t="-5263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23567E-AD15-8FF0-D159-6585F7AC67B6}"/>
              </a:ext>
            </a:extLst>
          </p:cNvPr>
          <p:cNvCxnSpPr>
            <a:cxnSpLocks/>
          </p:cNvCxnSpPr>
          <p:nvPr/>
        </p:nvCxnSpPr>
        <p:spPr>
          <a:xfrm flipV="1">
            <a:off x="3726412" y="3023784"/>
            <a:ext cx="562619" cy="50825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D0FDA3-E51B-A589-B8E3-231A58044440}"/>
              </a:ext>
            </a:extLst>
          </p:cNvPr>
          <p:cNvCxnSpPr>
            <a:cxnSpLocks/>
          </p:cNvCxnSpPr>
          <p:nvPr/>
        </p:nvCxnSpPr>
        <p:spPr>
          <a:xfrm flipV="1">
            <a:off x="6476320" y="2756424"/>
            <a:ext cx="1012435" cy="952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FE970F-DE42-F251-6215-3CCA0BE32DE9}"/>
                  </a:ext>
                </a:extLst>
              </p:cNvPr>
              <p:cNvSpPr txBox="1"/>
              <p:nvPr/>
            </p:nvSpPr>
            <p:spPr>
              <a:xfrm>
                <a:off x="8110855" y="1835794"/>
                <a:ext cx="90632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FE970F-DE42-F251-6215-3CCA0BE32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855" y="1835794"/>
                <a:ext cx="906328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C72C5B-FD8E-A7C1-222C-84CA63EFF2E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929551" y="2135877"/>
            <a:ext cx="634468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9E5445-9454-012B-C8F8-360CCC8CB7F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564020" y="2135877"/>
            <a:ext cx="437587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0B25D3-C0DA-7684-02B1-20132D9F0E08}"/>
              </a:ext>
            </a:extLst>
          </p:cNvPr>
          <p:cNvSpPr txBox="1"/>
          <p:nvPr/>
        </p:nvSpPr>
        <p:spPr>
          <a:xfrm>
            <a:off x="8733593" y="2131486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A72E0F-8E2A-B28A-BA74-9A09AFA19167}"/>
              </a:ext>
            </a:extLst>
          </p:cNvPr>
          <p:cNvSpPr txBox="1"/>
          <p:nvPr/>
        </p:nvSpPr>
        <p:spPr>
          <a:xfrm>
            <a:off x="7716387" y="2112793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594465-AC34-3D41-216C-B9DB186E6399}"/>
                  </a:ext>
                </a:extLst>
              </p:cNvPr>
              <p:cNvSpPr txBox="1"/>
              <p:nvPr/>
            </p:nvSpPr>
            <p:spPr>
              <a:xfrm>
                <a:off x="8631967" y="2520762"/>
                <a:ext cx="1191892" cy="5078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 (1)</m:t>
                      </m:r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 (1)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594465-AC34-3D41-216C-B9DB186E6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967" y="2520762"/>
                <a:ext cx="1191892" cy="507831"/>
              </a:xfrm>
              <a:prstGeom prst="rect">
                <a:avLst/>
              </a:prstGeom>
              <a:blipFill>
                <a:blip r:embed="rId4"/>
                <a:stretch>
                  <a:fillRect b="-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8A6D83-4EAD-12D1-2877-55515B767944}"/>
                  </a:ext>
                </a:extLst>
              </p:cNvPr>
              <p:cNvSpPr txBox="1"/>
              <p:nvPr/>
            </p:nvSpPr>
            <p:spPr>
              <a:xfrm>
                <a:off x="7559250" y="2525790"/>
                <a:ext cx="906329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350" dirty="0"/>
                  <a:t> (3)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8A6D83-4EAD-12D1-2877-55515B767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250" y="2525790"/>
                <a:ext cx="906329" cy="300082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4856CEAF-315B-E9B8-5CE5-1310F63F8490}"/>
              </a:ext>
            </a:extLst>
          </p:cNvPr>
          <p:cNvSpPr txBox="1"/>
          <p:nvPr/>
        </p:nvSpPr>
        <p:spPr>
          <a:xfrm>
            <a:off x="6463141" y="2479424"/>
            <a:ext cx="1036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Grow Tree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A9F23D-D03F-AD16-5F7F-80D70F3F71AA}"/>
                  </a:ext>
                </a:extLst>
              </p14:cNvPr>
              <p14:cNvContentPartPr/>
              <p14:nvPr/>
            </p14:nvContentPartPr>
            <p14:xfrm>
              <a:off x="9573375" y="2414017"/>
              <a:ext cx="5940" cy="264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A9F23D-D03F-AD16-5F7F-80D70F3F71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4290" y="2404720"/>
                <a:ext cx="24109" cy="45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41F4B96B-043B-A07C-F3FD-5033D8D8CAB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29582" y="2765948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41F4B96B-043B-A07C-F3FD-5033D8D8CAB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29582" y="2765948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8"/>
                          <a:stretch>
                            <a:fillRect l="-58333" t="-2128" r="-298611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8"/>
                          <a:stretch>
                            <a:fillRect l="-160563" t="-2128" r="-202817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8"/>
                          <a:stretch>
                            <a:fillRect l="-246667" t="-2128" r="-92000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8"/>
                          <a:stretch>
                            <a:fillRect l="-388060" t="-2128" r="-2985" b="-51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03AC48DB-9E4E-3ECB-6198-6BE1D5C30C4C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25" y="1980052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03AC48DB-9E4E-3ECB-6198-6BE1D5C30C4C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25" y="1980052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9"/>
                          <a:stretch>
                            <a:fillRect l="-58333" t="-2128" r="-298611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9"/>
                          <a:stretch>
                            <a:fillRect l="-160563" t="-2128" r="-202817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9"/>
                          <a:stretch>
                            <a:fillRect l="-246667" t="-2128" r="-92000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9"/>
                          <a:stretch>
                            <a:fillRect l="-388060" t="-2128" r="-2985" b="-51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659D296-9058-9B29-2039-3AB1DE378175}"/>
              </a:ext>
            </a:extLst>
          </p:cNvPr>
          <p:cNvSpPr txBox="1"/>
          <p:nvPr/>
        </p:nvSpPr>
        <p:spPr>
          <a:xfrm>
            <a:off x="4371481" y="5337908"/>
            <a:ext cx="6375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x1 = 1? Then y = 0 else y=1  misclassification = 1/5</a:t>
            </a:r>
          </a:p>
          <a:p>
            <a:r>
              <a:rPr lang="en-US" dirty="0"/>
              <a:t>x2 = 1 ? Then y = 0 else y=1 misclassification = 2/5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C09406-0A09-B143-17F7-1F797249F955}"/>
              </a:ext>
            </a:extLst>
          </p:cNvPr>
          <p:cNvSpPr txBox="1"/>
          <p:nvPr/>
        </p:nvSpPr>
        <p:spPr>
          <a:xfrm>
            <a:off x="3592382" y="2756423"/>
            <a:ext cx="8306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Sample 1</a:t>
            </a:r>
          </a:p>
        </p:txBody>
      </p:sp>
    </p:spTree>
    <p:extLst>
      <p:ext uri="{BB962C8B-B14F-4D97-AF65-F5344CB8AC3E}">
        <p14:creationId xmlns:p14="http://schemas.microsoft.com/office/powerpoint/2010/main" val="340688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 animBg="1"/>
      <p:bldP spid="27" grpId="0"/>
      <p:bldP spid="28" grpId="0"/>
      <p:bldP spid="29" grpId="0" animBg="1"/>
      <p:bldP spid="35" grpId="0" animBg="1"/>
      <p:bldP spid="39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5B1F0D2-9F5A-4BBF-A0A7-5A3A991C7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Ensemble Methods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C89AE9-2F86-4419-BB4E-E4AE6E232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Ensembles are </a:t>
            </a:r>
            <a:r>
              <a:rPr lang="en-US" sz="3200" dirty="0">
                <a:solidFill>
                  <a:srgbClr val="C00000"/>
                </a:solidFill>
                <a:latin typeface="Utopia" pitchFamily="18"/>
                <a:ea typeface="Gothic" pitchFamily="2"/>
                <a:cs typeface="Lucidasans" pitchFamily="2"/>
              </a:rPr>
              <a:t>Supervised</a:t>
            </a:r>
            <a:r>
              <a:rPr lang="en-US" sz="3200" dirty="0"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 ML. An ensemble </a:t>
            </a:r>
            <a:r>
              <a:rPr lang="en-US" altLang="zh-CN" dirty="0"/>
              <a:t>is a </a:t>
            </a:r>
            <a:r>
              <a:rPr lang="en-US" altLang="zh-CN" dirty="0">
                <a:solidFill>
                  <a:srgbClr val="FF0000"/>
                </a:solidFill>
              </a:rPr>
              <a:t>set of classifiers </a:t>
            </a:r>
            <a:r>
              <a:rPr lang="en-US" altLang="zh-CN" dirty="0"/>
              <a:t>whose individual decisions are </a:t>
            </a:r>
            <a:r>
              <a:rPr lang="en-US" altLang="zh-CN" dirty="0">
                <a:solidFill>
                  <a:srgbClr val="C00000"/>
                </a:solidFill>
              </a:rPr>
              <a:t>combined</a:t>
            </a:r>
            <a:r>
              <a:rPr lang="en-US" altLang="zh-CN" dirty="0"/>
              <a:t> to classify new examples.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Basic idea: build different “</a:t>
            </a:r>
            <a:r>
              <a:rPr lang="en-US" sz="3200" dirty="0">
                <a:solidFill>
                  <a:srgbClr val="C00000"/>
                </a:solidFill>
                <a:latin typeface="Utopia" pitchFamily="18"/>
                <a:ea typeface="Gothic" pitchFamily="2"/>
                <a:cs typeface="Lucidasans" pitchFamily="2"/>
              </a:rPr>
              <a:t>expert</a:t>
            </a:r>
            <a:r>
              <a:rPr lang="en-US" sz="3200" dirty="0"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” methods then integrate them in one model. Most practical ML situation has more than one expert model</a:t>
            </a:r>
          </a:p>
          <a:p>
            <a:endParaRPr lang="en-US" sz="3200" dirty="0"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indent="0">
              <a:buNone/>
            </a:pPr>
            <a:r>
              <a:rPr lang="en-US" sz="3200" dirty="0"/>
              <a:t>Combining multiple models</a:t>
            </a:r>
            <a:r>
              <a:rPr lang="en-US" dirty="0">
                <a:solidFill>
                  <a:srgbClr val="000000"/>
                </a:solidFill>
                <a:latin typeface="Utopia" pitchFamily="18"/>
              </a:rPr>
              <a:t>:</a:t>
            </a:r>
            <a:endParaRPr lang="en-US" altLang="en-US" dirty="0"/>
          </a:p>
          <a:p>
            <a:r>
              <a:rPr lang="en-US" altLang="en-US" dirty="0"/>
              <a:t>Construct a </a:t>
            </a:r>
            <a:r>
              <a:rPr lang="en-US" altLang="en-US" dirty="0">
                <a:solidFill>
                  <a:srgbClr val="C00000"/>
                </a:solidFill>
              </a:rPr>
              <a:t>set of base classifiers </a:t>
            </a:r>
            <a:r>
              <a:rPr lang="en-US" altLang="en-US" dirty="0"/>
              <a:t>learned from the training data</a:t>
            </a:r>
          </a:p>
          <a:p>
            <a:r>
              <a:rPr lang="en-US" altLang="en-US" dirty="0"/>
              <a:t>Predict class label of test records by </a:t>
            </a:r>
            <a:r>
              <a:rPr lang="en-US" altLang="en-US" dirty="0">
                <a:solidFill>
                  <a:srgbClr val="C00000"/>
                </a:solidFill>
              </a:rPr>
              <a:t>combining the predictions </a:t>
            </a:r>
            <a:r>
              <a:rPr lang="en-US" altLang="en-US" dirty="0"/>
              <a:t>made by multiple classifiers (e.g., by taking majority vote)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Main discovery from some studies shows that ensembles are often </a:t>
            </a:r>
            <a:r>
              <a:rPr lang="en-US" altLang="zh-CN" dirty="0">
                <a:solidFill>
                  <a:srgbClr val="C00000"/>
                </a:solidFill>
              </a:rPr>
              <a:t>more accurate </a:t>
            </a:r>
            <a:r>
              <a:rPr lang="en-US" altLang="zh-CN" dirty="0"/>
              <a:t>than the individual classifiers that make them up.</a:t>
            </a:r>
            <a:endParaRPr lang="zh-CN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9B789-BD7E-3FC4-2177-EA9FF781E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6CE8-A5C4-6F64-FE38-BC144C92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1554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Example: Random Forest- Grow D-Trees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D971AF-E4DA-8DAD-78E9-6B60A0E253F2}"/>
              </a:ext>
            </a:extLst>
          </p:cNvPr>
          <p:cNvCxnSpPr>
            <a:cxnSpLocks/>
          </p:cNvCxnSpPr>
          <p:nvPr/>
        </p:nvCxnSpPr>
        <p:spPr>
          <a:xfrm flipV="1">
            <a:off x="3726412" y="3023784"/>
            <a:ext cx="562619" cy="50825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7645C8-37E8-C9B2-14AC-AF8A4409FDAB}"/>
              </a:ext>
            </a:extLst>
          </p:cNvPr>
          <p:cNvCxnSpPr>
            <a:cxnSpLocks/>
          </p:cNvCxnSpPr>
          <p:nvPr/>
        </p:nvCxnSpPr>
        <p:spPr>
          <a:xfrm flipV="1">
            <a:off x="6476320" y="2756424"/>
            <a:ext cx="1012435" cy="952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A31699-FAF2-A9C3-5887-F74D1B7C19F5}"/>
                  </a:ext>
                </a:extLst>
              </p:cNvPr>
              <p:cNvSpPr txBox="1"/>
              <p:nvPr/>
            </p:nvSpPr>
            <p:spPr>
              <a:xfrm>
                <a:off x="8110855" y="1835794"/>
                <a:ext cx="875836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A31699-FAF2-A9C3-5887-F74D1B7C1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855" y="1835794"/>
                <a:ext cx="875836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CFA10A-40C9-18FE-F4E9-F59C7A4E863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929551" y="2135877"/>
            <a:ext cx="619222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A308B8-5548-8197-EA4A-DF298634A1E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548774" y="2135877"/>
            <a:ext cx="452833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AC90A-324E-F307-DFC0-35C9EC0B9E77}"/>
              </a:ext>
            </a:extLst>
          </p:cNvPr>
          <p:cNvSpPr txBox="1"/>
          <p:nvPr/>
        </p:nvSpPr>
        <p:spPr>
          <a:xfrm>
            <a:off x="8733593" y="2131486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7B2972-2B18-0635-BBF2-80EE05484087}"/>
              </a:ext>
            </a:extLst>
          </p:cNvPr>
          <p:cNvSpPr txBox="1"/>
          <p:nvPr/>
        </p:nvSpPr>
        <p:spPr>
          <a:xfrm>
            <a:off x="7716387" y="2112793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40B8C7-B669-A56A-2FA1-CFC69EB95A96}"/>
                  </a:ext>
                </a:extLst>
              </p:cNvPr>
              <p:cNvSpPr txBox="1"/>
              <p:nvPr/>
            </p:nvSpPr>
            <p:spPr>
              <a:xfrm>
                <a:off x="8631967" y="2520761"/>
                <a:ext cx="849390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40B8C7-B669-A56A-2FA1-CFC69EB95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967" y="2520761"/>
                <a:ext cx="849390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3B64EE-7F4F-8836-54C0-2CFDE760F3E2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450664" y="2820844"/>
            <a:ext cx="605999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151149-DC57-C0F3-E0D4-8EA3AB290AD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056662" y="2820844"/>
            <a:ext cx="46605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C34D0D-9EFC-A9C1-924D-5B11878FE412}"/>
              </a:ext>
            </a:extLst>
          </p:cNvPr>
          <p:cNvSpPr txBox="1"/>
          <p:nvPr/>
        </p:nvSpPr>
        <p:spPr>
          <a:xfrm>
            <a:off x="9254705" y="2816453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7547C-500F-04F0-4B1C-015735B61BAF}"/>
              </a:ext>
            </a:extLst>
          </p:cNvPr>
          <p:cNvSpPr txBox="1"/>
          <p:nvPr/>
        </p:nvSpPr>
        <p:spPr>
          <a:xfrm>
            <a:off x="8237499" y="2797760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1EF51B-237E-A158-488D-7DDD1138AF2E}"/>
                  </a:ext>
                </a:extLst>
              </p:cNvPr>
              <p:cNvSpPr txBox="1"/>
              <p:nvPr/>
            </p:nvSpPr>
            <p:spPr>
              <a:xfrm>
                <a:off x="7559250" y="2525790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1EF51B-237E-A158-488D-7DDD1138A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250" y="2525790"/>
                <a:ext cx="709448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648228-E40C-FC0F-D212-0A99CA511034}"/>
                  </a:ext>
                </a:extLst>
              </p:cNvPr>
              <p:cNvSpPr txBox="1"/>
              <p:nvPr/>
            </p:nvSpPr>
            <p:spPr>
              <a:xfrm>
                <a:off x="8095278" y="3210758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648228-E40C-FC0F-D212-0A99CA511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278" y="3210758"/>
                <a:ext cx="709448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17FF89-D543-ABDE-FB38-70F0961B70BA}"/>
                  </a:ext>
                </a:extLst>
              </p:cNvPr>
              <p:cNvSpPr txBox="1"/>
              <p:nvPr/>
            </p:nvSpPr>
            <p:spPr>
              <a:xfrm>
                <a:off x="9124969" y="3231952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17FF89-D543-ABDE-FB38-70F0961B7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969" y="3231952"/>
                <a:ext cx="709448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1B40B13-5D0D-E9DD-FD35-16F23B88963A}"/>
              </a:ext>
            </a:extLst>
          </p:cNvPr>
          <p:cNvSpPr txBox="1"/>
          <p:nvPr/>
        </p:nvSpPr>
        <p:spPr>
          <a:xfrm>
            <a:off x="6463141" y="2479424"/>
            <a:ext cx="1036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Grow Tree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01C7B7-F595-D428-765F-54DB0467B4B8}"/>
                  </a:ext>
                </a:extLst>
              </p14:cNvPr>
              <p14:cNvContentPartPr/>
              <p14:nvPr/>
            </p14:nvContentPartPr>
            <p14:xfrm>
              <a:off x="9573375" y="2414017"/>
              <a:ext cx="5940" cy="264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01C7B7-F595-D428-765F-54DB0467B4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64290" y="2404720"/>
                <a:ext cx="24109" cy="45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036BC1E8-D5C3-F325-7317-9CEAE62BE23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29582" y="2765948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036BC1E8-D5C3-F325-7317-9CEAE62BE23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29582" y="2765948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9"/>
                          <a:stretch>
                            <a:fillRect l="-58333" t="-2128" r="-298611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9"/>
                          <a:stretch>
                            <a:fillRect l="-160563" t="-2128" r="-202817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9"/>
                          <a:stretch>
                            <a:fillRect l="-246667" t="-2128" r="-92000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9"/>
                          <a:stretch>
                            <a:fillRect l="-388060" t="-2128" r="-2985" b="-51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DE0DAB30-EB70-74FE-D53C-0F82830747B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25" y="1980052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DE0DAB30-EB70-74FE-D53C-0F82830747B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11925" y="1980052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0"/>
                          <a:stretch>
                            <a:fillRect l="-58333" t="-2128" r="-298611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0"/>
                          <a:stretch>
                            <a:fillRect l="-160563" t="-2128" r="-202817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0"/>
                          <a:stretch>
                            <a:fillRect l="-246667" t="-2128" r="-92000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0"/>
                          <a:stretch>
                            <a:fillRect l="-388060" t="-2128" r="-2985" b="-51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63498A-5DD6-6E23-DBCC-B72EE9207F15}"/>
                  </a:ext>
                </a:extLst>
              </p:cNvPr>
              <p:cNvSpPr txBox="1"/>
              <p:nvPr/>
            </p:nvSpPr>
            <p:spPr>
              <a:xfrm>
                <a:off x="4371482" y="4890505"/>
                <a:ext cx="2957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Random selected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63498A-5DD6-6E23-DBCC-B72EE920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82" y="4890505"/>
                <a:ext cx="2957797" cy="338554"/>
              </a:xfrm>
              <a:prstGeom prst="rect">
                <a:avLst/>
              </a:prstGeom>
              <a:blipFill>
                <a:blip r:embed="rId11"/>
                <a:stretch>
                  <a:fillRect l="-103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4348494-C873-61C0-1F72-DBB5C0884A5B}"/>
              </a:ext>
            </a:extLst>
          </p:cNvPr>
          <p:cNvSpPr txBox="1"/>
          <p:nvPr/>
        </p:nvSpPr>
        <p:spPr>
          <a:xfrm>
            <a:off x="4371481" y="5337908"/>
            <a:ext cx="6375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x2 = 1? Then y = 0 else y=1  misclassification = 0/2</a:t>
            </a:r>
          </a:p>
          <a:p>
            <a:r>
              <a:rPr lang="en-US" dirty="0"/>
              <a:t>x3 = 1 ? Then y = 0 else y=1 misclassification = 0/2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2184A-1BBE-2D6F-828A-23F19BD59367}"/>
              </a:ext>
            </a:extLst>
          </p:cNvPr>
          <p:cNvSpPr txBox="1"/>
          <p:nvPr/>
        </p:nvSpPr>
        <p:spPr>
          <a:xfrm>
            <a:off x="3286204" y="2128998"/>
            <a:ext cx="8306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Sample 1</a:t>
            </a:r>
          </a:p>
        </p:txBody>
      </p:sp>
    </p:spTree>
    <p:extLst>
      <p:ext uri="{BB962C8B-B14F-4D97-AF65-F5344CB8AC3E}">
        <p14:creationId xmlns:p14="http://schemas.microsoft.com/office/powerpoint/2010/main" val="124492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28" grpId="0"/>
      <p:bldP spid="29" grpId="0" animBg="1"/>
      <p:bldP spid="32" grpId="0"/>
      <p:bldP spid="33" grpId="0"/>
      <p:bldP spid="35" grpId="0" animBg="1"/>
      <p:bldP spid="36" grpId="0" animBg="1"/>
      <p:bldP spid="37" grpId="0" animBg="1"/>
      <p:bldP spid="39" grpId="0"/>
      <p:bldP spid="4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384E1-1380-910C-632D-1175CBD05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07C2-7430-6A88-C1F4-DAD16647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1554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Example: Random Forest- Grow D-Trees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A919D5-E854-D033-47A7-94B8CCD50E45}"/>
              </a:ext>
            </a:extLst>
          </p:cNvPr>
          <p:cNvCxnSpPr>
            <a:cxnSpLocks/>
          </p:cNvCxnSpPr>
          <p:nvPr/>
        </p:nvCxnSpPr>
        <p:spPr>
          <a:xfrm flipV="1">
            <a:off x="3793787" y="2249366"/>
            <a:ext cx="656995" cy="11796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FA26DF-0DFE-5208-DA6E-4F2A40A4BDCA}"/>
              </a:ext>
            </a:extLst>
          </p:cNvPr>
          <p:cNvCxnSpPr>
            <a:cxnSpLocks/>
          </p:cNvCxnSpPr>
          <p:nvPr/>
        </p:nvCxnSpPr>
        <p:spPr>
          <a:xfrm>
            <a:off x="6620641" y="2165672"/>
            <a:ext cx="101243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28A85EA-5C29-56A3-A4B8-C59A8C867BBB}"/>
              </a:ext>
            </a:extLst>
          </p:cNvPr>
          <p:cNvSpPr txBox="1"/>
          <p:nvPr/>
        </p:nvSpPr>
        <p:spPr>
          <a:xfrm>
            <a:off x="6607463" y="1888673"/>
            <a:ext cx="1036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Grow Tree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0D7A444-C3C8-CBC4-52BE-E9AD96F22D98}"/>
                  </a:ext>
                </a:extLst>
              </p:cNvPr>
              <p:cNvSpPr txBox="1"/>
              <p:nvPr/>
            </p:nvSpPr>
            <p:spPr>
              <a:xfrm>
                <a:off x="8889704" y="1190829"/>
                <a:ext cx="806746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0D7A444-C3C8-CBC4-52BE-E9AD96F22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704" y="1190829"/>
                <a:ext cx="806746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BDADE3-F1EB-0427-F422-F036AF7093DA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 flipH="1">
            <a:off x="8495873" y="1490912"/>
            <a:ext cx="797205" cy="36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14A567-7F2C-3FB3-4278-1D0F6F98BBD9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>
            <a:off x="9293078" y="1490912"/>
            <a:ext cx="717693" cy="392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3427EDF-84FD-0788-4CF3-F0038257C782}"/>
              </a:ext>
            </a:extLst>
          </p:cNvPr>
          <p:cNvSpPr txBox="1"/>
          <p:nvPr/>
        </p:nvSpPr>
        <p:spPr>
          <a:xfrm>
            <a:off x="9613206" y="1467828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2DF84E-32FE-94C7-B24A-E50C0E1D4BD3}"/>
              </a:ext>
            </a:extLst>
          </p:cNvPr>
          <p:cNvSpPr txBox="1"/>
          <p:nvPr/>
        </p:nvSpPr>
        <p:spPr>
          <a:xfrm>
            <a:off x="8356832" y="1467828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99541C-46E3-18CF-FE7E-06066828979C}"/>
                  </a:ext>
                </a:extLst>
              </p:cNvPr>
              <p:cNvSpPr txBox="1"/>
              <p:nvPr/>
            </p:nvSpPr>
            <p:spPr>
              <a:xfrm>
                <a:off x="7977397" y="1855879"/>
                <a:ext cx="1036951" cy="5078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 (1)</m:t>
                      </m:r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 (3)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99541C-46E3-18CF-FE7E-060668289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397" y="1855879"/>
                <a:ext cx="1036951" cy="507831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D6E3D44-80C6-B47B-2961-0B7575A025DE}"/>
                  </a:ext>
                </a:extLst>
              </p:cNvPr>
              <p:cNvSpPr txBox="1"/>
              <p:nvPr/>
            </p:nvSpPr>
            <p:spPr>
              <a:xfrm>
                <a:off x="9492295" y="1883416"/>
                <a:ext cx="1036951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350" dirty="0"/>
                  <a:t> (1)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D6E3D44-80C6-B47B-2961-0B7575A02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295" y="1883416"/>
                <a:ext cx="1036951" cy="300082"/>
              </a:xfrm>
              <a:prstGeom prst="rect">
                <a:avLst/>
              </a:prstGeom>
              <a:blipFill>
                <a:blip r:embed="rId4"/>
                <a:stretch>
                  <a:fillRect t="-1961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01DBC065-C2E4-D594-F616-AEA3912043E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29582" y="2765948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01DBC065-C2E4-D594-F616-AEA3912043E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29582" y="2765948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58333" t="-2128" r="-298611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160563" t="-2128" r="-202817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46667" t="-2128" r="-92000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388060" t="-2128" r="-2985" b="-51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24FD698B-8BA2-565D-2555-76F6A1FC1D5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21499" y="1442340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24FD698B-8BA2-565D-2555-76F6A1FC1D5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21499" y="1442340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6"/>
                          <a:stretch>
                            <a:fillRect l="-58333" t="-2128" r="-298611" b="-5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6"/>
                          <a:stretch>
                            <a:fillRect l="-160563" t="-2128" r="-202817" b="-5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6"/>
                          <a:stretch>
                            <a:fillRect l="-246667" t="-2128" r="-92000" b="-5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6"/>
                          <a:stretch>
                            <a:fillRect l="-388060" t="-2128" r="-2985" b="-51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279079-CC06-F36C-0B55-D755E97C30B7}"/>
                  </a:ext>
                </a:extLst>
              </p:cNvPr>
              <p:cNvSpPr txBox="1"/>
              <p:nvPr/>
            </p:nvSpPr>
            <p:spPr>
              <a:xfrm>
                <a:off x="4126657" y="4890505"/>
                <a:ext cx="30487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Random selected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279079-CC06-F36C-0B55-D755E97C3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657" y="4890505"/>
                <a:ext cx="3048783" cy="338554"/>
              </a:xfrm>
              <a:prstGeom prst="rect">
                <a:avLst/>
              </a:prstGeom>
              <a:blipFill>
                <a:blip r:embed="rId7"/>
                <a:stretch>
                  <a:fillRect l="-1200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9835333-3A1D-81C4-F189-C461C179F4D9}"/>
              </a:ext>
            </a:extLst>
          </p:cNvPr>
          <p:cNvSpPr txBox="1"/>
          <p:nvPr/>
        </p:nvSpPr>
        <p:spPr>
          <a:xfrm>
            <a:off x="4126656" y="5337908"/>
            <a:ext cx="6375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x3 = 1? Then y = 0 else y=1  misclassification = 1/5</a:t>
            </a:r>
          </a:p>
          <a:p>
            <a:r>
              <a:rPr lang="en-US" dirty="0"/>
              <a:t>x2 = 1 ? Then y = 0 else y=1 misclassification = 1/5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D38551-6DED-F351-F92D-A01376D889D0}"/>
              </a:ext>
            </a:extLst>
          </p:cNvPr>
          <p:cNvSpPr txBox="1"/>
          <p:nvPr/>
        </p:nvSpPr>
        <p:spPr>
          <a:xfrm>
            <a:off x="3286204" y="2128998"/>
            <a:ext cx="8306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Sample 1</a:t>
            </a:r>
          </a:p>
        </p:txBody>
      </p:sp>
    </p:spTree>
    <p:extLst>
      <p:ext uri="{BB962C8B-B14F-4D97-AF65-F5344CB8AC3E}">
        <p14:creationId xmlns:p14="http://schemas.microsoft.com/office/powerpoint/2010/main" val="14578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51" grpId="0"/>
      <p:bldP spid="52" grpId="0"/>
      <p:bldP spid="53" grpId="0" animBg="1"/>
      <p:bldP spid="61" grpId="0" animBg="1"/>
      <p:bldP spid="8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C341E-B8FB-B3B0-88A9-DEEED067D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5ACA-9906-2679-BABD-5792B90D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1554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Example: Random Forest- Grow D-Trees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A45F75-C3F4-6ED2-AC14-7920461789F1}"/>
              </a:ext>
            </a:extLst>
          </p:cNvPr>
          <p:cNvCxnSpPr>
            <a:cxnSpLocks/>
          </p:cNvCxnSpPr>
          <p:nvPr/>
        </p:nvCxnSpPr>
        <p:spPr>
          <a:xfrm flipV="1">
            <a:off x="3793787" y="2249366"/>
            <a:ext cx="656995" cy="11796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EFA555-6A7D-FDE4-4159-7134D7CCE908}"/>
              </a:ext>
            </a:extLst>
          </p:cNvPr>
          <p:cNvCxnSpPr>
            <a:cxnSpLocks/>
          </p:cNvCxnSpPr>
          <p:nvPr/>
        </p:nvCxnSpPr>
        <p:spPr>
          <a:xfrm>
            <a:off x="6620641" y="2165672"/>
            <a:ext cx="101243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E2D0388-5E8A-6DE9-9433-A6938EA21F68}"/>
              </a:ext>
            </a:extLst>
          </p:cNvPr>
          <p:cNvSpPr txBox="1"/>
          <p:nvPr/>
        </p:nvSpPr>
        <p:spPr>
          <a:xfrm>
            <a:off x="6607463" y="1888673"/>
            <a:ext cx="1036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Grow Tree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8AFA3B-8171-F5EA-8309-BF6E0F0AB40A}"/>
                  </a:ext>
                </a:extLst>
              </p:cNvPr>
              <p:cNvSpPr txBox="1"/>
              <p:nvPr/>
            </p:nvSpPr>
            <p:spPr>
              <a:xfrm>
                <a:off x="8889704" y="1190829"/>
                <a:ext cx="835321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8AFA3B-8171-F5EA-8309-BF6E0F0A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704" y="1190829"/>
                <a:ext cx="835321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9CAD01-5217-A00F-0392-6F1F2EE4109D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 flipH="1">
            <a:off x="8409840" y="1490912"/>
            <a:ext cx="897525" cy="36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920A14-1377-1116-C7F0-4FA99601D31C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>
            <a:off x="9307365" y="1490911"/>
            <a:ext cx="867157" cy="392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750BCAF-BC6E-89E6-C9D6-DEF89567F956}"/>
              </a:ext>
            </a:extLst>
          </p:cNvPr>
          <p:cNvSpPr txBox="1"/>
          <p:nvPr/>
        </p:nvSpPr>
        <p:spPr>
          <a:xfrm>
            <a:off x="9613206" y="1467828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171084-813A-4A0D-E8B6-D71BC26DA75B}"/>
              </a:ext>
            </a:extLst>
          </p:cNvPr>
          <p:cNvSpPr txBox="1"/>
          <p:nvPr/>
        </p:nvSpPr>
        <p:spPr>
          <a:xfrm>
            <a:off x="8356832" y="1467828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BF05B43-2040-6598-3586-185B7AE1A072}"/>
                  </a:ext>
                </a:extLst>
              </p:cNvPr>
              <p:cNvSpPr txBox="1"/>
              <p:nvPr/>
            </p:nvSpPr>
            <p:spPr>
              <a:xfrm>
                <a:off x="7977397" y="1855878"/>
                <a:ext cx="864884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BF05B43-2040-6598-3586-185B7AE1A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397" y="1855878"/>
                <a:ext cx="864884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C14EA1-0878-F5A2-8EA1-CDDB98ED8E64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796093" y="2155961"/>
            <a:ext cx="61374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082936-3FC6-FF07-585A-2E9C3636043F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8409840" y="2155961"/>
            <a:ext cx="458309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FC7C3F8-5378-E1C8-64C2-2F2C1D4DA68B}"/>
              </a:ext>
            </a:extLst>
          </p:cNvPr>
          <p:cNvSpPr txBox="1"/>
          <p:nvPr/>
        </p:nvSpPr>
        <p:spPr>
          <a:xfrm>
            <a:off x="8600135" y="2151570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5EADC5-EAF8-5862-2519-B4F9A65AB534}"/>
              </a:ext>
            </a:extLst>
          </p:cNvPr>
          <p:cNvSpPr txBox="1"/>
          <p:nvPr/>
        </p:nvSpPr>
        <p:spPr>
          <a:xfrm>
            <a:off x="7582929" y="2132877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84F2C96-D96D-9D00-90B5-DC44EFF268F7}"/>
                  </a:ext>
                </a:extLst>
              </p:cNvPr>
              <p:cNvSpPr txBox="1"/>
              <p:nvPr/>
            </p:nvSpPr>
            <p:spPr>
              <a:xfrm>
                <a:off x="7440708" y="2545874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84F2C96-D96D-9D00-90B5-DC44EFF2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708" y="2545874"/>
                <a:ext cx="709448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1DC77E1-15C4-2B47-7E14-DEFF10AEE7ED}"/>
                  </a:ext>
                </a:extLst>
              </p:cNvPr>
              <p:cNvSpPr txBox="1"/>
              <p:nvPr/>
            </p:nvSpPr>
            <p:spPr>
              <a:xfrm>
                <a:off x="8470399" y="2567068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1DC77E1-15C4-2B47-7E14-DEFF10AEE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399" y="2567068"/>
                <a:ext cx="709448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4EAD5A7-B50B-8976-50A6-6F262467D655}"/>
                  </a:ext>
                </a:extLst>
              </p:cNvPr>
              <p:cNvSpPr txBox="1"/>
              <p:nvPr/>
            </p:nvSpPr>
            <p:spPr>
              <a:xfrm>
                <a:off x="9819797" y="1883417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4EAD5A7-B50B-8976-50A6-6F262467D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797" y="1883417"/>
                <a:ext cx="709448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44EA216D-0938-5728-776A-44A5FB1C8C1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29582" y="2765948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44EA216D-0938-5728-776A-44A5FB1C8C1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29582" y="2765948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58333" t="-2128" r="-298611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160563" t="-2128" r="-202817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246667" t="-2128" r="-92000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388060" t="-2128" r="-2985" b="-51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110B2EA7-EB71-34E3-A34F-83C128C3CAA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21499" y="1442340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110B2EA7-EB71-34E3-A34F-83C128C3CAA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21499" y="1442340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8"/>
                          <a:stretch>
                            <a:fillRect l="-58333" t="-2128" r="-298611" b="-5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8"/>
                          <a:stretch>
                            <a:fillRect l="-160563" t="-2128" r="-202817" b="-5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8"/>
                          <a:stretch>
                            <a:fillRect l="-246667" t="-2128" r="-92000" b="-5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8"/>
                          <a:stretch>
                            <a:fillRect l="-388060" t="-2128" r="-2985" b="-51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899F16-6BED-9644-FA35-AFBB227184BE}"/>
                  </a:ext>
                </a:extLst>
              </p:cNvPr>
              <p:cNvSpPr txBox="1"/>
              <p:nvPr/>
            </p:nvSpPr>
            <p:spPr>
              <a:xfrm>
                <a:off x="4126657" y="4890505"/>
                <a:ext cx="2957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Random selected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899F16-6BED-9644-FA35-AFBB2271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657" y="4890505"/>
                <a:ext cx="2957797" cy="338554"/>
              </a:xfrm>
              <a:prstGeom prst="rect">
                <a:avLst/>
              </a:prstGeom>
              <a:blipFill>
                <a:blip r:embed="rId9"/>
                <a:stretch>
                  <a:fillRect l="-123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5225D5F-30CF-AF66-EAFE-86804C48637B}"/>
              </a:ext>
            </a:extLst>
          </p:cNvPr>
          <p:cNvSpPr txBox="1"/>
          <p:nvPr/>
        </p:nvSpPr>
        <p:spPr>
          <a:xfrm>
            <a:off x="4126656" y="5337908"/>
            <a:ext cx="6375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x1 = 1? Then y = 0 else y=1  misclassification = 0/4</a:t>
            </a:r>
          </a:p>
          <a:p>
            <a:r>
              <a:rPr lang="en-US" dirty="0"/>
              <a:t>x2 = 1 ? Then y = 0 else y=1 misclassification = 1/4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1015B-C2DA-FBE9-EB4E-B4A8B66731A0}"/>
              </a:ext>
            </a:extLst>
          </p:cNvPr>
          <p:cNvSpPr txBox="1"/>
          <p:nvPr/>
        </p:nvSpPr>
        <p:spPr>
          <a:xfrm>
            <a:off x="3286204" y="2128998"/>
            <a:ext cx="8306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Sample 2</a:t>
            </a:r>
          </a:p>
        </p:txBody>
      </p:sp>
    </p:spTree>
    <p:extLst>
      <p:ext uri="{BB962C8B-B14F-4D97-AF65-F5344CB8AC3E}">
        <p14:creationId xmlns:p14="http://schemas.microsoft.com/office/powerpoint/2010/main" val="12078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51" grpId="0"/>
      <p:bldP spid="52" grpId="0"/>
      <p:bldP spid="53" grpId="0" animBg="1"/>
      <p:bldP spid="56" grpId="0"/>
      <p:bldP spid="57" grpId="0"/>
      <p:bldP spid="59" grpId="0" animBg="1"/>
      <p:bldP spid="60" grpId="0" animBg="1"/>
      <p:bldP spid="61" grpId="0" animBg="1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72FE8-0456-7B11-E349-94EA40A70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4632-939F-0C3A-CF87-6A2F82BF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1554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Example: Random Forest- Grow D-Trees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C165BA-F468-FD68-F603-CBF7511E2B75}"/>
              </a:ext>
            </a:extLst>
          </p:cNvPr>
          <p:cNvCxnSpPr>
            <a:cxnSpLocks/>
          </p:cNvCxnSpPr>
          <p:nvPr/>
        </p:nvCxnSpPr>
        <p:spPr>
          <a:xfrm flipV="1">
            <a:off x="3793787" y="2249366"/>
            <a:ext cx="656995" cy="11796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2CBF2A-5274-2B35-4A71-CEAEBF82CADB}"/>
              </a:ext>
            </a:extLst>
          </p:cNvPr>
          <p:cNvCxnSpPr>
            <a:cxnSpLocks/>
          </p:cNvCxnSpPr>
          <p:nvPr/>
        </p:nvCxnSpPr>
        <p:spPr>
          <a:xfrm>
            <a:off x="6620641" y="2165672"/>
            <a:ext cx="101243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45216B-541C-EB98-46EC-7E9951FE7C9C}"/>
              </a:ext>
            </a:extLst>
          </p:cNvPr>
          <p:cNvSpPr txBox="1"/>
          <p:nvPr/>
        </p:nvSpPr>
        <p:spPr>
          <a:xfrm>
            <a:off x="6607463" y="1888673"/>
            <a:ext cx="1036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Grow Tree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5262D98A-6E38-9FBA-5C71-0536F435383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29582" y="2765948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5262D98A-6E38-9FBA-5C71-0536F435383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29582" y="2765948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58333" t="-2128" r="-298611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60563" t="-2128" r="-202817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46667" t="-2128" r="-92000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88060" t="-2128" r="-2985" b="-51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EE9D36-08E0-2AF0-02DC-0C2CE315A0FC}"/>
                  </a:ext>
                </a:extLst>
              </p:cNvPr>
              <p:cNvSpPr txBox="1"/>
              <p:nvPr/>
            </p:nvSpPr>
            <p:spPr>
              <a:xfrm>
                <a:off x="8607413" y="1456990"/>
                <a:ext cx="938573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EE9D36-08E0-2AF0-02DC-0C2CE315A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413" y="1456990"/>
                <a:ext cx="938573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918319-0BE0-3ACB-ACA3-9609A98EE35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426109" y="1757073"/>
            <a:ext cx="65059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8AE1E8-122C-5DB6-8565-29B7741B942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9076700" y="1757073"/>
            <a:ext cx="421465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832FFD-BE8C-0E0A-80F2-0C92CA6B8B6B}"/>
              </a:ext>
            </a:extLst>
          </p:cNvPr>
          <p:cNvSpPr txBox="1"/>
          <p:nvPr/>
        </p:nvSpPr>
        <p:spPr>
          <a:xfrm>
            <a:off x="9457207" y="1759258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EF904-7DDB-3E9F-72B9-59126C6AE7FA}"/>
              </a:ext>
            </a:extLst>
          </p:cNvPr>
          <p:cNvSpPr txBox="1"/>
          <p:nvPr/>
        </p:nvSpPr>
        <p:spPr>
          <a:xfrm>
            <a:off x="8157380" y="1751641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49875D-6E7D-D056-5EBB-399E2A27D76D}"/>
                  </a:ext>
                </a:extLst>
              </p:cNvPr>
              <p:cNvSpPr txBox="1"/>
              <p:nvPr/>
            </p:nvSpPr>
            <p:spPr>
              <a:xfrm>
                <a:off x="7718100" y="2153563"/>
                <a:ext cx="1036951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49875D-6E7D-D056-5EBB-399E2A27D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100" y="2153563"/>
                <a:ext cx="1036951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3F4369-8898-64A8-03D8-312B2C4433BB}"/>
                  </a:ext>
                </a:extLst>
              </p:cNvPr>
              <p:cNvSpPr txBox="1"/>
              <p:nvPr/>
            </p:nvSpPr>
            <p:spPr>
              <a:xfrm>
                <a:off x="9076699" y="2174757"/>
                <a:ext cx="960220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3F4369-8898-64A8-03D8-312B2C443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699" y="2174757"/>
                <a:ext cx="960220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3">
                <a:extLst>
                  <a:ext uri="{FF2B5EF4-FFF2-40B4-BE49-F238E27FC236}">
                    <a16:creationId xmlns:a16="http://schemas.microsoft.com/office/drawing/2014/main" id="{E693E65D-738B-E910-4B45-0EFD0A2868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78441" y="1485501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3">
                <a:extLst>
                  <a:ext uri="{FF2B5EF4-FFF2-40B4-BE49-F238E27FC236}">
                    <a16:creationId xmlns:a16="http://schemas.microsoft.com/office/drawing/2014/main" id="{E693E65D-738B-E910-4B45-0EFD0A2868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78441" y="1485501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6"/>
                          <a:stretch>
                            <a:fillRect l="-58333" t="-2128" r="-298611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6"/>
                          <a:stretch>
                            <a:fillRect l="-160563" t="-2128" r="-202817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6"/>
                          <a:stretch>
                            <a:fillRect l="-246667" t="-2128" r="-92000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6"/>
                          <a:stretch>
                            <a:fillRect l="-388060" t="-2128" r="-2985" b="-51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7F11C1-047B-5A6C-6D1C-AE5FB5B2FEB6}"/>
                  </a:ext>
                </a:extLst>
              </p:cNvPr>
              <p:cNvSpPr txBox="1"/>
              <p:nvPr/>
            </p:nvSpPr>
            <p:spPr>
              <a:xfrm>
                <a:off x="4126657" y="4890505"/>
                <a:ext cx="2957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Random selected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7F11C1-047B-5A6C-6D1C-AE5FB5B2F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657" y="4890505"/>
                <a:ext cx="2957797" cy="338554"/>
              </a:xfrm>
              <a:prstGeom prst="rect">
                <a:avLst/>
              </a:prstGeom>
              <a:blipFill>
                <a:blip r:embed="rId7"/>
                <a:stretch>
                  <a:fillRect l="-123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7248F7C-7FA8-E3AC-C2A7-0B436FC1AD35}"/>
              </a:ext>
            </a:extLst>
          </p:cNvPr>
          <p:cNvSpPr txBox="1"/>
          <p:nvPr/>
        </p:nvSpPr>
        <p:spPr>
          <a:xfrm>
            <a:off x="4126656" y="5337908"/>
            <a:ext cx="6375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x2 = 1 ? Then y = 0 else y=1 misclassification = 2/5</a:t>
            </a:r>
          </a:p>
          <a:p>
            <a:r>
              <a:rPr lang="en-US" dirty="0">
                <a:highlight>
                  <a:srgbClr val="FFFF00"/>
                </a:highlight>
              </a:rPr>
              <a:t>x3 = 1? Then y = 0 else y=1  misclassification = 0/5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E9764D-6097-D958-BAD4-787CB260CD32}"/>
              </a:ext>
            </a:extLst>
          </p:cNvPr>
          <p:cNvSpPr txBox="1"/>
          <p:nvPr/>
        </p:nvSpPr>
        <p:spPr>
          <a:xfrm>
            <a:off x="3286204" y="2128998"/>
            <a:ext cx="8306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Sample 3</a:t>
            </a:r>
          </a:p>
        </p:txBody>
      </p:sp>
    </p:spTree>
    <p:extLst>
      <p:ext uri="{BB962C8B-B14F-4D97-AF65-F5344CB8AC3E}">
        <p14:creationId xmlns:p14="http://schemas.microsoft.com/office/powerpoint/2010/main" val="380790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5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1ED65-3C96-60BC-FA51-25A845B15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31C4-3E73-B45D-3C7E-E1E56469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50976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Example: Random Forest- Majority Voting on Test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609357-AAC6-660C-4060-D0528DD96839}"/>
                  </a:ext>
                </a:extLst>
              </p:cNvPr>
              <p:cNvSpPr txBox="1"/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609357-AAC6-660C-4060-D0528DD96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6FDC58-506B-907E-809F-C7F88D954EF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279333" y="2215620"/>
            <a:ext cx="59898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FD69F7-74F5-1B25-3E9C-23F7523DB9E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878319" y="2215620"/>
            <a:ext cx="47307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1F29BE-66AA-C311-7C86-AC2E6F3A2815}"/>
              </a:ext>
            </a:extLst>
          </p:cNvPr>
          <p:cNvSpPr txBox="1"/>
          <p:nvPr/>
        </p:nvSpPr>
        <p:spPr>
          <a:xfrm>
            <a:off x="3083376" y="2211229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C95F5-E610-F13B-7535-91FB276E1B51}"/>
              </a:ext>
            </a:extLst>
          </p:cNvPr>
          <p:cNvSpPr txBox="1"/>
          <p:nvPr/>
        </p:nvSpPr>
        <p:spPr>
          <a:xfrm>
            <a:off x="2066170" y="2192536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68478-9E19-F74F-92D4-7A9EF7CC055F}"/>
                  </a:ext>
                </a:extLst>
              </p:cNvPr>
              <p:cNvSpPr txBox="1"/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68478-9E19-F74F-92D4-7A9EF7CC0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A7B2CA-971C-0638-2819-674AF86CB20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800446" y="2900587"/>
            <a:ext cx="605999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DF7F94-6FE6-D7E7-CCB8-6632F537698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06445" y="2900587"/>
            <a:ext cx="466057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F81A5A-6D61-234B-0146-9B90C0B87793}"/>
              </a:ext>
            </a:extLst>
          </p:cNvPr>
          <p:cNvSpPr txBox="1"/>
          <p:nvPr/>
        </p:nvSpPr>
        <p:spPr>
          <a:xfrm>
            <a:off x="3604488" y="2896196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DF135-FECD-DACF-F35E-A94D587A1665}"/>
              </a:ext>
            </a:extLst>
          </p:cNvPr>
          <p:cNvSpPr txBox="1"/>
          <p:nvPr/>
        </p:nvSpPr>
        <p:spPr>
          <a:xfrm>
            <a:off x="2587282" y="2877503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2E0787-874D-CD23-416C-A1EF5FE22768}"/>
                  </a:ext>
                </a:extLst>
              </p:cNvPr>
              <p:cNvSpPr txBox="1"/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2E0787-874D-CD23-416C-A1EF5FE22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98634-94F8-71B7-008C-840E4315A609}"/>
                  </a:ext>
                </a:extLst>
              </p:cNvPr>
              <p:cNvSpPr txBox="1"/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98634-94F8-71B7-008C-840E4315A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163816-DD74-AB7F-4B12-64450C07BD41}"/>
                  </a:ext>
                </a:extLst>
              </p:cNvPr>
              <p:cNvSpPr txBox="1"/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163816-DD74-AB7F-4B12-64450C07B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5EC1FC-F374-1398-6BAF-824A025F8C3E}"/>
                  </a:ext>
                </a:extLst>
              </p:cNvPr>
              <p:cNvSpPr txBox="1"/>
              <p:nvPr/>
            </p:nvSpPr>
            <p:spPr>
              <a:xfrm>
                <a:off x="3847988" y="4657019"/>
                <a:ext cx="1014445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5EC1FC-F374-1398-6BAF-824A025F8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88" y="4657019"/>
                <a:ext cx="1014445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BEF6A7-EDF2-A3B6-74D2-E409364614A9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3338804" y="4957102"/>
            <a:ext cx="1016406" cy="36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B00D1F-5C00-0F19-A40C-9F61EF22CD83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4355211" y="4957101"/>
            <a:ext cx="777595" cy="392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2CC823-41D2-7EE1-94B4-2A4E479F02DC}"/>
              </a:ext>
            </a:extLst>
          </p:cNvPr>
          <p:cNvSpPr txBox="1"/>
          <p:nvPr/>
        </p:nvSpPr>
        <p:spPr>
          <a:xfrm>
            <a:off x="4571490" y="4934018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90C3E-E694-5413-1818-217D2DF17F16}"/>
              </a:ext>
            </a:extLst>
          </p:cNvPr>
          <p:cNvSpPr txBox="1"/>
          <p:nvPr/>
        </p:nvSpPr>
        <p:spPr>
          <a:xfrm>
            <a:off x="3315115" y="4934018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8DFA02-5AFE-4740-5DD8-9CB6FA6494A0}"/>
                  </a:ext>
                </a:extLst>
              </p:cNvPr>
              <p:cNvSpPr txBox="1"/>
              <p:nvPr/>
            </p:nvSpPr>
            <p:spPr>
              <a:xfrm>
                <a:off x="2935680" y="5322068"/>
                <a:ext cx="806249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8DFA02-5AFE-4740-5DD8-9CB6FA649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680" y="5322068"/>
                <a:ext cx="806249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F6660F-B557-AED9-3020-0CC1272C461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754376" y="5622151"/>
            <a:ext cx="584428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F42CFE-5BAE-799D-F0BD-AF54C637F9D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338804" y="5622151"/>
            <a:ext cx="487628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80F18B-DA51-7C65-EF01-C024D53F477F}"/>
              </a:ext>
            </a:extLst>
          </p:cNvPr>
          <p:cNvSpPr txBox="1"/>
          <p:nvPr/>
        </p:nvSpPr>
        <p:spPr>
          <a:xfrm>
            <a:off x="3558419" y="5617760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A890A3-8F73-8C0A-FB25-571FFD25D273}"/>
              </a:ext>
            </a:extLst>
          </p:cNvPr>
          <p:cNvSpPr txBox="1"/>
          <p:nvPr/>
        </p:nvSpPr>
        <p:spPr>
          <a:xfrm>
            <a:off x="2541213" y="5599067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E3FD74-9561-53D3-9777-449245BF00E8}"/>
                  </a:ext>
                </a:extLst>
              </p:cNvPr>
              <p:cNvSpPr txBox="1"/>
              <p:nvPr/>
            </p:nvSpPr>
            <p:spPr>
              <a:xfrm>
                <a:off x="2398992" y="6012064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E3FD74-9561-53D3-9777-449245BF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92" y="6012064"/>
                <a:ext cx="709448" cy="300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C16565-6F8B-16C8-FAB5-3513B9C57488}"/>
                  </a:ext>
                </a:extLst>
              </p:cNvPr>
              <p:cNvSpPr txBox="1"/>
              <p:nvPr/>
            </p:nvSpPr>
            <p:spPr>
              <a:xfrm>
                <a:off x="3428683" y="6033258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C16565-6F8B-16C8-FAB5-3513B9C57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683" y="6033258"/>
                <a:ext cx="709448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C129EE-F1A0-9139-0732-CE23DA327B07}"/>
                  </a:ext>
                </a:extLst>
              </p:cNvPr>
              <p:cNvSpPr txBox="1"/>
              <p:nvPr/>
            </p:nvSpPr>
            <p:spPr>
              <a:xfrm>
                <a:off x="4778081" y="5349607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C129EE-F1A0-9139-0732-CE23DA327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081" y="5349607"/>
                <a:ext cx="709448" cy="3000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3B749E-3ED7-0408-FF36-694E5F14667E}"/>
                  </a:ext>
                </a:extLst>
              </p:cNvPr>
              <p:cNvSpPr txBox="1"/>
              <p:nvPr/>
            </p:nvSpPr>
            <p:spPr>
              <a:xfrm>
                <a:off x="7854385" y="5100293"/>
                <a:ext cx="908932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3B749E-3ED7-0408-FF36-694E5F146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385" y="5100293"/>
                <a:ext cx="908932" cy="3000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25822F-7489-56EC-2C80-18964AA0A25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73081" y="5400376"/>
            <a:ext cx="63577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DB0E64-2216-9531-2C38-8B4A31AEE144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308852" y="5400376"/>
            <a:ext cx="436285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6ED86C9-C2A2-9571-5918-91DB47CF6CD6}"/>
              </a:ext>
            </a:extLst>
          </p:cNvPr>
          <p:cNvSpPr txBox="1"/>
          <p:nvPr/>
        </p:nvSpPr>
        <p:spPr>
          <a:xfrm>
            <a:off x="8477123" y="5395985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2C1627-B2D3-7ACA-8DF4-D79508FDAB1C}"/>
              </a:ext>
            </a:extLst>
          </p:cNvPr>
          <p:cNvSpPr txBox="1"/>
          <p:nvPr/>
        </p:nvSpPr>
        <p:spPr>
          <a:xfrm>
            <a:off x="7459917" y="5377292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28EC4D-E53C-C9CF-A87E-2F0EC43066F6}"/>
                  </a:ext>
                </a:extLst>
              </p:cNvPr>
              <p:cNvSpPr txBox="1"/>
              <p:nvPr/>
            </p:nvSpPr>
            <p:spPr>
              <a:xfrm>
                <a:off x="7317696" y="5790290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28EC4D-E53C-C9CF-A87E-2F0EC4306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696" y="5790290"/>
                <a:ext cx="709448" cy="3000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F0BD2C-61F1-2665-0E70-811288DD0B11}"/>
                  </a:ext>
                </a:extLst>
              </p:cNvPr>
              <p:cNvSpPr txBox="1"/>
              <p:nvPr/>
            </p:nvSpPr>
            <p:spPr>
              <a:xfrm>
                <a:off x="8347387" y="5811484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F0BD2C-61F1-2665-0E70-811288DD0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87" y="5811484"/>
                <a:ext cx="709448" cy="3000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5B6C35C8-DF24-9A8C-4509-6C8A82D225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4203473"/>
                  </p:ext>
                </p:extLst>
              </p:nvPr>
            </p:nvGraphicFramePr>
            <p:xfrm>
              <a:off x="5455552" y="1530554"/>
              <a:ext cx="6142883" cy="1127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6163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650240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  <a:gridCol w="568960">
                      <a:extLst>
                        <a:ext uri="{9D8B030D-6E8A-4147-A177-3AD203B41FA5}">
                          <a16:colId xmlns:a16="http://schemas.microsoft.com/office/drawing/2014/main" val="2591047078"/>
                        </a:ext>
                      </a:extLst>
                    </a:gridCol>
                    <a:gridCol w="579120">
                      <a:extLst>
                        <a:ext uri="{9D8B030D-6E8A-4147-A177-3AD203B41FA5}">
                          <a16:colId xmlns:a16="http://schemas.microsoft.com/office/drawing/2014/main" val="1634815592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1536249975"/>
                        </a:ext>
                      </a:extLst>
                    </a:gridCol>
                    <a:gridCol w="1574800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𝐿𝑎𝑏𝑒𝑙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(t1)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(t2)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(t3)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Predicted Label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5B6C35C8-DF24-9A8C-4509-6C8A82D225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4203473"/>
                  </p:ext>
                </p:extLst>
              </p:nvPr>
            </p:nvGraphicFramePr>
            <p:xfrm>
              <a:off x="5455552" y="1530554"/>
              <a:ext cx="6142883" cy="1127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6163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650240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  <a:gridCol w="568960">
                      <a:extLst>
                        <a:ext uri="{9D8B030D-6E8A-4147-A177-3AD203B41FA5}">
                          <a16:colId xmlns:a16="http://schemas.microsoft.com/office/drawing/2014/main" val="2591047078"/>
                        </a:ext>
                      </a:extLst>
                    </a:gridCol>
                    <a:gridCol w="579120">
                      <a:extLst>
                        <a:ext uri="{9D8B030D-6E8A-4147-A177-3AD203B41FA5}">
                          <a16:colId xmlns:a16="http://schemas.microsoft.com/office/drawing/2014/main" val="1634815592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1536249975"/>
                        </a:ext>
                      </a:extLst>
                    </a:gridCol>
                    <a:gridCol w="1574800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5"/>
                          <a:stretch>
                            <a:fillRect l="-962" t="-8511" r="-872115" b="-3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5"/>
                          <a:stretch>
                            <a:fillRect l="-96330" t="-8511" r="-732110" b="-3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5"/>
                          <a:stretch>
                            <a:fillRect l="-200000" t="-8511" r="-645794" b="-3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5"/>
                          <a:stretch>
                            <a:fillRect l="-224476" t="-8511" r="-383217" b="-3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5"/>
                          <a:stretch>
                            <a:fillRect l="-493617" t="-8511" r="-482979" b="-3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5"/>
                          <a:stretch>
                            <a:fillRect l="-587368" t="-8511" r="-377895" b="-3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5"/>
                          <a:stretch>
                            <a:fillRect l="-666327" t="-8511" r="-266327" b="-3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Predicted Label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66731C92-1B67-BDE5-52A3-A73379550CF0}"/>
              </a:ext>
            </a:extLst>
          </p:cNvPr>
          <p:cNvSpPr txBox="1"/>
          <p:nvPr/>
        </p:nvSpPr>
        <p:spPr>
          <a:xfrm>
            <a:off x="2753716" y="43578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7505A0-2F35-64EB-DC28-2781918A0021}"/>
              </a:ext>
            </a:extLst>
          </p:cNvPr>
          <p:cNvSpPr txBox="1"/>
          <p:nvPr/>
        </p:nvSpPr>
        <p:spPr>
          <a:xfrm>
            <a:off x="1272419" y="16855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DB3FF1-A3BF-1EA0-5E97-2A1C8AFE81C6}"/>
              </a:ext>
            </a:extLst>
          </p:cNvPr>
          <p:cNvSpPr txBox="1"/>
          <p:nvPr/>
        </p:nvSpPr>
        <p:spPr>
          <a:xfrm>
            <a:off x="6946203" y="49298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4DD005-BAC5-65BD-14FD-220CD38699F7}"/>
              </a:ext>
            </a:extLst>
          </p:cNvPr>
          <p:cNvSpPr txBox="1"/>
          <p:nvPr/>
        </p:nvSpPr>
        <p:spPr>
          <a:xfrm>
            <a:off x="7234967" y="2861019"/>
            <a:ext cx="3473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Accuracy = 2/3 = 66.7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10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176DF-3270-52BE-CA5E-172799F39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3FD7-BF63-F278-6042-0D20CA02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Out-of-Bag Error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35E1-7AB4-6051-E859-EA94F85D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1467168"/>
            <a:ext cx="5943600" cy="494937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Bootstrapping is sampling with replacement, and therefore </a:t>
            </a:r>
            <a:r>
              <a:rPr lang="en-US" sz="2600" dirty="0">
                <a:solidFill>
                  <a:srgbClr val="C00000"/>
                </a:solidFill>
              </a:rPr>
              <a:t>not all observations are used for each bootstrap sample</a:t>
            </a:r>
            <a:r>
              <a:rPr lang="en-US" sz="2600" dirty="0"/>
              <a:t> (On average 37% of them are not used)</a:t>
            </a:r>
          </a:p>
          <a:p>
            <a:endParaRPr lang="en-US" sz="2600" dirty="0"/>
          </a:p>
          <a:p>
            <a:r>
              <a:rPr lang="en-US" sz="2600" dirty="0"/>
              <a:t>These data points are called </a:t>
            </a:r>
            <a:r>
              <a:rPr lang="en-US" sz="2600" dirty="0">
                <a:solidFill>
                  <a:srgbClr val="C00000"/>
                </a:solidFill>
              </a:rPr>
              <a:t>out-of-bag samples </a:t>
            </a:r>
            <a:r>
              <a:rPr lang="en-US" sz="2600" dirty="0"/>
              <a:t>(OOB)</a:t>
            </a:r>
          </a:p>
          <a:p>
            <a:endParaRPr lang="en-US" sz="2600" dirty="0"/>
          </a:p>
          <a:p>
            <a:r>
              <a:rPr lang="en-US" sz="2600" dirty="0"/>
              <a:t> We can use these samples which are not used in training process for </a:t>
            </a:r>
            <a:r>
              <a:rPr lang="en-US" sz="2600" dirty="0">
                <a:solidFill>
                  <a:srgbClr val="C00000"/>
                </a:solidFill>
              </a:rPr>
              <a:t>assessment</a:t>
            </a:r>
            <a:r>
              <a:rPr lang="en-US" sz="2600" dirty="0"/>
              <a:t> of the model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 Calculate overall </a:t>
            </a:r>
            <a:r>
              <a:rPr lang="en-US" sz="2600" dirty="0">
                <a:solidFill>
                  <a:srgbClr val="C00000"/>
                </a:solidFill>
              </a:rPr>
              <a:t>classification error</a:t>
            </a:r>
            <a:r>
              <a:rPr lang="en-US" sz="2600" dirty="0"/>
              <a:t> of OOB for assessment of Random Forest models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C0813B-0738-90E0-E0AC-D5F06F54EBD7}"/>
              </a:ext>
            </a:extLst>
          </p:cNvPr>
          <p:cNvCxnSpPr>
            <a:cxnSpLocks/>
          </p:cNvCxnSpPr>
          <p:nvPr/>
        </p:nvCxnSpPr>
        <p:spPr>
          <a:xfrm flipV="1">
            <a:off x="8357330" y="1546755"/>
            <a:ext cx="1002226" cy="11286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279378-0E16-7BA9-711D-CEF041FBE0AA}"/>
              </a:ext>
            </a:extLst>
          </p:cNvPr>
          <p:cNvSpPr txBox="1"/>
          <p:nvPr/>
        </p:nvSpPr>
        <p:spPr>
          <a:xfrm>
            <a:off x="8048688" y="1934137"/>
            <a:ext cx="8306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Sample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C4B972-BD45-1EC2-BB7E-7DCDB809A242}"/>
              </a:ext>
            </a:extLst>
          </p:cNvPr>
          <p:cNvCxnSpPr>
            <a:cxnSpLocks/>
          </p:cNvCxnSpPr>
          <p:nvPr/>
        </p:nvCxnSpPr>
        <p:spPr>
          <a:xfrm>
            <a:off x="8357330" y="3823376"/>
            <a:ext cx="1002226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D8680A37-1AAB-F74F-D8B2-9F774DCE00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1603284"/>
                  </p:ext>
                </p:extLst>
              </p:nvPr>
            </p:nvGraphicFramePr>
            <p:xfrm>
              <a:off x="9516302" y="834300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D8680A37-1AAB-F74F-D8B2-9F774DCE00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1603284"/>
                  </p:ext>
                </p:extLst>
              </p:nvPr>
            </p:nvGraphicFramePr>
            <p:xfrm>
              <a:off x="9516302" y="834300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8333" t="-2128" r="-298611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60563" t="-2128" r="-202817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46667" t="-2128" r="-92000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88060" t="-2128" r="-2985" b="-51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3B1CCDB-E489-21A2-3E8C-D3E2A4224936}"/>
              </a:ext>
            </a:extLst>
          </p:cNvPr>
          <p:cNvSpPr txBox="1"/>
          <p:nvPr/>
        </p:nvSpPr>
        <p:spPr>
          <a:xfrm>
            <a:off x="8378782" y="3472736"/>
            <a:ext cx="8306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34CDCE3E-24FE-AF37-35D5-EC5C920914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3987591"/>
                  </p:ext>
                </p:extLst>
              </p:nvPr>
            </p:nvGraphicFramePr>
            <p:xfrm>
              <a:off x="9505558" y="2917635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34CDCE3E-24FE-AF37-35D5-EC5C920914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3987591"/>
                  </p:ext>
                </p:extLst>
              </p:nvPr>
            </p:nvGraphicFramePr>
            <p:xfrm>
              <a:off x="9505558" y="2917635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58333" t="-2128" r="-298611" b="-5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60563" t="-2128" r="-202817" b="-5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46667" t="-2128" r="-92000" b="-5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88060" t="-2128" r="-2985" b="-51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F9C2ECE5-33AA-52D5-29E8-A98C7914918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06919540"/>
                  </p:ext>
                </p:extLst>
              </p:nvPr>
            </p:nvGraphicFramePr>
            <p:xfrm>
              <a:off x="9516302" y="5000970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F9C2ECE5-33AA-52D5-29E8-A98C7914918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06919540"/>
                  </p:ext>
                </p:extLst>
              </p:nvPr>
            </p:nvGraphicFramePr>
            <p:xfrm>
              <a:off x="9516302" y="5000970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58333" t="-2174" r="-298611" b="-5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160563" t="-2174" r="-202817" b="-5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46667" t="-2174" r="-92000" b="-5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388060" t="-2174" r="-2985" b="-5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F8CB78-591D-CDEF-2BF4-20ED0ABC1829}"/>
              </a:ext>
            </a:extLst>
          </p:cNvPr>
          <p:cNvCxnSpPr>
            <a:cxnSpLocks/>
          </p:cNvCxnSpPr>
          <p:nvPr/>
        </p:nvCxnSpPr>
        <p:spPr>
          <a:xfrm>
            <a:off x="8378252" y="4432864"/>
            <a:ext cx="1127307" cy="12414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7DE412-69F0-6F3B-67B6-6C76F9BB6736}"/>
              </a:ext>
            </a:extLst>
          </p:cNvPr>
          <p:cNvSpPr txBox="1"/>
          <p:nvPr/>
        </p:nvSpPr>
        <p:spPr>
          <a:xfrm>
            <a:off x="7963443" y="4821261"/>
            <a:ext cx="8306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3">
                <a:extLst>
                  <a:ext uri="{FF2B5EF4-FFF2-40B4-BE49-F238E27FC236}">
                    <a16:creationId xmlns:a16="http://schemas.microsoft.com/office/drawing/2014/main" id="{84E09701-626F-C851-2C88-396A9635394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8076449"/>
                  </p:ext>
                </p:extLst>
              </p:nvPr>
            </p:nvGraphicFramePr>
            <p:xfrm>
              <a:off x="6228080" y="2845035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3">
                <a:extLst>
                  <a:ext uri="{FF2B5EF4-FFF2-40B4-BE49-F238E27FC236}">
                    <a16:creationId xmlns:a16="http://schemas.microsoft.com/office/drawing/2014/main" id="{84E09701-626F-C851-2C88-396A9635394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8076449"/>
                  </p:ext>
                </p:extLst>
              </p:nvPr>
            </p:nvGraphicFramePr>
            <p:xfrm>
              <a:off x="6228080" y="2845035"/>
              <a:ext cx="1981200" cy="1691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650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038700085"/>
                        </a:ext>
                      </a:extLst>
                    </a:gridCol>
                    <a:gridCol w="434579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51246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409575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6"/>
                          <a:stretch>
                            <a:fillRect l="-58333" t="-2128" r="-298611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6"/>
                          <a:stretch>
                            <a:fillRect l="-160563" t="-2128" r="-202817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6"/>
                          <a:stretch>
                            <a:fillRect l="-246667" t="-2128" r="-92000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6"/>
                          <a:stretch>
                            <a:fillRect l="-388060" t="-2128" r="-2985" b="-51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59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Random Forests – Hyper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5120"/>
            <a:ext cx="11028680" cy="45818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There are some best practices on </a:t>
            </a:r>
            <a:r>
              <a:rPr lang="en-US" sz="2200" dirty="0">
                <a:solidFill>
                  <a:srgbClr val="C00000"/>
                </a:solidFill>
              </a:rPr>
              <a:t>number of random features</a:t>
            </a:r>
            <a:r>
              <a:rPr lang="en-US" sz="2200" dirty="0"/>
              <a:t>, for p features  : </a:t>
            </a:r>
          </a:p>
          <a:p>
            <a:r>
              <a:rPr lang="en-US" sz="2200" dirty="0"/>
              <a:t>For </a:t>
            </a:r>
            <a:r>
              <a:rPr lang="en-US" sz="2200" dirty="0">
                <a:solidFill>
                  <a:srgbClr val="C00000"/>
                </a:solidFill>
              </a:rPr>
              <a:t>classification</a:t>
            </a:r>
            <a:r>
              <a:rPr lang="en-US" sz="2200" dirty="0"/>
              <a:t>, the default value for </a:t>
            </a:r>
            <a:r>
              <a:rPr lang="en-US" sz="2200" i="1" dirty="0"/>
              <a:t>m</a:t>
            </a:r>
            <a:r>
              <a:rPr lang="en-US" sz="2200" dirty="0"/>
              <a:t> is  </a:t>
            </a:r>
            <a:r>
              <a:rPr lang="en-US" sz="2200" i="1" dirty="0">
                <a:solidFill>
                  <a:srgbClr val="C00000"/>
                </a:solidFill>
              </a:rPr>
              <a:t>√p</a:t>
            </a:r>
            <a:endParaRPr lang="en-US" sz="2200" dirty="0">
              <a:solidFill>
                <a:srgbClr val="C00000"/>
              </a:solidFill>
            </a:endParaRPr>
          </a:p>
          <a:p>
            <a:r>
              <a:rPr lang="en-US" sz="2200" dirty="0"/>
              <a:t>For </a:t>
            </a:r>
            <a:r>
              <a:rPr lang="en-US" sz="2200" dirty="0">
                <a:solidFill>
                  <a:srgbClr val="C00000"/>
                </a:solidFill>
              </a:rPr>
              <a:t>regression</a:t>
            </a:r>
            <a:r>
              <a:rPr lang="en-US" sz="2200" dirty="0"/>
              <a:t>, the default value for m is </a:t>
            </a:r>
            <a:r>
              <a:rPr lang="en-US" sz="2200" i="1" dirty="0">
                <a:solidFill>
                  <a:srgbClr val="C00000"/>
                </a:solidFill>
              </a:rPr>
              <a:t>p/3</a:t>
            </a:r>
          </a:p>
          <a:p>
            <a:endParaRPr lang="en-US" sz="22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/>
              <a:t>The optimal </a:t>
            </a:r>
            <a:r>
              <a:rPr lang="en-US" sz="2200" dirty="0">
                <a:solidFill>
                  <a:srgbClr val="FF0000"/>
                </a:solidFill>
              </a:rPr>
              <a:t>number of trees </a:t>
            </a:r>
            <a:r>
              <a:rPr lang="en-US" sz="2200" dirty="0"/>
              <a:t>needed in RF depends on the </a:t>
            </a:r>
            <a:r>
              <a:rPr lang="en-US" sz="2200" dirty="0">
                <a:solidFill>
                  <a:srgbClr val="C00000"/>
                </a:solidFill>
              </a:rPr>
              <a:t>number of rows </a:t>
            </a:r>
            <a:r>
              <a:rPr lang="en-US" sz="2200" dirty="0"/>
              <a:t>in the data set:</a:t>
            </a:r>
          </a:p>
          <a:p>
            <a:r>
              <a:rPr lang="en-US" sz="2200" dirty="0">
                <a:solidFill>
                  <a:srgbClr val="C00000"/>
                </a:solidFill>
              </a:rPr>
              <a:t>Large number of trees creates more precise </a:t>
            </a:r>
            <a:r>
              <a:rPr lang="en-US" sz="2200" dirty="0"/>
              <a:t>ensembles and there is a little chance for overfitting in RF</a:t>
            </a:r>
          </a:p>
          <a:p>
            <a:r>
              <a:rPr lang="en-US" sz="2200" dirty="0"/>
              <a:t>In large datasets, large number of tree is </a:t>
            </a:r>
            <a:r>
              <a:rPr lang="en-US" sz="2200" dirty="0">
                <a:solidFill>
                  <a:srgbClr val="C00000"/>
                </a:solidFill>
              </a:rPr>
              <a:t>computationally expensive</a:t>
            </a:r>
            <a:endParaRPr lang="fa-IR" sz="2200" dirty="0">
              <a:solidFill>
                <a:srgbClr val="C00000"/>
              </a:solidFill>
            </a:endParaRP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In practice, the best values for these parameters will </a:t>
            </a:r>
            <a:r>
              <a:rPr lang="en-US" sz="2200" dirty="0">
                <a:solidFill>
                  <a:srgbClr val="C00000"/>
                </a:solidFill>
              </a:rPr>
              <a:t>depend on the problem</a:t>
            </a:r>
            <a:endParaRPr lang="en-US" sz="2200" dirty="0"/>
          </a:p>
          <a:p>
            <a:r>
              <a:rPr lang="en-US" sz="2200" dirty="0"/>
              <a:t>We can use </a:t>
            </a:r>
            <a:r>
              <a:rPr lang="en-US" sz="2200" dirty="0">
                <a:solidFill>
                  <a:srgbClr val="C00000"/>
                </a:solidFill>
              </a:rPr>
              <a:t>OOB</a:t>
            </a:r>
            <a:r>
              <a:rPr lang="en-US" sz="2200" dirty="0"/>
              <a:t> and cross-validation to find best tuning (</a:t>
            </a:r>
            <a:r>
              <a:rPr lang="en-US" sz="2200" dirty="0">
                <a:solidFill>
                  <a:srgbClr val="C00000"/>
                </a:solidFill>
              </a:rPr>
              <a:t>hyper-parameters</a:t>
            </a:r>
            <a:r>
              <a:rPr lang="en-US" sz="2200" dirty="0"/>
              <a:t>)</a:t>
            </a:r>
          </a:p>
          <a:p>
            <a:r>
              <a:rPr lang="en-US" sz="2200" dirty="0"/>
              <a:t>Usually use </a:t>
            </a:r>
            <a:r>
              <a:rPr lang="en-US" sz="2200" dirty="0">
                <a:solidFill>
                  <a:srgbClr val="C00000"/>
                </a:solidFill>
              </a:rPr>
              <a:t>full-grown trees </a:t>
            </a:r>
            <a:r>
              <a:rPr lang="en-US" sz="2200" dirty="0"/>
              <a:t>since it needs less tuning parameters and there is no significant impact on classification error (</a:t>
            </a:r>
            <a:r>
              <a:rPr lang="en-US" sz="2200" dirty="0">
                <a:solidFill>
                  <a:srgbClr val="C00000"/>
                </a:solidFill>
              </a:rPr>
              <a:t>RF is resilient against overfitting</a:t>
            </a:r>
            <a:r>
              <a:rPr lang="en-US" sz="2200" dirty="0"/>
              <a:t>). 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9096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979F6-CCCB-54C9-1A21-77FD47ED2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>
            <a:extLst>
              <a:ext uri="{FF2B5EF4-FFF2-40B4-BE49-F238E27FC236}">
                <a16:creationId xmlns:a16="http://schemas.microsoft.com/office/drawing/2014/main" id="{8D7D41BC-C0C1-2F68-4DBC-18495DD0D83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24000" y="18250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en-US" altLang="zh-TW" sz="3200" dirty="0"/>
              <a:t>Weak Learners</a:t>
            </a:r>
            <a:endParaRPr lang="zh-TW" altLang="en-US" sz="3200" dirty="0"/>
          </a:p>
        </p:txBody>
      </p:sp>
      <p:sp>
        <p:nvSpPr>
          <p:cNvPr id="29699" name="內容版面配置區 2">
            <a:extLst>
              <a:ext uri="{FF2B5EF4-FFF2-40B4-BE49-F238E27FC236}">
                <a16:creationId xmlns:a16="http://schemas.microsoft.com/office/drawing/2014/main" id="{3BECF354-4839-9254-D837-5326C4AB479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714500" y="1254981"/>
            <a:ext cx="6499589" cy="54205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200" dirty="0"/>
              <a:t>A weak learner is “rough and </a:t>
            </a:r>
            <a:r>
              <a:rPr lang="en-US" altLang="zh-CN" sz="2200" dirty="0">
                <a:solidFill>
                  <a:srgbClr val="C00000"/>
                </a:solidFill>
              </a:rPr>
              <a:t>moderately inaccurate</a:t>
            </a:r>
            <a:r>
              <a:rPr lang="en-US" altLang="zh-CN" sz="2200" dirty="0"/>
              <a:t>” predictor but one that can predict better than chance.</a:t>
            </a:r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/>
              <a:t>Since </a:t>
            </a:r>
            <a:r>
              <a:rPr lang="en-US" altLang="zh-TW" sz="2200" dirty="0">
                <a:solidFill>
                  <a:srgbClr val="FF0000"/>
                </a:solidFill>
              </a:rPr>
              <a:t>ensembles</a:t>
            </a:r>
            <a:r>
              <a:rPr lang="en-US" altLang="zh-TW" sz="2200" dirty="0"/>
              <a:t> provide </a:t>
            </a:r>
            <a:r>
              <a:rPr lang="en-US" altLang="zh-TW" sz="2200" dirty="0">
                <a:solidFill>
                  <a:srgbClr val="FF0000"/>
                </a:solidFill>
              </a:rPr>
              <a:t>high accuracy </a:t>
            </a:r>
            <a:r>
              <a:rPr lang="en-US" altLang="zh-TW" sz="2200" dirty="0"/>
              <a:t>from </a:t>
            </a:r>
            <a:r>
              <a:rPr lang="en-US" altLang="zh-TW" sz="2200" dirty="0">
                <a:solidFill>
                  <a:srgbClr val="FF0000"/>
                </a:solidFill>
              </a:rPr>
              <a:t>simple</a:t>
            </a:r>
            <a:r>
              <a:rPr lang="en-US" altLang="zh-TW" sz="2200" dirty="0"/>
              <a:t> models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200" dirty="0">
                <a:solidFill>
                  <a:srgbClr val="C00000"/>
                </a:solidFill>
              </a:rPr>
              <a:t>Don’t</a:t>
            </a:r>
            <a:r>
              <a:rPr lang="en-US" altLang="zh-TW" sz="2200" dirty="0"/>
              <a:t> try to </a:t>
            </a:r>
            <a:r>
              <a:rPr lang="en-US" altLang="zh-TW" sz="2200" dirty="0">
                <a:solidFill>
                  <a:srgbClr val="C00000"/>
                </a:solidFill>
              </a:rPr>
              <a:t>train a perfect </a:t>
            </a:r>
            <a:r>
              <a:rPr lang="en-US" altLang="zh-TW" sz="2200" dirty="0"/>
              <a:t>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200" dirty="0"/>
              <a:t>Train </a:t>
            </a:r>
            <a:r>
              <a:rPr lang="en-US" altLang="zh-TW" sz="2200" dirty="0">
                <a:solidFill>
                  <a:srgbClr val="FF0000"/>
                </a:solidFill>
              </a:rPr>
              <a:t>simple</a:t>
            </a:r>
            <a:r>
              <a:rPr lang="en-US" altLang="zh-TW" sz="2200" dirty="0"/>
              <a:t> models and </a:t>
            </a:r>
            <a:r>
              <a:rPr lang="en-US" altLang="zh-TW" sz="2200" dirty="0">
                <a:solidFill>
                  <a:srgbClr val="FF0000"/>
                </a:solidFill>
              </a:rPr>
              <a:t>boost</a:t>
            </a:r>
            <a:r>
              <a:rPr lang="en-US" altLang="zh-TW" sz="2200" dirty="0"/>
              <a:t> them</a:t>
            </a:r>
          </a:p>
          <a:p>
            <a:pPr marL="457200" lvl="1" indent="0">
              <a:buNone/>
            </a:pPr>
            <a:r>
              <a:rPr lang="en-US" altLang="zh-TW" sz="2200" dirty="0"/>
              <a:t>     - </a:t>
            </a:r>
            <a:r>
              <a:rPr lang="en-US" altLang="zh-TW" sz="2200" dirty="0">
                <a:solidFill>
                  <a:srgbClr val="C00000"/>
                </a:solidFill>
              </a:rPr>
              <a:t>Computationally efficient </a:t>
            </a:r>
            <a:r>
              <a:rPr lang="en-US" altLang="zh-TW" sz="2200" dirty="0"/>
              <a:t>also </a:t>
            </a:r>
            <a:r>
              <a:rPr lang="en-US" altLang="zh-TW" sz="2200" dirty="0">
                <a:solidFill>
                  <a:srgbClr val="C00000"/>
                </a:solidFill>
              </a:rPr>
              <a:t>precise</a:t>
            </a:r>
            <a:r>
              <a:rPr lang="en-US" altLang="zh-TW" sz="2200" dirty="0"/>
              <a:t> 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endParaRPr lang="en-US" altLang="zh-TW" sz="2200" dirty="0"/>
          </a:p>
          <a:p>
            <a:pPr eaLnBrk="1" hangingPunct="1">
              <a:buFont typeface="Courier New" panose="02070309020205020404" pitchFamily="49" charset="0"/>
              <a:buChar char="o"/>
            </a:pPr>
            <a:endParaRPr lang="en-US" altLang="zh-TW" sz="2200" dirty="0"/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altLang="zh-TW" sz="2200" dirty="0"/>
              <a:t>Examples of weak learners: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zh-TW" sz="2200" dirty="0">
                <a:solidFill>
                  <a:srgbClr val="C00000"/>
                </a:solidFill>
              </a:rPr>
              <a:t>Decision stumps 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zh-TW" sz="2200" dirty="0"/>
              <a:t>Perceptron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zh-TW" sz="2200" dirty="0"/>
              <a:t>Naïve Bayes Models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zh-TW" sz="2200" dirty="0"/>
              <a:t>KNN</a:t>
            </a:r>
          </a:p>
          <a:p>
            <a:pPr marL="457200" lvl="1" indent="0">
              <a:buNone/>
            </a:pPr>
            <a:endParaRPr lang="en-US" altLang="zh-CN" sz="2200" dirty="0"/>
          </a:p>
          <a:p>
            <a:pPr marL="0" lvl="1" indent="0">
              <a:buNone/>
            </a:pPr>
            <a:r>
              <a:rPr lang="en-US" altLang="zh-CN" sz="2000" dirty="0"/>
              <a:t>Boosting with a large number of iterations has the potential to make a </a:t>
            </a:r>
            <a:r>
              <a:rPr lang="en-US" altLang="zh-CN" sz="2000" dirty="0">
                <a:solidFill>
                  <a:srgbClr val="C00000"/>
                </a:solidFill>
              </a:rPr>
              <a:t>weak learner </a:t>
            </a:r>
            <a:r>
              <a:rPr lang="en-US" altLang="zh-CN" sz="2000" dirty="0"/>
              <a:t>almost </a:t>
            </a:r>
            <a:r>
              <a:rPr lang="en-US" altLang="zh-CN" sz="2000" dirty="0">
                <a:solidFill>
                  <a:srgbClr val="C00000"/>
                </a:solidFill>
              </a:rPr>
              <a:t>optimal</a:t>
            </a:r>
          </a:p>
          <a:p>
            <a:pPr marL="457200" lvl="1" indent="0" eaLnBrk="1" hangingPunct="1">
              <a:buNone/>
            </a:pPr>
            <a:endParaRPr lang="en-US" altLang="zh-TW" sz="2200" dirty="0"/>
          </a:p>
          <a:p>
            <a:pPr marL="457200" lvl="1" indent="0">
              <a:buNone/>
            </a:pPr>
            <a:endParaRPr lang="en-US" altLang="zh-TW" dirty="0">
              <a:solidFill>
                <a:srgbClr val="0000FF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0000FF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7CF43-13D0-567E-2663-1CCC193D4B5C}"/>
              </a:ext>
            </a:extLst>
          </p:cNvPr>
          <p:cNvSpPr txBox="1"/>
          <p:nvPr/>
        </p:nvSpPr>
        <p:spPr>
          <a:xfrm>
            <a:off x="8488409" y="3130184"/>
            <a:ext cx="34290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000" i="1" dirty="0"/>
              <a:t>A </a:t>
            </a:r>
            <a:r>
              <a:rPr lang="en-US" altLang="en-US" sz="2000" b="1" i="1" dirty="0"/>
              <a:t>decision stump:</a:t>
            </a:r>
            <a:r>
              <a:rPr lang="en-US" altLang="en-US" sz="2000" i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 dirty="0"/>
              <a:t>a one-level </a:t>
            </a:r>
            <a:r>
              <a:rPr lang="en-US" altLang="en-US" sz="2000" i="1" dirty="0">
                <a:hlinkClick r:id="rId3" tooltip="Decision tree learning"/>
              </a:rPr>
              <a:t>decision tree</a:t>
            </a:r>
            <a:endParaRPr lang="en-US" alt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i="1" dirty="0"/>
              <a:t>use</a:t>
            </a:r>
            <a:r>
              <a:rPr lang="en-US" altLang="en-US" sz="2000" i="1" dirty="0"/>
              <a:t> a single input feature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BA2C3E-3BAB-4CFB-732E-85187C1EBAA0}"/>
              </a:ext>
            </a:extLst>
          </p:cNvPr>
          <p:cNvGrpSpPr/>
          <p:nvPr/>
        </p:nvGrpSpPr>
        <p:grpSpPr>
          <a:xfrm>
            <a:off x="8823689" y="1149136"/>
            <a:ext cx="2514600" cy="1433512"/>
            <a:chOff x="2971800" y="4891088"/>
            <a:chExt cx="2514600" cy="1433512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FB457E4D-182D-54E4-75E8-5344BBA67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891088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/>
                <a:t>x </a:t>
              </a:r>
              <a:r>
                <a:rPr lang="en-US" altLang="en-US" sz="1400" dirty="0">
                  <a:sym typeface="Symbol" panose="05050102010706020507" pitchFamily="18" charset="2"/>
                </a:rPr>
                <a:t> k</a:t>
              </a: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470DEE8B-088A-24B4-66A0-29671A6A9E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6600" y="5576888"/>
              <a:ext cx="7620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B6F2D7A8-4EFF-4D01-6B79-4CE16E5AB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5576888"/>
              <a:ext cx="8382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30861112-6F37-74FE-73BA-4909E54D1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C1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BFB4F497-C5D8-406A-B966-14F64F753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C2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93687154-F5B9-44D1-7FE1-D58325887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48640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/>
                <a:t>True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10E190EF-6783-E7DF-462B-795D34098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5486400"/>
              <a:ext cx="990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5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66021-0762-332D-4160-481D326D9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3BD6B78D-64F4-2852-7DB5-AFA57D0FA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7680" y="914400"/>
            <a:ext cx="11287760" cy="5791200"/>
          </a:xfrm>
        </p:spPr>
        <p:txBody>
          <a:bodyPr/>
          <a:lstStyle/>
          <a:p>
            <a:pPr>
              <a:buClr>
                <a:srgbClr val="0000FF"/>
              </a:buClr>
              <a:buFont typeface="Courier New" panose="02070309020205020404" pitchFamily="49" charset="0"/>
              <a:buChar char="o"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Clr>
                <a:srgbClr val="0000FF"/>
              </a:buClr>
              <a:buNone/>
            </a:pPr>
            <a:r>
              <a:rPr lang="en-US" altLang="zh-CN" sz="2200" dirty="0"/>
              <a:t>Boosting refers to a general method of producing a </a:t>
            </a:r>
            <a:r>
              <a:rPr lang="en-US" altLang="zh-CN" sz="2200" dirty="0">
                <a:solidFill>
                  <a:srgbClr val="FF0000"/>
                </a:solidFill>
              </a:rPr>
              <a:t>strong predictor </a:t>
            </a:r>
            <a:r>
              <a:rPr lang="en-US" altLang="zh-CN" sz="2200" dirty="0"/>
              <a:t>(accurate)  by </a:t>
            </a:r>
            <a:r>
              <a:rPr lang="en-US" altLang="zh-CN" sz="2200" dirty="0">
                <a:solidFill>
                  <a:srgbClr val="C00000"/>
                </a:solidFill>
              </a:rPr>
              <a:t>combining</a:t>
            </a:r>
            <a:r>
              <a:rPr lang="en-US" altLang="zh-CN" sz="2200" dirty="0"/>
              <a:t> moderately inaccurate </a:t>
            </a:r>
            <a:r>
              <a:rPr lang="en-US" altLang="zh-CN" sz="2200" dirty="0">
                <a:solidFill>
                  <a:srgbClr val="FF0000"/>
                </a:solidFill>
              </a:rPr>
              <a:t>weak learners</a:t>
            </a:r>
            <a:r>
              <a:rPr lang="en-US" altLang="zh-CN" sz="2200" dirty="0"/>
              <a:t>.</a:t>
            </a:r>
          </a:p>
          <a:p>
            <a:pPr>
              <a:buClr>
                <a:srgbClr val="0000FF"/>
              </a:buClr>
              <a:buFont typeface="Courier New" panose="02070309020205020404" pitchFamily="49" charset="0"/>
              <a:buChar char="o"/>
            </a:pPr>
            <a:endParaRPr lang="en-US" altLang="zh-CN" sz="2200" dirty="0"/>
          </a:p>
          <a:p>
            <a:pPr marL="914400" lvl="1" indent="-514350">
              <a:buClr>
                <a:srgbClr val="0000FF"/>
              </a:buClr>
            </a:pPr>
            <a:r>
              <a:rPr lang="en-US" altLang="zh-CN" sz="2200" dirty="0"/>
              <a:t>Construct a set of base “</a:t>
            </a:r>
            <a:r>
              <a:rPr lang="en-US" altLang="zh-CN" sz="2200" dirty="0">
                <a:solidFill>
                  <a:srgbClr val="C00000"/>
                </a:solidFill>
              </a:rPr>
              <a:t>weak learners</a:t>
            </a:r>
            <a:r>
              <a:rPr lang="en-US" altLang="zh-CN" sz="2200" dirty="0"/>
              <a:t>” which when combined achieves higher accuracy</a:t>
            </a:r>
          </a:p>
          <a:p>
            <a:pPr marL="914400" indent="-517525"/>
            <a:r>
              <a:rPr lang="en-US" sz="22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New models are </a:t>
            </a:r>
            <a:r>
              <a:rPr lang="en-US" sz="2200" dirty="0">
                <a:solidFill>
                  <a:srgbClr val="C00000"/>
                </a:solidFill>
                <a:ea typeface="Gothic" pitchFamily="2"/>
                <a:cs typeface="Lucidasans" pitchFamily="2"/>
              </a:rPr>
              <a:t>focused</a:t>
            </a:r>
            <a:r>
              <a:rPr lang="en-US" sz="22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more on </a:t>
            </a:r>
            <a:r>
              <a:rPr lang="en-US" sz="2200" dirty="0">
                <a:solidFill>
                  <a:srgbClr val="C00000"/>
                </a:solidFill>
                <a:ea typeface="Gothic" pitchFamily="2"/>
                <a:cs typeface="Lucidasans" pitchFamily="2"/>
              </a:rPr>
              <a:t>previously</a:t>
            </a:r>
            <a:r>
              <a:rPr lang="en-US" sz="22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200" dirty="0">
                <a:solidFill>
                  <a:srgbClr val="C00000"/>
                </a:solidFill>
                <a:ea typeface="Gothic" pitchFamily="2"/>
                <a:cs typeface="Lucidasans" pitchFamily="2"/>
              </a:rPr>
              <a:t>misclassified</a:t>
            </a:r>
            <a:r>
              <a:rPr lang="en-US" sz="22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records</a:t>
            </a:r>
            <a:endParaRPr lang="en-US" sz="2200" dirty="0">
              <a:solidFill>
                <a:srgbClr val="000000"/>
              </a:solidFill>
            </a:endParaRPr>
          </a:p>
          <a:p>
            <a:pPr marL="914400" indent="-517525"/>
            <a:r>
              <a:rPr lang="en-US" sz="2200" dirty="0">
                <a:solidFill>
                  <a:srgbClr val="C00000"/>
                </a:solidFill>
                <a:ea typeface="Gothic" pitchFamily="2"/>
                <a:cs typeface="Lucidasans" pitchFamily="2"/>
              </a:rPr>
              <a:t>Weights</a:t>
            </a:r>
            <a:r>
              <a:rPr lang="en-US" sz="22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models according to </a:t>
            </a:r>
            <a:r>
              <a:rPr lang="en-US" sz="2200" dirty="0">
                <a:solidFill>
                  <a:srgbClr val="C00000"/>
                </a:solidFill>
                <a:ea typeface="Gothic" pitchFamily="2"/>
                <a:cs typeface="Lucidasans" pitchFamily="2"/>
              </a:rPr>
              <a:t>performance </a:t>
            </a:r>
            <a:r>
              <a:rPr lang="en-US" sz="2200" dirty="0">
                <a:ea typeface="Gothic" pitchFamily="2"/>
                <a:cs typeface="Lucidasans" pitchFamily="2"/>
              </a:rPr>
              <a:t>(Voting Power)</a:t>
            </a:r>
          </a:p>
          <a:p>
            <a:pPr marL="914400" lvl="1" indent="-514350">
              <a:buClr>
                <a:srgbClr val="0000FF"/>
              </a:buClr>
            </a:pPr>
            <a:endParaRPr lang="en-US" altLang="zh-CN" sz="2200" dirty="0"/>
          </a:p>
          <a:p>
            <a:pPr marL="400050" lvl="1" indent="0">
              <a:buClr>
                <a:srgbClr val="0000FF"/>
              </a:buClr>
              <a:buNone/>
            </a:pP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FC7D679-51BC-BD59-EC67-91DDDC9A252D}"/>
              </a:ext>
            </a:extLst>
          </p:cNvPr>
          <p:cNvSpPr txBox="1">
            <a:spLocks/>
          </p:cNvSpPr>
          <p:nvPr/>
        </p:nvSpPr>
        <p:spPr bwMode="auto">
          <a:xfrm>
            <a:off x="1524000" y="132080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3200" dirty="0"/>
              <a:t>Boosting</a:t>
            </a:r>
            <a:endParaRPr lang="zh-TW" alt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206FE6-D54C-3549-3A14-D1A408534DAB}"/>
              </a:ext>
            </a:extLst>
          </p:cNvPr>
          <p:cNvGrpSpPr/>
          <p:nvPr/>
        </p:nvGrpSpPr>
        <p:grpSpPr>
          <a:xfrm>
            <a:off x="3220720" y="4226560"/>
            <a:ext cx="6990081" cy="2439421"/>
            <a:chOff x="1828800" y="4703762"/>
            <a:chExt cx="5181600" cy="1978026"/>
          </a:xfrm>
        </p:grpSpPr>
        <p:pic>
          <p:nvPicPr>
            <p:cNvPr id="3" name="Picture 2" descr="Boosting Algorithms Explained. Theory, Implementation, and… | by Zixuan  Zhang | Towards Data Science">
              <a:extLst>
                <a:ext uri="{FF2B5EF4-FFF2-40B4-BE49-F238E27FC236}">
                  <a16:creationId xmlns:a16="http://schemas.microsoft.com/office/drawing/2014/main" id="{6A3A533C-1F9D-8FDD-C5D0-4B88D42D1D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79"/>
            <a:stretch/>
          </p:blipFill>
          <p:spPr bwMode="auto">
            <a:xfrm>
              <a:off x="1828800" y="4703762"/>
              <a:ext cx="5181600" cy="197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5273DD4-7007-67BD-82EE-D41E29B9A09A}"/>
                </a:ext>
              </a:extLst>
            </p:cNvPr>
            <p:cNvCxnSpPr/>
            <p:nvPr/>
          </p:nvCxnSpPr>
          <p:spPr>
            <a:xfrm flipV="1">
              <a:off x="2362200" y="5181600"/>
              <a:ext cx="914400" cy="9144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5583027-9F87-A0A5-1145-03522F5371E8}"/>
                </a:ext>
              </a:extLst>
            </p:cNvPr>
            <p:cNvCxnSpPr/>
            <p:nvPr/>
          </p:nvCxnSpPr>
          <p:spPr>
            <a:xfrm flipV="1">
              <a:off x="3771900" y="5181600"/>
              <a:ext cx="914400" cy="9144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671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36E2C-A3FA-EEDB-2367-32F44FCC6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F81E-60B5-FF9E-970D-285D3841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Boosting vs Bagging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D1761-77AF-E3FE-829C-C683E9214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976" y="2704811"/>
            <a:ext cx="5639624" cy="334007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FADD82-E10B-187D-759B-989B1C59ADB0}"/>
              </a:ext>
            </a:extLst>
          </p:cNvPr>
          <p:cNvSpPr txBox="1"/>
          <p:nvPr/>
        </p:nvSpPr>
        <p:spPr>
          <a:xfrm>
            <a:off x="1800446" y="6398696"/>
            <a:ext cx="8793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spcBef>
                <a:spcPts val="697"/>
              </a:spcBef>
              <a:buClr>
                <a:schemeClr val="tx1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Bagging can easily be </a:t>
            </a:r>
            <a:r>
              <a:rPr lang="en-US" dirty="0">
                <a:solidFill>
                  <a:srgbClr val="C00000"/>
                </a:solidFill>
                <a:ea typeface="Gothic" pitchFamily="2"/>
                <a:cs typeface="Lucidasans" pitchFamily="2"/>
              </a:rPr>
              <a:t>parallelized</a:t>
            </a:r>
            <a:r>
              <a:rPr lang="en-US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because ensemble members are created independently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7B200-F603-A230-DF87-352B172CFDE4}"/>
              </a:ext>
            </a:extLst>
          </p:cNvPr>
          <p:cNvSpPr txBox="1"/>
          <p:nvPr/>
        </p:nvSpPr>
        <p:spPr>
          <a:xfrm>
            <a:off x="736600" y="1504482"/>
            <a:ext cx="115671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Boosting does </a:t>
            </a:r>
            <a:r>
              <a:rPr lang="en-US" sz="2000" dirty="0">
                <a:solidFill>
                  <a:srgbClr val="FF0000"/>
                </a:solidFill>
              </a:rPr>
              <a:t>not involve bootstrap </a:t>
            </a:r>
            <a:r>
              <a:rPr lang="en-US" sz="2000" dirty="0"/>
              <a:t>sampling (Individual </a:t>
            </a:r>
            <a:r>
              <a:rPr lang="en-US" sz="2000" dirty="0">
                <a:solidFill>
                  <a:srgbClr val="C00000"/>
                </a:solidFill>
              </a:rPr>
              <a:t>weak learners </a:t>
            </a:r>
            <a:r>
              <a:rPr lang="en-US" sz="2000" dirty="0"/>
              <a:t>are </a:t>
            </a:r>
            <a:r>
              <a:rPr lang="en-US" sz="2000" dirty="0">
                <a:solidFill>
                  <a:srgbClr val="C00000"/>
                </a:solidFill>
              </a:rPr>
              <a:t>less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prone to overfitting)</a:t>
            </a:r>
          </a:p>
          <a:p>
            <a:pPr marL="514350" indent="-514350">
              <a:buAutoNum type="arabicPeriod"/>
            </a:pPr>
            <a:r>
              <a:rPr lang="en-US" sz="2000" dirty="0"/>
              <a:t>Models are grown </a:t>
            </a:r>
            <a:r>
              <a:rPr lang="en-US" sz="2000" dirty="0">
                <a:solidFill>
                  <a:srgbClr val="FF0000"/>
                </a:solidFill>
              </a:rPr>
              <a:t>sequentially</a:t>
            </a:r>
            <a:r>
              <a:rPr lang="en-US" sz="2000" dirty="0"/>
              <a:t>: each model is grown using information from previously grown models</a:t>
            </a:r>
          </a:p>
          <a:p>
            <a:pPr marL="514350" indent="-514350">
              <a:buFontTx/>
              <a:buAutoNum type="arabicPeriod"/>
            </a:pPr>
            <a:r>
              <a:rPr lang="en-US" sz="2000" dirty="0"/>
              <a:t>Like bagging, boosting involves </a:t>
            </a:r>
            <a:r>
              <a:rPr lang="en-US" sz="2000" dirty="0">
                <a:solidFill>
                  <a:srgbClr val="FF0000"/>
                </a:solidFill>
              </a:rPr>
              <a:t>combining</a:t>
            </a:r>
            <a:r>
              <a:rPr lang="en-US" sz="2000" dirty="0"/>
              <a:t> predictors but 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models are </a:t>
            </a:r>
            <a:r>
              <a:rPr lang="en-US" sz="2000" dirty="0">
                <a:solidFill>
                  <a:srgbClr val="C00000"/>
                </a:solidFill>
                <a:ea typeface="Gothic" pitchFamily="2"/>
                <a:cs typeface="Lucidasans" pitchFamily="2"/>
              </a:rPr>
              <a:t>weighted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according to </a:t>
            </a:r>
            <a:r>
              <a:rPr lang="en-US" sz="2000" dirty="0">
                <a:solidFill>
                  <a:srgbClr val="C00000"/>
                </a:solidFill>
                <a:ea typeface="Gothic" pitchFamily="2"/>
                <a:cs typeface="Lucidasans" pitchFamily="2"/>
              </a:rPr>
              <a:t>performance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103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B826B1C-E191-4B17-94A4-204D7E95A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1" y="152400"/>
            <a:ext cx="8817077" cy="5334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Typical Ensemble Learning</a:t>
            </a: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9A257B3B-C337-4D47-8C42-FB02E31D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990600"/>
            <a:ext cx="72247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>
            <a:extLst>
              <a:ext uri="{FF2B5EF4-FFF2-40B4-BE49-F238E27FC236}">
                <a16:creationId xmlns:a16="http://schemas.microsoft.com/office/drawing/2014/main" id="{374BC95F-9831-470B-93A5-1C7C53FC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89" y="4944070"/>
            <a:ext cx="39986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Using a method to provide a classification based on results of classifiers (e.g., </a:t>
            </a:r>
            <a:r>
              <a:rPr lang="en-US" altLang="en-US" sz="1800" dirty="0">
                <a:solidFill>
                  <a:srgbClr val="FF0000"/>
                </a:solidFill>
              </a:rPr>
              <a:t>majority vote</a:t>
            </a:r>
            <a:r>
              <a:rPr lang="en-US" altLang="en-US" sz="1800" dirty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4CB7-B203-B441-49CC-47B931AB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Boosting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6C103-D8F6-A089-8036-1AA49DA5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09" y="62180"/>
            <a:ext cx="3945835" cy="3353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E69CBF6-2FEF-E313-D989-EE3F6EC130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360" y="2093912"/>
                <a:ext cx="8097520" cy="4764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Assign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equal probabilities </a:t>
                </a:r>
                <a:r>
                  <a:rPr lang="en-US" sz="2400" dirty="0"/>
                  <a:t>to training data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Redo probabilities </a:t>
                </a:r>
                <a:r>
                  <a:rPr lang="en-US" sz="2400" dirty="0"/>
                  <a:t>by assigning lower values to correctly classified points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higher to misclassified points</a:t>
                </a: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Perform final classification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weighted combination of classifiers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   H(x) = sign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E69CBF6-2FEF-E313-D989-EE3F6EC13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2093912"/>
                <a:ext cx="8097520" cy="4764087"/>
              </a:xfrm>
              <a:prstGeom prst="rect">
                <a:avLst/>
              </a:prstGeom>
              <a:blipFill>
                <a:blip r:embed="rId4"/>
                <a:stretch>
                  <a:fillRect t="-1023" r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TextBox 4">
            <a:extLst>
              <a:ext uri="{FF2B5EF4-FFF2-40B4-BE49-F238E27FC236}">
                <a16:creationId xmlns:a16="http://schemas.microsoft.com/office/drawing/2014/main" id="{61A382A0-2736-DF5D-0075-3E96DDF9BAB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31" y="3287940"/>
            <a:ext cx="3474570" cy="201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C2626687-9177-D328-B199-21CD34CE5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816696"/>
              </p:ext>
            </p:extLst>
          </p:nvPr>
        </p:nvGraphicFramePr>
        <p:xfrm>
          <a:off x="8310880" y="3829046"/>
          <a:ext cx="13938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11800" imgH="8334375" progId="Equation.3">
                  <p:embed/>
                </p:oleObj>
              </mc:Choice>
              <mc:Fallback>
                <p:oleObj name="Equation" r:id="rId6" imgW="18211800" imgH="8334375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683B16FD-3B2B-E875-9F82-F7FFEBA9A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0880" y="3829046"/>
                        <a:ext cx="13938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5C2026E-9A6D-BF93-1F2D-E4A9332CA8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9272" y="3799679"/>
            <a:ext cx="3648075" cy="7143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D7E1DCB-B581-37AA-7206-157E23424F66}"/>
              </a:ext>
            </a:extLst>
          </p:cNvPr>
          <p:cNvGrpSpPr/>
          <p:nvPr/>
        </p:nvGrpSpPr>
        <p:grpSpPr>
          <a:xfrm>
            <a:off x="9776426" y="5303519"/>
            <a:ext cx="2514600" cy="1433512"/>
            <a:chOff x="2971800" y="4891088"/>
            <a:chExt cx="2514600" cy="1433512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308E0900-0060-B166-3CE9-A5D19A09E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891088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/>
                <a:t>Criteria 3</a:t>
              </a:r>
              <a:endParaRPr lang="en-US" altLang="en-US" sz="1400" dirty="0">
                <a:sym typeface="Symbol" panose="05050102010706020507" pitchFamily="18" charset="2"/>
              </a:endParaRP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899AC092-8B11-568F-EBF7-29708653C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6600" y="5576888"/>
              <a:ext cx="7620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D543CEF1-0911-FF15-C860-1E4C4879C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5576888"/>
              <a:ext cx="8382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42204610-5D59-A2F6-B620-444CB466D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+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170CD964-B03F-5E94-63CC-BC657D4E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   -</a:t>
              </a: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038EC363-075E-E8DB-8FC4-FF9A2FA92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48640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/>
                <a:t>True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F13A2134-DE09-9BBA-3879-ACE911ADD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5486400"/>
              <a:ext cx="990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/>
                <a:t>False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6B068A-28C4-2991-DF9E-0BEEA6E1A1EF}"/>
              </a:ext>
            </a:extLst>
          </p:cNvPr>
          <p:cNvGrpSpPr/>
          <p:nvPr/>
        </p:nvGrpSpPr>
        <p:grpSpPr>
          <a:xfrm>
            <a:off x="7282180" y="5272563"/>
            <a:ext cx="2514600" cy="1433512"/>
            <a:chOff x="2971800" y="4891088"/>
            <a:chExt cx="2514600" cy="1433512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6C28FF5B-B96F-468E-9708-6F6458ECA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891088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/>
                <a:t>Criteria 2</a:t>
              </a:r>
              <a:endParaRPr lang="en-US" altLang="en-US" sz="1400" dirty="0">
                <a:sym typeface="Symbol" panose="05050102010706020507" pitchFamily="18" charset="2"/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31D800FC-E93C-2807-0EA3-5B5F3410D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6600" y="5576888"/>
              <a:ext cx="7620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E79021AC-AB8B-F02C-A97C-C841465D0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5576888"/>
              <a:ext cx="8382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30274A55-2B22-A772-FC43-8E3B4A417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+</a:t>
              </a: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81B7FB1F-22EC-77C6-94B7-27B7938EB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   -</a:t>
              </a:r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0A41A521-3CE1-34FE-8D76-1E48C47AE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48640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/>
                <a:t>True</a:t>
              </a:r>
            </a:p>
          </p:txBody>
        </p:sp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AC28A561-CA24-C29B-FBD3-1B23937D3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5486400"/>
              <a:ext cx="990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/>
                <a:t>False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8416BB-AB43-91C4-A05F-9D539132CDD1}"/>
              </a:ext>
            </a:extLst>
          </p:cNvPr>
          <p:cNvGrpSpPr/>
          <p:nvPr/>
        </p:nvGrpSpPr>
        <p:grpSpPr>
          <a:xfrm>
            <a:off x="5034280" y="5319394"/>
            <a:ext cx="2514600" cy="1433512"/>
            <a:chOff x="2971800" y="4891088"/>
            <a:chExt cx="2514600" cy="1433512"/>
          </a:xfrm>
        </p:grpSpPr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1CD6F113-F751-7079-37FC-4AEF79D6F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891088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/>
                <a:t>Criteria 1</a:t>
              </a:r>
              <a:endParaRPr lang="en-US" altLang="en-US" sz="1400" dirty="0">
                <a:sym typeface="Symbol" panose="05050102010706020507" pitchFamily="18" charset="2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50E7882E-0A1E-372C-290D-700684CE9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6600" y="5576888"/>
              <a:ext cx="7620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2BBB9A1D-74D4-63C7-6DEF-F2F6A9218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5576888"/>
              <a:ext cx="8382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8">
              <a:extLst>
                <a:ext uri="{FF2B5EF4-FFF2-40B4-BE49-F238E27FC236}">
                  <a16:creationId xmlns:a16="http://schemas.microsoft.com/office/drawing/2014/main" id="{6DB0BB03-641B-9E4D-0706-8013015C8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+</a:t>
              </a:r>
            </a:p>
          </p:txBody>
        </p:sp>
        <p:sp>
          <p:nvSpPr>
            <p:cNvPr id="29" name="Text Box 9">
              <a:extLst>
                <a:ext uri="{FF2B5EF4-FFF2-40B4-BE49-F238E27FC236}">
                  <a16:creationId xmlns:a16="http://schemas.microsoft.com/office/drawing/2014/main" id="{B4EB7534-F6D8-C604-A38C-A2285B2E2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   -</a:t>
              </a:r>
            </a:p>
          </p:txBody>
        </p:sp>
        <p:sp>
          <p:nvSpPr>
            <p:cNvPr id="30" name="Text Box 10">
              <a:extLst>
                <a:ext uri="{FF2B5EF4-FFF2-40B4-BE49-F238E27FC236}">
                  <a16:creationId xmlns:a16="http://schemas.microsoft.com/office/drawing/2014/main" id="{5FD09A72-30B9-9750-8CA1-14D0EE7F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48640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/>
                <a:t>True</a:t>
              </a: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4F1A91A8-82DB-BDD6-FB84-D60FA420B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5486400"/>
              <a:ext cx="990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False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AFD4D18-5BC0-C730-0035-882AEBFED961}"/>
              </a:ext>
            </a:extLst>
          </p:cNvPr>
          <p:cNvSpPr txBox="1"/>
          <p:nvPr/>
        </p:nvSpPr>
        <p:spPr>
          <a:xfrm>
            <a:off x="11447200" y="5246131"/>
            <a:ext cx="51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/>
              <a:t>h3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C0F3D-C6B8-1BFA-91A8-C65005E17409}"/>
              </a:ext>
            </a:extLst>
          </p:cNvPr>
          <p:cNvSpPr txBox="1"/>
          <p:nvPr/>
        </p:nvSpPr>
        <p:spPr>
          <a:xfrm>
            <a:off x="6621285" y="5202474"/>
            <a:ext cx="51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/>
              <a:t>h1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766A75-B9CF-10C3-E3BE-53B741DE3D4F}"/>
              </a:ext>
            </a:extLst>
          </p:cNvPr>
          <p:cNvSpPr txBox="1"/>
          <p:nvPr/>
        </p:nvSpPr>
        <p:spPr>
          <a:xfrm>
            <a:off x="8989026" y="5177074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/>
              <a:t>h2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9B4F05-575A-63FD-2990-4595B15E9B8F}"/>
              </a:ext>
            </a:extLst>
          </p:cNvPr>
          <p:cNvSpPr txBox="1"/>
          <p:nvPr/>
        </p:nvSpPr>
        <p:spPr>
          <a:xfrm>
            <a:off x="477520" y="3428483"/>
            <a:ext cx="985520" cy="371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Error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264CB-7F52-EC3B-BF19-108E30983B2C}"/>
              </a:ext>
            </a:extLst>
          </p:cNvPr>
          <p:cNvSpPr txBox="1"/>
          <p:nvPr/>
        </p:nvSpPr>
        <p:spPr>
          <a:xfrm>
            <a:off x="3923194" y="3428483"/>
            <a:ext cx="985520" cy="371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Weight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9E9486-BC9D-1AE1-8DE7-D838E7177766}"/>
              </a:ext>
            </a:extLst>
          </p:cNvPr>
          <p:cNvSpPr txBox="1"/>
          <p:nvPr/>
        </p:nvSpPr>
        <p:spPr>
          <a:xfrm>
            <a:off x="8167226" y="3428483"/>
            <a:ext cx="1759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Voting Power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31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E01B-DCE9-2CAD-57F8-49E9DF58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Boosting Example – First Decision Stump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510AF0-6760-4DC2-AD69-0ACC3516CEB5}"/>
              </a:ext>
            </a:extLst>
          </p:cNvPr>
          <p:cNvGrpSpPr/>
          <p:nvPr/>
        </p:nvGrpSpPr>
        <p:grpSpPr>
          <a:xfrm>
            <a:off x="7457592" y="1951362"/>
            <a:ext cx="4530237" cy="4745162"/>
            <a:chOff x="2777068" y="988888"/>
            <a:chExt cx="4530237" cy="47451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935A06-504E-9106-B3FE-F43EB45F3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953" y="988888"/>
              <a:ext cx="3420094" cy="47451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D6C8C86-E025-47D4-CD36-AB8090D00D0F}"/>
                    </a:ext>
                  </a:extLst>
                </p:cNvPr>
                <p:cNvSpPr/>
                <p:nvPr/>
              </p:nvSpPr>
              <p:spPr>
                <a:xfrm>
                  <a:off x="5256790" y="2107800"/>
                  <a:ext cx="2050515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baseline="-2500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= 0.3 </m:t>
                        </m:r>
                      </m:oMath>
                    </m:oMathPara>
                  </a14:m>
                  <a:endParaRPr lang="en-US" dirty="0">
                    <a:solidFill>
                      <a:srgbClr val="3333FF"/>
                    </a:solidFill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baseline="-25000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 = 0.42</m:t>
                        </m:r>
                      </m:oMath>
                    </m:oMathPara>
                  </a14:m>
                  <a:endParaRPr lang="en-US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BA88DE3-DB9E-8407-E177-BE066F6702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790" y="2107800"/>
                  <a:ext cx="205051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D0AA06-73B9-F845-E67A-E2389BAD75AF}"/>
                </a:ext>
              </a:extLst>
            </p:cNvPr>
            <p:cNvSpPr txBox="1"/>
            <p:nvPr/>
          </p:nvSpPr>
          <p:spPr>
            <a:xfrm>
              <a:off x="2777068" y="4353979"/>
              <a:ext cx="43603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C907B5-2E3B-C877-5C1E-BC48C56C99E2}"/>
                </a:ext>
              </a:extLst>
            </p:cNvPr>
            <p:cNvSpPr txBox="1"/>
            <p:nvPr/>
          </p:nvSpPr>
          <p:spPr>
            <a:xfrm>
              <a:off x="3226020" y="3412676"/>
              <a:ext cx="393700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683B16FD-3B2B-E875-9F82-F7FFEBA9A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291360"/>
              </p:ext>
            </p:extLst>
          </p:nvPr>
        </p:nvGraphicFramePr>
        <p:xfrm>
          <a:off x="1739563" y="2311495"/>
          <a:ext cx="13938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11800" imgH="8334375" progId="Equation.3">
                  <p:embed/>
                </p:oleObj>
              </mc:Choice>
              <mc:Fallback>
                <p:oleObj name="Equation" r:id="rId4" imgW="18211800" imgH="8334375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683B16FD-3B2B-E875-9F82-F7FFEBA9A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563" y="2311495"/>
                        <a:ext cx="13938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937753-0DBF-4753-AB7B-35ADA7051CEA}"/>
                  </a:ext>
                </a:extLst>
              </p:cNvPr>
              <p:cNvSpPr txBox="1"/>
              <p:nvPr/>
            </p:nvSpPr>
            <p:spPr>
              <a:xfrm>
                <a:off x="1216706" y="2955698"/>
                <a:ext cx="5214097" cy="1958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endParaRPr lang="en-US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l-GR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3∗1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i="1" dirty="0">
                    <a:solidFill>
                      <a:srgbClr val="3333FF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baseline="-25000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i="1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1− 0.3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0.5∗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2.33</m:t>
                              </m:r>
                            </m:e>
                          </m:d>
                        </m:e>
                      </m:func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 0.42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  <a:p>
                <a:pPr lvl="1"/>
                <a:endParaRPr lang="en-US" dirty="0">
                  <a:solidFill>
                    <a:srgbClr val="3333FF"/>
                  </a:solidFill>
                </a:endParaRPr>
              </a:p>
              <a:p>
                <a:pPr lvl="1"/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937753-0DBF-4753-AB7B-35ADA7051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06" y="2955698"/>
                <a:ext cx="5214097" cy="19585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8F2D2CE-738E-63F2-10C1-61B7DDCC4586}"/>
              </a:ext>
            </a:extLst>
          </p:cNvPr>
          <p:cNvSpPr txBox="1"/>
          <p:nvPr/>
        </p:nvSpPr>
        <p:spPr>
          <a:xfrm>
            <a:off x="7542477" y="1305031"/>
            <a:ext cx="238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Result of classification by first decision stump</a:t>
            </a:r>
            <a:endParaRPr lang="en-US" dirty="0"/>
          </a:p>
        </p:txBody>
      </p:sp>
      <p:pic>
        <p:nvPicPr>
          <p:cNvPr id="3" name="TextBox 4">
            <a:extLst>
              <a:ext uri="{FF2B5EF4-FFF2-40B4-BE49-F238E27FC236}">
                <a16:creationId xmlns:a16="http://schemas.microsoft.com/office/drawing/2014/main" id="{02B68BF4-3440-4473-3873-A419EC97FFC9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48" y="965582"/>
            <a:ext cx="3474570" cy="230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B847EF9-A017-B053-DC97-56D334762F9F}"/>
              </a:ext>
            </a:extLst>
          </p:cNvPr>
          <p:cNvGrpSpPr/>
          <p:nvPr/>
        </p:nvGrpSpPr>
        <p:grpSpPr>
          <a:xfrm>
            <a:off x="9925624" y="588275"/>
            <a:ext cx="2514600" cy="1433512"/>
            <a:chOff x="2971800" y="4891088"/>
            <a:chExt cx="2514600" cy="1433512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51121E3E-5E5B-A30E-EB5B-402922A7C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891088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/>
                <a:t>Criteria 1</a:t>
              </a:r>
              <a:endParaRPr lang="en-US" altLang="en-US" sz="1400" dirty="0">
                <a:sym typeface="Symbol" panose="05050102010706020507" pitchFamily="18" charset="2"/>
              </a:endParaRPr>
            </a:p>
          </p:txBody>
        </p:sp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BF59F672-CCAF-9FD1-E95D-3B9E2A979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6600" y="5576888"/>
              <a:ext cx="7620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A3EB646C-8F91-03FE-A1D2-12D568B49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5576888"/>
              <a:ext cx="8382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9F48C395-3449-02C0-109E-B4E73716A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+</a:t>
              </a:r>
            </a:p>
          </p:txBody>
        </p: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9DC356BE-70A0-98C3-C580-D62841AD2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   -</a:t>
              </a:r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C3A9646D-D2BD-7133-7685-FB554C59D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48640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/>
                <a:t>True</a:t>
              </a: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92BBF34C-A9F6-B923-AFF7-4AD81DDB8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5486400"/>
              <a:ext cx="990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False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B712F88-6A49-5537-B0CE-07D40A194450}"/>
              </a:ext>
            </a:extLst>
          </p:cNvPr>
          <p:cNvSpPr txBox="1"/>
          <p:nvPr/>
        </p:nvSpPr>
        <p:spPr>
          <a:xfrm>
            <a:off x="11525824" y="365125"/>
            <a:ext cx="51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/>
              <a:t>h1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308857-3D17-B518-1546-C9DD880C81EB}"/>
              </a:ext>
            </a:extLst>
          </p:cNvPr>
          <p:cNvSpPr txBox="1"/>
          <p:nvPr/>
        </p:nvSpPr>
        <p:spPr>
          <a:xfrm>
            <a:off x="1216706" y="5754211"/>
            <a:ext cx="6440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i="1" dirty="0">
                <a:solidFill>
                  <a:srgbClr val="0000FF"/>
                </a:solidFill>
                <a:latin typeface="Cambria Math" panose="02040503050406030204" pitchFamily="18" charset="0"/>
              </a:rPr>
              <a:t>W correct=  1/(1-e)*2 = 1/(1-0.3)*2 = 0.71</a:t>
            </a:r>
          </a:p>
          <a:p>
            <a:pPr lvl="1"/>
            <a:r>
              <a:rPr lang="en-US" i="1" dirty="0">
                <a:solidFill>
                  <a:srgbClr val="0000FF"/>
                </a:solidFill>
                <a:latin typeface="Cambria Math" panose="02040503050406030204" pitchFamily="18" charset="0"/>
              </a:rPr>
              <a:t>W wrong = 1/e*2 = 1/(0.3*2 )=1.6</a:t>
            </a:r>
          </a:p>
          <a:p>
            <a:pPr lvl="1"/>
            <a:endParaRPr lang="en-US" i="1" dirty="0">
              <a:solidFill>
                <a:srgbClr val="0000FF"/>
              </a:solidFill>
              <a:latin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3333FF"/>
              </a:solidFill>
            </a:endParaRPr>
          </a:p>
          <a:p>
            <a:pPr lvl="1"/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7606181-7D27-2D24-35FC-B7C15D0B0F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9563" y="4786744"/>
            <a:ext cx="36480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84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CF26D-1170-AB04-6732-FDF95504F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6947-B93F-5346-496E-16391909C5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851" y="388445"/>
            <a:ext cx="8229600" cy="693738"/>
          </a:xfrm>
        </p:spPr>
        <p:txBody>
          <a:bodyPr>
            <a:normAutofit/>
          </a:bodyPr>
          <a:lstStyle/>
          <a:p>
            <a:r>
              <a:rPr lang="en-US" sz="3200" dirty="0"/>
              <a:t>Boosting Example – Second Decision Stump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AF905-CA80-9038-F935-DB24C3246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6" y="1514271"/>
            <a:ext cx="2798172" cy="4929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9E3F1E-B60D-ED0A-E83A-1514E181F533}"/>
                  </a:ext>
                </a:extLst>
              </p:cNvPr>
              <p:cNvSpPr/>
              <p:nvPr/>
            </p:nvSpPr>
            <p:spPr>
              <a:xfrm>
                <a:off x="9194490" y="3679758"/>
                <a:ext cx="1770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 baseline="-2500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 0.21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baseline="-25000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 = 0.65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9E3F1E-B60D-ED0A-E83A-1514E181F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90" y="3679758"/>
                <a:ext cx="177003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3B921F-652F-F0FB-8A6D-92173428D2C9}"/>
              </a:ext>
            </a:extLst>
          </p:cNvPr>
          <p:cNvSpPr txBox="1"/>
          <p:nvPr/>
        </p:nvSpPr>
        <p:spPr>
          <a:xfrm>
            <a:off x="7200003" y="5358125"/>
            <a:ext cx="4360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D8076-ADB4-9FBF-0782-5B90C09E0EF5}"/>
              </a:ext>
            </a:extLst>
          </p:cNvPr>
          <p:cNvSpPr txBox="1"/>
          <p:nvPr/>
        </p:nvSpPr>
        <p:spPr>
          <a:xfrm>
            <a:off x="8444603" y="4662357"/>
            <a:ext cx="35136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FB9FEA-6DB1-F912-7282-D8245241AAFC}"/>
                  </a:ext>
                </a:extLst>
              </p:cNvPr>
              <p:cNvSpPr txBox="1"/>
              <p:nvPr/>
            </p:nvSpPr>
            <p:spPr>
              <a:xfrm>
                <a:off x="1477054" y="3078681"/>
                <a:ext cx="6440128" cy="1958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endParaRPr lang="en-US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l-GR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3∗0.71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3∗1.6+7∗</m:t>
                        </m:r>
                        <m:r>
                          <a:rPr lang="en-US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71</m:t>
                        </m:r>
                      </m:den>
                    </m:f>
                    <m:r>
                      <a:rPr lang="en-US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2.13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9.95</m:t>
                        </m:r>
                      </m:den>
                    </m:f>
                    <m:r>
                      <a:rPr lang="en-US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=0.21</m:t>
                    </m:r>
                  </m:oMath>
                </a14:m>
                <a:r>
                  <a:rPr lang="en-US" i="1" dirty="0">
                    <a:solidFill>
                      <a:srgbClr val="3333FF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baseline="-25000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i="1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1− 0.21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0.21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0.5∗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3.76</m:t>
                              </m:r>
                            </m:e>
                          </m:d>
                        </m:e>
                      </m:func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 0.65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  <a:p>
                <a:pPr lvl="1"/>
                <a:endParaRPr lang="en-US" dirty="0">
                  <a:solidFill>
                    <a:srgbClr val="3333FF"/>
                  </a:solidFill>
                </a:endParaRPr>
              </a:p>
              <a:p>
                <a:pPr lvl="1"/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FB9FEA-6DB1-F912-7282-D8245241A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054" y="3078681"/>
                <a:ext cx="6440128" cy="1958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F66543-4E5F-6843-3DAA-3B714FBE9FC7}"/>
              </a:ext>
            </a:extLst>
          </p:cNvPr>
          <p:cNvSpPr txBox="1"/>
          <p:nvPr/>
        </p:nvSpPr>
        <p:spPr>
          <a:xfrm>
            <a:off x="9440396" y="3147262"/>
            <a:ext cx="2639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 of classification by second decision stump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67BCAF-7C64-2AC6-5174-0FD064D15DAC}"/>
              </a:ext>
            </a:extLst>
          </p:cNvPr>
          <p:cNvGrpSpPr/>
          <p:nvPr/>
        </p:nvGrpSpPr>
        <p:grpSpPr>
          <a:xfrm>
            <a:off x="9358148" y="497915"/>
            <a:ext cx="2514600" cy="1433512"/>
            <a:chOff x="2971800" y="4891088"/>
            <a:chExt cx="2514600" cy="143351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AF7D1DA-1D97-AC33-D0D9-E725A03A2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891088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/>
                <a:t>Criteria 2</a:t>
              </a:r>
              <a:endParaRPr lang="en-US" altLang="en-US" sz="1400" dirty="0">
                <a:sym typeface="Symbol" panose="05050102010706020507" pitchFamily="18" charset="2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F6D70A53-7E97-8D10-FF8E-279447ACE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6600" y="5576888"/>
              <a:ext cx="7620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CDB57FA5-12FD-E173-62F8-C9C262520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5576888"/>
              <a:ext cx="8382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C1CAADBD-A3F0-CD43-6700-9C233C75F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+</a:t>
              </a:r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BF73E0C2-FBB0-E1BE-DB14-0767FBCB8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   -</a:t>
              </a: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276D3DAE-4141-8F0A-37AF-FF2AA2859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48640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/>
                <a:t>True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D469F828-E6FF-8C6C-A733-3F3313CDF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5486400"/>
              <a:ext cx="990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False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4753F7B-55D4-EC83-B423-5B48A4565ED3}"/>
              </a:ext>
            </a:extLst>
          </p:cNvPr>
          <p:cNvSpPr txBox="1"/>
          <p:nvPr/>
        </p:nvSpPr>
        <p:spPr>
          <a:xfrm>
            <a:off x="11003812" y="342895"/>
            <a:ext cx="51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/>
              <a:t>h2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716B9-EB7F-BACE-5F68-EDCF6CBEEFA4}"/>
              </a:ext>
            </a:extLst>
          </p:cNvPr>
          <p:cNvSpPr txBox="1"/>
          <p:nvPr/>
        </p:nvSpPr>
        <p:spPr>
          <a:xfrm>
            <a:off x="1477054" y="560514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i="1" dirty="0">
                <a:solidFill>
                  <a:srgbClr val="0000FF"/>
                </a:solidFill>
                <a:latin typeface="Cambria Math" panose="02040503050406030204" pitchFamily="18" charset="0"/>
              </a:rPr>
              <a:t>Update wights of each node …</a:t>
            </a:r>
          </a:p>
          <a:p>
            <a:pPr lvl="1"/>
            <a:r>
              <a:rPr lang="en-US" i="1" dirty="0">
                <a:solidFill>
                  <a:srgbClr val="0000FF"/>
                </a:solidFill>
                <a:latin typeface="Cambria Math" panose="02040503050406030204" pitchFamily="18" charset="0"/>
              </a:rPr>
              <a:t>1.6 / 2 * (1- 0.21) = 1.0</a:t>
            </a:r>
          </a:p>
          <a:p>
            <a:pPr lvl="1"/>
            <a:r>
              <a:rPr lang="en-US" i="1" dirty="0">
                <a:solidFill>
                  <a:srgbClr val="0000FF"/>
                </a:solidFill>
                <a:latin typeface="Cambria Math" panose="02040503050406030204" pitchFamily="18" charset="0"/>
              </a:rPr>
              <a:t>0.71 / 2 * (1- 0.21) =  0 .45</a:t>
            </a:r>
          </a:p>
          <a:p>
            <a:pPr lvl="1"/>
            <a:r>
              <a:rPr lang="en-US" i="1" dirty="0">
                <a:solidFill>
                  <a:srgbClr val="0000FF"/>
                </a:solidFill>
                <a:latin typeface="Cambria Math" panose="02040503050406030204" pitchFamily="18" charset="0"/>
              </a:rPr>
              <a:t>0.71 / 2 * 0.21 = 1.7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2EC6F3-0206-2FCF-4951-F00BF080E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081" y="4754943"/>
            <a:ext cx="3648075" cy="714375"/>
          </a:xfrm>
          <a:prstGeom prst="rect">
            <a:avLst/>
          </a:prstGeom>
        </p:spPr>
      </p:pic>
      <p:pic>
        <p:nvPicPr>
          <p:cNvPr id="21" name="TextBox 4">
            <a:extLst>
              <a:ext uri="{FF2B5EF4-FFF2-40B4-BE49-F238E27FC236}">
                <a16:creationId xmlns:a16="http://schemas.microsoft.com/office/drawing/2014/main" id="{028847A9-4637-C010-61C0-4FB6BA395BB3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81" y="872481"/>
            <a:ext cx="3474570" cy="230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813146CE-8DCA-15BE-C4F5-3AEBF4287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60922"/>
              </p:ext>
            </p:extLst>
          </p:nvPr>
        </p:nvGraphicFramePr>
        <p:xfrm>
          <a:off x="2112492" y="2329713"/>
          <a:ext cx="13938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211800" imgH="8334375" progId="Equation.3">
                  <p:embed/>
                </p:oleObj>
              </mc:Choice>
              <mc:Fallback>
                <p:oleObj name="Equation" r:id="rId7" imgW="18211800" imgH="8334375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683B16FD-3B2B-E875-9F82-F7FFEBA9A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492" y="2329713"/>
                        <a:ext cx="13938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453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E12DD-32F0-3093-3530-D532CFAB5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7267-8FA1-4B63-6707-976AE7DC2C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0" y="242675"/>
            <a:ext cx="8229600" cy="693738"/>
          </a:xfrm>
        </p:spPr>
        <p:txBody>
          <a:bodyPr>
            <a:normAutofit/>
          </a:bodyPr>
          <a:lstStyle/>
          <a:p>
            <a:r>
              <a:rPr lang="en-US" sz="3200" dirty="0"/>
              <a:t>Boosting Example – Third Decision Stump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05B71-CF08-4B2E-E1EE-8A6443C6E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98" y="1028417"/>
            <a:ext cx="2565476" cy="4801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D0AE09C-2247-B6B8-8909-51A4093406F2}"/>
                  </a:ext>
                </a:extLst>
              </p:cNvPr>
              <p:cNvSpPr/>
              <p:nvPr/>
            </p:nvSpPr>
            <p:spPr>
              <a:xfrm>
                <a:off x="8440764" y="4832274"/>
                <a:ext cx="1770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 baseline="-2500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 0.14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baseline="-25000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 = 0.92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D0AE09C-2247-B6B8-8909-51A409340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64" y="4832274"/>
                <a:ext cx="177003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AFDBC8-CD38-5E04-5255-7015B9375487}"/>
              </a:ext>
            </a:extLst>
          </p:cNvPr>
          <p:cNvSpPr txBox="1"/>
          <p:nvPr/>
        </p:nvSpPr>
        <p:spPr>
          <a:xfrm>
            <a:off x="6427814" y="4553767"/>
            <a:ext cx="3937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154901-604A-9F69-894F-7B306F8238E4}"/>
                  </a:ext>
                </a:extLst>
              </p:cNvPr>
              <p:cNvSpPr txBox="1"/>
              <p:nvPr/>
            </p:nvSpPr>
            <p:spPr>
              <a:xfrm>
                <a:off x="1434354" y="4705764"/>
                <a:ext cx="5757829" cy="1545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l-GR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=0.14</m:t>
                    </m:r>
                  </m:oMath>
                </a14:m>
                <a:r>
                  <a:rPr lang="en-US" i="1" dirty="0">
                    <a:solidFill>
                      <a:srgbClr val="3333FF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baseline="-25000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i="1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1− 0.14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0.14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0.5∗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6.14</m:t>
                              </m:r>
                            </m:e>
                          </m:d>
                        </m:e>
                      </m:func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 0.92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  <a:p>
                <a:pPr lvl="1"/>
                <a:endParaRPr lang="en-US" dirty="0">
                  <a:solidFill>
                    <a:srgbClr val="3333FF"/>
                  </a:solidFill>
                </a:endParaRPr>
              </a:p>
              <a:p>
                <a:pPr lvl="1"/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154901-604A-9F69-894F-7B306F823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54" y="4705764"/>
                <a:ext cx="5757829" cy="1545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1ADC475-7641-DC09-CD4C-0B1E17F805FF}"/>
              </a:ext>
            </a:extLst>
          </p:cNvPr>
          <p:cNvSpPr txBox="1"/>
          <p:nvPr/>
        </p:nvSpPr>
        <p:spPr>
          <a:xfrm>
            <a:off x="8562026" y="4184435"/>
            <a:ext cx="238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Result of classification by third decision stump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DE79C6-FA66-608E-6A78-3A129DCEF860}"/>
              </a:ext>
            </a:extLst>
          </p:cNvPr>
          <p:cNvGrpSpPr/>
          <p:nvPr/>
        </p:nvGrpSpPr>
        <p:grpSpPr>
          <a:xfrm>
            <a:off x="9358148" y="497915"/>
            <a:ext cx="2514600" cy="1433512"/>
            <a:chOff x="2971800" y="4891088"/>
            <a:chExt cx="2514600" cy="1433512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A2734DDE-CCE0-DD54-8A4F-C1CF9825D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891088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/>
                <a:t>Criteria 3</a:t>
              </a:r>
              <a:endParaRPr lang="en-US" altLang="en-US" sz="1400" dirty="0">
                <a:sym typeface="Symbol" panose="05050102010706020507" pitchFamily="18" charset="2"/>
              </a:endParaRP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E20ED1EB-C238-C51C-C058-88AB24553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6600" y="5576888"/>
              <a:ext cx="7620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C712A350-53CB-A584-03BB-3D3D09B66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5576888"/>
              <a:ext cx="8382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EDB8CCB4-4333-0853-9020-6947CA486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+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662557E2-C826-BE1C-249D-79E5E00E6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   -</a:t>
              </a: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87171812-9187-2521-1009-6576ED62F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48640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/>
                <a:t>True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88AC0C95-ADC6-EE53-D4EF-8C34D12FF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5486400"/>
              <a:ext cx="990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False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C84F1B3-FA17-8AE8-385E-63E58A16A35F}"/>
              </a:ext>
            </a:extLst>
          </p:cNvPr>
          <p:cNvSpPr txBox="1"/>
          <p:nvPr/>
        </p:nvSpPr>
        <p:spPr>
          <a:xfrm>
            <a:off x="11003812" y="342895"/>
            <a:ext cx="51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/>
              <a:t>h3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97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956E5-C17D-BB67-21A2-2CBB95C58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2EA642E-2ED2-200F-2C1B-7A74D5BE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670" y="815299"/>
            <a:ext cx="2444757" cy="5963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FB91B7-E539-4879-F50C-2B45B5121A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0" y="470567"/>
            <a:ext cx="8229600" cy="693738"/>
          </a:xfrm>
        </p:spPr>
        <p:txBody>
          <a:bodyPr>
            <a:normAutofit/>
          </a:bodyPr>
          <a:lstStyle/>
          <a:p>
            <a:r>
              <a:rPr lang="en-US" sz="3200" dirty="0"/>
              <a:t>Boosting Example – Combining by Voting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900684-A4BA-93E7-1BED-8170AACE1E54}"/>
                  </a:ext>
                </a:extLst>
              </p:cNvPr>
              <p:cNvSpPr/>
              <p:nvPr/>
            </p:nvSpPr>
            <p:spPr>
              <a:xfrm>
                <a:off x="10029144" y="5396370"/>
                <a:ext cx="1770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 baseline="-2500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 0.14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baseline="-25000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 = 0.92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900684-A4BA-93E7-1BED-8170AACE1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144" y="5396370"/>
                <a:ext cx="177003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F253E50-0D10-01F3-6CBC-DAA7FDC8C429}"/>
                  </a:ext>
                </a:extLst>
              </p:cNvPr>
              <p:cNvSpPr/>
              <p:nvPr/>
            </p:nvSpPr>
            <p:spPr>
              <a:xfrm>
                <a:off x="9895530" y="3474094"/>
                <a:ext cx="1770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 baseline="-2500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 0.21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baseline="-25000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 = 0.65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F253E50-0D10-01F3-6CBC-DAA7FDC8C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530" y="3474094"/>
                <a:ext cx="177003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735F820-6580-15CE-2527-4E4DE1520F1B}"/>
                  </a:ext>
                </a:extLst>
              </p:cNvPr>
              <p:cNvSpPr/>
              <p:nvPr/>
            </p:nvSpPr>
            <p:spPr>
              <a:xfrm>
                <a:off x="9935739" y="1679336"/>
                <a:ext cx="205051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 baseline="-2500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 0.3 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baseline="-25000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 = 0.42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735F820-6580-15CE-2527-4E4DE1520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739" y="1679336"/>
                <a:ext cx="205051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6973935-66CC-1C26-FDFC-0929106D3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79" y="3159423"/>
            <a:ext cx="7669991" cy="1624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BF3654-0E49-CE7C-D8A6-2C9C0156B47E}"/>
              </a:ext>
            </a:extLst>
          </p:cNvPr>
          <p:cNvSpPr txBox="1"/>
          <p:nvPr/>
        </p:nvSpPr>
        <p:spPr>
          <a:xfrm>
            <a:off x="7735619" y="5257870"/>
            <a:ext cx="3937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401D2-C935-45A6-C358-B036E0F8F6CF}"/>
              </a:ext>
            </a:extLst>
          </p:cNvPr>
          <p:cNvSpPr txBox="1"/>
          <p:nvPr/>
        </p:nvSpPr>
        <p:spPr>
          <a:xfrm>
            <a:off x="7772003" y="3159423"/>
            <a:ext cx="3937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E7CDE0-340E-6270-E0A7-0C9F50FDB80F}"/>
              </a:ext>
            </a:extLst>
          </p:cNvPr>
          <p:cNvSpPr txBox="1"/>
          <p:nvPr/>
        </p:nvSpPr>
        <p:spPr>
          <a:xfrm>
            <a:off x="7772003" y="1276710"/>
            <a:ext cx="3937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F19138-701B-CF1D-A0EA-8417FB21BDF2}"/>
              </a:ext>
            </a:extLst>
          </p:cNvPr>
          <p:cNvSpPr txBox="1"/>
          <p:nvPr/>
        </p:nvSpPr>
        <p:spPr>
          <a:xfrm>
            <a:off x="6268917" y="3335594"/>
            <a:ext cx="3937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8669B-67B4-8FAE-E6BF-1BF12EB44335}"/>
              </a:ext>
            </a:extLst>
          </p:cNvPr>
          <p:cNvSpPr txBox="1"/>
          <p:nvPr/>
        </p:nvSpPr>
        <p:spPr>
          <a:xfrm>
            <a:off x="4539090" y="3335593"/>
            <a:ext cx="3937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78EE37-48BB-64A0-A850-6797938E8FD5}"/>
              </a:ext>
            </a:extLst>
          </p:cNvPr>
          <p:cNvSpPr txBox="1"/>
          <p:nvPr/>
        </p:nvSpPr>
        <p:spPr>
          <a:xfrm>
            <a:off x="2983186" y="3335593"/>
            <a:ext cx="3937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1719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CAD9C-C9AE-9871-FD04-508E9739E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3083-7FC9-444B-FE99-4D5500D8B2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09031" y="555557"/>
            <a:ext cx="8229600" cy="693738"/>
          </a:xfrm>
        </p:spPr>
        <p:txBody>
          <a:bodyPr>
            <a:normAutofit/>
          </a:bodyPr>
          <a:lstStyle/>
          <a:p>
            <a:r>
              <a:rPr lang="en-US" sz="3200" dirty="0"/>
              <a:t>Boosting Example – Prediction on Test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DBA5F-C2F8-FE8F-82C8-4900A6370687}"/>
              </a:ext>
            </a:extLst>
          </p:cNvPr>
          <p:cNvSpPr txBox="1"/>
          <p:nvPr/>
        </p:nvSpPr>
        <p:spPr>
          <a:xfrm>
            <a:off x="416227" y="4108010"/>
            <a:ext cx="93638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Suppose that </a:t>
            </a:r>
            <a:r>
              <a:rPr lang="en-US" dirty="0">
                <a:solidFill>
                  <a:srgbClr val="C00000"/>
                </a:solidFill>
              </a:rPr>
              <a:t>a test data </a:t>
            </a:r>
            <a:r>
              <a:rPr lang="en-US" dirty="0"/>
              <a:t>point :</a:t>
            </a:r>
          </a:p>
          <a:p>
            <a:r>
              <a:rPr lang="en-US" dirty="0"/>
              <a:t>Prediction by h1 = Plus</a:t>
            </a:r>
          </a:p>
          <a:p>
            <a:r>
              <a:rPr lang="en-US" dirty="0"/>
              <a:t>Prediction by h2 = Plus</a:t>
            </a:r>
          </a:p>
          <a:p>
            <a:r>
              <a:rPr lang="en-US" dirty="0"/>
              <a:t>Prediction by h3 = Minus</a:t>
            </a:r>
          </a:p>
          <a:p>
            <a:endParaRPr lang="en-US" dirty="0"/>
          </a:p>
          <a:p>
            <a:r>
              <a:rPr lang="en-US" dirty="0"/>
              <a:t>Then:</a:t>
            </a:r>
          </a:p>
          <a:p>
            <a:r>
              <a:rPr lang="en-US" dirty="0"/>
              <a:t>max(Plus: 0.42+ 0.65, Minus: 0.92) = max(</a:t>
            </a:r>
            <a:r>
              <a:rPr lang="en-US" dirty="0">
                <a:solidFill>
                  <a:srgbClr val="FF0000"/>
                </a:solidFill>
              </a:rPr>
              <a:t>Plus: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1.07</a:t>
            </a:r>
            <a:r>
              <a:rPr lang="en-US" dirty="0"/>
              <a:t>, Minus: 0.92)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Prediction by Model: </a:t>
            </a:r>
            <a:r>
              <a:rPr lang="en-US" dirty="0">
                <a:solidFill>
                  <a:srgbClr val="C00000"/>
                </a:solidFill>
              </a:rPr>
              <a:t>Plus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A29A62-4231-E5F2-2F89-989A234B1A40}"/>
              </a:ext>
            </a:extLst>
          </p:cNvPr>
          <p:cNvGrpSpPr/>
          <p:nvPr/>
        </p:nvGrpSpPr>
        <p:grpSpPr>
          <a:xfrm>
            <a:off x="9454648" y="1849584"/>
            <a:ext cx="2514600" cy="1433512"/>
            <a:chOff x="2971800" y="4891088"/>
            <a:chExt cx="2514600" cy="1433512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FD47CB47-BE51-7E88-038C-B1E2A08A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891088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/>
                <a:t>Criteria 1</a:t>
              </a:r>
              <a:endParaRPr lang="en-US" altLang="en-US" sz="1400" dirty="0">
                <a:sym typeface="Symbol" panose="05050102010706020507" pitchFamily="18" charset="2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6E163206-85CD-EACC-6530-10EE99952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6600" y="5576888"/>
              <a:ext cx="7620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0E0FCA-DECC-EE04-839B-7B33BDDC9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5576888"/>
              <a:ext cx="8382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AE3B7C63-42DD-6B26-BBEC-AE8304DFA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531304EC-6BFC-879C-3FFC-59EDF5599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   -</a:t>
              </a: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5DB85E67-E396-ED0F-2F3C-7763FABDC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48640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/>
                <a:t>True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7219CE12-47B5-393A-6F80-359A4C968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5486400"/>
              <a:ext cx="990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False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4E2BDC-8939-6A82-F65D-67676D4FF679}"/>
              </a:ext>
            </a:extLst>
          </p:cNvPr>
          <p:cNvGrpSpPr/>
          <p:nvPr/>
        </p:nvGrpSpPr>
        <p:grpSpPr>
          <a:xfrm>
            <a:off x="9541028" y="3630280"/>
            <a:ext cx="2514600" cy="1433512"/>
            <a:chOff x="2971800" y="4891088"/>
            <a:chExt cx="2514600" cy="1433512"/>
          </a:xfrm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9000F87F-FA72-3948-328F-27C6024A4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891088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/>
                <a:t>Criteria 2</a:t>
              </a:r>
              <a:endParaRPr lang="en-US" altLang="en-US" sz="1400" dirty="0">
                <a:sym typeface="Symbol" panose="05050102010706020507" pitchFamily="18" charset="2"/>
              </a:endParaRPr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80FA8B33-CD8A-A21A-C1AE-78050BFD1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6600" y="5576888"/>
              <a:ext cx="7620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15A35459-DD6B-1AE3-6EFE-BC45CF37D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5576888"/>
              <a:ext cx="8382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8">
              <a:extLst>
                <a:ext uri="{FF2B5EF4-FFF2-40B4-BE49-F238E27FC236}">
                  <a16:creationId xmlns:a16="http://schemas.microsoft.com/office/drawing/2014/main" id="{91054ED9-CDDF-B682-8620-95DA0A833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58279A48-3C6C-080B-8EC8-69CE7AE0C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   -</a:t>
              </a:r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DE80762B-CB2C-D6CD-E80E-1EB804EEE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48640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/>
                <a:t>True</a:t>
              </a: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27781208-C644-1F87-F830-EC8D6845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5486400"/>
              <a:ext cx="990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False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784A2E8-A775-F1E6-1890-0C7A6C171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46" y="1857755"/>
            <a:ext cx="7750802" cy="164179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A909B61-CE52-7622-456D-EDE5E704C6FA}"/>
              </a:ext>
            </a:extLst>
          </p:cNvPr>
          <p:cNvSpPr txBox="1"/>
          <p:nvPr/>
        </p:nvSpPr>
        <p:spPr>
          <a:xfrm>
            <a:off x="7352846" y="2050935"/>
            <a:ext cx="3937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08C9E8-B0CA-0AA3-F019-4991253BAF4C}"/>
              </a:ext>
            </a:extLst>
          </p:cNvPr>
          <p:cNvSpPr txBox="1"/>
          <p:nvPr/>
        </p:nvSpPr>
        <p:spPr>
          <a:xfrm>
            <a:off x="11259457" y="5130100"/>
            <a:ext cx="3937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9B54BC-18C0-935E-C955-04A3E1831596}"/>
              </a:ext>
            </a:extLst>
          </p:cNvPr>
          <p:cNvSpPr txBox="1"/>
          <p:nvPr/>
        </p:nvSpPr>
        <p:spPr>
          <a:xfrm>
            <a:off x="5598475" y="2052632"/>
            <a:ext cx="3937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3339D8-F34D-8E6D-B9AB-B002F9E1CCAF}"/>
              </a:ext>
            </a:extLst>
          </p:cNvPr>
          <p:cNvSpPr txBox="1"/>
          <p:nvPr/>
        </p:nvSpPr>
        <p:spPr>
          <a:xfrm>
            <a:off x="4026696" y="2051710"/>
            <a:ext cx="3937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F2868A-145C-D7D0-022D-8041A59E919B}"/>
              </a:ext>
            </a:extLst>
          </p:cNvPr>
          <p:cNvSpPr txBox="1"/>
          <p:nvPr/>
        </p:nvSpPr>
        <p:spPr>
          <a:xfrm>
            <a:off x="11070581" y="1707523"/>
            <a:ext cx="3937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9EA2C8-07BE-C223-2987-133B0EE7CA91}"/>
              </a:ext>
            </a:extLst>
          </p:cNvPr>
          <p:cNvSpPr txBox="1"/>
          <p:nvPr/>
        </p:nvSpPr>
        <p:spPr>
          <a:xfrm>
            <a:off x="11277098" y="3512438"/>
            <a:ext cx="3937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25C6C2-54E4-E717-F5B2-A2F2526B9C29}"/>
              </a:ext>
            </a:extLst>
          </p:cNvPr>
          <p:cNvGrpSpPr/>
          <p:nvPr/>
        </p:nvGrpSpPr>
        <p:grpSpPr>
          <a:xfrm>
            <a:off x="9627644" y="5247942"/>
            <a:ext cx="2514600" cy="1433512"/>
            <a:chOff x="2971800" y="4891088"/>
            <a:chExt cx="2514600" cy="1433512"/>
          </a:xfrm>
        </p:grpSpPr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3A47F2C1-D754-9620-97FD-B5F8BE69B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891088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/>
                <a:t>Criteria 3</a:t>
              </a:r>
              <a:endParaRPr lang="en-US" altLang="en-US" sz="1400" dirty="0">
                <a:sym typeface="Symbol" panose="05050102010706020507" pitchFamily="18" charset="2"/>
              </a:endParaRPr>
            </a:p>
          </p:txBody>
        </p:sp>
        <p:sp>
          <p:nvSpPr>
            <p:cNvPr id="36" name="Line 6">
              <a:extLst>
                <a:ext uri="{FF2B5EF4-FFF2-40B4-BE49-F238E27FC236}">
                  <a16:creationId xmlns:a16="http://schemas.microsoft.com/office/drawing/2014/main" id="{C5EBD1A7-BAAF-48FA-C165-911D2B066D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6600" y="5576888"/>
              <a:ext cx="7620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">
              <a:extLst>
                <a:ext uri="{FF2B5EF4-FFF2-40B4-BE49-F238E27FC236}">
                  <a16:creationId xmlns:a16="http://schemas.microsoft.com/office/drawing/2014/main" id="{1E204ED7-EAB1-B904-88FA-A835EBF5E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5576888"/>
              <a:ext cx="8382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8">
              <a:extLst>
                <a:ext uri="{FF2B5EF4-FFF2-40B4-BE49-F238E27FC236}">
                  <a16:creationId xmlns:a16="http://schemas.microsoft.com/office/drawing/2014/main" id="{9808919F-2FC8-4DE7-D729-5FAD81C3A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+</a:t>
              </a:r>
            </a:p>
          </p:txBody>
        </p:sp>
        <p:sp>
          <p:nvSpPr>
            <p:cNvPr id="39" name="Text Box 9">
              <a:extLst>
                <a:ext uri="{FF2B5EF4-FFF2-40B4-BE49-F238E27FC236}">
                  <a16:creationId xmlns:a16="http://schemas.microsoft.com/office/drawing/2014/main" id="{1A361E8D-7B16-E62C-F651-EEE00A182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5957888"/>
              <a:ext cx="685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</a:rPr>
                <a:t>   -</a:t>
              </a:r>
            </a:p>
          </p:txBody>
        </p:sp>
        <p:sp>
          <p:nvSpPr>
            <p:cNvPr id="40" name="Text Box 10">
              <a:extLst>
                <a:ext uri="{FF2B5EF4-FFF2-40B4-BE49-F238E27FC236}">
                  <a16:creationId xmlns:a16="http://schemas.microsoft.com/office/drawing/2014/main" id="{5DC0F4B6-D345-EA34-02F6-FFCCDFD94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48640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/>
                <a:t>True</a:t>
              </a:r>
            </a:p>
          </p:txBody>
        </p:sp>
        <p:sp>
          <p:nvSpPr>
            <p:cNvPr id="41" name="Text Box 11">
              <a:extLst>
                <a:ext uri="{FF2B5EF4-FFF2-40B4-BE49-F238E27FC236}">
                  <a16:creationId xmlns:a16="http://schemas.microsoft.com/office/drawing/2014/main" id="{53C0D5A8-D522-5A7E-67DA-39D19CA02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5486400"/>
              <a:ext cx="990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7542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015DC-1F17-111F-9100-202596916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A30F4D7C-54CE-4ED7-FAB2-EDE125FFA066}"/>
              </a:ext>
            </a:extLst>
          </p:cNvPr>
          <p:cNvSpPr txBox="1">
            <a:spLocks/>
          </p:cNvSpPr>
          <p:nvPr/>
        </p:nvSpPr>
        <p:spPr bwMode="auto">
          <a:xfrm>
            <a:off x="1524000" y="-1"/>
            <a:ext cx="91440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3200" dirty="0"/>
              <a:t>Voting Power By Error </a:t>
            </a:r>
            <a:endParaRPr lang="zh-TW" altLang="en-US" sz="32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126065F-8E02-A3E7-DBA5-8254F9419E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50" t="35926" b="31480"/>
          <a:stretch/>
        </p:blipFill>
        <p:spPr>
          <a:xfrm>
            <a:off x="7927975" y="1295400"/>
            <a:ext cx="2171700" cy="1676400"/>
          </a:xfrm>
          <a:prstGeom prst="rect">
            <a:avLst/>
          </a:prstGeom>
        </p:spPr>
      </p:pic>
      <p:pic>
        <p:nvPicPr>
          <p:cNvPr id="1026" name="Picture 2" descr="Adaboost Algorithm Explained with Python Example - Data Analytics">
            <a:extLst>
              <a:ext uri="{FF2B5EF4-FFF2-40B4-BE49-F238E27FC236}">
                <a16:creationId xmlns:a16="http://schemas.microsoft.com/office/drawing/2014/main" id="{3EB0E0D1-BAC0-6C14-0A94-36672A35D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066800"/>
            <a:ext cx="4800600" cy="526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FC32A2-7095-D14F-8844-60D1D99298E2}"/>
              </a:ext>
            </a:extLst>
          </p:cNvPr>
          <p:cNvCxnSpPr>
            <a:cxnSpLocks/>
          </p:cNvCxnSpPr>
          <p:nvPr/>
        </p:nvCxnSpPr>
        <p:spPr>
          <a:xfrm flipV="1">
            <a:off x="3733800" y="3200400"/>
            <a:ext cx="0" cy="24384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F48963-D7E8-1A89-A8FB-510CC7E34E4D}"/>
              </a:ext>
            </a:extLst>
          </p:cNvPr>
          <p:cNvCxnSpPr>
            <a:cxnSpLocks/>
          </p:cNvCxnSpPr>
          <p:nvPr/>
        </p:nvCxnSpPr>
        <p:spPr>
          <a:xfrm flipH="1">
            <a:off x="2286001" y="3204882"/>
            <a:ext cx="1429871" cy="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12C9A9-ED92-2845-A306-393D06B191C2}"/>
              </a:ext>
            </a:extLst>
          </p:cNvPr>
          <p:cNvSpPr txBox="1"/>
          <p:nvPr/>
        </p:nvSpPr>
        <p:spPr>
          <a:xfrm>
            <a:off x="2239189" y="28310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0.368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3C04E-2B34-03B2-2293-656A1F26A466}"/>
              </a:ext>
            </a:extLst>
          </p:cNvPr>
          <p:cNvSpPr txBox="1"/>
          <p:nvPr/>
        </p:nvSpPr>
        <p:spPr>
          <a:xfrm>
            <a:off x="7446875" y="3097123"/>
            <a:ext cx="29369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a classifier makes 3 mistakes out of 8 predictions then the total error would be 3/8 (0.375)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2FDF0-164A-E099-64C5-048A7F3B8565}"/>
              </a:ext>
            </a:extLst>
          </p:cNvPr>
          <p:cNvSpPr txBox="1"/>
          <p:nvPr/>
        </p:nvSpPr>
        <p:spPr>
          <a:xfrm>
            <a:off x="7524437" y="4419601"/>
            <a:ext cx="2781836" cy="646331"/>
          </a:xfrm>
          <a:prstGeom prst="rect">
            <a:avLst/>
          </a:prstGeom>
          <a:solidFill>
            <a:srgbClr val="FFFFCC"/>
          </a:solidFill>
          <a:ln w="2222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Based on the formula, alpha will be 0.368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6A26-3D8C-4D62-57D8-447324F1128E}"/>
              </a:ext>
            </a:extLst>
          </p:cNvPr>
          <p:cNvSpPr txBox="1"/>
          <p:nvPr/>
        </p:nvSpPr>
        <p:spPr>
          <a:xfrm>
            <a:off x="6248400" y="539643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en-US" dirty="0"/>
              <a:t>If a classifier makes 7 mistakes out of 8 predictions then the total error would be 7/8 and based on the formula, alpha would be </a:t>
            </a:r>
            <a:r>
              <a:rPr lang="en-US" altLang="en-US" dirty="0">
                <a:solidFill>
                  <a:srgbClr val="C00000"/>
                </a:solidFill>
              </a:rPr>
              <a:t>NEGATIVE</a:t>
            </a:r>
            <a:r>
              <a:rPr lang="en-US" altLang="en-US" dirty="0"/>
              <a:t> 3 or 4</a:t>
            </a:r>
          </a:p>
        </p:txBody>
      </p:sp>
    </p:spTree>
    <p:extLst>
      <p:ext uri="{BB962C8B-B14F-4D97-AF65-F5344CB8AC3E}">
        <p14:creationId xmlns:p14="http://schemas.microsoft.com/office/powerpoint/2010/main" val="3876897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C4EE3-DBBF-F71C-F774-B458A91DE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9779-48EB-B3CF-E54D-17229ABB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/>
              <a:t>AdaBoost</a:t>
            </a:r>
            <a:r>
              <a:rPr lang="en-US" sz="3200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D008-BC6B-5E7E-1CBC-593AADEC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2" y="1477289"/>
            <a:ext cx="1145032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sz="1800" dirty="0">
                <a:solidFill>
                  <a:srgbClr val="C00000"/>
                </a:solidFill>
              </a:rPr>
              <a:t>AdaBoost</a:t>
            </a:r>
            <a:r>
              <a:rPr lang="en-US" altLang="zh-TW" sz="1800" dirty="0"/>
              <a:t> is a general method of the boosting algorithm:</a:t>
            </a: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EF9846-AB7D-4FE9-5B13-C445F534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991360"/>
            <a:ext cx="9343609" cy="4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99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D7BB4A9-031E-4B38-96B3-E4E0D69C4E13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3200" dirty="0"/>
              <a:t>Types of Ensemble Learning</a:t>
            </a:r>
            <a:endParaRPr lang="zh-TW" altLang="en-US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FE2CF0-C0CC-6AA0-A3AB-BA6294561022}"/>
              </a:ext>
            </a:extLst>
          </p:cNvPr>
          <p:cNvSpPr/>
          <p:nvPr/>
        </p:nvSpPr>
        <p:spPr>
          <a:xfrm>
            <a:off x="4267200" y="990600"/>
            <a:ext cx="3352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AFE32-41CF-C7E2-7D22-931874796CF3}"/>
              </a:ext>
            </a:extLst>
          </p:cNvPr>
          <p:cNvSpPr txBox="1"/>
          <p:nvPr/>
        </p:nvSpPr>
        <p:spPr>
          <a:xfrm>
            <a:off x="4669052" y="1178868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Ensemble Learning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0F894B-6A80-795E-E4B6-0577FD2C0DA7}"/>
              </a:ext>
            </a:extLst>
          </p:cNvPr>
          <p:cNvCxnSpPr>
            <a:stCxn id="3" idx="2"/>
          </p:cNvCxnSpPr>
          <p:nvPr/>
        </p:nvCxnSpPr>
        <p:spPr>
          <a:xfrm>
            <a:off x="5943600" y="1828800"/>
            <a:ext cx="0" cy="304800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2300D5-161D-B4CE-9DA6-1A2A3AC8DFA8}"/>
              </a:ext>
            </a:extLst>
          </p:cNvPr>
          <p:cNvCxnSpPr>
            <a:cxnSpLocks/>
          </p:cNvCxnSpPr>
          <p:nvPr/>
        </p:nvCxnSpPr>
        <p:spPr>
          <a:xfrm>
            <a:off x="4239526" y="2133600"/>
            <a:ext cx="371294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7D11F5-5A1C-D518-2E44-D8970680793E}"/>
              </a:ext>
            </a:extLst>
          </p:cNvPr>
          <p:cNvCxnSpPr/>
          <p:nvPr/>
        </p:nvCxnSpPr>
        <p:spPr>
          <a:xfrm>
            <a:off x="4239126" y="2133600"/>
            <a:ext cx="0" cy="685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D3D7FA-1A86-CC12-3D4F-1EAA46E791AB}"/>
              </a:ext>
            </a:extLst>
          </p:cNvPr>
          <p:cNvCxnSpPr/>
          <p:nvPr/>
        </p:nvCxnSpPr>
        <p:spPr>
          <a:xfrm>
            <a:off x="7970324" y="2133599"/>
            <a:ext cx="0" cy="685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3D40D9-7A78-7060-00BA-4039F776E73C}"/>
              </a:ext>
            </a:extLst>
          </p:cNvPr>
          <p:cNvSpPr/>
          <p:nvPr/>
        </p:nvSpPr>
        <p:spPr>
          <a:xfrm>
            <a:off x="2757034" y="2819400"/>
            <a:ext cx="2687853" cy="838200"/>
          </a:xfrm>
          <a:prstGeom prst="round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963F72-6B11-B08E-EB0A-E641B6EFB0F6}"/>
              </a:ext>
            </a:extLst>
          </p:cNvPr>
          <p:cNvSpPr/>
          <p:nvPr/>
        </p:nvSpPr>
        <p:spPr>
          <a:xfrm>
            <a:off x="6747115" y="2819399"/>
            <a:ext cx="2687853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6C9655-D480-7CE4-2057-17BCD4BB876C}"/>
              </a:ext>
            </a:extLst>
          </p:cNvPr>
          <p:cNvSpPr txBox="1"/>
          <p:nvPr/>
        </p:nvSpPr>
        <p:spPr>
          <a:xfrm>
            <a:off x="2971801" y="2931058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Homogenous </a:t>
            </a:r>
          </a:p>
          <a:p>
            <a:pPr algn="ctr"/>
            <a:r>
              <a:rPr lang="en-US" dirty="0"/>
              <a:t>Ensemble Method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87834E-4EFB-14DF-05EB-4B79D1878598}"/>
              </a:ext>
            </a:extLst>
          </p:cNvPr>
          <p:cNvSpPr txBox="1"/>
          <p:nvPr/>
        </p:nvSpPr>
        <p:spPr>
          <a:xfrm>
            <a:off x="7138504" y="2915334"/>
            <a:ext cx="190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Heterogenous </a:t>
            </a:r>
          </a:p>
          <a:p>
            <a:pPr algn="ctr"/>
            <a:r>
              <a:rPr lang="en-US" dirty="0"/>
              <a:t>Ensemble Method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25B7AA9-ED26-DAE9-4892-F1460F793516}"/>
              </a:ext>
            </a:extLst>
          </p:cNvPr>
          <p:cNvSpPr/>
          <p:nvPr/>
        </p:nvSpPr>
        <p:spPr>
          <a:xfrm>
            <a:off x="2428617" y="4114800"/>
            <a:ext cx="1496329" cy="838200"/>
          </a:xfrm>
          <a:prstGeom prst="round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098F133-D760-F2A7-343E-B63EB0013B8B}"/>
              </a:ext>
            </a:extLst>
          </p:cNvPr>
          <p:cNvSpPr/>
          <p:nvPr/>
        </p:nvSpPr>
        <p:spPr>
          <a:xfrm>
            <a:off x="4231905" y="4114800"/>
            <a:ext cx="1496329" cy="838200"/>
          </a:xfrm>
          <a:prstGeom prst="roundRect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76D084E-D703-1586-61FE-B34E22727A52}"/>
              </a:ext>
            </a:extLst>
          </p:cNvPr>
          <p:cNvSpPr/>
          <p:nvPr/>
        </p:nvSpPr>
        <p:spPr>
          <a:xfrm>
            <a:off x="7405236" y="4114800"/>
            <a:ext cx="1496329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D8865A-92A1-7677-1ABA-A29D67836C2D}"/>
              </a:ext>
            </a:extLst>
          </p:cNvPr>
          <p:cNvSpPr txBox="1"/>
          <p:nvPr/>
        </p:nvSpPr>
        <p:spPr>
          <a:xfrm>
            <a:off x="1676400" y="5416438"/>
            <a:ext cx="883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Ensemble learning can be classified based on the following criteria: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Classifier Type</a:t>
            </a:r>
            <a:r>
              <a:rPr lang="en-US" sz="2400" dirty="0"/>
              <a:t>: Homogenous vs. Heterogenous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Operation</a:t>
            </a:r>
            <a:r>
              <a:rPr lang="en-US" sz="2400" dirty="0"/>
              <a:t>: Sequential vs. Concurrent</a:t>
            </a:r>
          </a:p>
        </p:txBody>
      </p:sp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C08E3BB2-FC28-75A1-6D2B-DC1A53AC05B4}"/>
              </a:ext>
            </a:extLst>
          </p:cNvPr>
          <p:cNvCxnSpPr>
            <a:stCxn id="22" idx="2"/>
          </p:cNvCxnSpPr>
          <p:nvPr/>
        </p:nvCxnSpPr>
        <p:spPr>
          <a:xfrm flipH="1">
            <a:off x="4100960" y="3657600"/>
            <a:ext cx="1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8" name="Straight Connector 4097">
            <a:extLst>
              <a:ext uri="{FF2B5EF4-FFF2-40B4-BE49-F238E27FC236}">
                <a16:creationId xmlns:a16="http://schemas.microsoft.com/office/drawing/2014/main" id="{82140510-5D39-54A3-25EE-1496149B130A}"/>
              </a:ext>
            </a:extLst>
          </p:cNvPr>
          <p:cNvCxnSpPr/>
          <p:nvPr/>
        </p:nvCxnSpPr>
        <p:spPr>
          <a:xfrm>
            <a:off x="3097132" y="3886200"/>
            <a:ext cx="193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62A071-1D01-33E1-0458-48B907C91E35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8153401" y="3651946"/>
            <a:ext cx="1" cy="462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276F3C11-5123-887E-B220-75A60633881B}"/>
              </a:ext>
            </a:extLst>
          </p:cNvPr>
          <p:cNvCxnSpPr/>
          <p:nvPr/>
        </p:nvCxnSpPr>
        <p:spPr>
          <a:xfrm>
            <a:off x="3097132" y="3886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41DBC8-8FD2-F133-17AC-8A51C5379E13}"/>
              </a:ext>
            </a:extLst>
          </p:cNvPr>
          <p:cNvCxnSpPr/>
          <p:nvPr/>
        </p:nvCxnSpPr>
        <p:spPr>
          <a:xfrm>
            <a:off x="5046248" y="3886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TextBox 4101">
            <a:extLst>
              <a:ext uri="{FF2B5EF4-FFF2-40B4-BE49-F238E27FC236}">
                <a16:creationId xmlns:a16="http://schemas.microsoft.com/office/drawing/2014/main" id="{694F6DF4-4606-92F5-A15E-708D27F2005A}"/>
              </a:ext>
            </a:extLst>
          </p:cNvPr>
          <p:cNvSpPr txBox="1"/>
          <p:nvPr/>
        </p:nvSpPr>
        <p:spPr>
          <a:xfrm>
            <a:off x="2714698" y="4343399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Bagging</a:t>
            </a:r>
          </a:p>
        </p:txBody>
      </p:sp>
      <p:sp>
        <p:nvSpPr>
          <p:cNvPr id="4103" name="TextBox 4102">
            <a:extLst>
              <a:ext uri="{FF2B5EF4-FFF2-40B4-BE49-F238E27FC236}">
                <a16:creationId xmlns:a16="http://schemas.microsoft.com/office/drawing/2014/main" id="{7C3D29F2-F8E6-D643-52A0-5F03D27F2802}"/>
              </a:ext>
            </a:extLst>
          </p:cNvPr>
          <p:cNvSpPr txBox="1"/>
          <p:nvPr/>
        </p:nvSpPr>
        <p:spPr>
          <a:xfrm>
            <a:off x="4479450" y="4343399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Boosting</a:t>
            </a:r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0CF89D8C-E269-0C24-2F25-5EFDE0CCC7A5}"/>
              </a:ext>
            </a:extLst>
          </p:cNvPr>
          <p:cNvSpPr txBox="1"/>
          <p:nvPr/>
        </p:nvSpPr>
        <p:spPr>
          <a:xfrm>
            <a:off x="7672947" y="4358466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041A89-EBE7-BE43-D0E0-9CFDD173BB08}"/>
              </a:ext>
            </a:extLst>
          </p:cNvPr>
          <p:cNvSpPr txBox="1"/>
          <p:nvPr/>
        </p:nvSpPr>
        <p:spPr>
          <a:xfrm>
            <a:off x="2514600" y="4955404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Concurrent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71188-43BE-75EE-2ED5-8290D7C6E78E}"/>
              </a:ext>
            </a:extLst>
          </p:cNvPr>
          <p:cNvSpPr txBox="1"/>
          <p:nvPr/>
        </p:nvSpPr>
        <p:spPr>
          <a:xfrm>
            <a:off x="4342715" y="495300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</a:t>
            </a:r>
          </a:p>
        </p:txBody>
      </p:sp>
    </p:spTree>
    <p:extLst>
      <p:ext uri="{BB962C8B-B14F-4D97-AF65-F5344CB8AC3E}">
        <p14:creationId xmlns:p14="http://schemas.microsoft.com/office/powerpoint/2010/main" val="155654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26" grpId="0" animBg="1"/>
      <p:bldP spid="28" grpId="0" animBg="1"/>
      <p:bldP spid="29" grpId="0" animBg="1"/>
      <p:bldP spid="4102" grpId="0"/>
      <p:bldP spid="4103" grpId="0"/>
      <p:bldP spid="4104" grpId="0"/>
      <p:bldP spid="47" grpId="0"/>
      <p:bldP spid="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F69E7-9D51-ADB6-FB88-CB7B148CC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9639-3841-5501-169F-DB9AD51C3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04000" y="-17948"/>
            <a:ext cx="6692105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200" dirty="0"/>
              <a:t>Stacking (Super Learner)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6260D-B85F-40AD-2F38-380843C63F7E}"/>
              </a:ext>
            </a:extLst>
          </p:cNvPr>
          <p:cNvSpPr txBox="1"/>
          <p:nvPr/>
        </p:nvSpPr>
        <p:spPr>
          <a:xfrm>
            <a:off x="1704000" y="1080001"/>
            <a:ext cx="8820000" cy="2852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A </a:t>
            </a:r>
            <a:r>
              <a:rPr lang="en-US" sz="2400" i="1" dirty="0">
                <a:solidFill>
                  <a:srgbClr val="FF0000"/>
                </a:solidFill>
                <a:ea typeface="Gothic" pitchFamily="2"/>
                <a:cs typeface="Lucidasans" pitchFamily="2"/>
              </a:rPr>
              <a:t>heterogeneous</a:t>
            </a:r>
            <a:r>
              <a:rPr lang="en-US" sz="24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ensemble consisting of different types of models (e.g., decision tree, neural network, etc.)</a:t>
            </a:r>
          </a:p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To combine predictions of base learners, do </a:t>
            </a:r>
            <a:r>
              <a:rPr lang="en-US" sz="24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not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just vote, instead, use a predictor model (</a:t>
            </a:r>
            <a:r>
              <a:rPr lang="en-US" sz="2400" i="1" dirty="0">
                <a:solidFill>
                  <a:srgbClr val="FF0000"/>
                </a:solidFill>
                <a:ea typeface="Gothic" pitchFamily="2"/>
                <a:cs typeface="Lucidasans" pitchFamily="2"/>
              </a:rPr>
              <a:t>meta</a:t>
            </a:r>
            <a:r>
              <a:rPr lang="en-US" sz="2400" dirty="0">
                <a:solidFill>
                  <a:srgbClr val="FF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i="1" dirty="0">
                <a:solidFill>
                  <a:srgbClr val="FF0000"/>
                </a:solidFill>
                <a:ea typeface="Gothic" pitchFamily="2"/>
                <a:cs typeface="Lucidasans" pitchFamily="2"/>
              </a:rPr>
              <a:t>learner</a:t>
            </a:r>
            <a:r>
              <a:rPr lang="en-US" sz="24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)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The base learners are also called </a:t>
            </a:r>
            <a:r>
              <a:rPr lang="en-US" sz="2000" i="1" dirty="0">
                <a:solidFill>
                  <a:srgbClr val="C00000"/>
                </a:solidFill>
                <a:ea typeface="Gothic" pitchFamily="2"/>
                <a:cs typeface="Lucidasans" pitchFamily="2"/>
              </a:rPr>
              <a:t>level-0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models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Meta learner is called </a:t>
            </a:r>
            <a:r>
              <a:rPr lang="en-US" sz="2000" i="1" dirty="0">
                <a:solidFill>
                  <a:srgbClr val="C00000"/>
                </a:solidFill>
                <a:ea typeface="Gothic" pitchFamily="2"/>
                <a:cs typeface="Lucidasans" pitchFamily="2"/>
              </a:rPr>
              <a:t>level-1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model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FF0000"/>
                </a:solidFill>
                <a:ea typeface="Gothic" pitchFamily="2"/>
                <a:cs typeface="Lucidasans" pitchFamily="2"/>
              </a:rPr>
              <a:t>Predictions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of base learners are </a:t>
            </a:r>
            <a:r>
              <a:rPr lang="en-US" sz="2000" dirty="0">
                <a:solidFill>
                  <a:srgbClr val="FF0000"/>
                </a:solidFill>
                <a:ea typeface="Gothic" pitchFamily="2"/>
                <a:cs typeface="Lucidasans" pitchFamily="2"/>
              </a:rPr>
              <a:t>input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to meta learner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136463-4756-5A2A-8DED-D6CC10BCE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654" y="4003733"/>
            <a:ext cx="4304315" cy="27177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F60FE4-91FF-63FF-9E6F-4EE020ABC12A}"/>
              </a:ext>
            </a:extLst>
          </p:cNvPr>
          <p:cNvSpPr txBox="1"/>
          <p:nvPr/>
        </p:nvSpPr>
        <p:spPr>
          <a:xfrm>
            <a:off x="7338492" y="5029991"/>
            <a:ext cx="29796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1" hangingPunct="1">
              <a:buClr>
                <a:srgbClr val="0000FF"/>
              </a:buClr>
            </a:pPr>
            <a:r>
              <a:rPr lang="en-US" altLang="en-US" sz="2000" dirty="0">
                <a:solidFill>
                  <a:srgbClr val="FF0000"/>
                </a:solidFill>
              </a:rPr>
              <a:t>Meta-learning</a:t>
            </a:r>
            <a:r>
              <a:rPr lang="en-US" altLang="en-US" sz="2000" dirty="0">
                <a:solidFill>
                  <a:srgbClr val="000000"/>
                </a:solidFill>
              </a:rPr>
              <a:t> refers to learning algorithms that learn from results of other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70522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B7170-61C4-94C9-D8AC-A26403AF0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CEBBF3-B2DF-9742-808E-2B99A6C61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60586"/>
              </p:ext>
            </p:extLst>
          </p:nvPr>
        </p:nvGraphicFramePr>
        <p:xfrm>
          <a:off x="7773556" y="3349408"/>
          <a:ext cx="4342244" cy="349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3181320" imgH="2558880" progId="">
                  <p:embed/>
                </p:oleObj>
              </mc:Choice>
              <mc:Fallback>
                <p:oleObj name="PBrush" r:id="rId2" imgW="3181320" imgH="255888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CEBBF3-B2DF-9742-808E-2B99A6C61E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73556" y="3349408"/>
                        <a:ext cx="4342244" cy="349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Title 1">
            <a:extLst>
              <a:ext uri="{FF2B5EF4-FFF2-40B4-BE49-F238E27FC236}">
                <a16:creationId xmlns:a16="http://schemas.microsoft.com/office/drawing/2014/main" id="{A6434A1A-4FE7-9079-BD66-6D51F6A45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/>
              <a:t>Rationale for Ensemble Learning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A5EB962-DF28-9371-249F-B824BEBA8D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529570"/>
            <a:ext cx="1146556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Ensemble methods work best with </a:t>
            </a:r>
            <a:r>
              <a:rPr lang="en-US" altLang="en-US" dirty="0">
                <a:solidFill>
                  <a:srgbClr val="FF0000"/>
                </a:solidFill>
              </a:rPr>
              <a:t>unstable base classifiers</a:t>
            </a:r>
          </a:p>
          <a:p>
            <a:pPr lvl="1"/>
            <a:r>
              <a:rPr lang="en-US" altLang="en-US" dirty="0"/>
              <a:t>Some classifiers are sensitive to minor changes in training set (</a:t>
            </a:r>
            <a:r>
              <a:rPr lang="en-US" altLang="en-US" dirty="0">
                <a:solidFill>
                  <a:srgbClr val="FF0000"/>
                </a:solidFill>
              </a:rPr>
              <a:t>Variance</a:t>
            </a:r>
            <a:r>
              <a:rPr lang="en-US" altLang="en-US" dirty="0"/>
              <a:t>), due to high model complexity, e.g., Unpruned decision trees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0" lvl="1" indent="111125">
              <a:buNone/>
            </a:pPr>
            <a:r>
              <a:rPr lang="en-US" altLang="en-US" sz="2800" dirty="0"/>
              <a:t>Ensemble classifiers with high </a:t>
            </a:r>
            <a:r>
              <a:rPr lang="en-US" altLang="en-US" sz="2800" dirty="0">
                <a:solidFill>
                  <a:srgbClr val="FF0000"/>
                </a:solidFill>
              </a:rPr>
              <a:t>bias</a:t>
            </a:r>
            <a:r>
              <a:rPr lang="en-US" altLang="en-US" sz="2800" dirty="0"/>
              <a:t> often provides a higher accuracy rate</a:t>
            </a:r>
          </a:p>
          <a:p>
            <a:pPr marL="457200" lvl="1" indent="0">
              <a:buNone/>
            </a:pPr>
            <a:r>
              <a:rPr lang="en-US" altLang="en-US" dirty="0"/>
              <a:t>  </a:t>
            </a:r>
            <a:endParaRPr lang="en-US" altLang="en-US" b="1" dirty="0"/>
          </a:p>
          <a:p>
            <a:pPr marL="457200" lvl="1" indent="0">
              <a:buNone/>
            </a:pPr>
            <a:endParaRPr lang="en-US" altLang="en-US" sz="2000" dirty="0"/>
          </a:p>
          <a:p>
            <a:pPr lvl="1"/>
            <a:endParaRPr lang="en-US" altLang="en-US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3C8ED8-19AD-71FB-0D38-2A7785EA8015}"/>
              </a:ext>
            </a:extLst>
          </p:cNvPr>
          <p:cNvGrpSpPr/>
          <p:nvPr/>
        </p:nvGrpSpPr>
        <p:grpSpPr>
          <a:xfrm>
            <a:off x="650240" y="3774295"/>
            <a:ext cx="6664168" cy="2936875"/>
            <a:chOff x="543113" y="1462611"/>
            <a:chExt cx="11328673" cy="46279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083359-4149-2A56-FCC4-C074099BD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9298" y="1462611"/>
              <a:ext cx="8982509" cy="280763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541B9E-2651-51B4-FD2B-C224320BF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113" y="4233672"/>
              <a:ext cx="11328673" cy="1856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6155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ED52B-187D-6C2C-7BB4-A4CC9B648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5324-AF60-E0CC-AB90-3848DAD0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by Meta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17DA-9DE7-85A4-7890-B9FB2605C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4511"/>
            <a:ext cx="6663206" cy="5129049"/>
          </a:xfrm>
        </p:spPr>
        <p:txBody>
          <a:bodyPr>
            <a:normAutofit/>
          </a:bodyPr>
          <a:lstStyle/>
          <a:p>
            <a:r>
              <a:rPr lang="en-US" sz="2400" dirty="0"/>
              <a:t>Base diverse models learn the concept different ways (</a:t>
            </a:r>
            <a:r>
              <a:rPr lang="en-US" sz="2400" dirty="0">
                <a:solidFill>
                  <a:srgbClr val="C00000"/>
                </a:solidFill>
              </a:rPr>
              <a:t>avoid overfitting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Meta model learns how to value the votes of different base models to </a:t>
            </a:r>
            <a:r>
              <a:rPr lang="en-US" sz="2400" dirty="0">
                <a:solidFill>
                  <a:srgbClr val="C00000"/>
                </a:solidFill>
              </a:rPr>
              <a:t>decrease bias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simple</a:t>
            </a:r>
            <a:r>
              <a:rPr lang="en-US" sz="2000" dirty="0"/>
              <a:t> meta-model (regression) weights base model votes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complex</a:t>
            </a:r>
            <a:r>
              <a:rPr lang="en-US" sz="2000" dirty="0"/>
              <a:t> meta-model (random forest) can learn relationships between voting blocks (also it can </a:t>
            </a:r>
            <a:r>
              <a:rPr lang="en-US" sz="2000" dirty="0">
                <a:solidFill>
                  <a:srgbClr val="FF0000"/>
                </a:solidFill>
              </a:rPr>
              <a:t>overfit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2C23F6-CAA6-127B-65F3-86007CDD210E}"/>
                  </a:ext>
                </a:extLst>
              </p:cNvPr>
              <p:cNvSpPr txBox="1"/>
              <p:nvPr/>
            </p:nvSpPr>
            <p:spPr>
              <a:xfrm>
                <a:off x="7840126" y="946705"/>
                <a:ext cx="2860267" cy="9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𝑚𝑒𝑡𝑎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𝑜𝑟𝑖𝑔𝑖𝑛𝑎𝑙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𝑚𝑒𝑡𝑎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𝑝𝑟𝑒𝑑𝑖𝑐𝑡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𝑜𝑟𝑖𝑔𝑖𝑛𝑎𝑙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𝑚𝑒𝑡𝑎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𝑝𝑟𝑒𝑑𝑖𝑐𝑡</m:t>
                      </m:r>
                      <m:r>
                        <a:rPr lang="en-US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𝑜𝑟𝑖𝑔𝑖𝑛𝑎𝑙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𝐾𝑚𝑒𝑡𝑎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𝑝𝑟𝑒𝑑𝑖𝑐𝑡</m:t>
                      </m:r>
                      <m:r>
                        <a:rPr lang="en-US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𝑜𝑟𝑖𝑔𝑖𝑛𝑎𝑙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2C23F6-CAA6-127B-65F3-86007CDD2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126" y="946705"/>
                <a:ext cx="2860267" cy="90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687C6C-9932-DAF2-5DAC-223CEDBAFDD7}"/>
                  </a:ext>
                </a:extLst>
              </p:cNvPr>
              <p:cNvSpPr txBox="1"/>
              <p:nvPr/>
            </p:nvSpPr>
            <p:spPr>
              <a:xfrm>
                <a:off x="7783768" y="2456018"/>
                <a:ext cx="310089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       +</m:t>
                              </m:r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𝑚𝑒𝑡𝑎</m:t>
                          </m:r>
                        </m:sub>
                      </m:sSub>
                    </m:oMath>
                  </m:oMathPara>
                </a14:m>
                <a:endParaRPr lang="en-US" sz="15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                 +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𝑚𝑒𝑡𝑎</m:t>
                          </m:r>
                        </m:sub>
                      </m:sSub>
                    </m:oMath>
                  </m:oMathPara>
                </a14:m>
                <a:endParaRPr lang="en-US" sz="15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1500" dirty="0"/>
                  <a:t>        </a:t>
                </a:r>
                <a14:m>
                  <m:oMath xmlns:m="http://schemas.openxmlformats.org/officeDocument/2006/math">
                    <m:r>
                      <a:rPr lang="en-US" sz="150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𝑘𝑚𝑒𝑡𝑎</m:t>
                        </m:r>
                      </m:sub>
                    </m:sSub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687C6C-9932-DAF2-5DAC-223CEDBAF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768" y="2456018"/>
                <a:ext cx="3100892" cy="967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8FE19D-44D7-5394-7991-55F386964B92}"/>
                  </a:ext>
                </a:extLst>
              </p:cNvPr>
              <p:cNvSpPr txBox="1"/>
              <p:nvPr/>
            </p:nvSpPr>
            <p:spPr>
              <a:xfrm>
                <a:off x="10386895" y="4586171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8FE19D-44D7-5394-7991-55F386964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895" y="4586171"/>
                <a:ext cx="709448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95418-42E8-4331-9236-7AFB24E43598}"/>
                  </a:ext>
                </a:extLst>
              </p:cNvPr>
              <p:cNvSpPr txBox="1"/>
              <p:nvPr/>
            </p:nvSpPr>
            <p:spPr>
              <a:xfrm>
                <a:off x="9125879" y="3894232"/>
                <a:ext cx="1087371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𝑚𝑒𝑡𝑎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95418-42E8-4331-9236-7AFB24E43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879" y="3894232"/>
                <a:ext cx="1087371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1F54E8-15C8-83E5-20C9-E15877521CA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944576" y="4194315"/>
            <a:ext cx="724989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103BD0-FEA0-E7FD-8C79-6150455A76ED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9669565" y="4194315"/>
            <a:ext cx="1072055" cy="391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942E8C-1B25-4FA2-D331-B1DC93963A58}"/>
              </a:ext>
            </a:extLst>
          </p:cNvPr>
          <p:cNvSpPr txBox="1"/>
          <p:nvPr/>
        </p:nvSpPr>
        <p:spPr>
          <a:xfrm>
            <a:off x="10205592" y="4161673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5828E1-E5E7-E0F9-F35A-A947FFFD9540}"/>
              </a:ext>
            </a:extLst>
          </p:cNvPr>
          <p:cNvSpPr txBox="1"/>
          <p:nvPr/>
        </p:nvSpPr>
        <p:spPr>
          <a:xfrm>
            <a:off x="8793391" y="4180542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FB8E1D-5B96-C7B2-EBE6-4E0C72BBC460}"/>
                  </a:ext>
                </a:extLst>
              </p:cNvPr>
              <p:cNvSpPr txBox="1"/>
              <p:nvPr/>
            </p:nvSpPr>
            <p:spPr>
              <a:xfrm>
                <a:off x="8400890" y="4596040"/>
                <a:ext cx="1087371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𝑚𝑒𝑡𝑎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FB8E1D-5B96-C7B2-EBE6-4E0C72BBC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890" y="4596040"/>
                <a:ext cx="1087371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378275-E795-E89D-C8B4-9139838101E7}"/>
                  </a:ext>
                </a:extLst>
              </p:cNvPr>
              <p:cNvSpPr txBox="1"/>
              <p:nvPr/>
            </p:nvSpPr>
            <p:spPr>
              <a:xfrm>
                <a:off x="9299525" y="5297291"/>
                <a:ext cx="1087371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𝑚𝑒𝑡𝑎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378275-E795-E89D-C8B4-913983810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525" y="5297291"/>
                <a:ext cx="1087371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688DC4-CE73-313C-7399-30A44D2A147E}"/>
              </a:ext>
            </a:extLst>
          </p:cNvPr>
          <p:cNvCxnSpPr>
            <a:cxnSpLocks/>
          </p:cNvCxnSpPr>
          <p:nvPr/>
        </p:nvCxnSpPr>
        <p:spPr>
          <a:xfrm flipH="1">
            <a:off x="8219587" y="4891573"/>
            <a:ext cx="724989" cy="415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09DE6-AB04-6FCD-5C57-69CC37CD3305}"/>
              </a:ext>
            </a:extLst>
          </p:cNvPr>
          <p:cNvCxnSpPr>
            <a:cxnSpLocks/>
          </p:cNvCxnSpPr>
          <p:nvPr/>
        </p:nvCxnSpPr>
        <p:spPr>
          <a:xfrm>
            <a:off x="8944576" y="4891572"/>
            <a:ext cx="1072055" cy="414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BB69E2-0FB3-72D7-E751-4D17DCF4B58B}"/>
              </a:ext>
            </a:extLst>
          </p:cNvPr>
          <p:cNvSpPr txBox="1"/>
          <p:nvPr/>
        </p:nvSpPr>
        <p:spPr>
          <a:xfrm>
            <a:off x="9480603" y="4882014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45299E-5335-4023-18D3-11BA497C3337}"/>
              </a:ext>
            </a:extLst>
          </p:cNvPr>
          <p:cNvSpPr txBox="1"/>
          <p:nvPr/>
        </p:nvSpPr>
        <p:spPr>
          <a:xfrm>
            <a:off x="8068402" y="4900882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B51F21-B4FB-625E-687C-D528033CE05D}"/>
              </a:ext>
            </a:extLst>
          </p:cNvPr>
          <p:cNvCxnSpPr>
            <a:cxnSpLocks/>
          </p:cNvCxnSpPr>
          <p:nvPr/>
        </p:nvCxnSpPr>
        <p:spPr>
          <a:xfrm flipH="1">
            <a:off x="9125879" y="5593136"/>
            <a:ext cx="724989" cy="415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F33AA3-1B17-1C3E-6953-A1A8435CBC5A}"/>
              </a:ext>
            </a:extLst>
          </p:cNvPr>
          <p:cNvCxnSpPr>
            <a:cxnSpLocks/>
          </p:cNvCxnSpPr>
          <p:nvPr/>
        </p:nvCxnSpPr>
        <p:spPr>
          <a:xfrm>
            <a:off x="9850868" y="5593135"/>
            <a:ext cx="1072055" cy="414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9C40ABC-002E-C50C-A682-86525C9E29B3}"/>
              </a:ext>
            </a:extLst>
          </p:cNvPr>
          <p:cNvSpPr txBox="1"/>
          <p:nvPr/>
        </p:nvSpPr>
        <p:spPr>
          <a:xfrm>
            <a:off x="10386895" y="5583577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1AC6D6-3B87-973A-CD65-EC11C96A791C}"/>
              </a:ext>
            </a:extLst>
          </p:cNvPr>
          <p:cNvSpPr txBox="1"/>
          <p:nvPr/>
        </p:nvSpPr>
        <p:spPr>
          <a:xfrm>
            <a:off x="8974693" y="5602445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8A65F7-F35D-C7DF-A5B4-3FC4842F6543}"/>
                  </a:ext>
                </a:extLst>
              </p:cNvPr>
              <p:cNvSpPr txBox="1"/>
              <p:nvPr/>
            </p:nvSpPr>
            <p:spPr>
              <a:xfrm>
                <a:off x="10568198" y="6017570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8A65F7-F35D-C7DF-A5B4-3FC4842F6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198" y="6017570"/>
                <a:ext cx="709448" cy="300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B140C55-5CA4-B493-A814-72AF749AC596}"/>
                  </a:ext>
                </a:extLst>
              </p:cNvPr>
              <p:cNvSpPr txBox="1"/>
              <p:nvPr/>
            </p:nvSpPr>
            <p:spPr>
              <a:xfrm>
                <a:off x="8771154" y="6017570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B140C55-5CA4-B493-A814-72AF749AC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154" y="6017570"/>
                <a:ext cx="709448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6A9144-F18C-608B-94ED-7F77B278077D}"/>
                  </a:ext>
                </a:extLst>
              </p:cNvPr>
              <p:cNvSpPr txBox="1"/>
              <p:nvPr/>
            </p:nvSpPr>
            <p:spPr>
              <a:xfrm>
                <a:off x="7840126" y="5311270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6A9144-F18C-608B-94ED-7F77B2780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126" y="5311270"/>
                <a:ext cx="709448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94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 animBg="1"/>
      <p:bldP spid="21" grpId="0"/>
      <p:bldP spid="22" grpId="0"/>
      <p:bldP spid="32" grpId="0" animBg="1"/>
      <p:bldP spid="33" grpId="0" animBg="1"/>
      <p:bldP spid="36" grpId="0"/>
      <p:bldP spid="37" grpId="0"/>
      <p:bldP spid="40" grpId="0"/>
      <p:bldP spid="41" grpId="0"/>
      <p:bldP spid="42" grpId="0" animBg="1"/>
      <p:bldP spid="43" grpId="0" animBg="1"/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DFE4E-C5DF-C264-815B-4A4954DE2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860F693-2EFA-2144-2669-7CCF900170F8}"/>
              </a:ext>
            </a:extLst>
          </p:cNvPr>
          <p:cNvSpPr txBox="1">
            <a:spLocks/>
          </p:cNvSpPr>
          <p:nvPr/>
        </p:nvSpPr>
        <p:spPr bwMode="auto">
          <a:xfrm>
            <a:off x="1387510" y="190500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3200" dirty="0"/>
              <a:t>Stacking: Best Practices</a:t>
            </a:r>
            <a:endParaRPr lang="zh-TW" altLang="en-US" sz="320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25000D6-1C1A-161A-D069-D3894A7CACB9}"/>
              </a:ext>
            </a:extLst>
          </p:cNvPr>
          <p:cNvSpPr txBox="1">
            <a:spLocks/>
          </p:cNvSpPr>
          <p:nvPr/>
        </p:nvSpPr>
        <p:spPr>
          <a:xfrm>
            <a:off x="1616110" y="1422105"/>
            <a:ext cx="8915400" cy="52959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Models in the base level should be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+mn-cs"/>
              </a:rPr>
              <a:t>diverse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, i.e. their errors should not be correlated (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reduce variance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)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It is better not to use complex models for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+mn-cs"/>
              </a:rPr>
              <a:t>meta learner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 because multiple base learners can reduce bias and a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+mn-cs"/>
              </a:rPr>
              <a:t>less complex model reduces the risk of overfitting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.</a:t>
            </a:r>
          </a:p>
          <a:p>
            <a:pPr marL="3429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The data for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+mn-cs"/>
              </a:rPr>
              <a:t>training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 the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+mn-cs"/>
              </a:rPr>
              <a:t>base models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should be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+mn-cs"/>
              </a:rPr>
              <a:t>different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 from data used for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+mn-cs"/>
              </a:rPr>
              <a:t>training meta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to avoid 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overfitting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. </a:t>
            </a:r>
          </a:p>
          <a:p>
            <a:pPr marL="0" lvl="2" indent="0" hangingPunct="0">
              <a:spcBef>
                <a:spcPts val="598"/>
              </a:spcBef>
              <a:buClr>
                <a:schemeClr val="tx1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    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-If train on same data, an </a:t>
            </a:r>
            <a:r>
              <a:rPr lang="en-US" dirty="0">
                <a:solidFill>
                  <a:srgbClr val="C00000"/>
                </a:solidFill>
                <a:latin typeface="+mn-lt"/>
                <a:cs typeface="+mn-cs"/>
              </a:rPr>
              <a:t>overfitted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base model can be </a:t>
            </a:r>
            <a:r>
              <a:rPr lang="en-US" dirty="0">
                <a:solidFill>
                  <a:srgbClr val="C00000"/>
                </a:solidFill>
                <a:latin typeface="+mn-lt"/>
                <a:cs typeface="+mn-cs"/>
              </a:rPr>
              <a:t>chosen by meta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learner</a:t>
            </a:r>
          </a:p>
          <a:p>
            <a:pPr marL="0" lvl="2" indent="0" hangingPunct="0">
              <a:spcBef>
                <a:spcPts val="598"/>
              </a:spcBef>
              <a:buClr>
                <a:schemeClr val="tx1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     -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To solve this, </a:t>
            </a:r>
            <a:r>
              <a:rPr lang="en-US" dirty="0">
                <a:solidFill>
                  <a:srgbClr val="C00000"/>
                </a:solidFill>
                <a:latin typeface="+mn-lt"/>
                <a:cs typeface="+mn-cs"/>
              </a:rPr>
              <a:t>cross-validation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is used to generate training data of meta learner.</a:t>
            </a:r>
          </a:p>
          <a:p>
            <a:pPr marL="0" lvl="2" indent="0" hangingPunct="0">
              <a:spcBef>
                <a:spcPts val="598"/>
              </a:spcBef>
              <a:buClr>
                <a:schemeClr val="tx1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457200" lvl="2" indent="0" hangingPunct="0">
              <a:spcBef>
                <a:spcPts val="598"/>
              </a:spcBef>
              <a:buClr>
                <a:schemeClr val="tx1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571500" indent="-571500">
              <a:buFont typeface="+mj-lt"/>
              <a:buAutoNum type="romanUcPeriod"/>
              <a:defRPr/>
            </a:pPr>
            <a:endParaRPr lang="en-US" sz="2400" dirty="0">
              <a:solidFill>
                <a:srgbClr val="1D1D1D"/>
              </a:solidFill>
              <a:latin typeface="Helvetica" pitchFamily="2" charset="0"/>
            </a:endParaRPr>
          </a:p>
          <a:p>
            <a:pPr marL="571500" indent="-571500">
              <a:buFont typeface="+mj-lt"/>
              <a:buAutoNum type="romanUcPeriod"/>
              <a:defRPr/>
            </a:pPr>
            <a:endParaRPr lang="en-US" sz="2400" dirty="0">
              <a:solidFill>
                <a:srgbClr val="0000FF"/>
              </a:solidFill>
            </a:endParaRPr>
          </a:p>
          <a:p>
            <a:pPr>
              <a:defRPr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508" y="493880"/>
            <a:ext cx="8108576" cy="994172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US" sz="3200" dirty="0"/>
              <a:t>Define the k-fold cross-validation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022445-AFC6-614F-88EA-1AE95BC11C2B}"/>
              </a:ext>
            </a:extLst>
          </p:cNvPr>
          <p:cNvSpPr txBox="1"/>
          <p:nvPr/>
        </p:nvSpPr>
        <p:spPr>
          <a:xfrm>
            <a:off x="1378718" y="1477726"/>
            <a:ext cx="46020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Example </a:t>
            </a:r>
            <a:r>
              <a:rPr lang="en-US" sz="3000" i="1" dirty="0"/>
              <a:t>k </a:t>
            </a:r>
            <a:r>
              <a:rPr lang="en-US" sz="3000" dirty="0"/>
              <a:t>= 5 folds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B1E7A6-2F14-E941-AD3C-240C32643419}"/>
              </a:ext>
            </a:extLst>
          </p:cNvPr>
          <p:cNvSpPr/>
          <p:nvPr/>
        </p:nvSpPr>
        <p:spPr>
          <a:xfrm>
            <a:off x="6169497" y="1613327"/>
            <a:ext cx="452552" cy="42934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70F641-D7AC-F449-A154-8A7EE082EC96}"/>
              </a:ext>
            </a:extLst>
          </p:cNvPr>
          <p:cNvSpPr/>
          <p:nvPr/>
        </p:nvSpPr>
        <p:spPr>
          <a:xfrm>
            <a:off x="8559643" y="1602380"/>
            <a:ext cx="452552" cy="429345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52C349-669A-4648-84F3-F87A391B366C}"/>
              </a:ext>
            </a:extLst>
          </p:cNvPr>
          <p:cNvSpPr txBox="1"/>
          <p:nvPr/>
        </p:nvSpPr>
        <p:spPr>
          <a:xfrm>
            <a:off x="6653107" y="1504833"/>
            <a:ext cx="157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/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A6596-A686-A940-A0BE-37A40B53E6AF}"/>
              </a:ext>
            </a:extLst>
          </p:cNvPr>
          <p:cNvSpPr txBox="1"/>
          <p:nvPr/>
        </p:nvSpPr>
        <p:spPr>
          <a:xfrm>
            <a:off x="9144000" y="1662392"/>
            <a:ext cx="157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9CC4AF-64C1-5F43-A57F-EDF9DF4AB118}"/>
              </a:ext>
            </a:extLst>
          </p:cNvPr>
          <p:cNvGraphicFramePr>
            <a:graphicFrameLocks noGrp="1"/>
          </p:cNvGraphicFramePr>
          <p:nvPr/>
        </p:nvGraphicFramePr>
        <p:xfrm>
          <a:off x="2152650" y="2349667"/>
          <a:ext cx="7120400" cy="2543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080">
                  <a:extLst>
                    <a:ext uri="{9D8B030D-6E8A-4147-A177-3AD203B41FA5}">
                      <a16:colId xmlns:a16="http://schemas.microsoft.com/office/drawing/2014/main" val="367135830"/>
                    </a:ext>
                  </a:extLst>
                </a:gridCol>
                <a:gridCol w="1424080">
                  <a:extLst>
                    <a:ext uri="{9D8B030D-6E8A-4147-A177-3AD203B41FA5}">
                      <a16:colId xmlns:a16="http://schemas.microsoft.com/office/drawing/2014/main" val="2203889529"/>
                    </a:ext>
                  </a:extLst>
                </a:gridCol>
                <a:gridCol w="1424080">
                  <a:extLst>
                    <a:ext uri="{9D8B030D-6E8A-4147-A177-3AD203B41FA5}">
                      <a16:colId xmlns:a16="http://schemas.microsoft.com/office/drawing/2014/main" val="3346965010"/>
                    </a:ext>
                  </a:extLst>
                </a:gridCol>
                <a:gridCol w="1424080">
                  <a:extLst>
                    <a:ext uri="{9D8B030D-6E8A-4147-A177-3AD203B41FA5}">
                      <a16:colId xmlns:a16="http://schemas.microsoft.com/office/drawing/2014/main" val="2126246460"/>
                    </a:ext>
                  </a:extLst>
                </a:gridCol>
                <a:gridCol w="1424080">
                  <a:extLst>
                    <a:ext uri="{9D8B030D-6E8A-4147-A177-3AD203B41FA5}">
                      <a16:colId xmlns:a16="http://schemas.microsoft.com/office/drawing/2014/main" val="2867118513"/>
                    </a:ext>
                  </a:extLst>
                </a:gridCol>
              </a:tblGrid>
              <a:tr h="5087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90334"/>
                  </a:ext>
                </a:extLst>
              </a:tr>
              <a:tr h="5087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811181"/>
                  </a:ext>
                </a:extLst>
              </a:tr>
              <a:tr h="5087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791330"/>
                  </a:ext>
                </a:extLst>
              </a:tr>
              <a:tr h="5087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349693"/>
                  </a:ext>
                </a:extLst>
              </a:tr>
              <a:tr h="5087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581101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E384C59B-5DDC-0149-9FC3-1ACA7D398380}"/>
              </a:ext>
            </a:extLst>
          </p:cNvPr>
          <p:cNvGraphicFramePr>
            <a:graphicFrameLocks noGrp="1"/>
          </p:cNvGraphicFramePr>
          <p:nvPr/>
        </p:nvGraphicFramePr>
        <p:xfrm>
          <a:off x="9144000" y="2313096"/>
          <a:ext cx="1348946" cy="2543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946">
                  <a:extLst>
                    <a:ext uri="{9D8B030D-6E8A-4147-A177-3AD203B41FA5}">
                      <a16:colId xmlns:a16="http://schemas.microsoft.com/office/drawing/2014/main" val="3362593113"/>
                    </a:ext>
                  </a:extLst>
                </a:gridCol>
              </a:tblGrid>
              <a:tr h="5087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r>
                        <a:rPr lang="en-US" sz="1800" b="1" baseline="30000" dirty="0"/>
                        <a:t>st </a:t>
                      </a:r>
                      <a:r>
                        <a:rPr lang="en-US" sz="1800" b="1" baseline="0" dirty="0"/>
                        <a:t>fold</a:t>
                      </a:r>
                      <a:endParaRPr lang="en-US" sz="1800" b="1" dirty="0"/>
                    </a:p>
                  </a:txBody>
                  <a:tcPr marL="68580" marR="68580" marT="34290" marB="3429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2917690"/>
                  </a:ext>
                </a:extLst>
              </a:tr>
              <a:tr h="50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nd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0125251"/>
                  </a:ext>
                </a:extLst>
              </a:tr>
              <a:tr h="50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06325"/>
                  </a:ext>
                </a:extLst>
              </a:tr>
              <a:tr h="50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1525219"/>
                  </a:ext>
                </a:extLst>
              </a:tr>
              <a:tr h="50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85538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F49B21-020F-2457-BE1E-8F649D2D644E}"/>
              </a:ext>
            </a:extLst>
          </p:cNvPr>
          <p:cNvSpPr txBox="1"/>
          <p:nvPr/>
        </p:nvSpPr>
        <p:spPr>
          <a:xfrm>
            <a:off x="1846048" y="5174769"/>
            <a:ext cx="86468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sample into </a:t>
            </a:r>
            <a:r>
              <a:rPr lang="en-US" sz="2400" i="1" dirty="0">
                <a:solidFill>
                  <a:srgbClr val="FF0000"/>
                </a:solidFill>
              </a:rPr>
              <a:t>k</a:t>
            </a:r>
            <a:r>
              <a:rPr lang="en-US" sz="2400" dirty="0">
                <a:solidFill>
                  <a:srgbClr val="FF0000"/>
                </a:solidFill>
              </a:rPr>
              <a:t> equally sized </a:t>
            </a:r>
            <a:r>
              <a:rPr lang="en-US" sz="2400" dirty="0"/>
              <a:t>mutually exclusive blocks.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block gets to serve as the </a:t>
            </a:r>
            <a:r>
              <a:rPr lang="en-US" sz="2400" dirty="0">
                <a:solidFill>
                  <a:srgbClr val="FF0000"/>
                </a:solidFill>
              </a:rPr>
              <a:t>validation set </a:t>
            </a:r>
            <a:r>
              <a:rPr lang="en-US" sz="2400" dirty="0"/>
              <a:t>once, while the remaining blocks serve as the </a:t>
            </a:r>
            <a:r>
              <a:rPr lang="en-US" sz="2400" dirty="0">
                <a:solidFill>
                  <a:srgbClr val="FF0000"/>
                </a:solidFill>
              </a:rPr>
              <a:t>training set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Typical numbers for </a:t>
            </a:r>
            <a:r>
              <a:rPr lang="en-US" sz="2400" i="1" dirty="0"/>
              <a:t>k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FF0000"/>
                </a:solidFill>
              </a:rPr>
              <a:t> 10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00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US" sz="3200" dirty="0"/>
              <a:t>Algorithm for Super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a set of algorithms </a:t>
            </a:r>
            <a:r>
              <a:rPr lang="en-US" dirty="0"/>
              <a:t>for base learners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cross validation </a:t>
            </a:r>
            <a:r>
              <a:rPr lang="en-US" dirty="0"/>
              <a:t>to split data to train and validation sets.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Fit all base models </a:t>
            </a:r>
            <a:r>
              <a:rPr lang="en-US" dirty="0"/>
              <a:t>to each of the </a:t>
            </a:r>
            <a:r>
              <a:rPr lang="en-US" dirty="0">
                <a:solidFill>
                  <a:srgbClr val="C00000"/>
                </a:solidFill>
              </a:rPr>
              <a:t>training</a:t>
            </a:r>
            <a:r>
              <a:rPr lang="en-US" dirty="0"/>
              <a:t> sets.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trained models, </a:t>
            </a:r>
            <a:r>
              <a:rPr lang="en-US" dirty="0">
                <a:solidFill>
                  <a:srgbClr val="FF0000"/>
                </a:solidFill>
              </a:rPr>
              <a:t>predict</a:t>
            </a:r>
            <a:r>
              <a:rPr lang="en-US" dirty="0"/>
              <a:t> on the corresponding </a:t>
            </a:r>
            <a:r>
              <a:rPr lang="en-US" dirty="0">
                <a:solidFill>
                  <a:srgbClr val="C00000"/>
                </a:solidFill>
              </a:rPr>
              <a:t>validation</a:t>
            </a:r>
            <a:r>
              <a:rPr lang="en-US" dirty="0"/>
              <a:t> set for each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Train meta learner </a:t>
            </a:r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predicted</a:t>
            </a:r>
            <a:r>
              <a:rPr lang="en-US" dirty="0"/>
              <a:t> values of each base learner as features.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Train base </a:t>
            </a:r>
            <a:r>
              <a:rPr lang="en-US" dirty="0"/>
              <a:t>models on </a:t>
            </a:r>
            <a:r>
              <a:rPr lang="en-US" dirty="0">
                <a:solidFill>
                  <a:srgbClr val="FF0000"/>
                </a:solidFill>
              </a:rPr>
              <a:t>whole training </a:t>
            </a:r>
            <a:r>
              <a:rPr lang="en-US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8706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1A4B6-D78C-4309-1D14-8900EB4CC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E9A07F-809C-80DE-E50D-6AACA99F4E0D}"/>
                  </a:ext>
                </a:extLst>
              </p:cNvPr>
              <p:cNvSpPr txBox="1"/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4615A6-9901-0E10-EEC6-B5A00382E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8BDD4E-9360-FD80-9336-CE5D8EEB4EB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279333" y="2215620"/>
            <a:ext cx="59898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3DE2B4-6A84-4B4C-71B9-58C26FBFE1F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878319" y="2215620"/>
            <a:ext cx="47307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7AC0E9-A77C-2403-B863-9C84AA4ECF3E}"/>
              </a:ext>
            </a:extLst>
          </p:cNvPr>
          <p:cNvSpPr txBox="1"/>
          <p:nvPr/>
        </p:nvSpPr>
        <p:spPr>
          <a:xfrm>
            <a:off x="3083376" y="2211229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F0515-39E9-B2E4-BFD2-9CFB6AEC711B}"/>
              </a:ext>
            </a:extLst>
          </p:cNvPr>
          <p:cNvSpPr txBox="1"/>
          <p:nvPr/>
        </p:nvSpPr>
        <p:spPr>
          <a:xfrm>
            <a:off x="2066170" y="2192536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77459-F05F-265B-0812-4E811ADBCF81}"/>
                  </a:ext>
                </a:extLst>
              </p:cNvPr>
              <p:cNvSpPr txBox="1"/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FDCC8D-9DE2-7C7E-976E-2B262F8DF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66F4E-5034-EC41-1BCD-1FF1A34EBEC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800446" y="2900587"/>
            <a:ext cx="605999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03FF40-41E0-81AC-3EFD-491888D7845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06445" y="2900587"/>
            <a:ext cx="466057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152E89-7A2F-68E9-1C60-54076CADA0B6}"/>
              </a:ext>
            </a:extLst>
          </p:cNvPr>
          <p:cNvSpPr txBox="1"/>
          <p:nvPr/>
        </p:nvSpPr>
        <p:spPr>
          <a:xfrm>
            <a:off x="3604488" y="2896196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ABCD32-360B-C326-6325-BF9D51F34F7B}"/>
              </a:ext>
            </a:extLst>
          </p:cNvPr>
          <p:cNvSpPr txBox="1"/>
          <p:nvPr/>
        </p:nvSpPr>
        <p:spPr>
          <a:xfrm>
            <a:off x="2587282" y="2877503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49537B-FF0C-F718-2741-E001D202BE46}"/>
                  </a:ext>
                </a:extLst>
              </p:cNvPr>
              <p:cNvSpPr txBox="1"/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19999D-8F0D-FEB3-1910-7FAC14AD1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82FE61-D0DF-EA25-D6A9-4A85A20F395A}"/>
                  </a:ext>
                </a:extLst>
              </p:cNvPr>
              <p:cNvSpPr txBox="1"/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D28D1-641B-BDA8-22E0-59CFF1DBD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058AF4-06D2-BB08-6FBB-808EAB9D1332}"/>
                  </a:ext>
                </a:extLst>
              </p:cNvPr>
              <p:cNvSpPr txBox="1"/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00FA40-48BD-AEE7-4268-390092EF6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D12D3C6-7F3C-F860-1370-D576644EDF7B}"/>
              </a:ext>
            </a:extLst>
          </p:cNvPr>
          <p:cNvSpPr txBox="1"/>
          <p:nvPr/>
        </p:nvSpPr>
        <p:spPr>
          <a:xfrm>
            <a:off x="2334896" y="44636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036553-915C-893F-B392-8794213B50A6}"/>
              </a:ext>
            </a:extLst>
          </p:cNvPr>
          <p:cNvSpPr txBox="1"/>
          <p:nvPr/>
        </p:nvSpPr>
        <p:spPr>
          <a:xfrm>
            <a:off x="3565938" y="15959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Decision Tree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13C3B-B455-63A6-C3B4-DAEDD950A3F5}"/>
              </a:ext>
            </a:extLst>
          </p:cNvPr>
          <p:cNvSpPr txBox="1"/>
          <p:nvPr/>
        </p:nvSpPr>
        <p:spPr>
          <a:xfrm>
            <a:off x="6173805" y="45240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Regression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A10F315-7F95-0EC5-431F-DFFE31A4B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641" y="4482333"/>
            <a:ext cx="1781175" cy="225191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A97C5ED3-5F15-F90C-272E-99C96CE074CB}"/>
              </a:ext>
            </a:extLst>
          </p:cNvPr>
          <p:cNvSpPr txBox="1">
            <a:spLocks/>
          </p:cNvSpPr>
          <p:nvPr/>
        </p:nvSpPr>
        <p:spPr>
          <a:xfrm>
            <a:off x="1704974" y="94875"/>
            <a:ext cx="8648701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sz="3200" dirty="0"/>
              <a:t>Select Base Learners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A42CA83-3FD6-A291-71C7-598D80A98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087302"/>
                  </p:ext>
                </p:extLst>
              </p:nvPr>
            </p:nvGraphicFramePr>
            <p:xfrm>
              <a:off x="7207484" y="1266434"/>
              <a:ext cx="2918346" cy="2537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2757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A42CA83-3FD6-A291-71C7-598D80A98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087302"/>
                  </p:ext>
                </p:extLst>
              </p:nvPr>
            </p:nvGraphicFramePr>
            <p:xfrm>
              <a:off x="7207484" y="1266434"/>
              <a:ext cx="2918346" cy="2537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2757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1"/>
                          <a:stretch>
                            <a:fillRect l="-787" t="-6522" r="-279528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1"/>
                          <a:stretch>
                            <a:fillRect l="-100787" t="-6522" r="-179528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1"/>
                          <a:stretch>
                            <a:fillRect l="-200787" t="-6522" r="-79528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DFC29DC-B398-C0C1-AAA8-6FEA51E32F6D}"/>
              </a:ext>
            </a:extLst>
          </p:cNvPr>
          <p:cNvSpPr txBox="1"/>
          <p:nvPr/>
        </p:nvSpPr>
        <p:spPr>
          <a:xfrm>
            <a:off x="7548880" y="835854"/>
            <a:ext cx="2444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Dataset for Training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8C1C3-6480-90ED-1E10-AD7C5BEA18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7631" y="4583280"/>
            <a:ext cx="2736212" cy="21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6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F1C5856-CB4D-4C14-E128-4508D1CB85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121101"/>
                  </p:ext>
                </p:extLst>
              </p:nvPr>
            </p:nvGraphicFramePr>
            <p:xfrm>
              <a:off x="6571070" y="1242581"/>
              <a:ext cx="3141890" cy="2537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2757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823619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 (Label)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F1C5856-CB4D-4C14-E128-4508D1CB85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121101"/>
                  </p:ext>
                </p:extLst>
              </p:nvPr>
            </p:nvGraphicFramePr>
            <p:xfrm>
              <a:off x="6571070" y="1242581"/>
              <a:ext cx="3141890" cy="2537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2757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823619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787" t="-6522" r="-308661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787" t="-6522" r="-208661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00787" t="-6522" r="-108661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 (Label)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4615A6-9901-0E10-EEC6-B5A00382E924}"/>
                  </a:ext>
                </a:extLst>
              </p:cNvPr>
              <p:cNvSpPr txBox="1"/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4615A6-9901-0E10-EEC6-B5A00382E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758D7E-F0AE-B503-0498-C8E08D919BA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279333" y="2215620"/>
            <a:ext cx="59898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FF540F-F856-2597-A6C8-1800295AF78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878319" y="2215620"/>
            <a:ext cx="47307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08D251-8D73-E69F-A278-057A8CFDB4FD}"/>
              </a:ext>
            </a:extLst>
          </p:cNvPr>
          <p:cNvSpPr txBox="1"/>
          <p:nvPr/>
        </p:nvSpPr>
        <p:spPr>
          <a:xfrm>
            <a:off x="3083376" y="2211229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5853C-7660-CB87-CA66-F360EA7C2679}"/>
              </a:ext>
            </a:extLst>
          </p:cNvPr>
          <p:cNvSpPr txBox="1"/>
          <p:nvPr/>
        </p:nvSpPr>
        <p:spPr>
          <a:xfrm>
            <a:off x="2066170" y="2192536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FDCC8D-9DE2-7C7E-976E-2B262F8DFBF9}"/>
                  </a:ext>
                </a:extLst>
              </p:cNvPr>
              <p:cNvSpPr txBox="1"/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FDCC8D-9DE2-7C7E-976E-2B262F8DF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45D6D4-D757-A03D-0BF5-557B7174756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800446" y="2900587"/>
            <a:ext cx="605999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7E734E-B5E4-426D-8363-ABEBC95CA21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06445" y="2900587"/>
            <a:ext cx="466057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151AC3-E29A-3D0E-4C74-54FDDE3DE358}"/>
              </a:ext>
            </a:extLst>
          </p:cNvPr>
          <p:cNvSpPr txBox="1"/>
          <p:nvPr/>
        </p:nvSpPr>
        <p:spPr>
          <a:xfrm>
            <a:off x="3604488" y="2896196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643BD-9CD8-71A9-987F-B8F23B49DAD4}"/>
              </a:ext>
            </a:extLst>
          </p:cNvPr>
          <p:cNvSpPr txBox="1"/>
          <p:nvPr/>
        </p:nvSpPr>
        <p:spPr>
          <a:xfrm>
            <a:off x="2587282" y="2877503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19999D-8F0D-FEB3-1910-7FAC14AD131D}"/>
                  </a:ext>
                </a:extLst>
              </p:cNvPr>
              <p:cNvSpPr txBox="1"/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19999D-8F0D-FEB3-1910-7FAC14AD1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D28D1-641B-BDA8-22E0-59CFF1DBD81D}"/>
                  </a:ext>
                </a:extLst>
              </p:cNvPr>
              <p:cNvSpPr txBox="1"/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D28D1-641B-BDA8-22E0-59CFF1DBD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00FA40-48BD-AEE7-4268-390092EF6948}"/>
                  </a:ext>
                </a:extLst>
              </p:cNvPr>
              <p:cNvSpPr txBox="1"/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00FA40-48BD-AEE7-4268-390092EF6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FDF663B-A38E-CC8B-DE86-CD600F93B49A}"/>
              </a:ext>
            </a:extLst>
          </p:cNvPr>
          <p:cNvSpPr txBox="1"/>
          <p:nvPr/>
        </p:nvSpPr>
        <p:spPr>
          <a:xfrm>
            <a:off x="2334896" y="44636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KNN1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995D59-13CD-3EDF-7EE6-40F0EC6CC301}"/>
              </a:ext>
            </a:extLst>
          </p:cNvPr>
          <p:cNvSpPr txBox="1"/>
          <p:nvPr/>
        </p:nvSpPr>
        <p:spPr>
          <a:xfrm>
            <a:off x="3565938" y="15959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Decision Tree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DDD276-0EAF-1D6C-C64F-AA21DB02A708}"/>
              </a:ext>
            </a:extLst>
          </p:cNvPr>
          <p:cNvSpPr txBox="1"/>
          <p:nvPr/>
        </p:nvSpPr>
        <p:spPr>
          <a:xfrm>
            <a:off x="5950521" y="45832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Regression1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1935544-5E13-ACBD-4284-1D1A20F551B4}"/>
              </a:ext>
            </a:extLst>
          </p:cNvPr>
          <p:cNvSpPr txBox="1">
            <a:spLocks/>
          </p:cNvSpPr>
          <p:nvPr/>
        </p:nvSpPr>
        <p:spPr>
          <a:xfrm>
            <a:off x="1704974" y="94875"/>
            <a:ext cx="8648701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sz="3200" dirty="0"/>
              <a:t>Training Classifiers with First Training 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997FDA-E067-2775-1192-3D46F23BBB5F}"/>
              </a:ext>
            </a:extLst>
          </p:cNvPr>
          <p:cNvSpPr txBox="1"/>
          <p:nvPr/>
        </p:nvSpPr>
        <p:spPr>
          <a:xfrm>
            <a:off x="6783800" y="3895111"/>
            <a:ext cx="2918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4-cross validation approach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AD0FBF-4DC0-6A94-63AD-EF7DCADA8F37}"/>
              </a:ext>
            </a:extLst>
          </p:cNvPr>
          <p:cNvSpPr txBox="1"/>
          <p:nvPr/>
        </p:nvSpPr>
        <p:spPr>
          <a:xfrm>
            <a:off x="9800376" y="2590986"/>
            <a:ext cx="200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Training 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823556-F1CE-D239-01FC-A4133583BFCF}"/>
              </a:ext>
            </a:extLst>
          </p:cNvPr>
          <p:cNvSpPr txBox="1"/>
          <p:nvPr/>
        </p:nvSpPr>
        <p:spPr>
          <a:xfrm>
            <a:off x="9800376" y="1595983"/>
            <a:ext cx="200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Validation 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EBDBE1-821F-A120-5CE4-F0B420390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7631" y="4583280"/>
            <a:ext cx="2736212" cy="21509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0B497C-71DA-D422-3CB8-A03FA7B1BB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7641" y="4482333"/>
            <a:ext cx="1781175" cy="225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62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A26DA-3DDE-AD5C-E0A3-EF79D581B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65DB85-B2F9-7E6B-6B3A-4041A6D05D02}"/>
                  </a:ext>
                </a:extLst>
              </p:cNvPr>
              <p:cNvSpPr txBox="1"/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65DB85-B2F9-7E6B-6B3A-4041A6D05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32032-7C96-D6DC-FED2-B931B9B974E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279333" y="2215620"/>
            <a:ext cx="59898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AC7BE3-806A-0575-A2B6-6B026B3A4A9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878319" y="2215620"/>
            <a:ext cx="47307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3E26B0-A580-6BF5-EFAA-3DE17C1AE479}"/>
              </a:ext>
            </a:extLst>
          </p:cNvPr>
          <p:cNvSpPr txBox="1"/>
          <p:nvPr/>
        </p:nvSpPr>
        <p:spPr>
          <a:xfrm>
            <a:off x="3083376" y="2211229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DBAD0-55BD-5B61-F94D-0D16C4B31826}"/>
              </a:ext>
            </a:extLst>
          </p:cNvPr>
          <p:cNvSpPr txBox="1"/>
          <p:nvPr/>
        </p:nvSpPr>
        <p:spPr>
          <a:xfrm>
            <a:off x="2066170" y="2192536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3E2A5D-512C-D786-1A2A-A2F4CF082F2C}"/>
                  </a:ext>
                </a:extLst>
              </p:cNvPr>
              <p:cNvSpPr txBox="1"/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3E2A5D-512C-D786-1A2A-A2F4CF082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531915-2880-1863-524A-71C045FF7C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800446" y="2900587"/>
            <a:ext cx="605999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184574-14E5-54CF-1F5F-C3034B9DD50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06445" y="2900587"/>
            <a:ext cx="466057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6B920F-A7E0-1218-DA1E-C5E16891CAB0}"/>
              </a:ext>
            </a:extLst>
          </p:cNvPr>
          <p:cNvSpPr txBox="1"/>
          <p:nvPr/>
        </p:nvSpPr>
        <p:spPr>
          <a:xfrm>
            <a:off x="3604488" y="2896196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2673E-4B81-091E-9B73-ED934FDDEB25}"/>
              </a:ext>
            </a:extLst>
          </p:cNvPr>
          <p:cNvSpPr txBox="1"/>
          <p:nvPr/>
        </p:nvSpPr>
        <p:spPr>
          <a:xfrm>
            <a:off x="2587282" y="2877503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1DDA2E-240B-7A83-A8EB-462A7273CA6F}"/>
                  </a:ext>
                </a:extLst>
              </p:cNvPr>
              <p:cNvSpPr txBox="1"/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1DDA2E-240B-7A83-A8EB-462A7273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27BCC6-91F8-B91F-E0AA-5AB1A203DBB3}"/>
                  </a:ext>
                </a:extLst>
              </p:cNvPr>
              <p:cNvSpPr txBox="1"/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27BCC6-91F8-B91F-E0AA-5AB1A203D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829516-9918-CBEB-99F8-E5629A85DB66}"/>
                  </a:ext>
                </a:extLst>
              </p:cNvPr>
              <p:cNvSpPr txBox="1"/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829516-9918-CBEB-99F8-E5629A85D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4710D04C-0A5B-9D72-B563-9427B6C439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4798432"/>
                  </p:ext>
                </p:extLst>
              </p:nvPr>
            </p:nvGraphicFramePr>
            <p:xfrm>
              <a:off x="5366539" y="1671179"/>
              <a:ext cx="5179541" cy="2537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2757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596096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  <a:gridCol w="640583">
                      <a:extLst>
                        <a:ext uri="{9D8B030D-6E8A-4147-A177-3AD203B41FA5}">
                          <a16:colId xmlns:a16="http://schemas.microsoft.com/office/drawing/2014/main" val="1634815592"/>
                        </a:ext>
                      </a:extLst>
                    </a:gridCol>
                    <a:gridCol w="627465">
                      <a:extLst>
                        <a:ext uri="{9D8B030D-6E8A-4147-A177-3AD203B41FA5}">
                          <a16:colId xmlns:a16="http://schemas.microsoft.com/office/drawing/2014/main" val="1536249975"/>
                        </a:ext>
                      </a:extLst>
                    </a:gridCol>
                    <a:gridCol w="997126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(DT)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(KN)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(RG)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Label (Y)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4710D04C-0A5B-9D72-B563-9427B6C439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4798432"/>
                  </p:ext>
                </p:extLst>
              </p:nvPr>
            </p:nvGraphicFramePr>
            <p:xfrm>
              <a:off x="5366539" y="1671179"/>
              <a:ext cx="5179541" cy="2537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2757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596096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  <a:gridCol w="640583">
                      <a:extLst>
                        <a:ext uri="{9D8B030D-6E8A-4147-A177-3AD203B41FA5}">
                          <a16:colId xmlns:a16="http://schemas.microsoft.com/office/drawing/2014/main" val="1634815592"/>
                        </a:ext>
                      </a:extLst>
                    </a:gridCol>
                    <a:gridCol w="627465">
                      <a:extLst>
                        <a:ext uri="{9D8B030D-6E8A-4147-A177-3AD203B41FA5}">
                          <a16:colId xmlns:a16="http://schemas.microsoft.com/office/drawing/2014/main" val="1536249975"/>
                        </a:ext>
                      </a:extLst>
                    </a:gridCol>
                    <a:gridCol w="997126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787" t="-6522" r="-571654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100787" t="-6522" r="-471654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202381" t="-6522" r="-375397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388776" t="-6522" r="-382653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456190" t="-6522" r="-257143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566990" t="-6522" r="-162136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Label (Y)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AB464280-3A02-2798-3CCA-6B462D221370}"/>
              </a:ext>
            </a:extLst>
          </p:cNvPr>
          <p:cNvSpPr txBox="1"/>
          <p:nvPr/>
        </p:nvSpPr>
        <p:spPr>
          <a:xfrm>
            <a:off x="2334896" y="44636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KNN1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E3266-2E9E-28EE-9FE8-5CE2C8B63FBB}"/>
              </a:ext>
            </a:extLst>
          </p:cNvPr>
          <p:cNvSpPr txBox="1"/>
          <p:nvPr/>
        </p:nvSpPr>
        <p:spPr>
          <a:xfrm>
            <a:off x="3565938" y="15959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Decision Tree1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BF2A0F-ACBC-C533-4637-8383F2AA9982}"/>
              </a:ext>
            </a:extLst>
          </p:cNvPr>
          <p:cNvSpPr txBox="1"/>
          <p:nvPr/>
        </p:nvSpPr>
        <p:spPr>
          <a:xfrm>
            <a:off x="5950521" y="45832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Regression1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2875846-FEF3-A363-7A1E-B1171B6E33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641" y="4482333"/>
            <a:ext cx="1781175" cy="225191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13FCBC42-B2B6-AC72-75D8-95002188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20"/>
            <a:ext cx="10515600" cy="1325563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US" sz="3200" dirty="0"/>
              <a:t>Prediction by Classifiers on First Validation Set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74090E0-D254-60D6-C4FE-F8CD2B9F01B2}"/>
              </a:ext>
            </a:extLst>
          </p:cNvPr>
          <p:cNvSpPr txBox="1">
            <a:spLocks/>
          </p:cNvSpPr>
          <p:nvPr/>
        </p:nvSpPr>
        <p:spPr>
          <a:xfrm>
            <a:off x="1704975" y="94875"/>
            <a:ext cx="659402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4A4896-1202-C1CF-D946-3ADE0D7A28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6998" y="4822987"/>
            <a:ext cx="2208312" cy="17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47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1B250-0588-5556-5D14-5F66BFB7D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A94B158-7134-9CC2-06BB-179F116266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425544"/>
                  </p:ext>
                </p:extLst>
              </p:nvPr>
            </p:nvGraphicFramePr>
            <p:xfrm>
              <a:off x="6571070" y="1242581"/>
              <a:ext cx="2918346" cy="2537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2757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A94B158-7134-9CC2-06BB-179F116266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425544"/>
                  </p:ext>
                </p:extLst>
              </p:nvPr>
            </p:nvGraphicFramePr>
            <p:xfrm>
              <a:off x="6571070" y="1242581"/>
              <a:ext cx="2918346" cy="2537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2757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787" t="-6522" r="-279528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787" t="-6522" r="-179528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00787" t="-6522" r="-79528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28CF02-5945-2797-741F-CFE5E31E319D}"/>
                  </a:ext>
                </a:extLst>
              </p:cNvPr>
              <p:cNvSpPr txBox="1"/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28CF02-5945-2797-741F-CFE5E31E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9DE70C-D246-B7A0-1CD4-ABD97B6D4A5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279333" y="2215620"/>
            <a:ext cx="59898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9EBADA-DA6B-198E-203C-60331228842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878319" y="2215620"/>
            <a:ext cx="47307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71F5C-6778-BB10-95ED-386B30E1A78E}"/>
              </a:ext>
            </a:extLst>
          </p:cNvPr>
          <p:cNvSpPr txBox="1"/>
          <p:nvPr/>
        </p:nvSpPr>
        <p:spPr>
          <a:xfrm>
            <a:off x="3083376" y="2211229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3DFCF-F10A-67B3-C31B-441193039C99}"/>
              </a:ext>
            </a:extLst>
          </p:cNvPr>
          <p:cNvSpPr txBox="1"/>
          <p:nvPr/>
        </p:nvSpPr>
        <p:spPr>
          <a:xfrm>
            <a:off x="2066170" y="2192536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461A3A-7417-3022-6E64-21EBC5756DB3}"/>
                  </a:ext>
                </a:extLst>
              </p:cNvPr>
              <p:cNvSpPr txBox="1"/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461A3A-7417-3022-6E64-21EBC5756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B2F082-C9F3-4612-C118-D4AED05564B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800446" y="2900587"/>
            <a:ext cx="605999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95FA5E-7ED6-864B-F515-F43B8D94A74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06445" y="2900587"/>
            <a:ext cx="466057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FE0FA0-3710-7290-58EA-8123BD4BA8A7}"/>
              </a:ext>
            </a:extLst>
          </p:cNvPr>
          <p:cNvSpPr txBox="1"/>
          <p:nvPr/>
        </p:nvSpPr>
        <p:spPr>
          <a:xfrm>
            <a:off x="3604488" y="2896196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1DCD51-F855-1E3D-FE8D-79B5C02622B1}"/>
              </a:ext>
            </a:extLst>
          </p:cNvPr>
          <p:cNvSpPr txBox="1"/>
          <p:nvPr/>
        </p:nvSpPr>
        <p:spPr>
          <a:xfrm>
            <a:off x="2587282" y="2877503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D162C2-A773-DBD4-E6FD-6605C2DEA625}"/>
                  </a:ext>
                </a:extLst>
              </p:cNvPr>
              <p:cNvSpPr txBox="1"/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D162C2-A773-DBD4-E6FD-6605C2DEA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4E878-D69A-55F8-FF7E-2EC9DE841B25}"/>
                  </a:ext>
                </a:extLst>
              </p:cNvPr>
              <p:cNvSpPr txBox="1"/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4E878-D69A-55F8-FF7E-2EC9DE84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EA46D0-5B94-63FB-5F73-1F3277D9634A}"/>
                  </a:ext>
                </a:extLst>
              </p:cNvPr>
              <p:cNvSpPr txBox="1"/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EA46D0-5B94-63FB-5F73-1F3277D9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C2A2A77-043E-5146-F500-2642AD165A7A}"/>
              </a:ext>
            </a:extLst>
          </p:cNvPr>
          <p:cNvSpPr txBox="1"/>
          <p:nvPr/>
        </p:nvSpPr>
        <p:spPr>
          <a:xfrm>
            <a:off x="2334896" y="44636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KNN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A2E93A-C86C-7DEA-99D1-A53D5D899C88}"/>
              </a:ext>
            </a:extLst>
          </p:cNvPr>
          <p:cNvSpPr txBox="1"/>
          <p:nvPr/>
        </p:nvSpPr>
        <p:spPr>
          <a:xfrm>
            <a:off x="3565938" y="15959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Decision Tree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72CFD9-32C4-52D0-E2C6-1F39F8BB7179}"/>
              </a:ext>
            </a:extLst>
          </p:cNvPr>
          <p:cNvSpPr txBox="1"/>
          <p:nvPr/>
        </p:nvSpPr>
        <p:spPr>
          <a:xfrm>
            <a:off x="5950521" y="45832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Regression 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6AD160-9BC1-2EF3-8343-2F49FCB246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641" y="4482333"/>
            <a:ext cx="1781175" cy="225191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4B313452-52DB-2EF0-7BD6-2B746ED77535}"/>
              </a:ext>
            </a:extLst>
          </p:cNvPr>
          <p:cNvSpPr txBox="1">
            <a:spLocks/>
          </p:cNvSpPr>
          <p:nvPr/>
        </p:nvSpPr>
        <p:spPr>
          <a:xfrm>
            <a:off x="1704974" y="94875"/>
            <a:ext cx="8677276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sz="3200" dirty="0"/>
              <a:t>Training Classifiers with Second Training 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BDA5C7-D37F-B8E0-A911-16926783F6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7630" y="4583280"/>
            <a:ext cx="2559473" cy="20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33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E058E-7076-56FC-98AA-EB6C87FF5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E4E67F-4588-360C-E8B4-9A818910A336}"/>
                  </a:ext>
                </a:extLst>
              </p:cNvPr>
              <p:cNvSpPr txBox="1"/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E4E67F-4588-360C-E8B4-9A818910A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2EA65F-6D6F-ECBB-6779-176EAA39C61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279333" y="2215620"/>
            <a:ext cx="59898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EAEFE3-0554-25CE-FA71-9DB010E7F57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878319" y="2215620"/>
            <a:ext cx="47307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65B523-F722-DD47-29CB-F330D276889E}"/>
              </a:ext>
            </a:extLst>
          </p:cNvPr>
          <p:cNvSpPr txBox="1"/>
          <p:nvPr/>
        </p:nvSpPr>
        <p:spPr>
          <a:xfrm>
            <a:off x="3083376" y="2211229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DF624-D665-67DB-37D0-11E643BD0F03}"/>
              </a:ext>
            </a:extLst>
          </p:cNvPr>
          <p:cNvSpPr txBox="1"/>
          <p:nvPr/>
        </p:nvSpPr>
        <p:spPr>
          <a:xfrm>
            <a:off x="2066170" y="2192536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9B9D8F-1D63-347B-BD36-78F9412D9208}"/>
                  </a:ext>
                </a:extLst>
              </p:cNvPr>
              <p:cNvSpPr txBox="1"/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9B9D8F-1D63-347B-BD36-78F9412D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F52F86-3095-60B9-5BE0-5A785B8AA60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800446" y="2900587"/>
            <a:ext cx="605999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C22CF-D030-15D5-BCCE-B95D1F07F34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06445" y="2900587"/>
            <a:ext cx="466057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65C807-DE5C-CA44-4827-045AEB849D60}"/>
              </a:ext>
            </a:extLst>
          </p:cNvPr>
          <p:cNvSpPr txBox="1"/>
          <p:nvPr/>
        </p:nvSpPr>
        <p:spPr>
          <a:xfrm>
            <a:off x="3604488" y="2896196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0BBEA1-58E5-9016-5453-D16F73A2E233}"/>
              </a:ext>
            </a:extLst>
          </p:cNvPr>
          <p:cNvSpPr txBox="1"/>
          <p:nvPr/>
        </p:nvSpPr>
        <p:spPr>
          <a:xfrm>
            <a:off x="2587282" y="2877503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60EC41-88CC-0256-CB1B-56017907A39A}"/>
                  </a:ext>
                </a:extLst>
              </p:cNvPr>
              <p:cNvSpPr txBox="1"/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60EC41-88CC-0256-CB1B-56017907A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0D1732-1566-CEA4-34AD-0DFED02F3317}"/>
                  </a:ext>
                </a:extLst>
              </p:cNvPr>
              <p:cNvSpPr txBox="1"/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0D1732-1566-CEA4-34AD-0DFED02F3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A88442-7AA3-3F0B-607B-1FD587997A36}"/>
                  </a:ext>
                </a:extLst>
              </p:cNvPr>
              <p:cNvSpPr txBox="1"/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A88442-7AA3-3F0B-607B-1FD587997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DCB7E58C-3F19-BD35-0E79-7E7CCF40A3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539523"/>
                  </p:ext>
                </p:extLst>
              </p:nvPr>
            </p:nvGraphicFramePr>
            <p:xfrm>
              <a:off x="6016629" y="1463751"/>
              <a:ext cx="4782490" cy="2537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2757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596096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  <a:gridCol w="640583">
                      <a:extLst>
                        <a:ext uri="{9D8B030D-6E8A-4147-A177-3AD203B41FA5}">
                          <a16:colId xmlns:a16="http://schemas.microsoft.com/office/drawing/2014/main" val="1634815592"/>
                        </a:ext>
                      </a:extLst>
                    </a:gridCol>
                    <a:gridCol w="627465">
                      <a:extLst>
                        <a:ext uri="{9D8B030D-6E8A-4147-A177-3AD203B41FA5}">
                          <a16:colId xmlns:a16="http://schemas.microsoft.com/office/drawing/2014/main" val="1536249975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(DT)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(KN)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(RG)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DCB7E58C-3F19-BD35-0E79-7E7CCF40A3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539523"/>
                  </p:ext>
                </p:extLst>
              </p:nvPr>
            </p:nvGraphicFramePr>
            <p:xfrm>
              <a:off x="6016629" y="1463751"/>
              <a:ext cx="4782490" cy="2537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2757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596096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  <a:gridCol w="640583">
                      <a:extLst>
                        <a:ext uri="{9D8B030D-6E8A-4147-A177-3AD203B41FA5}">
                          <a16:colId xmlns:a16="http://schemas.microsoft.com/office/drawing/2014/main" val="1634815592"/>
                        </a:ext>
                      </a:extLst>
                    </a:gridCol>
                    <a:gridCol w="627465">
                      <a:extLst>
                        <a:ext uri="{9D8B030D-6E8A-4147-A177-3AD203B41FA5}">
                          <a16:colId xmlns:a16="http://schemas.microsoft.com/office/drawing/2014/main" val="1536249975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787" t="-8696" r="-520472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100787" t="-8696" r="-420472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200787" t="-8696" r="-320472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389796" t="-8696" r="-315306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457143" t="-8696" r="-194286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567961" t="-8696" r="-98058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0409D716-7B69-9465-962A-4FC15431B5F4}"/>
              </a:ext>
            </a:extLst>
          </p:cNvPr>
          <p:cNvSpPr txBox="1"/>
          <p:nvPr/>
        </p:nvSpPr>
        <p:spPr>
          <a:xfrm>
            <a:off x="2334896" y="44636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KNN2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9F07F0-44A0-26D9-B0BF-619BAC97F2C7}"/>
              </a:ext>
            </a:extLst>
          </p:cNvPr>
          <p:cNvSpPr txBox="1"/>
          <p:nvPr/>
        </p:nvSpPr>
        <p:spPr>
          <a:xfrm>
            <a:off x="3565938" y="15959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Decision Tree2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5FBE98-6A68-CC40-C039-C9E4DBCB0C5D}"/>
              </a:ext>
            </a:extLst>
          </p:cNvPr>
          <p:cNvSpPr txBox="1"/>
          <p:nvPr/>
        </p:nvSpPr>
        <p:spPr>
          <a:xfrm>
            <a:off x="5950521" y="45832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Regression2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4D3EEA4-74BA-C29E-C7ED-4E9ED6EF9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641" y="4482333"/>
            <a:ext cx="1781175" cy="225191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C493FBD7-DCB3-BFF0-C975-648DB3D0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500"/>
            <a:ext cx="10515600" cy="1325563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US" sz="3200" dirty="0"/>
              <a:t>Prediction by Classifiers on Second Validation Set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40B5914-4CEC-A465-9272-1E04872C89A4}"/>
              </a:ext>
            </a:extLst>
          </p:cNvPr>
          <p:cNvSpPr txBox="1">
            <a:spLocks/>
          </p:cNvSpPr>
          <p:nvPr/>
        </p:nvSpPr>
        <p:spPr>
          <a:xfrm>
            <a:off x="1704975" y="94875"/>
            <a:ext cx="6594025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8A23F4-1DAC-0D37-0DC3-5914121BEF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7631" y="4583280"/>
            <a:ext cx="2771402" cy="217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3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3BA56-D4B7-8D8F-E2D7-2632E6CDC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11BF-DB35-6B76-B62F-09F2CAC1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21" y="173490"/>
            <a:ext cx="89274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US" sz="3200" dirty="0"/>
              <a:t>Prediction by Classifiers on All Validation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C496BF-FDC4-FD84-9F22-C6FE80B27B3A}"/>
                  </a:ext>
                </a:extLst>
              </p:cNvPr>
              <p:cNvSpPr txBox="1"/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C496BF-FDC4-FD84-9F22-C6FE80B2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5BC67B-930D-1B1C-A51F-FA50056B560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279333" y="2215620"/>
            <a:ext cx="59898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CEE5E-DE84-1173-866E-51AB3EA4B9F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878319" y="2215620"/>
            <a:ext cx="47307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F66DBC-5EE0-F717-C92E-714CEEE94268}"/>
              </a:ext>
            </a:extLst>
          </p:cNvPr>
          <p:cNvSpPr txBox="1"/>
          <p:nvPr/>
        </p:nvSpPr>
        <p:spPr>
          <a:xfrm>
            <a:off x="3083376" y="2211229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13DFF-72AF-D212-5802-96FD6AC17C13}"/>
              </a:ext>
            </a:extLst>
          </p:cNvPr>
          <p:cNvSpPr txBox="1"/>
          <p:nvPr/>
        </p:nvSpPr>
        <p:spPr>
          <a:xfrm>
            <a:off x="2066170" y="2192536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912537-180C-B1C1-4C1F-7AA981FAC78A}"/>
                  </a:ext>
                </a:extLst>
              </p:cNvPr>
              <p:cNvSpPr txBox="1"/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912537-180C-B1C1-4C1F-7AA981FA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63C334-629D-FAE4-B728-53C6EC5ED61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800446" y="2900587"/>
            <a:ext cx="605999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53461B-E695-C886-30A9-EA6F018724D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06445" y="2900587"/>
            <a:ext cx="466057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5303F8-D25B-74C9-58F5-1057847AB449}"/>
              </a:ext>
            </a:extLst>
          </p:cNvPr>
          <p:cNvSpPr txBox="1"/>
          <p:nvPr/>
        </p:nvSpPr>
        <p:spPr>
          <a:xfrm>
            <a:off x="3604488" y="2896196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F7F255-D9D6-81B4-2E2F-C5156BE706C2}"/>
              </a:ext>
            </a:extLst>
          </p:cNvPr>
          <p:cNvSpPr txBox="1"/>
          <p:nvPr/>
        </p:nvSpPr>
        <p:spPr>
          <a:xfrm>
            <a:off x="2587282" y="2877503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6AD32E-A998-F33D-0072-A3FC02A448ED}"/>
                  </a:ext>
                </a:extLst>
              </p:cNvPr>
              <p:cNvSpPr txBox="1"/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6AD32E-A998-F33D-0072-A3FC02A4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CD0ACC-0679-AA1E-6149-ECB87E6A638F}"/>
                  </a:ext>
                </a:extLst>
              </p:cNvPr>
              <p:cNvSpPr txBox="1"/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CD0ACC-0679-AA1E-6149-ECB87E6A6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B1BD6-3106-5D66-9CBD-278AD94BF4E8}"/>
                  </a:ext>
                </a:extLst>
              </p:cNvPr>
              <p:cNvSpPr txBox="1"/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B1BD6-3106-5D66-9CBD-278AD94B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05C868FB-331C-8751-7267-640FF8A72F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942983"/>
                  </p:ext>
                </p:extLst>
              </p:nvPr>
            </p:nvGraphicFramePr>
            <p:xfrm>
              <a:off x="6584653" y="1528266"/>
              <a:ext cx="2464219" cy="2537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6096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  <a:gridCol w="640583">
                      <a:extLst>
                        <a:ext uri="{9D8B030D-6E8A-4147-A177-3AD203B41FA5}">
                          <a16:colId xmlns:a16="http://schemas.microsoft.com/office/drawing/2014/main" val="1634815592"/>
                        </a:ext>
                      </a:extLst>
                    </a:gridCol>
                    <a:gridCol w="627465">
                      <a:extLst>
                        <a:ext uri="{9D8B030D-6E8A-4147-A177-3AD203B41FA5}">
                          <a16:colId xmlns:a16="http://schemas.microsoft.com/office/drawing/2014/main" val="1536249975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(DT)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(KN)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(RG)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05C868FB-331C-8751-7267-640FF8A72F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942983"/>
                  </p:ext>
                </p:extLst>
              </p:nvPr>
            </p:nvGraphicFramePr>
            <p:xfrm>
              <a:off x="6584653" y="1528266"/>
              <a:ext cx="2464219" cy="2537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6096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  <a:gridCol w="640583">
                      <a:extLst>
                        <a:ext uri="{9D8B030D-6E8A-4147-A177-3AD203B41FA5}">
                          <a16:colId xmlns:a16="http://schemas.microsoft.com/office/drawing/2014/main" val="1634815592"/>
                        </a:ext>
                      </a:extLst>
                    </a:gridCol>
                    <a:gridCol w="627465">
                      <a:extLst>
                        <a:ext uri="{9D8B030D-6E8A-4147-A177-3AD203B41FA5}">
                          <a16:colId xmlns:a16="http://schemas.microsoft.com/office/drawing/2014/main" val="1536249975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1020" t="-6522" r="-315306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94286" t="-6522" r="-194286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7"/>
                          <a:stretch>
                            <a:fillRect l="-198058" t="-6522" r="-98058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59FABB6B-69A2-EAAA-665E-25A697B7F2BE}"/>
              </a:ext>
            </a:extLst>
          </p:cNvPr>
          <p:cNvSpPr txBox="1"/>
          <p:nvPr/>
        </p:nvSpPr>
        <p:spPr>
          <a:xfrm>
            <a:off x="2334896" y="44636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KNN4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8DD736-7ECC-7289-C3FB-C33C005B96F3}"/>
              </a:ext>
            </a:extLst>
          </p:cNvPr>
          <p:cNvSpPr txBox="1"/>
          <p:nvPr/>
        </p:nvSpPr>
        <p:spPr>
          <a:xfrm>
            <a:off x="3098426" y="14998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Decision Tree4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B4808D-2AED-9F4F-8106-F9B16C7DD5AD}"/>
              </a:ext>
            </a:extLst>
          </p:cNvPr>
          <p:cNvSpPr txBox="1"/>
          <p:nvPr/>
        </p:nvSpPr>
        <p:spPr>
          <a:xfrm>
            <a:off x="5950521" y="45832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Regression4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376C49F-DA65-280C-203A-45F2A6E7E5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641" y="4482333"/>
            <a:ext cx="1781175" cy="22519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91CA77-0493-D9E6-D657-554354067F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7630" y="4583280"/>
            <a:ext cx="2792667" cy="21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6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6729"/>
            <a:ext cx="10515600" cy="1325563"/>
          </a:xfrm>
        </p:spPr>
        <p:txBody>
          <a:bodyPr/>
          <a:lstStyle/>
          <a:p>
            <a:r>
              <a:rPr lang="en-US" altLang="en-US" sz="4000" dirty="0"/>
              <a:t>Rationale for Ensemble Learning - </a:t>
            </a:r>
            <a:r>
              <a:rPr lang="en-US" altLang="zh-CN" sz="4000" dirty="0"/>
              <a:t>Local Optimal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3379"/>
            <a:ext cx="11038840" cy="3263504"/>
          </a:xfrm>
        </p:spPr>
        <p:txBody>
          <a:bodyPr>
            <a:normAutofit/>
          </a:bodyPr>
          <a:lstStyle/>
          <a:p>
            <a:r>
              <a:rPr lang="en-US" altLang="zh-CN" dirty="0"/>
              <a:t>Many ML approaches rely on </a:t>
            </a:r>
            <a:r>
              <a:rPr lang="en-US" altLang="zh-CN" dirty="0">
                <a:solidFill>
                  <a:srgbClr val="FF0000"/>
                </a:solidFill>
              </a:rPr>
              <a:t>greedy</a:t>
            </a:r>
            <a:r>
              <a:rPr lang="en-US" altLang="zh-CN" dirty="0"/>
              <a:t> algorithms and may be trapped in a </a:t>
            </a:r>
            <a:r>
              <a:rPr lang="en-US" altLang="zh-CN" dirty="0">
                <a:solidFill>
                  <a:srgbClr val="FF0000"/>
                </a:solidFill>
              </a:rPr>
              <a:t>local optimal</a:t>
            </a:r>
            <a:r>
              <a:rPr lang="en-US" altLang="zh-CN" dirty="0"/>
              <a:t>.  </a:t>
            </a:r>
          </a:p>
          <a:p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>
                <a:solidFill>
                  <a:srgbClr val="FF0000"/>
                </a:solidFill>
              </a:rPr>
              <a:t>ensemble</a:t>
            </a:r>
            <a:r>
              <a:rPr lang="en-US" altLang="zh-CN" dirty="0"/>
              <a:t> learning the greedy approach could start from different points and may provide a </a:t>
            </a:r>
            <a:r>
              <a:rPr lang="en-US" altLang="zh-CN" dirty="0">
                <a:solidFill>
                  <a:srgbClr val="FF0000"/>
                </a:solidFill>
              </a:rPr>
              <a:t>better approximation </a:t>
            </a:r>
            <a:r>
              <a:rPr lang="en-US" altLang="zh-CN" dirty="0"/>
              <a:t>than any of the individual ones.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035199-7631-CF66-F437-D28FCA5D4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56" y="3717822"/>
            <a:ext cx="2958115" cy="26385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79233E1-5F59-7A20-B1ED-1516D69D4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6" y="3528042"/>
            <a:ext cx="26860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1DB4C4-18A9-E65D-6DF8-00AE8E650DBC}"/>
              </a:ext>
            </a:extLst>
          </p:cNvPr>
          <p:cNvSpPr txBox="1"/>
          <p:nvPr/>
        </p:nvSpPr>
        <p:spPr>
          <a:xfrm>
            <a:off x="2079830" y="55546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maximum sum of node values along a path</a:t>
            </a:r>
          </a:p>
        </p:txBody>
      </p:sp>
    </p:spTree>
    <p:extLst>
      <p:ext uri="{BB962C8B-B14F-4D97-AF65-F5344CB8AC3E}">
        <p14:creationId xmlns:p14="http://schemas.microsoft.com/office/powerpoint/2010/main" val="862460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42DF-9B05-0049-1352-360C2F22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274638"/>
            <a:ext cx="9001124" cy="11430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sz="3200" dirty="0"/>
              <a:t>Training Meta Learner with Predictions of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819B5A-6B3C-8AA4-0118-F35DA00049E5}"/>
                  </a:ext>
                </a:extLst>
              </p:cNvPr>
              <p:cNvSpPr txBox="1"/>
              <p:nvPr/>
            </p:nvSpPr>
            <p:spPr>
              <a:xfrm>
                <a:off x="2515728" y="2072119"/>
                <a:ext cx="835365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𝑅𝐺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819B5A-6B3C-8AA4-0118-F35DA0004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728" y="2072119"/>
                <a:ext cx="835365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5CD154-1927-D1AF-D015-FC9A90E9633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34424" y="2372202"/>
            <a:ext cx="59898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F2728E-9669-63B0-B02A-7B55D00049E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33410" y="2372202"/>
            <a:ext cx="47307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589179-538C-0C4E-A674-FC98F530E048}"/>
              </a:ext>
            </a:extLst>
          </p:cNvPr>
          <p:cNvSpPr txBox="1"/>
          <p:nvPr/>
        </p:nvSpPr>
        <p:spPr>
          <a:xfrm>
            <a:off x="3138467" y="2367811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2C96A-3FE8-68EC-DC46-14478C4A770F}"/>
              </a:ext>
            </a:extLst>
          </p:cNvPr>
          <p:cNvSpPr txBox="1"/>
          <p:nvPr/>
        </p:nvSpPr>
        <p:spPr>
          <a:xfrm>
            <a:off x="2121261" y="2349118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A28E14-C626-F0AB-4CD7-D4722E62B2E1}"/>
                  </a:ext>
                </a:extLst>
              </p:cNvPr>
              <p:cNvSpPr txBox="1"/>
              <p:nvPr/>
            </p:nvSpPr>
            <p:spPr>
              <a:xfrm>
                <a:off x="2988407" y="2757086"/>
                <a:ext cx="1065490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𝐷𝑇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A28E14-C626-F0AB-4CD7-D4722E62B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407" y="2757086"/>
                <a:ext cx="1065490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D4E258-78A0-F672-6EE7-50052FFD582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855536" y="3057169"/>
            <a:ext cx="66561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8417B7-15EF-5038-5641-0738FC8C42D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521152" y="3057169"/>
            <a:ext cx="40644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6FF686-8FCA-5207-1EF8-47FC04478AAC}"/>
              </a:ext>
            </a:extLst>
          </p:cNvPr>
          <p:cNvSpPr txBox="1"/>
          <p:nvPr/>
        </p:nvSpPr>
        <p:spPr>
          <a:xfrm>
            <a:off x="3659579" y="3052778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4F54C-0C99-7D8B-63B8-9048E70098C2}"/>
              </a:ext>
            </a:extLst>
          </p:cNvPr>
          <p:cNvSpPr txBox="1"/>
          <p:nvPr/>
        </p:nvSpPr>
        <p:spPr>
          <a:xfrm>
            <a:off x="2642373" y="3034085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E9641B-BF58-9B1E-85D1-0A5F04359EB9}"/>
                  </a:ext>
                </a:extLst>
              </p:cNvPr>
              <p:cNvSpPr txBox="1"/>
              <p:nvPr/>
            </p:nvSpPr>
            <p:spPr>
              <a:xfrm>
                <a:off x="1964124" y="2762115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E9641B-BF58-9B1E-85D1-0A5F04359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124" y="2762115"/>
                <a:ext cx="709448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BDA893-D93F-E133-1DA3-1E8F55A409CD}"/>
                  </a:ext>
                </a:extLst>
              </p:cNvPr>
              <p:cNvSpPr txBox="1"/>
              <p:nvPr/>
            </p:nvSpPr>
            <p:spPr>
              <a:xfrm>
                <a:off x="3529843" y="3468277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BDA893-D93F-E133-1DA3-1E8F55A4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843" y="3468277"/>
                <a:ext cx="709448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D09938-CFE8-1494-6A58-FBBA24C59BF4}"/>
                  </a:ext>
                </a:extLst>
              </p:cNvPr>
              <p:cNvSpPr txBox="1"/>
              <p:nvPr/>
            </p:nvSpPr>
            <p:spPr>
              <a:xfrm>
                <a:off x="2201758" y="3501674"/>
                <a:ext cx="1065490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𝐾𝑁𝑁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D09938-CFE8-1494-6A58-FBBA24C59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758" y="3501674"/>
                <a:ext cx="1065490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B1F559-417C-33F2-BD57-214EBF9F338B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068887" y="3801757"/>
            <a:ext cx="66561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192E9B-1DCF-587D-5A5C-7AD90F04746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734503" y="3801757"/>
            <a:ext cx="40644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9A3C11-4C1E-816A-119A-EF2A686160FA}"/>
              </a:ext>
            </a:extLst>
          </p:cNvPr>
          <p:cNvSpPr txBox="1"/>
          <p:nvPr/>
        </p:nvSpPr>
        <p:spPr>
          <a:xfrm>
            <a:off x="2872930" y="3797366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66E1BA-275E-5DEB-6907-3535050DAD1F}"/>
              </a:ext>
            </a:extLst>
          </p:cNvPr>
          <p:cNvSpPr txBox="1"/>
          <p:nvPr/>
        </p:nvSpPr>
        <p:spPr>
          <a:xfrm>
            <a:off x="1855724" y="3778673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DB477-1F50-627A-CC96-54DD34945190}"/>
                  </a:ext>
                </a:extLst>
              </p:cNvPr>
              <p:cNvSpPr txBox="1"/>
              <p:nvPr/>
            </p:nvSpPr>
            <p:spPr>
              <a:xfrm>
                <a:off x="1713503" y="4191670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DB477-1F50-627A-CC96-54DD34945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503" y="4191670"/>
                <a:ext cx="709448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D02858-9102-436E-B783-E58FD974CA81}"/>
                  </a:ext>
                </a:extLst>
              </p:cNvPr>
              <p:cNvSpPr txBox="1"/>
              <p:nvPr/>
            </p:nvSpPr>
            <p:spPr>
              <a:xfrm>
                <a:off x="2743194" y="4212865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D02858-9102-436E-B783-E58FD974C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4" y="4212865"/>
                <a:ext cx="709448" cy="300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D0E06AC-C90E-AF8B-0008-7D8CCC30E454}"/>
              </a:ext>
            </a:extLst>
          </p:cNvPr>
          <p:cNvSpPr txBox="1"/>
          <p:nvPr/>
        </p:nvSpPr>
        <p:spPr>
          <a:xfrm>
            <a:off x="1567960" y="1585870"/>
            <a:ext cx="306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Decision Tree as Meta Learner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90A8BB7-5B9E-33F4-21BA-FD167E4C8B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9150" y="4960836"/>
            <a:ext cx="2154162" cy="16225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196334-D746-500F-AFB2-78180C77184E}"/>
              </a:ext>
            </a:extLst>
          </p:cNvPr>
          <p:cNvSpPr txBox="1"/>
          <p:nvPr/>
        </p:nvSpPr>
        <p:spPr>
          <a:xfrm>
            <a:off x="5219700" y="4587376"/>
            <a:ext cx="489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Multiple Linear Regression as Meta Learner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9CDBD2-E47B-AE46-8CFF-63D6C88F55C4}"/>
              </a:ext>
            </a:extLst>
          </p:cNvPr>
          <p:cNvSpPr txBox="1"/>
          <p:nvPr/>
        </p:nvSpPr>
        <p:spPr>
          <a:xfrm>
            <a:off x="7028861" y="5587433"/>
            <a:ext cx="349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 = -0.3 + 0.6 RG + 0.4 DT + 0.3 KNN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15AEEE8-F947-1FDF-5701-02F4A61147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7999013"/>
                  </p:ext>
                </p:extLst>
              </p:nvPr>
            </p:nvGraphicFramePr>
            <p:xfrm>
              <a:off x="6993278" y="1559988"/>
              <a:ext cx="2464219" cy="2537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6096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  <a:gridCol w="640583">
                      <a:extLst>
                        <a:ext uri="{9D8B030D-6E8A-4147-A177-3AD203B41FA5}">
                          <a16:colId xmlns:a16="http://schemas.microsoft.com/office/drawing/2014/main" val="1634815592"/>
                        </a:ext>
                      </a:extLst>
                    </a:gridCol>
                    <a:gridCol w="627465">
                      <a:extLst>
                        <a:ext uri="{9D8B030D-6E8A-4147-A177-3AD203B41FA5}">
                          <a16:colId xmlns:a16="http://schemas.microsoft.com/office/drawing/2014/main" val="1536249975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(DT)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(KN)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(RG)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15AEEE8-F947-1FDF-5701-02F4A61147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7999013"/>
                  </p:ext>
                </p:extLst>
              </p:nvPr>
            </p:nvGraphicFramePr>
            <p:xfrm>
              <a:off x="6993278" y="1559988"/>
              <a:ext cx="2464219" cy="2537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6096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  <a:gridCol w="640583">
                      <a:extLst>
                        <a:ext uri="{9D8B030D-6E8A-4147-A177-3AD203B41FA5}">
                          <a16:colId xmlns:a16="http://schemas.microsoft.com/office/drawing/2014/main" val="1634815592"/>
                        </a:ext>
                      </a:extLst>
                    </a:gridCol>
                    <a:gridCol w="627465">
                      <a:extLst>
                        <a:ext uri="{9D8B030D-6E8A-4147-A177-3AD203B41FA5}">
                          <a16:colId xmlns:a16="http://schemas.microsoft.com/office/drawing/2014/main" val="1536249975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1"/>
                          <a:stretch>
                            <a:fillRect l="-1020" t="-6522" r="-315306" b="-83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1"/>
                          <a:stretch>
                            <a:fillRect l="-94286" t="-6522" r="-194286" b="-83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1"/>
                          <a:stretch>
                            <a:fillRect l="-198058" t="-6522" r="-98058" b="-83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455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05B8E-2B47-0AE6-F412-3EBA5F830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A4DD414-20C2-507C-AC29-2B01BBD699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7087800"/>
                  </p:ext>
                </p:extLst>
              </p:nvPr>
            </p:nvGraphicFramePr>
            <p:xfrm>
              <a:off x="6571070" y="1242581"/>
              <a:ext cx="2918346" cy="2537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2757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A4DD414-20C2-507C-AC29-2B01BBD699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7087800"/>
                  </p:ext>
                </p:extLst>
              </p:nvPr>
            </p:nvGraphicFramePr>
            <p:xfrm>
              <a:off x="6571070" y="1242581"/>
              <a:ext cx="2918346" cy="2537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2757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772757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787" t="-6522" r="-279528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787" t="-6522" r="-179528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00787" t="-6522" r="-79528" b="-8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0CD4D-5821-E1F7-13F1-AED1A600C8E9}"/>
                  </a:ext>
                </a:extLst>
              </p:cNvPr>
              <p:cNvSpPr txBox="1"/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28CF02-5945-2797-741F-CFE5E31E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99D871-F576-788C-D172-A26400B87EC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279333" y="2215620"/>
            <a:ext cx="59898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7A95C5-021A-6B95-A260-F362DE01519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878319" y="2215620"/>
            <a:ext cx="47307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AE89EE-1236-E1D1-6A2D-AB34A052674B}"/>
              </a:ext>
            </a:extLst>
          </p:cNvPr>
          <p:cNvSpPr txBox="1"/>
          <p:nvPr/>
        </p:nvSpPr>
        <p:spPr>
          <a:xfrm>
            <a:off x="3083376" y="2211229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0E335-CCF3-8C8F-82BD-ED9B331CA28D}"/>
              </a:ext>
            </a:extLst>
          </p:cNvPr>
          <p:cNvSpPr txBox="1"/>
          <p:nvPr/>
        </p:nvSpPr>
        <p:spPr>
          <a:xfrm>
            <a:off x="2066170" y="2192536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FD5CF7-5A93-AFDA-DC0D-A6E2948D6A57}"/>
                  </a:ext>
                </a:extLst>
              </p:cNvPr>
              <p:cNvSpPr txBox="1"/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461A3A-7417-3022-6E64-21EBC5756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7EB038-DF3A-702F-55B0-807C8D740B8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800446" y="2900587"/>
            <a:ext cx="605999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021A59-0B08-54E9-9F06-86B55212E31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06445" y="2900587"/>
            <a:ext cx="466057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E72AA0-7E08-C67F-6B04-24BE623D6C66}"/>
              </a:ext>
            </a:extLst>
          </p:cNvPr>
          <p:cNvSpPr txBox="1"/>
          <p:nvPr/>
        </p:nvSpPr>
        <p:spPr>
          <a:xfrm>
            <a:off x="3604488" y="2896196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C0B3D3-FC71-F458-AD61-DB3CCF7E2145}"/>
              </a:ext>
            </a:extLst>
          </p:cNvPr>
          <p:cNvSpPr txBox="1"/>
          <p:nvPr/>
        </p:nvSpPr>
        <p:spPr>
          <a:xfrm>
            <a:off x="2587282" y="2877503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F88785-B576-3D97-AE75-82778BDCA9CD}"/>
                  </a:ext>
                </a:extLst>
              </p:cNvPr>
              <p:cNvSpPr txBox="1"/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D162C2-A773-DBD4-E6FD-6605C2DEA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99C962-BC3F-E6FC-A491-C091A992A05A}"/>
                  </a:ext>
                </a:extLst>
              </p:cNvPr>
              <p:cNvSpPr txBox="1"/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4E878-D69A-55F8-FF7E-2EC9DE84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E603F0-663B-DB94-1CAE-8E45C58EAB3B}"/>
                  </a:ext>
                </a:extLst>
              </p:cNvPr>
              <p:cNvSpPr txBox="1"/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EA46D0-5B94-63FB-5F73-1F3277D9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8B16AE6-40F8-3B64-5FBA-85457BE8AB42}"/>
              </a:ext>
            </a:extLst>
          </p:cNvPr>
          <p:cNvSpPr txBox="1"/>
          <p:nvPr/>
        </p:nvSpPr>
        <p:spPr>
          <a:xfrm>
            <a:off x="2334896" y="44636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 KNN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5D001-ECCF-2619-B777-4E13A7F69CCC}"/>
              </a:ext>
            </a:extLst>
          </p:cNvPr>
          <p:cNvSpPr txBox="1"/>
          <p:nvPr/>
        </p:nvSpPr>
        <p:spPr>
          <a:xfrm>
            <a:off x="3565938" y="15959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  Decision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96B0F3-EB6D-0CF4-7C59-41756B66AE36}"/>
              </a:ext>
            </a:extLst>
          </p:cNvPr>
          <p:cNvSpPr txBox="1"/>
          <p:nvPr/>
        </p:nvSpPr>
        <p:spPr>
          <a:xfrm>
            <a:off x="6043612" y="42625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 Regression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C3EBC4-ECCD-F695-F553-446533D0CE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641" y="4482333"/>
            <a:ext cx="1781175" cy="225191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27898D2-B5ED-894B-6604-006420D9ED35}"/>
              </a:ext>
            </a:extLst>
          </p:cNvPr>
          <p:cNvSpPr txBox="1">
            <a:spLocks/>
          </p:cNvSpPr>
          <p:nvPr/>
        </p:nvSpPr>
        <p:spPr>
          <a:xfrm>
            <a:off x="1704974" y="94875"/>
            <a:ext cx="8677276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sz="3200" dirty="0"/>
              <a:t>Training Classifiers with All Training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E1ACFF-5483-C0DC-D196-0FBCC94D49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7630" y="4583280"/>
            <a:ext cx="2845829" cy="22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98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DE483-2450-D924-680D-1AB4951C9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B60F-8A99-98E5-8C71-358C9214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220" y="1734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Prediction by Test Data-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9404D5-3813-3944-F676-AC93E3D86E5D}"/>
                  </a:ext>
                </a:extLst>
              </p:cNvPr>
              <p:cNvSpPr txBox="1"/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9404D5-3813-3944-F676-AC93E3D86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37" y="1915537"/>
                <a:ext cx="835365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398B2B-BC18-86EC-9CCA-EA7B3562192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279333" y="2215620"/>
            <a:ext cx="59898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0000E0-455B-E555-00A0-F2BF5EC5B61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878319" y="2215620"/>
            <a:ext cx="47307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7B5FFA-7C64-34D9-3CA3-F742BA9033E5}"/>
              </a:ext>
            </a:extLst>
          </p:cNvPr>
          <p:cNvSpPr txBox="1"/>
          <p:nvPr/>
        </p:nvSpPr>
        <p:spPr>
          <a:xfrm>
            <a:off x="3083376" y="2211229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3C544-392E-654F-B13B-75CE80007D72}"/>
              </a:ext>
            </a:extLst>
          </p:cNvPr>
          <p:cNvSpPr txBox="1"/>
          <p:nvPr/>
        </p:nvSpPr>
        <p:spPr>
          <a:xfrm>
            <a:off x="2066170" y="2192536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54B71D-F542-AA7D-7D76-5C3BEF36C513}"/>
                  </a:ext>
                </a:extLst>
              </p:cNvPr>
              <p:cNvSpPr txBox="1"/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54B71D-F542-AA7D-7D76-5C3BEF36C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49" y="2600504"/>
                <a:ext cx="849391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F51FCF-445C-53C8-07E8-0380C88ADAC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800446" y="2900587"/>
            <a:ext cx="605999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B7AECA-7D60-E181-6F2A-DF0A1B9E6AE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06445" y="2900587"/>
            <a:ext cx="466057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434D86-3745-DCDD-8D87-E8D152BB7580}"/>
              </a:ext>
            </a:extLst>
          </p:cNvPr>
          <p:cNvSpPr txBox="1"/>
          <p:nvPr/>
        </p:nvSpPr>
        <p:spPr>
          <a:xfrm>
            <a:off x="3604488" y="2896196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4A103-CE28-C6DF-3127-9FAAF4385EFF}"/>
              </a:ext>
            </a:extLst>
          </p:cNvPr>
          <p:cNvSpPr txBox="1"/>
          <p:nvPr/>
        </p:nvSpPr>
        <p:spPr>
          <a:xfrm>
            <a:off x="2587282" y="2877503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3ED24B-3F23-28B8-8D78-0A5B7700CA06}"/>
                  </a:ext>
                </a:extLst>
              </p:cNvPr>
              <p:cNvSpPr txBox="1"/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3ED24B-3F23-28B8-8D78-0A5B7700C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33" y="2605533"/>
                <a:ext cx="709448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04CB0F-EC69-E655-412D-4CE2AE0E746D}"/>
                  </a:ext>
                </a:extLst>
              </p:cNvPr>
              <p:cNvSpPr txBox="1"/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04CB0F-EC69-E655-412D-4CE2AE0E7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61" y="3290500"/>
                <a:ext cx="709448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BF21BC-EDE5-8A29-F485-181CF410C0ED}"/>
                  </a:ext>
                </a:extLst>
              </p:cNvPr>
              <p:cNvSpPr txBox="1"/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BF21BC-EDE5-8A29-F485-181CF410C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2" y="3311695"/>
                <a:ext cx="709448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BECE840-6317-4F17-9D76-3CD8C6CE5D47}"/>
              </a:ext>
            </a:extLst>
          </p:cNvPr>
          <p:cNvSpPr txBox="1"/>
          <p:nvPr/>
        </p:nvSpPr>
        <p:spPr>
          <a:xfrm>
            <a:off x="2334896" y="44636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 KNN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E939FD-61F7-FA9E-F0B9-1D3379773F98}"/>
              </a:ext>
            </a:extLst>
          </p:cNvPr>
          <p:cNvSpPr txBox="1"/>
          <p:nvPr/>
        </p:nvSpPr>
        <p:spPr>
          <a:xfrm>
            <a:off x="3098426" y="14998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 Decision Tree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0A3969-7B3B-3594-CF17-2F6AE7AB8184}"/>
              </a:ext>
            </a:extLst>
          </p:cNvPr>
          <p:cNvSpPr txBox="1"/>
          <p:nvPr/>
        </p:nvSpPr>
        <p:spPr>
          <a:xfrm>
            <a:off x="5950522" y="43146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 Regression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6442352-0CD2-5073-688A-14ABC70D48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7641" y="4482333"/>
            <a:ext cx="1781175" cy="22519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E95C028-92CE-A2F5-1544-31BCB92635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8585757"/>
                  </p:ext>
                </p:extLst>
              </p:nvPr>
            </p:nvGraphicFramePr>
            <p:xfrm>
              <a:off x="5548950" y="2485011"/>
              <a:ext cx="4182416" cy="563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5915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89098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89097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924162">
                      <a:extLst>
                        <a:ext uri="{9D8B030D-6E8A-4147-A177-3AD203B41FA5}">
                          <a16:colId xmlns:a16="http://schemas.microsoft.com/office/drawing/2014/main" val="3268182069"/>
                        </a:ext>
                      </a:extLst>
                    </a:gridCol>
                    <a:gridCol w="596096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  <a:gridCol w="640583">
                      <a:extLst>
                        <a:ext uri="{9D8B030D-6E8A-4147-A177-3AD203B41FA5}">
                          <a16:colId xmlns:a16="http://schemas.microsoft.com/office/drawing/2014/main" val="1634815592"/>
                        </a:ext>
                      </a:extLst>
                    </a:gridCol>
                    <a:gridCol w="627465">
                      <a:extLst>
                        <a:ext uri="{9D8B030D-6E8A-4147-A177-3AD203B41FA5}">
                          <a16:colId xmlns:a16="http://schemas.microsoft.com/office/drawing/2014/main" val="15362499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Label (y)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(DT)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(KN)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(RG)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E95C028-92CE-A2F5-1544-31BCB92635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8585757"/>
                  </p:ext>
                </p:extLst>
              </p:nvPr>
            </p:nvGraphicFramePr>
            <p:xfrm>
              <a:off x="5548950" y="2485011"/>
              <a:ext cx="4182416" cy="563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5915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489098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489097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924162">
                      <a:extLst>
                        <a:ext uri="{9D8B030D-6E8A-4147-A177-3AD203B41FA5}">
                          <a16:colId xmlns:a16="http://schemas.microsoft.com/office/drawing/2014/main" val="3268182069"/>
                        </a:ext>
                      </a:extLst>
                    </a:gridCol>
                    <a:gridCol w="596096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  <a:gridCol w="640583">
                      <a:extLst>
                        <a:ext uri="{9D8B030D-6E8A-4147-A177-3AD203B41FA5}">
                          <a16:colId xmlns:a16="http://schemas.microsoft.com/office/drawing/2014/main" val="1634815592"/>
                        </a:ext>
                      </a:extLst>
                    </a:gridCol>
                    <a:gridCol w="627465">
                      <a:extLst>
                        <a:ext uri="{9D8B030D-6E8A-4147-A177-3AD203B41FA5}">
                          <a16:colId xmlns:a16="http://schemas.microsoft.com/office/drawing/2014/main" val="1536249975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0"/>
                          <a:stretch>
                            <a:fillRect l="-1471" t="-6383" r="-913235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0"/>
                          <a:stretch>
                            <a:fillRect l="-85185" t="-6383" r="-666667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0"/>
                          <a:stretch>
                            <a:fillRect l="-187500" t="-6383" r="-575000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Label (y)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0"/>
                          <a:stretch>
                            <a:fillRect l="-389796" t="-6383" r="-214286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0"/>
                          <a:stretch>
                            <a:fillRect l="-457143" t="-6383" r="-100000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0"/>
                          <a:stretch>
                            <a:fillRect l="-567961" t="-6383" r="-1942" b="-125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35783AD-61ED-DF58-CC9C-C974938376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7631" y="4583280"/>
            <a:ext cx="2888360" cy="227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026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FFD99-073E-7197-0E40-C2656FF75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61AB-D2E3-86B2-A6F9-34DD0528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13435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Prediction by Test Data – Meta Learner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AE94B1-B04A-9F9B-614F-77D87A2F7329}"/>
                  </a:ext>
                </a:extLst>
              </p:cNvPr>
              <p:cNvSpPr txBox="1"/>
              <p:nvPr/>
            </p:nvSpPr>
            <p:spPr>
              <a:xfrm>
                <a:off x="2515728" y="2072119"/>
                <a:ext cx="835365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𝑅𝐺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AE94B1-B04A-9F9B-614F-77D87A2F7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728" y="2072119"/>
                <a:ext cx="835365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6F923-D97C-B22D-8EFE-C66091D65BA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34424" y="2372202"/>
            <a:ext cx="59898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55E02A-8EFF-1767-F7E4-EB2F93B3F4B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33410" y="2372202"/>
            <a:ext cx="47307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EB8425-CAC4-9619-0A75-E878B2EF71D8}"/>
              </a:ext>
            </a:extLst>
          </p:cNvPr>
          <p:cNvSpPr txBox="1"/>
          <p:nvPr/>
        </p:nvSpPr>
        <p:spPr>
          <a:xfrm>
            <a:off x="3138467" y="2367811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F16FC-3EFA-5F5E-660C-7B6754DF09ED}"/>
              </a:ext>
            </a:extLst>
          </p:cNvPr>
          <p:cNvSpPr txBox="1"/>
          <p:nvPr/>
        </p:nvSpPr>
        <p:spPr>
          <a:xfrm>
            <a:off x="2121261" y="2349118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427664-D54A-F1F1-D237-027F5DEC17DF}"/>
                  </a:ext>
                </a:extLst>
              </p:cNvPr>
              <p:cNvSpPr txBox="1"/>
              <p:nvPr/>
            </p:nvSpPr>
            <p:spPr>
              <a:xfrm>
                <a:off x="2988407" y="2757086"/>
                <a:ext cx="1065490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𝐷𝑇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427664-D54A-F1F1-D237-027F5DEC1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407" y="2757086"/>
                <a:ext cx="1065490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AA1D39-4B54-2EF2-E93B-FA9859B78AB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855536" y="3057169"/>
            <a:ext cx="66561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BE1A9F-C40D-4740-629D-71C1F7AD22D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521152" y="3057169"/>
            <a:ext cx="40644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4D0599-FEC4-1271-BD36-6DDBD42156C0}"/>
              </a:ext>
            </a:extLst>
          </p:cNvPr>
          <p:cNvSpPr txBox="1"/>
          <p:nvPr/>
        </p:nvSpPr>
        <p:spPr>
          <a:xfrm>
            <a:off x="3659579" y="3052778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2FE77F-7665-7FD2-F753-F65B373AED72}"/>
              </a:ext>
            </a:extLst>
          </p:cNvPr>
          <p:cNvSpPr txBox="1"/>
          <p:nvPr/>
        </p:nvSpPr>
        <p:spPr>
          <a:xfrm>
            <a:off x="2642373" y="3034085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2F99A1-A444-EB81-7AF7-02BD1BA1F623}"/>
                  </a:ext>
                </a:extLst>
              </p:cNvPr>
              <p:cNvSpPr txBox="1"/>
              <p:nvPr/>
            </p:nvSpPr>
            <p:spPr>
              <a:xfrm>
                <a:off x="1964124" y="2762115"/>
                <a:ext cx="709448" cy="30008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2F99A1-A444-EB81-7AF7-02BD1BA1F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124" y="2762115"/>
                <a:ext cx="709448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C3378F-5FF1-5C93-0C3A-AF5B92994217}"/>
                  </a:ext>
                </a:extLst>
              </p:cNvPr>
              <p:cNvSpPr txBox="1"/>
              <p:nvPr/>
            </p:nvSpPr>
            <p:spPr>
              <a:xfrm>
                <a:off x="3529843" y="3468277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C3378F-5FF1-5C93-0C3A-AF5B9299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843" y="3468277"/>
                <a:ext cx="709448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367A72-0FB8-D7A2-EB02-79954932BF24}"/>
                  </a:ext>
                </a:extLst>
              </p:cNvPr>
              <p:cNvSpPr txBox="1"/>
              <p:nvPr/>
            </p:nvSpPr>
            <p:spPr>
              <a:xfrm>
                <a:off x="2201758" y="3501674"/>
                <a:ext cx="1065490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𝐾𝑁𝑁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367A72-0FB8-D7A2-EB02-79954932B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758" y="3501674"/>
                <a:ext cx="1065490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DA86F8-11BB-BEA8-A7B9-A83A2D087DC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068887" y="3801757"/>
            <a:ext cx="665616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F6BECF-1D14-B88F-233E-7398B660749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734503" y="3801757"/>
            <a:ext cx="406440" cy="39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23E19B8-2CE6-3030-4A8F-133E881CC80C}"/>
              </a:ext>
            </a:extLst>
          </p:cNvPr>
          <p:cNvSpPr txBox="1"/>
          <p:nvPr/>
        </p:nvSpPr>
        <p:spPr>
          <a:xfrm>
            <a:off x="2872930" y="3797366"/>
            <a:ext cx="497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87EA5-3331-59AA-880D-AC2A327D3D5B}"/>
              </a:ext>
            </a:extLst>
          </p:cNvPr>
          <p:cNvSpPr txBox="1"/>
          <p:nvPr/>
        </p:nvSpPr>
        <p:spPr>
          <a:xfrm>
            <a:off x="1855724" y="3778673"/>
            <a:ext cx="537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46121E-DBA8-098C-13F4-D562BF84947B}"/>
                  </a:ext>
                </a:extLst>
              </p:cNvPr>
              <p:cNvSpPr txBox="1"/>
              <p:nvPr/>
            </p:nvSpPr>
            <p:spPr>
              <a:xfrm>
                <a:off x="1713503" y="4191670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46121E-DBA8-098C-13F4-D562BF84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503" y="4191670"/>
                <a:ext cx="709448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782C5C-6CC6-649B-05ED-C59407C1F188}"/>
                  </a:ext>
                </a:extLst>
              </p:cNvPr>
              <p:cNvSpPr txBox="1"/>
              <p:nvPr/>
            </p:nvSpPr>
            <p:spPr>
              <a:xfrm>
                <a:off x="2743194" y="4212865"/>
                <a:ext cx="709448" cy="30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782C5C-6CC6-649B-05ED-C59407C1F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4" y="4212865"/>
                <a:ext cx="709448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32E8F49-95DD-AF96-FD84-7831DA87A56C}"/>
              </a:ext>
            </a:extLst>
          </p:cNvPr>
          <p:cNvSpPr txBox="1"/>
          <p:nvPr/>
        </p:nvSpPr>
        <p:spPr>
          <a:xfrm>
            <a:off x="1567960" y="1585870"/>
            <a:ext cx="306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Decision Tree as Meta Learner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AF4C1CD-8E21-5F3F-C1BB-8D7B3AB0C9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9150" y="4960836"/>
            <a:ext cx="2154162" cy="16225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40F9BBF-5B12-7A2A-8E8A-BAEF77132B39}"/>
              </a:ext>
            </a:extLst>
          </p:cNvPr>
          <p:cNvSpPr txBox="1"/>
          <p:nvPr/>
        </p:nvSpPr>
        <p:spPr>
          <a:xfrm>
            <a:off x="5219700" y="4587376"/>
            <a:ext cx="489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Multiple Linear Regression as Meta Learner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AB26A6-0F7F-5D75-B5AE-0B9747F81291}"/>
              </a:ext>
            </a:extLst>
          </p:cNvPr>
          <p:cNvSpPr txBox="1"/>
          <p:nvPr/>
        </p:nvSpPr>
        <p:spPr>
          <a:xfrm>
            <a:off x="7028861" y="5587434"/>
            <a:ext cx="34962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 = -0.3 + 0.6 RG + 0.4 DT + 0.3 KNN</a:t>
            </a:r>
          </a:p>
          <a:p>
            <a:r>
              <a:rPr lang="en-US" dirty="0"/>
              <a:t>  = -0.3 + 0.4*1 = 0.1 </a:t>
            </a:r>
          </a:p>
          <a:p>
            <a:r>
              <a:rPr lang="en-US" dirty="0"/>
              <a:t>(In binary classification this can be considered as 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F22C153A-EEFE-7496-1AD8-06DAB64A293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35516" y="2385953"/>
              <a:ext cx="2464219" cy="563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6096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  <a:gridCol w="640583">
                      <a:extLst>
                        <a:ext uri="{9D8B030D-6E8A-4147-A177-3AD203B41FA5}">
                          <a16:colId xmlns:a16="http://schemas.microsoft.com/office/drawing/2014/main" val="1634815592"/>
                        </a:ext>
                      </a:extLst>
                    </a:gridCol>
                    <a:gridCol w="627465">
                      <a:extLst>
                        <a:ext uri="{9D8B030D-6E8A-4147-A177-3AD203B41FA5}">
                          <a16:colId xmlns:a16="http://schemas.microsoft.com/office/drawing/2014/main" val="1536249975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(DT)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(KN)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400" dirty="0"/>
                            <a:t> (RG)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?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F22C153A-EEFE-7496-1AD8-06DAB64A293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35516" y="2385953"/>
              <a:ext cx="2464219" cy="563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6096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  <a:gridCol w="640583">
                      <a:extLst>
                        <a:ext uri="{9D8B030D-6E8A-4147-A177-3AD203B41FA5}">
                          <a16:colId xmlns:a16="http://schemas.microsoft.com/office/drawing/2014/main" val="1634815592"/>
                        </a:ext>
                      </a:extLst>
                    </a:gridCol>
                    <a:gridCol w="627465">
                      <a:extLst>
                        <a:ext uri="{9D8B030D-6E8A-4147-A177-3AD203B41FA5}">
                          <a16:colId xmlns:a16="http://schemas.microsoft.com/office/drawing/2014/main" val="1536249975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2919547148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0"/>
                          <a:stretch>
                            <a:fillRect l="-1020" t="-6383" r="-316327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0"/>
                          <a:stretch>
                            <a:fillRect l="-94286" t="-6383" r="-195238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0"/>
                          <a:stretch>
                            <a:fillRect l="-198058" t="-6383" r="-99029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</a:t>
                          </a:r>
                        </a:p>
                      </a:txBody>
                      <a:tcPr marL="68580" marR="68580" marT="34290" marB="3429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?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582382F-4FD4-A48C-5D6C-A964404F5464}"/>
              </a:ext>
            </a:extLst>
          </p:cNvPr>
          <p:cNvSpPr txBox="1"/>
          <p:nvPr/>
        </p:nvSpPr>
        <p:spPr>
          <a:xfrm>
            <a:off x="1765439" y="4841945"/>
            <a:ext cx="457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 = 0 </a:t>
            </a:r>
          </a:p>
        </p:txBody>
      </p:sp>
    </p:spTree>
    <p:extLst>
      <p:ext uri="{BB962C8B-B14F-4D97-AF65-F5344CB8AC3E}">
        <p14:creationId xmlns:p14="http://schemas.microsoft.com/office/powerpoint/2010/main" val="1579043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21F7B-BDB4-AF39-8832-3AE632859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0914-77D6-D7BC-6B46-842A3715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Considerations of stacking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6B1B-FC92-0AF0-C0CB-6AA5B494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4572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general, it performs </a:t>
            </a:r>
            <a:r>
              <a:rPr lang="en-US" dirty="0">
                <a:solidFill>
                  <a:srgbClr val="FF0000"/>
                </a:solidFill>
              </a:rPr>
              <a:t>slightly better </a:t>
            </a:r>
            <a:r>
              <a:rPr lang="en-US" dirty="0"/>
              <a:t>than bagging and boosting but takes </a:t>
            </a:r>
            <a:r>
              <a:rPr lang="en-US" dirty="0">
                <a:solidFill>
                  <a:srgbClr val="C00000"/>
                </a:solidFill>
              </a:rPr>
              <a:t>more time</a:t>
            </a:r>
            <a:r>
              <a:rPr lang="en-US" dirty="0"/>
              <a:t> to train.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dirty="0">
                <a:solidFill>
                  <a:srgbClr val="C00000"/>
                </a:solidFill>
              </a:rPr>
              <a:t>larger datasets </a:t>
            </a:r>
            <a:r>
              <a:rPr lang="en-US" dirty="0"/>
              <a:t>and large base models, Super Learning can be </a:t>
            </a:r>
            <a:r>
              <a:rPr lang="en-US" dirty="0">
                <a:solidFill>
                  <a:srgbClr val="FF0000"/>
                </a:solidFill>
              </a:rPr>
              <a:t>slow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defTabSz="457182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flexibility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accuracy</a:t>
            </a:r>
            <a:r>
              <a:rPr lang="en-US" dirty="0"/>
              <a:t> of stacking makes it </a:t>
            </a:r>
            <a:r>
              <a:rPr lang="en-US" dirty="0">
                <a:solidFill>
                  <a:srgbClr val="FF0000"/>
                </a:solidFill>
              </a:rPr>
              <a:t>widely applicable </a:t>
            </a:r>
          </a:p>
          <a:p>
            <a:pPr marL="0" indent="0" defTabSz="457182">
              <a:lnSpc>
                <a:spcPct val="100000"/>
              </a:lnSpc>
              <a:spcBef>
                <a:spcPct val="20000"/>
              </a:spcBef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difficult to interpret the results (</a:t>
            </a:r>
            <a:r>
              <a:rPr lang="en-US" dirty="0">
                <a:solidFill>
                  <a:srgbClr val="FF0000"/>
                </a:solidFill>
              </a:rPr>
              <a:t>Black-box model</a:t>
            </a:r>
            <a:r>
              <a:rPr lang="en-US" dirty="0"/>
              <a:t>)</a:t>
            </a:r>
            <a:endParaRPr lang="en-US" dirty="0">
              <a:solidFill>
                <a:srgbClr val="1D1D1D"/>
              </a:solidFill>
              <a:effectLst/>
              <a:latin typeface="Helvetica" pitchFamily="2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57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AB6E-368C-5584-E287-69E18111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D7D6-2FFD-4108-0612-E8851B9E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for ensemble models </a:t>
            </a:r>
            <a:r>
              <a:rPr lang="en-US" dirty="0">
                <a:solidFill>
                  <a:srgbClr val="FF0000"/>
                </a:solidFill>
              </a:rPr>
              <a:t>depends on type of classifiers </a:t>
            </a:r>
            <a:r>
              <a:rPr lang="en-US" dirty="0"/>
              <a:t>(base classifiers) in the model.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homogeneous</a:t>
            </a:r>
            <a:r>
              <a:rPr lang="en-US" dirty="0"/>
              <a:t> methods (e.g., Bagging and Boosting) all training data can be preprocessed in a </a:t>
            </a:r>
            <a:r>
              <a:rPr lang="en-US" dirty="0">
                <a:solidFill>
                  <a:srgbClr val="FF0000"/>
                </a:solidFill>
              </a:rPr>
              <a:t>uniform</a:t>
            </a:r>
            <a:r>
              <a:rPr lang="en-US" dirty="0"/>
              <a:t> way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heterogenous</a:t>
            </a:r>
            <a:r>
              <a:rPr lang="en-US" dirty="0"/>
              <a:t> methods (e.g., Stacking) a </a:t>
            </a:r>
            <a:r>
              <a:rPr lang="en-US" dirty="0">
                <a:solidFill>
                  <a:srgbClr val="FF0000"/>
                </a:solidFill>
              </a:rPr>
              <a:t>specific data preprocess </a:t>
            </a:r>
            <a:r>
              <a:rPr lang="en-US" dirty="0"/>
              <a:t>function should be defined for each base classifiers. </a:t>
            </a:r>
          </a:p>
        </p:txBody>
      </p:sp>
    </p:spTree>
    <p:extLst>
      <p:ext uri="{BB962C8B-B14F-4D97-AF65-F5344CB8AC3E}">
        <p14:creationId xmlns:p14="http://schemas.microsoft.com/office/powerpoint/2010/main" val="2180798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813E-16E4-2F24-489E-48EC649B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Assignment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CFA8-ADA5-41F9-30E4-F5037B4A4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94793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 two RF models and two </a:t>
            </a:r>
            <a:r>
              <a:rPr lang="en-US" dirty="0" err="1"/>
              <a:t>Adaboost</a:t>
            </a:r>
            <a:r>
              <a:rPr lang="en-US" dirty="0"/>
              <a:t> models on all data points in diabetes.csv dataset with ‘outcome’ as label and all other attributes as features using 3</a:t>
            </a:r>
            <a:r>
              <a:rPr lang="en-US" sz="3200" dirty="0"/>
              <a:t> and </a:t>
            </a:r>
            <a:r>
              <a:rPr lang="en-US" dirty="0"/>
              <a:t>50 as the number of estimators.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 cross-validation method calculate scores of all four models for 5 folds.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each pair of RF and </a:t>
            </a:r>
            <a:r>
              <a:rPr lang="en-US" dirty="0" err="1"/>
              <a:t>Adaboost</a:t>
            </a:r>
            <a:r>
              <a:rPr lang="en-US" dirty="0"/>
              <a:t> models with a same number of estimators compare mean of scores.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7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Conditions of Base Classifiers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necessary and sufficient condition for an ensemble of classifiers is that the classifiers should be </a:t>
            </a:r>
            <a:r>
              <a:rPr lang="en-US" altLang="zh-CN" dirty="0">
                <a:solidFill>
                  <a:srgbClr val="C00000"/>
                </a:solidFill>
              </a:rPr>
              <a:t>accurate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C00000"/>
                </a:solidFill>
              </a:rPr>
              <a:t>diverse</a:t>
            </a:r>
            <a:r>
              <a:rPr lang="en-US" altLang="zh-CN" dirty="0"/>
              <a:t>.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Accurate</a:t>
            </a:r>
            <a:r>
              <a:rPr lang="en-US" altLang="zh-CN" dirty="0"/>
              <a:t> means better than </a:t>
            </a:r>
            <a:r>
              <a:rPr lang="en-US" altLang="zh-CN" dirty="0">
                <a:solidFill>
                  <a:srgbClr val="FF0000"/>
                </a:solidFill>
              </a:rPr>
              <a:t>random guessing</a:t>
            </a:r>
            <a:r>
              <a:rPr lang="en-US" altLang="zh-CN" dirty="0"/>
              <a:t>, </a:t>
            </a:r>
            <a:r>
              <a:rPr lang="zh-CN" altLang="en-US" dirty="0"/>
              <a:t> </a:t>
            </a:r>
            <a:r>
              <a:rPr lang="en-US" altLang="zh-CN" dirty="0"/>
              <a:t>diverse means make different errors on new data inputs, or make uncorrelated errors.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Diverse</a:t>
            </a:r>
            <a:r>
              <a:rPr lang="en-US" altLang="zh-CN" dirty="0"/>
              <a:t> means classifiers are independent (</a:t>
            </a:r>
            <a:r>
              <a:rPr lang="en-US" altLang="zh-CN" dirty="0">
                <a:solidFill>
                  <a:srgbClr val="FF0000"/>
                </a:solidFill>
              </a:rPr>
              <a:t>errors are uncorrelated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With hypothesis that classifiers are diverse and error rate less than random (50% in a binary classification), </a:t>
            </a:r>
            <a:r>
              <a:rPr lang="en-US" altLang="zh-CN" dirty="0">
                <a:solidFill>
                  <a:srgbClr val="C00000"/>
                </a:solidFill>
              </a:rPr>
              <a:t>error rate </a:t>
            </a:r>
            <a:r>
              <a:rPr lang="en-US" altLang="zh-CN" dirty="0"/>
              <a:t>voting result of ensemble method will </a:t>
            </a:r>
            <a:r>
              <a:rPr lang="en-US" altLang="zh-CN" dirty="0">
                <a:solidFill>
                  <a:srgbClr val="C00000"/>
                </a:solidFill>
              </a:rPr>
              <a:t>decrease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59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A513B-EF8F-A417-7CC3-58DA357A1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4433AF0-BE85-7807-5C8F-F7366EA3A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276" y="63500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Improvement in Accuracy</a:t>
            </a:r>
          </a:p>
        </p:txBody>
      </p:sp>
      <p:pic>
        <p:nvPicPr>
          <p:cNvPr id="8195" name="Rectangle 3">
            <a:extLst>
              <a:ext uri="{FF2B5EF4-FFF2-40B4-BE49-F238E27FC236}">
                <a16:creationId xmlns:a16="http://schemas.microsoft.com/office/drawing/2014/main" id="{75EB6575-2281-E2B8-1F9F-B8921DBB673A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9600" y="1130300"/>
            <a:ext cx="8407400" cy="5194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F8EC9-0660-264B-D1E0-B9AD68DF3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9" y="5024120"/>
            <a:ext cx="54768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FC3A3A-45F8-8242-A345-C9F775488291}"/>
                  </a:ext>
                </a:extLst>
              </p:cNvPr>
              <p:cNvSpPr txBox="1"/>
              <p:nvPr/>
            </p:nvSpPr>
            <p:spPr>
              <a:xfrm>
                <a:off x="91441" y="5963920"/>
                <a:ext cx="8646160" cy="943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latin typeface="MathJax_Math"/>
                  </a:rPr>
                  <a:t>Error_of_Ensemble = P</a:t>
                </a:r>
                <a:r>
                  <a:rPr lang="en-US" dirty="0">
                    <a:latin typeface="MathJax_Main"/>
                  </a:rPr>
                  <a:t>(At least </a:t>
                </a:r>
                <a:r>
                  <a:rPr lang="en-US" dirty="0">
                    <a:solidFill>
                      <a:srgbClr val="FF0000"/>
                    </a:solidFill>
                    <a:latin typeface="MathJax_Main"/>
                  </a:rPr>
                  <a:t>13</a:t>
                </a:r>
                <a:r>
                  <a:rPr lang="en-US" dirty="0">
                    <a:latin typeface="MathJax_Main"/>
                  </a:rPr>
                  <a:t> wrong </a:t>
                </a:r>
                <a:r>
                  <a:rPr lang="en-US" i="1" dirty="0">
                    <a:latin typeface="MathJax_Math"/>
                  </a:rPr>
                  <a:t>Prediction</a:t>
                </a:r>
                <a:r>
                  <a:rPr lang="en-US" dirty="0">
                    <a:latin typeface="MathJax_Main"/>
                  </a:rPr>
                  <a:t>)=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dirty="0"/>
                  <a:t>any combination of </a:t>
                </a:r>
                <a:r>
                  <a:rPr lang="en-US" dirty="0" err="1"/>
                  <a:t>i</a:t>
                </a:r>
                <a:r>
                  <a:rPr lang="en-US" dirty="0"/>
                  <a:t> classifier) * probability of wrong classification by all of them *  probability of right classification for all other 25 – </a:t>
                </a:r>
                <a:r>
                  <a:rPr lang="en-US" dirty="0" err="1"/>
                  <a:t>i</a:t>
                </a:r>
                <a:r>
                  <a:rPr lang="en-US" dirty="0"/>
                  <a:t> classifiers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FC3A3A-45F8-8242-A345-C9F775488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" y="5963920"/>
                <a:ext cx="8646160" cy="943976"/>
              </a:xfrm>
              <a:prstGeom prst="rect">
                <a:avLst/>
              </a:prstGeom>
              <a:blipFill>
                <a:blip r:embed="rId4"/>
                <a:stretch>
                  <a:fillRect l="-3879" t="-15484" b="-4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8DC4E0A-4DD6-349E-4912-7B194B5DAD99}"/>
              </a:ext>
            </a:extLst>
          </p:cNvPr>
          <p:cNvSpPr txBox="1"/>
          <p:nvPr/>
        </p:nvSpPr>
        <p:spPr>
          <a:xfrm>
            <a:off x="9502143" y="5317728"/>
            <a:ext cx="1887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athJax_Main"/>
              </a:rPr>
              <a:t>94% accuracy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DAAE7-8DDE-0CE2-1E40-5BF2CB34707F}"/>
              </a:ext>
            </a:extLst>
          </p:cNvPr>
          <p:cNvSpPr txBox="1"/>
          <p:nvPr/>
        </p:nvSpPr>
        <p:spPr>
          <a:xfrm>
            <a:off x="9669221" y="1682446"/>
            <a:ext cx="1887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athJax_Main"/>
              </a:rPr>
              <a:t>65% accuracy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2D8F0-F684-9217-D115-1FF944308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B84403-795B-3B3B-1B2E-A9C30C4B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30" y="604837"/>
            <a:ext cx="4096823" cy="5648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35849-2FFB-7D5F-25A8-DBEEE8877A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24200" y="-77788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NZ" sz="4000" dirty="0"/>
              <a:t>Ensemble Types</a:t>
            </a:r>
          </a:p>
        </p:txBody>
      </p:sp>
    </p:spTree>
    <p:extLst>
      <p:ext uri="{BB962C8B-B14F-4D97-AF65-F5344CB8AC3E}">
        <p14:creationId xmlns:p14="http://schemas.microsoft.com/office/powerpoint/2010/main" val="52002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Bagging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Bagging: 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dirty="0"/>
              <a:t>ootstrap </a:t>
            </a:r>
            <a:r>
              <a:rPr lang="en-US" b="1" dirty="0"/>
              <a:t>agg</a:t>
            </a:r>
            <a:r>
              <a:rPr lang="en-US" dirty="0"/>
              <a:t>regat</a:t>
            </a:r>
            <a:r>
              <a:rPr lang="en-US" b="1" dirty="0"/>
              <a:t>ing</a:t>
            </a:r>
            <a:r>
              <a:rPr lang="en-US" dirty="0"/>
              <a:t> is an </a:t>
            </a:r>
            <a:r>
              <a:rPr lang="en-US" dirty="0">
                <a:solidFill>
                  <a:srgbClr val="C00000"/>
                </a:solidFill>
              </a:rPr>
              <a:t>ensemble</a:t>
            </a:r>
            <a:r>
              <a:rPr lang="en-US" dirty="0"/>
              <a:t> method that uses </a:t>
            </a:r>
            <a:r>
              <a:rPr lang="en-US" dirty="0">
                <a:solidFill>
                  <a:srgbClr val="C00000"/>
                </a:solidFill>
              </a:rPr>
              <a:t>bootstrap</a:t>
            </a:r>
            <a:r>
              <a:rPr lang="en-US" dirty="0"/>
              <a:t> sampling for training different models and then </a:t>
            </a:r>
            <a:r>
              <a:rPr lang="en-US" dirty="0">
                <a:solidFill>
                  <a:srgbClr val="C00000"/>
                </a:solidFill>
              </a:rPr>
              <a:t>aggregates</a:t>
            </a:r>
            <a:r>
              <a:rPr lang="en-US" dirty="0"/>
              <a:t> the results.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classifiers are sensitive to minor changes in training set (high variance).</a:t>
            </a:r>
          </a:p>
          <a:p>
            <a:pPr marL="0" indent="0">
              <a:buNone/>
            </a:pPr>
            <a:r>
              <a:rPr lang="en-US" dirty="0"/>
              <a:t>Training several models with multiple realizations of the data (</a:t>
            </a:r>
            <a:r>
              <a:rPr lang="en-US" dirty="0">
                <a:solidFill>
                  <a:srgbClr val="FF0000"/>
                </a:solidFill>
              </a:rPr>
              <a:t>bootstrap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samples</a:t>
            </a:r>
            <a:r>
              <a:rPr lang="en-US" dirty="0"/>
              <a:t>) produces various models and </a:t>
            </a:r>
            <a:r>
              <a:rPr lang="en-US" dirty="0">
                <a:solidFill>
                  <a:srgbClr val="FF0000"/>
                </a:solidFill>
              </a:rPr>
              <a:t>avoids overfitting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Aggregating results of these models produces </a:t>
            </a:r>
            <a:r>
              <a:rPr lang="en-US" dirty="0">
                <a:solidFill>
                  <a:srgbClr val="C00000"/>
                </a:solidFill>
              </a:rPr>
              <a:t>more stable </a:t>
            </a:r>
            <a:r>
              <a:rPr lang="en-US" dirty="0"/>
              <a:t>results than a single model.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3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15748</TotalTime>
  <Words>4418</Words>
  <Application>Microsoft Office PowerPoint</Application>
  <PresentationFormat>Widescreen</PresentationFormat>
  <Paragraphs>1543</Paragraphs>
  <Slides>56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75" baseType="lpstr">
      <vt:lpstr>MS PGothic</vt:lpstr>
      <vt:lpstr>Arial</vt:lpstr>
      <vt:lpstr>Calibri</vt:lpstr>
      <vt:lpstr>Calibri Light</vt:lpstr>
      <vt:lpstr>Cambria Math</vt:lpstr>
      <vt:lpstr>Courier New</vt:lpstr>
      <vt:lpstr>Gothic</vt:lpstr>
      <vt:lpstr>Helvetica</vt:lpstr>
      <vt:lpstr>MathJax_Main</vt:lpstr>
      <vt:lpstr>MathJax_Math</vt:lpstr>
      <vt:lpstr>Symbol</vt:lpstr>
      <vt:lpstr>Tahoma</vt:lpstr>
      <vt:lpstr>Times New Roman</vt:lpstr>
      <vt:lpstr>Utopia</vt:lpstr>
      <vt:lpstr>Verdana</vt:lpstr>
      <vt:lpstr>Wingdings</vt:lpstr>
      <vt:lpstr>Office Theme</vt:lpstr>
      <vt:lpstr>PBrush</vt:lpstr>
      <vt:lpstr>Equation</vt:lpstr>
      <vt:lpstr>Data Science Engineering Methods and Tools   Lecture 6</vt:lpstr>
      <vt:lpstr>Ensemble Methods</vt:lpstr>
      <vt:lpstr>Typical Ensemble Learning</vt:lpstr>
      <vt:lpstr>Rationale for Ensemble Learning</vt:lpstr>
      <vt:lpstr>Rationale for Ensemble Learning - Local Optimal</vt:lpstr>
      <vt:lpstr>Conditions of Base Classifiers</vt:lpstr>
      <vt:lpstr>Improvement in Accuracy</vt:lpstr>
      <vt:lpstr>Ensemble Types</vt:lpstr>
      <vt:lpstr>Bagging </vt:lpstr>
      <vt:lpstr>Bootstrap</vt:lpstr>
      <vt:lpstr>Bagging Steps</vt:lpstr>
      <vt:lpstr>Example of Bagged Decision Trees Majority Voting</vt:lpstr>
      <vt:lpstr>Example of Bagged Decision Trees Average Results </vt:lpstr>
      <vt:lpstr>Bagging DT</vt:lpstr>
      <vt:lpstr>Random Forests </vt:lpstr>
      <vt:lpstr>Bagging vs RF</vt:lpstr>
      <vt:lpstr>Random Forests Algorithm </vt:lpstr>
      <vt:lpstr>Example: Random Forest- Bootstrapping of three samples</vt:lpstr>
      <vt:lpstr>Example: Random Forest- Grow D-Trees</vt:lpstr>
      <vt:lpstr>Example: Random Forest- Grow D-Trees</vt:lpstr>
      <vt:lpstr>Example: Random Forest- Grow D-Trees</vt:lpstr>
      <vt:lpstr>Example: Random Forest- Grow D-Trees</vt:lpstr>
      <vt:lpstr>Example: Random Forest- Grow D-Trees</vt:lpstr>
      <vt:lpstr>Example: Random Forest- Majority Voting on Test Data</vt:lpstr>
      <vt:lpstr>Out-of-Bag Error Estimation </vt:lpstr>
      <vt:lpstr>Random Forests – Hyper parameters</vt:lpstr>
      <vt:lpstr>Weak Learners</vt:lpstr>
      <vt:lpstr>PowerPoint Presentation</vt:lpstr>
      <vt:lpstr>Boosting vs Bagging</vt:lpstr>
      <vt:lpstr>Boosting Example</vt:lpstr>
      <vt:lpstr>Boosting Example – First Decision Stump</vt:lpstr>
      <vt:lpstr>Boosting Example – Second Decision Stump</vt:lpstr>
      <vt:lpstr>Boosting Example – Third Decision Stump</vt:lpstr>
      <vt:lpstr>Boosting Example – Combining by Voting Power</vt:lpstr>
      <vt:lpstr>Boosting Example – Prediction on Test Data</vt:lpstr>
      <vt:lpstr>PowerPoint Presentation</vt:lpstr>
      <vt:lpstr>AdaBoost Method</vt:lpstr>
      <vt:lpstr>PowerPoint Presentation</vt:lpstr>
      <vt:lpstr>Stacking (Super Learner)</vt:lpstr>
      <vt:lpstr>Learning by Meta</vt:lpstr>
      <vt:lpstr>PowerPoint Presentation</vt:lpstr>
      <vt:lpstr>Define the k-fold cross-validation</vt:lpstr>
      <vt:lpstr>Algorithm for Super Learning</vt:lpstr>
      <vt:lpstr>PowerPoint Presentation</vt:lpstr>
      <vt:lpstr>PowerPoint Presentation</vt:lpstr>
      <vt:lpstr>Prediction by Classifiers on First Validation Set</vt:lpstr>
      <vt:lpstr>PowerPoint Presentation</vt:lpstr>
      <vt:lpstr>Prediction by Classifiers on Second Validation Set</vt:lpstr>
      <vt:lpstr>Prediction by Classifiers on All Validation Set</vt:lpstr>
      <vt:lpstr>Training Meta Learner with Predictions of Classifiers</vt:lpstr>
      <vt:lpstr>PowerPoint Presentation</vt:lpstr>
      <vt:lpstr>Prediction by Test Data- Classifiers</vt:lpstr>
      <vt:lpstr>Prediction by Test Data – Meta Learner</vt:lpstr>
      <vt:lpstr>Considerations of stacking </vt:lpstr>
      <vt:lpstr>Data Pre-processing</vt:lpstr>
      <vt:lpstr>Assignment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Abdolreza Mosaddegh</dc:creator>
  <cp:lastModifiedBy>Mosaddegh, Abdolreza</cp:lastModifiedBy>
  <cp:revision>246</cp:revision>
  <dcterms:created xsi:type="dcterms:W3CDTF">2023-12-26T07:54:20Z</dcterms:created>
  <dcterms:modified xsi:type="dcterms:W3CDTF">2024-02-15T01:49:20Z</dcterms:modified>
</cp:coreProperties>
</file>