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942" r:id="rId2"/>
    <p:sldId id="1974" r:id="rId3"/>
    <p:sldId id="2284" r:id="rId4"/>
    <p:sldId id="525" r:id="rId5"/>
    <p:sldId id="19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535" r:id="rId15"/>
    <p:sldId id="260" r:id="rId16"/>
    <p:sldId id="257" r:id="rId17"/>
    <p:sldId id="2252" r:id="rId18"/>
    <p:sldId id="259" r:id="rId19"/>
    <p:sldId id="2256" r:id="rId20"/>
    <p:sldId id="2255" r:id="rId21"/>
    <p:sldId id="2251" r:id="rId22"/>
    <p:sldId id="2249" r:id="rId23"/>
    <p:sldId id="2260" r:id="rId24"/>
    <p:sldId id="2258" r:id="rId25"/>
    <p:sldId id="2291" r:id="rId26"/>
    <p:sldId id="263" r:id="rId27"/>
    <p:sldId id="466" r:id="rId28"/>
    <p:sldId id="2244" r:id="rId29"/>
    <p:sldId id="2242" r:id="rId30"/>
    <p:sldId id="2257" r:id="rId31"/>
    <p:sldId id="2288" r:id="rId32"/>
    <p:sldId id="262" r:id="rId33"/>
    <p:sldId id="2289" r:id="rId34"/>
    <p:sldId id="2261" r:id="rId35"/>
    <p:sldId id="310" r:id="rId36"/>
    <p:sldId id="2266" r:id="rId37"/>
    <p:sldId id="2268" r:id="rId38"/>
    <p:sldId id="2280" r:id="rId39"/>
    <p:sldId id="2285" r:id="rId40"/>
    <p:sldId id="2279" r:id="rId41"/>
    <p:sldId id="2281" r:id="rId42"/>
    <p:sldId id="2277" r:id="rId43"/>
    <p:sldId id="369" r:id="rId44"/>
    <p:sldId id="307" r:id="rId45"/>
    <p:sldId id="2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4761" autoAdjust="0"/>
  </p:normalViewPr>
  <p:slideViewPr>
    <p:cSldViewPr snapToGrid="0">
      <p:cViewPr varScale="1">
        <p:scale>
          <a:sx n="100" d="100"/>
          <a:sy n="100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662A1-5BF9-AD4A-A1C1-937B6D190F3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1BF39-190F-4547-B773-9CB377CD12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1A20-5F9E-4D93-9405-9E6A8D146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09524"/>
              </p:ext>
            </p:extLst>
          </p:nvPr>
        </p:nvGraphicFramePr>
        <p:xfrm>
          <a:off x="0" y="4884546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67E881D2-5D68-9D33-8406-4F7B15F4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49" y="220879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62B52-9A08-B722-A770-4A36BA19178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A9F1-2FD0-A697-BDAC-6AF5ACB6B70D}"/>
              </a:ext>
            </a:extLst>
          </p:cNvPr>
          <p:cNvSpPr txBox="1"/>
          <p:nvPr/>
        </p:nvSpPr>
        <p:spPr>
          <a:xfrm>
            <a:off x="3566711" y="4273605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89FA7-8253-1F1E-68F7-BEBFE346EE96}"/>
              </a:ext>
            </a:extLst>
          </p:cNvPr>
          <p:cNvSpPr txBox="1"/>
          <p:nvPr/>
        </p:nvSpPr>
        <p:spPr>
          <a:xfrm>
            <a:off x="6732682" y="4290896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462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386" y="1880212"/>
            <a:ext cx="11082968" cy="451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Predict</a:t>
            </a:r>
            <a:r>
              <a:rPr lang="en-US" b="1" dirty="0"/>
              <a:t> label (Yes, No) for the following datapoint x (unseen data):</a:t>
            </a:r>
          </a:p>
          <a:p>
            <a:pPr marL="0" indent="0">
              <a:buNone/>
            </a:pPr>
            <a:r>
              <a:rPr lang="en-US" dirty="0"/>
              <a:t>x = (Outlook = sunny, temperature = cool, Humidity = High, Wind = Strong)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61529-7C76-A04E-C556-E2BE61FD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5" y="4124239"/>
            <a:ext cx="10537624" cy="13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23" y="1564395"/>
            <a:ext cx="11765096" cy="506775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P(Outlook = sunny | play = no) = 3/5</a:t>
            </a:r>
          </a:p>
          <a:p>
            <a:pPr marL="457200" lvl="1" indent="0">
              <a:buNone/>
            </a:pPr>
            <a:r>
              <a:rPr lang="en-US" dirty="0"/>
              <a:t>P(Temperature = cool | play = no) = 1/5</a:t>
            </a:r>
          </a:p>
          <a:p>
            <a:pPr marL="457200" lvl="1" indent="0">
              <a:buNone/>
            </a:pPr>
            <a:r>
              <a:rPr lang="en-US" dirty="0"/>
              <a:t>P(Humidity = high | play = no) = 4/5</a:t>
            </a:r>
          </a:p>
          <a:p>
            <a:pPr marL="457200" lvl="1" indent="0">
              <a:buNone/>
            </a:pPr>
            <a:r>
              <a:rPr lang="en-US" dirty="0"/>
              <a:t>P(Wind = strong | play = no) = 3/5</a:t>
            </a:r>
          </a:p>
          <a:p>
            <a:pPr marL="457200" lvl="1" indent="0">
              <a:buNone/>
            </a:pPr>
            <a:r>
              <a:rPr lang="en-US" dirty="0"/>
              <a:t>P(C2) = P(</a:t>
            </a:r>
            <a:r>
              <a:rPr lang="en-US" dirty="0">
                <a:highlight>
                  <a:srgbClr val="FFFF00"/>
                </a:highlight>
              </a:rPr>
              <a:t>Play Tennis= no</a:t>
            </a:r>
            <a:r>
              <a:rPr lang="en-US" dirty="0"/>
              <a:t>) = 5/14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C1 (Yes)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Sunny|Yes</a:t>
            </a:r>
            <a:r>
              <a:rPr lang="en-US" dirty="0"/>
              <a:t>)*P(</a:t>
            </a:r>
            <a:r>
              <a:rPr lang="en-US" dirty="0" err="1"/>
              <a:t>Cool|Yes</a:t>
            </a:r>
            <a:r>
              <a:rPr lang="en-US" dirty="0"/>
              <a:t>)*P(</a:t>
            </a:r>
            <a:r>
              <a:rPr lang="en-US" dirty="0" err="1"/>
              <a:t>High|Yes</a:t>
            </a:r>
            <a:r>
              <a:rPr lang="en-US" dirty="0"/>
              <a:t>) *P(</a:t>
            </a:r>
            <a:r>
              <a:rPr lang="en-US" dirty="0" err="1"/>
              <a:t>Strong|Yes</a:t>
            </a:r>
            <a:r>
              <a:rPr lang="en-US" dirty="0"/>
              <a:t>)] * P(Play=Yes) = 2/9 *3/9 * 3/9 * 3/9 * 9/14 = </a:t>
            </a:r>
            <a:r>
              <a:rPr lang="en-US" dirty="0">
                <a:solidFill>
                  <a:srgbClr val="FF0000"/>
                </a:solidFill>
              </a:rPr>
              <a:t>0.0206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C2 (No)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Sunny|No</a:t>
            </a:r>
            <a:r>
              <a:rPr lang="en-US" dirty="0"/>
              <a:t>) *P(</a:t>
            </a:r>
            <a:r>
              <a:rPr lang="en-US" dirty="0" err="1"/>
              <a:t>Cool|No</a:t>
            </a:r>
            <a:r>
              <a:rPr lang="en-US" dirty="0"/>
              <a:t>) *P(</a:t>
            </a:r>
            <a:r>
              <a:rPr lang="en-US" dirty="0" err="1"/>
              <a:t>High|No</a:t>
            </a:r>
            <a:r>
              <a:rPr lang="en-US" dirty="0"/>
              <a:t>) *P(</a:t>
            </a:r>
            <a:r>
              <a:rPr lang="en-US" dirty="0" err="1"/>
              <a:t>Strong|No</a:t>
            </a:r>
            <a:r>
              <a:rPr lang="en-US" dirty="0"/>
              <a:t>)] * P(Play=No) = 3/5 * 1/5* 4/5 * 3/5 * 5/14 = 0.0053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600" dirty="0"/>
          </a:p>
          <a:p>
            <a:pPr marL="914400" lvl="2" indent="0">
              <a:buNone/>
            </a:pPr>
            <a:r>
              <a:rPr lang="en-US" sz="2600" dirty="0" err="1"/>
              <a:t>arg</a:t>
            </a:r>
            <a:r>
              <a:rPr lang="en-US" sz="2600" dirty="0"/>
              <a:t> max </a:t>
            </a:r>
            <a:r>
              <a:rPr lang="en-US" dirty="0"/>
              <a:t>c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C1 = 0.0206</a:t>
            </a:r>
            <a:r>
              <a:rPr lang="en-US" sz="2600" dirty="0"/>
              <a:t>,  C2= 0.0053) = </a:t>
            </a:r>
            <a:r>
              <a:rPr lang="en-US" sz="2600" dirty="0">
                <a:solidFill>
                  <a:srgbClr val="FF0000"/>
                </a:solidFill>
              </a:rPr>
              <a:t>C1</a:t>
            </a:r>
            <a:r>
              <a:rPr lang="en-US" sz="2600" dirty="0"/>
              <a:t>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 </a:t>
            </a:r>
            <a:r>
              <a:rPr lang="en-US" sz="2600" b="1" dirty="0"/>
              <a:t>Play Tennis = </a:t>
            </a:r>
            <a:r>
              <a:rPr lang="en-US" sz="26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8D8F-0E07-9D4D-61A3-2EE22973EDB3}"/>
              </a:ext>
            </a:extLst>
          </p:cNvPr>
          <p:cNvSpPr txBox="1"/>
          <p:nvPr/>
        </p:nvSpPr>
        <p:spPr>
          <a:xfrm>
            <a:off x="5255964" y="2019264"/>
            <a:ext cx="609783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700" dirty="0"/>
              <a:t>P(Outlook = sunny | play = yes) = 2/9</a:t>
            </a:r>
          </a:p>
          <a:p>
            <a:pPr lvl="1"/>
            <a:r>
              <a:rPr lang="en-US" sz="1700" dirty="0"/>
              <a:t>P(Temperature = cool | play = yes) = 3/9</a:t>
            </a:r>
          </a:p>
          <a:p>
            <a:pPr lvl="1"/>
            <a:r>
              <a:rPr lang="en-US" sz="1700" dirty="0"/>
              <a:t>P(Humidity = high | play = yes) = 3/9</a:t>
            </a:r>
          </a:p>
          <a:p>
            <a:pPr lvl="1"/>
            <a:r>
              <a:rPr lang="en-US" sz="1700" dirty="0"/>
              <a:t>P(Wind = strong | play = yes) = 3/9</a:t>
            </a:r>
          </a:p>
          <a:p>
            <a:pPr lvl="1"/>
            <a:r>
              <a:rPr lang="en-US" sz="1700" dirty="0"/>
              <a:t>P(C1) = P(</a:t>
            </a:r>
            <a:r>
              <a:rPr lang="en-US" sz="1700" dirty="0">
                <a:highlight>
                  <a:srgbClr val="FFFF00"/>
                </a:highlight>
              </a:rPr>
              <a:t>Play Tennis = yes</a:t>
            </a:r>
            <a:r>
              <a:rPr lang="en-US" sz="1700" dirty="0"/>
              <a:t>) = 9/14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74D-9F12-D192-8574-5CDB1679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5559"/>
            <a:ext cx="8268389" cy="10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5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pc="-95" dirty="0"/>
              <a:t>Advantages and Disadvantages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Naïve Bayes is </a:t>
            </a:r>
            <a:r>
              <a:rPr lang="en-US" dirty="0">
                <a:solidFill>
                  <a:srgbClr val="FF0000"/>
                </a:solidFill>
              </a:rPr>
              <a:t>fast</a:t>
            </a:r>
            <a:r>
              <a:rPr lang="en-US" dirty="0"/>
              <a:t> and thus can be used for making real time predictions</a:t>
            </a:r>
          </a:p>
          <a:p>
            <a:r>
              <a:rPr lang="en-US" dirty="0"/>
              <a:t>Naïve Bayes is suitable for </a:t>
            </a:r>
            <a:r>
              <a:rPr lang="en-US" dirty="0">
                <a:solidFill>
                  <a:srgbClr val="FF0000"/>
                </a:solidFill>
              </a:rPr>
              <a:t>high-dimensional </a:t>
            </a:r>
            <a:r>
              <a:rPr lang="en-US" dirty="0"/>
              <a:t>datasets. </a:t>
            </a:r>
          </a:p>
          <a:p>
            <a:r>
              <a:rPr lang="en-US" dirty="0"/>
              <a:t>If training data is not exhaustive or features are not independent, result of classification by NB is </a:t>
            </a:r>
            <a:r>
              <a:rPr lang="en-US" dirty="0">
                <a:solidFill>
                  <a:srgbClr val="FF0000"/>
                </a:solidFill>
              </a:rPr>
              <a:t>not very precisive</a:t>
            </a:r>
            <a:r>
              <a:rPr lang="en-US" dirty="0"/>
              <a:t>.   </a:t>
            </a:r>
          </a:p>
          <a:p>
            <a:r>
              <a:rPr lang="en-US" dirty="0"/>
              <a:t>if there is no occurrences of a class label and a certain attribute value together in the training set then the frequency-based probability estimate will be zero. This is often known as “</a:t>
            </a:r>
            <a:r>
              <a:rPr lang="en-US" dirty="0">
                <a:solidFill>
                  <a:srgbClr val="C00000"/>
                </a:solidFill>
              </a:rPr>
              <a:t>zero frequency</a:t>
            </a:r>
            <a:r>
              <a:rPr lang="en-US" dirty="0"/>
              <a:t>” can be solved by smoothing technique such as </a:t>
            </a:r>
            <a:r>
              <a:rPr lang="en-US" dirty="0">
                <a:solidFill>
                  <a:srgbClr val="FF0000"/>
                </a:solidFill>
              </a:rPr>
              <a:t>binning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 Laplace smoothing.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Gaussian Naive Bayes </a:t>
            </a:r>
            <a:r>
              <a:rPr lang="en-US" dirty="0"/>
              <a:t>algorithm is used when the features are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and have a Gaussian distribution. It assumes that the likelihood of the features is Gaussian. </a:t>
            </a:r>
          </a:p>
          <a:p>
            <a:r>
              <a:rPr lang="en-US" dirty="0"/>
              <a:t>Naïve Bayes makes </a:t>
            </a:r>
            <a:r>
              <a:rPr lang="en-US" dirty="0">
                <a:solidFill>
                  <a:srgbClr val="FF0000"/>
                </a:solidFill>
              </a:rPr>
              <a:t>assumption of independent </a:t>
            </a:r>
            <a:r>
              <a:rPr lang="en-US" dirty="0"/>
              <a:t>predictors. In real life it is often hard to get set of predictors which are 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24210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2E32CB-021E-4203-B85B-F9B083034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Data Preprocessing for Naïve Bayes</a:t>
            </a:r>
            <a:endParaRPr lang="en-US" altLang="en-US" sz="4000" spc="-95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C2061C-ABC0-4EA7-B1E3-5FAC4CBB0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50696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Since coverage of values/classes in training set is essential for Naïve Bayes, </a:t>
            </a:r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 to cover most feature space by providing exhaustive ranges of values. 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Since the model calculate probabilities based on feature values on test / production data, it is </a:t>
            </a:r>
            <a:r>
              <a:rPr lang="en-US" dirty="0">
                <a:solidFill>
                  <a:srgbClr val="FF0000"/>
                </a:solidFill>
                <a:cs typeface="+mn-cs"/>
              </a:rPr>
              <a:t>robust</a:t>
            </a:r>
            <a:r>
              <a:rPr lang="en-US" dirty="0">
                <a:cs typeface="+mn-cs"/>
              </a:rPr>
              <a:t>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noise</a:t>
            </a:r>
            <a:r>
              <a:rPr lang="en-US" dirty="0">
                <a:cs typeface="+mn-cs"/>
              </a:rPr>
              <a:t> datapoints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/>
              <a:t> in the training dataset.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The model has an internal mechanism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handle missing values </a:t>
            </a:r>
            <a:r>
              <a:rPr lang="en-US" dirty="0">
                <a:cs typeface="+mn-cs"/>
              </a:rPr>
              <a:t>by ignoring the instance during probability estimate calculations, therefore, imputation is not required.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17F5-B9D6-798B-501F-A7B4FE88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B27-B445-2761-3A89-1FC1D6F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8955-2FF5-6CC1-C22C-36050E3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72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Markov chain is a </a:t>
            </a:r>
            <a:r>
              <a:rPr lang="en-US" dirty="0">
                <a:solidFill>
                  <a:srgbClr val="C00000"/>
                </a:solidFill>
              </a:rPr>
              <a:t>stochastic</a:t>
            </a:r>
            <a:r>
              <a:rPr lang="en-US" dirty="0"/>
              <a:t> process with the following properties: 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future state depends only on the present state</a:t>
            </a:r>
            <a:r>
              <a:rPr lang="en-US" dirty="0"/>
              <a:t>, and not on any past states (Markov property).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>
                <a:solidFill>
                  <a:srgbClr val="C00000"/>
                </a:solidFill>
              </a:rPr>
              <a:t>. Probabilities </a:t>
            </a:r>
            <a:r>
              <a:rPr lang="en-US" dirty="0"/>
              <a:t>of transitions between states </a:t>
            </a:r>
            <a:r>
              <a:rPr lang="en-US" dirty="0">
                <a:solidFill>
                  <a:srgbClr val="C00000"/>
                </a:solidFill>
              </a:rPr>
              <a:t>do not depend on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F550CECC-19F5-92F4-ACCB-24B46CFA0085}"/>
              </a:ext>
            </a:extLst>
          </p:cNvPr>
          <p:cNvGrpSpPr>
            <a:grpSpLocks/>
          </p:cNvGrpSpPr>
          <p:nvPr/>
        </p:nvGrpSpPr>
        <p:grpSpPr bwMode="auto">
          <a:xfrm>
            <a:off x="3306988" y="5783262"/>
            <a:ext cx="6089650" cy="528638"/>
            <a:chOff x="772" y="2190"/>
            <a:chExt cx="3836" cy="333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9D6DAD7C-E463-B4B0-95E0-7B8A7786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01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CC33AC9-5725-87AD-6DF9-BEB6D928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90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0F5F015F-124C-CF10-BB26-53B253935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199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B901FB-2169-91F9-B194-A98EFBAD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98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36C5581C-FAB1-5F1C-F93B-FAB7A381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03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" name="AutoShape 12">
              <a:extLst>
                <a:ext uri="{FF2B5EF4-FFF2-40B4-BE49-F238E27FC236}">
                  <a16:creationId xmlns:a16="http://schemas.microsoft.com/office/drawing/2014/main" id="{E44E8A38-BBF1-A126-C734-25950B76EF63}"/>
                </a:ext>
              </a:extLst>
            </p:cNvPr>
            <p:cNvCxnSpPr>
              <a:cxnSpLocks noChangeShapeType="1"/>
              <a:stCxn id="5" idx="7"/>
              <a:endCxn id="6" idx="1"/>
            </p:cNvCxnSpPr>
            <p:nvPr/>
          </p:nvCxnSpPr>
          <p:spPr bwMode="auto">
            <a:xfrm rot="-5400000">
              <a:off x="1394" y="1940"/>
              <a:ext cx="10" cy="594"/>
            </a:xfrm>
            <a:prstGeom prst="curvedConnector3">
              <a:avLst>
                <a:gd name="adj1" fmla="val 13937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19DCADB1-8D1E-498C-A203-91E01044FA45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5400000" flipV="1">
              <a:off x="2253" y="1949"/>
              <a:ext cx="8" cy="574"/>
            </a:xfrm>
            <a:prstGeom prst="curvedConnector3">
              <a:avLst>
                <a:gd name="adj1" fmla="val -15923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>
              <a:extLst>
                <a:ext uri="{FF2B5EF4-FFF2-40B4-BE49-F238E27FC236}">
                  <a16:creationId xmlns:a16="http://schemas.microsoft.com/office/drawing/2014/main" id="{25F855B8-19A3-B64A-2157-E1AC31E87F75}"/>
                </a:ext>
              </a:extLst>
            </p:cNvPr>
            <p:cNvCxnSpPr>
              <a:cxnSpLocks noChangeShapeType="1"/>
              <a:stCxn id="7" idx="7"/>
              <a:endCxn id="8" idx="1"/>
            </p:cNvCxnSpPr>
            <p:nvPr/>
          </p:nvCxnSpPr>
          <p:spPr bwMode="auto">
            <a:xfrm rot="-5400000">
              <a:off x="3108" y="1948"/>
              <a:ext cx="1" cy="583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D6854A7E-FA3D-2563-E9D3-EFABD1D98F4D}"/>
                </a:ext>
              </a:extLst>
            </p:cNvPr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973" y="1939"/>
              <a:ext cx="5" cy="605"/>
            </a:xfrm>
            <a:prstGeom prst="curvedConnector3">
              <a:avLst>
                <a:gd name="adj1" fmla="val -2957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72C63326-20E5-65F1-191B-C5FC7E50B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5953"/>
              </p:ext>
            </p:extLst>
          </p:nvPr>
        </p:nvGraphicFramePr>
        <p:xfrm>
          <a:off x="2341789" y="3877809"/>
          <a:ext cx="84899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267200" imgH="228600" progId="Equation.3">
                  <p:embed/>
                </p:oleObj>
              </mc:Choice>
              <mc:Fallback>
                <p:oleObj name="משוואה" r:id="rId2" imgW="4267200" imgH="228600" progId="Equation.3">
                  <p:embed/>
                  <p:pic>
                    <p:nvPicPr>
                      <p:cNvPr id="263185" name="Object 17">
                        <a:extLst>
                          <a:ext uri="{FF2B5EF4-FFF2-40B4-BE49-F238E27FC236}">
                            <a16:creationId xmlns:a16="http://schemas.microsoft.com/office/drawing/2014/main" id="{E5017682-F02A-6C82-C7D8-F761EA498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9" y="3877809"/>
                        <a:ext cx="8489950" cy="455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7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EA9C-2BA9-624D-72AE-F269F56B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A4E8BB-5845-3718-944D-8951EB380AB3}"/>
              </a:ext>
            </a:extLst>
          </p:cNvPr>
          <p:cNvSpPr/>
          <p:nvPr/>
        </p:nvSpPr>
        <p:spPr>
          <a:xfrm>
            <a:off x="299356" y="422883"/>
            <a:ext cx="115179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95" dirty="0">
                <a:latin typeface="+mj-lt"/>
                <a:ea typeface="+mj-ea"/>
                <a:cs typeface="+mj-cs"/>
              </a:rPr>
              <a:t>Transition Matrix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58700-92F6-46F6-BEDC-5DFD7361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1" y="2078382"/>
            <a:ext cx="9984341" cy="2529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69757-143A-753E-DE92-9E0D19C62FE7}"/>
              </a:ext>
            </a:extLst>
          </p:cNvPr>
          <p:cNvSpPr/>
          <p:nvPr/>
        </p:nvSpPr>
        <p:spPr>
          <a:xfrm>
            <a:off x="299356" y="4876458"/>
            <a:ext cx="11517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is the conditional probability of being in state Si at step n+1 given that the process was in state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at step n.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data of transition matrix is coming from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training datasets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prior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knowledge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D74BB-4FAA-F271-2F62-3288FB8DABD0}"/>
              </a:ext>
            </a:extLst>
          </p:cNvPr>
          <p:cNvSpPr txBox="1"/>
          <p:nvPr/>
        </p:nvSpPr>
        <p:spPr>
          <a:xfrm>
            <a:off x="299357" y="1482401"/>
            <a:ext cx="8671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all the </a:t>
            </a:r>
            <a:r>
              <a:rPr lang="en-US" sz="2400" dirty="0">
                <a:solidFill>
                  <a:srgbClr val="C00000"/>
                </a:solidFill>
              </a:rPr>
              <a:t>conditional probabilities </a:t>
            </a:r>
            <a:r>
              <a:rPr lang="en-US" sz="2400" dirty="0"/>
              <a:t>of the Markov chain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889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4D6F-4C34-2D5F-44AC-272CE173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FC91-1E8F-30CA-3BA5-5FD2A7C0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Transition Matrix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DF-4AFA-29A7-1A61-4B335E854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Transition Matrix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4C3108-495A-7E88-F1C0-80830BE007FF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2240-177B-C0AE-B1D1-30CBB90CC97C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B1CF8-0BBB-37F5-CA0E-420ABF83286E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CD6C32-4A4C-3C47-90A5-B71BD523BA32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5EA9D3-8775-2BEF-42D0-2DFFFE06DE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092EF9-5E67-516C-78CA-90BE542849F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AB9F88-0C88-619F-7599-B8775EC75B3F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1B399E-77A7-82CE-8A20-E9BF6D442DB7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378C0B-21D5-3C2F-B2C7-1CC85FAD45F3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454926-0977-FC61-ACB5-40B71BB3B39F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61B80D-EBCF-B3EE-E831-35EA931B563F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25A32-06CF-B5D4-242C-72FF306A875A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A9CA6-67D0-3A9C-F87E-0F89BFF9612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385978-6889-39D1-3BCE-2A72BE73D87C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17C86E-893A-079E-9659-EC7D97D4EF8E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54A989-E9BB-8ADA-46CD-78535B62DB7D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3BA7D-84AD-09C1-9CE6-E6CD8E9794C4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6D33739-0C87-1E2D-271F-FEF76146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4" y="2435015"/>
            <a:ext cx="3667125" cy="1114425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CC94BC42-5BB0-7D39-AD0A-4D3C9A129C68}"/>
              </a:ext>
            </a:extLst>
          </p:cNvPr>
          <p:cNvSpPr/>
          <p:nvPr/>
        </p:nvSpPr>
        <p:spPr>
          <a:xfrm>
            <a:off x="7162692" y="465264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E7B0D-C3BB-7C83-444F-B9E5D13A64FE}"/>
              </a:ext>
            </a:extLst>
          </p:cNvPr>
          <p:cNvGraphicFramePr>
            <a:graphicFrameLocks noGrp="1"/>
          </p:cNvGraphicFramePr>
          <p:nvPr/>
        </p:nvGraphicFramePr>
        <p:xfrm>
          <a:off x="7219841" y="4843820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7AFD149B-AA13-06CF-CA62-EA2A0F1DE291}"/>
              </a:ext>
            </a:extLst>
          </p:cNvPr>
          <p:cNvSpPr/>
          <p:nvPr/>
        </p:nvSpPr>
        <p:spPr>
          <a:xfrm>
            <a:off x="9137982" y="4634349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376C5-68DB-E669-C0D8-459BEAA14101}"/>
              </a:ext>
            </a:extLst>
          </p:cNvPr>
          <p:cNvSpPr txBox="1"/>
          <p:nvPr/>
        </p:nvSpPr>
        <p:spPr>
          <a:xfrm>
            <a:off x="6524626" y="5111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63254-0BD7-D968-76ED-146CCCCDA6EC}"/>
              </a:ext>
            </a:extLst>
          </p:cNvPr>
          <p:cNvSpPr txBox="1"/>
          <p:nvPr/>
        </p:nvSpPr>
        <p:spPr>
          <a:xfrm>
            <a:off x="621506" y="6229350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993300"/>
                </a:solidFill>
              </a:rPr>
              <a:t>Markov chain</a:t>
            </a:r>
            <a:r>
              <a:rPr lang="en-US" altLang="en-US" dirty="0"/>
              <a:t> - a random walk on this graph </a:t>
            </a:r>
          </a:p>
        </p:txBody>
      </p:sp>
    </p:spTree>
    <p:extLst>
      <p:ext uri="{BB962C8B-B14F-4D97-AF65-F5344CB8AC3E}">
        <p14:creationId xmlns:p14="http://schemas.microsoft.com/office/powerpoint/2010/main" val="3856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8691-0F73-9EE8-B0D7-4DFEFDE8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CB2C-3AAC-82B6-341E-4024E7CE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Transition matrix features</a:t>
            </a:r>
            <a:br>
              <a:rPr lang="en-US" sz="4000" spc="-95" dirty="0"/>
            </a:br>
            <a:endParaRPr lang="en-US" sz="4000" spc="-9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5254-3BBF-63F6-75D3-12EB1F32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square</a:t>
            </a:r>
            <a:r>
              <a:rPr lang="en-US" dirty="0"/>
              <a:t>, since all possible states must be used both as rows and as</a:t>
            </a:r>
          </a:p>
          <a:p>
            <a:pPr marL="0" indent="0">
              <a:buNone/>
            </a:pPr>
            <a:r>
              <a:rPr lang="en-US" dirty="0"/>
              <a:t>  columns.</a:t>
            </a:r>
          </a:p>
          <a:p>
            <a:pPr lvl="0"/>
            <a:r>
              <a:rPr lang="en-US" dirty="0"/>
              <a:t>All entries are </a:t>
            </a:r>
            <a:r>
              <a:rPr lang="en-US" dirty="0">
                <a:solidFill>
                  <a:srgbClr val="C00000"/>
                </a:solidFill>
              </a:rPr>
              <a:t>between 0 and 1</a:t>
            </a:r>
            <a:r>
              <a:rPr lang="en-US" dirty="0"/>
              <a:t>, because all entries represent probabilities. </a:t>
            </a:r>
          </a:p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 of the entries in any </a:t>
            </a:r>
            <a:r>
              <a:rPr lang="en-US" dirty="0">
                <a:solidFill>
                  <a:srgbClr val="C00000"/>
                </a:solidFill>
              </a:rPr>
              <a:t>row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since the numbers in the row give the probability of changing from the state at the left to one of the states indicated across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BEC3-1067-98F2-AB43-A3CA1982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A78C-7854-D89C-7B97-72A1976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Markov Chain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3E20-9056-855C-2F09-11347B9C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7"/>
            <a:ext cx="10515600" cy="378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Markov Property: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sz="2800" dirty="0">
                <a:latin typeface="Calibri (Body)"/>
              </a:rPr>
              <a:t>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Calibri (Body)"/>
                <a:cs typeface="Times New Roman" panose="02020603050405020304" pitchFamily="18" charset="0"/>
              </a:rPr>
              <a:t>+1</a:t>
            </a:r>
            <a:r>
              <a:rPr lang="en-US" altLang="en-US" sz="2800" dirty="0">
                <a:latin typeface="Calibri (Body)"/>
              </a:rPr>
              <a:t> depends only on 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en-US" altLang="en-US" sz="2800" i="1" dirty="0">
              <a:latin typeface="Calibri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state at time </a:t>
            </a:r>
            <a:r>
              <a:rPr lang="en-US" i="1" dirty="0"/>
              <a:t>t</a:t>
            </a:r>
            <a:r>
              <a:rPr lang="en-US" dirty="0"/>
              <a:t>?</a:t>
            </a:r>
          </a:p>
          <a:p>
            <a:pPr marL="457176" lvl="1" indent="0">
              <a:buNone/>
            </a:pPr>
            <a:r>
              <a:rPr lang="en-US" i="1" dirty="0">
                <a:solidFill>
                  <a:srgbClr val="0432FF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0432FF"/>
                </a:solidFill>
                <a:latin typeface="Calibri"/>
                <a:cs typeface="Calibri"/>
              </a:rPr>
              <a:t>Y</a:t>
            </a:r>
            <a:r>
              <a:rPr lang="en-US" sz="3200" i="1" baseline="-25000" dirty="0" err="1">
                <a:solidFill>
                  <a:srgbClr val="0432FF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DC0003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DC0003"/>
                </a:solidFill>
                <a:sym typeface="Symbol"/>
              </a:rPr>
              <a:t>y</a:t>
            </a:r>
            <a:r>
              <a:rPr lang="en-US" sz="2400" i="1" baseline="-51000" dirty="0">
                <a:solidFill>
                  <a:srgbClr val="DC0003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DC0003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DC0003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P</a:t>
            </a:r>
            <a:r>
              <a:rPr lang="en-US" dirty="0">
                <a:solidFill>
                  <a:srgbClr val="009051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 err="1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09051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051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P</a:t>
            </a:r>
            <a:r>
              <a:rPr lang="en-US" dirty="0">
                <a:solidFill>
                  <a:srgbClr val="0096F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6FF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</a:t>
            </a:r>
          </a:p>
          <a:p>
            <a:pPr marL="0" indent="0">
              <a:buNone/>
            </a:pPr>
            <a:r>
              <a:rPr lang="en-US" dirty="0"/>
              <a:t>Iterate this update starting at </a:t>
            </a:r>
            <a:r>
              <a:rPr lang="en-US" i="1" dirty="0"/>
              <a:t>t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5E40C2A-6A8E-5001-8723-A246DD5D3AE6}"/>
              </a:ext>
            </a:extLst>
          </p:cNvPr>
          <p:cNvSpPr/>
          <p:nvPr/>
        </p:nvSpPr>
        <p:spPr>
          <a:xfrm>
            <a:off x="6221276" y="3193626"/>
            <a:ext cx="2209800" cy="685800"/>
          </a:xfrm>
          <a:prstGeom prst="wedgeRoundRectCallout">
            <a:avLst>
              <a:gd name="adj1" fmla="val -98447"/>
              <a:gd name="adj2" fmla="val 38390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from previous iteration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6EDB54F-CBB1-A5FA-EBD1-FD84BB798EC3}"/>
              </a:ext>
            </a:extLst>
          </p:cNvPr>
          <p:cNvSpPr/>
          <p:nvPr/>
        </p:nvSpPr>
        <p:spPr>
          <a:xfrm>
            <a:off x="6221276" y="3975090"/>
            <a:ext cx="2209800" cy="685800"/>
          </a:xfrm>
          <a:prstGeom prst="wedgeRoundRectCallout">
            <a:avLst>
              <a:gd name="adj1" fmla="val -153848"/>
              <a:gd name="adj2" fmla="val -63486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Transition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What is the state at time 4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ea typeface="ＭＳ Ｐゴシック" pitchFamily="34" charset="-128"/>
                  </a:rPr>
                  <a:t> ) ? </a:t>
                </a:r>
                <a:r>
                  <a:rPr lang="en-US" altLang="ja-JP" sz="2400" dirty="0">
                    <a:ea typeface="ＭＳ Ｐゴシック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  <a:blipFill>
                <a:blip r:embed="rId2"/>
                <a:stretch>
                  <a:fillRect l="-797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1D43D55-3466-521A-D4FA-CB60269EF1B9}"/>
              </a:ext>
            </a:extLst>
          </p:cNvPr>
          <p:cNvGrpSpPr/>
          <p:nvPr/>
        </p:nvGrpSpPr>
        <p:grpSpPr>
          <a:xfrm>
            <a:off x="726269" y="2438740"/>
            <a:ext cx="4100513" cy="533400"/>
            <a:chOff x="552098" y="1514474"/>
            <a:chExt cx="4100513" cy="533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6CD8A8-B2B0-A83D-103E-7C2C2C22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6CB94D19-6499-4BD7-DEB9-AA212555F2C2}"/>
                </a:ext>
              </a:extLst>
            </p:cNvPr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A0D84A-DB20-557B-2CE9-CC71E05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F0F558-EC0B-518D-8A4F-C22B782C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B0FA1A9F-441C-C445-901B-65B46B3B81C1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9285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CF40572C-B1C0-15FA-7D71-D637B66DFA54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20141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08EB2C-3B75-6B58-4BD4-59E07495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8C91B2CE-A82D-AB0D-1E73-0EC060A53F50}"/>
                </a:ext>
              </a:extLst>
            </p:cNvPr>
            <p:cNvCxnSpPr>
              <a:cxnSpLocks noChangeShapeType="1"/>
              <a:stCxn id="12" idx="6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13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pc="-95" dirty="0"/>
              <a:t>Naive Bayes classifiers</a:t>
            </a:r>
            <a:endParaRPr lang="en-US" sz="4000" spc="-95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08044" y="1518058"/>
            <a:ext cx="11183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Naïve Bayes classifier is a </a:t>
            </a:r>
            <a:r>
              <a:rPr lang="en-US" sz="2400" dirty="0">
                <a:solidFill>
                  <a:srgbClr val="C00000"/>
                </a:solidFill>
              </a:rPr>
              <a:t>supervised </a:t>
            </a:r>
            <a:r>
              <a:rPr lang="en-US" sz="2400" dirty="0"/>
              <a:t>machine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learning algorithm, which is a family of linear </a:t>
            </a:r>
            <a:r>
              <a:rPr lang="en-US" sz="2400" dirty="0">
                <a:solidFill>
                  <a:srgbClr val="C00000"/>
                </a:solidFill>
              </a:rPr>
              <a:t>probabilistic</a:t>
            </a:r>
            <a:r>
              <a:rPr lang="en-US" sz="2400" dirty="0"/>
              <a:t> classifiers which assumes that the </a:t>
            </a:r>
            <a:r>
              <a:rPr lang="en-US" sz="2400" dirty="0">
                <a:solidFill>
                  <a:srgbClr val="C00000"/>
                </a:solidFill>
              </a:rPr>
              <a:t>features are conditionally independent</a:t>
            </a:r>
            <a:r>
              <a:rPr lang="en-US" sz="2400" dirty="0"/>
              <a:t>, given the target class.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Bayes Theorem: </a:t>
            </a:r>
            <a:r>
              <a:rPr lang="en-US" sz="2000" dirty="0"/>
              <a:t>The conditional probability can be decomposed as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Naïve Bayes classifier assigns the </a:t>
            </a:r>
            <a:r>
              <a:rPr lang="en-US" sz="2400" dirty="0">
                <a:solidFill>
                  <a:srgbClr val="FF0000"/>
                </a:solidFill>
              </a:rPr>
              <a:t>most probable class </a:t>
            </a:r>
            <a:r>
              <a:rPr lang="en-US" sz="2400" dirty="0"/>
              <a:t>to minimize the probability of misclassification; this is known as the </a:t>
            </a:r>
            <a:r>
              <a:rPr lang="en-US" sz="2400" dirty="0">
                <a:solidFill>
                  <a:srgbClr val="C00000"/>
                </a:solidFill>
              </a:rPr>
              <a:t>maximum a posteriori</a:t>
            </a:r>
            <a:r>
              <a:rPr lang="en-US" sz="2400" dirty="0"/>
              <a:t> or MAP decision rule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64410-8C46-534B-282A-8D31DBDB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15" y="3134797"/>
            <a:ext cx="3560958" cy="14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9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5912-F22B-7DFD-3C0D-66AAAC4B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02BDD64-FD28-C4A7-134C-A4336B44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a typeface="ＭＳ Ｐゴシック" pitchFamily="34" charset="-128"/>
                  </a:rPr>
                  <a:t>Having the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transition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probabilities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∣ 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, </a:t>
                </a:r>
                <a:r>
                  <a:rPr lang="en-US" sz="2800" dirty="0">
                    <a:ea typeface="ＭＳ Ｐゴシック" pitchFamily="34" charset="-128"/>
                  </a:rPr>
                  <a:t>and </a:t>
                </a:r>
                <a:r>
                  <a:rPr lang="en-US" sz="2800" dirty="0">
                    <a:solidFill>
                      <a:srgbClr val="00B0F0"/>
                    </a:solidFill>
                    <a:ea typeface="ＭＳ Ｐゴシック" pitchFamily="34" charset="-128"/>
                  </a:rPr>
                  <a:t>initial state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, it is possible to compute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ja-JP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 </m:t>
                    </m:r>
                  </m:oMath>
                </a14:m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dirty="0">
                  <a:solidFill>
                    <a:srgbClr val="00B0F0"/>
                  </a:solidFill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=  …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8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  <a:blipFill>
                <a:blip r:embed="rId2"/>
                <a:stretch>
                  <a:fillRect l="-957" t="-387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>
            <a:extLst>
              <a:ext uri="{FF2B5EF4-FFF2-40B4-BE49-F238E27FC236}">
                <a16:creationId xmlns:a16="http://schemas.microsoft.com/office/drawing/2014/main" id="{8ED6C94E-730A-3084-D34A-66255E2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898" y="15144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6CD54-8D34-B8BE-DD6C-574189238FA6}"/>
              </a:ext>
            </a:extLst>
          </p:cNvPr>
          <p:cNvGrpSpPr/>
          <p:nvPr/>
        </p:nvGrpSpPr>
        <p:grpSpPr>
          <a:xfrm>
            <a:off x="552098" y="1514474"/>
            <a:ext cx="4100513" cy="533400"/>
            <a:chOff x="552098" y="1514474"/>
            <a:chExt cx="4100513" cy="533400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ED207D4A-D2D0-5F0F-7439-04D9F3AD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31" name="AutoShape 6">
              <a:extLst>
                <a:ext uri="{FF2B5EF4-FFF2-40B4-BE49-F238E27FC236}">
                  <a16:creationId xmlns:a16="http://schemas.microsoft.com/office/drawing/2014/main" id="{9369D5B9-6602-96D7-BE40-79B0CEB68CA6}"/>
                </a:ext>
              </a:extLst>
            </p:cNvPr>
            <p:cNvCxnSpPr>
              <a:cxnSpLocks noChangeShapeType="1"/>
              <a:stCxn id="32" idx="6"/>
              <a:endCxn id="30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FD2F307-9B44-351B-77F3-4B56A607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F67FDCCE-460B-BBF8-F5E4-4DA6CA4D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34" name="AutoShape 9">
              <a:extLst>
                <a:ext uri="{FF2B5EF4-FFF2-40B4-BE49-F238E27FC236}">
                  <a16:creationId xmlns:a16="http://schemas.microsoft.com/office/drawing/2014/main" id="{68260F56-B100-D120-A493-7DDAFF3DDE6E}"/>
                </a:ext>
              </a:extLst>
            </p:cNvPr>
            <p:cNvCxnSpPr>
              <a:cxnSpLocks noChangeShapeType="1"/>
              <a:stCxn id="33" idx="6"/>
              <a:endCxn id="36" idx="2"/>
            </p:cNvCxnSpPr>
            <p:nvPr/>
          </p:nvCxnSpPr>
          <p:spPr bwMode="auto">
            <a:xfrm>
              <a:off x="29142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0">
              <a:extLst>
                <a:ext uri="{FF2B5EF4-FFF2-40B4-BE49-F238E27FC236}">
                  <a16:creationId xmlns:a16="http://schemas.microsoft.com/office/drawing/2014/main" id="{8E184F2D-ECF9-C025-6770-7E4C8B242656}"/>
                </a:ext>
              </a:extLst>
            </p:cNvPr>
            <p:cNvCxnSpPr>
              <a:cxnSpLocks noChangeShapeType="1"/>
              <a:stCxn id="30" idx="6"/>
              <a:endCxn id="33" idx="2"/>
            </p:cNvCxnSpPr>
            <p:nvPr/>
          </p:nvCxnSpPr>
          <p:spPr bwMode="auto">
            <a:xfrm>
              <a:off x="19998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E59D1E2D-3A23-D4EF-1B49-DDE24765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37" name="AutoShape 12">
              <a:extLst>
                <a:ext uri="{FF2B5EF4-FFF2-40B4-BE49-F238E27FC236}">
                  <a16:creationId xmlns:a16="http://schemas.microsoft.com/office/drawing/2014/main" id="{ABB3CE1F-8737-D422-4057-25075C9FC65B}"/>
                </a:ext>
              </a:extLst>
            </p:cNvPr>
            <p:cNvCxnSpPr>
              <a:cxnSpLocks noChangeShapeType="1"/>
              <a:stCxn id="36" idx="6"/>
              <a:endCxn id="29" idx="2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CA82ACFE-B0E7-337E-9248-85FB4703B4E2}"/>
              </a:ext>
            </a:extLst>
          </p:cNvPr>
          <p:cNvSpPr/>
          <p:nvPr/>
        </p:nvSpPr>
        <p:spPr>
          <a:xfrm>
            <a:off x="3635829" y="5495814"/>
            <a:ext cx="6226628" cy="5225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11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4CC2C-8B73-618B-8BB7-8B005452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3F43-6E92-13CF-1750-1324C55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276A-15B6-50B0-97EB-2ED9FC45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1930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Currently drinking </a:t>
            </a:r>
            <a:r>
              <a:rPr lang="en-US" dirty="0">
                <a:solidFill>
                  <a:srgbClr val="C00000"/>
                </a:solidFill>
              </a:rPr>
              <a:t>coffee</a:t>
            </a:r>
            <a:r>
              <a:rPr lang="en-US" dirty="0"/>
              <a:t> (Initial State)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tea   coffee  water</a:t>
            </a:r>
          </a:p>
          <a:p>
            <a:pPr marL="0" indent="0">
              <a:buNone/>
            </a:pPr>
            <a:r>
              <a:rPr lang="en-US" dirty="0"/>
              <a:t>[0          1           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are probability of drinking </a:t>
            </a:r>
            <a:r>
              <a:rPr lang="en-US" dirty="0">
                <a:solidFill>
                  <a:srgbClr val="C00000"/>
                </a:solidFill>
              </a:rPr>
              <a:t>tea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fourth</a:t>
            </a:r>
            <a:r>
              <a:rPr lang="en-US" dirty="0"/>
              <a:t> drink? 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2C9B-3FC7-63C4-F079-B9BA80720F69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A07667-2175-C1CA-78A1-0F32D2A65F0B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AEA5B5-13B8-AF85-E946-F03528B33B9F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040BC1-8EB7-1C86-9C03-4A48E4373B45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09985E-54D2-FFE5-E466-8BA5A05318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847133-5E81-6B35-A87C-1205CC9E3BE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511AF-3A6A-04B4-44FB-03B93D6CA46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B66B92-3A13-D310-8416-7DFA52D8BFFF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15B43-DC19-2949-3A7D-DB96FA4C4F6C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94967F-1D3E-A2A4-9CA0-22669C24EA9B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E57333-0FA7-450A-FA3F-90327A65F841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1FEBC-328A-B08C-F497-824151010746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4EF452-6DA6-6393-94B5-CA38ABE58E3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BFD31D-9921-8325-FEE3-21B2347CCF33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CDC50-71D4-470A-EE89-D102AC3C3018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68FE5-424E-A1BD-0385-07D115D71F4F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41537-8EA1-D3A8-95D2-B9E13C822A3A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FE15A-4EC9-A43E-3535-75DEB246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5557837"/>
            <a:ext cx="3667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0A33-6C22-0796-9C5B-16889513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2F69-1F51-1AA9-A04C-193090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29" y="-262951"/>
            <a:ext cx="10515600" cy="1325563"/>
          </a:xfrm>
        </p:spPr>
        <p:txBody>
          <a:bodyPr/>
          <a:lstStyle/>
          <a:p>
            <a:r>
              <a:rPr lang="en-US" sz="4400" spc="-95" dirty="0"/>
              <a:t>Markov Chain Inference - Example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E2A02EB-956D-8105-D52A-4D3CC5039C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864930"/>
              </p:ext>
            </p:extLst>
          </p:nvPr>
        </p:nvGraphicFramePr>
        <p:xfrm>
          <a:off x="2415293" y="216626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EDD7B2-5E78-E3C7-83C4-053E64D8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4707"/>
              </p:ext>
            </p:extLst>
          </p:nvPr>
        </p:nvGraphicFramePr>
        <p:xfrm>
          <a:off x="5275324" y="189952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A57C3E5C-7656-1EC6-F382-9F82C7B437F3}"/>
              </a:ext>
            </a:extLst>
          </p:cNvPr>
          <p:cNvSpPr/>
          <p:nvPr/>
        </p:nvSpPr>
        <p:spPr>
          <a:xfrm>
            <a:off x="5130355" y="169275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541CC0C-C9D6-B1BA-D194-5128EAF5A746}"/>
              </a:ext>
            </a:extLst>
          </p:cNvPr>
          <p:cNvSpPr/>
          <p:nvPr/>
        </p:nvSpPr>
        <p:spPr>
          <a:xfrm>
            <a:off x="7659511" y="168799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DCAAA26-499A-5EF7-E8DB-8170BA01D3CB}"/>
              </a:ext>
            </a:extLst>
          </p:cNvPr>
          <p:cNvSpPr/>
          <p:nvPr/>
        </p:nvSpPr>
        <p:spPr>
          <a:xfrm>
            <a:off x="4787151" y="210034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C6875C8-D0E4-F998-A7B4-489A9F48966C}"/>
              </a:ext>
            </a:extLst>
          </p:cNvPr>
          <p:cNvSpPr/>
          <p:nvPr/>
        </p:nvSpPr>
        <p:spPr>
          <a:xfrm>
            <a:off x="2243691" y="210034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A9EFD-1579-CDFD-CEF5-DD528A9E97C4}"/>
              </a:ext>
            </a:extLst>
          </p:cNvPr>
          <p:cNvSpPr txBox="1"/>
          <p:nvPr/>
        </p:nvSpPr>
        <p:spPr>
          <a:xfrm>
            <a:off x="4862902" y="217959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D9C9E-F873-5BE1-AFE9-5F9B27953DBB}"/>
              </a:ext>
            </a:extLst>
          </p:cNvPr>
          <p:cNvSpPr txBox="1"/>
          <p:nvPr/>
        </p:nvSpPr>
        <p:spPr>
          <a:xfrm>
            <a:off x="8000873" y="216626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4EEBB192-CA4D-6737-FFFE-A7D2E5712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61725"/>
              </p:ext>
            </p:extLst>
          </p:nvPr>
        </p:nvGraphicFramePr>
        <p:xfrm>
          <a:off x="8626597" y="219102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17" name="Right Bracket 16">
            <a:extLst>
              <a:ext uri="{FF2B5EF4-FFF2-40B4-BE49-F238E27FC236}">
                <a16:creationId xmlns:a16="http://schemas.microsoft.com/office/drawing/2014/main" id="{9D08F6D9-C4B3-7165-8DE1-F286BA2D29F3}"/>
              </a:ext>
            </a:extLst>
          </p:cNvPr>
          <p:cNvSpPr/>
          <p:nvPr/>
        </p:nvSpPr>
        <p:spPr>
          <a:xfrm>
            <a:off x="10998455" y="212510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E66A8A8-8FE6-B6AF-B0A7-83E393EF12FC}"/>
              </a:ext>
            </a:extLst>
          </p:cNvPr>
          <p:cNvSpPr/>
          <p:nvPr/>
        </p:nvSpPr>
        <p:spPr>
          <a:xfrm>
            <a:off x="8454995" y="212510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13">
            <a:extLst>
              <a:ext uri="{FF2B5EF4-FFF2-40B4-BE49-F238E27FC236}">
                <a16:creationId xmlns:a16="http://schemas.microsoft.com/office/drawing/2014/main" id="{E8C72473-D18C-401E-B7FC-92D4AE58D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36956"/>
              </p:ext>
            </p:extLst>
          </p:nvPr>
        </p:nvGraphicFramePr>
        <p:xfrm>
          <a:off x="2429150" y="345633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A4C7CB-749C-2AD2-CAB6-3409557AC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9593"/>
              </p:ext>
            </p:extLst>
          </p:nvPr>
        </p:nvGraphicFramePr>
        <p:xfrm>
          <a:off x="5289181" y="318959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099028F1-F345-B2B7-734B-5069639C27E9}"/>
              </a:ext>
            </a:extLst>
          </p:cNvPr>
          <p:cNvSpPr/>
          <p:nvPr/>
        </p:nvSpPr>
        <p:spPr>
          <a:xfrm>
            <a:off x="5144212" y="298282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A5E7542-41AE-D4EB-3007-1CF55005A267}"/>
              </a:ext>
            </a:extLst>
          </p:cNvPr>
          <p:cNvSpPr/>
          <p:nvPr/>
        </p:nvSpPr>
        <p:spPr>
          <a:xfrm>
            <a:off x="7673368" y="297806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7D574E4-7C54-1FA3-E0EB-9F57E1FA91D4}"/>
              </a:ext>
            </a:extLst>
          </p:cNvPr>
          <p:cNvSpPr/>
          <p:nvPr/>
        </p:nvSpPr>
        <p:spPr>
          <a:xfrm>
            <a:off x="4801008" y="339041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C2F54082-4DB1-4707-D8F5-713AF6A39E2D}"/>
              </a:ext>
            </a:extLst>
          </p:cNvPr>
          <p:cNvSpPr/>
          <p:nvPr/>
        </p:nvSpPr>
        <p:spPr>
          <a:xfrm>
            <a:off x="2257548" y="339041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7C131-07C7-A3AC-FD42-64676247DD3C}"/>
              </a:ext>
            </a:extLst>
          </p:cNvPr>
          <p:cNvSpPr txBox="1"/>
          <p:nvPr/>
        </p:nvSpPr>
        <p:spPr>
          <a:xfrm>
            <a:off x="4876759" y="346966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E2CC5-88C4-877C-1EE1-A05F9A750871}"/>
              </a:ext>
            </a:extLst>
          </p:cNvPr>
          <p:cNvSpPr txBox="1"/>
          <p:nvPr/>
        </p:nvSpPr>
        <p:spPr>
          <a:xfrm>
            <a:off x="8014730" y="345633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27" name="Content Placeholder 13">
            <a:extLst>
              <a:ext uri="{FF2B5EF4-FFF2-40B4-BE49-F238E27FC236}">
                <a16:creationId xmlns:a16="http://schemas.microsoft.com/office/drawing/2014/main" id="{A96C99BE-3A7E-28A9-3466-DF87822E8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441354"/>
              </p:ext>
            </p:extLst>
          </p:nvPr>
        </p:nvGraphicFramePr>
        <p:xfrm>
          <a:off x="8640454" y="348109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28" name="Right Bracket 27">
            <a:extLst>
              <a:ext uri="{FF2B5EF4-FFF2-40B4-BE49-F238E27FC236}">
                <a16:creationId xmlns:a16="http://schemas.microsoft.com/office/drawing/2014/main" id="{6AFE7166-C617-4B0C-F643-DAB6458848D2}"/>
              </a:ext>
            </a:extLst>
          </p:cNvPr>
          <p:cNvSpPr/>
          <p:nvPr/>
        </p:nvSpPr>
        <p:spPr>
          <a:xfrm>
            <a:off x="11012312" y="341517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E4E7AC03-9423-62DC-9864-F47BBA096A1B}"/>
              </a:ext>
            </a:extLst>
          </p:cNvPr>
          <p:cNvSpPr/>
          <p:nvPr/>
        </p:nvSpPr>
        <p:spPr>
          <a:xfrm>
            <a:off x="8468852" y="341517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13">
            <a:extLst>
              <a:ext uri="{FF2B5EF4-FFF2-40B4-BE49-F238E27FC236}">
                <a16:creationId xmlns:a16="http://schemas.microsoft.com/office/drawing/2014/main" id="{CDB802AA-B70E-A149-3110-53BA88586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09081"/>
              </p:ext>
            </p:extLst>
          </p:nvPr>
        </p:nvGraphicFramePr>
        <p:xfrm>
          <a:off x="2386422" y="4727655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D74166-651D-0A18-D818-72250781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10038"/>
              </p:ext>
            </p:extLst>
          </p:nvPr>
        </p:nvGraphicFramePr>
        <p:xfrm>
          <a:off x="5246453" y="4460915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33" name="Left Bracket 32">
            <a:extLst>
              <a:ext uri="{FF2B5EF4-FFF2-40B4-BE49-F238E27FC236}">
                <a16:creationId xmlns:a16="http://schemas.microsoft.com/office/drawing/2014/main" id="{D02E50C2-1B4F-BDD3-2B60-DF30428D1BD3}"/>
              </a:ext>
            </a:extLst>
          </p:cNvPr>
          <p:cNvSpPr/>
          <p:nvPr/>
        </p:nvSpPr>
        <p:spPr>
          <a:xfrm>
            <a:off x="5101484" y="4317940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CA874F46-D466-DECB-F8EC-23683A7D2EA1}"/>
              </a:ext>
            </a:extLst>
          </p:cNvPr>
          <p:cNvSpPr/>
          <p:nvPr/>
        </p:nvSpPr>
        <p:spPr>
          <a:xfrm>
            <a:off x="7630640" y="4313177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CF1A5554-7E0C-0720-BF78-98716CB80B36}"/>
              </a:ext>
            </a:extLst>
          </p:cNvPr>
          <p:cNvSpPr/>
          <p:nvPr/>
        </p:nvSpPr>
        <p:spPr>
          <a:xfrm>
            <a:off x="4758280" y="466173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0504DD2-6FBE-7425-94BE-3D23217ED2DB}"/>
              </a:ext>
            </a:extLst>
          </p:cNvPr>
          <p:cNvSpPr/>
          <p:nvPr/>
        </p:nvSpPr>
        <p:spPr>
          <a:xfrm>
            <a:off x="2214820" y="466173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5A471-E63B-0B50-ACF3-9B444BD65F2E}"/>
              </a:ext>
            </a:extLst>
          </p:cNvPr>
          <p:cNvSpPr txBox="1"/>
          <p:nvPr/>
        </p:nvSpPr>
        <p:spPr>
          <a:xfrm>
            <a:off x="4834031" y="474098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DBBB4-8A27-8DCD-FABB-7421DCE2F470}"/>
              </a:ext>
            </a:extLst>
          </p:cNvPr>
          <p:cNvSpPr txBox="1"/>
          <p:nvPr/>
        </p:nvSpPr>
        <p:spPr>
          <a:xfrm>
            <a:off x="7972002" y="472765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9" name="Content Placeholder 13">
            <a:extLst>
              <a:ext uri="{FF2B5EF4-FFF2-40B4-BE49-F238E27FC236}">
                <a16:creationId xmlns:a16="http://schemas.microsoft.com/office/drawing/2014/main" id="{F3057AA2-A8E7-60EC-75B0-412BBE421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42777"/>
              </p:ext>
            </p:extLst>
          </p:nvPr>
        </p:nvGraphicFramePr>
        <p:xfrm>
          <a:off x="8597726" y="475241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40" name="Right Bracket 39">
            <a:extLst>
              <a:ext uri="{FF2B5EF4-FFF2-40B4-BE49-F238E27FC236}">
                <a16:creationId xmlns:a16="http://schemas.microsoft.com/office/drawing/2014/main" id="{06E592E6-FA2D-390B-2833-6258AC670049}"/>
              </a:ext>
            </a:extLst>
          </p:cNvPr>
          <p:cNvSpPr/>
          <p:nvPr/>
        </p:nvSpPr>
        <p:spPr>
          <a:xfrm>
            <a:off x="10969584" y="468649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1F8923F-3D5F-031E-940D-18E8820425AF}"/>
              </a:ext>
            </a:extLst>
          </p:cNvPr>
          <p:cNvSpPr/>
          <p:nvPr/>
        </p:nvSpPr>
        <p:spPr>
          <a:xfrm>
            <a:off x="8426124" y="468649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646DBB-EFA5-5692-5516-ED5F86E5F8D9}"/>
              </a:ext>
            </a:extLst>
          </p:cNvPr>
          <p:cNvSpPr txBox="1"/>
          <p:nvPr/>
        </p:nvSpPr>
        <p:spPr>
          <a:xfrm>
            <a:off x="1235881" y="2102877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A =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885C0F-6076-E8D6-87B8-B4D768151A46}"/>
              </a:ext>
            </a:extLst>
          </p:cNvPr>
          <p:cNvSpPr txBox="1"/>
          <p:nvPr/>
        </p:nvSpPr>
        <p:spPr>
          <a:xfrm>
            <a:off x="1193349" y="3433430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A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A5749-5DBC-1480-CA8D-BA766E6CE344}"/>
              </a:ext>
            </a:extLst>
          </p:cNvPr>
          <p:cNvSpPr txBox="1"/>
          <p:nvPr/>
        </p:nvSpPr>
        <p:spPr>
          <a:xfrm>
            <a:off x="1193349" y="4670034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A = </a:t>
            </a:r>
          </a:p>
        </p:txBody>
      </p:sp>
      <p:graphicFrame>
        <p:nvGraphicFramePr>
          <p:cNvPr id="46" name="Content Placeholder 13">
            <a:extLst>
              <a:ext uri="{FF2B5EF4-FFF2-40B4-BE49-F238E27FC236}">
                <a16:creationId xmlns:a16="http://schemas.microsoft.com/office/drawing/2014/main" id="{3B48D131-CFBC-6E35-7401-867918AD2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45299"/>
              </p:ext>
            </p:extLst>
          </p:nvPr>
        </p:nvGraphicFramePr>
        <p:xfrm>
          <a:off x="2372761" y="104266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CA91C13-BDF1-C446-AE73-617A302F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0917"/>
              </p:ext>
            </p:extLst>
          </p:nvPr>
        </p:nvGraphicFramePr>
        <p:xfrm>
          <a:off x="8552667" y="562377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48" name="Left Bracket 47">
            <a:extLst>
              <a:ext uri="{FF2B5EF4-FFF2-40B4-BE49-F238E27FC236}">
                <a16:creationId xmlns:a16="http://schemas.microsoft.com/office/drawing/2014/main" id="{45B23D58-5034-A3A7-CB38-F84854F10C72}"/>
              </a:ext>
            </a:extLst>
          </p:cNvPr>
          <p:cNvSpPr/>
          <p:nvPr/>
        </p:nvSpPr>
        <p:spPr>
          <a:xfrm>
            <a:off x="8407698" y="35560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A2D23BDC-CC8C-BC63-4710-601F4E2DEB16}"/>
              </a:ext>
            </a:extLst>
          </p:cNvPr>
          <p:cNvSpPr/>
          <p:nvPr/>
        </p:nvSpPr>
        <p:spPr>
          <a:xfrm>
            <a:off x="10936854" y="35084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45CB085F-D7FD-41BF-D4B8-86EF25934995}"/>
              </a:ext>
            </a:extLst>
          </p:cNvPr>
          <p:cNvSpPr/>
          <p:nvPr/>
        </p:nvSpPr>
        <p:spPr>
          <a:xfrm>
            <a:off x="4744619" y="97674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75AFDBC4-853E-6D92-0430-30968E12C25B}"/>
              </a:ext>
            </a:extLst>
          </p:cNvPr>
          <p:cNvSpPr/>
          <p:nvPr/>
        </p:nvSpPr>
        <p:spPr>
          <a:xfrm>
            <a:off x="2201159" y="97674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97794-D07B-5642-F27E-88CBFB0BA1E9}"/>
              </a:ext>
            </a:extLst>
          </p:cNvPr>
          <p:cNvSpPr txBox="1"/>
          <p:nvPr/>
        </p:nvSpPr>
        <p:spPr>
          <a:xfrm>
            <a:off x="7685265" y="843575"/>
            <a:ext cx="65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0AA15-EBB2-C9D3-F6A7-500C1A11FC30}"/>
              </a:ext>
            </a:extLst>
          </p:cNvPr>
          <p:cNvSpPr txBox="1"/>
          <p:nvPr/>
        </p:nvSpPr>
        <p:spPr>
          <a:xfrm>
            <a:off x="1193349" y="1002806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=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A02F7-1203-3322-DEF0-B50CFB9DE68C}"/>
              </a:ext>
            </a:extLst>
          </p:cNvPr>
          <p:cNvSpPr txBox="1"/>
          <p:nvPr/>
        </p:nvSpPr>
        <p:spPr>
          <a:xfrm>
            <a:off x="2860476" y="638351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Initial State (0)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BB9C5-2376-AAAF-EB02-AA598885347F}"/>
              </a:ext>
            </a:extLst>
          </p:cNvPr>
          <p:cNvSpPr txBox="1"/>
          <p:nvPr/>
        </p:nvSpPr>
        <p:spPr>
          <a:xfrm>
            <a:off x="8848596" y="199178"/>
            <a:ext cx="220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Transition Matrix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9BB6B3-3A81-8237-5B27-017383949832}"/>
              </a:ext>
            </a:extLst>
          </p:cNvPr>
          <p:cNvSpPr txBox="1"/>
          <p:nvPr/>
        </p:nvSpPr>
        <p:spPr>
          <a:xfrm>
            <a:off x="8291199" y="17067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First Drink 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5BE92-539C-0723-B5D0-CE281E5ED07F}"/>
              </a:ext>
            </a:extLst>
          </p:cNvPr>
          <p:cNvSpPr txBox="1"/>
          <p:nvPr/>
        </p:nvSpPr>
        <p:spPr>
          <a:xfrm>
            <a:off x="8152988" y="299620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Second Drink (2)</a:t>
            </a:r>
          </a:p>
        </p:txBody>
      </p:sp>
      <p:graphicFrame>
        <p:nvGraphicFramePr>
          <p:cNvPr id="60" name="Content Placeholder 13">
            <a:extLst>
              <a:ext uri="{FF2B5EF4-FFF2-40B4-BE49-F238E27FC236}">
                <a16:creationId xmlns:a16="http://schemas.microsoft.com/office/drawing/2014/main" id="{F0EB0D4E-CF29-DF3F-EF6A-D6E126422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65612"/>
              </p:ext>
            </p:extLst>
          </p:nvPr>
        </p:nvGraphicFramePr>
        <p:xfrm>
          <a:off x="2347436" y="6081549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D423BB3-A99B-ED99-019F-5B078E81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7443"/>
              </p:ext>
            </p:extLst>
          </p:nvPr>
        </p:nvGraphicFramePr>
        <p:xfrm>
          <a:off x="5207467" y="5814809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62" name="Left Bracket 61">
            <a:extLst>
              <a:ext uri="{FF2B5EF4-FFF2-40B4-BE49-F238E27FC236}">
                <a16:creationId xmlns:a16="http://schemas.microsoft.com/office/drawing/2014/main" id="{50BCACD8-1FBF-1412-0102-F1E03A51B254}"/>
              </a:ext>
            </a:extLst>
          </p:cNvPr>
          <p:cNvSpPr/>
          <p:nvPr/>
        </p:nvSpPr>
        <p:spPr>
          <a:xfrm>
            <a:off x="5062498" y="560803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ket 62">
            <a:extLst>
              <a:ext uri="{FF2B5EF4-FFF2-40B4-BE49-F238E27FC236}">
                <a16:creationId xmlns:a16="http://schemas.microsoft.com/office/drawing/2014/main" id="{E4DC6F1F-3034-08B5-3456-6D828ABD854B}"/>
              </a:ext>
            </a:extLst>
          </p:cNvPr>
          <p:cNvSpPr/>
          <p:nvPr/>
        </p:nvSpPr>
        <p:spPr>
          <a:xfrm>
            <a:off x="7591654" y="5603273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8A4F04FE-CA79-EEC0-747A-82E3F16045EB}"/>
              </a:ext>
            </a:extLst>
          </p:cNvPr>
          <p:cNvSpPr/>
          <p:nvPr/>
        </p:nvSpPr>
        <p:spPr>
          <a:xfrm>
            <a:off x="4719294" y="6015628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81E47273-C383-4B12-F1BB-7210686C7003}"/>
              </a:ext>
            </a:extLst>
          </p:cNvPr>
          <p:cNvSpPr/>
          <p:nvPr/>
        </p:nvSpPr>
        <p:spPr>
          <a:xfrm>
            <a:off x="2175834" y="601562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A8B78F-9693-061A-50F1-D785B3DF4257}"/>
              </a:ext>
            </a:extLst>
          </p:cNvPr>
          <p:cNvSpPr txBox="1"/>
          <p:nvPr/>
        </p:nvSpPr>
        <p:spPr>
          <a:xfrm>
            <a:off x="4795045" y="609487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A83323-58F8-C8E4-AF40-511AC53CB25E}"/>
              </a:ext>
            </a:extLst>
          </p:cNvPr>
          <p:cNvSpPr txBox="1"/>
          <p:nvPr/>
        </p:nvSpPr>
        <p:spPr>
          <a:xfrm>
            <a:off x="7933016" y="6081549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68" name="Content Placeholder 13">
            <a:extLst>
              <a:ext uri="{FF2B5EF4-FFF2-40B4-BE49-F238E27FC236}">
                <a16:creationId xmlns:a16="http://schemas.microsoft.com/office/drawing/2014/main" id="{965BC5C3-8F4A-CD5F-4A9B-82DF17F95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71527"/>
              </p:ext>
            </p:extLst>
          </p:nvPr>
        </p:nvGraphicFramePr>
        <p:xfrm>
          <a:off x="8558740" y="6106311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0.35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69" name="Right Bracket 68">
            <a:extLst>
              <a:ext uri="{FF2B5EF4-FFF2-40B4-BE49-F238E27FC236}">
                <a16:creationId xmlns:a16="http://schemas.microsoft.com/office/drawing/2014/main" id="{9F49D4C9-30F9-01A1-DD44-8A9B8ACF4FC3}"/>
              </a:ext>
            </a:extLst>
          </p:cNvPr>
          <p:cNvSpPr/>
          <p:nvPr/>
        </p:nvSpPr>
        <p:spPr>
          <a:xfrm>
            <a:off x="10930598" y="6040390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C0F43AA7-78EB-5BE5-3152-437642CB0766}"/>
              </a:ext>
            </a:extLst>
          </p:cNvPr>
          <p:cNvSpPr/>
          <p:nvPr/>
        </p:nvSpPr>
        <p:spPr>
          <a:xfrm>
            <a:off x="8387138" y="6040390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1F912B-73AA-F64E-CB06-3A808D3E6157}"/>
              </a:ext>
            </a:extLst>
          </p:cNvPr>
          <p:cNvSpPr txBox="1"/>
          <p:nvPr/>
        </p:nvSpPr>
        <p:spPr>
          <a:xfrm>
            <a:off x="1186262" y="6002661"/>
            <a:ext cx="8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A =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B1A94-3C2D-F430-EAF3-EDDC5935D82E}"/>
              </a:ext>
            </a:extLst>
          </p:cNvPr>
          <p:cNvSpPr txBox="1"/>
          <p:nvPr/>
        </p:nvSpPr>
        <p:spPr>
          <a:xfrm>
            <a:off x="8166953" y="4284204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Third Drink (3)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07A80F-55FB-3C04-AB92-FBCEFE56DB59}"/>
              </a:ext>
            </a:extLst>
          </p:cNvPr>
          <p:cNvSpPr txBox="1"/>
          <p:nvPr/>
        </p:nvSpPr>
        <p:spPr>
          <a:xfrm>
            <a:off x="8110260" y="55836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Fourth Drink (4)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3708AB-CF8A-0EA4-2CFB-A46D8B5ACD9E}"/>
              </a:ext>
            </a:extLst>
          </p:cNvPr>
          <p:cNvSpPr txBox="1"/>
          <p:nvPr/>
        </p:nvSpPr>
        <p:spPr>
          <a:xfrm>
            <a:off x="600813" y="2113029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7DD680-C4A5-6FFE-DB1B-648FAF510619}"/>
              </a:ext>
            </a:extLst>
          </p:cNvPr>
          <p:cNvSpPr txBox="1"/>
          <p:nvPr/>
        </p:nvSpPr>
        <p:spPr>
          <a:xfrm>
            <a:off x="539091" y="3445657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8FC84F-BDC6-6FE8-5706-693B7B1FAD0C}"/>
              </a:ext>
            </a:extLst>
          </p:cNvPr>
          <p:cNvSpPr txBox="1"/>
          <p:nvPr/>
        </p:nvSpPr>
        <p:spPr>
          <a:xfrm>
            <a:off x="507028" y="4669108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93D63-77CB-7868-42D6-D6F8F6A74179}"/>
              </a:ext>
            </a:extLst>
          </p:cNvPr>
          <p:cNvSpPr txBox="1"/>
          <p:nvPr/>
        </p:nvSpPr>
        <p:spPr>
          <a:xfrm>
            <a:off x="474436" y="6028111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4</a:t>
            </a:r>
            <a:r>
              <a:rPr lang="en-US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96796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0C28-7410-96DA-31C8-354C6B3C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0A23D7-6669-1291-09BC-DA7A4F29E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599" y="3038475"/>
            <a:ext cx="5015993" cy="368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B742C-CC0A-F504-32BF-907C0AB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9" y="134937"/>
            <a:ext cx="10515600" cy="1325563"/>
          </a:xfrm>
        </p:spPr>
        <p:txBody>
          <a:bodyPr/>
          <a:lstStyle/>
          <a:p>
            <a:pPr algn="ctr"/>
            <a:r>
              <a:rPr lang="en-US" spc="-95" dirty="0"/>
              <a:t>Absorbing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0486-5FA6-F932-782E-22648413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159" y="3296480"/>
            <a:ext cx="2665664" cy="82391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C00000"/>
                </a:solidFill>
              </a:rPr>
              <a:t>State 2 is absorbing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87F5B-8862-D366-67FD-83C23006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7200" y="5504656"/>
            <a:ext cx="5183188" cy="823912"/>
          </a:xfrm>
        </p:spPr>
        <p:txBody>
          <a:bodyPr/>
          <a:lstStyle/>
          <a:p>
            <a:r>
              <a:rPr lang="en-US" sz="2800" dirty="0">
                <a:sym typeface="Wingdings" panose="05000000000000000000" pitchFamily="2" charset="2"/>
              </a:rPr>
              <a:t>P(2,2) = 1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8BC882-8C8A-2E25-F8DA-991912EC99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6702" y="3373578"/>
            <a:ext cx="465772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EEF76-06EB-F642-50EA-C31CBEE830EB}"/>
              </a:ext>
            </a:extLst>
          </p:cNvPr>
          <p:cNvSpPr txBox="1"/>
          <p:nvPr/>
        </p:nvSpPr>
        <p:spPr>
          <a:xfrm>
            <a:off x="262844" y="1210573"/>
            <a:ext cx="11898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state of a Markov chain is called an absorbing state if, once the Markov chains enters the state, it remains there forever. </a:t>
            </a:r>
            <a:r>
              <a:rPr lang="en-US" sz="2400" b="1" dirty="0"/>
              <a:t>A Markov chain is called an absorbing chain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 has </a:t>
            </a:r>
            <a:r>
              <a:rPr lang="en-US" sz="2400" dirty="0">
                <a:solidFill>
                  <a:srgbClr val="C00000"/>
                </a:solidFill>
              </a:rPr>
              <a:t>at least one absorbing </a:t>
            </a:r>
            <a:r>
              <a:rPr lang="en-US" sz="2400" dirty="0"/>
              <a:t>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For every state in the chain, the probability of reaching an absorbing state in a finite number of steps is </a:t>
            </a:r>
            <a:r>
              <a:rPr lang="en-US" sz="2400" dirty="0">
                <a:solidFill>
                  <a:srgbClr val="C00000"/>
                </a:solidFill>
              </a:rPr>
              <a:t>nonzero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5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F035-7468-5BE7-2464-E56FFA8A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Periodic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497F-D7A2-0941-F199-6067800B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periodic Markov chain is not a time-homogeneous Markov chain because the period implies a </a:t>
            </a:r>
            <a:r>
              <a:rPr lang="en-US" dirty="0">
                <a:solidFill>
                  <a:srgbClr val="C00000"/>
                </a:solidFill>
              </a:rPr>
              <a:t>dependency</a:t>
            </a:r>
            <a:r>
              <a:rPr lang="en-US" dirty="0"/>
              <a:t> of the chain on the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/>
              <a:t> </a:t>
            </a:r>
          </a:p>
        </p:txBody>
      </p:sp>
      <p:graphicFrame>
        <p:nvGraphicFramePr>
          <p:cNvPr id="4" name="Object 60">
            <a:extLst>
              <a:ext uri="{FF2B5EF4-FFF2-40B4-BE49-F238E27FC236}">
                <a16:creationId xmlns:a16="http://schemas.microsoft.com/office/drawing/2014/main" id="{1E0F641B-DF14-02A1-7C91-68E78F556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525" y="2909094"/>
          <a:ext cx="409098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1962280" imgH="1752765" progId="Canvas.Drawing.6">
                  <p:embed/>
                </p:oleObj>
              </mc:Choice>
              <mc:Fallback>
                <p:oleObj name="Drawing" r:id="rId2" imgW="1962280" imgH="1752765" progId="Canvas.Drawing.6">
                  <p:embed/>
                  <p:pic>
                    <p:nvPicPr>
                      <p:cNvPr id="4" name="Object 60">
                        <a:extLst>
                          <a:ext uri="{FF2B5EF4-FFF2-40B4-BE49-F238E27FC236}">
                            <a16:creationId xmlns:a16="http://schemas.microsoft.com/office/drawing/2014/main" id="{1E0F641B-DF14-02A1-7C91-68E78F556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909094"/>
                        <a:ext cx="4090988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9EF6F5-2CDD-439B-3E1D-60C6040B7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909094"/>
          <a:ext cx="4387549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4" imgW="3324533" imgH="2638517" progId="Canvas.Drawing.6">
                  <p:embed/>
                </p:oleObj>
              </mc:Choice>
              <mc:Fallback>
                <p:oleObj name="Drawing" r:id="rId4" imgW="3324533" imgH="2638517" progId="Canvas.Drawing.6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9EF6F5-2CDD-439B-3E1D-60C6040B7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909094"/>
                        <a:ext cx="4387549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B86-5C4E-A28A-0ADA-54086EA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and Transient States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A231-5C8C-1B86-41AE-3ADF3B45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state is </a:t>
            </a:r>
            <a:r>
              <a:rPr lang="en-US" dirty="0">
                <a:solidFill>
                  <a:srgbClr val="FF0000"/>
                </a:solidFill>
              </a:rPr>
              <a:t>recurrent</a:t>
            </a:r>
            <a:r>
              <a:rPr lang="en-US" dirty="0"/>
              <a:t> if any possible path from the state, </a:t>
            </a:r>
            <a:r>
              <a:rPr lang="en-US" altLang="en-US" sz="2800" dirty="0"/>
              <a:t>can eventually return to the state within finite time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Transient</a:t>
            </a:r>
            <a:r>
              <a:rPr lang="en-US" dirty="0"/>
              <a:t> states are those that are not recurrent.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4F8CC-CA7F-2686-2689-87FE04B4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40" y="3603171"/>
            <a:ext cx="5238417" cy="30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7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DBA2-377D-A878-1684-4B5A94A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53A5-A1F3-75AF-C9C8-794CBBC2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Regular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E71F-D63B-74A9-853F-5740F580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330584"/>
            <a:ext cx="5157787" cy="823912"/>
          </a:xfrm>
        </p:spPr>
        <p:txBody>
          <a:bodyPr/>
          <a:lstStyle/>
          <a:p>
            <a:r>
              <a:rPr lang="en-US" dirty="0"/>
              <a:t>Regular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FDF08-3E27-6ECC-CA96-740EE84BE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57" y="3606999"/>
            <a:ext cx="5023493" cy="287010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FF1D-FFF8-F227-738C-A35225F5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1800" y="2301502"/>
            <a:ext cx="5183188" cy="823912"/>
          </a:xfrm>
        </p:spPr>
        <p:txBody>
          <a:bodyPr/>
          <a:lstStyle/>
          <a:p>
            <a:r>
              <a:rPr lang="en-US" dirty="0"/>
              <a:t>Not regular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B32062-BB39-6768-E871-906BC88D2F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6194" y="3755008"/>
            <a:ext cx="5282514" cy="257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88A0E-A28E-C982-4D65-70E4ECAC7B5F}"/>
              </a:ext>
            </a:extLst>
          </p:cNvPr>
          <p:cNvSpPr txBox="1"/>
          <p:nvPr/>
        </p:nvSpPr>
        <p:spPr>
          <a:xfrm>
            <a:off x="422955" y="1566380"/>
            <a:ext cx="11346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Markov chain is a regular Markov chain if some </a:t>
            </a:r>
            <a:r>
              <a:rPr lang="en-US" sz="2400" dirty="0">
                <a:solidFill>
                  <a:srgbClr val="C00000"/>
                </a:solidFill>
              </a:rPr>
              <a:t>power</a:t>
            </a:r>
            <a:r>
              <a:rPr lang="en-US" sz="2400" dirty="0"/>
              <a:t> of the transition matrix has only </a:t>
            </a:r>
            <a:r>
              <a:rPr lang="en-US" sz="2400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entries. </a:t>
            </a:r>
          </a:p>
        </p:txBody>
      </p:sp>
    </p:spTree>
    <p:extLst>
      <p:ext uri="{BB962C8B-B14F-4D97-AF65-F5344CB8AC3E}">
        <p14:creationId xmlns:p14="http://schemas.microsoft.com/office/powerpoint/2010/main" val="197752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4277CD7-BA4C-F538-0E14-290589977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Ergodicity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2FC1AD-38CE-C3C1-2D9E-E47BE679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Markov chain is </a:t>
            </a:r>
            <a:r>
              <a:rPr lang="en-US" altLang="en-US" sz="2000" i="1" dirty="0">
                <a:solidFill>
                  <a:srgbClr val="C00000"/>
                </a:solidFill>
                <a:sym typeface="Math1" pitchFamily="2" charset="2"/>
              </a:rPr>
              <a:t>ergodic</a:t>
            </a:r>
            <a:r>
              <a:rPr lang="en-US" sz="2000" dirty="0"/>
              <a:t> if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Irreducibility</a:t>
            </a:r>
            <a:r>
              <a:rPr lang="en-US" altLang="en-US" sz="2000" dirty="0"/>
              <a:t>: for any two states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and j, it is possible to go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 with positive probability (in some number of steps). </a:t>
            </a:r>
            <a:r>
              <a:rPr lang="en-US" altLang="en-US" sz="2000" dirty="0">
                <a:solidFill>
                  <a:srgbClr val="C00000"/>
                </a:solidFill>
              </a:rPr>
              <a:t>Absorbing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irregular</a:t>
            </a:r>
            <a:r>
              <a:rPr lang="en-US" altLang="en-US" sz="2000" dirty="0"/>
              <a:t> transition matrices are not irreducible.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Aperiodicity</a:t>
            </a:r>
            <a:r>
              <a:rPr lang="en-US" altLang="en-US" sz="2000" dirty="0"/>
              <a:t>: the chain doesn’t get caught in cycles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Recurrent </a:t>
            </a:r>
            <a:r>
              <a:rPr lang="en-US" altLang="en-US" sz="2000" dirty="0"/>
              <a:t>: the chain has no transient state.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Any </a:t>
            </a:r>
            <a:r>
              <a:rPr lang="en-US" altLang="en-US" sz="2400" i="1" dirty="0">
                <a:sym typeface="Math1" pitchFamily="2" charset="2"/>
              </a:rPr>
              <a:t>ergodic</a:t>
            </a:r>
            <a:r>
              <a:rPr lang="en-US" sz="2400" dirty="0"/>
              <a:t> Markov chain has a </a:t>
            </a:r>
            <a:r>
              <a:rPr lang="en-US" sz="2400" dirty="0">
                <a:solidFill>
                  <a:srgbClr val="C00000"/>
                </a:solidFill>
              </a:rPr>
              <a:t>stationary distribution</a:t>
            </a:r>
            <a:r>
              <a:rPr lang="en-US" sz="2400" dirty="0"/>
              <a:t>. In this distribution, every state has positive probability.</a:t>
            </a:r>
          </a:p>
          <a:p>
            <a:endParaRPr lang="en-US" altLang="en-US" sz="2200" dirty="0"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454D-62BD-71A5-D465-6FA8472B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C6D-AC05-7775-DFBE-50961BB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Stationary(Steady)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5C3C-E460-A22A-ED63-81531006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6833"/>
            <a:ext cx="10782300" cy="4351338"/>
          </a:xfrm>
        </p:spPr>
        <p:txBody>
          <a:bodyPr>
            <a:normAutofit/>
          </a:bodyPr>
          <a:lstStyle/>
          <a:p>
            <a:r>
              <a:rPr lang="en-US" dirty="0"/>
              <a:t>Over the </a:t>
            </a:r>
            <a:r>
              <a:rPr lang="en-US" dirty="0">
                <a:solidFill>
                  <a:srgbClr val="C00000"/>
                </a:solidFill>
              </a:rPr>
              <a:t>long run</a:t>
            </a:r>
            <a:r>
              <a:rPr lang="en-US" dirty="0"/>
              <a:t>, a </a:t>
            </a:r>
            <a:r>
              <a:rPr lang="en-US" i="1" dirty="0"/>
              <a:t>stationary</a:t>
            </a:r>
            <a:r>
              <a:rPr lang="en-US" dirty="0"/>
              <a:t> distribution of a </a:t>
            </a:r>
            <a:r>
              <a:rPr lang="en-US" i="1" dirty="0"/>
              <a:t>Markov chain</a:t>
            </a:r>
            <a:r>
              <a:rPr lang="en-US" dirty="0"/>
              <a:t> remains </a:t>
            </a:r>
            <a:r>
              <a:rPr lang="en-US" dirty="0">
                <a:solidFill>
                  <a:srgbClr val="C00000"/>
                </a:solidFill>
              </a:rPr>
              <a:t>unchanged</a:t>
            </a:r>
            <a:r>
              <a:rPr lang="en-US" dirty="0"/>
              <a:t> in the </a:t>
            </a:r>
            <a:r>
              <a:rPr lang="en-US" i="1" dirty="0"/>
              <a:t>Markov chain</a:t>
            </a:r>
            <a:r>
              <a:rPr lang="en-US" dirty="0"/>
              <a:t> as time progresses </a:t>
            </a:r>
          </a:p>
          <a:p>
            <a:r>
              <a:rPr lang="en-US" dirty="0"/>
              <a:t>An irreducible and aperiodic Markov chain will eventually converge to a </a:t>
            </a:r>
            <a:r>
              <a:rPr lang="en-US" dirty="0">
                <a:solidFill>
                  <a:srgbClr val="FF0000"/>
                </a:solidFill>
              </a:rPr>
              <a:t>stationary</a:t>
            </a:r>
            <a:r>
              <a:rPr lang="en-US" dirty="0"/>
              <a:t> distribution (assuming a finite state space).</a:t>
            </a:r>
          </a:p>
          <a:p>
            <a:r>
              <a:rPr lang="en-US" dirty="0"/>
              <a:t>Under the reasonable assumption that it is possible to get from any state to any other state, then there will be a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stationary distribution</a:t>
            </a:r>
          </a:p>
          <a:p>
            <a:r>
              <a:rPr lang="en-US" dirty="0"/>
              <a:t>This can be obtained by finding the eigenvector of probabilities: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E987C-3EDB-0071-7A8D-CE3FE8308B5B}"/>
              </a:ext>
            </a:extLst>
          </p:cNvPr>
          <p:cNvSpPr txBox="1"/>
          <p:nvPr/>
        </p:nvSpPr>
        <p:spPr>
          <a:xfrm>
            <a:off x="1355701" y="53080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π</a:t>
            </a:r>
            <a:r>
              <a:rPr lang="en-US" sz="3600" dirty="0"/>
              <a:t> A = </a:t>
            </a:r>
            <a:r>
              <a:rPr lang="el-GR" sz="3600" dirty="0"/>
              <a:t>π</a:t>
            </a:r>
            <a:endParaRPr lang="en-US" sz="3600" dirty="0"/>
          </a:p>
          <a:p>
            <a:r>
              <a:rPr lang="el-GR" sz="3600" dirty="0"/>
              <a:t>π</a:t>
            </a:r>
            <a:r>
              <a:rPr lang="en-US" sz="3600" dirty="0"/>
              <a:t> [1] + </a:t>
            </a:r>
            <a:r>
              <a:rPr lang="el-GR" sz="3600" dirty="0"/>
              <a:t>π</a:t>
            </a:r>
            <a:r>
              <a:rPr lang="en-US" sz="3600" dirty="0"/>
              <a:t> [2] + </a:t>
            </a:r>
            <a:r>
              <a:rPr lang="el-GR" sz="3600" dirty="0"/>
              <a:t>π</a:t>
            </a:r>
            <a:r>
              <a:rPr lang="en-US" sz="3600" dirty="0"/>
              <a:t> [3]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5CC4A-2D8A-1390-1FEB-E885B3B3AD1C}"/>
              </a:ext>
            </a:extLst>
          </p:cNvPr>
          <p:cNvSpPr txBox="1"/>
          <p:nvPr/>
        </p:nvSpPr>
        <p:spPr>
          <a:xfrm>
            <a:off x="8259898" y="5308007"/>
            <a:ext cx="22415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π</a:t>
            </a:r>
            <a:r>
              <a:rPr lang="en-US" sz="2800" dirty="0"/>
              <a:t> A = </a:t>
            </a:r>
            <a:r>
              <a:rPr lang="el-GR" sz="2800" dirty="0">
                <a:solidFill>
                  <a:srgbClr val="FF0000"/>
                </a:solidFill>
              </a:rPr>
              <a:t>π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  <a:r>
              <a:rPr lang="en-US" sz="2800" dirty="0"/>
              <a:t> = λ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</a:p>
          <a:p>
            <a:r>
              <a:rPr lang="en-US" sz="2800" dirty="0"/>
              <a:t>λ = 1</a:t>
            </a:r>
          </a:p>
        </p:txBody>
      </p:sp>
    </p:spTree>
    <p:extLst>
      <p:ext uri="{BB962C8B-B14F-4D97-AF65-F5344CB8AC3E}">
        <p14:creationId xmlns:p14="http://schemas.microsoft.com/office/powerpoint/2010/main" val="206323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ECD-B660-F287-7212-ACD3FFB7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Stationary State -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4CB11-20F2-8EB8-9C5D-C9F045182F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0814" y="3086855"/>
          <a:ext cx="2375337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79">
                  <a:extLst>
                    <a:ext uri="{9D8B030D-6E8A-4147-A177-3AD203B41FA5}">
                      <a16:colId xmlns:a16="http://schemas.microsoft.com/office/drawing/2014/main" val="3102852067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3040205930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56720205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0.2 -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354322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42228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05 - 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0877875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D77C8D45-4EB1-36E7-94F0-11210BE2EA66}"/>
              </a:ext>
            </a:extLst>
          </p:cNvPr>
          <p:cNvSpPr/>
          <p:nvPr/>
        </p:nvSpPr>
        <p:spPr>
          <a:xfrm>
            <a:off x="8742804" y="293445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11C847E-9895-1610-FB36-E67DFBE2FB48}"/>
              </a:ext>
            </a:extLst>
          </p:cNvPr>
          <p:cNvSpPr/>
          <p:nvPr/>
        </p:nvSpPr>
        <p:spPr>
          <a:xfrm>
            <a:off x="1071562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25D55-4452-5287-B6B7-05A679F2F371}"/>
              </a:ext>
            </a:extLst>
          </p:cNvPr>
          <p:cNvSpPr txBox="1"/>
          <p:nvPr/>
        </p:nvSpPr>
        <p:spPr>
          <a:xfrm>
            <a:off x="9107791" y="336415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64205-7768-5E2E-A86C-295B62AE95B1}"/>
              </a:ext>
            </a:extLst>
          </p:cNvPr>
          <p:cNvGraphicFramePr>
            <a:graphicFrameLocks noGrp="1"/>
          </p:cNvGraphicFramePr>
          <p:nvPr/>
        </p:nvGraphicFramePr>
        <p:xfrm>
          <a:off x="9838177" y="3086856"/>
          <a:ext cx="2095500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89396391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1691262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9498462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57384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51144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364924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85A370CF-60FD-83C6-4E1D-C943A2945BE2}"/>
              </a:ext>
            </a:extLst>
          </p:cNvPr>
          <p:cNvSpPr/>
          <p:nvPr/>
        </p:nvSpPr>
        <p:spPr>
          <a:xfrm>
            <a:off x="9638152" y="2896752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701AC4D-B7C8-9AC4-12E9-B6A9304F6DC9}"/>
              </a:ext>
            </a:extLst>
          </p:cNvPr>
          <p:cNvSpPr/>
          <p:nvPr/>
        </p:nvSpPr>
        <p:spPr>
          <a:xfrm>
            <a:off x="11933678" y="293485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40602-30C6-323F-9CB5-301843215C46}"/>
              </a:ext>
            </a:extLst>
          </p:cNvPr>
          <p:cNvSpPr txBox="1"/>
          <p:nvPr/>
        </p:nvSpPr>
        <p:spPr>
          <a:xfrm>
            <a:off x="1091762" y="15296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A = λ </a:t>
            </a:r>
            <a:r>
              <a:rPr lang="el-GR" dirty="0">
                <a:solidFill>
                  <a:srgbClr val="C00000"/>
                </a:solidFill>
              </a:rPr>
              <a:t>π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 0</a:t>
            </a:r>
          </a:p>
          <a:p>
            <a:r>
              <a:rPr lang="en-US" dirty="0"/>
              <a:t>λ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8A56A-9DFE-306E-77CA-FB38DF49A206}"/>
              </a:ext>
            </a:extLst>
          </p:cNvPr>
          <p:cNvSpPr txBox="1"/>
          <p:nvPr/>
        </p:nvSpPr>
        <p:spPr>
          <a:xfrm>
            <a:off x="258323" y="3301563"/>
            <a:ext cx="85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(A- </a:t>
            </a:r>
            <a:r>
              <a:rPr lang="en-US" dirty="0" err="1"/>
              <a:t>λI</a:t>
            </a:r>
            <a:r>
              <a:rPr lang="en-US" dirty="0"/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61636B-B210-B4AA-692B-66A6D5F77DD6}"/>
              </a:ext>
            </a:extLst>
          </p:cNvPr>
          <p:cNvGraphicFramePr>
            <a:graphicFrameLocks noGrp="1"/>
          </p:cNvGraphicFramePr>
          <p:nvPr/>
        </p:nvGraphicFramePr>
        <p:xfrm>
          <a:off x="1128711" y="3100745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1CA3BE-100C-4066-74F9-0C5A2B7075F1}"/>
              </a:ext>
            </a:extLst>
          </p:cNvPr>
          <p:cNvGraphicFramePr>
            <a:graphicFrameLocks noGrp="1"/>
          </p:cNvGraphicFramePr>
          <p:nvPr/>
        </p:nvGraphicFramePr>
        <p:xfrm>
          <a:off x="3558737" y="3192542"/>
          <a:ext cx="2219325" cy="662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155675637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5372473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1999207960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2091495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198306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252048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D2F879ED-FCE3-1999-5E0D-B9868A44BDE3}"/>
              </a:ext>
            </a:extLst>
          </p:cNvPr>
          <p:cNvSpPr/>
          <p:nvPr/>
        </p:nvSpPr>
        <p:spPr>
          <a:xfrm>
            <a:off x="6466327" y="291540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AB1A42C6-3055-0DE5-87AA-16D08B6AB616}"/>
              </a:ext>
            </a:extLst>
          </p:cNvPr>
          <p:cNvSpPr/>
          <p:nvPr/>
        </p:nvSpPr>
        <p:spPr>
          <a:xfrm>
            <a:off x="3475477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64A0AAC2-8F5E-3BC2-B552-AE38BAC5C723}"/>
              </a:ext>
            </a:extLst>
          </p:cNvPr>
          <p:cNvSpPr/>
          <p:nvPr/>
        </p:nvSpPr>
        <p:spPr>
          <a:xfrm>
            <a:off x="5648325" y="2881312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8DC5E-296C-992B-51F3-A17D703203C6}"/>
              </a:ext>
            </a:extLst>
          </p:cNvPr>
          <p:cNvSpPr txBox="1"/>
          <p:nvPr/>
        </p:nvSpPr>
        <p:spPr>
          <a:xfrm>
            <a:off x="5964542" y="3424912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F7937-80E5-7334-9035-F8C2D09BE9C0}"/>
              </a:ext>
            </a:extLst>
          </p:cNvPr>
          <p:cNvSpPr txBox="1"/>
          <p:nvPr/>
        </p:nvSpPr>
        <p:spPr>
          <a:xfrm>
            <a:off x="3218877" y="330156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CFC05AC3-5B9C-38F3-252D-3AAD868CF557}"/>
              </a:ext>
            </a:extLst>
          </p:cNvPr>
          <p:cNvSpPr/>
          <p:nvPr/>
        </p:nvSpPr>
        <p:spPr>
          <a:xfrm>
            <a:off x="6184765" y="444876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70B69-9EE6-9204-9A7D-3161EC23C6E2}"/>
              </a:ext>
            </a:extLst>
          </p:cNvPr>
          <p:cNvSpPr txBox="1"/>
          <p:nvPr/>
        </p:nvSpPr>
        <p:spPr>
          <a:xfrm>
            <a:off x="839516" y="331100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D26F-8705-CDCE-C936-DB213118BD3D}"/>
              </a:ext>
            </a:extLst>
          </p:cNvPr>
          <p:cNvSpPr txBox="1"/>
          <p:nvPr/>
        </p:nvSpPr>
        <p:spPr>
          <a:xfrm>
            <a:off x="1171574" y="4925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</a:t>
            </a:r>
            <a:r>
              <a:rPr lang="en-US" dirty="0"/>
              <a:t> 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F913AC6-9822-EE02-DC8C-04D83530A041}"/>
              </a:ext>
            </a:extLst>
          </p:cNvPr>
          <p:cNvGraphicFramePr>
            <a:graphicFrameLocks noGrp="1"/>
          </p:cNvGraphicFramePr>
          <p:nvPr/>
        </p:nvGraphicFramePr>
        <p:xfrm>
          <a:off x="2338389" y="4660302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759A0CB-66C7-38E1-FFA0-F9D8C8E5311C}"/>
              </a:ext>
            </a:extLst>
          </p:cNvPr>
          <p:cNvGraphicFramePr>
            <a:graphicFrameLocks noGrp="1"/>
          </p:cNvGraphicFramePr>
          <p:nvPr/>
        </p:nvGraphicFramePr>
        <p:xfrm>
          <a:off x="5510786" y="4712331"/>
          <a:ext cx="675126" cy="763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126">
                  <a:extLst>
                    <a:ext uri="{9D8B030D-6E8A-4147-A177-3AD203B41FA5}">
                      <a16:colId xmlns:a16="http://schemas.microsoft.com/office/drawing/2014/main" val="3544123058"/>
                    </a:ext>
                  </a:extLst>
                </a:gridCol>
              </a:tblGrid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556933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7421170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1555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508031-17DB-23A1-A67C-5C20535E28DA}"/>
              </a:ext>
            </a:extLst>
          </p:cNvPr>
          <p:cNvSpPr txBox="1"/>
          <p:nvPr/>
        </p:nvSpPr>
        <p:spPr>
          <a:xfrm>
            <a:off x="4897943" y="492555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057DF4F5-8227-DBD1-82A2-267B796A19C6}"/>
              </a:ext>
            </a:extLst>
          </p:cNvPr>
          <p:cNvSpPr/>
          <p:nvPr/>
        </p:nvSpPr>
        <p:spPr>
          <a:xfrm>
            <a:off x="2193420" y="445352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9BF579A-7367-8C6F-A8A9-E25200ADA781}"/>
              </a:ext>
            </a:extLst>
          </p:cNvPr>
          <p:cNvSpPr/>
          <p:nvPr/>
        </p:nvSpPr>
        <p:spPr>
          <a:xfrm>
            <a:off x="5410772" y="444876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64FD5C46-03C5-A3BE-4ED4-8CDBBCB9F838}"/>
              </a:ext>
            </a:extLst>
          </p:cNvPr>
          <p:cNvSpPr/>
          <p:nvPr/>
        </p:nvSpPr>
        <p:spPr>
          <a:xfrm>
            <a:off x="4722576" y="4448766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BEA561F-B1FF-1C9A-C735-8FFD2FBCD725}"/>
              </a:ext>
            </a:extLst>
          </p:cNvPr>
          <p:cNvSpPr/>
          <p:nvPr/>
        </p:nvSpPr>
        <p:spPr>
          <a:xfrm>
            <a:off x="3046852" y="2891274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24B2E7E5-51C6-BE15-BFFC-CCDB219FE462}"/>
              </a:ext>
            </a:extLst>
          </p:cNvPr>
          <p:cNvSpPr/>
          <p:nvPr/>
        </p:nvSpPr>
        <p:spPr>
          <a:xfrm>
            <a:off x="1850216" y="4861121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B4D5A977-C00A-3AE7-9B4A-7B835F655F42}"/>
              </a:ext>
            </a:extLst>
          </p:cNvPr>
          <p:cNvSpPr/>
          <p:nvPr/>
        </p:nvSpPr>
        <p:spPr>
          <a:xfrm>
            <a:off x="1091762" y="486112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1A2546-EB9F-CBE3-6A0F-F53AA4F416FA}"/>
              </a:ext>
            </a:extLst>
          </p:cNvPr>
          <p:cNvGraphicFramePr>
            <a:graphicFrameLocks noGrp="1"/>
          </p:cNvGraphicFramePr>
          <p:nvPr/>
        </p:nvGraphicFramePr>
        <p:xfrm>
          <a:off x="7624544" y="4712330"/>
          <a:ext cx="2374036" cy="108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36">
                  <a:extLst>
                    <a:ext uri="{9D8B030D-6E8A-4147-A177-3AD203B41FA5}">
                      <a16:colId xmlns:a16="http://schemas.microsoft.com/office/drawing/2014/main" val="3160416947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-0.8 + C * 0.3 + W * 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5447559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0.6 + C * -1 + W * 0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7643884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0.2 + C * 0.7 + W * -0.5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615210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 + C + W 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76513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A94230A-3963-4E82-2B10-90D8EDDDE04A}"/>
              </a:ext>
            </a:extLst>
          </p:cNvPr>
          <p:cNvSpPr txBox="1"/>
          <p:nvPr/>
        </p:nvSpPr>
        <p:spPr>
          <a:xfrm>
            <a:off x="1925967" y="494037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B937A4-D017-46A4-F0FA-0AA41725987E}"/>
              </a:ext>
            </a:extLst>
          </p:cNvPr>
          <p:cNvSpPr txBox="1"/>
          <p:nvPr/>
        </p:nvSpPr>
        <p:spPr>
          <a:xfrm>
            <a:off x="7187762" y="6016459"/>
            <a:ext cx="381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T= 0.35211</a:t>
            </a:r>
            <a:r>
              <a:rPr lang="en-US" dirty="0"/>
              <a:t>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C=0.21127</a:t>
            </a:r>
            <a:r>
              <a:rPr lang="en-US" dirty="0"/>
              <a:t> 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W=0.43662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20DFB-C858-A386-0586-E0CF1A95F025}"/>
              </a:ext>
            </a:extLst>
          </p:cNvPr>
          <p:cNvSpPr txBox="1"/>
          <p:nvPr/>
        </p:nvSpPr>
        <p:spPr>
          <a:xfrm>
            <a:off x="7187762" y="6440199"/>
            <a:ext cx="679888" cy="3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D7FDE3-4019-D535-0F5D-57623D156AC8}"/>
              </a:ext>
            </a:extLst>
          </p:cNvPr>
          <p:cNvSpPr txBox="1"/>
          <p:nvPr/>
        </p:nvSpPr>
        <p:spPr>
          <a:xfrm>
            <a:off x="7837927" y="6438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69C75132-2D79-3576-79D0-8139F7C9B8FF}"/>
              </a:ext>
            </a:extLst>
          </p:cNvPr>
          <p:cNvSpPr/>
          <p:nvPr/>
        </p:nvSpPr>
        <p:spPr>
          <a:xfrm>
            <a:off x="7833898" y="638579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796E1C2C-8DD3-2BA5-2714-7FEF064122AF}"/>
              </a:ext>
            </a:extLst>
          </p:cNvPr>
          <p:cNvSpPr/>
          <p:nvPr/>
        </p:nvSpPr>
        <p:spPr>
          <a:xfrm>
            <a:off x="10492683" y="637267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6FB1867-1538-5D60-0C43-4A3FD1ACDEC7}"/>
              </a:ext>
            </a:extLst>
          </p:cNvPr>
          <p:cNvSpPr/>
          <p:nvPr/>
        </p:nvSpPr>
        <p:spPr>
          <a:xfrm>
            <a:off x="6666352" y="4940371"/>
            <a:ext cx="701236" cy="368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41487-A906-CE1F-0152-D362122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17" y="1428466"/>
            <a:ext cx="36671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F5EC5-4660-AA32-9DAD-68D538EE65C5}"/>
              </a:ext>
            </a:extLst>
          </p:cNvPr>
          <p:cNvSpPr txBox="1"/>
          <p:nvPr/>
        </p:nvSpPr>
        <p:spPr>
          <a:xfrm>
            <a:off x="40343" y="4918996"/>
            <a:ext cx="696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D8FD3-B3F3-6DF1-24A2-60031405B1A6}"/>
              </a:ext>
            </a:extLst>
          </p:cNvPr>
          <p:cNvSpPr txBox="1"/>
          <p:nvPr/>
        </p:nvSpPr>
        <p:spPr>
          <a:xfrm>
            <a:off x="976343" y="4311143"/>
            <a:ext cx="1151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Stationary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ptos Narrow" panose="020B0004020202020204" pitchFamily="34" charset="0"/>
              </a:rPr>
              <a:t>State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CE503D-C9D7-0B17-5CB4-D1E6A8DB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6" y="3174715"/>
            <a:ext cx="5234288" cy="3643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6D4D0-95A7-805B-294C-05F18DA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B3C2-2677-E383-1A1A-758E8581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65" y="1744946"/>
            <a:ext cx="10515600" cy="34974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1 .P(</a:t>
            </a:r>
            <a:r>
              <a:rPr lang="en-US" sz="2400" dirty="0" err="1"/>
              <a:t>x,y</a:t>
            </a:r>
            <a:r>
              <a:rPr lang="en-US" sz="2400" dirty="0"/>
              <a:t>) = probability of happening both x and y,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P(</a:t>
            </a:r>
            <a:r>
              <a:rPr lang="en-US" sz="2400" dirty="0" err="1"/>
              <a:t>x,y</a:t>
            </a:r>
            <a:r>
              <a:rPr lang="en-US" sz="2400" dirty="0"/>
              <a:t>) = p(</a:t>
            </a:r>
            <a:r>
              <a:rPr lang="en-US" sz="2400" dirty="0" err="1"/>
              <a:t>y,x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Independent x, y:</a:t>
            </a:r>
          </a:p>
          <a:p>
            <a:pPr marL="0" indent="0">
              <a:buNone/>
            </a:pPr>
            <a:r>
              <a:rPr lang="es-ES" sz="2400" dirty="0"/>
              <a:t>p(x, y) = p(x)*p(y)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Dependent</a:t>
            </a:r>
            <a:r>
              <a:rPr lang="es-ES" sz="2400" dirty="0"/>
              <a:t> </a:t>
            </a:r>
            <a:r>
              <a:rPr lang="en-US" sz="2400" dirty="0"/>
              <a:t> x, y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2. p(x, y) = p(</a:t>
            </a:r>
            <a:r>
              <a:rPr lang="es-ES" sz="2400" dirty="0" err="1"/>
              <a:t>x|y</a:t>
            </a:r>
            <a:r>
              <a:rPr lang="es-ES" sz="2400" dirty="0"/>
              <a:t>)*p(y)           </a:t>
            </a:r>
            <a:r>
              <a:rPr lang="es-ES" sz="2400" dirty="0" err="1">
                <a:solidFill>
                  <a:schemeClr val="accent1"/>
                </a:solidFill>
              </a:rPr>
              <a:t>conditional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probability</a:t>
            </a:r>
            <a:endParaRPr lang="es-E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400" dirty="0"/>
              <a:t>3. P(y, x) = p(</a:t>
            </a:r>
            <a:r>
              <a:rPr lang="es-ES" sz="2400" dirty="0" err="1"/>
              <a:t>y|x</a:t>
            </a:r>
            <a:r>
              <a:rPr lang="es-ES" sz="2400" dirty="0"/>
              <a:t>)*p(x)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1,2,3 </a:t>
            </a:r>
            <a:r>
              <a:rPr lang="es-ES" sz="2400" dirty="0">
                <a:sym typeface="Wingdings" panose="05000000000000000000" pitchFamily="2" charset="2"/>
              </a:rPr>
              <a:t></a:t>
            </a:r>
            <a:r>
              <a:rPr lang="es-ES" sz="2400" dirty="0"/>
              <a:t> p(</a:t>
            </a:r>
            <a:r>
              <a:rPr lang="es-ES" sz="2400" dirty="0" err="1"/>
              <a:t>x|y</a:t>
            </a:r>
            <a:r>
              <a:rPr lang="es-ES" sz="2400" dirty="0"/>
              <a:t>)*p(y)= p(</a:t>
            </a:r>
            <a:r>
              <a:rPr lang="es-ES" sz="2400" dirty="0" err="1"/>
              <a:t>y|x</a:t>
            </a:r>
            <a:r>
              <a:rPr lang="es-ES" sz="2400" dirty="0"/>
              <a:t>)*p(x)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>
                <a:highlight>
                  <a:srgbClr val="FFFF00"/>
                </a:highlight>
              </a:rPr>
              <a:t>p(</a:t>
            </a:r>
            <a:r>
              <a:rPr lang="es-ES" sz="2400" dirty="0" err="1">
                <a:highlight>
                  <a:srgbClr val="FFFF00"/>
                </a:highlight>
              </a:rPr>
              <a:t>y|x</a:t>
            </a:r>
            <a:r>
              <a:rPr lang="es-ES" sz="2400" dirty="0">
                <a:highlight>
                  <a:srgbClr val="FFFF00"/>
                </a:highlight>
              </a:rPr>
              <a:t>) = p(</a:t>
            </a:r>
            <a:r>
              <a:rPr lang="es-ES" sz="2400" dirty="0" err="1">
                <a:highlight>
                  <a:srgbClr val="FFFF00"/>
                </a:highlight>
              </a:rPr>
              <a:t>x|y</a:t>
            </a:r>
            <a:r>
              <a:rPr lang="es-ES" sz="2400" dirty="0">
                <a:highlight>
                  <a:srgbClr val="FFFF00"/>
                </a:highlight>
              </a:rPr>
              <a:t>)*p(y)/ 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A50F-32C9-DD00-F7B4-3511D14E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20" y="5420803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E558-FDD0-6353-28E7-7D9F8E6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Apply stationary vector to transition matrix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F552497-5F20-5434-3FE5-66559D536740}"/>
              </a:ext>
            </a:extLst>
          </p:cNvPr>
          <p:cNvSpPr/>
          <p:nvPr/>
        </p:nvSpPr>
        <p:spPr>
          <a:xfrm>
            <a:off x="3815015" y="551213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C420D-49BB-7399-3405-C8F24D1C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134"/>
              </p:ext>
            </p:extLst>
          </p:nvPr>
        </p:nvGraphicFramePr>
        <p:xfrm>
          <a:off x="3872164" y="5703311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7" name="Right Bracket 6">
            <a:extLst>
              <a:ext uri="{FF2B5EF4-FFF2-40B4-BE49-F238E27FC236}">
                <a16:creationId xmlns:a16="http://schemas.microsoft.com/office/drawing/2014/main" id="{F62FCD3E-0262-4235-1AEA-CCDC34E91716}"/>
              </a:ext>
            </a:extLst>
          </p:cNvPr>
          <p:cNvSpPr/>
          <p:nvPr/>
        </p:nvSpPr>
        <p:spPr>
          <a:xfrm>
            <a:off x="5790305" y="549384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09605-B337-E06D-A3CC-2BA59DC2E67E}"/>
              </a:ext>
            </a:extLst>
          </p:cNvPr>
          <p:cNvSpPr txBox="1"/>
          <p:nvPr/>
        </p:nvSpPr>
        <p:spPr>
          <a:xfrm>
            <a:off x="838200" y="5926237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A556E-406C-5AAD-3D5E-B6F51F2A11CC}"/>
              </a:ext>
            </a:extLst>
          </p:cNvPr>
          <p:cNvSpPr txBox="1"/>
          <p:nvPr/>
        </p:nvSpPr>
        <p:spPr>
          <a:xfrm>
            <a:off x="6261666" y="5941831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B2B44846-17C0-7A75-7AEA-6E9FF8A1FEEF}"/>
              </a:ext>
            </a:extLst>
          </p:cNvPr>
          <p:cNvSpPr/>
          <p:nvPr/>
        </p:nvSpPr>
        <p:spPr>
          <a:xfrm>
            <a:off x="6261666" y="589051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492406D-3F95-2F6C-2F37-0F9107594A56}"/>
              </a:ext>
            </a:extLst>
          </p:cNvPr>
          <p:cNvSpPr/>
          <p:nvPr/>
        </p:nvSpPr>
        <p:spPr>
          <a:xfrm>
            <a:off x="838200" y="590057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A379209-F9C3-393A-6E92-EDDE6D84F78E}"/>
              </a:ext>
            </a:extLst>
          </p:cNvPr>
          <p:cNvSpPr/>
          <p:nvPr/>
        </p:nvSpPr>
        <p:spPr>
          <a:xfrm>
            <a:off x="9040247" y="590961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12F9EB95-FC0D-A60B-D901-D96C422D9984}"/>
              </a:ext>
            </a:extLst>
          </p:cNvPr>
          <p:cNvSpPr/>
          <p:nvPr/>
        </p:nvSpPr>
        <p:spPr>
          <a:xfrm>
            <a:off x="3440567" y="592623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FFF7C-7D9E-F292-8413-EDD13B42CB6B}"/>
              </a:ext>
            </a:extLst>
          </p:cNvPr>
          <p:cNvSpPr txBox="1"/>
          <p:nvPr/>
        </p:nvSpPr>
        <p:spPr>
          <a:xfrm>
            <a:off x="5977124" y="597404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F3555-3D4C-30B0-A7C2-C13F93B26CE9}"/>
              </a:ext>
            </a:extLst>
          </p:cNvPr>
          <p:cNvSpPr txBox="1"/>
          <p:nvPr/>
        </p:nvSpPr>
        <p:spPr>
          <a:xfrm>
            <a:off x="3539684" y="595845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06E9-B978-20BA-3906-FF81A34CC10A}"/>
              </a:ext>
            </a:extLst>
          </p:cNvPr>
          <p:cNvSpPr txBox="1"/>
          <p:nvPr/>
        </p:nvSpPr>
        <p:spPr>
          <a:xfrm>
            <a:off x="620272" y="1767255"/>
            <a:ext cx="101239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stationary</a:t>
            </a:r>
            <a:r>
              <a:rPr lang="en-US" sz="2400" dirty="0"/>
              <a:t> distribution of a </a:t>
            </a:r>
            <a:r>
              <a:rPr lang="en-US" sz="2400" i="1" dirty="0"/>
              <a:t>Markov chain</a:t>
            </a:r>
            <a:r>
              <a:rPr lang="en-US" sz="2400" dirty="0"/>
              <a:t> remains </a:t>
            </a:r>
            <a:r>
              <a:rPr lang="en-US" sz="2400" dirty="0">
                <a:solidFill>
                  <a:srgbClr val="C00000"/>
                </a:solidFill>
              </a:rPr>
              <a:t>unchanged</a:t>
            </a:r>
            <a:r>
              <a:rPr lang="en-US" sz="2400" dirty="0"/>
              <a:t> in the </a:t>
            </a:r>
            <a:r>
              <a:rPr lang="en-US" sz="2400" i="1" dirty="0"/>
              <a:t>Markov chain</a:t>
            </a:r>
            <a:r>
              <a:rPr lang="en-US" sz="2400" dirty="0"/>
              <a:t> as time progresses </a:t>
            </a:r>
          </a:p>
        </p:txBody>
      </p:sp>
      <p:pic>
        <p:nvPicPr>
          <p:cNvPr id="17" name="Picture 1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81E3F45-273D-78E9-E808-318D3A06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8" y="2113179"/>
            <a:ext cx="4783913" cy="35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442C3-F851-07CF-A973-B1CF6938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170A-9326-7861-ED32-DDBB12BD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State Applications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CBD5-0CEF-1EED-007E-2BB10F7F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know the </a:t>
            </a:r>
            <a:r>
              <a:rPr lang="en-US" dirty="0">
                <a:solidFill>
                  <a:srgbClr val="C00000"/>
                </a:solidFill>
              </a:rPr>
              <a:t>past behavior of customers</a:t>
            </a:r>
            <a:r>
              <a:rPr lang="en-US" dirty="0"/>
              <a:t>, we can </a:t>
            </a:r>
            <a:r>
              <a:rPr lang="en-US" dirty="0">
                <a:solidFill>
                  <a:srgbClr val="C00000"/>
                </a:solidFill>
              </a:rPr>
              <a:t>predict the future </a:t>
            </a:r>
            <a:r>
              <a:rPr lang="en-US" dirty="0"/>
              <a:t>states using Markov chain.</a:t>
            </a:r>
          </a:p>
          <a:p>
            <a:pPr marL="0" indent="0">
              <a:buNone/>
            </a:pPr>
            <a:r>
              <a:rPr lang="en-US" dirty="0"/>
              <a:t>The behavior of customers represented by an irreducible MC has an interesting property. Over time, they tend to develop a pattern of usage and their behavior becomes more predictable. Such a customer state is called </a:t>
            </a:r>
            <a:r>
              <a:rPr lang="en-US" i="1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steady state </a:t>
            </a:r>
            <a:r>
              <a:rPr lang="en-US" i="1" dirty="0"/>
              <a:t>condition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 important and useful implication is that we can </a:t>
            </a:r>
            <a:r>
              <a:rPr lang="en-US" dirty="0">
                <a:solidFill>
                  <a:srgbClr val="C00000"/>
                </a:solidFill>
              </a:rPr>
              <a:t>forecast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expected revenue </a:t>
            </a:r>
            <a:r>
              <a:rPr lang="en-US" dirty="0"/>
              <a:t>from the customer under steady-state conditions.	</a:t>
            </a:r>
          </a:p>
        </p:txBody>
      </p:sp>
    </p:spTree>
    <p:extLst>
      <p:ext uri="{BB962C8B-B14F-4D97-AF65-F5344CB8AC3E}">
        <p14:creationId xmlns:p14="http://schemas.microsoft.com/office/powerpoint/2010/main" val="400260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1760-E382-EEDF-A7CE-36074535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03B5-60F6-4EDF-F641-83898E1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151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Markov Chain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B52-2617-A541-2FAE-56B6DB17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92"/>
            <a:ext cx="10515600" cy="5233086"/>
          </a:xfrm>
        </p:spPr>
        <p:txBody>
          <a:bodyPr>
            <a:normAutofit/>
          </a:bodyPr>
          <a:lstStyle/>
          <a:p>
            <a:r>
              <a:rPr lang="en-US" sz="2400" b="1" dirty="0"/>
              <a:t>Sampling: </a:t>
            </a:r>
            <a:r>
              <a:rPr lang="en-US" sz="2400" dirty="0"/>
              <a:t>Markov chains are the basis for general stochastic simulation methods known as </a:t>
            </a:r>
            <a:r>
              <a:rPr lang="en-US" sz="2400" dirty="0">
                <a:solidFill>
                  <a:srgbClr val="C00000"/>
                </a:solidFill>
              </a:rPr>
              <a:t>Markov chain Monte Carlo</a:t>
            </a:r>
            <a:r>
              <a:rPr lang="en-US" sz="2400" dirty="0"/>
              <a:t>, which are used for simulating sampling from complex probability distributions</a:t>
            </a:r>
          </a:p>
          <a:p>
            <a:endParaRPr lang="en-US" sz="2400" b="1" dirty="0"/>
          </a:p>
          <a:p>
            <a:r>
              <a:rPr lang="en-US" sz="2400" b="1" dirty="0"/>
              <a:t>Queueing theory: </a:t>
            </a:r>
            <a:r>
              <a:rPr lang="en-US" sz="2400" dirty="0"/>
              <a:t>Markov chains are the basis for the analytical treatment of </a:t>
            </a:r>
            <a:r>
              <a:rPr lang="en-US" sz="2400" dirty="0">
                <a:solidFill>
                  <a:srgbClr val="C00000"/>
                </a:solidFill>
              </a:rPr>
              <a:t>queues</a:t>
            </a:r>
            <a:r>
              <a:rPr lang="en-US" sz="2400" dirty="0"/>
              <a:t>. Example of this is optimizing telecommunications performance.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Internet applications: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PageRank</a:t>
            </a:r>
            <a:r>
              <a:rPr lang="en-US" sz="2400" dirty="0"/>
              <a:t> of a webpage as used by google is defined by a Markov chain , states are pages, and the transitions are the links between pages.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Bioinformatics:</a:t>
            </a:r>
            <a:r>
              <a:rPr lang="en-US" sz="2400" dirty="0"/>
              <a:t> can be used to generate synthetic </a:t>
            </a:r>
            <a:r>
              <a:rPr lang="en-US" sz="2400" dirty="0">
                <a:solidFill>
                  <a:srgbClr val="C00000"/>
                </a:solidFill>
              </a:rPr>
              <a:t>DNA sequences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4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9AF7-A77E-9508-0E17-1703DEF6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Markov-Decision Process in </a:t>
            </a:r>
            <a:br>
              <a:rPr lang="en-US" dirty="0"/>
            </a:br>
            <a:r>
              <a:rPr lang="en-US" dirty="0"/>
              <a:t>Reinforcement 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622F-89FA-EAC6-BFAB-617CD33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90688"/>
            <a:ext cx="7402286" cy="5167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Markov Decision Process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MDPs are the </a:t>
            </a:r>
            <a:r>
              <a:rPr lang="en-US" dirty="0">
                <a:solidFill>
                  <a:srgbClr val="FF0000"/>
                </a:solidFill>
              </a:rPr>
              <a:t>Markov chains with rewards </a:t>
            </a:r>
            <a:r>
              <a:rPr lang="en-US" dirty="0"/>
              <a:t>as values. Agent get a value when it moves from one state to another by doing one action.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the numerical values that the agent receives on performing </a:t>
            </a:r>
            <a:r>
              <a:rPr lang="en-US" dirty="0">
                <a:solidFill>
                  <a:srgbClr val="FF0000"/>
                </a:solidFill>
              </a:rPr>
              <a:t>some action at some state</a:t>
            </a:r>
            <a:r>
              <a:rPr lang="en-US" dirty="0"/>
              <a:t>(s) in the environment. The numerical value can be positive or negative (penalty) based on the actions of the agent.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is a probability distribution over the set of actions A, given the current state S. It gives the probability of picking an action a at state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Reinforcement learning, the aim is </a:t>
            </a:r>
            <a:r>
              <a:rPr lang="en-US" dirty="0">
                <a:solidFill>
                  <a:srgbClr val="FF0000"/>
                </a:solidFill>
              </a:rPr>
              <a:t>picking the policy that maximizing the cumulative reward </a:t>
            </a:r>
            <a:r>
              <a:rPr lang="en-US" dirty="0"/>
              <a:t>(all the rewards agent receives from the environment) instead of, the reward agent receives from the current state(also called immediate reward).</a:t>
            </a:r>
          </a:p>
        </p:txBody>
      </p:sp>
      <p:pic>
        <p:nvPicPr>
          <p:cNvPr id="6" name="Picture 5" descr="A diagram of a person's life cycle&#10;&#10;Description automatically generated">
            <a:extLst>
              <a:ext uri="{FF2B5EF4-FFF2-40B4-BE49-F238E27FC236}">
                <a16:creationId xmlns:a16="http://schemas.microsoft.com/office/drawing/2014/main" id="{D6FA10B4-6FEF-FBF5-417F-2D60921D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3" y="1819525"/>
            <a:ext cx="3629025" cy="1257300"/>
          </a:xfrm>
          <a:prstGeom prst="rect">
            <a:avLst/>
          </a:prstGeom>
        </p:spPr>
      </p:pic>
      <p:pic>
        <p:nvPicPr>
          <p:cNvPr id="8" name="Picture 7" descr="A diagram of a moving process&#10;&#10;Description automatically generated">
            <a:extLst>
              <a:ext uri="{FF2B5EF4-FFF2-40B4-BE49-F238E27FC236}">
                <a16:creationId xmlns:a16="http://schemas.microsoft.com/office/drawing/2014/main" id="{88B56EAC-0A25-3727-79D7-B2621788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65" y="3205662"/>
            <a:ext cx="4082959" cy="3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Hidden Markov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572" y="5008336"/>
            <a:ext cx="6257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599" y="1600200"/>
            <a:ext cx="11342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hidden Markov model</a:t>
            </a:r>
            <a:r>
              <a:rPr lang="en-US" sz="2000" dirty="0"/>
              <a:t> (</a:t>
            </a:r>
            <a:r>
              <a:rPr lang="en-US" sz="2000" b="1" dirty="0"/>
              <a:t>HMM</a:t>
            </a:r>
            <a:r>
              <a:rPr lang="en-US" sz="2000" dirty="0"/>
              <a:t>) is a Markov chain with </a:t>
            </a:r>
            <a:r>
              <a:rPr lang="en-US" sz="2000" dirty="0">
                <a:solidFill>
                  <a:srgbClr val="C00000"/>
                </a:solidFill>
              </a:rPr>
              <a:t>unobserved</a:t>
            </a:r>
            <a:r>
              <a:rPr lang="en-US" sz="2000" dirty="0"/>
              <a:t> (hidden) states.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the state is not directly visible, but </a:t>
            </a: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, dependent on the state, is </a:t>
            </a:r>
            <a:r>
              <a:rPr lang="en-US" sz="2000" dirty="0">
                <a:solidFill>
                  <a:srgbClr val="C00000"/>
                </a:solidFill>
              </a:rPr>
              <a:t>visible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in addition to the transition matrix, A, there is also an </a:t>
            </a:r>
            <a:r>
              <a:rPr lang="en-US" sz="2000" dirty="0">
                <a:solidFill>
                  <a:srgbClr val="C00000"/>
                </a:solidFill>
              </a:rPr>
              <a:t>observation matrix</a:t>
            </a:r>
            <a:r>
              <a:rPr lang="en-US" sz="2000" dirty="0"/>
              <a:t>,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transition matrix calculates the probability of going from one state to another while the observation matrix calculates the probability of the </a:t>
            </a:r>
            <a:r>
              <a:rPr lang="en-US" sz="2000" dirty="0">
                <a:solidFill>
                  <a:srgbClr val="FF0000"/>
                </a:solidFill>
              </a:rPr>
              <a:t>possible observations from a state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Model(HMM), </a:t>
            </a:r>
            <a:r>
              <a:rPr lang="en-US" sz="2000" dirty="0">
                <a:solidFill>
                  <a:srgbClr val="FF0000"/>
                </a:solidFill>
              </a:rPr>
              <a:t>we don’t know the state sequence</a:t>
            </a:r>
            <a:r>
              <a:rPr lang="en-US" sz="2000" dirty="0"/>
              <a:t>. However, </a:t>
            </a:r>
            <a:r>
              <a:rPr lang="en-US" sz="2000" dirty="0">
                <a:solidFill>
                  <a:srgbClr val="FF0000"/>
                </a:solidFill>
              </a:rPr>
              <a:t>we know probabilistic </a:t>
            </a:r>
            <a:r>
              <a:rPr lang="en-US" sz="2000" dirty="0"/>
              <a:t>function of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82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Evaluation problem: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probability of the observations.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 pitchFamily="18" charset="2"/>
              </a:rPr>
              <a:t>Decoding problem 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most probable state sequence</a:t>
            </a:r>
            <a:r>
              <a:rPr lang="en-US" dirty="0">
                <a:solidFill>
                  <a:srgbClr val="3C58AD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Viterbi Algorithm</a:t>
            </a:r>
            <a:r>
              <a:rPr lang="en-US" dirty="0">
                <a:solidFill>
                  <a:srgbClr val="3C58AD"/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Learning Problem : </a:t>
            </a:r>
            <a:r>
              <a:rPr lang="en-US" dirty="0"/>
              <a:t>Given some training observations sequences and general structure of HMM (visible and hidden states)  determine HMM parameters that </a:t>
            </a:r>
            <a:r>
              <a:rPr lang="en-US" dirty="0">
                <a:solidFill>
                  <a:srgbClr val="C00000"/>
                </a:solidFill>
              </a:rPr>
              <a:t>fits best to the training data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Baum-Welch</a:t>
            </a:r>
            <a:r>
              <a:rPr lang="en-US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24625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EC81-FE72-F188-7F09-19422C4B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>
            <a:extLst>
              <a:ext uri="{FF2B5EF4-FFF2-40B4-BE49-F238E27FC236}">
                <a16:creationId xmlns:a16="http://schemas.microsoft.com/office/drawing/2014/main" id="{AE816333-6EFA-09FA-7F2D-65A3ACF35E9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100946"/>
            <a:ext cx="4975225" cy="2043113"/>
            <a:chOff x="768" y="1200"/>
            <a:chExt cx="3134" cy="1287"/>
          </a:xfrm>
        </p:grpSpPr>
        <p:sp>
          <p:nvSpPr>
            <p:cNvPr id="19473" name="Oval 4">
              <a:extLst>
                <a:ext uri="{FF2B5EF4-FFF2-40B4-BE49-F238E27FC236}">
                  <a16:creationId xmlns:a16="http://schemas.microsoft.com/office/drawing/2014/main" id="{CC7958F0-5ED3-D8F7-4B72-5FD094DA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4" name="Text Box 5">
              <a:extLst>
                <a:ext uri="{FF2B5EF4-FFF2-40B4-BE49-F238E27FC236}">
                  <a16:creationId xmlns:a16="http://schemas.microsoft.com/office/drawing/2014/main" id="{959E4305-7E2A-5187-901C-6C05D5D4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672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Low (x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5" name="Oval 6">
              <a:extLst>
                <a:ext uri="{FF2B5EF4-FFF2-40B4-BE49-F238E27FC236}">
                  <a16:creationId xmlns:a16="http://schemas.microsoft.com/office/drawing/2014/main" id="{433D2A54-C037-5F01-1D98-872A2D90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6" name="Text Box 7">
              <a:extLst>
                <a:ext uri="{FF2B5EF4-FFF2-40B4-BE49-F238E27FC236}">
                  <a16:creationId xmlns:a16="http://schemas.microsoft.com/office/drawing/2014/main" id="{6352925D-AF66-53A1-AD56-F2CC9691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1692"/>
              <a:ext cx="8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High (x</a:t>
              </a:r>
              <a:r>
                <a:rPr lang="en-US" altLang="en-US" sz="1600" dirty="0"/>
                <a:t>1</a:t>
              </a:r>
              <a:r>
                <a:rPr lang="en-US" altLang="en-US" dirty="0"/>
                <a:t>)</a:t>
              </a:r>
            </a:p>
          </p:txBody>
        </p:sp>
        <p:cxnSp>
          <p:nvCxnSpPr>
            <p:cNvPr id="19477" name="AutoShape 8">
              <a:extLst>
                <a:ext uri="{FF2B5EF4-FFF2-40B4-BE49-F238E27FC236}">
                  <a16:creationId xmlns:a16="http://schemas.microsoft.com/office/drawing/2014/main" id="{008A62C3-EA4A-DB9E-FA66-DD82E3963777}"/>
                </a:ext>
              </a:extLst>
            </p:cNvPr>
            <p:cNvCxnSpPr>
              <a:cxnSpLocks noChangeShapeType="1"/>
              <a:stCxn id="19473" idx="7"/>
              <a:endCxn id="19475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9">
              <a:extLst>
                <a:ext uri="{FF2B5EF4-FFF2-40B4-BE49-F238E27FC236}">
                  <a16:creationId xmlns:a16="http://schemas.microsoft.com/office/drawing/2014/main" id="{92C42E8B-7553-B40F-231A-C772789BBD29}"/>
                </a:ext>
              </a:extLst>
            </p:cNvPr>
            <p:cNvCxnSpPr>
              <a:cxnSpLocks noChangeShapeType="1"/>
              <a:stCxn id="19475" idx="3"/>
              <a:endCxn id="19473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10">
              <a:extLst>
                <a:ext uri="{FF2B5EF4-FFF2-40B4-BE49-F238E27FC236}">
                  <a16:creationId xmlns:a16="http://schemas.microsoft.com/office/drawing/2014/main" id="{1062FDBA-4558-05E5-E6BF-C50CACDF4189}"/>
                </a:ext>
              </a:extLst>
            </p:cNvPr>
            <p:cNvCxnSpPr>
              <a:cxnSpLocks noChangeShapeType="1"/>
              <a:stCxn id="19473" idx="0"/>
              <a:endCxn id="19473" idx="2"/>
            </p:cNvCxnSpPr>
            <p:nvPr/>
          </p:nvCxnSpPr>
          <p:spPr bwMode="auto">
            <a:xfrm rot="-54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0" name="AutoShape 11">
              <a:extLst>
                <a:ext uri="{FF2B5EF4-FFF2-40B4-BE49-F238E27FC236}">
                  <a16:creationId xmlns:a16="http://schemas.microsoft.com/office/drawing/2014/main" id="{4CC85598-AC61-9C2E-6017-7283E5DF987F}"/>
                </a:ext>
              </a:extLst>
            </p:cNvPr>
            <p:cNvCxnSpPr>
              <a:cxnSpLocks noChangeShapeType="1"/>
              <a:stCxn id="19475" idx="4"/>
              <a:endCxn id="19475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1" name="Text Box 12">
              <a:extLst>
                <a:ext uri="{FF2B5EF4-FFF2-40B4-BE49-F238E27FC236}">
                  <a16:creationId xmlns:a16="http://schemas.microsoft.com/office/drawing/2014/main" id="{E04799B8-28BB-5430-E4F3-0E56B54D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2" name="Text Box 13">
              <a:extLst>
                <a:ext uri="{FF2B5EF4-FFF2-40B4-BE49-F238E27FC236}">
                  <a16:creationId xmlns:a16="http://schemas.microsoft.com/office/drawing/2014/main" id="{29690B5D-9D9F-9ECA-50E4-6DA18C40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3" name="Text Box 14">
              <a:extLst>
                <a:ext uri="{FF2B5EF4-FFF2-40B4-BE49-F238E27FC236}">
                  <a16:creationId xmlns:a16="http://schemas.microsoft.com/office/drawing/2014/main" id="{082203C6-1F1B-CC28-6D79-22C25DCC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2215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0.3</a:t>
              </a:r>
            </a:p>
          </p:txBody>
        </p:sp>
        <p:sp>
          <p:nvSpPr>
            <p:cNvPr id="19484" name="Text Box 15">
              <a:extLst>
                <a:ext uri="{FF2B5EF4-FFF2-40B4-BE49-F238E27FC236}">
                  <a16:creationId xmlns:a16="http://schemas.microsoft.com/office/drawing/2014/main" id="{9A7357C7-F413-9D69-D65A-C856E866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0.7</a:t>
              </a:r>
            </a:p>
          </p:txBody>
        </p:sp>
      </p:grpSp>
      <p:sp>
        <p:nvSpPr>
          <p:cNvPr id="19459" name="Text Box 18">
            <a:extLst>
              <a:ext uri="{FF2B5EF4-FFF2-40B4-BE49-F238E27FC236}">
                <a16:creationId xmlns:a16="http://schemas.microsoft.com/office/drawing/2014/main" id="{DCC0153A-789F-E710-9967-FB747811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393" y="5234450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Dry (y</a:t>
            </a:r>
            <a:r>
              <a:rPr lang="en-US" altLang="en-US" sz="1600" dirty="0"/>
              <a:t>1</a:t>
            </a:r>
            <a:r>
              <a:rPr lang="en-US" altLang="en-US" dirty="0"/>
              <a:t>)</a:t>
            </a:r>
          </a:p>
        </p:txBody>
      </p:sp>
      <p:grpSp>
        <p:nvGrpSpPr>
          <p:cNvPr id="19460" name="Group 21">
            <a:extLst>
              <a:ext uri="{FF2B5EF4-FFF2-40B4-BE49-F238E27FC236}">
                <a16:creationId xmlns:a16="http://schemas.microsoft.com/office/drawing/2014/main" id="{E688537C-9517-BB06-CD6F-448795C4354E}"/>
              </a:ext>
            </a:extLst>
          </p:cNvPr>
          <p:cNvGrpSpPr>
            <a:grpSpLocks/>
          </p:cNvGrpSpPr>
          <p:nvPr/>
        </p:nvGrpSpPr>
        <p:grpSpPr bwMode="auto">
          <a:xfrm>
            <a:off x="4114804" y="5148945"/>
            <a:ext cx="1454152" cy="609600"/>
            <a:chOff x="1392" y="2976"/>
            <a:chExt cx="916" cy="384"/>
          </a:xfrm>
        </p:grpSpPr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9D7D98F-B744-298C-66AE-E49F59C72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3002"/>
              <a:ext cx="8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Rain (y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2" name="Rectangle 19">
              <a:extLst>
                <a:ext uri="{FF2B5EF4-FFF2-40B4-BE49-F238E27FC236}">
                  <a16:creationId xmlns:a16="http://schemas.microsoft.com/office/drawing/2014/main" id="{934A4CA8-9A62-7D44-212D-E6643EEBE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76"/>
              <a:ext cx="9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1" name="Rectangle 20">
            <a:extLst>
              <a:ext uri="{FF2B5EF4-FFF2-40B4-BE49-F238E27FC236}">
                <a16:creationId xmlns:a16="http://schemas.microsoft.com/office/drawing/2014/main" id="{1DD44318-0D2B-079D-EDE9-3DF7E0B7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45" y="5148945"/>
            <a:ext cx="147795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9462" name="AutoShape 27">
            <a:extLst>
              <a:ext uri="{FF2B5EF4-FFF2-40B4-BE49-F238E27FC236}">
                <a16:creationId xmlns:a16="http://schemas.microsoft.com/office/drawing/2014/main" id="{4B2B16AC-BEB3-F400-B744-FEDBC46B4E51}"/>
              </a:ext>
            </a:extLst>
          </p:cNvPr>
          <p:cNvCxnSpPr>
            <a:cxnSpLocks noChangeShapeType="1"/>
            <a:stCxn id="19473" idx="4"/>
            <a:endCxn id="19472" idx="0"/>
          </p:cNvCxnSpPr>
          <p:nvPr/>
        </p:nvCxnSpPr>
        <p:spPr bwMode="auto">
          <a:xfrm>
            <a:off x="4152900" y="3472546"/>
            <a:ext cx="688977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28">
            <a:extLst>
              <a:ext uri="{FF2B5EF4-FFF2-40B4-BE49-F238E27FC236}">
                <a16:creationId xmlns:a16="http://schemas.microsoft.com/office/drawing/2014/main" id="{025F8BC5-CBCC-863D-74BD-5A0E41E45923}"/>
              </a:ext>
            </a:extLst>
          </p:cNvPr>
          <p:cNvCxnSpPr>
            <a:cxnSpLocks noChangeShapeType="1"/>
            <a:stCxn id="19475" idx="4"/>
            <a:endCxn id="19472" idx="0"/>
          </p:cNvCxnSpPr>
          <p:nvPr/>
        </p:nvCxnSpPr>
        <p:spPr bwMode="auto">
          <a:xfrm flipH="1">
            <a:off x="4841877" y="3548746"/>
            <a:ext cx="2663823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29">
            <a:extLst>
              <a:ext uri="{FF2B5EF4-FFF2-40B4-BE49-F238E27FC236}">
                <a16:creationId xmlns:a16="http://schemas.microsoft.com/office/drawing/2014/main" id="{F20C49FF-5744-E466-D989-7E4EF7E16A11}"/>
              </a:ext>
            </a:extLst>
          </p:cNvPr>
          <p:cNvCxnSpPr>
            <a:cxnSpLocks noChangeShapeType="1"/>
            <a:stCxn id="19473" idx="4"/>
            <a:endCxn id="19461" idx="0"/>
          </p:cNvCxnSpPr>
          <p:nvPr/>
        </p:nvCxnSpPr>
        <p:spPr bwMode="auto">
          <a:xfrm>
            <a:off x="4152900" y="3472546"/>
            <a:ext cx="2804323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30">
            <a:extLst>
              <a:ext uri="{FF2B5EF4-FFF2-40B4-BE49-F238E27FC236}">
                <a16:creationId xmlns:a16="http://schemas.microsoft.com/office/drawing/2014/main" id="{9D1C5516-599B-5835-0F55-0C03374A75BB}"/>
              </a:ext>
            </a:extLst>
          </p:cNvPr>
          <p:cNvCxnSpPr>
            <a:cxnSpLocks noChangeShapeType="1"/>
            <a:stCxn id="19475" idx="4"/>
            <a:endCxn id="19461" idx="0"/>
          </p:cNvCxnSpPr>
          <p:nvPr/>
        </p:nvCxnSpPr>
        <p:spPr bwMode="auto">
          <a:xfrm flipH="1">
            <a:off x="6957223" y="3548746"/>
            <a:ext cx="548477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Text Box 31">
            <a:extLst>
              <a:ext uri="{FF2B5EF4-FFF2-40B4-BE49-F238E27FC236}">
                <a16:creationId xmlns:a16="http://schemas.microsoft.com/office/drawing/2014/main" id="{69DAD51E-014A-1247-25FF-D98BB4CE3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0.8</a:t>
            </a:r>
          </a:p>
        </p:txBody>
      </p:sp>
      <p:sp>
        <p:nvSpPr>
          <p:cNvPr id="19467" name="Text Box 32">
            <a:extLst>
              <a:ext uri="{FF2B5EF4-FFF2-40B4-BE49-F238E27FC236}">
                <a16:creationId xmlns:a16="http://schemas.microsoft.com/office/drawing/2014/main" id="{6F1C6989-1B5D-C0CD-D3A4-C2AA47FA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0.6</a:t>
            </a:r>
          </a:p>
        </p:txBody>
      </p:sp>
      <p:sp>
        <p:nvSpPr>
          <p:cNvPr id="19468" name="Text Box 33">
            <a:extLst>
              <a:ext uri="{FF2B5EF4-FFF2-40B4-BE49-F238E27FC236}">
                <a16:creationId xmlns:a16="http://schemas.microsoft.com/office/drawing/2014/main" id="{EFDA0349-D023-78ED-2B5E-EE11C1AC4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0.4</a:t>
            </a:r>
          </a:p>
        </p:txBody>
      </p:sp>
      <p:sp>
        <p:nvSpPr>
          <p:cNvPr id="19469" name="Text Box 34">
            <a:extLst>
              <a:ext uri="{FF2B5EF4-FFF2-40B4-BE49-F238E27FC236}">
                <a16:creationId xmlns:a16="http://schemas.microsoft.com/office/drawing/2014/main" id="{296FC7F2-2FAB-7555-738A-552411F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0.2</a:t>
            </a:r>
          </a:p>
        </p:txBody>
      </p:sp>
      <p:sp>
        <p:nvSpPr>
          <p:cNvPr id="19470" name="Rectangle 35">
            <a:extLst>
              <a:ext uri="{FF2B5EF4-FFF2-40B4-BE49-F238E27FC236}">
                <a16:creationId xmlns:a16="http://schemas.microsoft.com/office/drawing/2014/main" id="{9CFD63AC-6882-89F6-3568-D004A925FF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2975" y="0"/>
            <a:ext cx="10344149" cy="1219200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Hidden Markov Model - Evaluation problem</a:t>
            </a:r>
            <a:endParaRPr lang="en-US" altLang="en-US" spc="-9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2A8CC-69DF-9EDE-628B-58AC5084C228}"/>
              </a:ext>
            </a:extLst>
          </p:cNvPr>
          <p:cNvSpPr txBox="1"/>
          <p:nvPr/>
        </p:nvSpPr>
        <p:spPr>
          <a:xfrm>
            <a:off x="3048000" y="60583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Two hidden states : ‘Low’ and ‘High’ atmospheric pressure.</a:t>
            </a:r>
          </a:p>
          <a:p>
            <a:pPr>
              <a:buFontTx/>
              <a:buChar char="•"/>
            </a:pPr>
            <a:r>
              <a:rPr lang="en-US" altLang="en-US" dirty="0"/>
              <a:t> Two observations : ‘Rain’ and ‘Dry’.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B4056-D9A7-DBBE-D54D-A6A65CE130D0}"/>
              </a:ext>
            </a:extLst>
          </p:cNvPr>
          <p:cNvSpPr txBox="1"/>
          <p:nvPr/>
        </p:nvSpPr>
        <p:spPr>
          <a:xfrm>
            <a:off x="478631" y="1164304"/>
            <a:ext cx="11120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a given HMM, the </a:t>
            </a:r>
            <a:r>
              <a:rPr lang="en-US" sz="2400" dirty="0">
                <a:solidFill>
                  <a:srgbClr val="FF0000"/>
                </a:solidFill>
              </a:rPr>
              <a:t>probability of an observed sequence 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 … O</a:t>
            </a:r>
            <a:r>
              <a:rPr lang="en-US" sz="2400" b="1" baseline="-25000" dirty="0">
                <a:cs typeface="Times New Roman" pitchFamily="18" charset="0"/>
              </a:rPr>
              <a:t>T 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obtained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summing over all possible state sequences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38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A243C-806B-2552-4C5F-2E17C671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5E3B41D1-4713-CD34-7CEA-5C6B3515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60007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5861805D-793D-C71F-3BEF-345D798B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57" y="1266646"/>
            <a:ext cx="1122589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we want to calculate a probability of a sequence of observations:  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{‘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’}.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initial state probabilities:  P(‘Low’)=0.375 , P(‘High’)=0.625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Consider all possible hidden state sequences: </a:t>
            </a:r>
          </a:p>
          <a:p>
            <a:r>
              <a:rPr lang="en-US" altLang="en-US" dirty="0">
                <a:latin typeface="Calibri (Body)"/>
              </a:rPr>
              <a:t> P({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</a:t>
            </a:r>
            <a:r>
              <a:rPr lang="en-US" altLang="en-US" dirty="0">
                <a:latin typeface="Calibri (Body)"/>
              </a:rPr>
              <a:t>} ) = 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P({‘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’}) </a:t>
            </a:r>
            <a:r>
              <a:rPr lang="en-US" altLang="en-US" dirty="0">
                <a:latin typeface="Calibri (Body)"/>
              </a:rPr>
              <a:t>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Low’,’High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High’,’Low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High’,’High</a:t>
            </a:r>
            <a:r>
              <a:rPr lang="en-US" altLang="en-US" dirty="0">
                <a:latin typeface="Calibri (Body)"/>
              </a:rPr>
              <a:t>’}) </a:t>
            </a:r>
          </a:p>
          <a:p>
            <a:endParaRPr lang="en-US" altLang="en-US" sz="2800" dirty="0">
              <a:latin typeface="Calibri (Body)"/>
            </a:endParaRPr>
          </a:p>
          <a:p>
            <a:r>
              <a:rPr lang="en-US" altLang="en-US" sz="2000" dirty="0">
                <a:latin typeface="Calibri (Body)"/>
              </a:rPr>
              <a:t>Where first term is : </a:t>
            </a:r>
          </a:p>
          <a:p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)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 | 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Rain’|’Low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Low’|’Low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‘Low’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</a:t>
            </a:r>
          </a:p>
          <a:p>
            <a:r>
              <a:rPr lang="en-US" altLang="en-US" sz="2800" dirty="0">
                <a:latin typeface="Calibri (Body)"/>
              </a:rPr>
              <a:t>= 0.2*0.8*0.5*0.375</a:t>
            </a:r>
          </a:p>
          <a:p>
            <a:r>
              <a:rPr lang="en-US" altLang="en-US" sz="2800" dirty="0">
                <a:latin typeface="Calibri (Body)"/>
              </a:rPr>
              <a:t>= 0.03</a:t>
            </a:r>
          </a:p>
          <a:p>
            <a:r>
              <a:rPr lang="en-US" altLang="en-US" sz="2800" dirty="0">
                <a:latin typeface="Calibri (Body)"/>
              </a:rPr>
              <a:t>Many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redundant</a:t>
            </a:r>
            <a:r>
              <a:rPr lang="en-US" altLang="en-US" sz="2800" dirty="0">
                <a:latin typeface="Calibri (Body)"/>
              </a:rPr>
              <a:t> calculations -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Computationally expensive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F1CD46F6-AB3D-196F-E774-DC9C090A4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pPr algn="ctr"/>
            <a:r>
              <a:rPr lang="en-US" spc="-95" dirty="0"/>
              <a:t>Evaluation Problem - Example</a:t>
            </a:r>
            <a:endParaRPr lang="en-US" altLang="en-US" spc="-95" dirty="0"/>
          </a:p>
        </p:txBody>
      </p:sp>
    </p:spTree>
    <p:extLst>
      <p:ext uri="{BB962C8B-B14F-4D97-AF65-F5344CB8AC3E}">
        <p14:creationId xmlns:p14="http://schemas.microsoft.com/office/powerpoint/2010/main" val="118540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7BDC6535-1623-0E78-376E-3CE61A7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08" y="1806495"/>
            <a:ext cx="6598614" cy="4887099"/>
          </a:xfrm>
          <a:prstGeom prst="rect">
            <a:avLst/>
          </a:prstGeom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66F70618-F8F5-5D80-DA32-39825EF4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pc="-95" dirty="0"/>
              <a:t>Forward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A0AA00F-8E91-376E-9E47-331BA740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752" y="1813667"/>
            <a:ext cx="5405011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dynamic programming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Keep previous subproblem solution to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speed up calculations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Markov assumption</a:t>
            </a:r>
            <a:r>
              <a:rPr lang="en-US" altLang="en-US" dirty="0">
                <a:ea typeface="ＭＳ Ｐゴシック" panose="020B0600070205080204" pitchFamily="34" charset="-128"/>
              </a:rPr>
              <a:t>: The state is only influenced by the previous state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Marginalization</a:t>
            </a: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455861E-C002-A4FF-653D-D9DE0DF5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314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2794B96-B1DE-8C71-AD12-18E6CF56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75188DB6-2E4E-D0D5-2D80-6B96C0E0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B58-D63A-F0CA-6832-7BFDD42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FF575-6440-0EA0-374D-75F63C5E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41224" cy="1714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E4E98-6711-313D-86B5-22B77AE69C20}"/>
              </a:ext>
            </a:extLst>
          </p:cNvPr>
          <p:cNvSpPr txBox="1"/>
          <p:nvPr/>
        </p:nvSpPr>
        <p:spPr>
          <a:xfrm>
            <a:off x="185057" y="3903871"/>
            <a:ext cx="12006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p(toothache) = p(toothache, having cavity) + p(toothache, without cavity)</a:t>
            </a:r>
          </a:p>
          <a:p>
            <a:endParaRPr lang="en-US" sz="2400" dirty="0"/>
          </a:p>
          <a:p>
            <a:r>
              <a:rPr lang="en-US" sz="2400" dirty="0"/>
              <a:t>p(toothache) = p(toothache | having cavity) * p(having cavity)  + </a:t>
            </a:r>
          </a:p>
          <a:p>
            <a:r>
              <a:rPr lang="en-US" sz="2400" dirty="0"/>
              <a:t>                            p(toothache | without cavity)* p(without cavity)</a:t>
            </a:r>
          </a:p>
          <a:p>
            <a:r>
              <a:rPr lang="en-US" sz="2400" dirty="0"/>
              <a:t>                         = 0.8 * 0.3 + 0.2* 0.7 </a:t>
            </a:r>
          </a:p>
          <a:p>
            <a:r>
              <a:rPr lang="en-US" sz="2400" dirty="0"/>
              <a:t>                         = 0.38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9B724-1CE3-9BC3-C398-8516E39C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8" y="1893425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5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19B317-8412-4BE6-B7BE-D2076B574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spc="-95" dirty="0"/>
              <a:t>Naïve Bayes by Prior knowledge -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DC8EB23-DC8E-4530-AD88-18C7360C6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17574"/>
            <a:ext cx="984571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Prior knowledge</a:t>
            </a:r>
            <a:r>
              <a:rPr lang="en-US" altLang="en-US" dirty="0">
                <a:ea typeface="ＭＳ Ｐゴシック" pitchFamily="34" charset="-128"/>
              </a:rPr>
              <a:t>: 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A doctor knows that meningitis causes stiff neck 50% of the time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meningitis is 1/50,000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stiff neck is 1/20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2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Observed data</a:t>
            </a:r>
            <a:r>
              <a:rPr lang="en-US" alt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A patient has stiff neck, what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the probability he/she has meningitis ? 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Bayes Rule</a:t>
            </a:r>
            <a:r>
              <a:rPr lang="en-US" altLang="ja-JP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P(M|S) = Probability of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Meningitis</a:t>
            </a:r>
            <a:r>
              <a:rPr lang="en-US" altLang="en-US" dirty="0">
                <a:ea typeface="ＭＳ Ｐゴシック" pitchFamily="34" charset="-128"/>
              </a:rPr>
              <a:t> (class) if patient has a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Stiff</a:t>
            </a:r>
            <a:r>
              <a:rPr lang="en-US" altLang="en-US" dirty="0">
                <a:ea typeface="ＭＳ Ｐゴシック" pitchFamily="34" charset="-128"/>
              </a:rPr>
              <a:t> neck (feature)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/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0.5×1/50000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1/20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=0.0002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P(~M|S) =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0.9998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ADBC71-1D1A-BDCB-76DA-421801E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37" y="3772305"/>
            <a:ext cx="4354144" cy="11015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FD60-3F08-1DEC-69FE-7CD4DC1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Evaluation problem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01FF-ABEE-A9B2-DC3F-CD1F0AAA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/>
              <a:t>Suppose we want to calculate a probability of a sequence of observations in our example,  {</a:t>
            </a:r>
            <a:r>
              <a:rPr lang="en-US" altLang="en-US" dirty="0">
                <a:solidFill>
                  <a:srgbClr val="C00000"/>
                </a:solidFill>
              </a:rPr>
              <a:t>’Rain’, ’Rain’, ‘Dry’</a:t>
            </a:r>
            <a:r>
              <a:rPr lang="en-US" altLang="en-US" dirty="0"/>
              <a:t>}.</a:t>
            </a:r>
          </a:p>
          <a:p>
            <a:pPr>
              <a:buFontTx/>
              <a:buChar char="•"/>
            </a:pPr>
            <a:r>
              <a:rPr lang="en-US" altLang="en-US" dirty="0"/>
              <a:t>Suppose initial probabilities:  P(‘Low’)=0.375 , P(‘High’)=0.625 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u="sng" dirty="0"/>
              <a:t>Y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‘Rain’ , Y</a:t>
            </a:r>
            <a:r>
              <a:rPr lang="en-US" altLang="en-US" sz="1800" u="sng" dirty="0"/>
              <a:t>1</a:t>
            </a:r>
            <a:r>
              <a:rPr lang="en-US" altLang="en-US" u="sng" dirty="0"/>
              <a:t>=’Dry’</a:t>
            </a:r>
          </a:p>
          <a:p>
            <a:pPr marL="0" indent="0">
              <a:buNone/>
            </a:pPr>
            <a:r>
              <a:rPr lang="en-US" altLang="en-US" u="sng" dirty="0"/>
              <a:t>X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‘Low’ , X</a:t>
            </a:r>
            <a:r>
              <a:rPr lang="en-US" altLang="en-US" sz="2000" u="sng" dirty="0"/>
              <a:t>1</a:t>
            </a:r>
            <a:r>
              <a:rPr lang="en-US" altLang="en-US" u="sng" dirty="0"/>
              <a:t>=‘High’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Using Forward algorithm calculate :</a:t>
            </a:r>
          </a:p>
          <a:p>
            <a:pPr marL="0" indent="0">
              <a:buNone/>
            </a:pPr>
            <a:r>
              <a:rPr lang="en-US" altLang="en-US" dirty="0"/>
              <a:t>P (y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1</a:t>
            </a:r>
            <a:r>
              <a:rPr lang="en-US" altLang="en-US" dirty="0"/>
              <a:t>) = P({’Rain’, ’Rain’, ‘Dry’} )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8B23-722A-B6DD-ECC0-16F35B2B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BEA47-A1F2-7961-6179-27EE8E9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15" y="1144084"/>
            <a:ext cx="3535202" cy="140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08C70-B4D9-168B-7E9A-0CE8E96B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34" y="3007790"/>
            <a:ext cx="3439383" cy="116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8CDA1-0EA7-C17F-81D8-F82EC0AF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403" y="4465434"/>
            <a:ext cx="3470914" cy="216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6A687-B6DB-DC19-E001-D83A772E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571" y="4714275"/>
            <a:ext cx="5135453" cy="1960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0A425-B6C0-9117-374D-41A0B5DF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575" y="2490655"/>
            <a:ext cx="4162425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118E6-B85A-8AF2-0325-65C3BE8FD8E0}"/>
              </a:ext>
            </a:extLst>
          </p:cNvPr>
          <p:cNvSpPr txBox="1"/>
          <p:nvPr/>
        </p:nvSpPr>
        <p:spPr>
          <a:xfrm>
            <a:off x="693683" y="3429000"/>
            <a:ext cx="69516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Markov Property</a:t>
            </a:r>
            <a:r>
              <a:rPr lang="en-US" altLang="en-US" dirty="0"/>
              <a:t>: current state only depends on last state</a:t>
            </a:r>
          </a:p>
          <a:p>
            <a:r>
              <a:rPr lang="el-GR" altLang="en-US" sz="1600" dirty="0"/>
              <a:t>α3</a:t>
            </a:r>
            <a:r>
              <a:rPr lang="en-US" altLang="en-US" sz="1600" dirty="0"/>
              <a:t>(X0)</a:t>
            </a:r>
            <a:r>
              <a:rPr lang="el-GR" altLang="en-US" sz="1600" dirty="0"/>
              <a:t> = </a:t>
            </a:r>
            <a:r>
              <a:rPr lang="en-US" altLang="en-US" sz="1600" dirty="0">
                <a:solidFill>
                  <a:srgbClr val="C00000"/>
                </a:solidFill>
              </a:rPr>
              <a:t>p(</a:t>
            </a:r>
            <a:r>
              <a:rPr lang="en-US" altLang="en-US" sz="1600" dirty="0" err="1">
                <a:solidFill>
                  <a:srgbClr val="C00000"/>
                </a:solidFill>
              </a:rPr>
              <a:t>Yt</a:t>
            </a:r>
            <a:r>
              <a:rPr lang="en-US" altLang="en-US" sz="1600" dirty="0">
                <a:solidFill>
                  <a:srgbClr val="C00000"/>
                </a:solidFill>
              </a:rPr>
              <a:t>=Y1|Xt=X0)</a:t>
            </a:r>
            <a:r>
              <a:rPr lang="en-US" altLang="en-US" sz="1600" dirty="0"/>
              <a:t> * (</a:t>
            </a:r>
            <a:r>
              <a:rPr lang="el-GR" altLang="en-US" sz="1600" dirty="0"/>
              <a:t>α2(</a:t>
            </a:r>
            <a:r>
              <a:rPr lang="en-US" altLang="en-US" sz="1600" dirty="0"/>
              <a:t>X0)*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=X0|Xt-1=X0)</a:t>
            </a:r>
            <a:r>
              <a:rPr lang="en-US" altLang="en-US" sz="1600" dirty="0"/>
              <a:t> + </a:t>
            </a:r>
            <a:r>
              <a:rPr lang="el-GR" altLang="en-US" sz="1600" dirty="0"/>
              <a:t>α2(</a:t>
            </a:r>
            <a:r>
              <a:rPr lang="en-US" altLang="en-US" sz="1600" dirty="0"/>
              <a:t>X1)*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=X0|Xt-1=X1)</a:t>
            </a:r>
            <a:r>
              <a:rPr lang="en-US" altLang="en-US" sz="1600" dirty="0"/>
              <a:t>) 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Observation Matrix       </a:t>
            </a:r>
            <a:r>
              <a:rPr lang="en-US" dirty="0">
                <a:solidFill>
                  <a:srgbClr val="00B050"/>
                </a:solidFill>
              </a:rPr>
              <a:t>Transition Matrix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9D09C-2AE2-E0B1-9983-1BA4E2F4F473}"/>
              </a:ext>
            </a:extLst>
          </p:cNvPr>
          <p:cNvSpPr txBox="1"/>
          <p:nvPr/>
        </p:nvSpPr>
        <p:spPr>
          <a:xfrm>
            <a:off x="3151689" y="2041604"/>
            <a:ext cx="203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Marginalization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A667-07FB-2B0C-5B36-211C18804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5F25-8EAA-BBE5-8C7A-75DACF8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BFB1D-831E-3911-8527-737B8A2C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509"/>
            <a:ext cx="5506845" cy="461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FD76E-D078-5486-58D9-2474DCA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80" y="1877509"/>
            <a:ext cx="4832598" cy="258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03BF0-522C-F7F7-1861-F42F6214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58" y="4775133"/>
            <a:ext cx="3251304" cy="20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F99C-78AA-194B-D0AE-6E2DB625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EDA9F49-8CFC-3973-D001-7A7D5E505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Applications of HMM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1D3FF1B-0B15-ACEB-6BB9-6D71F0A70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Gene prediction</a:t>
            </a:r>
          </a:p>
          <a:p>
            <a:endParaRPr lang="en-US" altLang="en-US" dirty="0"/>
          </a:p>
          <a:p>
            <a:r>
              <a:rPr lang="en-US" altLang="en-US" dirty="0"/>
              <a:t>Robot planning</a:t>
            </a:r>
          </a:p>
          <a:p>
            <a:endParaRPr lang="en-US" altLang="en-US" dirty="0"/>
          </a:p>
          <a:p>
            <a:r>
              <a:rPr lang="en-US" altLang="en-US" dirty="0">
                <a:sym typeface="Symbol" panose="05050102010706020507" pitchFamily="18" charset="2"/>
              </a:rPr>
              <a:t>Consumer decision modeling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Economics &amp; Finance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Speech Recognition/Understanding				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350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3" y="365125"/>
            <a:ext cx="11321143" cy="1325563"/>
          </a:xfrm>
        </p:spPr>
        <p:txBody>
          <a:bodyPr/>
          <a:lstStyle/>
          <a:p>
            <a:pPr algn="ctr"/>
            <a:r>
              <a:rPr lang="en-US" spc="-95" dirty="0"/>
              <a:t>Application</a:t>
            </a:r>
            <a:r>
              <a:rPr lang="en-US" altLang="en-US" spc="-95" dirty="0"/>
              <a:t> of HMM </a:t>
            </a:r>
            <a:r>
              <a:rPr lang="en-US" spc="-95" dirty="0"/>
              <a:t>-Speech Recognition Example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6556432" y="2054615"/>
            <a:ext cx="4651864" cy="505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The Fed raises interest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75" y="5962591"/>
            <a:ext cx="57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4220" y="5007457"/>
            <a:ext cx="139012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Determiner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7177" y="5962591"/>
            <a:ext cx="5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124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208" y="5962591"/>
            <a:ext cx="78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1241" y="5007457"/>
            <a:ext cx="681973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Verb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6300" y="5962591"/>
            <a:ext cx="99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6336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7917" y="5962591"/>
            <a:ext cx="71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95812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cxnSp>
        <p:nvCxnSpPr>
          <p:cNvPr id="20" name="Straight Arrow Connector 19"/>
          <p:cNvCxnSpPr>
            <a:stCxn id="6" idx="2"/>
            <a:endCxn id="5" idx="0"/>
          </p:cNvCxnSpPr>
          <p:nvPr/>
        </p:nvCxnSpPr>
        <p:spPr>
          <a:xfrm>
            <a:off x="4589283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5939616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7342227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1" idx="0"/>
          </p:cNvCxnSpPr>
          <p:nvPr/>
        </p:nvCxnSpPr>
        <p:spPr>
          <a:xfrm>
            <a:off x="8583829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3" idx="0"/>
          </p:cNvCxnSpPr>
          <p:nvPr/>
        </p:nvCxnSpPr>
        <p:spPr>
          <a:xfrm>
            <a:off x="9973305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3"/>
            <a:endCxn id="6" idx="1"/>
          </p:cNvCxnSpPr>
          <p:nvPr/>
        </p:nvCxnSpPr>
        <p:spPr>
          <a:xfrm flipV="1">
            <a:off x="3442812" y="5207513"/>
            <a:ext cx="451409" cy="3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2129" y="50265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</a:t>
            </a:r>
          </a:p>
        </p:txBody>
      </p:sp>
      <p:cxnSp>
        <p:nvCxnSpPr>
          <p:cNvPr id="37" name="Straight Arrow Connector 36"/>
          <p:cNvCxnSpPr>
            <a:stCxn id="6" idx="3"/>
            <a:endCxn id="8" idx="1"/>
          </p:cNvCxnSpPr>
          <p:nvPr/>
        </p:nvCxnSpPr>
        <p:spPr>
          <a:xfrm>
            <a:off x="5284344" y="5207512"/>
            <a:ext cx="277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0" idx="1"/>
          </p:cNvCxnSpPr>
          <p:nvPr/>
        </p:nvCxnSpPr>
        <p:spPr>
          <a:xfrm>
            <a:off x="6317108" y="5207512"/>
            <a:ext cx="684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7683214" y="5207512"/>
            <a:ext cx="5231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4" idx="1"/>
          </p:cNvCxnSpPr>
          <p:nvPr/>
        </p:nvCxnSpPr>
        <p:spPr>
          <a:xfrm>
            <a:off x="8961320" y="5207512"/>
            <a:ext cx="634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124682" y="1758360"/>
            <a:ext cx="2785360" cy="2265947"/>
            <a:chOff x="2305997" y="1629337"/>
            <a:chExt cx="2785360" cy="2265947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05997" y="2472464"/>
              <a:ext cx="2785360" cy="1422820"/>
              <a:chOff x="1896944" y="2473511"/>
              <a:chExt cx="3108414" cy="135306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896944" y="2479549"/>
                <a:ext cx="1279367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Determiner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89430" y="2479549"/>
                <a:ext cx="715928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Noun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8866" y="3504621"/>
                <a:ext cx="640149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Verb</a:t>
                </a:r>
              </a:p>
            </p:txBody>
          </p:sp>
          <p:cxnSp>
            <p:nvCxnSpPr>
              <p:cNvPr id="58" name="Curved Connector 57"/>
              <p:cNvCxnSpPr>
                <a:stCxn id="54" idx="0"/>
                <a:endCxn id="55" idx="0"/>
              </p:cNvCxnSpPr>
              <p:nvPr/>
            </p:nvCxnSpPr>
            <p:spPr>
              <a:xfrm rot="5400000" flipH="1" flipV="1">
                <a:off x="3593058" y="1424166"/>
                <a:ext cx="12077" cy="2110767"/>
              </a:xfrm>
              <a:prstGeom prst="curved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55" idx="2"/>
                <a:endCxn id="56" idx="3"/>
              </p:cNvCxnSpPr>
              <p:nvPr/>
            </p:nvCxnSpPr>
            <p:spPr>
              <a:xfrm rot="5400000">
                <a:off x="3926158" y="2944363"/>
                <a:ext cx="864094" cy="57837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56" idx="1"/>
                <a:endCxn id="54" idx="2"/>
              </p:cNvCxnSpPr>
              <p:nvPr/>
            </p:nvCxnSpPr>
            <p:spPr>
              <a:xfrm rot="10800000">
                <a:off x="2536629" y="2801505"/>
                <a:ext cx="892238" cy="86409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>
                <a:stCxn id="55" idx="1"/>
                <a:endCxn id="54" idx="3"/>
              </p:cNvCxnSpPr>
              <p:nvPr/>
            </p:nvCxnSpPr>
            <p:spPr>
              <a:xfrm rot="10800000">
                <a:off x="3176311" y="2640527"/>
                <a:ext cx="1113119" cy="12077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16200000" flipH="1">
                <a:off x="2999747" y="2848035"/>
                <a:ext cx="701550" cy="611618"/>
              </a:xfrm>
              <a:prstGeom prst="curvedConnector3">
                <a:avLst>
                  <a:gd name="adj1" fmla="val -779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endCxn id="56" idx="0"/>
              </p:cNvCxnSpPr>
              <p:nvPr/>
            </p:nvCxnSpPr>
            <p:spPr>
              <a:xfrm rot="5400000">
                <a:off x="3793566" y="2835034"/>
                <a:ext cx="624963" cy="71421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3071398" y="1629337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Transitions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156139" y="2545022"/>
            <a:ext cx="31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58AD"/>
                </a:solidFill>
              </a:rPr>
              <a:t>Emissions (Observation Matrix)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42105" y="5377759"/>
            <a:ext cx="974681" cy="954164"/>
            <a:chOff x="358819" y="4665951"/>
            <a:chExt cx="974681" cy="954164"/>
          </a:xfrm>
        </p:grpSpPr>
        <p:sp>
          <p:nvSpPr>
            <p:cNvPr id="109" name="TextBox 108"/>
            <p:cNvSpPr txBox="1"/>
            <p:nvPr/>
          </p:nvSpPr>
          <p:spPr>
            <a:xfrm>
              <a:off x="358819" y="5250783"/>
              <a:ext cx="709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Initial</a:t>
              </a:r>
            </a:p>
          </p:txBody>
        </p:sp>
        <p:cxnSp>
          <p:nvCxnSpPr>
            <p:cNvPr id="111" name="Straight Arrow Connector 110"/>
            <p:cNvCxnSpPr>
              <a:stCxn id="109" idx="0"/>
            </p:cNvCxnSpPr>
            <p:nvPr/>
          </p:nvCxnSpPr>
          <p:spPr>
            <a:xfrm flipV="1">
              <a:off x="713431" y="4665951"/>
              <a:ext cx="620069" cy="5848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6569204" y="2966478"/>
            <a:ext cx="2330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P(The | Determiner) = 0.5</a:t>
            </a:r>
          </a:p>
          <a:p>
            <a:r>
              <a:rPr lang="en-US" sz="1600" dirty="0"/>
              <a:t>P(A | Determiner) = 0.3</a:t>
            </a:r>
          </a:p>
          <a:p>
            <a:r>
              <a:rPr lang="en-US" sz="1600" dirty="0"/>
              <a:t>P(An | Determiner) = 0.1</a:t>
            </a:r>
          </a:p>
          <a:p>
            <a:r>
              <a:rPr lang="en-US" sz="1600" dirty="0"/>
              <a:t>P(Fed | Determiner) = 0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9377" y="2966478"/>
            <a:ext cx="2223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P(Fed| Noun) = 0.01</a:t>
            </a:r>
          </a:p>
          <a:p>
            <a:r>
              <a:rPr lang="en-US" sz="1600" dirty="0"/>
              <a:t>P(raises| Noun) = 0.04</a:t>
            </a:r>
          </a:p>
          <a:p>
            <a:r>
              <a:rPr lang="en-US" sz="1600" dirty="0"/>
              <a:t>P(interest| Noun) = 0.07</a:t>
            </a:r>
          </a:p>
          <a:p>
            <a:r>
              <a:rPr lang="en-US" sz="1600" dirty="0"/>
              <a:t>P(The| Noun) = 0</a:t>
            </a:r>
          </a:p>
          <a:p>
            <a:r>
              <a:rPr lang="en-US" sz="1600" dirty="0"/>
              <a:t>…</a:t>
            </a:r>
          </a:p>
        </p:txBody>
      </p:sp>
      <p:cxnSp>
        <p:nvCxnSpPr>
          <p:cNvPr id="15" name="Curved Connector 14"/>
          <p:cNvCxnSpPr>
            <a:endCxn id="54" idx="1"/>
          </p:cNvCxnSpPr>
          <p:nvPr/>
        </p:nvCxnSpPr>
        <p:spPr>
          <a:xfrm rot="5400000">
            <a:off x="2121302" y="2617895"/>
            <a:ext cx="162598" cy="155838"/>
          </a:xfrm>
          <a:prstGeom prst="curvedConnector4">
            <a:avLst>
              <a:gd name="adj1" fmla="val 344700"/>
              <a:gd name="adj2" fmla="val 2466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cxnSpLocks/>
            <a:endCxn id="55" idx="3"/>
          </p:cNvCxnSpPr>
          <p:nvPr/>
        </p:nvCxnSpPr>
        <p:spPr>
          <a:xfrm>
            <a:off x="4707178" y="2601161"/>
            <a:ext cx="202864" cy="175952"/>
          </a:xfrm>
          <a:prstGeom prst="curvedConnector3">
            <a:avLst>
              <a:gd name="adj1" fmla="val 212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cxnSpLocks/>
            <a:stCxn id="56" idx="2"/>
          </p:cNvCxnSpPr>
          <p:nvPr/>
        </p:nvCxnSpPr>
        <p:spPr>
          <a:xfrm rot="5400000" flipH="1" flipV="1">
            <a:off x="3871200" y="3876143"/>
            <a:ext cx="61166" cy="235160"/>
          </a:xfrm>
          <a:prstGeom prst="curvedConnector4">
            <a:avLst>
              <a:gd name="adj1" fmla="val -373737"/>
              <a:gd name="adj2" fmla="val -2191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2D81F-886F-3A3A-5D9F-3FB8601F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92" y="3378638"/>
            <a:ext cx="3367208" cy="3431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F9D58-A238-46C4-A4AB-503CE692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81"/>
            <a:ext cx="10515600" cy="1325563"/>
          </a:xfrm>
        </p:spPr>
        <p:txBody>
          <a:bodyPr/>
          <a:lstStyle/>
          <a:p>
            <a:r>
              <a:rPr lang="en-US" dirty="0"/>
              <a:t>Assignment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5AAE-911C-981E-6E15-F028AFA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5274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/>
              <a:t>Using Naïve Bayes on </a:t>
            </a:r>
            <a:r>
              <a:rPr lang="en-US" sz="2400" dirty="0"/>
              <a:t>amr_ds.csv dataset </a:t>
            </a:r>
            <a:r>
              <a:rPr lang="en-US" sz="2700" dirty="0"/>
              <a:t>(use 75% for training and 25% for test), predict </a:t>
            </a:r>
            <a:r>
              <a:rPr lang="en-US" sz="2700" dirty="0" err="1"/>
              <a:t>not_MDR</a:t>
            </a:r>
            <a:r>
              <a:rPr lang="en-US" sz="2700" dirty="0"/>
              <a:t> column by two other columns. Calculate accuracy of the model on the test data.</a:t>
            </a:r>
          </a:p>
          <a:p>
            <a:pPr marL="0" indent="0">
              <a:buNone/>
            </a:pPr>
            <a:r>
              <a:rPr lang="en-US" dirty="0"/>
              <a:t>Using all records in amr_ds.csv dataset calculate following formula manually or using a piece of code:</a:t>
            </a:r>
          </a:p>
          <a:p>
            <a:pPr marL="0" indent="0">
              <a:buNone/>
            </a:pPr>
            <a:r>
              <a:rPr lang="en-US" dirty="0" err="1"/>
              <a:t>amp_pen</a:t>
            </a:r>
            <a:r>
              <a:rPr lang="en-US" dirty="0"/>
              <a:t> = number of records with Ampicillin=1 and Penicillin =1</a:t>
            </a:r>
          </a:p>
          <a:p>
            <a:pPr marL="0" indent="0">
              <a:buNone/>
            </a:pPr>
            <a:r>
              <a:rPr lang="en-US" dirty="0" err="1"/>
              <a:t>amp_nmdr</a:t>
            </a:r>
            <a:r>
              <a:rPr lang="en-US" dirty="0"/>
              <a:t> = number of records with Ampicillin=1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pen_ </a:t>
            </a:r>
            <a:r>
              <a:rPr lang="en-US" dirty="0" err="1"/>
              <a:t>nmdr</a:t>
            </a:r>
            <a:r>
              <a:rPr lang="en-US" dirty="0"/>
              <a:t> = number of records with Penicillin 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Using states [‘Ampicillin’,’ Penicillin’,’ </a:t>
            </a:r>
            <a:r>
              <a:rPr lang="en-US" dirty="0" err="1"/>
              <a:t>Not_MDR</a:t>
            </a:r>
            <a:r>
              <a:rPr lang="en-US" dirty="0"/>
              <a:t>’]  and following transition matrix develop a code to create a Markov chain.</a:t>
            </a:r>
          </a:p>
          <a:p>
            <a:pPr marL="0" indent="0">
              <a:buNone/>
            </a:pPr>
            <a:r>
              <a:rPr lang="en-US" dirty="0" err="1"/>
              <a:t>transition_matrix</a:t>
            </a:r>
            <a:r>
              <a:rPr lang="en-US" dirty="0"/>
              <a:t> = [[0, 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), 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), 0,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0]]</a:t>
            </a:r>
          </a:p>
          <a:p>
            <a:pPr marL="0" indent="0">
              <a:buNone/>
            </a:pPr>
            <a:r>
              <a:rPr lang="en-US" dirty="0"/>
              <a:t>Calculate the probability of each state in long term (stationary state).</a:t>
            </a:r>
          </a:p>
          <a:p>
            <a:pPr marL="0" indent="0">
              <a:buNone/>
            </a:pPr>
            <a:r>
              <a:rPr lang="en-US" dirty="0"/>
              <a:t>Suppose that there is an association between infection after surgery and resistances to antimicrobials as follows:</a:t>
            </a:r>
          </a:p>
          <a:p>
            <a:pPr marL="0" indent="0">
              <a:buNone/>
            </a:pPr>
            <a:r>
              <a:rPr lang="en-US" dirty="0"/>
              <a:t> 	No Infection	Infection</a:t>
            </a:r>
          </a:p>
          <a:p>
            <a:pPr marL="0" indent="0">
              <a:buNone/>
            </a:pPr>
            <a:r>
              <a:rPr lang="en-US" dirty="0"/>
              <a:t>Amp	0.4		0.6</a:t>
            </a:r>
          </a:p>
          <a:p>
            <a:pPr marL="0" indent="0">
              <a:buNone/>
            </a:pPr>
            <a:r>
              <a:rPr lang="en-US" dirty="0"/>
              <a:t>Pen	0.3		0.7</a:t>
            </a:r>
          </a:p>
          <a:p>
            <a:pPr marL="0" indent="0">
              <a:buNone/>
            </a:pPr>
            <a:r>
              <a:rPr lang="en-US" dirty="0"/>
              <a:t>NMDR	0.8		0.2</a:t>
            </a:r>
          </a:p>
          <a:p>
            <a:pPr marL="0" indent="0">
              <a:buNone/>
            </a:pPr>
            <a:r>
              <a:rPr lang="en-US" dirty="0"/>
              <a:t>Predict most probable sequence of states if we observe the following sequence in a patient:</a:t>
            </a:r>
          </a:p>
          <a:p>
            <a:pPr marL="0" indent="0">
              <a:buNone/>
            </a:pPr>
            <a:r>
              <a:rPr lang="en-US" dirty="0"/>
              <a:t>[Infection after surgery, No infection after surgery, Infection after surgery] </a:t>
            </a:r>
          </a:p>
        </p:txBody>
      </p:sp>
    </p:spTree>
    <p:extLst>
      <p:ext uri="{BB962C8B-B14F-4D97-AF65-F5344CB8AC3E}">
        <p14:creationId xmlns:p14="http://schemas.microsoft.com/office/powerpoint/2010/main" val="41169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514" y="3252562"/>
            <a:ext cx="11016343" cy="3351641"/>
          </a:xfrm>
        </p:spPr>
        <p:txBody>
          <a:bodyPr>
            <a:normAutofit/>
          </a:bodyPr>
          <a:lstStyle/>
          <a:p>
            <a:endParaRPr lang="en-US" altLang="zh-CN" sz="2400" i="1" dirty="0">
              <a:latin typeface="Times New Roman" charset="0"/>
            </a:endParaRP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 err="1">
                <a:latin typeface="Times New Roman" charset="0"/>
              </a:rPr>
              <a:t>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Prior knowledge can be estimated from the </a:t>
            </a:r>
            <a:r>
              <a:rPr lang="en-US" altLang="zh-CN" sz="2000" dirty="0">
                <a:solidFill>
                  <a:srgbClr val="FF0000"/>
                </a:solidFill>
              </a:rPr>
              <a:t>frequency</a:t>
            </a:r>
            <a:r>
              <a:rPr lang="en-US" altLang="zh-CN" sz="2000" dirty="0"/>
              <a:t> of classes in the training examples or from </a:t>
            </a:r>
            <a:r>
              <a:rPr lang="en-US" altLang="zh-CN" sz="2000" dirty="0">
                <a:solidFill>
                  <a:srgbClr val="FF0000"/>
                </a:solidFill>
              </a:rPr>
              <a:t>external</a:t>
            </a:r>
            <a:r>
              <a:rPr lang="en-US" altLang="zh-CN" sz="2000" dirty="0"/>
              <a:t> sources.</a:t>
            </a: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,x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,…,</a:t>
            </a:r>
            <a:r>
              <a:rPr lang="en-US" altLang="zh-CN" sz="2400" i="1" dirty="0" err="1">
                <a:latin typeface="Times New Roman" charset="0"/>
              </a:rPr>
              <a:t>x</a:t>
            </a:r>
            <a:r>
              <a:rPr lang="en-US" altLang="zh-CN" sz="2400" i="1" baseline="-25000" dirty="0" err="1">
                <a:latin typeface="Times New Roman" charset="0"/>
              </a:rPr>
              <a:t>n</a:t>
            </a:r>
            <a:r>
              <a:rPr lang="en-US" altLang="zh-CN" sz="2400" i="1" dirty="0" err="1">
                <a:latin typeface="Times New Roman" charset="0"/>
              </a:rPr>
              <a:t>|c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Require </a:t>
            </a:r>
            <a:r>
              <a:rPr lang="en-US" altLang="zh-CN" sz="2000" dirty="0">
                <a:solidFill>
                  <a:srgbClr val="FF0000"/>
                </a:solidFill>
              </a:rPr>
              <a:t>large</a:t>
            </a:r>
            <a:r>
              <a:rPr lang="en-US" altLang="zh-CN" sz="2000" dirty="0"/>
              <a:t> number of training examples.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Independence assumption</a:t>
            </a:r>
            <a:r>
              <a:rPr lang="en-US" altLang="zh-CN" sz="2000" dirty="0">
                <a:sym typeface="Symbol" charset="0"/>
              </a:rPr>
              <a:t>: attribute values are conditionally independent given the target value:</a:t>
            </a:r>
          </a:p>
          <a:p>
            <a:pPr marL="0" indent="0">
              <a:buNone/>
            </a:pP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</a:t>
            </a:r>
            <a:r>
              <a:rPr lang="en-US" altLang="zh-CN" sz="2000" dirty="0">
                <a:sym typeface="Symbol" charset="0"/>
              </a:rPr>
              <a:t>,x</a:t>
            </a:r>
            <a:r>
              <a:rPr lang="en-US" altLang="zh-CN" sz="1400" dirty="0">
                <a:sym typeface="Symbol" charset="0"/>
              </a:rPr>
              <a:t>2</a:t>
            </a:r>
            <a:r>
              <a:rPr lang="en-US" altLang="zh-CN" sz="2000" dirty="0">
                <a:sym typeface="Symbol" charset="0"/>
              </a:rPr>
              <a:t>,…,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600" dirty="0" err="1">
                <a:sym typeface="Symbol" charset="0"/>
              </a:rPr>
              <a:t>n</a:t>
            </a:r>
            <a:r>
              <a:rPr lang="en-US" altLang="zh-CN" sz="1600" dirty="0">
                <a:sym typeface="Symbol" charset="0"/>
              </a:rPr>
              <a:t> 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1400" dirty="0">
                <a:sym typeface="Symbol" charset="0"/>
              </a:rPr>
              <a:t>) =  </a:t>
            </a: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P(x</a:t>
            </a:r>
            <a:r>
              <a:rPr lang="en-US" altLang="zh-CN" sz="1400" dirty="0">
                <a:sym typeface="Symbol" charset="0"/>
              </a:rPr>
              <a:t>2|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… * P(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400" dirty="0" err="1">
                <a:sym typeface="Symbol" charset="0"/>
              </a:rPr>
              <a:t>n</a:t>
            </a:r>
            <a:r>
              <a:rPr lang="en-US" altLang="zh-CN" sz="1400" dirty="0">
                <a:sym typeface="Symbol" charset="0"/>
              </a:rPr>
              <a:t>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MAP = </a:t>
            </a:r>
            <a:r>
              <a:rPr lang="en-US" altLang="zh-CN" sz="2400" dirty="0">
                <a:highlight>
                  <a:srgbClr val="FFFF00"/>
                </a:highlight>
                <a:sym typeface="Symbol" charset="0"/>
              </a:rPr>
              <a:t>P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(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)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 * </a:t>
            </a:r>
            <a:r>
              <a:rPr lang="el-GR" sz="3200" dirty="0">
                <a:highlight>
                  <a:srgbClr val="FFFF00"/>
                </a:highlight>
              </a:rPr>
              <a:t>π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P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x</a:t>
            </a:r>
            <a:r>
              <a:rPr lang="en-US" sz="1600" dirty="0" err="1">
                <a:highlight>
                  <a:srgbClr val="FFFF00"/>
                </a:highlight>
              </a:rPr>
              <a:t>i</a:t>
            </a:r>
            <a:r>
              <a:rPr lang="en-US" sz="2000" dirty="0" err="1">
                <a:highlight>
                  <a:srgbClr val="FFFF00"/>
                </a:highlight>
              </a:rPr>
              <a:t>|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  <a:endParaRPr lang="en-US" altLang="zh-CN" sz="2000" dirty="0">
              <a:highlight>
                <a:srgbClr val="FFFF00"/>
              </a:highlight>
              <a:sym typeface="Symbol" charset="0"/>
            </a:endParaRPr>
          </a:p>
          <a:p>
            <a:pPr marL="0" indent="0">
              <a:buNone/>
            </a:pPr>
            <a:endParaRPr lang="en-US" altLang="zh-CN" sz="2000" dirty="0">
              <a:sym typeface="Symbol" charset="0"/>
            </a:endParaRPr>
          </a:p>
          <a:p>
            <a:endParaRPr lang="en-US" altLang="zh-CN" sz="2000" dirty="0">
              <a:sym typeface="Symbo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544488"/>
            <a:ext cx="7162800" cy="641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spc="-95" dirty="0"/>
              <a:t>Naive Bayes Method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15481"/>
              </p:ext>
            </p:extLst>
          </p:nvPr>
        </p:nvGraphicFramePr>
        <p:xfrm>
          <a:off x="903514" y="1492818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342720" progId="Equation.3">
                  <p:embed/>
                </p:oleObj>
              </mc:Choice>
              <mc:Fallback>
                <p:oleObj name="Equation" r:id="rId3" imgW="2070000" imgH="34272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1492818"/>
                        <a:ext cx="3759200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8925"/>
              </p:ext>
            </p:extLst>
          </p:nvPr>
        </p:nvGraphicFramePr>
        <p:xfrm>
          <a:off x="846364" y="211194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57200" progId="Equation.3">
                  <p:embed/>
                </p:oleObj>
              </mc:Choice>
              <mc:Fallback>
                <p:oleObj name="Equation" r:id="rId5" imgW="2133360" imgH="457200" progId="Equation.3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64" y="2111943"/>
                        <a:ext cx="3873500" cy="827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15622"/>
              </p:ext>
            </p:extLst>
          </p:nvPr>
        </p:nvGraphicFramePr>
        <p:xfrm>
          <a:off x="903514" y="3119437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8160" imgH="342720" progId="Equation.3">
                  <p:embed/>
                </p:oleObj>
              </mc:Choice>
              <mc:Fallback>
                <p:oleObj name="Equation" r:id="rId7" imgW="2108160" imgH="342720" progId="Equation.3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3119437"/>
                        <a:ext cx="3825875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76CC9B9-2264-1A1C-2C7B-5A78B07BE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413" y="1277879"/>
            <a:ext cx="3269375" cy="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4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75" y="324072"/>
            <a:ext cx="10820937" cy="647478"/>
          </a:xfrm>
        </p:spPr>
        <p:txBody>
          <a:bodyPr>
            <a:normAutofit/>
          </a:bodyPr>
          <a:lstStyle/>
          <a:p>
            <a:pPr algn="ctr"/>
            <a:r>
              <a:rPr lang="en-US" sz="4000" spc="-95" dirty="0"/>
              <a:t>Example -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71550"/>
            <a:ext cx="8915400" cy="58864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P(c1) = P(Play Tennis= yes) = 9/14	  P(c2)=P(Play Tennis= No) = 5/14</a:t>
            </a:r>
          </a:p>
          <a:p>
            <a:endParaRPr lang="en-US" dirty="0"/>
          </a:p>
        </p:txBody>
      </p:sp>
      <p:pic>
        <p:nvPicPr>
          <p:cNvPr id="4" name="Picture 5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455174"/>
            <a:ext cx="6013450" cy="45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DEC60-A139-53D4-64EE-9898840502A8}"/>
              </a:ext>
            </a:extLst>
          </p:cNvPr>
          <p:cNvSpPr txBox="1"/>
          <p:nvPr/>
        </p:nvSpPr>
        <p:spPr>
          <a:xfrm>
            <a:off x="427077" y="6334780"/>
            <a:ext cx="1412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charset="0"/>
              </a:rPr>
              <a:t>P</a:t>
            </a:r>
            <a:r>
              <a:rPr lang="en-US" altLang="zh-CN" sz="2800" dirty="0">
                <a:latin typeface="Times New Roman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charset="0"/>
              </a:rPr>
              <a:t>c</a:t>
            </a:r>
            <a:r>
              <a:rPr lang="en-US" altLang="zh-CN" sz="2800" i="1" baseline="-25000" dirty="0" err="1">
                <a:solidFill>
                  <a:srgbClr val="C00000"/>
                </a:solidFill>
                <a:latin typeface="Times New Roman" charset="0"/>
              </a:rPr>
              <a:t>j</a:t>
            </a:r>
            <a:r>
              <a:rPr lang="en-US" altLang="zh-CN" sz="2800" dirty="0">
                <a:latin typeface="Times New Roman" charset="0"/>
              </a:rPr>
              <a:t>) </a:t>
            </a:r>
            <a:r>
              <a:rPr lang="en-US" altLang="zh-CN" sz="2800" dirty="0">
                <a:latin typeface="Times New Roman" charset="0"/>
                <a:sym typeface="Wingdings" panose="05000000000000000000" pitchFamily="2" charset="2"/>
              </a:rPr>
              <a:t></a:t>
            </a:r>
            <a:endParaRPr lang="en-US" altLang="zh-CN" sz="28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6D79-9D80-76EB-B5E9-A007AFC97EF5}"/>
              </a:ext>
            </a:extLst>
          </p:cNvPr>
          <p:cNvSpPr txBox="1"/>
          <p:nvPr/>
        </p:nvSpPr>
        <p:spPr>
          <a:xfrm>
            <a:off x="535934" y="1738767"/>
            <a:ext cx="294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that features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8851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65685"/>
              </p:ext>
            </p:extLst>
          </p:nvPr>
        </p:nvGraphicFramePr>
        <p:xfrm>
          <a:off x="155154" y="4366019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D50EB567-CB0A-8BC9-D94B-A81DC6F1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06" y="71548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C2202-F4CC-B496-C977-15740E949A83}"/>
              </a:ext>
            </a:extLst>
          </p:cNvPr>
          <p:cNvSpPr txBox="1"/>
          <p:nvPr/>
        </p:nvSpPr>
        <p:spPr>
          <a:xfrm>
            <a:off x="1407404" y="2199593"/>
            <a:ext cx="3484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,…,</a:t>
            </a:r>
            <a:r>
              <a:rPr lang="en-US" altLang="zh-CN" sz="3200" i="1" dirty="0" err="1">
                <a:latin typeface="Times New Roman" charset="0"/>
              </a:rPr>
              <a:t>x</a:t>
            </a:r>
            <a:r>
              <a:rPr lang="en-US" altLang="zh-CN" sz="3200" i="1" baseline="-25000" dirty="0" err="1">
                <a:latin typeface="Times New Roman" charset="0"/>
              </a:rPr>
              <a:t>n</a:t>
            </a:r>
            <a:r>
              <a:rPr lang="en-US" altLang="zh-CN" sz="3200" i="1" dirty="0" err="1">
                <a:latin typeface="Times New Roman" charset="0"/>
              </a:rPr>
              <a:t>|c</a:t>
            </a:r>
            <a:r>
              <a:rPr lang="en-US" altLang="zh-CN" sz="3200" i="1" baseline="-25000" dirty="0" err="1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47378-1E7B-F239-80A8-D6376CB5A532}"/>
              </a:ext>
            </a:extLst>
          </p:cNvPr>
          <p:cNvSpPr txBox="1"/>
          <p:nvPr/>
        </p:nvSpPr>
        <p:spPr>
          <a:xfrm>
            <a:off x="3078296" y="384499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0311-3CBC-1144-A619-74DA61D7AFC6}"/>
              </a:ext>
            </a:extLst>
          </p:cNvPr>
          <p:cNvSpPr txBox="1"/>
          <p:nvPr/>
        </p:nvSpPr>
        <p:spPr>
          <a:xfrm>
            <a:off x="5934157" y="387161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560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2914"/>
              </p:ext>
            </p:extLst>
          </p:nvPr>
        </p:nvGraphicFramePr>
        <p:xfrm>
          <a:off x="272763" y="4358686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5" name="Picture 5" descr="image.png">
            <a:extLst>
              <a:ext uri="{FF2B5EF4-FFF2-40B4-BE49-F238E27FC236}">
                <a16:creationId xmlns:a16="http://schemas.microsoft.com/office/drawing/2014/main" id="{D378A838-287E-CDF8-AD4C-FE843EB9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55" y="24220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C9B91-730C-1FFE-66A0-0DA6C7B8355D}"/>
              </a:ext>
            </a:extLst>
          </p:cNvPr>
          <p:cNvSpPr txBox="1"/>
          <p:nvPr/>
        </p:nvSpPr>
        <p:spPr>
          <a:xfrm>
            <a:off x="1396387" y="2732299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5AF81-A186-2B76-19A9-CB8D9B56262E}"/>
              </a:ext>
            </a:extLst>
          </p:cNvPr>
          <p:cNvSpPr txBox="1"/>
          <p:nvPr/>
        </p:nvSpPr>
        <p:spPr>
          <a:xfrm>
            <a:off x="3579104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EFBBB-F9EC-DD33-CCE3-B77B5DA2E316}"/>
              </a:ext>
            </a:extLst>
          </p:cNvPr>
          <p:cNvSpPr txBox="1"/>
          <p:nvPr/>
        </p:nvSpPr>
        <p:spPr>
          <a:xfrm>
            <a:off x="6096000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11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27260"/>
              </p:ext>
            </p:extLst>
          </p:nvPr>
        </p:nvGraphicFramePr>
        <p:xfrm>
          <a:off x="235315" y="4851495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3" name="Picture 5" descr="image.png">
            <a:extLst>
              <a:ext uri="{FF2B5EF4-FFF2-40B4-BE49-F238E27FC236}">
                <a16:creationId xmlns:a16="http://schemas.microsoft.com/office/drawing/2014/main" id="{E0D0A9A9-2070-CDBF-71E8-88DC2976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47" y="152305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63FFF-4082-2544-9530-4D0FF7AB702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3200" i="1" baseline="-25000" dirty="0">
                <a:latin typeface="Times New Roman" charset="0"/>
              </a:rPr>
              <a:t>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43EF0-E863-FFC9-78D7-69D23DB0D884}"/>
              </a:ext>
            </a:extLst>
          </p:cNvPr>
          <p:cNvSpPr txBox="1"/>
          <p:nvPr/>
        </p:nvSpPr>
        <p:spPr>
          <a:xfrm>
            <a:off x="3673206" y="426941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15B3-5952-27D5-5D65-0F2DF4B8D404}"/>
              </a:ext>
            </a:extLst>
          </p:cNvPr>
          <p:cNvSpPr txBox="1"/>
          <p:nvPr/>
        </p:nvSpPr>
        <p:spPr>
          <a:xfrm>
            <a:off x="6833866" y="4290362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28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18549</TotalTime>
  <Words>3782</Words>
  <Application>Microsoft Macintosh PowerPoint</Application>
  <PresentationFormat>Widescreen</PresentationFormat>
  <Paragraphs>654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Calibri (Body)</vt:lpstr>
      <vt:lpstr>cmmi10</vt:lpstr>
      <vt:lpstr>Math1</vt:lpstr>
      <vt:lpstr>ＭＳ Ｐゴシック</vt:lpstr>
      <vt:lpstr>Aptos Narrow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משוואה</vt:lpstr>
      <vt:lpstr>Drawing</vt:lpstr>
      <vt:lpstr>Data Science Engineering Methods and Tools   Lecture 7</vt:lpstr>
      <vt:lpstr>Naive Bayes classifiers</vt:lpstr>
      <vt:lpstr>Bayes Rule</vt:lpstr>
      <vt:lpstr>Naïve Bayes by Prior knowledge - Example</vt:lpstr>
      <vt:lpstr>Naive Bayes Method</vt:lpstr>
      <vt:lpstr>Example - Training</vt:lpstr>
      <vt:lpstr>Example - Training</vt:lpstr>
      <vt:lpstr>Example - Training</vt:lpstr>
      <vt:lpstr>Example - Training</vt:lpstr>
      <vt:lpstr>Example - Training</vt:lpstr>
      <vt:lpstr>Example – Predicting by Classifier</vt:lpstr>
      <vt:lpstr>Example – Predicting by Classifier</vt:lpstr>
      <vt:lpstr>Advantages and Disadvantages of Naïve Bayes</vt:lpstr>
      <vt:lpstr>Data Preprocessing for Naïve Bayes</vt:lpstr>
      <vt:lpstr>Markov chain</vt:lpstr>
      <vt:lpstr>PowerPoint Presentation</vt:lpstr>
      <vt:lpstr>Transition Matrix - Example</vt:lpstr>
      <vt:lpstr>Transition matrix features </vt:lpstr>
      <vt:lpstr>Markov Chain Inference</vt:lpstr>
      <vt:lpstr>Markov Chain Inference - Example</vt:lpstr>
      <vt:lpstr>Markov Chain Inference - Example</vt:lpstr>
      <vt:lpstr>Markov Chain Inference - Example</vt:lpstr>
      <vt:lpstr>Absorbing Markov</vt:lpstr>
      <vt:lpstr>Periodic Markov</vt:lpstr>
      <vt:lpstr>Recurrent and Transient States </vt:lpstr>
      <vt:lpstr>Regular Markov</vt:lpstr>
      <vt:lpstr>Ergodicity</vt:lpstr>
      <vt:lpstr>Stationary(Steady) State</vt:lpstr>
      <vt:lpstr>Stationary State - Example</vt:lpstr>
      <vt:lpstr>Apply stationary vector to transition matrix</vt:lpstr>
      <vt:lpstr>Stationary State Applications - Example</vt:lpstr>
      <vt:lpstr>Markov Chain Application</vt:lpstr>
      <vt:lpstr>Markov-Decision Process in  Reinforcement  Learning </vt:lpstr>
      <vt:lpstr>Hidden Markov Model</vt:lpstr>
      <vt:lpstr>Problem Statement</vt:lpstr>
      <vt:lpstr>Hidden Markov Model - Evaluation problem</vt:lpstr>
      <vt:lpstr>Evaluation Problem - Example</vt:lpstr>
      <vt:lpstr>Forward Algorithm</vt:lpstr>
      <vt:lpstr>Marginalization</vt:lpstr>
      <vt:lpstr>Evaluation problem - Example</vt:lpstr>
      <vt:lpstr>Forward Algorithm - Example</vt:lpstr>
      <vt:lpstr>Forward Algorithm - Example</vt:lpstr>
      <vt:lpstr>Applications of HMM</vt:lpstr>
      <vt:lpstr>Application of HMM -Speech Recognition Example</vt:lpstr>
      <vt:lpstr>Assignment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333</cp:revision>
  <dcterms:created xsi:type="dcterms:W3CDTF">2023-12-26T07:54:20Z</dcterms:created>
  <dcterms:modified xsi:type="dcterms:W3CDTF">2024-02-21T18:37:45Z</dcterms:modified>
</cp:coreProperties>
</file>