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559" r:id="rId2"/>
    <p:sldId id="382" r:id="rId3"/>
    <p:sldId id="375" r:id="rId4"/>
    <p:sldId id="379" r:id="rId5"/>
    <p:sldId id="383" r:id="rId6"/>
    <p:sldId id="449" r:id="rId7"/>
    <p:sldId id="384" r:id="rId8"/>
    <p:sldId id="385" r:id="rId9"/>
    <p:sldId id="560" r:id="rId10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9EDFF"/>
    <a:srgbClr val="FF0000"/>
    <a:srgbClr val="FFEBEB"/>
    <a:srgbClr val="FFC1C1"/>
    <a:srgbClr val="CFC215"/>
    <a:srgbClr val="B9FFD9"/>
    <a:srgbClr val="B8F8A6"/>
    <a:srgbClr val="B1F1B7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0929"/>
  </p:normalViewPr>
  <p:slideViewPr>
    <p:cSldViewPr>
      <p:cViewPr varScale="1">
        <p:scale>
          <a:sx n="139" d="100"/>
          <a:sy n="139" d="100"/>
        </p:scale>
        <p:origin x="88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2676" y="1978942"/>
            <a:ext cx="73945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aseline="0" dirty="0">
                <a:solidFill>
                  <a:srgbClr val="333399"/>
                </a:solidFill>
              </a:rPr>
              <a:t>Artificial Neural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4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862468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8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Artificial Neural Networks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440603" y="4865943"/>
            <a:ext cx="151355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About the Course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0145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  <p:sldLayoutId id="2147483675" r:id="rId4"/>
    <p:sldLayoutId id="2147483674" r:id="rId5"/>
    <p:sldLayoutId id="2147483683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3409950"/>
            <a:ext cx="3810000" cy="533400"/>
          </a:xfrm>
        </p:spPr>
        <p:txBody>
          <a:bodyPr/>
          <a:lstStyle/>
          <a:p>
            <a:pPr marL="2452688" indent="-2452688"/>
            <a:r>
              <a:rPr lang="en-US" dirty="0"/>
              <a:t>About the Course</a:t>
            </a:r>
          </a:p>
        </p:txBody>
      </p:sp>
    </p:spTree>
    <p:extLst>
      <p:ext uri="{BB962C8B-B14F-4D97-AF65-F5344CB8AC3E}">
        <p14:creationId xmlns:p14="http://schemas.microsoft.com/office/powerpoint/2010/main" val="359442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Recommended Textbook</a:t>
            </a:r>
          </a:p>
        </p:txBody>
      </p:sp>
      <p:sp>
        <p:nvSpPr>
          <p:cNvPr id="4099" name="Rectangle 2051"/>
          <p:cNvSpPr>
            <a:spLocks noGrp="1" noChangeArrowheads="1"/>
          </p:cNvSpPr>
          <p:nvPr>
            <p:ph idx="1"/>
          </p:nvPr>
        </p:nvSpPr>
        <p:spPr>
          <a:xfrm>
            <a:off x="1393827" y="2190750"/>
            <a:ext cx="7292971" cy="2363956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>
                <a:latin typeface="Arial" charset="0"/>
              </a:rPr>
              <a:t>Main source: Sergey Aityan, 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CSYE 7375 lecture notes – available on Canvas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133350"/>
            <a:ext cx="5143500" cy="552450"/>
          </a:xfrm>
        </p:spPr>
        <p:txBody>
          <a:bodyPr/>
          <a:lstStyle/>
          <a:p>
            <a:pPr eaLnBrk="1" hangingPunct="1"/>
            <a:r>
              <a:rPr lang="en-US" altLang="en-US" dirty="0"/>
              <a:t>Course Activities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42975"/>
            <a:ext cx="8153400" cy="3257550"/>
          </a:xfrm>
        </p:spPr>
        <p:txBody>
          <a:bodyPr/>
          <a:lstStyle/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Lectures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Practical exercises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Programming assignments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The course project. Students should submit the assigned project to complete the course.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Quizzes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Home tasks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Midterm and </a:t>
            </a:r>
            <a:r>
              <a:rPr lang="en-US" altLang="en-US"/>
              <a:t>final exams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14550" y="152563"/>
            <a:ext cx="51435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Computer Requirements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0" y="2038350"/>
            <a:ext cx="5810250" cy="1790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/>
              <a:t>All student in class should have laptops connected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282774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9550"/>
            <a:ext cx="7010400" cy="552450"/>
          </a:xfrm>
        </p:spPr>
        <p:txBody>
          <a:bodyPr/>
          <a:lstStyle/>
          <a:p>
            <a:pPr eaLnBrk="1" hangingPunct="1"/>
            <a:r>
              <a:rPr lang="en-US" altLang="en-US" dirty="0"/>
              <a:t>Projects and Assignments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229600" cy="2686050"/>
          </a:xfrm>
          <a:ln w="6350"/>
        </p:spPr>
        <p:txBody>
          <a:bodyPr/>
          <a:lstStyle/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Each student should submit each home task by the beginning of the next class.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Each student should develop and submit individual software assignments by the assigned deadlines.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Students should work in teams (4-6 students) on the course project. Each team should submit a final report on the project, make a presentation, and show a project demo in class in the last one-two weeks of the class according to the project defense schedule.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09550"/>
            <a:ext cx="4457700" cy="552450"/>
          </a:xfrm>
        </p:spPr>
        <p:txBody>
          <a:bodyPr/>
          <a:lstStyle/>
          <a:p>
            <a:pPr eaLnBrk="1" hangingPunct="1"/>
            <a:r>
              <a:rPr lang="en-US" altLang="en-US" dirty="0"/>
              <a:t>Exams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62000"/>
            <a:ext cx="8305800" cy="2686050"/>
          </a:xfrm>
          <a:ln w="6350"/>
        </p:spPr>
        <p:txBody>
          <a:bodyPr/>
          <a:lstStyle/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There will be a midterm exam structured as a written essay to answer the given questions and a computer assignment. 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Each exam includes about ten questions. The essay must be written clearly and easy to read, with a clear and logical structure. 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Diagrams and other supporting illustrations are required if needed.  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Simple examples to illustrate the answers are required.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The exams are neither “open book” nor “open notes.” 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Cheating in exam results in immediate termination of the exam, and grade “F” with ZERO points.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The instructor reserves the right to replace the written exam with a verbal exam or multiple choice if finds appropriate.</a:t>
            </a:r>
          </a:p>
        </p:txBody>
      </p:sp>
    </p:spTree>
    <p:extLst>
      <p:ext uri="{BB962C8B-B14F-4D97-AF65-F5344CB8AC3E}">
        <p14:creationId xmlns:p14="http://schemas.microsoft.com/office/powerpoint/2010/main" val="34244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69985"/>
            <a:ext cx="5143500" cy="571500"/>
          </a:xfrm>
        </p:spPr>
        <p:txBody>
          <a:bodyPr/>
          <a:lstStyle/>
          <a:p>
            <a:pPr eaLnBrk="1" hangingPunct="1"/>
            <a:r>
              <a:rPr lang="en-US" altLang="en-US" dirty="0"/>
              <a:t>Grading and Scoring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2106"/>
            <a:ext cx="7848600" cy="25424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dirty="0"/>
              <a:t>All activities will be graded according to the points as shown below.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98398"/>
              </p:ext>
            </p:extLst>
          </p:nvPr>
        </p:nvGraphicFramePr>
        <p:xfrm>
          <a:off x="621792" y="1657350"/>
          <a:ext cx="7620000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Grade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B+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B-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C+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% Points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95-100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90-94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87-89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84-86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80-83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77-79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74-76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70-73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0-69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13" name="Rectangle 5"/>
          <p:cNvSpPr>
            <a:spLocks noChangeArrowheads="1"/>
          </p:cNvSpPr>
          <p:nvPr/>
        </p:nvSpPr>
        <p:spPr bwMode="auto">
          <a:xfrm>
            <a:off x="304800" y="2647950"/>
            <a:ext cx="8534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n-lt"/>
              </a:rPr>
              <a:t>In exams, every answer is graded by points that converted into percentage point from 0 to 100. 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n-lt"/>
              </a:rPr>
              <a:t>The total percentage points for an exam are calculated as the total received points divided by the maximum possible total point for all answers in the exam.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n-lt"/>
              </a:rPr>
              <a:t>The total percentage points for the course is calculated as the weighted sum for all activities during the course (see next slide)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48" y="305093"/>
            <a:ext cx="5143500" cy="514350"/>
          </a:xfrm>
        </p:spPr>
        <p:txBody>
          <a:bodyPr/>
          <a:lstStyle/>
          <a:p>
            <a:pPr eaLnBrk="1" hangingPunct="1"/>
            <a:r>
              <a:rPr lang="en-US" altLang="en-US" dirty="0"/>
              <a:t>The Course Grading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873369"/>
            <a:ext cx="8206157" cy="2857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dirty="0"/>
              <a:t>The final grade for the course will be given as the total weighted score for all activities according to the percentage shown in the table below: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AF15C7-6313-E2B5-EA74-11C443949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95475"/>
              </p:ext>
            </p:extLst>
          </p:nvPr>
        </p:nvGraphicFramePr>
        <p:xfrm>
          <a:off x="1447800" y="1809750"/>
          <a:ext cx="6592106" cy="1828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2906">
                  <a:extLst>
                    <a:ext uri="{9D8B030D-6E8A-4147-A177-3AD203B41FA5}">
                      <a16:colId xmlns:a16="http://schemas.microsoft.com/office/drawing/2014/main" val="38164320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4752833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effectLst/>
                        </a:rPr>
                        <a:t>Activity</a:t>
                      </a:r>
                      <a:endParaRPr lang="en-US" sz="20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effectLst/>
                        </a:rPr>
                        <a:t>Percent</a:t>
                      </a:r>
                      <a:endParaRPr lang="en-US" sz="20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854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Classroom activities and  quizzes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411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Home tasks, and computer (lab) assignments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235038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Mid-term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677538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85618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Course project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91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3409950"/>
            <a:ext cx="3810000" cy="533400"/>
          </a:xfrm>
        </p:spPr>
        <p:txBody>
          <a:bodyPr/>
          <a:lstStyle/>
          <a:p>
            <a:pPr marL="2452688" indent="-2452688"/>
            <a:r>
              <a:rPr lang="en-US" dirty="0"/>
              <a:t>About the Course</a:t>
            </a:r>
          </a:p>
        </p:txBody>
      </p:sp>
    </p:spTree>
    <p:extLst>
      <p:ext uri="{BB962C8B-B14F-4D97-AF65-F5344CB8AC3E}">
        <p14:creationId xmlns:p14="http://schemas.microsoft.com/office/powerpoint/2010/main" val="56344626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00B0F0"/>
          </a:solidFill>
          <a:prstDash val="solid"/>
          <a:miter lim="800000"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50817</TotalTime>
  <Words>439</Words>
  <Application>Microsoft Office PowerPoint</Application>
  <PresentationFormat>On-screen Show (16:9)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Tahoma</vt:lpstr>
      <vt:lpstr>Times New Roman</vt:lpstr>
      <vt:lpstr>Wingdings</vt:lpstr>
      <vt:lpstr>Blends</vt:lpstr>
      <vt:lpstr>About the Course</vt:lpstr>
      <vt:lpstr>Recommended Textbook</vt:lpstr>
      <vt:lpstr>Course Activities</vt:lpstr>
      <vt:lpstr>Computer Requirements</vt:lpstr>
      <vt:lpstr>Projects and Assignments</vt:lpstr>
      <vt:lpstr>Exams</vt:lpstr>
      <vt:lpstr>Grading and Scoring</vt:lpstr>
      <vt:lpstr>The Course Grading</vt:lpstr>
      <vt:lpstr>About the Course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Aityan, Sergey</cp:lastModifiedBy>
  <cp:revision>775</cp:revision>
  <cp:lastPrinted>1601-01-01T00:00:00Z</cp:lastPrinted>
  <dcterms:created xsi:type="dcterms:W3CDTF">2003-11-11T09:16:48Z</dcterms:created>
  <dcterms:modified xsi:type="dcterms:W3CDTF">2024-09-06T03:53:49Z</dcterms:modified>
</cp:coreProperties>
</file>