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5"/>
  </p:notesMasterIdLst>
  <p:handoutMasterIdLst>
    <p:handoutMasterId r:id="rId36"/>
  </p:handoutMasterIdLst>
  <p:sldIdLst>
    <p:sldId id="559" r:id="rId2"/>
    <p:sldId id="930" r:id="rId3"/>
    <p:sldId id="931" r:id="rId4"/>
    <p:sldId id="280" r:id="rId5"/>
    <p:sldId id="577" r:id="rId6"/>
    <p:sldId id="567" r:id="rId7"/>
    <p:sldId id="562" r:id="rId8"/>
    <p:sldId id="563" r:id="rId9"/>
    <p:sldId id="564" r:id="rId10"/>
    <p:sldId id="565" r:id="rId11"/>
    <p:sldId id="568" r:id="rId12"/>
    <p:sldId id="569" r:id="rId13"/>
    <p:sldId id="578" r:id="rId14"/>
    <p:sldId id="282" r:id="rId15"/>
    <p:sldId id="566" r:id="rId16"/>
    <p:sldId id="537" r:id="rId17"/>
    <p:sldId id="580" r:id="rId18"/>
    <p:sldId id="582" r:id="rId19"/>
    <p:sldId id="581" r:id="rId20"/>
    <p:sldId id="286" r:id="rId21"/>
    <p:sldId id="570" r:id="rId22"/>
    <p:sldId id="285" r:id="rId23"/>
    <p:sldId id="571" r:id="rId24"/>
    <p:sldId id="289" r:id="rId25"/>
    <p:sldId id="288" r:id="rId26"/>
    <p:sldId id="290" r:id="rId27"/>
    <p:sldId id="297" r:id="rId28"/>
    <p:sldId id="298" r:id="rId29"/>
    <p:sldId id="287" r:id="rId30"/>
    <p:sldId id="304" r:id="rId31"/>
    <p:sldId id="293" r:id="rId32"/>
    <p:sldId id="572" r:id="rId33"/>
    <p:sldId id="561" r:id="rId34"/>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FFFF"/>
    <a:srgbClr val="FF0000"/>
    <a:srgbClr val="CFC215"/>
    <a:srgbClr val="F2F3C9"/>
    <a:srgbClr val="CCDB9D"/>
    <a:srgbClr val="EAD896"/>
    <a:srgbClr val="B1F1B7"/>
    <a:srgbClr val="FFF1C9"/>
    <a:srgbClr val="FFFC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0929"/>
  </p:normalViewPr>
  <p:slideViewPr>
    <p:cSldViewPr>
      <p:cViewPr varScale="1">
        <p:scale>
          <a:sx n="139" d="100"/>
          <a:sy n="139" d="100"/>
        </p:scale>
        <p:origin x="84" y="22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 Aityan</a:t>
            </a:r>
          </a:p>
          <a:p>
            <a:pPr>
              <a:spcBef>
                <a:spcPts val="0"/>
              </a:spcBef>
              <a:defRPr/>
            </a:pPr>
            <a:r>
              <a:rPr lang="en-US" sz="1800" dirty="0"/>
              <a:t>s.aityan@northeastern.edu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1082676" y="1978942"/>
            <a:ext cx="7394573" cy="830997"/>
          </a:xfrm>
          <a:prstGeom prst="rect">
            <a:avLst/>
          </a:prstGeom>
          <a:noFill/>
          <a:ln w="9525">
            <a:noFill/>
            <a:miter lim="800000"/>
            <a:headEnd/>
            <a:tailEnd/>
          </a:ln>
          <a:effectLst/>
        </p:spPr>
        <p:txBody>
          <a:bodyPr wrap="square">
            <a:spAutoFit/>
          </a:bodyPr>
          <a:lstStyle/>
          <a:p>
            <a:r>
              <a:rPr lang="en-US" sz="4800" baseline="0" dirty="0">
                <a:solidFill>
                  <a:srgbClr val="333399"/>
                </a:solidFill>
              </a:rPr>
              <a:t>Artificial Neural Networks</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86E26064-3D00-49F6-8362-C795B30818E0}"/>
              </a:ext>
            </a:extLst>
          </p:cNvPr>
          <p:cNvSpPr>
            <a:spLocks noGrp="1"/>
          </p:cNvSpPr>
          <p:nvPr>
            <p:ph sz="quarter" idx="10"/>
          </p:nvPr>
        </p:nvSpPr>
        <p:spPr>
          <a:xfrm>
            <a:off x="533400" y="1257300"/>
            <a:ext cx="38862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D72D19B3-9000-47C2-9C05-FBAC3FB266F0}"/>
              </a:ext>
            </a:extLst>
          </p:cNvPr>
          <p:cNvSpPr>
            <a:spLocks noGrp="1"/>
          </p:cNvSpPr>
          <p:nvPr>
            <p:ph sz="quarter" idx="11"/>
          </p:nvPr>
        </p:nvSpPr>
        <p:spPr>
          <a:xfrm>
            <a:off x="4800600" y="1257300"/>
            <a:ext cx="37338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9293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dirty="0"/>
              <a:t>Sergey Aityan</a:t>
            </a:r>
          </a:p>
        </p:txBody>
      </p:sp>
      <p:sp>
        <p:nvSpPr>
          <p:cNvPr id="64529" name="Text Box 17"/>
          <p:cNvSpPr txBox="1">
            <a:spLocks noChangeArrowheads="1"/>
          </p:cNvSpPr>
          <p:nvPr userDrawn="1"/>
        </p:nvSpPr>
        <p:spPr bwMode="auto">
          <a:xfrm>
            <a:off x="7543800" y="4889578"/>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32</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dirty="0"/>
              <a:t>Artificial Neural Networks</a:t>
            </a:r>
          </a:p>
        </p:txBody>
      </p:sp>
      <p:sp>
        <p:nvSpPr>
          <p:cNvPr id="64532" name="Rectangle 20"/>
          <p:cNvSpPr>
            <a:spLocks noChangeArrowheads="1"/>
          </p:cNvSpPr>
          <p:nvPr userDrawn="1"/>
        </p:nvSpPr>
        <p:spPr bwMode="auto">
          <a:xfrm>
            <a:off x="3657600" y="4879686"/>
            <a:ext cx="3161699" cy="300082"/>
          </a:xfrm>
          <a:prstGeom prst="rect">
            <a:avLst/>
          </a:prstGeom>
          <a:noFill/>
          <a:ln w="9525">
            <a:noFill/>
            <a:miter lim="800000"/>
            <a:headEnd/>
            <a:tailEnd/>
          </a:ln>
          <a:effectLst/>
        </p:spPr>
        <p:txBody>
          <a:bodyPr wrap="none">
            <a:spAutoFit/>
          </a:bodyPr>
          <a:lstStyle/>
          <a:p>
            <a:pPr>
              <a:defRPr/>
            </a:pPr>
            <a:r>
              <a:rPr lang="en-US" sz="1350" dirty="0"/>
              <a:t>Chapter 1 – Brain, neuron, and model</a:t>
            </a:r>
          </a:p>
        </p:txBody>
      </p:sp>
      <p:sp>
        <p:nvSpPr>
          <p:cNvPr id="64533" name="Line 21"/>
          <p:cNvSpPr>
            <a:spLocks noChangeShapeType="1"/>
          </p:cNvSpPr>
          <p:nvPr userDrawn="1"/>
        </p:nvSpPr>
        <p:spPr bwMode="auto">
          <a:xfrm>
            <a:off x="228600" y="4901453"/>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82" r:id="rId3"/>
    <p:sldLayoutId id="2147483681" r:id="rId4"/>
    <p:sldLayoutId id="2147483675" r:id="rId5"/>
    <p:sldLayoutId id="2147483674" r:id="rId6"/>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5.bin"/><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7.bin"/><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8.bin"/><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9.bin"/><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914400" y="3333750"/>
            <a:ext cx="7696200" cy="533400"/>
          </a:xfrm>
        </p:spPr>
        <p:txBody>
          <a:bodyPr/>
          <a:lstStyle/>
          <a:p>
            <a:pPr marL="2452688" indent="-2452688"/>
            <a:r>
              <a:rPr lang="en-US" dirty="0"/>
              <a:t>Chapter 1 – Brain, Neurons, and Models</a:t>
            </a:r>
          </a:p>
        </p:txBody>
      </p:sp>
    </p:spTree>
    <p:extLst>
      <p:ext uri="{BB962C8B-B14F-4D97-AF65-F5344CB8AC3E}">
        <p14:creationId xmlns:p14="http://schemas.microsoft.com/office/powerpoint/2010/main" val="3594427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A21B-3FC6-80E3-E5A4-E17AD682EEEB}"/>
              </a:ext>
            </a:extLst>
          </p:cNvPr>
          <p:cNvSpPr>
            <a:spLocks noGrp="1"/>
          </p:cNvSpPr>
          <p:nvPr>
            <p:ph type="title"/>
          </p:nvPr>
        </p:nvSpPr>
        <p:spPr>
          <a:xfrm>
            <a:off x="914400" y="285750"/>
            <a:ext cx="6324600" cy="490538"/>
          </a:xfrm>
        </p:spPr>
        <p:txBody>
          <a:bodyPr/>
          <a:lstStyle/>
          <a:p>
            <a:r>
              <a:rPr lang="en-US" dirty="0"/>
              <a:t>Neurotransmitters Role in Memory</a:t>
            </a:r>
          </a:p>
        </p:txBody>
      </p:sp>
      <p:sp>
        <p:nvSpPr>
          <p:cNvPr id="3" name="Content Placeholder 2">
            <a:extLst>
              <a:ext uri="{FF2B5EF4-FFF2-40B4-BE49-F238E27FC236}">
                <a16:creationId xmlns:a16="http://schemas.microsoft.com/office/drawing/2014/main" id="{204D66D7-A21D-F57D-50F1-8C92B7D491D9}"/>
              </a:ext>
            </a:extLst>
          </p:cNvPr>
          <p:cNvSpPr>
            <a:spLocks noGrp="1"/>
          </p:cNvSpPr>
          <p:nvPr>
            <p:ph idx="1"/>
          </p:nvPr>
        </p:nvSpPr>
        <p:spPr>
          <a:xfrm>
            <a:off x="434975" y="1200149"/>
            <a:ext cx="8099425" cy="3354557"/>
          </a:xfrm>
        </p:spPr>
        <p:txBody>
          <a:bodyPr/>
          <a:lstStyle/>
          <a:p>
            <a:r>
              <a:rPr lang="en-US" dirty="0"/>
              <a:t>It is widely accepted that the synapse plays a role in the formation of memory. </a:t>
            </a:r>
          </a:p>
          <a:p>
            <a:r>
              <a:rPr lang="en-US" dirty="0"/>
              <a:t>As neurotransmitters activate receptors across the synaptic cleft, the connection between the two neurons is strengthened when both neurons are active at the same time, as a result of the receptor's signaling mechanisms. </a:t>
            </a:r>
          </a:p>
          <a:p>
            <a:r>
              <a:rPr lang="en-US" dirty="0"/>
              <a:t>The strength of two connected neural pathways is thought to result in the storage of information, resulting in memory. </a:t>
            </a:r>
          </a:p>
          <a:p>
            <a:r>
              <a:rPr lang="en-US" dirty="0"/>
              <a:t>This process of synaptic strengthening is known as long-term potentiation. </a:t>
            </a:r>
          </a:p>
        </p:txBody>
      </p:sp>
    </p:spTree>
    <p:extLst>
      <p:ext uri="{BB962C8B-B14F-4D97-AF65-F5344CB8AC3E}">
        <p14:creationId xmlns:p14="http://schemas.microsoft.com/office/powerpoint/2010/main" val="85732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B315-3D72-9684-A62F-CD245D8B0494}"/>
              </a:ext>
            </a:extLst>
          </p:cNvPr>
          <p:cNvSpPr>
            <a:spLocks noGrp="1"/>
          </p:cNvSpPr>
          <p:nvPr>
            <p:ph type="title"/>
          </p:nvPr>
        </p:nvSpPr>
        <p:spPr>
          <a:xfrm>
            <a:off x="990601" y="285750"/>
            <a:ext cx="7126282" cy="490538"/>
          </a:xfrm>
        </p:spPr>
        <p:txBody>
          <a:bodyPr/>
          <a:lstStyle/>
          <a:p>
            <a:r>
              <a:rPr lang="en-US" dirty="0"/>
              <a:t>Synaptic Inhibition</a:t>
            </a:r>
          </a:p>
        </p:txBody>
      </p:sp>
      <p:sp>
        <p:nvSpPr>
          <p:cNvPr id="3" name="Content Placeholder 2">
            <a:extLst>
              <a:ext uri="{FF2B5EF4-FFF2-40B4-BE49-F238E27FC236}">
                <a16:creationId xmlns:a16="http://schemas.microsoft.com/office/drawing/2014/main" id="{26DE5277-C5F8-1D08-C605-986FE4415C69}"/>
              </a:ext>
            </a:extLst>
          </p:cNvPr>
          <p:cNvSpPr>
            <a:spLocks noGrp="1"/>
          </p:cNvSpPr>
          <p:nvPr>
            <p:ph idx="1"/>
          </p:nvPr>
        </p:nvSpPr>
        <p:spPr>
          <a:xfrm>
            <a:off x="434975" y="1098321"/>
            <a:ext cx="3756025" cy="3456385"/>
          </a:xfrm>
        </p:spPr>
        <p:txBody>
          <a:bodyPr/>
          <a:lstStyle/>
          <a:p>
            <a:r>
              <a:rPr lang="en-US" dirty="0"/>
              <a:t>In addition to positive stimulus some synapses can transmit inhibiting signals that prevent the neuron from turning into excitation.</a:t>
            </a:r>
          </a:p>
          <a:p>
            <a:r>
              <a:rPr lang="en-US" dirty="0"/>
              <a:t>The total signal received by the a neuron is a sum of excitatory and inhibitory signals</a:t>
            </a:r>
          </a:p>
        </p:txBody>
      </p:sp>
      <p:pic>
        <p:nvPicPr>
          <p:cNvPr id="6" name="Picture 5">
            <a:extLst>
              <a:ext uri="{FF2B5EF4-FFF2-40B4-BE49-F238E27FC236}">
                <a16:creationId xmlns:a16="http://schemas.microsoft.com/office/drawing/2014/main" id="{287CF05C-4505-7EEC-294F-4B035563D764}"/>
              </a:ext>
            </a:extLst>
          </p:cNvPr>
          <p:cNvPicPr>
            <a:picLocks noChangeAspect="1"/>
          </p:cNvPicPr>
          <p:nvPr/>
        </p:nvPicPr>
        <p:blipFill>
          <a:blip r:embed="rId2"/>
          <a:stretch>
            <a:fillRect/>
          </a:stretch>
        </p:blipFill>
        <p:spPr>
          <a:xfrm>
            <a:off x="4267200" y="133350"/>
            <a:ext cx="4648200" cy="4577018"/>
          </a:xfrm>
          <a:prstGeom prst="rect">
            <a:avLst/>
          </a:prstGeom>
        </p:spPr>
      </p:pic>
    </p:spTree>
    <p:extLst>
      <p:ext uri="{BB962C8B-B14F-4D97-AF65-F5344CB8AC3E}">
        <p14:creationId xmlns:p14="http://schemas.microsoft.com/office/powerpoint/2010/main" val="979934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B315-3D72-9684-A62F-CD245D8B0494}"/>
              </a:ext>
            </a:extLst>
          </p:cNvPr>
          <p:cNvSpPr>
            <a:spLocks noGrp="1"/>
          </p:cNvSpPr>
          <p:nvPr>
            <p:ph type="title"/>
          </p:nvPr>
        </p:nvSpPr>
        <p:spPr>
          <a:xfrm>
            <a:off x="990601" y="285750"/>
            <a:ext cx="7126282" cy="490538"/>
          </a:xfrm>
        </p:spPr>
        <p:txBody>
          <a:bodyPr/>
          <a:lstStyle/>
          <a:p>
            <a:r>
              <a:rPr lang="en-US" dirty="0"/>
              <a:t>Action Potential</a:t>
            </a:r>
          </a:p>
        </p:txBody>
      </p:sp>
      <p:sp>
        <p:nvSpPr>
          <p:cNvPr id="3" name="Content Placeholder 2">
            <a:extLst>
              <a:ext uri="{FF2B5EF4-FFF2-40B4-BE49-F238E27FC236}">
                <a16:creationId xmlns:a16="http://schemas.microsoft.com/office/drawing/2014/main" id="{26DE5277-C5F8-1D08-C605-986FE4415C69}"/>
              </a:ext>
            </a:extLst>
          </p:cNvPr>
          <p:cNvSpPr>
            <a:spLocks noGrp="1"/>
          </p:cNvSpPr>
          <p:nvPr>
            <p:ph idx="1"/>
          </p:nvPr>
        </p:nvSpPr>
        <p:spPr>
          <a:xfrm>
            <a:off x="228600" y="794744"/>
            <a:ext cx="3581400" cy="3590330"/>
          </a:xfrm>
        </p:spPr>
        <p:txBody>
          <a:bodyPr/>
          <a:lstStyle/>
          <a:p>
            <a:r>
              <a:rPr lang="en-US" dirty="0"/>
              <a:t>Neurons communicate through electrical currents called </a:t>
            </a:r>
            <a:r>
              <a:rPr lang="en-US" b="1" i="1" dirty="0"/>
              <a:t>action potentials</a:t>
            </a:r>
            <a:r>
              <a:rPr lang="en-US" dirty="0"/>
              <a:t>, which are either excitatory or inhibitory. </a:t>
            </a:r>
          </a:p>
          <a:p>
            <a:r>
              <a:rPr lang="en-US" dirty="0"/>
              <a:t>Excitatory currents are those that prompt one neuron to share information with the next through an action potential, while inhibitory currents reduce the probability that such a transfer will take place.</a:t>
            </a:r>
          </a:p>
        </p:txBody>
      </p:sp>
      <p:pic>
        <p:nvPicPr>
          <p:cNvPr id="8" name="Picture 7" descr="A diagram of a function&#10;&#10;Description automatically generated">
            <a:extLst>
              <a:ext uri="{FF2B5EF4-FFF2-40B4-BE49-F238E27FC236}">
                <a16:creationId xmlns:a16="http://schemas.microsoft.com/office/drawing/2014/main" id="{8F920D10-59E4-D47F-395B-F66BE3A1F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52400"/>
            <a:ext cx="4877272" cy="4705350"/>
          </a:xfrm>
          <a:prstGeom prst="rect">
            <a:avLst/>
          </a:prstGeom>
        </p:spPr>
      </p:pic>
    </p:spTree>
    <p:extLst>
      <p:ext uri="{BB962C8B-B14F-4D97-AF65-F5344CB8AC3E}">
        <p14:creationId xmlns:p14="http://schemas.microsoft.com/office/powerpoint/2010/main" val="1440092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0004-EFCA-3052-03AE-7366B5BBC2C2}"/>
              </a:ext>
            </a:extLst>
          </p:cNvPr>
          <p:cNvSpPr>
            <a:spLocks noGrp="1"/>
          </p:cNvSpPr>
          <p:nvPr>
            <p:ph type="title"/>
          </p:nvPr>
        </p:nvSpPr>
        <p:spPr/>
        <p:txBody>
          <a:bodyPr/>
          <a:lstStyle/>
          <a:p>
            <a:r>
              <a:rPr lang="en-US" dirty="0"/>
              <a:t>Natural Neural Network in Brain</a:t>
            </a:r>
          </a:p>
        </p:txBody>
      </p:sp>
      <p:sp>
        <p:nvSpPr>
          <p:cNvPr id="3" name="Content Placeholder 2">
            <a:extLst>
              <a:ext uri="{FF2B5EF4-FFF2-40B4-BE49-F238E27FC236}">
                <a16:creationId xmlns:a16="http://schemas.microsoft.com/office/drawing/2014/main" id="{7D2BC187-FF53-275D-DB95-B80CD9D827CA}"/>
              </a:ext>
            </a:extLst>
          </p:cNvPr>
          <p:cNvSpPr>
            <a:spLocks noGrp="1"/>
          </p:cNvSpPr>
          <p:nvPr>
            <p:ph idx="1"/>
          </p:nvPr>
        </p:nvSpPr>
        <p:spPr>
          <a:xfrm>
            <a:off x="446088" y="895350"/>
            <a:ext cx="8251823" cy="1016229"/>
          </a:xfrm>
        </p:spPr>
        <p:txBody>
          <a:bodyPr/>
          <a:lstStyle/>
          <a:p>
            <a:r>
              <a:rPr lang="en-US" dirty="0"/>
              <a:t>There is a massively parallel interconnected network of 10¹¹ neurons (100 billion) in our brain and their connections are not as simple as I showed you above. It might look something like this:</a:t>
            </a:r>
          </a:p>
        </p:txBody>
      </p:sp>
      <p:pic>
        <p:nvPicPr>
          <p:cNvPr id="5" name="Picture 4" descr="A person looking at a diagram&#10;&#10;Description automatically generated">
            <a:extLst>
              <a:ext uri="{FF2B5EF4-FFF2-40B4-BE49-F238E27FC236}">
                <a16:creationId xmlns:a16="http://schemas.microsoft.com/office/drawing/2014/main" id="{20F966DA-3DCC-CDB8-0465-607691825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7" y="2266950"/>
            <a:ext cx="9144000" cy="2169622"/>
          </a:xfrm>
          <a:prstGeom prst="rect">
            <a:avLst/>
          </a:prstGeom>
        </p:spPr>
      </p:pic>
      <p:sp>
        <p:nvSpPr>
          <p:cNvPr id="7" name="TextBox 6">
            <a:extLst>
              <a:ext uri="{FF2B5EF4-FFF2-40B4-BE49-F238E27FC236}">
                <a16:creationId xmlns:a16="http://schemas.microsoft.com/office/drawing/2014/main" id="{94C5A645-5F68-BB8F-1E0D-FF55A6DAAE3A}"/>
              </a:ext>
            </a:extLst>
          </p:cNvPr>
          <p:cNvSpPr txBox="1"/>
          <p:nvPr/>
        </p:nvSpPr>
        <p:spPr>
          <a:xfrm>
            <a:off x="4191000" y="4534585"/>
            <a:ext cx="4953000" cy="276999"/>
          </a:xfrm>
          <a:prstGeom prst="rect">
            <a:avLst/>
          </a:prstGeom>
          <a:noFill/>
        </p:spPr>
        <p:txBody>
          <a:bodyPr wrap="square">
            <a:spAutoFit/>
          </a:bodyPr>
          <a:lstStyle/>
          <a:p>
            <a:r>
              <a:rPr lang="en-US" sz="1200" dirty="0"/>
              <a:t>https://towardsdatascience.com/mcculloch-pitts-model-5fdf65ac5dd1</a:t>
            </a:r>
          </a:p>
        </p:txBody>
      </p:sp>
    </p:spTree>
    <p:extLst>
      <p:ext uri="{BB962C8B-B14F-4D97-AF65-F5344CB8AC3E}">
        <p14:creationId xmlns:p14="http://schemas.microsoft.com/office/powerpoint/2010/main" val="2744060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Synaptic Learning</a:t>
            </a:r>
          </a:p>
        </p:txBody>
      </p:sp>
      <p:sp>
        <p:nvSpPr>
          <p:cNvPr id="3" name="Content Placeholder 2"/>
          <p:cNvSpPr>
            <a:spLocks noGrp="1"/>
          </p:cNvSpPr>
          <p:nvPr>
            <p:ph idx="1"/>
          </p:nvPr>
        </p:nvSpPr>
        <p:spPr>
          <a:xfrm>
            <a:off x="289719" y="773855"/>
            <a:ext cx="8564562" cy="867966"/>
          </a:xfrm>
        </p:spPr>
        <p:txBody>
          <a:bodyPr/>
          <a:lstStyle/>
          <a:p>
            <a:r>
              <a:rPr lang="en-US" dirty="0"/>
              <a:t>Synaptic connections have variable transmission rates that </a:t>
            </a:r>
          </a:p>
          <a:p>
            <a:pPr lvl="1"/>
            <a:r>
              <a:rPr lang="en-US" dirty="0"/>
              <a:t>increases, if the result of the transmission was successful from the neural function standpoint and</a:t>
            </a:r>
          </a:p>
          <a:p>
            <a:pPr lvl="1"/>
            <a:r>
              <a:rPr lang="en-US" dirty="0"/>
              <a:t>decreases if it was unsuccessful.</a:t>
            </a:r>
          </a:p>
          <a:p>
            <a:r>
              <a:rPr lang="en-US" dirty="0"/>
              <a:t>Thus, our brain learns by adjusting the appropriate synaptic connections of its neurons.</a:t>
            </a:r>
          </a:p>
        </p:txBody>
      </p:sp>
      <p:sp>
        <p:nvSpPr>
          <p:cNvPr id="6" name="AutoShape 2" descr="Image result for neurons and synaptic network"/>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1" y="2571750"/>
            <a:ext cx="3867149" cy="2165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612107"/>
            <a:ext cx="3657599" cy="237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6474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5727A-9FCB-82A4-B04E-66ED2F871C7C}"/>
              </a:ext>
            </a:extLst>
          </p:cNvPr>
          <p:cNvSpPr>
            <a:spLocks noGrp="1"/>
          </p:cNvSpPr>
          <p:nvPr>
            <p:ph type="title"/>
          </p:nvPr>
        </p:nvSpPr>
        <p:spPr/>
        <p:txBody>
          <a:bodyPr/>
          <a:lstStyle/>
          <a:p>
            <a:r>
              <a:rPr lang="en-US" dirty="0"/>
              <a:t>Refractory Period of a Natural Neuron</a:t>
            </a:r>
          </a:p>
        </p:txBody>
      </p:sp>
      <p:sp>
        <p:nvSpPr>
          <p:cNvPr id="3" name="Content Placeholder 2">
            <a:extLst>
              <a:ext uri="{FF2B5EF4-FFF2-40B4-BE49-F238E27FC236}">
                <a16:creationId xmlns:a16="http://schemas.microsoft.com/office/drawing/2014/main" id="{19738B55-6C45-337F-EFC4-C3046D79058B}"/>
              </a:ext>
            </a:extLst>
          </p:cNvPr>
          <p:cNvSpPr>
            <a:spLocks noGrp="1"/>
          </p:cNvSpPr>
          <p:nvPr>
            <p:ph idx="1"/>
          </p:nvPr>
        </p:nvSpPr>
        <p:spPr>
          <a:xfrm>
            <a:off x="434975" y="920635"/>
            <a:ext cx="4203533" cy="3302229"/>
          </a:xfrm>
        </p:spPr>
        <p:txBody>
          <a:bodyPr/>
          <a:lstStyle/>
          <a:p>
            <a:r>
              <a:rPr lang="en-US" dirty="0"/>
              <a:t>A natural neuron consolidates the incoming stimulus as electric potential and generates a rapid change of membrane voltage in response if the total stimulus exceeding the threshold.</a:t>
            </a:r>
          </a:p>
          <a:p>
            <a:r>
              <a:rPr lang="en-US" dirty="0"/>
              <a:t>A spike of the neuron excitation is followed by a </a:t>
            </a:r>
            <a:r>
              <a:rPr lang="en-US" b="1" i="1" dirty="0"/>
              <a:t>refractory period </a:t>
            </a:r>
            <a:r>
              <a:rPr lang="en-US" dirty="0"/>
              <a:t>when the neuron needs to restore it capabilities and cannot be excited again t all or has limited level of excitation for a certain period.</a:t>
            </a:r>
          </a:p>
        </p:txBody>
      </p:sp>
      <p:pic>
        <p:nvPicPr>
          <p:cNvPr id="9" name="Picture 8" descr="A diagram of excitation and depolarizing&#10;&#10;Description automatically generated">
            <a:extLst>
              <a:ext uri="{FF2B5EF4-FFF2-40B4-BE49-F238E27FC236}">
                <a16:creationId xmlns:a16="http://schemas.microsoft.com/office/drawing/2014/main" id="{30E58DD5-E31E-87EA-4AAA-3E003C8EE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508" y="971550"/>
            <a:ext cx="4121444" cy="3810000"/>
          </a:xfrm>
          <a:prstGeom prst="rect">
            <a:avLst/>
          </a:prstGeom>
        </p:spPr>
      </p:pic>
    </p:spTree>
    <p:extLst>
      <p:ext uri="{BB962C8B-B14F-4D97-AF65-F5344CB8AC3E}">
        <p14:creationId xmlns:p14="http://schemas.microsoft.com/office/powerpoint/2010/main" val="3094458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287799" y="2248584"/>
            <a:ext cx="6963814" cy="646331"/>
          </a:xfrm>
          <a:prstGeom prst="rect">
            <a:avLst/>
          </a:prstGeom>
          <a:noFill/>
        </p:spPr>
        <p:txBody>
          <a:bodyPr wrap="square" rtlCol="0">
            <a:spAutoFit/>
          </a:bodyPr>
          <a:lstStyle/>
          <a:p>
            <a:r>
              <a:rPr lang="en-US" sz="3600" dirty="0">
                <a:solidFill>
                  <a:srgbClr val="333399"/>
                </a:solidFill>
              </a:rPr>
              <a:t>McCulloch &amp; Pitts  Neuron Model</a:t>
            </a:r>
          </a:p>
        </p:txBody>
      </p:sp>
    </p:spTree>
    <p:extLst>
      <p:ext uri="{BB962C8B-B14F-4D97-AF65-F5344CB8AC3E}">
        <p14:creationId xmlns:p14="http://schemas.microsoft.com/office/powerpoint/2010/main" val="2128790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9270-0CD4-95B2-4579-C19682E909F0}"/>
              </a:ext>
            </a:extLst>
          </p:cNvPr>
          <p:cNvSpPr>
            <a:spLocks noGrp="1"/>
          </p:cNvSpPr>
          <p:nvPr>
            <p:ph type="title"/>
          </p:nvPr>
        </p:nvSpPr>
        <p:spPr/>
        <p:txBody>
          <a:bodyPr/>
          <a:lstStyle/>
          <a:p>
            <a:r>
              <a:rPr lang="en-US" dirty="0"/>
              <a:t>Warren McCulloch and Walter Pitts</a:t>
            </a:r>
          </a:p>
        </p:txBody>
      </p:sp>
      <p:sp>
        <p:nvSpPr>
          <p:cNvPr id="5" name="Content Placeholder 4">
            <a:extLst>
              <a:ext uri="{FF2B5EF4-FFF2-40B4-BE49-F238E27FC236}">
                <a16:creationId xmlns:a16="http://schemas.microsoft.com/office/drawing/2014/main" id="{3830D081-9E25-501F-496F-9AEB6E492BCA}"/>
              </a:ext>
            </a:extLst>
          </p:cNvPr>
          <p:cNvSpPr>
            <a:spLocks noGrp="1"/>
          </p:cNvSpPr>
          <p:nvPr>
            <p:ph sz="quarter" idx="10"/>
          </p:nvPr>
        </p:nvSpPr>
        <p:spPr>
          <a:xfrm>
            <a:off x="6553200" y="1491508"/>
            <a:ext cx="2286000" cy="490538"/>
          </a:xfrm>
        </p:spPr>
        <p:txBody>
          <a:bodyPr/>
          <a:lstStyle/>
          <a:p>
            <a:pPr marL="0" indent="0">
              <a:buNone/>
            </a:pPr>
            <a:r>
              <a:rPr lang="en-US" dirty="0"/>
              <a:t>Warren McCulloch</a:t>
            </a:r>
          </a:p>
        </p:txBody>
      </p:sp>
      <p:sp>
        <p:nvSpPr>
          <p:cNvPr id="6" name="Content Placeholder 5">
            <a:extLst>
              <a:ext uri="{FF2B5EF4-FFF2-40B4-BE49-F238E27FC236}">
                <a16:creationId xmlns:a16="http://schemas.microsoft.com/office/drawing/2014/main" id="{B15B8DFD-DDCC-A509-A3D7-3F53207BC7D2}"/>
              </a:ext>
            </a:extLst>
          </p:cNvPr>
          <p:cNvSpPr>
            <a:spLocks noGrp="1"/>
          </p:cNvSpPr>
          <p:nvPr>
            <p:ph sz="quarter" idx="11"/>
          </p:nvPr>
        </p:nvSpPr>
        <p:spPr>
          <a:xfrm>
            <a:off x="871748" y="1491508"/>
            <a:ext cx="1752600" cy="490538"/>
          </a:xfrm>
        </p:spPr>
        <p:txBody>
          <a:bodyPr/>
          <a:lstStyle/>
          <a:p>
            <a:pPr marL="0" indent="0">
              <a:buNone/>
            </a:pPr>
            <a:r>
              <a:rPr lang="en-US" dirty="0"/>
              <a:t>Walter Pitts</a:t>
            </a:r>
          </a:p>
        </p:txBody>
      </p:sp>
      <p:pic>
        <p:nvPicPr>
          <p:cNvPr id="8" name="Picture 7" descr="A person standing next to another person&#10;&#10;Description automatically generated">
            <a:extLst>
              <a:ext uri="{FF2B5EF4-FFF2-40B4-BE49-F238E27FC236}">
                <a16:creationId xmlns:a16="http://schemas.microsoft.com/office/drawing/2014/main" id="{B8722AB6-71EE-D234-C0E2-265766FEB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647" y="1012031"/>
            <a:ext cx="3585955" cy="3775010"/>
          </a:xfrm>
          <a:prstGeom prst="rect">
            <a:avLst/>
          </a:prstGeom>
        </p:spPr>
      </p:pic>
    </p:spTree>
    <p:extLst>
      <p:ext uri="{BB962C8B-B14F-4D97-AF65-F5344CB8AC3E}">
        <p14:creationId xmlns:p14="http://schemas.microsoft.com/office/powerpoint/2010/main" val="3803610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9270-0CD4-95B2-4579-C19682E909F0}"/>
              </a:ext>
            </a:extLst>
          </p:cNvPr>
          <p:cNvSpPr>
            <a:spLocks noGrp="1"/>
          </p:cNvSpPr>
          <p:nvPr>
            <p:ph type="title"/>
          </p:nvPr>
        </p:nvSpPr>
        <p:spPr/>
        <p:txBody>
          <a:bodyPr/>
          <a:lstStyle/>
          <a:p>
            <a:r>
              <a:rPr lang="en-US" dirty="0"/>
              <a:t>Warren McCulloch</a:t>
            </a:r>
          </a:p>
        </p:txBody>
      </p:sp>
      <p:sp>
        <p:nvSpPr>
          <p:cNvPr id="3" name="Content Placeholder 2">
            <a:extLst>
              <a:ext uri="{FF2B5EF4-FFF2-40B4-BE49-F238E27FC236}">
                <a16:creationId xmlns:a16="http://schemas.microsoft.com/office/drawing/2014/main" id="{C5F53A7F-6F0F-2CE3-B4D6-917930CD8613}"/>
              </a:ext>
            </a:extLst>
          </p:cNvPr>
          <p:cNvSpPr>
            <a:spLocks noGrp="1"/>
          </p:cNvSpPr>
          <p:nvPr>
            <p:ph idx="1"/>
          </p:nvPr>
        </p:nvSpPr>
        <p:spPr>
          <a:xfrm>
            <a:off x="228600" y="776288"/>
            <a:ext cx="8251823" cy="3456385"/>
          </a:xfrm>
        </p:spPr>
        <p:txBody>
          <a:bodyPr/>
          <a:lstStyle/>
          <a:p>
            <a:r>
              <a:rPr lang="en-US" sz="1800" dirty="0"/>
              <a:t>Warren McCulloch was a psychiatrist, computer scientist, neurophysiologist, poet, and philosopher. </a:t>
            </a:r>
          </a:p>
          <a:p>
            <a:r>
              <a:rPr lang="en-US" sz="1800" dirty="0"/>
              <a:t>He worked with Norbert Wiener to pioneer the new field of cybernetics, and is sometimes credited as a founder of artificial intelligence.  </a:t>
            </a:r>
          </a:p>
          <a:p>
            <a:r>
              <a:rPr lang="en-US" sz="1800" dirty="0"/>
              <a:t>He was also an accomplished experimental physiologist. </a:t>
            </a:r>
          </a:p>
          <a:p>
            <a:r>
              <a:rPr lang="en-US" sz="1800" dirty="0"/>
              <a:t>He was a colorful and controversial figure by design. </a:t>
            </a:r>
          </a:p>
          <a:p>
            <a:r>
              <a:rPr lang="en-US" sz="1800" dirty="0"/>
              <a:t>He had a spectacular beard. </a:t>
            </a:r>
          </a:p>
          <a:p>
            <a:r>
              <a:rPr lang="en-US" sz="1800" dirty="0"/>
              <a:t>His papers often had wonderful titles, like "Why the mind is in the head", or "What is a number, that a man may know it, and a man, that he may know a number".  </a:t>
            </a:r>
          </a:p>
          <a:p>
            <a:r>
              <a:rPr lang="en-US" sz="1800" dirty="0"/>
              <a:t>A collection of his works, entitled "Embodiments of Mind" is still available from MIT Press.  </a:t>
            </a:r>
          </a:p>
          <a:p>
            <a:r>
              <a:rPr lang="en-US" sz="1800" dirty="0"/>
              <a:t>Containing several of his most influential experimental and theoretical papers, philosophical essays, and even some sonnets, it remains an interesting read more than 50 years after his death in 1969.</a:t>
            </a:r>
          </a:p>
        </p:txBody>
      </p:sp>
      <p:sp>
        <p:nvSpPr>
          <p:cNvPr id="4" name="TextBox 3">
            <a:extLst>
              <a:ext uri="{FF2B5EF4-FFF2-40B4-BE49-F238E27FC236}">
                <a16:creationId xmlns:a16="http://schemas.microsoft.com/office/drawing/2014/main" id="{422FC38F-11D3-E791-D437-8C87B71E2731}"/>
              </a:ext>
            </a:extLst>
          </p:cNvPr>
          <p:cNvSpPr txBox="1"/>
          <p:nvPr/>
        </p:nvSpPr>
        <p:spPr>
          <a:xfrm>
            <a:off x="5181600" y="31177"/>
            <a:ext cx="3810000" cy="276999"/>
          </a:xfrm>
          <a:prstGeom prst="rect">
            <a:avLst/>
          </a:prstGeom>
          <a:noFill/>
        </p:spPr>
        <p:txBody>
          <a:bodyPr wrap="square">
            <a:spAutoFit/>
          </a:bodyPr>
          <a:lstStyle/>
          <a:p>
            <a:r>
              <a:rPr lang="en-US" sz="1200" dirty="0"/>
              <a:t>https://marlin.life.utsa.edu/mcculloch-and-pitts.html</a:t>
            </a:r>
          </a:p>
        </p:txBody>
      </p:sp>
    </p:spTree>
    <p:extLst>
      <p:ext uri="{BB962C8B-B14F-4D97-AF65-F5344CB8AC3E}">
        <p14:creationId xmlns:p14="http://schemas.microsoft.com/office/powerpoint/2010/main" val="4138981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9270-0CD4-95B2-4579-C19682E909F0}"/>
              </a:ext>
            </a:extLst>
          </p:cNvPr>
          <p:cNvSpPr>
            <a:spLocks noGrp="1"/>
          </p:cNvSpPr>
          <p:nvPr>
            <p:ph type="title"/>
          </p:nvPr>
        </p:nvSpPr>
        <p:spPr/>
        <p:txBody>
          <a:bodyPr/>
          <a:lstStyle/>
          <a:p>
            <a:r>
              <a:rPr lang="en-US" dirty="0"/>
              <a:t>Walter Pitts</a:t>
            </a:r>
          </a:p>
        </p:txBody>
      </p:sp>
      <p:sp>
        <p:nvSpPr>
          <p:cNvPr id="3" name="Content Placeholder 2">
            <a:extLst>
              <a:ext uri="{FF2B5EF4-FFF2-40B4-BE49-F238E27FC236}">
                <a16:creationId xmlns:a16="http://schemas.microsoft.com/office/drawing/2014/main" id="{C5F53A7F-6F0F-2CE3-B4D6-917930CD8613}"/>
              </a:ext>
            </a:extLst>
          </p:cNvPr>
          <p:cNvSpPr>
            <a:spLocks noGrp="1"/>
          </p:cNvSpPr>
          <p:nvPr>
            <p:ph idx="1"/>
          </p:nvPr>
        </p:nvSpPr>
        <p:spPr>
          <a:xfrm>
            <a:off x="152400" y="843557"/>
            <a:ext cx="8545511" cy="3456385"/>
          </a:xfrm>
        </p:spPr>
        <p:txBody>
          <a:bodyPr/>
          <a:lstStyle/>
          <a:p>
            <a:r>
              <a:rPr lang="en-US" sz="1600" dirty="0"/>
              <a:t>Walter Pitts was an eccentric genius who ran away from home in 1938 at age 15, not to join the circus, but to attend lectures by Bertrand Russell at the University of Chicago.  </a:t>
            </a:r>
          </a:p>
          <a:p>
            <a:r>
              <a:rPr lang="en-US" sz="1600" dirty="0"/>
              <a:t>Pitts had read Russell and Whitehead's Principia Mathematica at age 12, and had developed an interest in logic and mathematics.  </a:t>
            </a:r>
          </a:p>
          <a:p>
            <a:r>
              <a:rPr lang="en-US" sz="1600" dirty="0"/>
              <a:t>After Russell went home to England, Pitts hung around the University of Chicago, doing odd jobs and unofficially studying with Rudolph Carnap, one of the world's leading figures in symbolic logic at the time. </a:t>
            </a:r>
          </a:p>
          <a:p>
            <a:r>
              <a:rPr lang="en-US" sz="1600" dirty="0"/>
              <a:t>In 1942 Pitts met McCulloch, who was working on a formulation of neuronal function as binary logic. </a:t>
            </a:r>
          </a:p>
          <a:p>
            <a:r>
              <a:rPr lang="en-US" sz="1600" dirty="0"/>
              <a:t>McCulloch and his wife invited Pitts to live with them, and the two began their collaboration.  </a:t>
            </a:r>
          </a:p>
          <a:p>
            <a:r>
              <a:rPr lang="en-US" sz="1600" dirty="0"/>
              <a:t>Pitts was 18 years old and had no academic credentials at the time his most famous paper was published.  </a:t>
            </a:r>
          </a:p>
          <a:p>
            <a:r>
              <a:rPr lang="en-US" sz="1600" dirty="0"/>
              <a:t>Later, McCulloch and Pitts would both move to MIT, where Pitts would enroll as a graduate student under the supervision of Norbert Wiener, but would never graduate.</a:t>
            </a:r>
          </a:p>
        </p:txBody>
      </p:sp>
      <p:sp>
        <p:nvSpPr>
          <p:cNvPr id="5" name="TextBox 4">
            <a:extLst>
              <a:ext uri="{FF2B5EF4-FFF2-40B4-BE49-F238E27FC236}">
                <a16:creationId xmlns:a16="http://schemas.microsoft.com/office/drawing/2014/main" id="{7F9B6534-C9F2-1FF7-9C70-034B1475D133}"/>
              </a:ext>
            </a:extLst>
          </p:cNvPr>
          <p:cNvSpPr txBox="1"/>
          <p:nvPr/>
        </p:nvSpPr>
        <p:spPr>
          <a:xfrm>
            <a:off x="5181601" y="4580286"/>
            <a:ext cx="3810000" cy="276999"/>
          </a:xfrm>
          <a:prstGeom prst="rect">
            <a:avLst/>
          </a:prstGeom>
          <a:noFill/>
        </p:spPr>
        <p:txBody>
          <a:bodyPr wrap="square">
            <a:spAutoFit/>
          </a:bodyPr>
          <a:lstStyle/>
          <a:p>
            <a:r>
              <a:rPr lang="en-US" sz="1200" dirty="0"/>
              <a:t>https://marlin.life.utsa.edu/mcculloch-and-pitts.html</a:t>
            </a:r>
          </a:p>
        </p:txBody>
      </p:sp>
    </p:spTree>
    <p:extLst>
      <p:ext uri="{BB962C8B-B14F-4D97-AF65-F5344CB8AC3E}">
        <p14:creationId xmlns:p14="http://schemas.microsoft.com/office/powerpoint/2010/main" val="13401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4DAD-7863-FA19-2E48-19C11A7DBDAC}"/>
              </a:ext>
            </a:extLst>
          </p:cNvPr>
          <p:cNvSpPr>
            <a:spLocks noGrp="1"/>
          </p:cNvSpPr>
          <p:nvPr>
            <p:ph type="title"/>
          </p:nvPr>
        </p:nvSpPr>
        <p:spPr>
          <a:xfrm>
            <a:off x="1600200" y="285750"/>
            <a:ext cx="6516682" cy="490538"/>
          </a:xfrm>
        </p:spPr>
        <p:txBody>
          <a:bodyPr/>
          <a:lstStyle/>
          <a:p>
            <a:r>
              <a:rPr lang="en-US" dirty="0"/>
              <a:t>In This Chapter</a:t>
            </a:r>
          </a:p>
        </p:txBody>
      </p:sp>
      <p:sp>
        <p:nvSpPr>
          <p:cNvPr id="3" name="Content Placeholder 2">
            <a:extLst>
              <a:ext uri="{FF2B5EF4-FFF2-40B4-BE49-F238E27FC236}">
                <a16:creationId xmlns:a16="http://schemas.microsoft.com/office/drawing/2014/main" id="{4F609D82-AA31-3841-69F7-992935A5B109}"/>
              </a:ext>
            </a:extLst>
          </p:cNvPr>
          <p:cNvSpPr>
            <a:spLocks noGrp="1"/>
          </p:cNvSpPr>
          <p:nvPr>
            <p:ph idx="1"/>
          </p:nvPr>
        </p:nvSpPr>
        <p:spPr>
          <a:xfrm>
            <a:off x="1866900" y="1826345"/>
            <a:ext cx="5410200" cy="1490809"/>
          </a:xfrm>
        </p:spPr>
        <p:txBody>
          <a:bodyPr/>
          <a:lstStyle/>
          <a:p>
            <a:pPr marL="0" indent="0">
              <a:buNone/>
            </a:pPr>
            <a:r>
              <a:rPr lang="en-US" dirty="0"/>
              <a:t>Chapter 1</a:t>
            </a:r>
          </a:p>
          <a:p>
            <a:r>
              <a:rPr lang="en-US" dirty="0"/>
              <a:t>Human brain, biological neurons, synapses, and neural networks</a:t>
            </a:r>
          </a:p>
          <a:p>
            <a:r>
              <a:rPr lang="en-US" dirty="0"/>
              <a:t>McCulloch &amp; Pitts  Neuron Model</a:t>
            </a:r>
          </a:p>
        </p:txBody>
      </p:sp>
    </p:spTree>
    <p:extLst>
      <p:ext uri="{BB962C8B-B14F-4D97-AF65-F5344CB8AC3E}">
        <p14:creationId xmlns:p14="http://schemas.microsoft.com/office/powerpoint/2010/main" val="294269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McCulloch and Pitts Neuron</a:t>
            </a:r>
          </a:p>
        </p:txBody>
      </p:sp>
      <p:sp>
        <p:nvSpPr>
          <p:cNvPr id="3" name="Content Placeholder 2"/>
          <p:cNvSpPr>
            <a:spLocks noGrp="1"/>
          </p:cNvSpPr>
          <p:nvPr>
            <p:ph sz="quarter" idx="10"/>
          </p:nvPr>
        </p:nvSpPr>
        <p:spPr>
          <a:xfrm>
            <a:off x="183797" y="1105614"/>
            <a:ext cx="3811439" cy="837173"/>
          </a:xfrm>
        </p:spPr>
        <p:txBody>
          <a:bodyPr/>
          <a:lstStyle/>
          <a:p>
            <a:r>
              <a:rPr lang="en-US" dirty="0"/>
              <a:t>The first computational model of a neuron was proposed by Warren McCulloch (neuroscientist) and Walter Pitts (logician) in 1943.</a:t>
            </a:r>
          </a:p>
        </p:txBody>
      </p:sp>
      <p:sp>
        <p:nvSpPr>
          <p:cNvPr id="40" name="Content Placeholder 39"/>
          <p:cNvSpPr>
            <a:spLocks noGrp="1"/>
          </p:cNvSpPr>
          <p:nvPr>
            <p:ph sz="quarter" idx="11"/>
          </p:nvPr>
        </p:nvSpPr>
        <p:spPr>
          <a:xfrm>
            <a:off x="183797" y="2793177"/>
            <a:ext cx="7848600" cy="1560323"/>
          </a:xfrm>
        </p:spPr>
        <p:txBody>
          <a:bodyPr/>
          <a:lstStyle/>
          <a:p>
            <a:r>
              <a:rPr lang="en-US" dirty="0"/>
              <a:t>Warren S. McCulloch and Walter Pitts, Bulletin of Mathematical Biophysics, 5:115-133, 1943.</a:t>
            </a:r>
          </a:p>
          <a:p>
            <a:r>
              <a:rPr lang="en-US" dirty="0"/>
              <a:t>The McCulloch and Pitts neuron </a:t>
            </a:r>
          </a:p>
          <a:p>
            <a:pPr lvl="1"/>
            <a:r>
              <a:rPr lang="en-US" dirty="0"/>
              <a:t>aggregates (summarizes) the input signal</a:t>
            </a:r>
          </a:p>
          <a:p>
            <a:pPr lvl="1"/>
            <a:r>
              <a:rPr lang="en-US" dirty="0"/>
              <a:t>Fires with the fixed signal, if the aggregated signal exceeds the threshold, and transmits the excitation over its output.</a:t>
            </a:r>
          </a:p>
          <a:p>
            <a:endParaRPr lang="en-US" dirty="0"/>
          </a:p>
        </p:txBody>
      </p:sp>
      <p:grpSp>
        <p:nvGrpSpPr>
          <p:cNvPr id="34" name="Group 33"/>
          <p:cNvGrpSpPr/>
          <p:nvPr/>
        </p:nvGrpSpPr>
        <p:grpSpPr>
          <a:xfrm>
            <a:off x="4754029" y="776288"/>
            <a:ext cx="3999780" cy="1985631"/>
            <a:chOff x="2124075" y="3679600"/>
            <a:chExt cx="4299568" cy="2024588"/>
          </a:xfrm>
        </p:grpSpPr>
        <p:grpSp>
          <p:nvGrpSpPr>
            <p:cNvPr id="10" name="Group 9"/>
            <p:cNvGrpSpPr/>
            <p:nvPr/>
          </p:nvGrpSpPr>
          <p:grpSpPr>
            <a:xfrm>
              <a:off x="3429000" y="4000500"/>
              <a:ext cx="1066800" cy="990600"/>
              <a:chOff x="2362200" y="4495800"/>
              <a:chExt cx="1066800" cy="990600"/>
            </a:xfrm>
          </p:grpSpPr>
          <p:sp>
            <p:nvSpPr>
              <p:cNvPr id="7" name="Pie 6"/>
              <p:cNvSpPr/>
              <p:nvPr/>
            </p:nvSpPr>
            <p:spPr bwMode="auto">
              <a:xfrm>
                <a:off x="2362200" y="4495800"/>
                <a:ext cx="1066800" cy="990600"/>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sz="2000" dirty="0"/>
                  <a:t>g</a:t>
                </a:r>
              </a:p>
            </p:txBody>
          </p:sp>
          <p:sp>
            <p:nvSpPr>
              <p:cNvPr id="8" name="Pie 7"/>
              <p:cNvSpPr/>
              <p:nvPr/>
            </p:nvSpPr>
            <p:spPr bwMode="auto">
              <a:xfrm flipH="1">
                <a:off x="2362200" y="4495800"/>
                <a:ext cx="1066800" cy="990600"/>
              </a:xfrm>
              <a:prstGeom prst="pie">
                <a:avLst>
                  <a:gd name="adj1" fmla="val 5253675"/>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r" defTabSz="685800"/>
                <a:r>
                  <a:rPr lang="en-US" sz="2000" dirty="0"/>
                  <a:t>f</a:t>
                </a:r>
              </a:p>
            </p:txBody>
          </p:sp>
        </p:grpSp>
        <p:cxnSp>
          <p:nvCxnSpPr>
            <p:cNvPr id="12" name="Straight Connector 11"/>
            <p:cNvCxnSpPr/>
            <p:nvPr/>
          </p:nvCxnSpPr>
          <p:spPr bwMode="auto">
            <a:xfrm>
              <a:off x="2490293" y="3934515"/>
              <a:ext cx="932976" cy="302807"/>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2136232" y="3679600"/>
              <a:ext cx="304800" cy="302126"/>
            </a:xfrm>
            <a:prstGeom prst="rect">
              <a:avLst/>
            </a:prstGeom>
            <a:noFill/>
          </p:spPr>
          <p:txBody>
            <a:bodyPr wrap="square" lIns="0" tIns="0" rIns="0" bIns="0" rtlCol="0">
              <a:spAutoFit/>
            </a:bodyPr>
            <a:lstStyle/>
            <a:p>
              <a:pPr algn="ctr"/>
              <a:r>
                <a:rPr lang="en-US" sz="2000" dirty="0"/>
                <a:t>x</a:t>
              </a:r>
              <a:r>
                <a:rPr lang="en-US" sz="2000" baseline="-25000" dirty="0"/>
                <a:t>1</a:t>
              </a:r>
              <a:endParaRPr lang="en-US" sz="2000" dirty="0"/>
            </a:p>
          </p:txBody>
        </p:sp>
        <p:sp>
          <p:nvSpPr>
            <p:cNvPr id="14" name="TextBox 13"/>
            <p:cNvSpPr txBox="1"/>
            <p:nvPr/>
          </p:nvSpPr>
          <p:spPr>
            <a:xfrm>
              <a:off x="2172669" y="4394877"/>
              <a:ext cx="342900" cy="302126"/>
            </a:xfrm>
            <a:prstGeom prst="rect">
              <a:avLst/>
            </a:prstGeom>
            <a:noFill/>
          </p:spPr>
          <p:txBody>
            <a:bodyPr wrap="square" lIns="0" tIns="0" rIns="0" bIns="0" rtlCol="0">
              <a:spAutoFit/>
            </a:bodyPr>
            <a:lstStyle/>
            <a:p>
              <a:pPr algn="ctr"/>
              <a:r>
                <a:rPr lang="en-US" sz="2000" dirty="0"/>
                <a:t>x</a:t>
              </a:r>
              <a:r>
                <a:rPr lang="en-US" sz="2000" baseline="-25000" dirty="0"/>
                <a:t>3</a:t>
              </a:r>
              <a:endParaRPr lang="en-US" sz="2000" dirty="0"/>
            </a:p>
          </p:txBody>
        </p:sp>
        <p:sp>
          <p:nvSpPr>
            <p:cNvPr id="15" name="TextBox 14"/>
            <p:cNvSpPr txBox="1"/>
            <p:nvPr/>
          </p:nvSpPr>
          <p:spPr>
            <a:xfrm>
              <a:off x="2124075" y="4016770"/>
              <a:ext cx="381000" cy="302126"/>
            </a:xfrm>
            <a:prstGeom prst="rect">
              <a:avLst/>
            </a:prstGeom>
            <a:noFill/>
          </p:spPr>
          <p:txBody>
            <a:bodyPr wrap="square" lIns="0" tIns="0" rIns="0" bIns="0" rtlCol="0">
              <a:spAutoFit/>
            </a:bodyPr>
            <a:lstStyle/>
            <a:p>
              <a:pPr algn="ctr"/>
              <a:r>
                <a:rPr lang="en-US" sz="2000" dirty="0"/>
                <a:t>x</a:t>
              </a:r>
              <a:r>
                <a:rPr lang="en-US" sz="2000" baseline="-25000" dirty="0"/>
                <a:t>2</a:t>
              </a:r>
              <a:endParaRPr lang="en-US" sz="2000" dirty="0"/>
            </a:p>
          </p:txBody>
        </p:sp>
        <p:sp>
          <p:nvSpPr>
            <p:cNvPr id="16" name="TextBox 15"/>
            <p:cNvSpPr txBox="1"/>
            <p:nvPr/>
          </p:nvSpPr>
          <p:spPr>
            <a:xfrm>
              <a:off x="2659856" y="5390373"/>
              <a:ext cx="3559782" cy="313815"/>
            </a:xfrm>
            <a:prstGeom prst="rect">
              <a:avLst/>
            </a:prstGeom>
            <a:noFill/>
          </p:spPr>
          <p:txBody>
            <a:bodyPr wrap="square" lIns="0" tIns="0" rIns="0" bIns="0" rtlCol="0">
              <a:spAutoFit/>
            </a:bodyPr>
            <a:lstStyle/>
            <a:p>
              <a:pPr algn="ctr"/>
              <a:r>
                <a:rPr lang="en-US" sz="2000" dirty="0"/>
                <a:t>xₖ ∈ {0,1} for k = 1, 2, …, N</a:t>
              </a:r>
            </a:p>
          </p:txBody>
        </p:sp>
        <p:cxnSp>
          <p:nvCxnSpPr>
            <p:cNvPr id="17" name="Straight Connector 16"/>
            <p:cNvCxnSpPr/>
            <p:nvPr/>
          </p:nvCxnSpPr>
          <p:spPr bwMode="auto">
            <a:xfrm>
              <a:off x="2590800" y="4210921"/>
              <a:ext cx="832468" cy="190500"/>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2590800" y="4531034"/>
              <a:ext cx="838200" cy="38100"/>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V="1">
              <a:off x="2659856" y="4694726"/>
              <a:ext cx="769144" cy="447871"/>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a:off x="2166937" y="4624640"/>
              <a:ext cx="342900" cy="302126"/>
            </a:xfrm>
            <a:prstGeom prst="rect">
              <a:avLst/>
            </a:prstGeom>
            <a:noFill/>
          </p:spPr>
          <p:txBody>
            <a:bodyPr wrap="square" lIns="0" tIns="0" rIns="0" bIns="0" rtlCol="0">
              <a:spAutoFit/>
            </a:bodyPr>
            <a:lstStyle/>
            <a:p>
              <a:pPr algn="ctr"/>
              <a:r>
                <a:rPr lang="en-US" sz="2000" dirty="0"/>
                <a:t>…</a:t>
              </a:r>
            </a:p>
          </p:txBody>
        </p:sp>
        <p:sp>
          <p:nvSpPr>
            <p:cNvPr id="29" name="TextBox 28"/>
            <p:cNvSpPr txBox="1"/>
            <p:nvPr/>
          </p:nvSpPr>
          <p:spPr>
            <a:xfrm>
              <a:off x="2225057" y="4963327"/>
              <a:ext cx="342900" cy="302126"/>
            </a:xfrm>
            <a:prstGeom prst="rect">
              <a:avLst/>
            </a:prstGeom>
            <a:noFill/>
          </p:spPr>
          <p:txBody>
            <a:bodyPr wrap="square" lIns="0" tIns="0" rIns="0" bIns="0" rtlCol="0">
              <a:spAutoFit/>
            </a:bodyPr>
            <a:lstStyle/>
            <a:p>
              <a:pPr algn="ctr"/>
              <a:r>
                <a:rPr lang="en-US" sz="2000" dirty="0" err="1"/>
                <a:t>x</a:t>
              </a:r>
              <a:r>
                <a:rPr lang="en-US" sz="2000" baseline="-25000" dirty="0" err="1"/>
                <a:t>N</a:t>
              </a:r>
              <a:endParaRPr lang="en-US" sz="2000" dirty="0"/>
            </a:p>
          </p:txBody>
        </p:sp>
        <p:cxnSp>
          <p:nvCxnSpPr>
            <p:cNvPr id="32" name="Straight Arrow Connector 31"/>
            <p:cNvCxnSpPr>
              <a:stCxn id="8" idx="2"/>
            </p:cNvCxnSpPr>
            <p:nvPr/>
          </p:nvCxnSpPr>
          <p:spPr bwMode="auto">
            <a:xfrm>
              <a:off x="4495800" y="4495800"/>
              <a:ext cx="752475"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5264944" y="4316147"/>
              <a:ext cx="1158699" cy="313815"/>
            </a:xfrm>
            <a:prstGeom prst="rect">
              <a:avLst/>
            </a:prstGeom>
            <a:noFill/>
          </p:spPr>
          <p:txBody>
            <a:bodyPr wrap="square" lIns="0" tIns="0" rIns="0" bIns="0" rtlCol="0">
              <a:spAutoFit/>
            </a:bodyPr>
            <a:lstStyle/>
            <a:p>
              <a:pPr algn="ctr"/>
              <a:r>
                <a:rPr lang="en-US" sz="2000" dirty="0"/>
                <a:t>y ∈ {0,1}</a:t>
              </a:r>
            </a:p>
          </p:txBody>
        </p:sp>
      </p:grpSp>
    </p:spTree>
    <p:extLst>
      <p:ext uri="{BB962C8B-B14F-4D97-AF65-F5344CB8AC3E}">
        <p14:creationId xmlns:p14="http://schemas.microsoft.com/office/powerpoint/2010/main" val="3452893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502" y="766700"/>
            <a:ext cx="6265855" cy="490538"/>
          </a:xfrm>
        </p:spPr>
        <p:txBody>
          <a:bodyPr/>
          <a:lstStyle/>
          <a:p>
            <a:r>
              <a:rPr lang="en-US" dirty="0"/>
              <a:t>Another Schematic Representation of the McCulloch and Pitts Neuron</a:t>
            </a:r>
          </a:p>
        </p:txBody>
      </p:sp>
      <p:sp>
        <p:nvSpPr>
          <p:cNvPr id="3" name="Content Placeholder 2"/>
          <p:cNvSpPr>
            <a:spLocks noGrp="1"/>
          </p:cNvSpPr>
          <p:nvPr>
            <p:ph idx="1"/>
          </p:nvPr>
        </p:nvSpPr>
        <p:spPr>
          <a:xfrm>
            <a:off x="434975" y="1809750"/>
            <a:ext cx="3115973" cy="2209800"/>
          </a:xfrm>
        </p:spPr>
        <p:txBody>
          <a:bodyPr/>
          <a:lstStyle/>
          <a:p>
            <a:r>
              <a:rPr lang="en-US" dirty="0"/>
              <a:t>The diagram in this slide is another representation but absolutely the same model of the McCulloch and Pitts neuron </a:t>
            </a:r>
          </a:p>
        </p:txBody>
      </p:sp>
      <p:grpSp>
        <p:nvGrpSpPr>
          <p:cNvPr id="40" name="Group 39">
            <a:extLst>
              <a:ext uri="{FF2B5EF4-FFF2-40B4-BE49-F238E27FC236}">
                <a16:creationId xmlns:a16="http://schemas.microsoft.com/office/drawing/2014/main" id="{CE1330E6-4DF9-D7A8-032A-270E5C69EBAA}"/>
              </a:ext>
            </a:extLst>
          </p:cNvPr>
          <p:cNvGrpSpPr/>
          <p:nvPr/>
        </p:nvGrpSpPr>
        <p:grpSpPr>
          <a:xfrm>
            <a:off x="3962400" y="1809750"/>
            <a:ext cx="4202403" cy="1957118"/>
            <a:chOff x="3636647" y="1824536"/>
            <a:chExt cx="4202403" cy="1957118"/>
          </a:xfrm>
        </p:grpSpPr>
        <p:grpSp>
          <p:nvGrpSpPr>
            <p:cNvPr id="4" name="Group 3">
              <a:extLst>
                <a:ext uri="{FF2B5EF4-FFF2-40B4-BE49-F238E27FC236}">
                  <a16:creationId xmlns:a16="http://schemas.microsoft.com/office/drawing/2014/main" id="{757F43B1-51C9-DD7E-E0E9-3E65FA0F8A62}"/>
                </a:ext>
              </a:extLst>
            </p:cNvPr>
            <p:cNvGrpSpPr/>
            <p:nvPr/>
          </p:nvGrpSpPr>
          <p:grpSpPr>
            <a:xfrm>
              <a:off x="3636647" y="1824536"/>
              <a:ext cx="4202403" cy="1957118"/>
              <a:chOff x="2124075" y="3679600"/>
              <a:chExt cx="4124498" cy="1921184"/>
            </a:xfrm>
          </p:grpSpPr>
          <p:cxnSp>
            <p:nvCxnSpPr>
              <p:cNvPr id="7" name="Straight Connector 6">
                <a:extLst>
                  <a:ext uri="{FF2B5EF4-FFF2-40B4-BE49-F238E27FC236}">
                    <a16:creationId xmlns:a16="http://schemas.microsoft.com/office/drawing/2014/main" id="{CC6F3EBA-7B83-9B64-94C8-1E5191B308C2}"/>
                  </a:ext>
                </a:extLst>
              </p:cNvPr>
              <p:cNvCxnSpPr/>
              <p:nvPr/>
            </p:nvCxnSpPr>
            <p:spPr bwMode="auto">
              <a:xfrm>
                <a:off x="2528550" y="3901839"/>
                <a:ext cx="685251" cy="290678"/>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BD5E90A3-B5D4-1D0C-AAC9-2BF2DE40AD40}"/>
                  </a:ext>
                </a:extLst>
              </p:cNvPr>
              <p:cNvSpPr txBox="1"/>
              <p:nvPr/>
            </p:nvSpPr>
            <p:spPr>
              <a:xfrm>
                <a:off x="2136232" y="3679600"/>
                <a:ext cx="304800" cy="302126"/>
              </a:xfrm>
              <a:prstGeom prst="rect">
                <a:avLst/>
              </a:prstGeom>
              <a:noFill/>
            </p:spPr>
            <p:txBody>
              <a:bodyPr wrap="square" lIns="0" tIns="0" rIns="0" bIns="0" rtlCol="0">
                <a:spAutoFit/>
              </a:bodyPr>
              <a:lstStyle/>
              <a:p>
                <a:pPr algn="ctr"/>
                <a:r>
                  <a:rPr lang="en-US" sz="2000" dirty="0"/>
                  <a:t>x</a:t>
                </a:r>
                <a:r>
                  <a:rPr lang="en-US" sz="2000" baseline="-25000" dirty="0"/>
                  <a:t>1</a:t>
                </a:r>
                <a:endParaRPr lang="en-US" sz="2000" dirty="0"/>
              </a:p>
            </p:txBody>
          </p:sp>
          <p:sp>
            <p:nvSpPr>
              <p:cNvPr id="9" name="TextBox 8">
                <a:extLst>
                  <a:ext uri="{FF2B5EF4-FFF2-40B4-BE49-F238E27FC236}">
                    <a16:creationId xmlns:a16="http://schemas.microsoft.com/office/drawing/2014/main" id="{4A6DD69A-5310-FE24-E088-3EA0182179B7}"/>
                  </a:ext>
                </a:extLst>
              </p:cNvPr>
              <p:cNvSpPr txBox="1"/>
              <p:nvPr/>
            </p:nvSpPr>
            <p:spPr>
              <a:xfrm>
                <a:off x="2172669" y="4394877"/>
                <a:ext cx="342900" cy="302126"/>
              </a:xfrm>
              <a:prstGeom prst="rect">
                <a:avLst/>
              </a:prstGeom>
              <a:noFill/>
            </p:spPr>
            <p:txBody>
              <a:bodyPr wrap="square" lIns="0" tIns="0" rIns="0" bIns="0" rtlCol="0">
                <a:spAutoFit/>
              </a:bodyPr>
              <a:lstStyle/>
              <a:p>
                <a:pPr algn="ctr"/>
                <a:r>
                  <a:rPr lang="en-US" sz="2000" dirty="0"/>
                  <a:t>x</a:t>
                </a:r>
                <a:r>
                  <a:rPr lang="en-US" sz="2000" baseline="-25000" dirty="0"/>
                  <a:t>3</a:t>
                </a:r>
                <a:endParaRPr lang="en-US" sz="2000" dirty="0"/>
              </a:p>
            </p:txBody>
          </p:sp>
          <p:sp>
            <p:nvSpPr>
              <p:cNvPr id="10" name="TextBox 9">
                <a:extLst>
                  <a:ext uri="{FF2B5EF4-FFF2-40B4-BE49-F238E27FC236}">
                    <a16:creationId xmlns:a16="http://schemas.microsoft.com/office/drawing/2014/main" id="{E3444737-685C-9D43-0FD9-E4398D1E403A}"/>
                  </a:ext>
                </a:extLst>
              </p:cNvPr>
              <p:cNvSpPr txBox="1"/>
              <p:nvPr/>
            </p:nvSpPr>
            <p:spPr>
              <a:xfrm>
                <a:off x="2124075" y="4016770"/>
                <a:ext cx="381000" cy="302126"/>
              </a:xfrm>
              <a:prstGeom prst="rect">
                <a:avLst/>
              </a:prstGeom>
              <a:noFill/>
            </p:spPr>
            <p:txBody>
              <a:bodyPr wrap="square" lIns="0" tIns="0" rIns="0" bIns="0" rtlCol="0">
                <a:spAutoFit/>
              </a:bodyPr>
              <a:lstStyle/>
              <a:p>
                <a:pPr algn="ctr"/>
                <a:r>
                  <a:rPr lang="en-US" sz="2000" dirty="0"/>
                  <a:t>x</a:t>
                </a:r>
                <a:r>
                  <a:rPr lang="en-US" sz="2000" baseline="-25000" dirty="0"/>
                  <a:t>2</a:t>
                </a:r>
                <a:endParaRPr lang="en-US" sz="2000" dirty="0"/>
              </a:p>
            </p:txBody>
          </p:sp>
          <p:sp>
            <p:nvSpPr>
              <p:cNvPr id="11" name="TextBox 10">
                <a:extLst>
                  <a:ext uri="{FF2B5EF4-FFF2-40B4-BE49-F238E27FC236}">
                    <a16:creationId xmlns:a16="http://schemas.microsoft.com/office/drawing/2014/main" id="{A06C4246-1A7A-2052-9CC8-A0DF73ED8705}"/>
                  </a:ext>
                </a:extLst>
              </p:cNvPr>
              <p:cNvSpPr txBox="1"/>
              <p:nvPr/>
            </p:nvSpPr>
            <p:spPr>
              <a:xfrm>
                <a:off x="2876550" y="5298658"/>
                <a:ext cx="3238500" cy="302126"/>
              </a:xfrm>
              <a:prstGeom prst="rect">
                <a:avLst/>
              </a:prstGeom>
              <a:noFill/>
            </p:spPr>
            <p:txBody>
              <a:bodyPr wrap="square" lIns="0" tIns="0" rIns="0" bIns="0" rtlCol="0">
                <a:spAutoFit/>
              </a:bodyPr>
              <a:lstStyle/>
              <a:p>
                <a:pPr algn="ctr"/>
                <a:r>
                  <a:rPr lang="en-US" sz="2000" dirty="0"/>
                  <a:t>xₖ ∈ {0,1} for k = 1, 2, …, N</a:t>
                </a:r>
              </a:p>
            </p:txBody>
          </p:sp>
          <p:cxnSp>
            <p:nvCxnSpPr>
              <p:cNvPr id="12" name="Straight Connector 11">
                <a:extLst>
                  <a:ext uri="{FF2B5EF4-FFF2-40B4-BE49-F238E27FC236}">
                    <a16:creationId xmlns:a16="http://schemas.microsoft.com/office/drawing/2014/main" id="{7083D9A7-FE9D-3AA7-5F75-4FF0321D70EE}"/>
                  </a:ext>
                </a:extLst>
              </p:cNvPr>
              <p:cNvCxnSpPr/>
              <p:nvPr/>
            </p:nvCxnSpPr>
            <p:spPr bwMode="auto">
              <a:xfrm>
                <a:off x="2590800" y="4210921"/>
                <a:ext cx="566796" cy="105226"/>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94BB88D0-97E2-B0FF-5C0B-0C1121C0BE84}"/>
                  </a:ext>
                </a:extLst>
              </p:cNvPr>
              <p:cNvCxnSpPr>
                <a:endCxn id="21" idx="2"/>
              </p:cNvCxnSpPr>
              <p:nvPr/>
            </p:nvCxnSpPr>
            <p:spPr bwMode="auto">
              <a:xfrm>
                <a:off x="2590800" y="4531034"/>
                <a:ext cx="514911" cy="1175"/>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D7269D83-A751-8C5C-349E-03F8A2152B05}"/>
                  </a:ext>
                </a:extLst>
              </p:cNvPr>
              <p:cNvCxnSpPr/>
              <p:nvPr/>
            </p:nvCxnSpPr>
            <p:spPr bwMode="auto">
              <a:xfrm flipV="1">
                <a:off x="2588970" y="4747095"/>
                <a:ext cx="574861" cy="350696"/>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a:extLst>
                  <a:ext uri="{FF2B5EF4-FFF2-40B4-BE49-F238E27FC236}">
                    <a16:creationId xmlns:a16="http://schemas.microsoft.com/office/drawing/2014/main" id="{02B1313E-E4A5-15E5-2C7E-58BAB3289008}"/>
                  </a:ext>
                </a:extLst>
              </p:cNvPr>
              <p:cNvSpPr txBox="1"/>
              <p:nvPr/>
            </p:nvSpPr>
            <p:spPr>
              <a:xfrm>
                <a:off x="2166937" y="4624640"/>
                <a:ext cx="342900" cy="302126"/>
              </a:xfrm>
              <a:prstGeom prst="rect">
                <a:avLst/>
              </a:prstGeom>
              <a:noFill/>
            </p:spPr>
            <p:txBody>
              <a:bodyPr wrap="square" lIns="0" tIns="0" rIns="0" bIns="0" rtlCol="0">
                <a:spAutoFit/>
              </a:bodyPr>
              <a:lstStyle/>
              <a:p>
                <a:pPr algn="ctr"/>
                <a:r>
                  <a:rPr lang="en-US" sz="2000" dirty="0"/>
                  <a:t>…</a:t>
                </a:r>
              </a:p>
            </p:txBody>
          </p:sp>
          <p:sp>
            <p:nvSpPr>
              <p:cNvPr id="16" name="TextBox 15">
                <a:extLst>
                  <a:ext uri="{FF2B5EF4-FFF2-40B4-BE49-F238E27FC236}">
                    <a16:creationId xmlns:a16="http://schemas.microsoft.com/office/drawing/2014/main" id="{F11DDA59-00D6-6CDE-50ED-94F6A759D6DC}"/>
                  </a:ext>
                </a:extLst>
              </p:cNvPr>
              <p:cNvSpPr txBox="1"/>
              <p:nvPr/>
            </p:nvSpPr>
            <p:spPr>
              <a:xfrm>
                <a:off x="2225057" y="4963327"/>
                <a:ext cx="342900" cy="302126"/>
              </a:xfrm>
              <a:prstGeom prst="rect">
                <a:avLst/>
              </a:prstGeom>
              <a:noFill/>
            </p:spPr>
            <p:txBody>
              <a:bodyPr wrap="square" lIns="0" tIns="0" rIns="0" bIns="0" rtlCol="0">
                <a:spAutoFit/>
              </a:bodyPr>
              <a:lstStyle/>
              <a:p>
                <a:pPr algn="ctr"/>
                <a:r>
                  <a:rPr lang="en-US" sz="2000" dirty="0" err="1"/>
                  <a:t>x</a:t>
                </a:r>
                <a:r>
                  <a:rPr lang="en-US" sz="2000" baseline="-25000" dirty="0" err="1"/>
                  <a:t>N</a:t>
                </a:r>
                <a:endParaRPr lang="en-US" sz="2000" dirty="0"/>
              </a:p>
            </p:txBody>
          </p:sp>
          <p:cxnSp>
            <p:nvCxnSpPr>
              <p:cNvPr id="17" name="Straight Arrow Connector 16">
                <a:extLst>
                  <a:ext uri="{FF2B5EF4-FFF2-40B4-BE49-F238E27FC236}">
                    <a16:creationId xmlns:a16="http://schemas.microsoft.com/office/drawing/2014/main" id="{122FA314-2DDB-D5B2-17BA-27C7A17054F3}"/>
                  </a:ext>
                </a:extLst>
              </p:cNvPr>
              <p:cNvCxnSpPr>
                <a:cxnSpLocks/>
              </p:cNvCxnSpPr>
              <p:nvPr/>
            </p:nvCxnSpPr>
            <p:spPr bwMode="auto">
              <a:xfrm>
                <a:off x="4495800" y="4495800"/>
                <a:ext cx="565548"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CC4FD908-FD89-04F1-1098-84859A694238}"/>
                  </a:ext>
                </a:extLst>
              </p:cNvPr>
              <p:cNvSpPr txBox="1"/>
              <p:nvPr/>
            </p:nvSpPr>
            <p:spPr>
              <a:xfrm>
                <a:off x="5181773" y="4305960"/>
                <a:ext cx="1066800" cy="302126"/>
              </a:xfrm>
              <a:prstGeom prst="rect">
                <a:avLst/>
              </a:prstGeom>
              <a:noFill/>
            </p:spPr>
            <p:txBody>
              <a:bodyPr wrap="square" lIns="0" tIns="0" rIns="0" bIns="0" rtlCol="0">
                <a:spAutoFit/>
              </a:bodyPr>
              <a:lstStyle/>
              <a:p>
                <a:pPr algn="ctr"/>
                <a:r>
                  <a:rPr lang="en-US" sz="2000" dirty="0"/>
                  <a:t>y ∈ {0,1}</a:t>
                </a:r>
              </a:p>
            </p:txBody>
          </p:sp>
        </p:grpSp>
        <p:sp>
          <p:nvSpPr>
            <p:cNvPr id="21" name="Oval 20">
              <a:extLst>
                <a:ext uri="{FF2B5EF4-FFF2-40B4-BE49-F238E27FC236}">
                  <a16:creationId xmlns:a16="http://schemas.microsoft.com/office/drawing/2014/main" id="{F06613D1-4648-0442-9F44-661E7C4914F8}"/>
                </a:ext>
              </a:extLst>
            </p:cNvPr>
            <p:cNvSpPr/>
            <p:nvPr/>
          </p:nvSpPr>
          <p:spPr bwMode="auto">
            <a:xfrm>
              <a:off x="4636825" y="2053502"/>
              <a:ext cx="1405651" cy="1279180"/>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2" name="Rectangle 21">
              <a:extLst>
                <a:ext uri="{FF2B5EF4-FFF2-40B4-BE49-F238E27FC236}">
                  <a16:creationId xmlns:a16="http://schemas.microsoft.com/office/drawing/2014/main" id="{26C3F358-DD7A-AB33-E81D-2D35E9B9F8FA}"/>
                </a:ext>
              </a:extLst>
            </p:cNvPr>
            <p:cNvSpPr/>
            <p:nvPr/>
          </p:nvSpPr>
          <p:spPr bwMode="auto">
            <a:xfrm>
              <a:off x="5410200" y="2457897"/>
              <a:ext cx="502989" cy="461665"/>
            </a:xfrm>
            <a:prstGeom prst="rect">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30" name="TextBox 29">
              <a:extLst>
                <a:ext uri="{FF2B5EF4-FFF2-40B4-BE49-F238E27FC236}">
                  <a16:creationId xmlns:a16="http://schemas.microsoft.com/office/drawing/2014/main" id="{4988F927-AE91-C151-CB9A-8CAFD5398DED}"/>
                </a:ext>
              </a:extLst>
            </p:cNvPr>
            <p:cNvSpPr txBox="1"/>
            <p:nvPr/>
          </p:nvSpPr>
          <p:spPr>
            <a:xfrm>
              <a:off x="4757889" y="2457898"/>
              <a:ext cx="399459" cy="461665"/>
            </a:xfrm>
            <a:prstGeom prst="rect">
              <a:avLst/>
            </a:prstGeom>
            <a:noFill/>
            <a:ln w="25400">
              <a:solidFill>
                <a:schemeClr val="tx1"/>
              </a:solidFill>
            </a:ln>
          </p:spPr>
          <p:txBody>
            <a:bodyPr wrap="square" rtlCol="0">
              <a:spAutoFit/>
            </a:bodyPr>
            <a:lstStyle/>
            <a:p>
              <a:r>
                <a:rPr lang="el-GR" sz="2400" dirty="0"/>
                <a:t>Σ</a:t>
              </a:r>
              <a:endParaRPr lang="en-US" sz="2400" dirty="0"/>
            </a:p>
          </p:txBody>
        </p:sp>
        <p:grpSp>
          <p:nvGrpSpPr>
            <p:cNvPr id="36" name="Group 35">
              <a:extLst>
                <a:ext uri="{FF2B5EF4-FFF2-40B4-BE49-F238E27FC236}">
                  <a16:creationId xmlns:a16="http://schemas.microsoft.com/office/drawing/2014/main" id="{FA634C59-87AB-DE16-E83D-60639EB1BC69}"/>
                </a:ext>
              </a:extLst>
            </p:cNvPr>
            <p:cNvGrpSpPr/>
            <p:nvPr/>
          </p:nvGrpSpPr>
          <p:grpSpPr>
            <a:xfrm>
              <a:off x="5521273" y="2578520"/>
              <a:ext cx="313279" cy="234318"/>
              <a:chOff x="2792318" y="4476750"/>
              <a:chExt cx="844329" cy="310260"/>
            </a:xfrm>
          </p:grpSpPr>
          <p:cxnSp>
            <p:nvCxnSpPr>
              <p:cNvPr id="32" name="Straight Connector 31">
                <a:extLst>
                  <a:ext uri="{FF2B5EF4-FFF2-40B4-BE49-F238E27FC236}">
                    <a16:creationId xmlns:a16="http://schemas.microsoft.com/office/drawing/2014/main" id="{0DDCB7AF-A41C-3DE9-A718-6B7264F5CD19}"/>
                  </a:ext>
                </a:extLst>
              </p:cNvPr>
              <p:cNvCxnSpPr/>
              <p:nvPr/>
            </p:nvCxnSpPr>
            <p:spPr bwMode="auto">
              <a:xfrm>
                <a:off x="2792318" y="4781550"/>
                <a:ext cx="430004" cy="0"/>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cxnSp>
            <p:nvCxnSpPr>
              <p:cNvPr id="33" name="Straight Connector 32">
                <a:extLst>
                  <a:ext uri="{FF2B5EF4-FFF2-40B4-BE49-F238E27FC236}">
                    <a16:creationId xmlns:a16="http://schemas.microsoft.com/office/drawing/2014/main" id="{23ED1368-A55B-962E-3EB5-1AB19E0D362F}"/>
                  </a:ext>
                </a:extLst>
              </p:cNvPr>
              <p:cNvCxnSpPr/>
              <p:nvPr/>
            </p:nvCxnSpPr>
            <p:spPr bwMode="auto">
              <a:xfrm>
                <a:off x="3206643" y="4479471"/>
                <a:ext cx="430004" cy="0"/>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cxnSp>
            <p:nvCxnSpPr>
              <p:cNvPr id="34" name="Straight Connector 33">
                <a:extLst>
                  <a:ext uri="{FF2B5EF4-FFF2-40B4-BE49-F238E27FC236}">
                    <a16:creationId xmlns:a16="http://schemas.microsoft.com/office/drawing/2014/main" id="{5F22E2C9-0C7C-A006-3778-56756B829231}"/>
                  </a:ext>
                </a:extLst>
              </p:cNvPr>
              <p:cNvCxnSpPr>
                <a:cxnSpLocks/>
              </p:cNvCxnSpPr>
              <p:nvPr/>
            </p:nvCxnSpPr>
            <p:spPr bwMode="auto">
              <a:xfrm>
                <a:off x="3206643" y="4476750"/>
                <a:ext cx="7507" cy="310260"/>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grpSp>
        <p:cxnSp>
          <p:nvCxnSpPr>
            <p:cNvPr id="37" name="Straight Arrow Connector 36">
              <a:extLst>
                <a:ext uri="{FF2B5EF4-FFF2-40B4-BE49-F238E27FC236}">
                  <a16:creationId xmlns:a16="http://schemas.microsoft.com/office/drawing/2014/main" id="{1B641207-3677-F482-BD15-68FE550FB96B}"/>
                </a:ext>
              </a:extLst>
            </p:cNvPr>
            <p:cNvCxnSpPr>
              <a:cxnSpLocks/>
              <a:endCxn id="22" idx="1"/>
            </p:cNvCxnSpPr>
            <p:nvPr/>
          </p:nvCxnSpPr>
          <p:spPr bwMode="auto">
            <a:xfrm flipV="1">
              <a:off x="5108329" y="2688730"/>
              <a:ext cx="301871" cy="6949"/>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71418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827" y="285750"/>
            <a:ext cx="7289254" cy="490538"/>
          </a:xfrm>
        </p:spPr>
        <p:txBody>
          <a:bodyPr/>
          <a:lstStyle/>
          <a:p>
            <a:r>
              <a:rPr lang="en-US" dirty="0"/>
              <a:t>Properties of McCulloch and Pitts Neuron</a:t>
            </a:r>
          </a:p>
        </p:txBody>
      </p:sp>
      <p:sp>
        <p:nvSpPr>
          <p:cNvPr id="3" name="Content Placeholder 2"/>
          <p:cNvSpPr>
            <a:spLocks noGrp="1"/>
          </p:cNvSpPr>
          <p:nvPr>
            <p:ph idx="1"/>
          </p:nvPr>
        </p:nvSpPr>
        <p:spPr>
          <a:xfrm>
            <a:off x="291335" y="797108"/>
            <a:ext cx="6261863" cy="1143826"/>
          </a:xfrm>
        </p:spPr>
        <p:txBody>
          <a:bodyPr/>
          <a:lstStyle/>
          <a:p>
            <a:pPr marL="0" indent="0">
              <a:spcBef>
                <a:spcPts val="450"/>
              </a:spcBef>
              <a:buNone/>
            </a:pPr>
            <a:r>
              <a:rPr lang="en-US" dirty="0"/>
              <a:t>The McCulloch and Pitts neuron  (MPN) has the following functionality:</a:t>
            </a:r>
          </a:p>
          <a:p>
            <a:r>
              <a:rPr lang="en-US" dirty="0"/>
              <a:t>It aggregates the input signal g(X) from its N inputs X = {x</a:t>
            </a:r>
            <a:r>
              <a:rPr lang="en-US" baseline="-25000" dirty="0"/>
              <a:t>1</a:t>
            </a:r>
            <a:r>
              <a:rPr lang="en-US" dirty="0"/>
              <a:t>, x</a:t>
            </a:r>
            <a:r>
              <a:rPr lang="en-US" baseline="-25000" dirty="0"/>
              <a:t>2</a:t>
            </a:r>
            <a:r>
              <a:rPr lang="en-US" dirty="0"/>
              <a:t>, …, </a:t>
            </a:r>
            <a:r>
              <a:rPr lang="en-US" dirty="0" err="1"/>
              <a:t>x</a:t>
            </a:r>
            <a:r>
              <a:rPr lang="en-US" baseline="-25000" dirty="0" err="1"/>
              <a:t>N</a:t>
            </a:r>
            <a:r>
              <a:rPr lang="en-US" dirty="0"/>
              <a:t>}</a:t>
            </a:r>
            <a:r>
              <a:rPr lang="en-US" baseline="-25000" dirty="0"/>
              <a:t>.</a:t>
            </a:r>
            <a:r>
              <a:rPr lang="en-US" dirty="0"/>
              <a:t> </a:t>
            </a:r>
          </a:p>
          <a:p>
            <a:r>
              <a:rPr lang="en-US" dirty="0"/>
              <a:t>Each input is Boolean xₖ ∈ {0,1} for k = 1, 2, …, N.</a:t>
            </a:r>
          </a:p>
          <a:p>
            <a:r>
              <a:rPr lang="en-US" dirty="0"/>
              <a:t>The neuron fires (activates), if the aggregated signal z exceeds a given threshold </a:t>
            </a:r>
            <a:r>
              <a:rPr lang="el-GR" dirty="0"/>
              <a:t>θ</a:t>
            </a:r>
            <a:r>
              <a:rPr lang="en-US" dirty="0"/>
              <a:t> and generates a Boolean output y=f(g).</a:t>
            </a:r>
          </a:p>
          <a:p>
            <a:endParaRPr lang="en-US" dirty="0"/>
          </a:p>
          <a:p>
            <a:endParaRPr lang="en-US" dirty="0"/>
          </a:p>
        </p:txBody>
      </p:sp>
      <p:grpSp>
        <p:nvGrpSpPr>
          <p:cNvPr id="34" name="Group 33"/>
          <p:cNvGrpSpPr/>
          <p:nvPr/>
        </p:nvGrpSpPr>
        <p:grpSpPr>
          <a:xfrm>
            <a:off x="1378685" y="3297872"/>
            <a:ext cx="2899723" cy="1507317"/>
            <a:chOff x="2118343" y="3638411"/>
            <a:chExt cx="4562695" cy="2143407"/>
          </a:xfrm>
        </p:grpSpPr>
        <p:grpSp>
          <p:nvGrpSpPr>
            <p:cNvPr id="10" name="Group 9"/>
            <p:cNvGrpSpPr/>
            <p:nvPr/>
          </p:nvGrpSpPr>
          <p:grpSpPr>
            <a:xfrm>
              <a:off x="3429000" y="4000500"/>
              <a:ext cx="1066800" cy="990600"/>
              <a:chOff x="2362200" y="4495800"/>
              <a:chExt cx="1066800" cy="990600"/>
            </a:xfrm>
          </p:grpSpPr>
          <p:sp>
            <p:nvSpPr>
              <p:cNvPr id="7" name="Pie 6"/>
              <p:cNvSpPr/>
              <p:nvPr/>
            </p:nvSpPr>
            <p:spPr bwMode="auto">
              <a:xfrm>
                <a:off x="2362200" y="4495800"/>
                <a:ext cx="1066800" cy="990600"/>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dirty="0"/>
                  <a:t>g</a:t>
                </a:r>
              </a:p>
            </p:txBody>
          </p:sp>
          <p:sp>
            <p:nvSpPr>
              <p:cNvPr id="8" name="Pie 7"/>
              <p:cNvSpPr/>
              <p:nvPr/>
            </p:nvSpPr>
            <p:spPr bwMode="auto">
              <a:xfrm flipH="1">
                <a:off x="2362200" y="4495800"/>
                <a:ext cx="1066800" cy="990600"/>
              </a:xfrm>
              <a:prstGeom prst="pie">
                <a:avLst>
                  <a:gd name="adj1" fmla="val 5384087"/>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r" defTabSz="685800"/>
                <a:r>
                  <a:rPr lang="en-US" sz="1350" dirty="0"/>
                  <a:t>f</a:t>
                </a:r>
              </a:p>
            </p:txBody>
          </p:sp>
        </p:grpSp>
        <p:cxnSp>
          <p:nvCxnSpPr>
            <p:cNvPr id="12" name="Straight Connector 11"/>
            <p:cNvCxnSpPr/>
            <p:nvPr/>
          </p:nvCxnSpPr>
          <p:spPr bwMode="auto">
            <a:xfrm>
              <a:off x="2590800" y="3923913"/>
              <a:ext cx="914399" cy="343287"/>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2177459" y="3638411"/>
              <a:ext cx="304800" cy="285502"/>
            </a:xfrm>
            <a:prstGeom prst="rect">
              <a:avLst/>
            </a:prstGeom>
            <a:noFill/>
          </p:spPr>
          <p:txBody>
            <a:bodyPr wrap="square" lIns="0" tIns="0" rIns="0" bIns="0" rtlCol="0">
              <a:spAutoFit/>
            </a:bodyPr>
            <a:lstStyle/>
            <a:p>
              <a:pPr algn="ctr"/>
              <a:r>
                <a:rPr lang="en-US" sz="1350" dirty="0"/>
                <a:t>x</a:t>
              </a:r>
              <a:r>
                <a:rPr lang="en-US" sz="1350" baseline="-25000" dirty="0"/>
                <a:t>1</a:t>
              </a:r>
              <a:endParaRPr lang="en-US" sz="1350" dirty="0"/>
            </a:p>
          </p:txBody>
        </p:sp>
        <p:sp>
          <p:nvSpPr>
            <p:cNvPr id="14" name="TextBox 13"/>
            <p:cNvSpPr txBox="1"/>
            <p:nvPr/>
          </p:nvSpPr>
          <p:spPr>
            <a:xfrm>
              <a:off x="2175499" y="4362567"/>
              <a:ext cx="342899" cy="285502"/>
            </a:xfrm>
            <a:prstGeom prst="rect">
              <a:avLst/>
            </a:prstGeom>
            <a:noFill/>
          </p:spPr>
          <p:txBody>
            <a:bodyPr wrap="square" lIns="0" tIns="0" rIns="0" bIns="0" rtlCol="0">
              <a:spAutoFit/>
            </a:bodyPr>
            <a:lstStyle/>
            <a:p>
              <a:pPr algn="ctr"/>
              <a:r>
                <a:rPr lang="en-US" sz="1350" dirty="0"/>
                <a:t>x</a:t>
              </a:r>
              <a:r>
                <a:rPr lang="en-US" sz="1350" baseline="-25000" dirty="0"/>
                <a:t>3</a:t>
              </a:r>
              <a:endParaRPr lang="en-US" sz="1350" dirty="0"/>
            </a:p>
          </p:txBody>
        </p:sp>
        <p:sp>
          <p:nvSpPr>
            <p:cNvPr id="15" name="TextBox 14"/>
            <p:cNvSpPr txBox="1"/>
            <p:nvPr/>
          </p:nvSpPr>
          <p:spPr>
            <a:xfrm>
              <a:off x="2124074" y="4016769"/>
              <a:ext cx="381001" cy="285502"/>
            </a:xfrm>
            <a:prstGeom prst="rect">
              <a:avLst/>
            </a:prstGeom>
            <a:noFill/>
          </p:spPr>
          <p:txBody>
            <a:bodyPr wrap="square" lIns="0" tIns="0" rIns="0" bIns="0" rtlCol="0">
              <a:spAutoFit/>
            </a:bodyPr>
            <a:lstStyle/>
            <a:p>
              <a:pPr algn="ctr"/>
              <a:r>
                <a:rPr lang="en-US" sz="1350" dirty="0"/>
                <a:t>x</a:t>
              </a:r>
              <a:r>
                <a:rPr lang="en-US" sz="1350" baseline="-25000" dirty="0"/>
                <a:t>2</a:t>
              </a:r>
              <a:endParaRPr lang="en-US" sz="1350" dirty="0"/>
            </a:p>
          </p:txBody>
        </p:sp>
        <p:sp>
          <p:nvSpPr>
            <p:cNvPr id="16" name="TextBox 15"/>
            <p:cNvSpPr txBox="1"/>
            <p:nvPr/>
          </p:nvSpPr>
          <p:spPr>
            <a:xfrm>
              <a:off x="2118343" y="5486399"/>
              <a:ext cx="3996693" cy="295419"/>
            </a:xfrm>
            <a:prstGeom prst="rect">
              <a:avLst/>
            </a:prstGeom>
            <a:noFill/>
          </p:spPr>
          <p:txBody>
            <a:bodyPr wrap="square" lIns="0" tIns="0" rIns="0" bIns="0" rtlCol="0">
              <a:spAutoFit/>
            </a:bodyPr>
            <a:lstStyle/>
            <a:p>
              <a:pPr algn="ctr"/>
              <a:r>
                <a:rPr lang="en-US" sz="1350" dirty="0"/>
                <a:t>xₖ ∈ {0,1} for k = 1, 2, …, N</a:t>
              </a:r>
            </a:p>
          </p:txBody>
        </p:sp>
        <p:cxnSp>
          <p:nvCxnSpPr>
            <p:cNvPr id="17" name="Straight Connector 16"/>
            <p:cNvCxnSpPr/>
            <p:nvPr/>
          </p:nvCxnSpPr>
          <p:spPr bwMode="auto">
            <a:xfrm>
              <a:off x="2590800" y="4210921"/>
              <a:ext cx="832468" cy="190500"/>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2590800" y="4531034"/>
              <a:ext cx="838200" cy="38100"/>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V="1">
              <a:off x="2657475" y="4800600"/>
              <a:ext cx="885825" cy="457200"/>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a:off x="2162175" y="4613183"/>
              <a:ext cx="342899" cy="285502"/>
            </a:xfrm>
            <a:prstGeom prst="rect">
              <a:avLst/>
            </a:prstGeom>
            <a:noFill/>
          </p:spPr>
          <p:txBody>
            <a:bodyPr wrap="square" lIns="0" tIns="0" rIns="0" bIns="0" rtlCol="0">
              <a:spAutoFit/>
            </a:bodyPr>
            <a:lstStyle/>
            <a:p>
              <a:pPr algn="ctr"/>
              <a:r>
                <a:rPr lang="en-US" sz="1350" dirty="0"/>
                <a:t>…</a:t>
              </a:r>
            </a:p>
          </p:txBody>
        </p:sp>
        <p:sp>
          <p:nvSpPr>
            <p:cNvPr id="29" name="TextBox 28"/>
            <p:cNvSpPr txBox="1"/>
            <p:nvPr/>
          </p:nvSpPr>
          <p:spPr>
            <a:xfrm>
              <a:off x="2175499" y="5027131"/>
              <a:ext cx="342899" cy="295419"/>
            </a:xfrm>
            <a:prstGeom prst="rect">
              <a:avLst/>
            </a:prstGeom>
            <a:noFill/>
          </p:spPr>
          <p:txBody>
            <a:bodyPr wrap="square" lIns="0" tIns="0" rIns="0" bIns="0" rtlCol="0">
              <a:spAutoFit/>
            </a:bodyPr>
            <a:lstStyle/>
            <a:p>
              <a:pPr algn="ctr"/>
              <a:r>
                <a:rPr lang="en-US" sz="1350" dirty="0" err="1"/>
                <a:t>x</a:t>
              </a:r>
              <a:r>
                <a:rPr lang="en-US" sz="1350" baseline="-25000" dirty="0" err="1"/>
                <a:t>N</a:t>
              </a:r>
              <a:endParaRPr lang="en-US" sz="1350" dirty="0"/>
            </a:p>
          </p:txBody>
        </p:sp>
        <p:cxnSp>
          <p:nvCxnSpPr>
            <p:cNvPr id="32" name="Straight Arrow Connector 31"/>
            <p:cNvCxnSpPr>
              <a:stCxn id="8" idx="2"/>
            </p:cNvCxnSpPr>
            <p:nvPr/>
          </p:nvCxnSpPr>
          <p:spPr bwMode="auto">
            <a:xfrm>
              <a:off x="4495800" y="4495800"/>
              <a:ext cx="752475"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5164652" y="4316146"/>
              <a:ext cx="1516386" cy="285502"/>
            </a:xfrm>
            <a:prstGeom prst="rect">
              <a:avLst/>
            </a:prstGeom>
            <a:noFill/>
          </p:spPr>
          <p:txBody>
            <a:bodyPr wrap="square" lIns="0" tIns="0" rIns="0" bIns="0" rtlCol="0">
              <a:spAutoFit/>
            </a:bodyPr>
            <a:lstStyle/>
            <a:p>
              <a:pPr algn="ctr"/>
              <a:r>
                <a:rPr lang="en-US" sz="1350" dirty="0"/>
                <a:t>y ∈ {0,1}</a:t>
              </a:r>
            </a:p>
          </p:txBody>
        </p:sp>
      </p:grpSp>
      <p:graphicFrame>
        <p:nvGraphicFramePr>
          <p:cNvPr id="42" name="Object 41"/>
          <p:cNvGraphicFramePr>
            <a:graphicFrameLocks noChangeAspect="1"/>
          </p:cNvGraphicFramePr>
          <p:nvPr>
            <p:extLst>
              <p:ext uri="{D42A27DB-BD31-4B8C-83A1-F6EECF244321}">
                <p14:modId xmlns:p14="http://schemas.microsoft.com/office/powerpoint/2010/main" val="583902285"/>
              </p:ext>
            </p:extLst>
          </p:nvPr>
        </p:nvGraphicFramePr>
        <p:xfrm>
          <a:off x="6616700" y="879475"/>
          <a:ext cx="2235200" cy="1135063"/>
        </p:xfrm>
        <a:graphic>
          <a:graphicData uri="http://schemas.openxmlformats.org/presentationml/2006/ole">
            <mc:AlternateContent xmlns:mc="http://schemas.openxmlformats.org/markup-compatibility/2006">
              <mc:Choice xmlns:v="urn:schemas-microsoft-com:vml" Requires="v">
                <p:oleObj name="Equation" r:id="rId2" imgW="850680" imgH="431640" progId="Equation.DSMT4">
                  <p:embed/>
                </p:oleObj>
              </mc:Choice>
              <mc:Fallback>
                <p:oleObj name="Equation" r:id="rId2" imgW="850680" imgH="431640" progId="Equation.DSMT4">
                  <p:embed/>
                  <p:pic>
                    <p:nvPicPr>
                      <p:cNvPr id="42" name="Object 41"/>
                      <p:cNvPicPr/>
                      <p:nvPr/>
                    </p:nvPicPr>
                    <p:blipFill>
                      <a:blip r:embed="rId3"/>
                      <a:stretch>
                        <a:fillRect/>
                      </a:stretch>
                    </p:blipFill>
                    <p:spPr>
                      <a:xfrm>
                        <a:off x="6616700" y="879475"/>
                        <a:ext cx="2235200" cy="1135063"/>
                      </a:xfrm>
                      <a:prstGeom prst="rect">
                        <a:avLst/>
                      </a:prstGeom>
                      <a:ln w="12700">
                        <a:solidFill>
                          <a:schemeClr val="tx1"/>
                        </a:solidFill>
                      </a:ln>
                    </p:spPr>
                  </p:pic>
                </p:oleObj>
              </mc:Fallback>
            </mc:AlternateContent>
          </a:graphicData>
        </a:graphic>
      </p:graphicFrame>
      <p:grpSp>
        <p:nvGrpSpPr>
          <p:cNvPr id="62" name="Group 61"/>
          <p:cNvGrpSpPr/>
          <p:nvPr/>
        </p:nvGrpSpPr>
        <p:grpSpPr>
          <a:xfrm>
            <a:off x="5410200" y="3088402"/>
            <a:ext cx="3583920" cy="1789926"/>
            <a:chOff x="4217234" y="5269670"/>
            <a:chExt cx="2808290" cy="1389650"/>
          </a:xfrm>
        </p:grpSpPr>
        <p:grpSp>
          <p:nvGrpSpPr>
            <p:cNvPr id="52" name="Group 51"/>
            <p:cNvGrpSpPr/>
            <p:nvPr/>
          </p:nvGrpSpPr>
          <p:grpSpPr>
            <a:xfrm>
              <a:off x="4217234" y="5269670"/>
              <a:ext cx="2808290" cy="1195512"/>
              <a:chOff x="4217234" y="5269670"/>
              <a:chExt cx="2808290" cy="1195512"/>
            </a:xfrm>
          </p:grpSpPr>
          <p:cxnSp>
            <p:nvCxnSpPr>
              <p:cNvPr id="45" name="Straight Connector 44"/>
              <p:cNvCxnSpPr/>
              <p:nvPr/>
            </p:nvCxnSpPr>
            <p:spPr bwMode="auto">
              <a:xfrm>
                <a:off x="4724400" y="5363377"/>
                <a:ext cx="0" cy="103742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p:cNvCxnSpPr/>
              <p:nvPr/>
            </p:nvCxnSpPr>
            <p:spPr bwMode="auto">
              <a:xfrm flipH="1">
                <a:off x="4724400" y="6400800"/>
                <a:ext cx="1981200"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6781800" y="6250128"/>
                <a:ext cx="243724" cy="215054"/>
              </a:xfrm>
              <a:prstGeom prst="rect">
                <a:avLst/>
              </a:prstGeom>
              <a:noFill/>
            </p:spPr>
            <p:txBody>
              <a:bodyPr wrap="square" lIns="0" tIns="0" rIns="0" bIns="0" rtlCol="0">
                <a:spAutoFit/>
              </a:bodyPr>
              <a:lstStyle/>
              <a:p>
                <a:pPr algn="ctr"/>
                <a:r>
                  <a:rPr lang="en-US" dirty="0"/>
                  <a:t>g</a:t>
                </a:r>
              </a:p>
            </p:txBody>
          </p:sp>
          <p:sp>
            <p:nvSpPr>
              <p:cNvPr id="50" name="TextBox 49"/>
              <p:cNvSpPr txBox="1"/>
              <p:nvPr/>
            </p:nvSpPr>
            <p:spPr>
              <a:xfrm>
                <a:off x="4217234" y="5269670"/>
                <a:ext cx="470138" cy="215054"/>
              </a:xfrm>
              <a:prstGeom prst="rect">
                <a:avLst/>
              </a:prstGeom>
              <a:noFill/>
            </p:spPr>
            <p:txBody>
              <a:bodyPr wrap="square" lIns="0" tIns="0" rIns="0" bIns="0" rtlCol="0">
                <a:spAutoFit/>
              </a:bodyPr>
              <a:lstStyle/>
              <a:p>
                <a:pPr algn="ctr"/>
                <a:r>
                  <a:rPr lang="en-US" dirty="0"/>
                  <a:t>f(g)</a:t>
                </a:r>
              </a:p>
            </p:txBody>
          </p:sp>
        </p:grpSp>
        <p:cxnSp>
          <p:nvCxnSpPr>
            <p:cNvPr id="56" name="Straight Connector 55"/>
            <p:cNvCxnSpPr/>
            <p:nvPr/>
          </p:nvCxnSpPr>
          <p:spPr bwMode="auto">
            <a:xfrm flipH="1">
              <a:off x="4724400" y="5834181"/>
              <a:ext cx="990600" cy="0"/>
            </a:xfrm>
            <a:prstGeom prst="line">
              <a:avLst/>
            </a:prstGeom>
            <a:solidFill>
              <a:schemeClr val="accent1"/>
            </a:solidFill>
            <a:ln w="12700"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Group 57"/>
            <p:cNvGrpSpPr/>
            <p:nvPr/>
          </p:nvGrpSpPr>
          <p:grpSpPr>
            <a:xfrm>
              <a:off x="4724400" y="5834181"/>
              <a:ext cx="1981200" cy="576402"/>
              <a:chOff x="4724400" y="5834181"/>
              <a:chExt cx="1981200" cy="576402"/>
            </a:xfrm>
          </p:grpSpPr>
          <p:cxnSp>
            <p:nvCxnSpPr>
              <p:cNvPr id="51" name="Straight Connector 50"/>
              <p:cNvCxnSpPr/>
              <p:nvPr/>
            </p:nvCxnSpPr>
            <p:spPr bwMode="auto">
              <a:xfrm>
                <a:off x="5715000" y="5834181"/>
                <a:ext cx="0" cy="566618"/>
              </a:xfrm>
              <a:prstGeom prst="line">
                <a:avLst/>
              </a:prstGeom>
              <a:solidFill>
                <a:schemeClr val="accent1"/>
              </a:solidFill>
              <a:ln w="317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p:nvPr/>
            </p:nvCxnSpPr>
            <p:spPr bwMode="auto">
              <a:xfrm flipH="1">
                <a:off x="5715000" y="5834181"/>
                <a:ext cx="990600" cy="0"/>
              </a:xfrm>
              <a:prstGeom prst="line">
                <a:avLst/>
              </a:prstGeom>
              <a:solidFill>
                <a:schemeClr val="accent1"/>
              </a:solidFill>
              <a:ln w="317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Connector 56"/>
              <p:cNvCxnSpPr/>
              <p:nvPr/>
            </p:nvCxnSpPr>
            <p:spPr bwMode="auto">
              <a:xfrm flipH="1">
                <a:off x="4724400" y="6410583"/>
                <a:ext cx="990600" cy="0"/>
              </a:xfrm>
              <a:prstGeom prst="line">
                <a:avLst/>
              </a:prstGeom>
              <a:solidFill>
                <a:schemeClr val="accent1"/>
              </a:solidFill>
              <a:ln w="317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9" name="TextBox 58"/>
            <p:cNvSpPr txBox="1"/>
            <p:nvPr/>
          </p:nvSpPr>
          <p:spPr>
            <a:xfrm>
              <a:off x="4452355" y="5644681"/>
              <a:ext cx="243724" cy="215055"/>
            </a:xfrm>
            <a:prstGeom prst="rect">
              <a:avLst/>
            </a:prstGeom>
            <a:noFill/>
          </p:spPr>
          <p:txBody>
            <a:bodyPr wrap="square" lIns="0" tIns="0" rIns="0" bIns="0" rtlCol="0">
              <a:spAutoFit/>
            </a:bodyPr>
            <a:lstStyle/>
            <a:p>
              <a:pPr algn="ctr"/>
              <a:r>
                <a:rPr lang="en-US" dirty="0"/>
                <a:t>1</a:t>
              </a:r>
            </a:p>
          </p:txBody>
        </p:sp>
        <p:sp>
          <p:nvSpPr>
            <p:cNvPr id="60" name="TextBox 59"/>
            <p:cNvSpPr txBox="1"/>
            <p:nvPr/>
          </p:nvSpPr>
          <p:spPr>
            <a:xfrm>
              <a:off x="4443647" y="6241402"/>
              <a:ext cx="243724" cy="215055"/>
            </a:xfrm>
            <a:prstGeom prst="rect">
              <a:avLst/>
            </a:prstGeom>
            <a:noFill/>
          </p:spPr>
          <p:txBody>
            <a:bodyPr wrap="square" lIns="0" tIns="0" rIns="0" bIns="0" rtlCol="0">
              <a:spAutoFit/>
            </a:bodyPr>
            <a:lstStyle/>
            <a:p>
              <a:pPr algn="ctr"/>
              <a:r>
                <a:rPr lang="en-US" dirty="0"/>
                <a:t>0</a:t>
              </a:r>
            </a:p>
          </p:txBody>
        </p:sp>
        <p:sp>
          <p:nvSpPr>
            <p:cNvPr id="61" name="TextBox 60"/>
            <p:cNvSpPr txBox="1"/>
            <p:nvPr/>
          </p:nvSpPr>
          <p:spPr>
            <a:xfrm>
              <a:off x="5620472" y="6444265"/>
              <a:ext cx="243724" cy="215055"/>
            </a:xfrm>
            <a:prstGeom prst="rect">
              <a:avLst/>
            </a:prstGeom>
            <a:noFill/>
          </p:spPr>
          <p:txBody>
            <a:bodyPr wrap="square" lIns="0" tIns="0" rIns="0" bIns="0" rtlCol="0">
              <a:spAutoFit/>
            </a:bodyPr>
            <a:lstStyle/>
            <a:p>
              <a:pPr algn="ctr"/>
              <a:r>
                <a:rPr lang="el-GR" dirty="0"/>
                <a:t>θ</a:t>
              </a:r>
              <a:endParaRPr lang="en-US" dirty="0"/>
            </a:p>
          </p:txBody>
        </p:sp>
      </p:grpSp>
      <p:graphicFrame>
        <p:nvGraphicFramePr>
          <p:cNvPr id="5" name="Object 4"/>
          <p:cNvGraphicFramePr>
            <a:graphicFrameLocks noChangeAspect="1"/>
          </p:cNvGraphicFramePr>
          <p:nvPr>
            <p:extLst>
              <p:ext uri="{D42A27DB-BD31-4B8C-83A1-F6EECF244321}">
                <p14:modId xmlns:p14="http://schemas.microsoft.com/office/powerpoint/2010/main" val="2522865031"/>
              </p:ext>
            </p:extLst>
          </p:nvPr>
        </p:nvGraphicFramePr>
        <p:xfrm>
          <a:off x="6330950" y="2905125"/>
          <a:ext cx="2492375" cy="758825"/>
        </p:xfrm>
        <a:graphic>
          <a:graphicData uri="http://schemas.openxmlformats.org/presentationml/2006/ole">
            <mc:AlternateContent xmlns:mc="http://schemas.openxmlformats.org/markup-compatibility/2006">
              <mc:Choice xmlns:v="urn:schemas-microsoft-com:vml" Requires="v">
                <p:oleObj name="Equation" r:id="rId4" imgW="1498320" imgH="457200" progId="Equation.DSMT4">
                  <p:embed/>
                </p:oleObj>
              </mc:Choice>
              <mc:Fallback>
                <p:oleObj name="Equation" r:id="rId4" imgW="1498320" imgH="457200" progId="Equation.DSMT4">
                  <p:embed/>
                  <p:pic>
                    <p:nvPicPr>
                      <p:cNvPr id="5" name="Object 4"/>
                      <p:cNvPicPr>
                        <a:picLocks noChangeAspect="1" noChangeArrowheads="1"/>
                      </p:cNvPicPr>
                      <p:nvPr/>
                    </p:nvPicPr>
                    <p:blipFill>
                      <a:blip r:embed="rId5"/>
                      <a:srcRect/>
                      <a:stretch>
                        <a:fillRect/>
                      </a:stretch>
                    </p:blipFill>
                    <p:spPr bwMode="auto">
                      <a:xfrm>
                        <a:off x="6330950" y="2905125"/>
                        <a:ext cx="249237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09083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35CA-4B84-DC47-D8E7-F53C41BA3FD8}"/>
              </a:ext>
            </a:extLst>
          </p:cNvPr>
          <p:cNvSpPr>
            <a:spLocks noGrp="1"/>
          </p:cNvSpPr>
          <p:nvPr>
            <p:ph type="title"/>
          </p:nvPr>
        </p:nvSpPr>
        <p:spPr>
          <a:xfrm>
            <a:off x="1256456" y="424309"/>
            <a:ext cx="6723055" cy="490538"/>
          </a:xfrm>
          <a:solidFill>
            <a:schemeClr val="bg1"/>
          </a:solidFill>
        </p:spPr>
        <p:txBody>
          <a:bodyPr/>
          <a:lstStyle/>
          <a:p>
            <a:r>
              <a:rPr lang="en-US" dirty="0"/>
              <a:t>Principal Differenced Between Natural and the McCulloch and Pitts Neuron</a:t>
            </a:r>
          </a:p>
        </p:txBody>
      </p:sp>
      <p:sp>
        <p:nvSpPr>
          <p:cNvPr id="3" name="Content Placeholder 2">
            <a:extLst>
              <a:ext uri="{FF2B5EF4-FFF2-40B4-BE49-F238E27FC236}">
                <a16:creationId xmlns:a16="http://schemas.microsoft.com/office/drawing/2014/main" id="{0EDEE3C9-854B-39EB-C78E-E135E8E1400B}"/>
              </a:ext>
            </a:extLst>
          </p:cNvPr>
          <p:cNvSpPr>
            <a:spLocks noGrp="1"/>
          </p:cNvSpPr>
          <p:nvPr>
            <p:ph idx="1"/>
          </p:nvPr>
        </p:nvSpPr>
        <p:spPr>
          <a:xfrm>
            <a:off x="74727" y="996437"/>
            <a:ext cx="4800868" cy="3303023"/>
          </a:xfrm>
        </p:spPr>
        <p:txBody>
          <a:bodyPr/>
          <a:lstStyle/>
          <a:p>
            <a:r>
              <a:rPr lang="en-US" dirty="0"/>
              <a:t>In contrast to the natural neuron, the McCulloch and Pitts neuron</a:t>
            </a:r>
          </a:p>
          <a:p>
            <a:pPr lvl="1"/>
            <a:r>
              <a:rPr lang="en-US" dirty="0"/>
              <a:t>does not accumulate the collected signal over time (even with a decay)</a:t>
            </a:r>
          </a:p>
          <a:p>
            <a:pPr lvl="1"/>
            <a:r>
              <a:rPr lang="en-US" dirty="0"/>
              <a:t>fires statically, i.e. keeps generating the output signal as long as the aggregated input signal exceeds the threshold.</a:t>
            </a:r>
          </a:p>
          <a:p>
            <a:pPr lvl="1"/>
            <a:r>
              <a:rPr lang="en-US" dirty="0"/>
              <a:t>does not have the refractory period.</a:t>
            </a:r>
          </a:p>
          <a:p>
            <a:pPr lvl="1"/>
            <a:r>
              <a:rPr lang="en-US" dirty="0"/>
              <a:t>does not include inhibiting neurons (see the next slide).</a:t>
            </a:r>
          </a:p>
        </p:txBody>
      </p:sp>
      <p:grpSp>
        <p:nvGrpSpPr>
          <p:cNvPr id="4" name="Group 3">
            <a:extLst>
              <a:ext uri="{FF2B5EF4-FFF2-40B4-BE49-F238E27FC236}">
                <a16:creationId xmlns:a16="http://schemas.microsoft.com/office/drawing/2014/main" id="{59C4F771-4916-3CD9-DDBA-37E8A1CE2201}"/>
              </a:ext>
            </a:extLst>
          </p:cNvPr>
          <p:cNvGrpSpPr/>
          <p:nvPr/>
        </p:nvGrpSpPr>
        <p:grpSpPr>
          <a:xfrm>
            <a:off x="5182806" y="2647949"/>
            <a:ext cx="3732595" cy="1842415"/>
            <a:chOff x="2257425" y="3654623"/>
            <a:chExt cx="4166218" cy="2147892"/>
          </a:xfrm>
        </p:grpSpPr>
        <p:grpSp>
          <p:nvGrpSpPr>
            <p:cNvPr id="5" name="Group 4">
              <a:extLst>
                <a:ext uri="{FF2B5EF4-FFF2-40B4-BE49-F238E27FC236}">
                  <a16:creationId xmlns:a16="http://schemas.microsoft.com/office/drawing/2014/main" id="{EC3F0C5A-A686-CD87-319A-4CA86BCDB352}"/>
                </a:ext>
              </a:extLst>
            </p:cNvPr>
            <p:cNvGrpSpPr/>
            <p:nvPr/>
          </p:nvGrpSpPr>
          <p:grpSpPr>
            <a:xfrm>
              <a:off x="3429000" y="4000500"/>
              <a:ext cx="1066800" cy="990600"/>
              <a:chOff x="2362200" y="4495800"/>
              <a:chExt cx="1066800" cy="990600"/>
            </a:xfrm>
          </p:grpSpPr>
          <p:sp>
            <p:nvSpPr>
              <p:cNvPr id="18" name="Pie 6">
                <a:extLst>
                  <a:ext uri="{FF2B5EF4-FFF2-40B4-BE49-F238E27FC236}">
                    <a16:creationId xmlns:a16="http://schemas.microsoft.com/office/drawing/2014/main" id="{B27BCAA8-EF29-3D96-53BE-2CB612BC844A}"/>
                  </a:ext>
                </a:extLst>
              </p:cNvPr>
              <p:cNvSpPr/>
              <p:nvPr/>
            </p:nvSpPr>
            <p:spPr bwMode="auto">
              <a:xfrm>
                <a:off x="2362200" y="4495800"/>
                <a:ext cx="1066800" cy="990600"/>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dirty="0"/>
                  <a:t>g</a:t>
                </a:r>
              </a:p>
            </p:txBody>
          </p:sp>
          <p:sp>
            <p:nvSpPr>
              <p:cNvPr id="19" name="Pie 7">
                <a:extLst>
                  <a:ext uri="{FF2B5EF4-FFF2-40B4-BE49-F238E27FC236}">
                    <a16:creationId xmlns:a16="http://schemas.microsoft.com/office/drawing/2014/main" id="{AC17B94B-9C33-7BF6-4574-D9FE9393AFED}"/>
                  </a:ext>
                </a:extLst>
              </p:cNvPr>
              <p:cNvSpPr/>
              <p:nvPr/>
            </p:nvSpPr>
            <p:spPr bwMode="auto">
              <a:xfrm flipH="1">
                <a:off x="2362200" y="4495800"/>
                <a:ext cx="1066800" cy="990600"/>
              </a:xfrm>
              <a:prstGeom prst="pie">
                <a:avLst>
                  <a:gd name="adj1" fmla="val 5384087"/>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r" defTabSz="685800"/>
                <a:r>
                  <a:rPr lang="en-US" dirty="0"/>
                  <a:t>f</a:t>
                </a:r>
              </a:p>
            </p:txBody>
          </p:sp>
        </p:grpSp>
        <p:cxnSp>
          <p:nvCxnSpPr>
            <p:cNvPr id="6" name="Straight Connector 5">
              <a:extLst>
                <a:ext uri="{FF2B5EF4-FFF2-40B4-BE49-F238E27FC236}">
                  <a16:creationId xmlns:a16="http://schemas.microsoft.com/office/drawing/2014/main" id="{DD84F55B-B336-EA46-2FFF-CF28A74F8EE4}"/>
                </a:ext>
              </a:extLst>
            </p:cNvPr>
            <p:cNvCxnSpPr/>
            <p:nvPr/>
          </p:nvCxnSpPr>
          <p:spPr bwMode="auto">
            <a:xfrm>
              <a:off x="2743199" y="3920939"/>
              <a:ext cx="762001" cy="346262"/>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A7BBA5FC-C86D-D7DD-9A90-0F621C826CBD}"/>
                </a:ext>
              </a:extLst>
            </p:cNvPr>
            <p:cNvSpPr txBox="1"/>
            <p:nvPr/>
          </p:nvSpPr>
          <p:spPr>
            <a:xfrm>
              <a:off x="2276475" y="3654623"/>
              <a:ext cx="304800" cy="257542"/>
            </a:xfrm>
            <a:prstGeom prst="rect">
              <a:avLst/>
            </a:prstGeom>
            <a:noFill/>
          </p:spPr>
          <p:txBody>
            <a:bodyPr wrap="square" lIns="0" tIns="0" rIns="0" bIns="0" rtlCol="0">
              <a:spAutoFit/>
            </a:bodyPr>
            <a:lstStyle/>
            <a:p>
              <a:pPr algn="ctr"/>
              <a:r>
                <a:rPr lang="en-US" dirty="0"/>
                <a:t>x</a:t>
              </a:r>
              <a:r>
                <a:rPr lang="en-US" baseline="-25000" dirty="0"/>
                <a:t>1</a:t>
              </a:r>
              <a:endParaRPr lang="en-US" dirty="0"/>
            </a:p>
          </p:txBody>
        </p:sp>
        <p:sp>
          <p:nvSpPr>
            <p:cNvPr id="8" name="TextBox 7">
              <a:extLst>
                <a:ext uri="{FF2B5EF4-FFF2-40B4-BE49-F238E27FC236}">
                  <a16:creationId xmlns:a16="http://schemas.microsoft.com/office/drawing/2014/main" id="{150C63E3-99B1-FCEE-29CA-2981FA14A294}"/>
                </a:ext>
              </a:extLst>
            </p:cNvPr>
            <p:cNvSpPr txBox="1"/>
            <p:nvPr/>
          </p:nvSpPr>
          <p:spPr>
            <a:xfrm>
              <a:off x="2314575" y="4363320"/>
              <a:ext cx="342900" cy="257542"/>
            </a:xfrm>
            <a:prstGeom prst="rect">
              <a:avLst/>
            </a:prstGeom>
            <a:noFill/>
          </p:spPr>
          <p:txBody>
            <a:bodyPr wrap="square" lIns="0" tIns="0" rIns="0" bIns="0" rtlCol="0">
              <a:spAutoFit/>
            </a:bodyPr>
            <a:lstStyle/>
            <a:p>
              <a:pPr algn="ctr"/>
              <a:r>
                <a:rPr lang="en-US" dirty="0"/>
                <a:t>x</a:t>
              </a:r>
              <a:r>
                <a:rPr lang="en-US" baseline="-25000" dirty="0"/>
                <a:t>3</a:t>
              </a:r>
              <a:endParaRPr lang="en-US" dirty="0"/>
            </a:p>
          </p:txBody>
        </p:sp>
        <p:sp>
          <p:nvSpPr>
            <p:cNvPr id="9" name="TextBox 8">
              <a:extLst>
                <a:ext uri="{FF2B5EF4-FFF2-40B4-BE49-F238E27FC236}">
                  <a16:creationId xmlns:a16="http://schemas.microsoft.com/office/drawing/2014/main" id="{DE43B497-393F-A5D0-93E6-29D164B9DCDB}"/>
                </a:ext>
              </a:extLst>
            </p:cNvPr>
            <p:cNvSpPr txBox="1"/>
            <p:nvPr/>
          </p:nvSpPr>
          <p:spPr>
            <a:xfrm>
              <a:off x="2257425" y="3989992"/>
              <a:ext cx="381000" cy="257542"/>
            </a:xfrm>
            <a:prstGeom prst="rect">
              <a:avLst/>
            </a:prstGeom>
            <a:noFill/>
          </p:spPr>
          <p:txBody>
            <a:bodyPr wrap="square" lIns="0" tIns="0" rIns="0" bIns="0" rtlCol="0">
              <a:spAutoFit/>
            </a:bodyPr>
            <a:lstStyle/>
            <a:p>
              <a:pPr algn="ctr"/>
              <a:r>
                <a:rPr lang="en-US" dirty="0"/>
                <a:t>x</a:t>
              </a:r>
              <a:r>
                <a:rPr lang="en-US" baseline="-25000" dirty="0"/>
                <a:t>2</a:t>
              </a:r>
              <a:endParaRPr lang="en-US" dirty="0"/>
            </a:p>
          </p:txBody>
        </p:sp>
        <p:sp>
          <p:nvSpPr>
            <p:cNvPr id="10" name="TextBox 9">
              <a:extLst>
                <a:ext uri="{FF2B5EF4-FFF2-40B4-BE49-F238E27FC236}">
                  <a16:creationId xmlns:a16="http://schemas.microsoft.com/office/drawing/2014/main" id="{12235E2B-F1DB-FBA9-583E-BD4462422F68}"/>
                </a:ext>
              </a:extLst>
            </p:cNvPr>
            <p:cNvSpPr txBox="1"/>
            <p:nvPr/>
          </p:nvSpPr>
          <p:spPr>
            <a:xfrm>
              <a:off x="2657476" y="5479589"/>
              <a:ext cx="3238500" cy="322926"/>
            </a:xfrm>
            <a:prstGeom prst="rect">
              <a:avLst/>
            </a:prstGeom>
            <a:noFill/>
          </p:spPr>
          <p:txBody>
            <a:bodyPr wrap="square" lIns="0" tIns="0" rIns="0" bIns="0" rtlCol="0">
              <a:spAutoFit/>
            </a:bodyPr>
            <a:lstStyle/>
            <a:p>
              <a:pPr algn="ctr"/>
              <a:r>
                <a:rPr lang="en-US" dirty="0"/>
                <a:t>xₖ ∈ {0,1} for k = 1, 2, …, N</a:t>
              </a:r>
            </a:p>
          </p:txBody>
        </p:sp>
        <p:cxnSp>
          <p:nvCxnSpPr>
            <p:cNvPr id="11" name="Straight Connector 10">
              <a:extLst>
                <a:ext uri="{FF2B5EF4-FFF2-40B4-BE49-F238E27FC236}">
                  <a16:creationId xmlns:a16="http://schemas.microsoft.com/office/drawing/2014/main" id="{C26DB99A-DC72-A5BD-4A92-80ECBE9E75B2}"/>
                </a:ext>
              </a:extLst>
            </p:cNvPr>
            <p:cNvCxnSpPr/>
            <p:nvPr/>
          </p:nvCxnSpPr>
          <p:spPr bwMode="auto">
            <a:xfrm>
              <a:off x="2733675" y="4257215"/>
              <a:ext cx="689592" cy="144206"/>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37506239-B9EF-D040-A9C7-825E0F7E8532}"/>
                </a:ext>
              </a:extLst>
            </p:cNvPr>
            <p:cNvCxnSpPr/>
            <p:nvPr/>
          </p:nvCxnSpPr>
          <p:spPr bwMode="auto">
            <a:xfrm>
              <a:off x="2743199" y="4533900"/>
              <a:ext cx="685800" cy="35233"/>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7E06F988-ECCC-D28C-F7E5-3DD76B4F5986}"/>
                </a:ext>
              </a:extLst>
            </p:cNvPr>
            <p:cNvCxnSpPr/>
            <p:nvPr/>
          </p:nvCxnSpPr>
          <p:spPr bwMode="auto">
            <a:xfrm flipV="1">
              <a:off x="2743199" y="4800600"/>
              <a:ext cx="800102" cy="395470"/>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FD0ED38C-6412-B695-95E3-13D738A83E64}"/>
                </a:ext>
              </a:extLst>
            </p:cNvPr>
            <p:cNvSpPr txBox="1"/>
            <p:nvPr/>
          </p:nvSpPr>
          <p:spPr>
            <a:xfrm>
              <a:off x="2320869" y="4630073"/>
              <a:ext cx="342900" cy="257542"/>
            </a:xfrm>
            <a:prstGeom prst="rect">
              <a:avLst/>
            </a:prstGeom>
            <a:noFill/>
          </p:spPr>
          <p:txBody>
            <a:bodyPr wrap="square" lIns="0" tIns="0" rIns="0" bIns="0" rtlCol="0">
              <a:spAutoFit/>
            </a:bodyPr>
            <a:lstStyle/>
            <a:p>
              <a:pPr algn="ctr"/>
              <a:r>
                <a:rPr lang="en-US" dirty="0"/>
                <a:t>…</a:t>
              </a:r>
            </a:p>
          </p:txBody>
        </p:sp>
        <p:sp>
          <p:nvSpPr>
            <p:cNvPr id="15" name="TextBox 14">
              <a:extLst>
                <a:ext uri="{FF2B5EF4-FFF2-40B4-BE49-F238E27FC236}">
                  <a16:creationId xmlns:a16="http://schemas.microsoft.com/office/drawing/2014/main" id="{83EE2469-F011-18EC-A599-E1DB2434A1F9}"/>
                </a:ext>
              </a:extLst>
            </p:cNvPr>
            <p:cNvSpPr txBox="1"/>
            <p:nvPr/>
          </p:nvSpPr>
          <p:spPr>
            <a:xfrm>
              <a:off x="2320868" y="4979409"/>
              <a:ext cx="342900" cy="322926"/>
            </a:xfrm>
            <a:prstGeom prst="rect">
              <a:avLst/>
            </a:prstGeom>
            <a:noFill/>
          </p:spPr>
          <p:txBody>
            <a:bodyPr wrap="square" lIns="0" tIns="0" rIns="0" bIns="0" rtlCol="0">
              <a:spAutoFit/>
            </a:bodyPr>
            <a:lstStyle/>
            <a:p>
              <a:pPr algn="ctr"/>
              <a:r>
                <a:rPr lang="en-US" dirty="0" err="1"/>
                <a:t>x</a:t>
              </a:r>
              <a:r>
                <a:rPr lang="en-US" baseline="-25000" dirty="0" err="1"/>
                <a:t>N</a:t>
              </a:r>
              <a:endParaRPr lang="en-US" dirty="0"/>
            </a:p>
          </p:txBody>
        </p:sp>
        <p:cxnSp>
          <p:nvCxnSpPr>
            <p:cNvPr id="16" name="Straight Arrow Connector 15">
              <a:extLst>
                <a:ext uri="{FF2B5EF4-FFF2-40B4-BE49-F238E27FC236}">
                  <a16:creationId xmlns:a16="http://schemas.microsoft.com/office/drawing/2014/main" id="{EF355673-27D0-67C2-F9DA-6055F4E263AB}"/>
                </a:ext>
              </a:extLst>
            </p:cNvPr>
            <p:cNvCxnSpPr>
              <a:stCxn id="19" idx="2"/>
            </p:cNvCxnSpPr>
            <p:nvPr/>
          </p:nvCxnSpPr>
          <p:spPr bwMode="auto">
            <a:xfrm>
              <a:off x="4495800" y="4495800"/>
              <a:ext cx="752475"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B04C7121-72B7-8684-6EFD-FD735003EC82}"/>
                </a:ext>
              </a:extLst>
            </p:cNvPr>
            <p:cNvSpPr txBox="1"/>
            <p:nvPr/>
          </p:nvSpPr>
          <p:spPr>
            <a:xfrm>
              <a:off x="5356843" y="4316147"/>
              <a:ext cx="1066800" cy="257542"/>
            </a:xfrm>
            <a:prstGeom prst="rect">
              <a:avLst/>
            </a:prstGeom>
            <a:noFill/>
          </p:spPr>
          <p:txBody>
            <a:bodyPr wrap="square" lIns="0" tIns="0" rIns="0" bIns="0" rtlCol="0">
              <a:spAutoFit/>
            </a:bodyPr>
            <a:lstStyle/>
            <a:p>
              <a:pPr algn="ctr"/>
              <a:r>
                <a:rPr lang="en-US" dirty="0"/>
                <a:t>y ∈ {0,1}</a:t>
              </a:r>
            </a:p>
          </p:txBody>
        </p:sp>
      </p:grpSp>
      <p:pic>
        <p:nvPicPr>
          <p:cNvPr id="20" name="Picture 5">
            <a:extLst>
              <a:ext uri="{FF2B5EF4-FFF2-40B4-BE49-F238E27FC236}">
                <a16:creationId xmlns:a16="http://schemas.microsoft.com/office/drawing/2014/main" id="{675FAC93-2CAC-D092-69DF-579AB5A14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4708" y="930134"/>
            <a:ext cx="2776828" cy="1903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4499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5750"/>
            <a:ext cx="7924799" cy="490538"/>
          </a:xfrm>
        </p:spPr>
        <p:txBody>
          <a:bodyPr/>
          <a:lstStyle/>
          <a:p>
            <a:r>
              <a:rPr lang="en-US" dirty="0"/>
              <a:t>Inhibiting Inputs (not Part of the MCP Model)</a:t>
            </a:r>
          </a:p>
        </p:txBody>
      </p:sp>
      <p:sp>
        <p:nvSpPr>
          <p:cNvPr id="3" name="Content Placeholder 2"/>
          <p:cNvSpPr>
            <a:spLocks noGrp="1"/>
          </p:cNvSpPr>
          <p:nvPr>
            <p:ph idx="1"/>
          </p:nvPr>
        </p:nvSpPr>
        <p:spPr>
          <a:xfrm>
            <a:off x="190500" y="799501"/>
            <a:ext cx="8763000" cy="1448316"/>
          </a:xfrm>
        </p:spPr>
        <p:txBody>
          <a:bodyPr/>
          <a:lstStyle/>
          <a:p>
            <a:r>
              <a:rPr lang="en-US" sz="1800" dirty="0"/>
              <a:t>Some inputs may negatively impact on the neuron’s aggregate signal, i.e. act with the negative sign. </a:t>
            </a:r>
          </a:p>
          <a:p>
            <a:r>
              <a:rPr lang="en-US" sz="1800" dirty="0"/>
              <a:t>Such negative inputs are H = {h</a:t>
            </a:r>
            <a:r>
              <a:rPr lang="en-US" sz="1800" baseline="-25000" dirty="0"/>
              <a:t>1</a:t>
            </a:r>
            <a:r>
              <a:rPr lang="en-US" sz="1800" dirty="0"/>
              <a:t>, h</a:t>
            </a:r>
            <a:r>
              <a:rPr lang="en-US" sz="1800" baseline="-25000" dirty="0"/>
              <a:t>2</a:t>
            </a:r>
            <a:r>
              <a:rPr lang="en-US" sz="1800" dirty="0"/>
              <a:t>, …, </a:t>
            </a:r>
            <a:r>
              <a:rPr lang="en-US" sz="1800" dirty="0" err="1"/>
              <a:t>h</a:t>
            </a:r>
            <a:r>
              <a:rPr lang="en-US" sz="1800" baseline="-25000" dirty="0" err="1"/>
              <a:t>K</a:t>
            </a:r>
            <a:r>
              <a:rPr lang="en-US" sz="1800" dirty="0"/>
              <a:t>} and called inhibitors (Remember synaptic inhibition).</a:t>
            </a:r>
          </a:p>
          <a:p>
            <a:r>
              <a:rPr lang="en-US" sz="1800" dirty="0"/>
              <a:t>Inhibiting inputs exist in </a:t>
            </a:r>
            <a:r>
              <a:rPr lang="en-US" sz="1800" dirty="0" err="1"/>
              <a:t>natiral</a:t>
            </a:r>
            <a:r>
              <a:rPr lang="en-US" sz="1800" dirty="0"/>
              <a:t> neurons but not included in the McCulloch and Pitts model neuron.</a:t>
            </a:r>
          </a:p>
          <a:p>
            <a:r>
              <a:rPr lang="en-US" sz="1800" dirty="0"/>
              <a:t>Thus, the total aggregated signal z(X, H) combines positive inputs X = [x</a:t>
            </a:r>
            <a:r>
              <a:rPr lang="en-US" sz="1800" baseline="-25000" dirty="0"/>
              <a:t>1</a:t>
            </a:r>
            <a:r>
              <a:rPr lang="en-US" sz="1800" dirty="0"/>
              <a:t>, x</a:t>
            </a:r>
            <a:r>
              <a:rPr lang="en-US" sz="1800" baseline="-25000" dirty="0"/>
              <a:t>2</a:t>
            </a:r>
            <a:r>
              <a:rPr lang="en-US" sz="1800" dirty="0"/>
              <a:t>, …, </a:t>
            </a:r>
            <a:r>
              <a:rPr lang="en-US" sz="1800" dirty="0" err="1"/>
              <a:t>x</a:t>
            </a:r>
            <a:r>
              <a:rPr lang="en-US" sz="1800" baseline="-25000" dirty="0" err="1"/>
              <a:t>N</a:t>
            </a:r>
            <a:r>
              <a:rPr lang="en-US" sz="1800" dirty="0"/>
              <a:t>]</a:t>
            </a:r>
            <a:r>
              <a:rPr lang="en-US" sz="1800" baseline="-25000" dirty="0"/>
              <a:t> </a:t>
            </a:r>
            <a:r>
              <a:rPr lang="en-US" sz="1800" dirty="0"/>
              <a:t>with the negative input H = {h</a:t>
            </a:r>
            <a:r>
              <a:rPr lang="en-US" sz="1800" baseline="-25000" dirty="0"/>
              <a:t>1</a:t>
            </a:r>
            <a:r>
              <a:rPr lang="en-US" sz="1800" dirty="0"/>
              <a:t>, h</a:t>
            </a:r>
            <a:r>
              <a:rPr lang="en-US" sz="1800" baseline="-25000" dirty="0"/>
              <a:t>2</a:t>
            </a:r>
            <a:r>
              <a:rPr lang="en-US" sz="1800" dirty="0"/>
              <a:t>, …, </a:t>
            </a:r>
            <a:r>
              <a:rPr lang="en-US" sz="1800" dirty="0" err="1"/>
              <a:t>h</a:t>
            </a:r>
            <a:r>
              <a:rPr lang="en-US" sz="1800" baseline="-25000" dirty="0" err="1"/>
              <a:t>K</a:t>
            </a:r>
            <a:r>
              <a:rPr lang="en-US" sz="1800" dirty="0"/>
              <a:t>} by the neuron is</a:t>
            </a:r>
          </a:p>
          <a:p>
            <a:endParaRPr lang="en-US" sz="1800" dirty="0"/>
          </a:p>
          <a:p>
            <a:pPr>
              <a:spcBef>
                <a:spcPts val="450"/>
              </a:spcBef>
            </a:pPr>
            <a:endParaRPr lang="en-US" dirty="0"/>
          </a:p>
        </p:txBody>
      </p:sp>
      <p:graphicFrame>
        <p:nvGraphicFramePr>
          <p:cNvPr id="42" name="Object 41"/>
          <p:cNvGraphicFramePr>
            <a:graphicFrameLocks noChangeAspect="1"/>
          </p:cNvGraphicFramePr>
          <p:nvPr>
            <p:extLst>
              <p:ext uri="{D42A27DB-BD31-4B8C-83A1-F6EECF244321}">
                <p14:modId xmlns:p14="http://schemas.microsoft.com/office/powerpoint/2010/main" val="2661538680"/>
              </p:ext>
            </p:extLst>
          </p:nvPr>
        </p:nvGraphicFramePr>
        <p:xfrm>
          <a:off x="2686050" y="3254375"/>
          <a:ext cx="3008313" cy="873125"/>
        </p:xfrm>
        <a:graphic>
          <a:graphicData uri="http://schemas.openxmlformats.org/presentationml/2006/ole">
            <mc:AlternateContent xmlns:mc="http://schemas.openxmlformats.org/markup-compatibility/2006">
              <mc:Choice xmlns:v="urn:schemas-microsoft-com:vml" Requires="v">
                <p:oleObj name="Equation" r:id="rId2" imgW="1485720" imgH="431640" progId="Equation.DSMT4">
                  <p:embed/>
                </p:oleObj>
              </mc:Choice>
              <mc:Fallback>
                <p:oleObj name="Equation" r:id="rId2" imgW="1485720" imgH="431640" progId="Equation.DSMT4">
                  <p:embed/>
                  <p:pic>
                    <p:nvPicPr>
                      <p:cNvPr id="42" name="Object 41"/>
                      <p:cNvPicPr/>
                      <p:nvPr/>
                    </p:nvPicPr>
                    <p:blipFill>
                      <a:blip r:embed="rId3"/>
                      <a:stretch>
                        <a:fillRect/>
                      </a:stretch>
                    </p:blipFill>
                    <p:spPr>
                      <a:xfrm>
                        <a:off x="2686050" y="3254375"/>
                        <a:ext cx="3008313" cy="873125"/>
                      </a:xfrm>
                      <a:prstGeom prst="rect">
                        <a:avLst/>
                      </a:prstGeom>
                    </p:spPr>
                  </p:pic>
                </p:oleObj>
              </mc:Fallback>
            </mc:AlternateContent>
          </a:graphicData>
        </a:graphic>
      </p:graphicFrame>
      <p:grpSp>
        <p:nvGrpSpPr>
          <p:cNvPr id="62" name="Group 61"/>
          <p:cNvGrpSpPr/>
          <p:nvPr/>
        </p:nvGrpSpPr>
        <p:grpSpPr>
          <a:xfrm>
            <a:off x="6248400" y="3776673"/>
            <a:ext cx="2081245" cy="1081077"/>
            <a:chOff x="4276634" y="5269670"/>
            <a:chExt cx="2559643" cy="1424069"/>
          </a:xfrm>
        </p:grpSpPr>
        <p:grpSp>
          <p:nvGrpSpPr>
            <p:cNvPr id="52" name="Group 51"/>
            <p:cNvGrpSpPr/>
            <p:nvPr/>
          </p:nvGrpSpPr>
          <p:grpSpPr>
            <a:xfrm>
              <a:off x="4276634" y="5269670"/>
              <a:ext cx="2559643" cy="1380603"/>
              <a:chOff x="4276634" y="5269670"/>
              <a:chExt cx="2559643" cy="1380603"/>
            </a:xfrm>
          </p:grpSpPr>
          <p:cxnSp>
            <p:nvCxnSpPr>
              <p:cNvPr id="45" name="Straight Connector 44"/>
              <p:cNvCxnSpPr/>
              <p:nvPr/>
            </p:nvCxnSpPr>
            <p:spPr bwMode="auto">
              <a:xfrm>
                <a:off x="4724400" y="5363377"/>
                <a:ext cx="0" cy="103742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p:cNvCxnSpPr/>
              <p:nvPr/>
            </p:nvCxnSpPr>
            <p:spPr bwMode="auto">
              <a:xfrm flipH="1">
                <a:off x="4724400" y="6400800"/>
                <a:ext cx="1981200"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6592553" y="6400799"/>
                <a:ext cx="243724" cy="249474"/>
              </a:xfrm>
              <a:prstGeom prst="rect">
                <a:avLst/>
              </a:prstGeom>
              <a:noFill/>
            </p:spPr>
            <p:txBody>
              <a:bodyPr wrap="square" lIns="0" tIns="0" rIns="0" bIns="0" rtlCol="0">
                <a:spAutoFit/>
              </a:bodyPr>
              <a:lstStyle/>
              <a:p>
                <a:pPr algn="ctr"/>
                <a:r>
                  <a:rPr lang="en-US" sz="1500" dirty="0"/>
                  <a:t>g</a:t>
                </a:r>
              </a:p>
            </p:txBody>
          </p:sp>
          <p:sp>
            <p:nvSpPr>
              <p:cNvPr id="50" name="TextBox 49"/>
              <p:cNvSpPr txBox="1"/>
              <p:nvPr/>
            </p:nvSpPr>
            <p:spPr>
              <a:xfrm>
                <a:off x="4276634" y="5269670"/>
                <a:ext cx="410737" cy="249474"/>
              </a:xfrm>
              <a:prstGeom prst="rect">
                <a:avLst/>
              </a:prstGeom>
              <a:noFill/>
            </p:spPr>
            <p:txBody>
              <a:bodyPr wrap="square" lIns="0" tIns="0" rIns="0" bIns="0" rtlCol="0">
                <a:spAutoFit/>
              </a:bodyPr>
              <a:lstStyle/>
              <a:p>
                <a:pPr algn="ctr"/>
                <a:r>
                  <a:rPr lang="en-US" sz="1500" dirty="0"/>
                  <a:t>f(g)</a:t>
                </a:r>
              </a:p>
            </p:txBody>
          </p:sp>
        </p:grpSp>
        <p:cxnSp>
          <p:nvCxnSpPr>
            <p:cNvPr id="56" name="Straight Connector 55"/>
            <p:cNvCxnSpPr/>
            <p:nvPr/>
          </p:nvCxnSpPr>
          <p:spPr bwMode="auto">
            <a:xfrm flipH="1">
              <a:off x="4724400" y="5834181"/>
              <a:ext cx="990600" cy="0"/>
            </a:xfrm>
            <a:prstGeom prst="line">
              <a:avLst/>
            </a:prstGeom>
            <a:solidFill>
              <a:schemeClr val="accent1"/>
            </a:solidFill>
            <a:ln w="12700"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Group 57"/>
            <p:cNvGrpSpPr/>
            <p:nvPr/>
          </p:nvGrpSpPr>
          <p:grpSpPr>
            <a:xfrm>
              <a:off x="4724400" y="5834181"/>
              <a:ext cx="1981200" cy="576402"/>
              <a:chOff x="4724400" y="5834181"/>
              <a:chExt cx="1981200" cy="576402"/>
            </a:xfrm>
          </p:grpSpPr>
          <p:cxnSp>
            <p:nvCxnSpPr>
              <p:cNvPr id="51" name="Straight Connector 50"/>
              <p:cNvCxnSpPr/>
              <p:nvPr/>
            </p:nvCxnSpPr>
            <p:spPr bwMode="auto">
              <a:xfrm>
                <a:off x="5715000" y="5834181"/>
                <a:ext cx="0" cy="566618"/>
              </a:xfrm>
              <a:prstGeom prst="line">
                <a:avLst/>
              </a:prstGeom>
              <a:solidFill>
                <a:schemeClr val="accent1"/>
              </a:solidFill>
              <a:ln w="317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p:nvPr/>
            </p:nvCxnSpPr>
            <p:spPr bwMode="auto">
              <a:xfrm flipH="1">
                <a:off x="5715000" y="5834181"/>
                <a:ext cx="990600" cy="0"/>
              </a:xfrm>
              <a:prstGeom prst="line">
                <a:avLst/>
              </a:prstGeom>
              <a:solidFill>
                <a:schemeClr val="accent1"/>
              </a:solidFill>
              <a:ln w="317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Connector 56"/>
              <p:cNvCxnSpPr/>
              <p:nvPr/>
            </p:nvCxnSpPr>
            <p:spPr bwMode="auto">
              <a:xfrm flipH="1">
                <a:off x="4724400" y="6410583"/>
                <a:ext cx="990600" cy="0"/>
              </a:xfrm>
              <a:prstGeom prst="line">
                <a:avLst/>
              </a:prstGeom>
              <a:solidFill>
                <a:schemeClr val="accent1"/>
              </a:solidFill>
              <a:ln w="317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9" name="TextBox 58"/>
            <p:cNvSpPr txBox="1"/>
            <p:nvPr/>
          </p:nvSpPr>
          <p:spPr>
            <a:xfrm>
              <a:off x="4452354" y="5644681"/>
              <a:ext cx="243724" cy="249474"/>
            </a:xfrm>
            <a:prstGeom prst="rect">
              <a:avLst/>
            </a:prstGeom>
            <a:noFill/>
          </p:spPr>
          <p:txBody>
            <a:bodyPr wrap="square" lIns="0" tIns="0" rIns="0" bIns="0" rtlCol="0">
              <a:spAutoFit/>
            </a:bodyPr>
            <a:lstStyle/>
            <a:p>
              <a:pPr algn="ctr"/>
              <a:r>
                <a:rPr lang="en-US" sz="1500" dirty="0"/>
                <a:t>1</a:t>
              </a:r>
            </a:p>
          </p:txBody>
        </p:sp>
        <p:sp>
          <p:nvSpPr>
            <p:cNvPr id="60" name="TextBox 59"/>
            <p:cNvSpPr txBox="1"/>
            <p:nvPr/>
          </p:nvSpPr>
          <p:spPr>
            <a:xfrm>
              <a:off x="4443647" y="6241402"/>
              <a:ext cx="243724" cy="249474"/>
            </a:xfrm>
            <a:prstGeom prst="rect">
              <a:avLst/>
            </a:prstGeom>
            <a:noFill/>
          </p:spPr>
          <p:txBody>
            <a:bodyPr wrap="square" lIns="0" tIns="0" rIns="0" bIns="0" rtlCol="0">
              <a:spAutoFit/>
            </a:bodyPr>
            <a:lstStyle/>
            <a:p>
              <a:pPr algn="ctr"/>
              <a:r>
                <a:rPr lang="en-US" sz="1500" dirty="0"/>
                <a:t>0</a:t>
              </a:r>
            </a:p>
          </p:txBody>
        </p:sp>
        <p:sp>
          <p:nvSpPr>
            <p:cNvPr id="61" name="TextBox 60"/>
            <p:cNvSpPr txBox="1"/>
            <p:nvPr/>
          </p:nvSpPr>
          <p:spPr>
            <a:xfrm>
              <a:off x="5620472" y="6444265"/>
              <a:ext cx="243724" cy="249474"/>
            </a:xfrm>
            <a:prstGeom prst="rect">
              <a:avLst/>
            </a:prstGeom>
            <a:noFill/>
          </p:spPr>
          <p:txBody>
            <a:bodyPr wrap="square" lIns="0" tIns="0" rIns="0" bIns="0" rtlCol="0">
              <a:spAutoFit/>
            </a:bodyPr>
            <a:lstStyle/>
            <a:p>
              <a:pPr algn="ctr"/>
              <a:r>
                <a:rPr lang="el-GR" sz="1500" dirty="0"/>
                <a:t>θ</a:t>
              </a:r>
              <a:endParaRPr lang="en-US" sz="1500" dirty="0"/>
            </a:p>
          </p:txBody>
        </p:sp>
      </p:grpSp>
      <p:grpSp>
        <p:nvGrpSpPr>
          <p:cNvPr id="5" name="Group 4">
            <a:extLst>
              <a:ext uri="{FF2B5EF4-FFF2-40B4-BE49-F238E27FC236}">
                <a16:creationId xmlns:a16="http://schemas.microsoft.com/office/drawing/2014/main" id="{F20037A0-15FC-F1B0-F106-C51224475F2F}"/>
              </a:ext>
            </a:extLst>
          </p:cNvPr>
          <p:cNvGrpSpPr/>
          <p:nvPr/>
        </p:nvGrpSpPr>
        <p:grpSpPr>
          <a:xfrm>
            <a:off x="406855" y="3113468"/>
            <a:ext cx="2375355" cy="1676400"/>
            <a:chOff x="1440438" y="3028950"/>
            <a:chExt cx="2160013" cy="1583630"/>
          </a:xfrm>
        </p:grpSpPr>
        <p:grpSp>
          <p:nvGrpSpPr>
            <p:cNvPr id="10" name="Group 9"/>
            <p:cNvGrpSpPr/>
            <p:nvPr/>
          </p:nvGrpSpPr>
          <p:grpSpPr>
            <a:xfrm>
              <a:off x="2211644" y="3509231"/>
              <a:ext cx="677982" cy="720823"/>
              <a:chOff x="2362200" y="4495800"/>
              <a:chExt cx="1066800" cy="990600"/>
            </a:xfrm>
          </p:grpSpPr>
          <p:sp>
            <p:nvSpPr>
              <p:cNvPr id="7" name="Pie 6"/>
              <p:cNvSpPr/>
              <p:nvPr/>
            </p:nvSpPr>
            <p:spPr bwMode="auto">
              <a:xfrm>
                <a:off x="2362200" y="4495800"/>
                <a:ext cx="1066800" cy="990600"/>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dirty="0"/>
                  <a:t>g</a:t>
                </a:r>
              </a:p>
            </p:txBody>
          </p:sp>
          <p:sp>
            <p:nvSpPr>
              <p:cNvPr id="8" name="Pie 7"/>
              <p:cNvSpPr/>
              <p:nvPr/>
            </p:nvSpPr>
            <p:spPr bwMode="auto">
              <a:xfrm flipH="1">
                <a:off x="2362200" y="4495800"/>
                <a:ext cx="1066800" cy="990600"/>
              </a:xfrm>
              <a:prstGeom prst="pie">
                <a:avLst>
                  <a:gd name="adj1" fmla="val 5384087"/>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r" defTabSz="685800"/>
                <a:r>
                  <a:rPr lang="en-US" sz="2000" dirty="0"/>
                  <a:t>f</a:t>
                </a:r>
              </a:p>
            </p:txBody>
          </p:sp>
        </p:grpSp>
        <p:cxnSp>
          <p:nvCxnSpPr>
            <p:cNvPr id="12" name="Straight Connector 11"/>
            <p:cNvCxnSpPr/>
            <p:nvPr/>
          </p:nvCxnSpPr>
          <p:spPr bwMode="auto">
            <a:xfrm>
              <a:off x="1943473" y="3200399"/>
              <a:ext cx="432803" cy="385745"/>
            </a:xfrm>
            <a:prstGeom prst="line">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1714501" y="3028950"/>
              <a:ext cx="193709" cy="243275"/>
            </a:xfrm>
            <a:prstGeom prst="rect">
              <a:avLst/>
            </a:prstGeom>
            <a:noFill/>
          </p:spPr>
          <p:txBody>
            <a:bodyPr wrap="square" lIns="0" tIns="0" rIns="0" bIns="0" rtlCol="0">
              <a:spAutoFit/>
            </a:bodyPr>
            <a:lstStyle/>
            <a:p>
              <a:pPr algn="ctr"/>
              <a:r>
                <a:rPr lang="en-US" sz="2000" dirty="0"/>
                <a:t>x</a:t>
              </a:r>
              <a:r>
                <a:rPr lang="en-US" sz="2000" baseline="-25000" dirty="0"/>
                <a:t>1</a:t>
              </a:r>
              <a:endParaRPr lang="en-US" sz="2000" dirty="0"/>
            </a:p>
          </p:txBody>
        </p:sp>
        <p:sp>
          <p:nvSpPr>
            <p:cNvPr id="15" name="TextBox 14"/>
            <p:cNvSpPr txBox="1"/>
            <p:nvPr/>
          </p:nvSpPr>
          <p:spPr>
            <a:xfrm>
              <a:off x="1561506" y="3283713"/>
              <a:ext cx="242137" cy="243275"/>
            </a:xfrm>
            <a:prstGeom prst="rect">
              <a:avLst/>
            </a:prstGeom>
            <a:noFill/>
          </p:spPr>
          <p:txBody>
            <a:bodyPr wrap="square" lIns="0" tIns="0" rIns="0" bIns="0" rtlCol="0">
              <a:spAutoFit/>
            </a:bodyPr>
            <a:lstStyle/>
            <a:p>
              <a:pPr algn="ctr"/>
              <a:r>
                <a:rPr lang="en-US" sz="2000" dirty="0"/>
                <a:t>x</a:t>
              </a:r>
              <a:r>
                <a:rPr lang="en-US" sz="2000" baseline="-25000" dirty="0"/>
                <a:t>2</a:t>
              </a:r>
              <a:endParaRPr lang="en-US" sz="2000" dirty="0"/>
            </a:p>
          </p:txBody>
        </p:sp>
        <p:cxnSp>
          <p:nvCxnSpPr>
            <p:cNvPr id="17" name="Straight Connector 16"/>
            <p:cNvCxnSpPr/>
            <p:nvPr/>
          </p:nvCxnSpPr>
          <p:spPr bwMode="auto">
            <a:xfrm>
              <a:off x="1811354" y="3429000"/>
              <a:ext cx="457989" cy="226454"/>
            </a:xfrm>
            <a:prstGeom prst="line">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1714501" y="3738914"/>
              <a:ext cx="497144" cy="64439"/>
            </a:xfrm>
            <a:prstGeom prst="line">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a:off x="1533103" y="3451095"/>
              <a:ext cx="217922" cy="218948"/>
            </a:xfrm>
            <a:prstGeom prst="rect">
              <a:avLst/>
            </a:prstGeom>
            <a:noFill/>
          </p:spPr>
          <p:txBody>
            <a:bodyPr wrap="square" lIns="0" tIns="0" rIns="0" bIns="0" rtlCol="0">
              <a:spAutoFit/>
            </a:bodyPr>
            <a:lstStyle/>
            <a:p>
              <a:pPr algn="ctr"/>
              <a:r>
                <a:rPr lang="en-US" dirty="0"/>
                <a:t>…</a:t>
              </a:r>
            </a:p>
          </p:txBody>
        </p:sp>
        <p:sp>
          <p:nvSpPr>
            <p:cNvPr id="29" name="TextBox 28"/>
            <p:cNvSpPr txBox="1"/>
            <p:nvPr/>
          </p:nvSpPr>
          <p:spPr>
            <a:xfrm>
              <a:off x="1464652" y="3600450"/>
              <a:ext cx="217922" cy="243275"/>
            </a:xfrm>
            <a:prstGeom prst="rect">
              <a:avLst/>
            </a:prstGeom>
            <a:noFill/>
          </p:spPr>
          <p:txBody>
            <a:bodyPr wrap="square" lIns="0" tIns="0" rIns="0" bIns="0" rtlCol="0">
              <a:spAutoFit/>
            </a:bodyPr>
            <a:lstStyle/>
            <a:p>
              <a:pPr algn="ctr"/>
              <a:r>
                <a:rPr lang="en-US" sz="2000" dirty="0" err="1"/>
                <a:t>x</a:t>
              </a:r>
              <a:r>
                <a:rPr lang="en-US" sz="2000" baseline="-25000" dirty="0" err="1"/>
                <a:t>N</a:t>
              </a:r>
              <a:endParaRPr lang="en-US" sz="2000" dirty="0"/>
            </a:p>
          </p:txBody>
        </p:sp>
        <p:cxnSp>
          <p:nvCxnSpPr>
            <p:cNvPr id="32" name="Straight Arrow Connector 31"/>
            <p:cNvCxnSpPr>
              <a:stCxn id="8" idx="2"/>
            </p:cNvCxnSpPr>
            <p:nvPr/>
          </p:nvCxnSpPr>
          <p:spPr bwMode="auto">
            <a:xfrm>
              <a:off x="2889626" y="3869642"/>
              <a:ext cx="478220" cy="0"/>
            </a:xfrm>
            <a:prstGeom prst="straightConnector1">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3314701" y="3759681"/>
              <a:ext cx="285750" cy="243275"/>
            </a:xfrm>
            <a:prstGeom prst="rect">
              <a:avLst/>
            </a:prstGeom>
            <a:noFill/>
          </p:spPr>
          <p:txBody>
            <a:bodyPr wrap="square" lIns="0" tIns="0" rIns="0" bIns="0" rtlCol="0">
              <a:spAutoFit/>
            </a:bodyPr>
            <a:lstStyle/>
            <a:p>
              <a:pPr algn="ctr"/>
              <a:r>
                <a:rPr lang="en-US" sz="2000" dirty="0"/>
                <a:t>y</a:t>
              </a:r>
            </a:p>
          </p:txBody>
        </p:sp>
        <p:cxnSp>
          <p:nvCxnSpPr>
            <p:cNvPr id="41" name="Straight Connector 40"/>
            <p:cNvCxnSpPr/>
            <p:nvPr/>
          </p:nvCxnSpPr>
          <p:spPr bwMode="auto">
            <a:xfrm flipV="1">
              <a:off x="1811354" y="4119066"/>
              <a:ext cx="522722" cy="325177"/>
            </a:xfrm>
            <a:prstGeom prst="line">
              <a:avLst/>
            </a:prstGeom>
            <a:solidFill>
              <a:schemeClr val="accent1"/>
            </a:solidFill>
            <a:ln w="31750" cap="flat" cmpd="sng" algn="ctr">
              <a:solidFill>
                <a:srgbClr val="FF000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p:cNvCxnSpPr>
              <a:stCxn id="64" idx="3"/>
            </p:cNvCxnSpPr>
            <p:nvPr/>
          </p:nvCxnSpPr>
          <p:spPr bwMode="auto">
            <a:xfrm flipV="1">
              <a:off x="1728037" y="4016849"/>
              <a:ext cx="516241" cy="219589"/>
            </a:xfrm>
            <a:prstGeom prst="line">
              <a:avLst/>
            </a:prstGeom>
            <a:solidFill>
              <a:schemeClr val="accent1"/>
            </a:solidFill>
            <a:ln w="31750" cap="flat" cmpd="sng" algn="ctr">
              <a:solidFill>
                <a:srgbClr val="FF000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p:nvPr/>
          </p:nvCxnSpPr>
          <p:spPr bwMode="auto">
            <a:xfrm flipV="1">
              <a:off x="1714501" y="3927871"/>
              <a:ext cx="497144" cy="64439"/>
            </a:xfrm>
            <a:prstGeom prst="line">
              <a:avLst/>
            </a:prstGeom>
            <a:solidFill>
              <a:schemeClr val="accent1"/>
            </a:solidFill>
            <a:ln w="31750" cap="flat" cmpd="sng" algn="ctr">
              <a:solidFill>
                <a:srgbClr val="FF000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Box 54"/>
            <p:cNvSpPr txBox="1"/>
            <p:nvPr/>
          </p:nvSpPr>
          <p:spPr>
            <a:xfrm flipV="1">
              <a:off x="1485901" y="4343400"/>
              <a:ext cx="217922" cy="218948"/>
            </a:xfrm>
            <a:prstGeom prst="rect">
              <a:avLst/>
            </a:prstGeom>
            <a:noFill/>
            <a:ln>
              <a:noFill/>
            </a:ln>
          </p:spPr>
          <p:txBody>
            <a:bodyPr wrap="square" lIns="0" tIns="0" rIns="0" bIns="0" rtlCol="0">
              <a:spAutoFit/>
            </a:bodyPr>
            <a:lstStyle/>
            <a:p>
              <a:pPr algn="ctr"/>
              <a:r>
                <a:rPr lang="en-US" dirty="0">
                  <a:solidFill>
                    <a:srgbClr val="FF0000"/>
                  </a:solidFill>
                </a:rPr>
                <a:t>…</a:t>
              </a:r>
            </a:p>
          </p:txBody>
        </p:sp>
        <p:sp>
          <p:nvSpPr>
            <p:cNvPr id="64" name="TextBox 63"/>
            <p:cNvSpPr txBox="1"/>
            <p:nvPr/>
          </p:nvSpPr>
          <p:spPr>
            <a:xfrm>
              <a:off x="1485900" y="4114800"/>
              <a:ext cx="242137" cy="243275"/>
            </a:xfrm>
            <a:prstGeom prst="rect">
              <a:avLst/>
            </a:prstGeom>
            <a:noFill/>
            <a:ln>
              <a:noFill/>
            </a:ln>
          </p:spPr>
          <p:txBody>
            <a:bodyPr wrap="square" lIns="0" tIns="0" rIns="0" bIns="0" rtlCol="0">
              <a:spAutoFit/>
            </a:bodyPr>
            <a:lstStyle/>
            <a:p>
              <a:pPr algn="ctr"/>
              <a:r>
                <a:rPr lang="en-US" sz="2000" dirty="0">
                  <a:solidFill>
                    <a:srgbClr val="FF0000"/>
                  </a:solidFill>
                </a:rPr>
                <a:t>h</a:t>
              </a:r>
              <a:r>
                <a:rPr lang="en-US" sz="2000" baseline="-25000" dirty="0">
                  <a:solidFill>
                    <a:srgbClr val="FF0000"/>
                  </a:solidFill>
                </a:rPr>
                <a:t>2</a:t>
              </a:r>
              <a:endParaRPr lang="en-US" sz="2000" dirty="0">
                <a:solidFill>
                  <a:srgbClr val="FF0000"/>
                </a:solidFill>
              </a:endParaRPr>
            </a:p>
          </p:txBody>
        </p:sp>
        <p:sp>
          <p:nvSpPr>
            <p:cNvPr id="65" name="TextBox 64"/>
            <p:cNvSpPr txBox="1"/>
            <p:nvPr/>
          </p:nvSpPr>
          <p:spPr>
            <a:xfrm>
              <a:off x="1440438" y="3886378"/>
              <a:ext cx="242137" cy="243275"/>
            </a:xfrm>
            <a:prstGeom prst="rect">
              <a:avLst/>
            </a:prstGeom>
            <a:noFill/>
            <a:ln>
              <a:noFill/>
            </a:ln>
          </p:spPr>
          <p:txBody>
            <a:bodyPr wrap="square" lIns="0" tIns="0" rIns="0" bIns="0" rtlCol="0">
              <a:spAutoFit/>
            </a:bodyPr>
            <a:lstStyle/>
            <a:p>
              <a:pPr algn="ctr"/>
              <a:r>
                <a:rPr lang="en-US" sz="2000" dirty="0">
                  <a:solidFill>
                    <a:srgbClr val="FF0000"/>
                  </a:solidFill>
                </a:rPr>
                <a:t>h</a:t>
              </a:r>
              <a:r>
                <a:rPr lang="en-US" sz="2000" baseline="-25000" dirty="0">
                  <a:solidFill>
                    <a:srgbClr val="FF0000"/>
                  </a:solidFill>
                </a:rPr>
                <a:t>1</a:t>
              </a:r>
              <a:endParaRPr lang="en-US" sz="2000" dirty="0">
                <a:solidFill>
                  <a:srgbClr val="FF0000"/>
                </a:solidFill>
              </a:endParaRPr>
            </a:p>
          </p:txBody>
        </p:sp>
        <p:sp>
          <p:nvSpPr>
            <p:cNvPr id="66" name="TextBox 65"/>
            <p:cNvSpPr txBox="1"/>
            <p:nvPr/>
          </p:nvSpPr>
          <p:spPr>
            <a:xfrm>
              <a:off x="1502885" y="4369305"/>
              <a:ext cx="346655" cy="243275"/>
            </a:xfrm>
            <a:prstGeom prst="rect">
              <a:avLst/>
            </a:prstGeom>
            <a:noFill/>
            <a:ln>
              <a:noFill/>
            </a:ln>
          </p:spPr>
          <p:txBody>
            <a:bodyPr wrap="square" lIns="0" tIns="0" rIns="0" bIns="0" rtlCol="0">
              <a:spAutoFit/>
            </a:bodyPr>
            <a:lstStyle/>
            <a:p>
              <a:pPr algn="ctr"/>
              <a:r>
                <a:rPr lang="en-US" sz="2000" dirty="0" err="1">
                  <a:solidFill>
                    <a:srgbClr val="FF0000"/>
                  </a:solidFill>
                </a:rPr>
                <a:t>h</a:t>
              </a:r>
              <a:r>
                <a:rPr lang="en-US" sz="2000" baseline="-25000" dirty="0" err="1">
                  <a:solidFill>
                    <a:srgbClr val="FF0000"/>
                  </a:solidFill>
                </a:rPr>
                <a:t>K</a:t>
              </a:r>
              <a:endParaRPr lang="en-US" sz="2000" dirty="0">
                <a:solidFill>
                  <a:srgbClr val="FF0000"/>
                </a:solidFill>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3227561609"/>
              </p:ext>
            </p:extLst>
          </p:nvPr>
        </p:nvGraphicFramePr>
        <p:xfrm>
          <a:off x="6145490" y="3039505"/>
          <a:ext cx="2551112" cy="777875"/>
        </p:xfrm>
        <a:graphic>
          <a:graphicData uri="http://schemas.openxmlformats.org/presentationml/2006/ole">
            <mc:AlternateContent xmlns:mc="http://schemas.openxmlformats.org/markup-compatibility/2006">
              <mc:Choice xmlns:v="urn:schemas-microsoft-com:vml" Requires="v">
                <p:oleObj name="Equation" r:id="rId4" imgW="1498320" imgH="457200" progId="Equation.DSMT4">
                  <p:embed/>
                </p:oleObj>
              </mc:Choice>
              <mc:Fallback>
                <p:oleObj name="Equation" r:id="rId4" imgW="1498320" imgH="457200" progId="Equation.DSMT4">
                  <p:embed/>
                  <p:pic>
                    <p:nvPicPr>
                      <p:cNvPr id="4" name="Object 3"/>
                      <p:cNvPicPr>
                        <a:picLocks noChangeAspect="1" noChangeArrowheads="1"/>
                      </p:cNvPicPr>
                      <p:nvPr/>
                    </p:nvPicPr>
                    <p:blipFill>
                      <a:blip r:embed="rId5"/>
                      <a:srcRect/>
                      <a:stretch>
                        <a:fillRect/>
                      </a:stretch>
                    </p:blipFill>
                    <p:spPr bwMode="auto">
                      <a:xfrm>
                        <a:off x="6145490" y="3039505"/>
                        <a:ext cx="2551112" cy="7778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57900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652" y="285750"/>
            <a:ext cx="7394147" cy="490538"/>
          </a:xfrm>
        </p:spPr>
        <p:txBody>
          <a:bodyPr/>
          <a:lstStyle/>
          <a:p>
            <a:r>
              <a:rPr lang="en-US" dirty="0"/>
              <a:t>Logic with the McCulloch and Pitts Neuron</a:t>
            </a:r>
          </a:p>
        </p:txBody>
      </p:sp>
      <p:grpSp>
        <p:nvGrpSpPr>
          <p:cNvPr id="62" name="Group 61"/>
          <p:cNvGrpSpPr/>
          <p:nvPr/>
        </p:nvGrpSpPr>
        <p:grpSpPr>
          <a:xfrm>
            <a:off x="5289241" y="1839487"/>
            <a:ext cx="2820869" cy="1363820"/>
            <a:chOff x="4093632" y="5269670"/>
            <a:chExt cx="2931892" cy="1473965"/>
          </a:xfrm>
        </p:grpSpPr>
        <p:grpSp>
          <p:nvGrpSpPr>
            <p:cNvPr id="52" name="Group 51"/>
            <p:cNvGrpSpPr/>
            <p:nvPr/>
          </p:nvGrpSpPr>
          <p:grpSpPr>
            <a:xfrm>
              <a:off x="4093632" y="5269670"/>
              <a:ext cx="2931892" cy="1279828"/>
              <a:chOff x="4093632" y="5269670"/>
              <a:chExt cx="2931892" cy="1279828"/>
            </a:xfrm>
          </p:grpSpPr>
          <p:cxnSp>
            <p:nvCxnSpPr>
              <p:cNvPr id="45" name="Straight Connector 44"/>
              <p:cNvCxnSpPr/>
              <p:nvPr/>
            </p:nvCxnSpPr>
            <p:spPr bwMode="auto">
              <a:xfrm>
                <a:off x="4724400" y="5363377"/>
                <a:ext cx="0" cy="103742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p:cNvCxnSpPr/>
              <p:nvPr/>
            </p:nvCxnSpPr>
            <p:spPr bwMode="auto">
              <a:xfrm flipH="1">
                <a:off x="4724400" y="6400800"/>
                <a:ext cx="1981200"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6781800" y="6250128"/>
                <a:ext cx="243724" cy="299370"/>
              </a:xfrm>
              <a:prstGeom prst="rect">
                <a:avLst/>
              </a:prstGeom>
              <a:noFill/>
            </p:spPr>
            <p:txBody>
              <a:bodyPr wrap="square" lIns="0" tIns="0" rIns="0" bIns="0" rtlCol="0">
                <a:spAutoFit/>
              </a:bodyPr>
              <a:lstStyle/>
              <a:p>
                <a:pPr algn="ctr"/>
                <a:r>
                  <a:rPr lang="en-US" dirty="0"/>
                  <a:t>g</a:t>
                </a:r>
              </a:p>
            </p:txBody>
          </p:sp>
          <p:sp>
            <p:nvSpPr>
              <p:cNvPr id="50" name="TextBox 49"/>
              <p:cNvSpPr txBox="1"/>
              <p:nvPr/>
            </p:nvSpPr>
            <p:spPr>
              <a:xfrm>
                <a:off x="4093632" y="5269670"/>
                <a:ext cx="593741" cy="299370"/>
              </a:xfrm>
              <a:prstGeom prst="rect">
                <a:avLst/>
              </a:prstGeom>
              <a:noFill/>
            </p:spPr>
            <p:txBody>
              <a:bodyPr wrap="square" lIns="0" tIns="0" rIns="0" bIns="0" rtlCol="0">
                <a:spAutoFit/>
              </a:bodyPr>
              <a:lstStyle/>
              <a:p>
                <a:pPr algn="ctr"/>
                <a:r>
                  <a:rPr lang="en-US" dirty="0"/>
                  <a:t>f(g)</a:t>
                </a:r>
              </a:p>
            </p:txBody>
          </p:sp>
        </p:grpSp>
        <p:cxnSp>
          <p:nvCxnSpPr>
            <p:cNvPr id="56" name="Straight Connector 55"/>
            <p:cNvCxnSpPr/>
            <p:nvPr/>
          </p:nvCxnSpPr>
          <p:spPr bwMode="auto">
            <a:xfrm flipH="1">
              <a:off x="4724400" y="5834181"/>
              <a:ext cx="990600" cy="0"/>
            </a:xfrm>
            <a:prstGeom prst="line">
              <a:avLst/>
            </a:prstGeom>
            <a:solidFill>
              <a:schemeClr val="accent1"/>
            </a:solidFill>
            <a:ln w="12700"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Group 57"/>
            <p:cNvGrpSpPr/>
            <p:nvPr/>
          </p:nvGrpSpPr>
          <p:grpSpPr>
            <a:xfrm>
              <a:off x="4724400" y="5834181"/>
              <a:ext cx="1981200" cy="569843"/>
              <a:chOff x="4724400" y="5834181"/>
              <a:chExt cx="1981200" cy="569843"/>
            </a:xfrm>
          </p:grpSpPr>
          <p:cxnSp>
            <p:nvCxnSpPr>
              <p:cNvPr id="51" name="Straight Connector 50"/>
              <p:cNvCxnSpPr/>
              <p:nvPr/>
            </p:nvCxnSpPr>
            <p:spPr bwMode="auto">
              <a:xfrm>
                <a:off x="5715000" y="5834181"/>
                <a:ext cx="0" cy="566618"/>
              </a:xfrm>
              <a:prstGeom prst="line">
                <a:avLst/>
              </a:prstGeom>
              <a:solidFill>
                <a:schemeClr val="accent1"/>
              </a:solid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p:nvPr/>
            </p:nvCxnSpPr>
            <p:spPr bwMode="auto">
              <a:xfrm flipH="1">
                <a:off x="5715000" y="5834181"/>
                <a:ext cx="990600" cy="0"/>
              </a:xfrm>
              <a:prstGeom prst="line">
                <a:avLst/>
              </a:prstGeom>
              <a:solidFill>
                <a:schemeClr val="accent1"/>
              </a:solid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Connector 56"/>
              <p:cNvCxnSpPr/>
              <p:nvPr/>
            </p:nvCxnSpPr>
            <p:spPr bwMode="auto">
              <a:xfrm flipH="1">
                <a:off x="4724400" y="6404024"/>
                <a:ext cx="990600" cy="0"/>
              </a:xfrm>
              <a:prstGeom prst="line">
                <a:avLst/>
              </a:prstGeom>
              <a:solidFill>
                <a:schemeClr val="accent1"/>
              </a:solid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9" name="TextBox 58"/>
            <p:cNvSpPr txBox="1"/>
            <p:nvPr/>
          </p:nvSpPr>
          <p:spPr>
            <a:xfrm>
              <a:off x="4452354" y="5644681"/>
              <a:ext cx="243724" cy="299370"/>
            </a:xfrm>
            <a:prstGeom prst="rect">
              <a:avLst/>
            </a:prstGeom>
            <a:noFill/>
          </p:spPr>
          <p:txBody>
            <a:bodyPr wrap="square" lIns="0" tIns="0" rIns="0" bIns="0" rtlCol="0">
              <a:spAutoFit/>
            </a:bodyPr>
            <a:lstStyle/>
            <a:p>
              <a:pPr algn="ctr"/>
              <a:r>
                <a:rPr lang="en-US" dirty="0"/>
                <a:t>1</a:t>
              </a:r>
            </a:p>
          </p:txBody>
        </p:sp>
        <p:sp>
          <p:nvSpPr>
            <p:cNvPr id="60" name="TextBox 59"/>
            <p:cNvSpPr txBox="1"/>
            <p:nvPr/>
          </p:nvSpPr>
          <p:spPr>
            <a:xfrm>
              <a:off x="4443647" y="6241402"/>
              <a:ext cx="243724" cy="299370"/>
            </a:xfrm>
            <a:prstGeom prst="rect">
              <a:avLst/>
            </a:prstGeom>
            <a:noFill/>
          </p:spPr>
          <p:txBody>
            <a:bodyPr wrap="square" lIns="0" tIns="0" rIns="0" bIns="0" rtlCol="0">
              <a:spAutoFit/>
            </a:bodyPr>
            <a:lstStyle/>
            <a:p>
              <a:pPr algn="ctr"/>
              <a:r>
                <a:rPr lang="en-US" dirty="0"/>
                <a:t>0</a:t>
              </a:r>
            </a:p>
          </p:txBody>
        </p:sp>
        <p:sp>
          <p:nvSpPr>
            <p:cNvPr id="61" name="TextBox 60"/>
            <p:cNvSpPr txBox="1"/>
            <p:nvPr/>
          </p:nvSpPr>
          <p:spPr>
            <a:xfrm>
              <a:off x="5620472" y="6444265"/>
              <a:ext cx="243724" cy="299370"/>
            </a:xfrm>
            <a:prstGeom prst="rect">
              <a:avLst/>
            </a:prstGeom>
            <a:noFill/>
          </p:spPr>
          <p:txBody>
            <a:bodyPr wrap="square" lIns="0" tIns="0" rIns="0" bIns="0" rtlCol="0">
              <a:spAutoFit/>
            </a:bodyPr>
            <a:lstStyle/>
            <a:p>
              <a:pPr algn="ctr"/>
              <a:r>
                <a:rPr lang="el-GR" dirty="0"/>
                <a:t>θ</a:t>
              </a:r>
              <a:endParaRPr lang="en-US" dirty="0"/>
            </a:p>
          </p:txBody>
        </p:sp>
      </p:grpSp>
      <p:grpSp>
        <p:nvGrpSpPr>
          <p:cNvPr id="11" name="Group 10"/>
          <p:cNvGrpSpPr/>
          <p:nvPr/>
        </p:nvGrpSpPr>
        <p:grpSpPr>
          <a:xfrm>
            <a:off x="838200" y="1200150"/>
            <a:ext cx="2085124" cy="1128241"/>
            <a:chOff x="674235" y="4395520"/>
            <a:chExt cx="2678565" cy="1504321"/>
          </a:xfrm>
        </p:grpSpPr>
        <p:cxnSp>
          <p:nvCxnSpPr>
            <p:cNvPr id="12" name="Straight Connector 11"/>
            <p:cNvCxnSpPr/>
            <p:nvPr/>
          </p:nvCxnSpPr>
          <p:spPr bwMode="auto">
            <a:xfrm>
              <a:off x="1066800" y="4818903"/>
              <a:ext cx="506057" cy="264098"/>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706522" y="4613092"/>
              <a:ext cx="258279" cy="738664"/>
            </a:xfrm>
            <a:prstGeom prst="rect">
              <a:avLst/>
            </a:prstGeom>
            <a:noFill/>
          </p:spPr>
          <p:txBody>
            <a:bodyPr wrap="square" lIns="0" tIns="0" rIns="0" bIns="0" rtlCol="0">
              <a:spAutoFit/>
            </a:bodyPr>
            <a:lstStyle/>
            <a:p>
              <a:pPr algn="ctr"/>
              <a:r>
                <a:rPr lang="en-US" dirty="0"/>
                <a:t>x</a:t>
              </a:r>
              <a:r>
                <a:rPr lang="en-US" baseline="-25000" dirty="0"/>
                <a:t>1</a:t>
              </a:r>
              <a:endParaRPr lang="en-US" dirty="0"/>
            </a:p>
          </p:txBody>
        </p:sp>
        <p:sp>
          <p:nvSpPr>
            <p:cNvPr id="15" name="TextBox 14"/>
            <p:cNvSpPr txBox="1"/>
            <p:nvPr/>
          </p:nvSpPr>
          <p:spPr>
            <a:xfrm>
              <a:off x="674235" y="5530509"/>
              <a:ext cx="322849" cy="369332"/>
            </a:xfrm>
            <a:prstGeom prst="rect">
              <a:avLst/>
            </a:prstGeom>
            <a:noFill/>
          </p:spPr>
          <p:txBody>
            <a:bodyPr wrap="square" lIns="0" tIns="0" rIns="0" bIns="0" rtlCol="0">
              <a:spAutoFit/>
            </a:bodyPr>
            <a:lstStyle/>
            <a:p>
              <a:pPr algn="ctr"/>
              <a:r>
                <a:rPr lang="en-US" dirty="0"/>
                <a:t>x</a:t>
              </a:r>
              <a:r>
                <a:rPr lang="en-US" baseline="-25000" dirty="0"/>
                <a:t>2</a:t>
              </a:r>
              <a:endParaRPr lang="en-US" dirty="0"/>
            </a:p>
          </p:txBody>
        </p:sp>
        <p:cxnSp>
          <p:nvCxnSpPr>
            <p:cNvPr id="20" name="Straight Connector 19"/>
            <p:cNvCxnSpPr/>
            <p:nvPr/>
          </p:nvCxnSpPr>
          <p:spPr bwMode="auto">
            <a:xfrm flipV="1">
              <a:off x="1066800" y="5383981"/>
              <a:ext cx="516816" cy="293056"/>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a:off x="2328835" y="5203567"/>
              <a:ext cx="637626"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2906057" y="5029791"/>
              <a:ext cx="446743" cy="369332"/>
            </a:xfrm>
            <a:prstGeom prst="rect">
              <a:avLst/>
            </a:prstGeom>
            <a:noFill/>
          </p:spPr>
          <p:txBody>
            <a:bodyPr wrap="square" lIns="0" tIns="0" rIns="0" bIns="0" rtlCol="0">
              <a:spAutoFit/>
            </a:bodyPr>
            <a:lstStyle/>
            <a:p>
              <a:pPr algn="ctr"/>
              <a:r>
                <a:rPr lang="en-US" dirty="0"/>
                <a:t>y</a:t>
              </a:r>
            </a:p>
          </p:txBody>
        </p:sp>
        <p:sp>
          <p:nvSpPr>
            <p:cNvPr id="4" name="Oval 3"/>
            <p:cNvSpPr/>
            <p:nvPr/>
          </p:nvSpPr>
          <p:spPr bwMode="auto">
            <a:xfrm>
              <a:off x="1521714" y="4818903"/>
              <a:ext cx="840486" cy="858134"/>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l-GR" dirty="0"/>
                <a:t>θ</a:t>
              </a:r>
              <a:r>
                <a:rPr lang="en-US" dirty="0"/>
                <a:t>=2</a:t>
              </a:r>
            </a:p>
          </p:txBody>
        </p:sp>
        <p:sp>
          <p:nvSpPr>
            <p:cNvPr id="41" name="TextBox 40"/>
            <p:cNvSpPr txBox="1"/>
            <p:nvPr/>
          </p:nvSpPr>
          <p:spPr>
            <a:xfrm>
              <a:off x="1489986" y="4395520"/>
              <a:ext cx="872215" cy="369332"/>
            </a:xfrm>
            <a:prstGeom prst="rect">
              <a:avLst/>
            </a:prstGeom>
            <a:noFill/>
          </p:spPr>
          <p:txBody>
            <a:bodyPr wrap="square" lIns="0" tIns="0" rIns="0" bIns="0" rtlCol="0">
              <a:spAutoFit/>
            </a:bodyPr>
            <a:lstStyle/>
            <a:p>
              <a:pPr algn="ctr"/>
              <a:r>
                <a:rPr lang="en-US" b="1" dirty="0"/>
                <a:t>AND</a:t>
              </a:r>
            </a:p>
          </p:txBody>
        </p:sp>
      </p:grpSp>
      <p:grpSp>
        <p:nvGrpSpPr>
          <p:cNvPr id="44" name="Group 43"/>
          <p:cNvGrpSpPr/>
          <p:nvPr/>
        </p:nvGrpSpPr>
        <p:grpSpPr>
          <a:xfrm>
            <a:off x="905488" y="2461728"/>
            <a:ext cx="2113111" cy="1128241"/>
            <a:chOff x="674235" y="4395520"/>
            <a:chExt cx="2678565" cy="1504321"/>
          </a:xfrm>
        </p:grpSpPr>
        <p:cxnSp>
          <p:nvCxnSpPr>
            <p:cNvPr id="47" name="Straight Connector 46"/>
            <p:cNvCxnSpPr/>
            <p:nvPr/>
          </p:nvCxnSpPr>
          <p:spPr bwMode="auto">
            <a:xfrm>
              <a:off x="1066800" y="4818903"/>
              <a:ext cx="506057" cy="264098"/>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47"/>
            <p:cNvSpPr txBox="1"/>
            <p:nvPr/>
          </p:nvSpPr>
          <p:spPr>
            <a:xfrm>
              <a:off x="706522" y="4613092"/>
              <a:ext cx="258279" cy="738664"/>
            </a:xfrm>
            <a:prstGeom prst="rect">
              <a:avLst/>
            </a:prstGeom>
            <a:noFill/>
          </p:spPr>
          <p:txBody>
            <a:bodyPr wrap="square" lIns="0" tIns="0" rIns="0" bIns="0" rtlCol="0">
              <a:spAutoFit/>
            </a:bodyPr>
            <a:lstStyle/>
            <a:p>
              <a:pPr algn="ctr"/>
              <a:r>
                <a:rPr lang="en-US" dirty="0"/>
                <a:t>x</a:t>
              </a:r>
              <a:r>
                <a:rPr lang="en-US" baseline="-25000" dirty="0"/>
                <a:t>1</a:t>
              </a:r>
              <a:endParaRPr lang="en-US" dirty="0"/>
            </a:p>
          </p:txBody>
        </p:sp>
        <p:sp>
          <p:nvSpPr>
            <p:cNvPr id="54" name="TextBox 53"/>
            <p:cNvSpPr txBox="1"/>
            <p:nvPr/>
          </p:nvSpPr>
          <p:spPr>
            <a:xfrm>
              <a:off x="674235" y="5530509"/>
              <a:ext cx="322849" cy="369332"/>
            </a:xfrm>
            <a:prstGeom prst="rect">
              <a:avLst/>
            </a:prstGeom>
            <a:noFill/>
          </p:spPr>
          <p:txBody>
            <a:bodyPr wrap="square" lIns="0" tIns="0" rIns="0" bIns="0" rtlCol="0">
              <a:spAutoFit/>
            </a:bodyPr>
            <a:lstStyle/>
            <a:p>
              <a:pPr algn="ctr"/>
              <a:r>
                <a:rPr lang="en-US" dirty="0"/>
                <a:t>x</a:t>
              </a:r>
              <a:r>
                <a:rPr lang="en-US" baseline="-25000" dirty="0"/>
                <a:t>2</a:t>
              </a:r>
              <a:endParaRPr lang="en-US" dirty="0"/>
            </a:p>
          </p:txBody>
        </p:sp>
        <p:cxnSp>
          <p:nvCxnSpPr>
            <p:cNvPr id="55" name="Straight Connector 54"/>
            <p:cNvCxnSpPr/>
            <p:nvPr/>
          </p:nvCxnSpPr>
          <p:spPr bwMode="auto">
            <a:xfrm flipV="1">
              <a:off x="1066800" y="5383981"/>
              <a:ext cx="516816" cy="293056"/>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p:cNvCxnSpPr/>
            <p:nvPr/>
          </p:nvCxnSpPr>
          <p:spPr bwMode="auto">
            <a:xfrm>
              <a:off x="2328835" y="5217024"/>
              <a:ext cx="637626"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p:cNvSpPr txBox="1"/>
            <p:nvPr/>
          </p:nvSpPr>
          <p:spPr>
            <a:xfrm>
              <a:off x="2906057" y="5043248"/>
              <a:ext cx="446743" cy="369332"/>
            </a:xfrm>
            <a:prstGeom prst="rect">
              <a:avLst/>
            </a:prstGeom>
            <a:noFill/>
          </p:spPr>
          <p:txBody>
            <a:bodyPr wrap="square" lIns="0" tIns="0" rIns="0" bIns="0" rtlCol="0">
              <a:spAutoFit/>
            </a:bodyPr>
            <a:lstStyle/>
            <a:p>
              <a:pPr algn="ctr"/>
              <a:r>
                <a:rPr lang="en-US" dirty="0"/>
                <a:t>y</a:t>
              </a:r>
            </a:p>
          </p:txBody>
        </p:sp>
        <p:sp>
          <p:nvSpPr>
            <p:cNvPr id="65" name="Oval 64"/>
            <p:cNvSpPr/>
            <p:nvPr/>
          </p:nvSpPr>
          <p:spPr bwMode="auto">
            <a:xfrm>
              <a:off x="1521714" y="4818903"/>
              <a:ext cx="840486" cy="858134"/>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l-GR" dirty="0"/>
                <a:t>θ</a:t>
              </a:r>
              <a:r>
                <a:rPr lang="en-US" dirty="0"/>
                <a:t>=1</a:t>
              </a:r>
            </a:p>
          </p:txBody>
        </p:sp>
        <p:sp>
          <p:nvSpPr>
            <p:cNvPr id="66" name="TextBox 65"/>
            <p:cNvSpPr txBox="1"/>
            <p:nvPr/>
          </p:nvSpPr>
          <p:spPr>
            <a:xfrm>
              <a:off x="1489986" y="4395520"/>
              <a:ext cx="872215" cy="369332"/>
            </a:xfrm>
            <a:prstGeom prst="rect">
              <a:avLst/>
            </a:prstGeom>
            <a:noFill/>
          </p:spPr>
          <p:txBody>
            <a:bodyPr wrap="square" lIns="0" tIns="0" rIns="0" bIns="0" rtlCol="0">
              <a:spAutoFit/>
            </a:bodyPr>
            <a:lstStyle/>
            <a:p>
              <a:pPr algn="ctr"/>
              <a:r>
                <a:rPr lang="en-US" b="1" dirty="0"/>
                <a:t>OR</a:t>
              </a:r>
            </a:p>
          </p:txBody>
        </p:sp>
      </p:grpSp>
      <p:graphicFrame>
        <p:nvGraphicFramePr>
          <p:cNvPr id="76" name="Table 75"/>
          <p:cNvGraphicFramePr>
            <a:graphicFrameLocks noGrp="1"/>
          </p:cNvGraphicFramePr>
          <p:nvPr>
            <p:extLst>
              <p:ext uri="{D42A27DB-BD31-4B8C-83A1-F6EECF244321}">
                <p14:modId xmlns:p14="http://schemas.microsoft.com/office/powerpoint/2010/main" val="3105613848"/>
              </p:ext>
            </p:extLst>
          </p:nvPr>
        </p:nvGraphicFramePr>
        <p:xfrm>
          <a:off x="3033700" y="1186246"/>
          <a:ext cx="1957309" cy="1097280"/>
        </p:xfrm>
        <a:graphic>
          <a:graphicData uri="http://schemas.openxmlformats.org/drawingml/2006/table">
            <a:tbl>
              <a:tblPr firstRow="1" bandRow="1">
                <a:tableStyleId>{F5AB1C69-6EDB-4FF4-983F-18BD219EF322}</a:tableStyleId>
              </a:tblPr>
              <a:tblGrid>
                <a:gridCol w="639814">
                  <a:extLst>
                    <a:ext uri="{9D8B030D-6E8A-4147-A177-3AD203B41FA5}">
                      <a16:colId xmlns:a16="http://schemas.microsoft.com/office/drawing/2014/main" val="20000"/>
                    </a:ext>
                  </a:extLst>
                </a:gridCol>
                <a:gridCol w="558260">
                  <a:extLst>
                    <a:ext uri="{9D8B030D-6E8A-4147-A177-3AD203B41FA5}">
                      <a16:colId xmlns:a16="http://schemas.microsoft.com/office/drawing/2014/main" val="20001"/>
                    </a:ext>
                  </a:extLst>
                </a:gridCol>
                <a:gridCol w="401948">
                  <a:extLst>
                    <a:ext uri="{9D8B030D-6E8A-4147-A177-3AD203B41FA5}">
                      <a16:colId xmlns:a16="http://schemas.microsoft.com/office/drawing/2014/main" val="20002"/>
                    </a:ext>
                  </a:extLst>
                </a:gridCol>
                <a:gridCol w="357287">
                  <a:extLst>
                    <a:ext uri="{9D8B030D-6E8A-4147-A177-3AD203B41FA5}">
                      <a16:colId xmlns:a16="http://schemas.microsoft.com/office/drawing/2014/main" val="20003"/>
                    </a:ext>
                  </a:extLst>
                </a:gridCol>
              </a:tblGrid>
              <a:tr h="238125">
                <a:tc rowSpan="2" gridSpan="2">
                  <a:txBody>
                    <a:bodyPr/>
                    <a:lstStyle/>
                    <a:p>
                      <a:pPr algn="ctr"/>
                      <a:r>
                        <a:rPr lang="en-US" sz="1800" b="1" dirty="0">
                          <a:solidFill>
                            <a:schemeClr val="tx1"/>
                          </a:solidFill>
                        </a:rPr>
                        <a:t>x</a:t>
                      </a:r>
                      <a:r>
                        <a:rPr lang="en-US" sz="1800" b="1" baseline="-25000" dirty="0">
                          <a:solidFill>
                            <a:schemeClr val="tx1"/>
                          </a:solidFill>
                        </a:rPr>
                        <a:t>1</a:t>
                      </a:r>
                      <a:r>
                        <a:rPr lang="en-US" sz="1800" b="1" dirty="0">
                          <a:solidFill>
                            <a:schemeClr val="tx1"/>
                          </a:solidFill>
                        </a:rPr>
                        <a:t> AND x</a:t>
                      </a:r>
                      <a:r>
                        <a:rPr lang="en-US" sz="1800" b="1" baseline="-25000" dirty="0">
                          <a:solidFill>
                            <a:schemeClr val="tx1"/>
                          </a:solidFill>
                        </a:rPr>
                        <a:t>2</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US" sz="1800" b="0" dirty="0">
                          <a:solidFill>
                            <a:schemeClr val="tx1"/>
                          </a:solidFill>
                        </a:rPr>
                        <a:t>x</a:t>
                      </a:r>
                      <a:r>
                        <a:rPr lang="en-US" sz="1800" b="0" baseline="-25000" dirty="0">
                          <a:solidFill>
                            <a:schemeClr val="tx1"/>
                          </a:solidFill>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38125">
                <a:tc gridSpan="2" v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38125">
                <a:tc rowSpan="2">
                  <a:txBody>
                    <a:bodyPr/>
                    <a:lstStyle/>
                    <a:p>
                      <a:pPr algn="ctr"/>
                      <a:r>
                        <a:rPr lang="en-US" sz="1800" b="0" dirty="0">
                          <a:solidFill>
                            <a:schemeClr val="tx1"/>
                          </a:solidFill>
                        </a:rPr>
                        <a:t>x</a:t>
                      </a:r>
                      <a:r>
                        <a:rPr lang="en-US" sz="1800" b="0" baseline="-25000" dirty="0">
                          <a:solidFill>
                            <a:schemeClr val="tx1"/>
                          </a:solidFill>
                        </a:rPr>
                        <a:t>1</a:t>
                      </a:r>
                      <a:endParaRPr lang="en-US" sz="18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812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3145710863"/>
              </p:ext>
            </p:extLst>
          </p:nvPr>
        </p:nvGraphicFramePr>
        <p:xfrm>
          <a:off x="3158504" y="2394554"/>
          <a:ext cx="1832510" cy="1097280"/>
        </p:xfrm>
        <a:graphic>
          <a:graphicData uri="http://schemas.openxmlformats.org/drawingml/2006/table">
            <a:tbl>
              <a:tblPr firstRow="1" bandRow="1">
                <a:tableStyleId>{F5AB1C69-6EDB-4FF4-983F-18BD219EF322}</a:tableStyleId>
              </a:tblPr>
              <a:tblGrid>
                <a:gridCol w="545390">
                  <a:extLst>
                    <a:ext uri="{9D8B030D-6E8A-4147-A177-3AD203B41FA5}">
                      <a16:colId xmlns:a16="http://schemas.microsoft.com/office/drawing/2014/main" val="20000"/>
                    </a:ext>
                  </a:extLst>
                </a:gridCol>
                <a:gridCol w="545390">
                  <a:extLst>
                    <a:ext uri="{9D8B030D-6E8A-4147-A177-3AD203B41FA5}">
                      <a16:colId xmlns:a16="http://schemas.microsoft.com/office/drawing/2014/main" val="20001"/>
                    </a:ext>
                  </a:extLst>
                </a:gridCol>
                <a:gridCol w="392681">
                  <a:extLst>
                    <a:ext uri="{9D8B030D-6E8A-4147-A177-3AD203B41FA5}">
                      <a16:colId xmlns:a16="http://schemas.microsoft.com/office/drawing/2014/main" val="20002"/>
                    </a:ext>
                  </a:extLst>
                </a:gridCol>
                <a:gridCol w="349049">
                  <a:extLst>
                    <a:ext uri="{9D8B030D-6E8A-4147-A177-3AD203B41FA5}">
                      <a16:colId xmlns:a16="http://schemas.microsoft.com/office/drawing/2014/main" val="20003"/>
                    </a:ext>
                  </a:extLst>
                </a:gridCol>
              </a:tblGrid>
              <a:tr h="238125">
                <a:tc rowSpan="2" gridSpan="2">
                  <a:txBody>
                    <a:bodyPr/>
                    <a:lstStyle/>
                    <a:p>
                      <a:pPr algn="ctr"/>
                      <a:r>
                        <a:rPr lang="en-US" sz="1800" b="1" dirty="0">
                          <a:solidFill>
                            <a:schemeClr val="tx1"/>
                          </a:solidFill>
                        </a:rPr>
                        <a:t>x</a:t>
                      </a:r>
                      <a:r>
                        <a:rPr lang="en-US" sz="1800" b="1" baseline="-25000" dirty="0">
                          <a:solidFill>
                            <a:schemeClr val="tx1"/>
                          </a:solidFill>
                        </a:rPr>
                        <a:t>1</a:t>
                      </a:r>
                      <a:r>
                        <a:rPr lang="en-US" sz="1800" b="1" dirty="0">
                          <a:solidFill>
                            <a:schemeClr val="tx1"/>
                          </a:solidFill>
                        </a:rPr>
                        <a:t> OR x</a:t>
                      </a:r>
                      <a:r>
                        <a:rPr lang="en-US" sz="1800" b="1" baseline="-25000" dirty="0">
                          <a:solidFill>
                            <a:schemeClr val="tx1"/>
                          </a:solidFill>
                        </a:rPr>
                        <a:t>2</a:t>
                      </a:r>
                      <a:endParaRPr lang="en-US" sz="18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US" sz="1800" b="0" dirty="0">
                          <a:solidFill>
                            <a:schemeClr val="tx1"/>
                          </a:solidFill>
                        </a:rPr>
                        <a:t>x</a:t>
                      </a:r>
                      <a:r>
                        <a:rPr lang="en-US" sz="1800" b="0" baseline="-25000" dirty="0">
                          <a:solidFill>
                            <a:schemeClr val="tx1"/>
                          </a:solidFill>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38125">
                <a:tc gridSpan="2" v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38125">
                <a:tc rowSpan="2">
                  <a:txBody>
                    <a:bodyPr/>
                    <a:lstStyle/>
                    <a:p>
                      <a:pPr algn="ctr"/>
                      <a:r>
                        <a:rPr lang="en-US" sz="1800" b="0" dirty="0">
                          <a:solidFill>
                            <a:schemeClr val="tx1"/>
                          </a:solidFill>
                        </a:rPr>
                        <a:t>x</a:t>
                      </a:r>
                      <a:r>
                        <a:rPr lang="en-US" sz="1800" b="0" baseline="-25000" dirty="0">
                          <a:solidFill>
                            <a:schemeClr val="tx1"/>
                          </a:solidFill>
                        </a:rPr>
                        <a:t>1</a:t>
                      </a:r>
                      <a:endParaRPr lang="en-US" sz="18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812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9" name="Table 78"/>
          <p:cNvGraphicFramePr>
            <a:graphicFrameLocks noGrp="1"/>
          </p:cNvGraphicFramePr>
          <p:nvPr>
            <p:extLst>
              <p:ext uri="{D42A27DB-BD31-4B8C-83A1-F6EECF244321}">
                <p14:modId xmlns:p14="http://schemas.microsoft.com/office/powerpoint/2010/main" val="4094256592"/>
              </p:ext>
            </p:extLst>
          </p:nvPr>
        </p:nvGraphicFramePr>
        <p:xfrm>
          <a:off x="3226247" y="3843427"/>
          <a:ext cx="1015375" cy="731520"/>
        </p:xfrm>
        <a:graphic>
          <a:graphicData uri="http://schemas.openxmlformats.org/drawingml/2006/table">
            <a:tbl>
              <a:tblPr firstRow="1" bandRow="1">
                <a:tableStyleId>{F5AB1C69-6EDB-4FF4-983F-18BD219EF322}</a:tableStyleId>
              </a:tblPr>
              <a:tblGrid>
                <a:gridCol w="384612">
                  <a:extLst>
                    <a:ext uri="{9D8B030D-6E8A-4147-A177-3AD203B41FA5}">
                      <a16:colId xmlns:a16="http://schemas.microsoft.com/office/drawing/2014/main" val="20000"/>
                    </a:ext>
                  </a:extLst>
                </a:gridCol>
                <a:gridCol w="384612">
                  <a:extLst>
                    <a:ext uri="{9D8B030D-6E8A-4147-A177-3AD203B41FA5}">
                      <a16:colId xmlns:a16="http://schemas.microsoft.com/office/drawing/2014/main" val="20001"/>
                    </a:ext>
                  </a:extLst>
                </a:gridCol>
                <a:gridCol w="246151">
                  <a:extLst>
                    <a:ext uri="{9D8B030D-6E8A-4147-A177-3AD203B41FA5}">
                      <a16:colId xmlns:a16="http://schemas.microsoft.com/office/drawing/2014/main" val="20003"/>
                    </a:ext>
                  </a:extLst>
                </a:gridCol>
              </a:tblGrid>
              <a:tr h="238125">
                <a:tc gridSpan="3">
                  <a:txBody>
                    <a:bodyPr/>
                    <a:lstStyle/>
                    <a:p>
                      <a:pPr algn="ctr"/>
                      <a:r>
                        <a:rPr lang="en-US" sz="1600" b="1" dirty="0">
                          <a:solidFill>
                            <a:schemeClr val="tx1"/>
                          </a:solidFill>
                        </a:rPr>
                        <a:t>NOT 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38125">
                <a:tc rowSpan="2">
                  <a:txBody>
                    <a:bodyPr/>
                    <a:lstStyle/>
                    <a:p>
                      <a:pPr algn="ctr"/>
                      <a:r>
                        <a:rPr lang="en-US" sz="1600" b="0" dirty="0">
                          <a:solidFill>
                            <a:schemeClr val="tx1"/>
                          </a:solidFill>
                        </a:rPr>
                        <a:t>z</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812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80" name="Group 79"/>
          <p:cNvGrpSpPr/>
          <p:nvPr/>
        </p:nvGrpSpPr>
        <p:grpSpPr>
          <a:xfrm>
            <a:off x="1098943" y="3704928"/>
            <a:ext cx="1732007" cy="961138"/>
            <a:chOff x="803292" y="4395520"/>
            <a:chExt cx="2309343" cy="1281517"/>
          </a:xfrm>
        </p:grpSpPr>
        <p:cxnSp>
          <p:nvCxnSpPr>
            <p:cNvPr id="81" name="Straight Connector 80"/>
            <p:cNvCxnSpPr/>
            <p:nvPr/>
          </p:nvCxnSpPr>
          <p:spPr bwMode="auto">
            <a:xfrm>
              <a:off x="1042524" y="5239878"/>
              <a:ext cx="506057" cy="0"/>
            </a:xfrm>
            <a:prstGeom prst="line">
              <a:avLst/>
            </a:prstGeom>
            <a:solidFill>
              <a:schemeClr val="accent1"/>
            </a:solidFill>
            <a:ln w="12700" cap="flat" cmpd="sng" algn="ctr">
              <a:solidFill>
                <a:srgbClr val="FF000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Box 81"/>
            <p:cNvSpPr txBox="1"/>
            <p:nvPr/>
          </p:nvSpPr>
          <p:spPr>
            <a:xfrm>
              <a:off x="803292" y="5042038"/>
              <a:ext cx="258279" cy="369332"/>
            </a:xfrm>
            <a:prstGeom prst="rect">
              <a:avLst/>
            </a:prstGeom>
            <a:noFill/>
          </p:spPr>
          <p:txBody>
            <a:bodyPr wrap="square" lIns="0" tIns="0" rIns="0" bIns="0" rtlCol="0">
              <a:spAutoFit/>
            </a:bodyPr>
            <a:lstStyle/>
            <a:p>
              <a:pPr algn="ctr"/>
              <a:r>
                <a:rPr lang="en-US" dirty="0">
                  <a:solidFill>
                    <a:srgbClr val="FF0000"/>
                  </a:solidFill>
                </a:rPr>
                <a:t>z</a:t>
              </a:r>
            </a:p>
          </p:txBody>
        </p:sp>
        <p:cxnSp>
          <p:nvCxnSpPr>
            <p:cNvPr id="85" name="Straight Arrow Connector 84"/>
            <p:cNvCxnSpPr/>
            <p:nvPr/>
          </p:nvCxnSpPr>
          <p:spPr bwMode="auto">
            <a:xfrm>
              <a:off x="2390196" y="5239878"/>
              <a:ext cx="481296"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TextBox 85"/>
            <p:cNvSpPr txBox="1"/>
            <p:nvPr/>
          </p:nvSpPr>
          <p:spPr>
            <a:xfrm>
              <a:off x="2889263" y="5042038"/>
              <a:ext cx="223372" cy="369332"/>
            </a:xfrm>
            <a:prstGeom prst="rect">
              <a:avLst/>
            </a:prstGeom>
            <a:noFill/>
          </p:spPr>
          <p:txBody>
            <a:bodyPr wrap="square" lIns="0" tIns="0" rIns="0" bIns="0" rtlCol="0">
              <a:spAutoFit/>
            </a:bodyPr>
            <a:lstStyle/>
            <a:p>
              <a:pPr algn="r"/>
              <a:r>
                <a:rPr lang="en-US" dirty="0"/>
                <a:t>y</a:t>
              </a:r>
            </a:p>
          </p:txBody>
        </p:sp>
        <p:sp>
          <p:nvSpPr>
            <p:cNvPr id="87" name="Oval 86"/>
            <p:cNvSpPr/>
            <p:nvPr/>
          </p:nvSpPr>
          <p:spPr bwMode="auto">
            <a:xfrm>
              <a:off x="1521714" y="4818903"/>
              <a:ext cx="840486" cy="858134"/>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l-GR" dirty="0"/>
                <a:t>θ</a:t>
              </a:r>
              <a:r>
                <a:rPr lang="en-US" dirty="0"/>
                <a:t>=0</a:t>
              </a:r>
            </a:p>
          </p:txBody>
        </p:sp>
        <p:sp>
          <p:nvSpPr>
            <p:cNvPr id="88" name="TextBox 87"/>
            <p:cNvSpPr txBox="1"/>
            <p:nvPr/>
          </p:nvSpPr>
          <p:spPr>
            <a:xfrm>
              <a:off x="1489985" y="4395520"/>
              <a:ext cx="872215" cy="369332"/>
            </a:xfrm>
            <a:prstGeom prst="rect">
              <a:avLst/>
            </a:prstGeom>
            <a:noFill/>
          </p:spPr>
          <p:txBody>
            <a:bodyPr wrap="square" lIns="0" tIns="0" rIns="0" bIns="0" rtlCol="0">
              <a:spAutoFit/>
            </a:bodyPr>
            <a:lstStyle/>
            <a:p>
              <a:pPr algn="ctr"/>
              <a:r>
                <a:rPr lang="en-US" b="1" dirty="0"/>
                <a:t>NOT</a:t>
              </a:r>
            </a:p>
          </p:txBody>
        </p:sp>
      </p:grpSp>
      <p:cxnSp>
        <p:nvCxnSpPr>
          <p:cNvPr id="23" name="Straight Connector 22"/>
          <p:cNvCxnSpPr/>
          <p:nvPr/>
        </p:nvCxnSpPr>
        <p:spPr bwMode="auto">
          <a:xfrm flipV="1">
            <a:off x="4286980" y="1733550"/>
            <a:ext cx="666020" cy="500270"/>
          </a:xfrm>
          <a:prstGeom prst="line">
            <a:avLst/>
          </a:prstGeom>
          <a:solidFill>
            <a:schemeClr val="accent1"/>
          </a:solidFill>
          <a:ln w="222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p:cNvCxnSpPr/>
          <p:nvPr/>
        </p:nvCxnSpPr>
        <p:spPr bwMode="auto">
          <a:xfrm flipV="1">
            <a:off x="4191000" y="2997957"/>
            <a:ext cx="350944" cy="335793"/>
          </a:xfrm>
          <a:prstGeom prst="line">
            <a:avLst/>
          </a:prstGeom>
          <a:solidFill>
            <a:schemeClr val="accent1"/>
          </a:solidFill>
          <a:ln w="222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p:nvPr/>
        </p:nvCxnSpPr>
        <p:spPr bwMode="auto">
          <a:xfrm flipV="1">
            <a:off x="4005252" y="4022465"/>
            <a:ext cx="0" cy="650600"/>
          </a:xfrm>
          <a:prstGeom prst="line">
            <a:avLst/>
          </a:prstGeom>
          <a:solidFill>
            <a:schemeClr val="accent1"/>
          </a:solidFill>
          <a:ln w="317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01" name="Table 100"/>
          <p:cNvGraphicFramePr>
            <a:graphicFrameLocks noGrp="1"/>
          </p:cNvGraphicFramePr>
          <p:nvPr>
            <p:extLst>
              <p:ext uri="{D42A27DB-BD31-4B8C-83A1-F6EECF244321}">
                <p14:modId xmlns:p14="http://schemas.microsoft.com/office/powerpoint/2010/main" val="2921552838"/>
              </p:ext>
            </p:extLst>
          </p:nvPr>
        </p:nvGraphicFramePr>
        <p:xfrm>
          <a:off x="6037729" y="3792686"/>
          <a:ext cx="1314451" cy="952500"/>
        </p:xfrm>
        <a:graphic>
          <a:graphicData uri="http://schemas.openxmlformats.org/drawingml/2006/table">
            <a:tbl>
              <a:tblPr firstRow="1" bandRow="1">
                <a:tableStyleId>{F5AB1C69-6EDB-4FF4-983F-18BD219EF322}</a:tableStyleId>
              </a:tblPr>
              <a:tblGrid>
                <a:gridCol w="471488">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257175">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tblGrid>
              <a:tr h="238125">
                <a:tc rowSpan="2" gridSpan="2">
                  <a:txBody>
                    <a:bodyPr/>
                    <a:lstStyle/>
                    <a:p>
                      <a:pPr algn="ctr"/>
                      <a:r>
                        <a:rPr lang="en-US" sz="1400" b="1" dirty="0">
                          <a:solidFill>
                            <a:schemeClr val="tx1"/>
                          </a:solidFill>
                        </a:rPr>
                        <a:t>x</a:t>
                      </a:r>
                      <a:r>
                        <a:rPr lang="en-US" sz="1400" b="1" baseline="-25000" dirty="0">
                          <a:solidFill>
                            <a:schemeClr val="tx1"/>
                          </a:solidFill>
                        </a:rPr>
                        <a:t>1</a:t>
                      </a:r>
                      <a:r>
                        <a:rPr lang="en-US" sz="1400" b="1" dirty="0">
                          <a:solidFill>
                            <a:schemeClr val="tx1"/>
                          </a:solidFill>
                        </a:rPr>
                        <a:t> XOR x</a:t>
                      </a:r>
                      <a:r>
                        <a:rPr lang="en-US" sz="1400" b="1" baseline="-25000" dirty="0">
                          <a:solidFill>
                            <a:schemeClr val="tx1"/>
                          </a:solidFill>
                        </a:rPr>
                        <a:t>2</a:t>
                      </a:r>
                      <a:endParaRPr lang="en-US" sz="14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US" sz="1400" b="0" dirty="0">
                          <a:solidFill>
                            <a:schemeClr val="tx1"/>
                          </a:solidFill>
                        </a:rPr>
                        <a:t>x</a:t>
                      </a:r>
                      <a:r>
                        <a:rPr lang="en-US" sz="1400" b="0" baseline="-25000" dirty="0">
                          <a:solidFill>
                            <a:schemeClr val="tx1"/>
                          </a:solidFill>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38125">
                <a:tc gridSpan="2" v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38125">
                <a:tc rowSpan="2">
                  <a:txBody>
                    <a:bodyPr/>
                    <a:lstStyle/>
                    <a:p>
                      <a:pPr algn="ctr"/>
                      <a:r>
                        <a:rPr lang="en-US" sz="1400" b="0" dirty="0">
                          <a:solidFill>
                            <a:schemeClr val="tx1"/>
                          </a:solidFill>
                        </a:rPr>
                        <a:t>x</a:t>
                      </a:r>
                      <a:r>
                        <a:rPr lang="en-US" sz="1400" b="0" baseline="-25000" dirty="0">
                          <a:solidFill>
                            <a:schemeClr val="tx1"/>
                          </a:solidFill>
                        </a:rPr>
                        <a:t>1</a:t>
                      </a:r>
                      <a:endParaRPr lang="en-US" sz="1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812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2" name="TextBox 101"/>
          <p:cNvSpPr txBox="1"/>
          <p:nvPr/>
        </p:nvSpPr>
        <p:spPr>
          <a:xfrm>
            <a:off x="5742473" y="3258009"/>
            <a:ext cx="1536542" cy="553998"/>
          </a:xfrm>
          <a:prstGeom prst="rect">
            <a:avLst/>
          </a:prstGeom>
          <a:noFill/>
        </p:spPr>
        <p:txBody>
          <a:bodyPr wrap="square" lIns="0" tIns="0" rIns="0" bIns="0" rtlCol="0">
            <a:spAutoFit/>
          </a:bodyPr>
          <a:lstStyle/>
          <a:p>
            <a:pPr algn="ctr"/>
            <a:r>
              <a:rPr lang="en-US" dirty="0"/>
              <a:t>How to do XOR?</a:t>
            </a:r>
          </a:p>
        </p:txBody>
      </p:sp>
      <p:cxnSp>
        <p:nvCxnSpPr>
          <p:cNvPr id="103" name="Straight Connector 102"/>
          <p:cNvCxnSpPr/>
          <p:nvPr/>
        </p:nvCxnSpPr>
        <p:spPr bwMode="auto">
          <a:xfrm flipV="1">
            <a:off x="6679725" y="4095750"/>
            <a:ext cx="666020" cy="500270"/>
          </a:xfrm>
          <a:prstGeom prst="line">
            <a:avLst/>
          </a:prstGeom>
          <a:solidFill>
            <a:schemeClr val="accent1"/>
          </a:solidFill>
          <a:ln w="222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Straight Connector 103"/>
          <p:cNvCxnSpPr/>
          <p:nvPr/>
        </p:nvCxnSpPr>
        <p:spPr bwMode="auto">
          <a:xfrm flipV="1">
            <a:off x="6877780" y="4433680"/>
            <a:ext cx="666020" cy="500270"/>
          </a:xfrm>
          <a:prstGeom prst="line">
            <a:avLst/>
          </a:prstGeom>
          <a:solidFill>
            <a:schemeClr val="accent1"/>
          </a:solidFill>
          <a:ln w="222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Freeform 26"/>
          <p:cNvSpPr/>
          <p:nvPr/>
        </p:nvSpPr>
        <p:spPr bwMode="auto">
          <a:xfrm>
            <a:off x="5649849" y="3134680"/>
            <a:ext cx="2113111" cy="1791437"/>
          </a:xfrm>
          <a:custGeom>
            <a:avLst/>
            <a:gdLst>
              <a:gd name="connsiteX0" fmla="*/ 9467 w 2817481"/>
              <a:gd name="connsiteY0" fmla="*/ 545834 h 2205192"/>
              <a:gd name="connsiteX1" fmla="*/ 203675 w 2817481"/>
              <a:gd name="connsiteY1" fmla="*/ 173601 h 2205192"/>
              <a:gd name="connsiteX2" fmla="*/ 462621 w 2817481"/>
              <a:gd name="connsiteY2" fmla="*/ 27944 h 2205192"/>
              <a:gd name="connsiteX3" fmla="*/ 996695 w 2817481"/>
              <a:gd name="connsiteY3" fmla="*/ 84588 h 2205192"/>
              <a:gd name="connsiteX4" fmla="*/ 1231364 w 2817481"/>
              <a:gd name="connsiteY4" fmla="*/ 19852 h 2205192"/>
              <a:gd name="connsiteX5" fmla="*/ 1692610 w 2817481"/>
              <a:gd name="connsiteY5" fmla="*/ 173601 h 2205192"/>
              <a:gd name="connsiteX6" fmla="*/ 1967739 w 2817481"/>
              <a:gd name="connsiteY6" fmla="*/ 3668 h 2205192"/>
              <a:gd name="connsiteX7" fmla="*/ 2267144 w 2817481"/>
              <a:gd name="connsiteY7" fmla="*/ 60312 h 2205192"/>
              <a:gd name="connsiteX8" fmla="*/ 2639378 w 2817481"/>
              <a:gd name="connsiteY8" fmla="*/ 100772 h 2205192"/>
              <a:gd name="connsiteX9" fmla="*/ 2817403 w 2817481"/>
              <a:gd name="connsiteY9" fmla="*/ 610571 h 2205192"/>
              <a:gd name="connsiteX10" fmla="*/ 2663654 w 2817481"/>
              <a:gd name="connsiteY10" fmla="*/ 788595 h 2205192"/>
              <a:gd name="connsiteX11" fmla="*/ 2793127 w 2817481"/>
              <a:gd name="connsiteY11" fmla="*/ 1249841 h 2205192"/>
              <a:gd name="connsiteX12" fmla="*/ 2728390 w 2817481"/>
              <a:gd name="connsiteY12" fmla="*/ 1468326 h 2205192"/>
              <a:gd name="connsiteX13" fmla="*/ 2501813 w 2817481"/>
              <a:gd name="connsiteY13" fmla="*/ 1670627 h 2205192"/>
              <a:gd name="connsiteX14" fmla="*/ 2607010 w 2817481"/>
              <a:gd name="connsiteY14" fmla="*/ 2115689 h 2205192"/>
              <a:gd name="connsiteX15" fmla="*/ 1983923 w 2817481"/>
              <a:gd name="connsiteY15" fmla="*/ 2131873 h 2205192"/>
              <a:gd name="connsiteX16" fmla="*/ 1571229 w 2817481"/>
              <a:gd name="connsiteY16" fmla="*/ 2204702 h 2205192"/>
              <a:gd name="connsiteX17" fmla="*/ 1134259 w 2817481"/>
              <a:gd name="connsiteY17" fmla="*/ 2091413 h 2205192"/>
              <a:gd name="connsiteX18" fmla="*/ 640645 w 2817481"/>
              <a:gd name="connsiteY18" fmla="*/ 2180426 h 2205192"/>
              <a:gd name="connsiteX19" fmla="*/ 227952 w 2817481"/>
              <a:gd name="connsiteY19" fmla="*/ 2010493 h 2205192"/>
              <a:gd name="connsiteX20" fmla="*/ 227952 w 2817481"/>
              <a:gd name="connsiteY20" fmla="*/ 1678719 h 2205192"/>
              <a:gd name="connsiteX21" fmla="*/ 1375 w 2817481"/>
              <a:gd name="connsiteY21" fmla="*/ 1241749 h 2205192"/>
              <a:gd name="connsiteX22" fmla="*/ 349332 w 2817481"/>
              <a:gd name="connsiteY22" fmla="*/ 853332 h 2205192"/>
              <a:gd name="connsiteX23" fmla="*/ 58019 w 2817481"/>
              <a:gd name="connsiteY23" fmla="*/ 456822 h 2205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17481" h="2205192">
                <a:moveTo>
                  <a:pt x="9467" y="545834"/>
                </a:moveTo>
                <a:cubicBezTo>
                  <a:pt x="68808" y="402875"/>
                  <a:pt x="128149" y="259916"/>
                  <a:pt x="203675" y="173601"/>
                </a:cubicBezTo>
                <a:cubicBezTo>
                  <a:pt x="279201" y="87286"/>
                  <a:pt x="330451" y="42779"/>
                  <a:pt x="462621" y="27944"/>
                </a:cubicBezTo>
                <a:cubicBezTo>
                  <a:pt x="594791" y="13109"/>
                  <a:pt x="868571" y="85937"/>
                  <a:pt x="996695" y="84588"/>
                </a:cubicBezTo>
                <a:cubicBezTo>
                  <a:pt x="1124819" y="83239"/>
                  <a:pt x="1115378" y="5016"/>
                  <a:pt x="1231364" y="19852"/>
                </a:cubicBezTo>
                <a:cubicBezTo>
                  <a:pt x="1347350" y="34687"/>
                  <a:pt x="1569881" y="176298"/>
                  <a:pt x="1692610" y="173601"/>
                </a:cubicBezTo>
                <a:cubicBezTo>
                  <a:pt x="1815339" y="170904"/>
                  <a:pt x="1871983" y="22549"/>
                  <a:pt x="1967739" y="3668"/>
                </a:cubicBezTo>
                <a:cubicBezTo>
                  <a:pt x="2063495" y="-15213"/>
                  <a:pt x="2155204" y="44128"/>
                  <a:pt x="2267144" y="60312"/>
                </a:cubicBezTo>
                <a:cubicBezTo>
                  <a:pt x="2379084" y="76496"/>
                  <a:pt x="2547668" y="9062"/>
                  <a:pt x="2639378" y="100772"/>
                </a:cubicBezTo>
                <a:cubicBezTo>
                  <a:pt x="2731088" y="192482"/>
                  <a:pt x="2813357" y="495934"/>
                  <a:pt x="2817403" y="610571"/>
                </a:cubicBezTo>
                <a:cubicBezTo>
                  <a:pt x="2821449" y="725208"/>
                  <a:pt x="2667700" y="682050"/>
                  <a:pt x="2663654" y="788595"/>
                </a:cubicBezTo>
                <a:cubicBezTo>
                  <a:pt x="2659608" y="895140"/>
                  <a:pt x="2782338" y="1136553"/>
                  <a:pt x="2793127" y="1249841"/>
                </a:cubicBezTo>
                <a:cubicBezTo>
                  <a:pt x="2803916" y="1363130"/>
                  <a:pt x="2776942" y="1398195"/>
                  <a:pt x="2728390" y="1468326"/>
                </a:cubicBezTo>
                <a:cubicBezTo>
                  <a:pt x="2679838" y="1538457"/>
                  <a:pt x="2522043" y="1562733"/>
                  <a:pt x="2501813" y="1670627"/>
                </a:cubicBezTo>
                <a:cubicBezTo>
                  <a:pt x="2481583" y="1778521"/>
                  <a:pt x="2693325" y="2038815"/>
                  <a:pt x="2607010" y="2115689"/>
                </a:cubicBezTo>
                <a:cubicBezTo>
                  <a:pt x="2520695" y="2192563"/>
                  <a:pt x="2156553" y="2117038"/>
                  <a:pt x="1983923" y="2131873"/>
                </a:cubicBezTo>
                <a:cubicBezTo>
                  <a:pt x="1811293" y="2146708"/>
                  <a:pt x="1712840" y="2211445"/>
                  <a:pt x="1571229" y="2204702"/>
                </a:cubicBezTo>
                <a:cubicBezTo>
                  <a:pt x="1429618" y="2197959"/>
                  <a:pt x="1289356" y="2095459"/>
                  <a:pt x="1134259" y="2091413"/>
                </a:cubicBezTo>
                <a:cubicBezTo>
                  <a:pt x="979162" y="2087367"/>
                  <a:pt x="791696" y="2193913"/>
                  <a:pt x="640645" y="2180426"/>
                </a:cubicBezTo>
                <a:cubicBezTo>
                  <a:pt x="489594" y="2166939"/>
                  <a:pt x="296734" y="2094111"/>
                  <a:pt x="227952" y="2010493"/>
                </a:cubicBezTo>
                <a:cubicBezTo>
                  <a:pt x="159170" y="1926875"/>
                  <a:pt x="265715" y="1806843"/>
                  <a:pt x="227952" y="1678719"/>
                </a:cubicBezTo>
                <a:cubicBezTo>
                  <a:pt x="190189" y="1550595"/>
                  <a:pt x="-18855" y="1379313"/>
                  <a:pt x="1375" y="1241749"/>
                </a:cubicBezTo>
                <a:cubicBezTo>
                  <a:pt x="21605" y="1104185"/>
                  <a:pt x="339891" y="984153"/>
                  <a:pt x="349332" y="853332"/>
                </a:cubicBezTo>
                <a:cubicBezTo>
                  <a:pt x="358773" y="722511"/>
                  <a:pt x="208396" y="589666"/>
                  <a:pt x="58019" y="456822"/>
                </a:cubicBez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608513944"/>
              </p:ext>
            </p:extLst>
          </p:nvPr>
        </p:nvGraphicFramePr>
        <p:xfrm>
          <a:off x="5298926" y="887273"/>
          <a:ext cx="2845870" cy="867080"/>
        </p:xfrm>
        <a:graphic>
          <a:graphicData uri="http://schemas.openxmlformats.org/presentationml/2006/ole">
            <mc:AlternateContent xmlns:mc="http://schemas.openxmlformats.org/markup-compatibility/2006">
              <mc:Choice xmlns:v="urn:schemas-microsoft-com:vml" Requires="v">
                <p:oleObj name="Equation" r:id="rId2" imgW="1498320" imgH="457200" progId="Equation.DSMT4">
                  <p:embed/>
                </p:oleObj>
              </mc:Choice>
              <mc:Fallback>
                <p:oleObj name="Equation" r:id="rId2" imgW="1498320" imgH="457200" progId="Equation.DSMT4">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8926" y="887273"/>
                        <a:ext cx="2845870" cy="867080"/>
                      </a:xfrm>
                      <a:prstGeom prst="rect">
                        <a:avLst/>
                      </a:prstGeom>
                      <a:noFill/>
                      <a:ln>
                        <a:noFill/>
                      </a:ln>
                    </p:spPr>
                  </p:pic>
                </p:oleObj>
              </mc:Fallback>
            </mc:AlternateContent>
          </a:graphicData>
        </a:graphic>
      </p:graphicFrame>
      <p:cxnSp>
        <p:nvCxnSpPr>
          <p:cNvPr id="5" name="Straight Connector 4">
            <a:extLst>
              <a:ext uri="{FF2B5EF4-FFF2-40B4-BE49-F238E27FC236}">
                <a16:creationId xmlns:a16="http://schemas.microsoft.com/office/drawing/2014/main" id="{34FF538C-3E3D-8DFD-2B40-3C8CCCCDCABE}"/>
              </a:ext>
            </a:extLst>
          </p:cNvPr>
          <p:cNvCxnSpPr/>
          <p:nvPr/>
        </p:nvCxnSpPr>
        <p:spPr bwMode="auto">
          <a:xfrm flipV="1">
            <a:off x="4191000" y="1772913"/>
            <a:ext cx="308822" cy="265437"/>
          </a:xfrm>
          <a:prstGeom prst="line">
            <a:avLst/>
          </a:prstGeom>
          <a:solidFill>
            <a:schemeClr val="accent1"/>
          </a:solidFill>
          <a:ln w="222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2132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827" y="285750"/>
            <a:ext cx="7521573" cy="490538"/>
          </a:xfrm>
        </p:spPr>
        <p:txBody>
          <a:bodyPr/>
          <a:lstStyle/>
          <a:p>
            <a:r>
              <a:rPr lang="en-US" dirty="0"/>
              <a:t>XOR with the McCulloch and Pitts Neurons</a:t>
            </a:r>
          </a:p>
        </p:txBody>
      </p:sp>
      <p:sp>
        <p:nvSpPr>
          <p:cNvPr id="24" name="Content Placeholder 23">
            <a:extLst>
              <a:ext uri="{FF2B5EF4-FFF2-40B4-BE49-F238E27FC236}">
                <a16:creationId xmlns:a16="http://schemas.microsoft.com/office/drawing/2014/main" id="{65BA9233-B9A1-22E0-CDEE-3F4D7B7638EB}"/>
              </a:ext>
            </a:extLst>
          </p:cNvPr>
          <p:cNvSpPr>
            <a:spLocks noGrp="1"/>
          </p:cNvSpPr>
          <p:nvPr>
            <p:ph idx="1"/>
          </p:nvPr>
        </p:nvSpPr>
        <p:spPr>
          <a:xfrm>
            <a:off x="7157309" y="990797"/>
            <a:ext cx="1828799" cy="2179619"/>
          </a:xfrm>
        </p:spPr>
        <p:txBody>
          <a:bodyPr/>
          <a:lstStyle/>
          <a:p>
            <a:pPr marL="0" indent="0">
              <a:buNone/>
            </a:pPr>
            <a:r>
              <a:rPr lang="en-US" sz="2000" dirty="0"/>
              <a:t>A larger combination of the neurons are capable of solving more complex logical problems</a:t>
            </a:r>
          </a:p>
          <a:p>
            <a:pPr marL="0" indent="0">
              <a:buNone/>
            </a:pPr>
            <a:endParaRPr lang="en-US" dirty="0"/>
          </a:p>
        </p:txBody>
      </p:sp>
      <p:grpSp>
        <p:nvGrpSpPr>
          <p:cNvPr id="62" name="Group 61"/>
          <p:cNvGrpSpPr/>
          <p:nvPr/>
        </p:nvGrpSpPr>
        <p:grpSpPr>
          <a:xfrm>
            <a:off x="4090435" y="3270933"/>
            <a:ext cx="2774030" cy="1464464"/>
            <a:chOff x="4148005" y="5269670"/>
            <a:chExt cx="2877519" cy="1448591"/>
          </a:xfrm>
        </p:grpSpPr>
        <p:grpSp>
          <p:nvGrpSpPr>
            <p:cNvPr id="52" name="Group 51"/>
            <p:cNvGrpSpPr/>
            <p:nvPr/>
          </p:nvGrpSpPr>
          <p:grpSpPr>
            <a:xfrm>
              <a:off x="4148005" y="5269670"/>
              <a:ext cx="2877519" cy="1254456"/>
              <a:chOff x="4148005" y="5269670"/>
              <a:chExt cx="2877519" cy="1254456"/>
            </a:xfrm>
          </p:grpSpPr>
          <p:cxnSp>
            <p:nvCxnSpPr>
              <p:cNvPr id="45" name="Straight Connector 44"/>
              <p:cNvCxnSpPr/>
              <p:nvPr/>
            </p:nvCxnSpPr>
            <p:spPr bwMode="auto">
              <a:xfrm>
                <a:off x="4724400" y="5363377"/>
                <a:ext cx="0" cy="103742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p:cNvCxnSpPr/>
              <p:nvPr/>
            </p:nvCxnSpPr>
            <p:spPr bwMode="auto">
              <a:xfrm flipH="1">
                <a:off x="4724400" y="6400800"/>
                <a:ext cx="1981200"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6781798" y="6250129"/>
                <a:ext cx="243726" cy="273997"/>
              </a:xfrm>
              <a:prstGeom prst="rect">
                <a:avLst/>
              </a:prstGeom>
              <a:noFill/>
            </p:spPr>
            <p:txBody>
              <a:bodyPr wrap="square" lIns="0" tIns="0" rIns="0" bIns="0" rtlCol="0">
                <a:spAutoFit/>
              </a:bodyPr>
              <a:lstStyle/>
              <a:p>
                <a:pPr algn="ctr"/>
                <a:r>
                  <a:rPr lang="en-US" dirty="0"/>
                  <a:t>g</a:t>
                </a:r>
              </a:p>
            </p:txBody>
          </p:sp>
          <p:sp>
            <p:nvSpPr>
              <p:cNvPr id="50" name="TextBox 49"/>
              <p:cNvSpPr txBox="1"/>
              <p:nvPr/>
            </p:nvSpPr>
            <p:spPr>
              <a:xfrm>
                <a:off x="4148005" y="5269670"/>
                <a:ext cx="539365" cy="273997"/>
              </a:xfrm>
              <a:prstGeom prst="rect">
                <a:avLst/>
              </a:prstGeom>
              <a:noFill/>
            </p:spPr>
            <p:txBody>
              <a:bodyPr wrap="square" lIns="0" tIns="0" rIns="0" bIns="0" rtlCol="0">
                <a:spAutoFit/>
              </a:bodyPr>
              <a:lstStyle/>
              <a:p>
                <a:pPr algn="ctr"/>
                <a:r>
                  <a:rPr lang="en-US" dirty="0"/>
                  <a:t>f(g)</a:t>
                </a:r>
              </a:p>
            </p:txBody>
          </p:sp>
        </p:grpSp>
        <p:cxnSp>
          <p:nvCxnSpPr>
            <p:cNvPr id="56" name="Straight Connector 55"/>
            <p:cNvCxnSpPr/>
            <p:nvPr/>
          </p:nvCxnSpPr>
          <p:spPr bwMode="auto">
            <a:xfrm flipH="1">
              <a:off x="4724400" y="5834181"/>
              <a:ext cx="990600" cy="0"/>
            </a:xfrm>
            <a:prstGeom prst="line">
              <a:avLst/>
            </a:prstGeom>
            <a:solidFill>
              <a:schemeClr val="accent1"/>
            </a:solidFill>
            <a:ln w="12700"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Group 57"/>
            <p:cNvGrpSpPr/>
            <p:nvPr/>
          </p:nvGrpSpPr>
          <p:grpSpPr>
            <a:xfrm>
              <a:off x="4724400" y="5834181"/>
              <a:ext cx="1981200" cy="569843"/>
              <a:chOff x="4724400" y="5834181"/>
              <a:chExt cx="1981200" cy="569843"/>
            </a:xfrm>
          </p:grpSpPr>
          <p:cxnSp>
            <p:nvCxnSpPr>
              <p:cNvPr id="51" name="Straight Connector 50"/>
              <p:cNvCxnSpPr/>
              <p:nvPr/>
            </p:nvCxnSpPr>
            <p:spPr bwMode="auto">
              <a:xfrm>
                <a:off x="5715000" y="5834181"/>
                <a:ext cx="0" cy="566618"/>
              </a:xfrm>
              <a:prstGeom prst="line">
                <a:avLst/>
              </a:prstGeom>
              <a:solidFill>
                <a:schemeClr val="accent1"/>
              </a:solid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p:nvPr/>
            </p:nvCxnSpPr>
            <p:spPr bwMode="auto">
              <a:xfrm flipH="1">
                <a:off x="5715000" y="5834181"/>
                <a:ext cx="990600" cy="0"/>
              </a:xfrm>
              <a:prstGeom prst="line">
                <a:avLst/>
              </a:prstGeom>
              <a:solidFill>
                <a:schemeClr val="accent1"/>
              </a:solid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Connector 56"/>
              <p:cNvCxnSpPr/>
              <p:nvPr/>
            </p:nvCxnSpPr>
            <p:spPr bwMode="auto">
              <a:xfrm flipH="1">
                <a:off x="4724400" y="6404024"/>
                <a:ext cx="990600" cy="0"/>
              </a:xfrm>
              <a:prstGeom prst="line">
                <a:avLst/>
              </a:prstGeom>
              <a:solidFill>
                <a:schemeClr val="accent1"/>
              </a:solid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9" name="TextBox 58"/>
            <p:cNvSpPr txBox="1"/>
            <p:nvPr/>
          </p:nvSpPr>
          <p:spPr>
            <a:xfrm>
              <a:off x="4452354" y="5644681"/>
              <a:ext cx="243726" cy="273997"/>
            </a:xfrm>
            <a:prstGeom prst="rect">
              <a:avLst/>
            </a:prstGeom>
            <a:noFill/>
          </p:spPr>
          <p:txBody>
            <a:bodyPr wrap="square" lIns="0" tIns="0" rIns="0" bIns="0" rtlCol="0">
              <a:spAutoFit/>
            </a:bodyPr>
            <a:lstStyle/>
            <a:p>
              <a:pPr algn="ctr"/>
              <a:r>
                <a:rPr lang="en-US" dirty="0"/>
                <a:t>1</a:t>
              </a:r>
            </a:p>
          </p:txBody>
        </p:sp>
        <p:sp>
          <p:nvSpPr>
            <p:cNvPr id="60" name="TextBox 59"/>
            <p:cNvSpPr txBox="1"/>
            <p:nvPr/>
          </p:nvSpPr>
          <p:spPr>
            <a:xfrm>
              <a:off x="4443647" y="6241402"/>
              <a:ext cx="243726" cy="273997"/>
            </a:xfrm>
            <a:prstGeom prst="rect">
              <a:avLst/>
            </a:prstGeom>
            <a:noFill/>
          </p:spPr>
          <p:txBody>
            <a:bodyPr wrap="square" lIns="0" tIns="0" rIns="0" bIns="0" rtlCol="0">
              <a:spAutoFit/>
            </a:bodyPr>
            <a:lstStyle/>
            <a:p>
              <a:pPr algn="ctr"/>
              <a:r>
                <a:rPr lang="en-US" dirty="0"/>
                <a:t>0</a:t>
              </a:r>
            </a:p>
          </p:txBody>
        </p:sp>
        <p:sp>
          <p:nvSpPr>
            <p:cNvPr id="61" name="TextBox 60"/>
            <p:cNvSpPr txBox="1"/>
            <p:nvPr/>
          </p:nvSpPr>
          <p:spPr>
            <a:xfrm>
              <a:off x="5620472" y="6444264"/>
              <a:ext cx="243726" cy="273997"/>
            </a:xfrm>
            <a:prstGeom prst="rect">
              <a:avLst/>
            </a:prstGeom>
            <a:noFill/>
          </p:spPr>
          <p:txBody>
            <a:bodyPr wrap="square" lIns="0" tIns="0" rIns="0" bIns="0" rtlCol="0">
              <a:spAutoFit/>
            </a:bodyPr>
            <a:lstStyle/>
            <a:p>
              <a:pPr algn="ctr"/>
              <a:r>
                <a:rPr lang="el-GR" dirty="0"/>
                <a:t>θ</a:t>
              </a:r>
              <a:endParaRPr lang="en-US" dirty="0"/>
            </a:p>
          </p:txBody>
        </p:sp>
      </p:grpSp>
      <p:cxnSp>
        <p:nvCxnSpPr>
          <p:cNvPr id="12" name="Straight Connector 11"/>
          <p:cNvCxnSpPr>
            <a:cxnSpLocks/>
            <a:endCxn id="4" idx="2"/>
          </p:cNvCxnSpPr>
          <p:nvPr/>
        </p:nvCxnSpPr>
        <p:spPr bwMode="auto">
          <a:xfrm flipV="1">
            <a:off x="681211" y="2032565"/>
            <a:ext cx="546627" cy="341140"/>
          </a:xfrm>
          <a:prstGeom prst="line">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304252" y="2089268"/>
            <a:ext cx="349349" cy="338554"/>
          </a:xfrm>
          <a:prstGeom prst="rect">
            <a:avLst/>
          </a:prstGeom>
          <a:noFill/>
        </p:spPr>
        <p:txBody>
          <a:bodyPr wrap="square" lIns="0" tIns="0" rIns="0" bIns="0" rtlCol="0">
            <a:spAutoFit/>
          </a:bodyPr>
          <a:lstStyle/>
          <a:p>
            <a:pPr algn="ctr"/>
            <a:r>
              <a:rPr lang="en-US" sz="2200" dirty="0"/>
              <a:t>x</a:t>
            </a:r>
            <a:r>
              <a:rPr lang="en-US" sz="2200" baseline="-25000" dirty="0"/>
              <a:t>1</a:t>
            </a:r>
            <a:endParaRPr lang="en-US" sz="2200" dirty="0"/>
          </a:p>
        </p:txBody>
      </p:sp>
      <p:sp>
        <p:nvSpPr>
          <p:cNvPr id="15" name="TextBox 14"/>
          <p:cNvSpPr txBox="1"/>
          <p:nvPr/>
        </p:nvSpPr>
        <p:spPr>
          <a:xfrm>
            <a:off x="345613" y="2843512"/>
            <a:ext cx="349349" cy="307777"/>
          </a:xfrm>
          <a:prstGeom prst="rect">
            <a:avLst/>
          </a:prstGeom>
          <a:noFill/>
        </p:spPr>
        <p:txBody>
          <a:bodyPr wrap="square" lIns="0" tIns="0" rIns="0" bIns="0" rtlCol="0">
            <a:spAutoFit/>
          </a:bodyPr>
          <a:lstStyle/>
          <a:p>
            <a:pPr algn="ctr"/>
            <a:r>
              <a:rPr lang="en-US" sz="2000" dirty="0"/>
              <a:t>x</a:t>
            </a:r>
            <a:r>
              <a:rPr lang="en-US" sz="2000" baseline="-25000" dirty="0"/>
              <a:t>2</a:t>
            </a:r>
            <a:endParaRPr lang="en-US" sz="2000" dirty="0"/>
          </a:p>
        </p:txBody>
      </p:sp>
      <p:cxnSp>
        <p:nvCxnSpPr>
          <p:cNvPr id="20" name="Straight Connector 19"/>
          <p:cNvCxnSpPr>
            <a:stCxn id="15" idx="3"/>
          </p:cNvCxnSpPr>
          <p:nvPr/>
        </p:nvCxnSpPr>
        <p:spPr bwMode="auto">
          <a:xfrm flipV="1">
            <a:off x="694962" y="2145704"/>
            <a:ext cx="579303" cy="851697"/>
          </a:xfrm>
          <a:prstGeom prst="line">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Oval 3"/>
          <p:cNvSpPr/>
          <p:nvPr/>
        </p:nvSpPr>
        <p:spPr bwMode="auto">
          <a:xfrm>
            <a:off x="1227838" y="1710764"/>
            <a:ext cx="630365" cy="643601"/>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l-GR" dirty="0"/>
              <a:t>θ</a:t>
            </a:r>
            <a:r>
              <a:rPr lang="en-US" dirty="0"/>
              <a:t>=2</a:t>
            </a:r>
          </a:p>
        </p:txBody>
      </p:sp>
      <p:sp>
        <p:nvSpPr>
          <p:cNvPr id="41" name="TextBox 40"/>
          <p:cNvSpPr txBox="1"/>
          <p:nvPr/>
        </p:nvSpPr>
        <p:spPr>
          <a:xfrm>
            <a:off x="1204042" y="1393227"/>
            <a:ext cx="654161" cy="276999"/>
          </a:xfrm>
          <a:prstGeom prst="rect">
            <a:avLst/>
          </a:prstGeom>
          <a:noFill/>
        </p:spPr>
        <p:txBody>
          <a:bodyPr wrap="square" lIns="0" tIns="0" rIns="0" bIns="0" rtlCol="0">
            <a:spAutoFit/>
          </a:bodyPr>
          <a:lstStyle/>
          <a:p>
            <a:pPr algn="ctr"/>
            <a:r>
              <a:rPr lang="en-US" b="1" dirty="0"/>
              <a:t>AND</a:t>
            </a:r>
          </a:p>
        </p:txBody>
      </p:sp>
      <p:cxnSp>
        <p:nvCxnSpPr>
          <p:cNvPr id="47" name="Straight Connector 46"/>
          <p:cNvCxnSpPr>
            <a:cxnSpLocks/>
          </p:cNvCxnSpPr>
          <p:nvPr/>
        </p:nvCxnSpPr>
        <p:spPr bwMode="auto">
          <a:xfrm>
            <a:off x="681211" y="2360783"/>
            <a:ext cx="680260" cy="809633"/>
          </a:xfrm>
          <a:prstGeom prst="line">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p:cNvCxnSpPr>
            <a:stCxn id="15" idx="3"/>
            <a:endCxn id="65" idx="2"/>
          </p:cNvCxnSpPr>
          <p:nvPr/>
        </p:nvCxnSpPr>
        <p:spPr bwMode="auto">
          <a:xfrm>
            <a:off x="694962" y="2997401"/>
            <a:ext cx="628151" cy="296742"/>
          </a:xfrm>
          <a:prstGeom prst="line">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p:cNvCxnSpPr/>
          <p:nvPr/>
        </p:nvCxnSpPr>
        <p:spPr bwMode="auto">
          <a:xfrm flipV="1">
            <a:off x="1928454" y="2593377"/>
            <a:ext cx="2258743" cy="677556"/>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p:cNvSpPr txBox="1"/>
          <p:nvPr/>
        </p:nvSpPr>
        <p:spPr>
          <a:xfrm>
            <a:off x="5392981" y="2354365"/>
            <a:ext cx="1581807" cy="307777"/>
          </a:xfrm>
          <a:prstGeom prst="rect">
            <a:avLst/>
          </a:prstGeom>
          <a:noFill/>
        </p:spPr>
        <p:txBody>
          <a:bodyPr wrap="square" lIns="0" tIns="0" rIns="0" bIns="0" rtlCol="0">
            <a:spAutoFit/>
          </a:bodyPr>
          <a:lstStyle/>
          <a:p>
            <a:pPr algn="ctr"/>
            <a:r>
              <a:rPr lang="en-US" sz="2000" dirty="0"/>
              <a:t>y=XOR(x</a:t>
            </a:r>
            <a:r>
              <a:rPr lang="en-US" sz="2000" baseline="-25000" dirty="0"/>
              <a:t>1</a:t>
            </a:r>
            <a:r>
              <a:rPr lang="en-US" sz="2000" dirty="0"/>
              <a:t>,x</a:t>
            </a:r>
            <a:r>
              <a:rPr lang="en-US" sz="2000" baseline="-25000" dirty="0"/>
              <a:t>2</a:t>
            </a:r>
            <a:r>
              <a:rPr lang="en-US" sz="2000" dirty="0"/>
              <a:t>)</a:t>
            </a:r>
          </a:p>
        </p:txBody>
      </p:sp>
      <p:sp>
        <p:nvSpPr>
          <p:cNvPr id="65" name="Oval 64"/>
          <p:cNvSpPr/>
          <p:nvPr/>
        </p:nvSpPr>
        <p:spPr bwMode="auto">
          <a:xfrm>
            <a:off x="1323113" y="2972342"/>
            <a:ext cx="630365" cy="643601"/>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l-GR" dirty="0"/>
              <a:t>θ</a:t>
            </a:r>
            <a:r>
              <a:rPr lang="en-US" dirty="0"/>
              <a:t>=1</a:t>
            </a:r>
          </a:p>
        </p:txBody>
      </p:sp>
      <p:sp>
        <p:nvSpPr>
          <p:cNvPr id="66" name="TextBox 65"/>
          <p:cNvSpPr txBox="1"/>
          <p:nvPr/>
        </p:nvSpPr>
        <p:spPr>
          <a:xfrm>
            <a:off x="1299317" y="2654805"/>
            <a:ext cx="654161" cy="276999"/>
          </a:xfrm>
          <a:prstGeom prst="rect">
            <a:avLst/>
          </a:prstGeom>
          <a:noFill/>
        </p:spPr>
        <p:txBody>
          <a:bodyPr wrap="square" lIns="0" tIns="0" rIns="0" bIns="0" rtlCol="0">
            <a:spAutoFit/>
          </a:bodyPr>
          <a:lstStyle/>
          <a:p>
            <a:pPr algn="ctr"/>
            <a:r>
              <a:rPr lang="en-US" b="1" dirty="0"/>
              <a:t>OR</a:t>
            </a:r>
          </a:p>
        </p:txBody>
      </p:sp>
      <p:graphicFrame>
        <p:nvGraphicFramePr>
          <p:cNvPr id="76" name="Table 75"/>
          <p:cNvGraphicFramePr>
            <a:graphicFrameLocks noGrp="1"/>
          </p:cNvGraphicFramePr>
          <p:nvPr>
            <p:extLst>
              <p:ext uri="{D42A27DB-BD31-4B8C-83A1-F6EECF244321}">
                <p14:modId xmlns:p14="http://schemas.microsoft.com/office/powerpoint/2010/main" val="1495839991"/>
              </p:ext>
            </p:extLst>
          </p:nvPr>
        </p:nvGraphicFramePr>
        <p:xfrm>
          <a:off x="1797130" y="1257678"/>
          <a:ext cx="640584" cy="670560"/>
        </p:xfrm>
        <a:graphic>
          <a:graphicData uri="http://schemas.openxmlformats.org/drawingml/2006/table">
            <a:tbl>
              <a:tblPr firstRow="1" bandRow="1">
                <a:tableStyleId>{F5AB1C69-6EDB-4FF4-983F-18BD219EF322}</a:tableStyleId>
              </a:tblPr>
              <a:tblGrid>
                <a:gridCol w="136164">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7930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tblGrid>
              <a:tr h="160020">
                <a:tc rowSpan="2" gridSpan="2">
                  <a:txBody>
                    <a:bodyPr/>
                    <a:lstStyle/>
                    <a:p>
                      <a:pPr algn="ctr"/>
                      <a:endParaRPr lang="en-US" sz="900" b="1" baseline="-2500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US" sz="1100" b="0" dirty="0">
                          <a:solidFill>
                            <a:schemeClr val="tx1"/>
                          </a:solidFill>
                        </a:rPr>
                        <a:t>x</a:t>
                      </a:r>
                      <a:r>
                        <a:rPr lang="en-US" sz="1100" b="0" baseline="-25000" dirty="0">
                          <a:solidFill>
                            <a:schemeClr val="tx1"/>
                          </a:solidFill>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0020">
                <a:tc gridSpan="2" v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60020">
                <a:tc rowSpan="2">
                  <a:txBody>
                    <a:bodyPr/>
                    <a:lstStyle/>
                    <a:p>
                      <a:pPr algn="ctr"/>
                      <a:r>
                        <a:rPr lang="en-US" sz="1100" b="0" dirty="0">
                          <a:solidFill>
                            <a:schemeClr val="tx1"/>
                          </a:solidFill>
                        </a:rPr>
                        <a:t>x</a:t>
                      </a:r>
                      <a:r>
                        <a:rPr lang="en-US" sz="1100" b="0" baseline="-25000" dirty="0">
                          <a:solidFill>
                            <a:schemeClr val="tx1"/>
                          </a:solidFill>
                        </a:rPr>
                        <a:t>1</a:t>
                      </a:r>
                      <a:endParaRPr lang="en-US" sz="11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6002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2691883341"/>
              </p:ext>
            </p:extLst>
          </p:nvPr>
        </p:nvGraphicFramePr>
        <p:xfrm>
          <a:off x="1928454" y="2464908"/>
          <a:ext cx="610395" cy="670560"/>
        </p:xfrm>
        <a:graphic>
          <a:graphicData uri="http://schemas.openxmlformats.org/drawingml/2006/table">
            <a:tbl>
              <a:tblPr firstRow="1" bandRow="1">
                <a:tableStyleId>{F5AB1C69-6EDB-4FF4-983F-18BD219EF322}</a:tableStyleId>
              </a:tblPr>
              <a:tblGrid>
                <a:gridCol w="122715">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tblGrid>
              <a:tr h="163624">
                <a:tc rowSpan="2" gridSpan="2">
                  <a:txBody>
                    <a:bodyPr/>
                    <a:lstStyle/>
                    <a:p>
                      <a:pPr algn="ctr"/>
                      <a:endParaRPr lang="en-US" sz="11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US" sz="1100" b="0" dirty="0">
                          <a:solidFill>
                            <a:schemeClr val="tx1"/>
                          </a:solidFill>
                        </a:rPr>
                        <a:t>x</a:t>
                      </a:r>
                      <a:r>
                        <a:rPr lang="en-US" sz="1100" b="0" baseline="-25000" dirty="0">
                          <a:solidFill>
                            <a:schemeClr val="tx1"/>
                          </a:solidFill>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3624">
                <a:tc gridSpan="2" v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63624">
                <a:tc rowSpan="2">
                  <a:txBody>
                    <a:bodyPr/>
                    <a:lstStyle/>
                    <a:p>
                      <a:pPr algn="ctr"/>
                      <a:r>
                        <a:rPr lang="en-US" sz="1100" b="0" dirty="0">
                          <a:solidFill>
                            <a:schemeClr val="tx1"/>
                          </a:solidFill>
                        </a:rPr>
                        <a:t>x</a:t>
                      </a:r>
                      <a:r>
                        <a:rPr lang="en-US" sz="1100" b="0" baseline="-25000" dirty="0">
                          <a:solidFill>
                            <a:schemeClr val="tx1"/>
                          </a:solidFill>
                        </a:rPr>
                        <a:t>1</a:t>
                      </a:r>
                      <a:endParaRPr lang="en-US" sz="11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63624">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81" name="Straight Connector 80"/>
          <p:cNvCxnSpPr/>
          <p:nvPr/>
        </p:nvCxnSpPr>
        <p:spPr bwMode="auto">
          <a:xfrm flipV="1">
            <a:off x="1854281" y="2036908"/>
            <a:ext cx="851193" cy="0"/>
          </a:xfrm>
          <a:prstGeom prst="line">
            <a:avLst/>
          </a:prstGeom>
          <a:solidFill>
            <a:schemeClr val="accent1"/>
          </a:solidFill>
          <a:ln w="254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p:cNvCxnSpPr/>
          <p:nvPr/>
        </p:nvCxnSpPr>
        <p:spPr bwMode="auto">
          <a:xfrm>
            <a:off x="3315688" y="2119361"/>
            <a:ext cx="847712" cy="245416"/>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Oval 86"/>
          <p:cNvSpPr/>
          <p:nvPr/>
        </p:nvSpPr>
        <p:spPr bwMode="auto">
          <a:xfrm>
            <a:off x="2685324" y="1721176"/>
            <a:ext cx="630365" cy="643601"/>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l-GR" dirty="0"/>
              <a:t>θ</a:t>
            </a:r>
            <a:r>
              <a:rPr lang="en-US" dirty="0"/>
              <a:t>=0</a:t>
            </a:r>
          </a:p>
        </p:txBody>
      </p:sp>
      <p:sp>
        <p:nvSpPr>
          <p:cNvPr id="88" name="TextBox 87"/>
          <p:cNvSpPr txBox="1"/>
          <p:nvPr/>
        </p:nvSpPr>
        <p:spPr>
          <a:xfrm>
            <a:off x="2661528" y="1403639"/>
            <a:ext cx="654161" cy="276999"/>
          </a:xfrm>
          <a:prstGeom prst="rect">
            <a:avLst/>
          </a:prstGeom>
          <a:noFill/>
        </p:spPr>
        <p:txBody>
          <a:bodyPr wrap="square" lIns="0" tIns="0" rIns="0" bIns="0" rtlCol="0">
            <a:spAutoFit/>
          </a:bodyPr>
          <a:lstStyle/>
          <a:p>
            <a:pPr algn="ctr"/>
            <a:r>
              <a:rPr lang="en-US" b="1" dirty="0"/>
              <a:t>NOT</a:t>
            </a:r>
          </a:p>
        </p:txBody>
      </p:sp>
      <p:graphicFrame>
        <p:nvGraphicFramePr>
          <p:cNvPr id="67" name="Table 66"/>
          <p:cNvGraphicFramePr>
            <a:graphicFrameLocks noGrp="1"/>
          </p:cNvGraphicFramePr>
          <p:nvPr>
            <p:extLst>
              <p:ext uri="{D42A27DB-BD31-4B8C-83A1-F6EECF244321}">
                <p14:modId xmlns:p14="http://schemas.microsoft.com/office/powerpoint/2010/main" val="862936559"/>
              </p:ext>
            </p:extLst>
          </p:nvPr>
        </p:nvGraphicFramePr>
        <p:xfrm>
          <a:off x="3283032" y="1286297"/>
          <a:ext cx="668465" cy="670560"/>
        </p:xfrm>
        <a:graphic>
          <a:graphicData uri="http://schemas.openxmlformats.org/drawingml/2006/table">
            <a:tbl>
              <a:tblPr firstRow="1" bandRow="1">
                <a:tableStyleId>{F5AB1C69-6EDB-4FF4-983F-18BD219EF322}</a:tableStyleId>
              </a:tblPr>
              <a:tblGrid>
                <a:gridCol w="164045">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7930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tblGrid>
              <a:tr h="160020">
                <a:tc rowSpan="2" gridSpan="2">
                  <a:txBody>
                    <a:bodyPr/>
                    <a:lstStyle/>
                    <a:p>
                      <a:pPr algn="ctr"/>
                      <a:endParaRPr lang="en-US" sz="900" b="1" baseline="-2500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US" sz="1100" b="0" dirty="0">
                          <a:solidFill>
                            <a:schemeClr val="tx1"/>
                          </a:solidFill>
                        </a:rPr>
                        <a:t>x</a:t>
                      </a:r>
                      <a:r>
                        <a:rPr lang="en-US" sz="1100" b="0" baseline="-25000" dirty="0">
                          <a:solidFill>
                            <a:schemeClr val="tx1"/>
                          </a:solidFill>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0020">
                <a:tc gridSpan="2" v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60020">
                <a:tc rowSpan="2">
                  <a:txBody>
                    <a:bodyPr/>
                    <a:lstStyle/>
                    <a:p>
                      <a:pPr algn="ctr"/>
                      <a:r>
                        <a:rPr lang="en-US" sz="1100" b="0" dirty="0">
                          <a:solidFill>
                            <a:schemeClr val="tx1"/>
                          </a:solidFill>
                        </a:rPr>
                        <a:t>x</a:t>
                      </a:r>
                      <a:r>
                        <a:rPr lang="en-US" sz="1100" b="0" baseline="-25000" dirty="0">
                          <a:solidFill>
                            <a:schemeClr val="tx1"/>
                          </a:solidFill>
                        </a:rPr>
                        <a:t>1</a:t>
                      </a:r>
                      <a:endParaRPr lang="en-US" sz="11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6002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0" name="Oval 69"/>
          <p:cNvSpPr/>
          <p:nvPr/>
        </p:nvSpPr>
        <p:spPr bwMode="auto">
          <a:xfrm>
            <a:off x="4149065" y="2174383"/>
            <a:ext cx="630365" cy="643601"/>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l-GR" dirty="0"/>
              <a:t>θ</a:t>
            </a:r>
            <a:r>
              <a:rPr lang="en-US" dirty="0"/>
              <a:t>=2</a:t>
            </a:r>
          </a:p>
        </p:txBody>
      </p:sp>
      <p:sp>
        <p:nvSpPr>
          <p:cNvPr id="71" name="TextBox 70"/>
          <p:cNvSpPr txBox="1"/>
          <p:nvPr/>
        </p:nvSpPr>
        <p:spPr>
          <a:xfrm>
            <a:off x="4125269" y="1856846"/>
            <a:ext cx="654161" cy="276999"/>
          </a:xfrm>
          <a:prstGeom prst="rect">
            <a:avLst/>
          </a:prstGeom>
          <a:noFill/>
        </p:spPr>
        <p:txBody>
          <a:bodyPr wrap="square" lIns="0" tIns="0" rIns="0" bIns="0" rtlCol="0">
            <a:spAutoFit/>
          </a:bodyPr>
          <a:lstStyle/>
          <a:p>
            <a:pPr algn="ctr"/>
            <a:r>
              <a:rPr lang="en-US" b="1" dirty="0"/>
              <a:t>AND</a:t>
            </a:r>
          </a:p>
        </p:txBody>
      </p:sp>
      <p:graphicFrame>
        <p:nvGraphicFramePr>
          <p:cNvPr id="73" name="Table 72"/>
          <p:cNvGraphicFramePr>
            <a:graphicFrameLocks noGrp="1"/>
          </p:cNvGraphicFramePr>
          <p:nvPr>
            <p:extLst>
              <p:ext uri="{D42A27DB-BD31-4B8C-83A1-F6EECF244321}">
                <p14:modId xmlns:p14="http://schemas.microsoft.com/office/powerpoint/2010/main" val="3752319655"/>
              </p:ext>
            </p:extLst>
          </p:nvPr>
        </p:nvGraphicFramePr>
        <p:xfrm>
          <a:off x="4768931" y="1677463"/>
          <a:ext cx="610395" cy="670560"/>
        </p:xfrm>
        <a:graphic>
          <a:graphicData uri="http://schemas.openxmlformats.org/drawingml/2006/table">
            <a:tbl>
              <a:tblPr firstRow="1" bandRow="1">
                <a:tableStyleId>{F5AB1C69-6EDB-4FF4-983F-18BD219EF322}</a:tableStyleId>
              </a:tblPr>
              <a:tblGrid>
                <a:gridCol w="122715">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tblGrid>
              <a:tr h="163624">
                <a:tc rowSpan="2" gridSpan="2">
                  <a:txBody>
                    <a:bodyPr/>
                    <a:lstStyle/>
                    <a:p>
                      <a:pPr algn="ctr"/>
                      <a:endParaRPr lang="en-US" sz="1100" b="1"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US" sz="1100" b="0" dirty="0">
                          <a:solidFill>
                            <a:schemeClr val="tx1"/>
                          </a:solidFill>
                        </a:rPr>
                        <a:t>x</a:t>
                      </a:r>
                      <a:r>
                        <a:rPr lang="en-US" sz="1100" b="0" baseline="-25000" dirty="0">
                          <a:solidFill>
                            <a:schemeClr val="tx1"/>
                          </a:solidFill>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3624">
                <a:tc gridSpan="2" v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63624">
                <a:tc rowSpan="2">
                  <a:txBody>
                    <a:bodyPr/>
                    <a:lstStyle/>
                    <a:p>
                      <a:pPr algn="ctr"/>
                      <a:r>
                        <a:rPr lang="en-US" sz="1100" b="0" dirty="0">
                          <a:solidFill>
                            <a:schemeClr val="tx1"/>
                          </a:solidFill>
                        </a:rPr>
                        <a:t>x</a:t>
                      </a:r>
                      <a:r>
                        <a:rPr lang="en-US" sz="1100" b="0" baseline="-25000" dirty="0">
                          <a:solidFill>
                            <a:schemeClr val="tx1"/>
                          </a:solidFill>
                        </a:rPr>
                        <a:t>1</a:t>
                      </a:r>
                      <a:endParaRPr lang="en-US" sz="11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63624">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b="0" dirty="0">
                          <a:solidFill>
                            <a:schemeClr val="tx1"/>
                          </a:solidFill>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0" dirty="0">
                          <a:solidFill>
                            <a:schemeClr val="tx1"/>
                          </a:solidFill>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74" name="Straight Arrow Connector 73"/>
          <p:cNvCxnSpPr>
            <a:cxnSpLocks/>
            <a:stCxn id="70" idx="6"/>
            <a:endCxn id="64" idx="1"/>
          </p:cNvCxnSpPr>
          <p:nvPr/>
        </p:nvCxnSpPr>
        <p:spPr bwMode="auto">
          <a:xfrm>
            <a:off x="4779430" y="2496184"/>
            <a:ext cx="613551" cy="1207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TextBox 101"/>
          <p:cNvSpPr txBox="1"/>
          <p:nvPr/>
        </p:nvSpPr>
        <p:spPr>
          <a:xfrm>
            <a:off x="865618" y="876527"/>
            <a:ext cx="5724708" cy="276999"/>
          </a:xfrm>
          <a:prstGeom prst="rect">
            <a:avLst/>
          </a:prstGeom>
          <a:noFill/>
        </p:spPr>
        <p:txBody>
          <a:bodyPr wrap="square" lIns="0" tIns="0" rIns="0" bIns="0" rtlCol="0">
            <a:spAutoFit/>
          </a:bodyPr>
          <a:lstStyle/>
          <a:p>
            <a:pPr algn="ctr"/>
            <a:r>
              <a:rPr lang="en-US" dirty="0"/>
              <a:t>XOR(x</a:t>
            </a:r>
            <a:r>
              <a:rPr lang="en-US" baseline="-25000" dirty="0"/>
              <a:t>1</a:t>
            </a:r>
            <a:r>
              <a:rPr lang="en-US" dirty="0"/>
              <a:t>,x</a:t>
            </a:r>
            <a:r>
              <a:rPr lang="en-US" baseline="-25000" dirty="0"/>
              <a:t>2</a:t>
            </a:r>
            <a:r>
              <a:rPr lang="en-US" dirty="0"/>
              <a:t>)=AND(NOT(AND(x</a:t>
            </a:r>
            <a:r>
              <a:rPr lang="en-US" baseline="-25000" dirty="0"/>
              <a:t>1</a:t>
            </a:r>
            <a:r>
              <a:rPr lang="en-US" dirty="0"/>
              <a:t>,x</a:t>
            </a:r>
            <a:r>
              <a:rPr lang="en-US" baseline="-25000" dirty="0"/>
              <a:t>2</a:t>
            </a:r>
            <a:r>
              <a:rPr lang="en-US" dirty="0"/>
              <a:t>)),OR(x</a:t>
            </a:r>
            <a:r>
              <a:rPr lang="en-US" baseline="-25000" dirty="0"/>
              <a:t>1</a:t>
            </a:r>
            <a:r>
              <a:rPr lang="en-US" dirty="0"/>
              <a:t>,x</a:t>
            </a:r>
            <a:r>
              <a:rPr lang="en-US" baseline="-25000" dirty="0"/>
              <a:t>2</a:t>
            </a:r>
            <a:r>
              <a:rPr lang="en-US" dirty="0"/>
              <a:t>))</a:t>
            </a:r>
          </a:p>
        </p:txBody>
      </p:sp>
      <p:graphicFrame>
        <p:nvGraphicFramePr>
          <p:cNvPr id="3" name="Object 2"/>
          <p:cNvGraphicFramePr>
            <a:graphicFrameLocks noChangeAspect="1"/>
          </p:cNvGraphicFramePr>
          <p:nvPr>
            <p:extLst>
              <p:ext uri="{D42A27DB-BD31-4B8C-83A1-F6EECF244321}">
                <p14:modId xmlns:p14="http://schemas.microsoft.com/office/powerpoint/2010/main" val="1912205764"/>
              </p:ext>
            </p:extLst>
          </p:nvPr>
        </p:nvGraphicFramePr>
        <p:xfrm>
          <a:off x="557077" y="3885822"/>
          <a:ext cx="2758611" cy="840494"/>
        </p:xfrm>
        <a:graphic>
          <a:graphicData uri="http://schemas.openxmlformats.org/presentationml/2006/ole">
            <mc:AlternateContent xmlns:mc="http://schemas.openxmlformats.org/markup-compatibility/2006">
              <mc:Choice xmlns:v="urn:schemas-microsoft-com:vml" Requires="v">
                <p:oleObj name="Equation" r:id="rId2" imgW="1498320" imgH="457200" progId="Equation.DSMT4">
                  <p:embed/>
                </p:oleObj>
              </mc:Choice>
              <mc:Fallback>
                <p:oleObj name="Equation" r:id="rId2" imgW="1498320" imgH="457200" progId="Equation.DSMT4">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077" y="3885822"/>
                        <a:ext cx="2758611" cy="84049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62339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Neuron Learning Rule</a:t>
            </a:r>
          </a:p>
        </p:txBody>
      </p:sp>
      <p:sp>
        <p:nvSpPr>
          <p:cNvPr id="3" name="Content Placeholder 2"/>
          <p:cNvSpPr>
            <a:spLocks noGrp="1"/>
          </p:cNvSpPr>
          <p:nvPr>
            <p:ph sz="quarter" idx="10"/>
          </p:nvPr>
        </p:nvSpPr>
        <p:spPr>
          <a:xfrm>
            <a:off x="304800" y="872915"/>
            <a:ext cx="8534400" cy="457200"/>
          </a:xfrm>
        </p:spPr>
        <p:txBody>
          <a:bodyPr/>
          <a:lstStyle/>
          <a:p>
            <a:r>
              <a:rPr lang="en-US" dirty="0"/>
              <a:t>Consider, for example an artificial neuron for logical function OR with w = {1,1} and activation threshold </a:t>
            </a:r>
            <a:r>
              <a:rPr lang="el-GR" dirty="0"/>
              <a:t>θ</a:t>
            </a:r>
            <a:r>
              <a:rPr lang="en-US" dirty="0"/>
              <a:t> = 1.</a:t>
            </a:r>
          </a:p>
        </p:txBody>
      </p:sp>
      <p:sp>
        <p:nvSpPr>
          <p:cNvPr id="7" name="Content Placeholder 6"/>
          <p:cNvSpPr>
            <a:spLocks noGrp="1"/>
          </p:cNvSpPr>
          <p:nvPr>
            <p:ph sz="quarter" idx="11"/>
          </p:nvPr>
        </p:nvSpPr>
        <p:spPr>
          <a:xfrm>
            <a:off x="304800" y="2951347"/>
            <a:ext cx="8686800" cy="1906403"/>
          </a:xfrm>
        </p:spPr>
        <p:txBody>
          <a:bodyPr/>
          <a:lstStyle/>
          <a:p>
            <a:r>
              <a:rPr lang="en-US" dirty="0"/>
              <a:t>Thus, this neuron classifies points (0,0), (0,1), (1,0), and (1,1) into two categories, below the separation line – point (0,0) and above or on the separation line – points (0,1), (1,0), (1,1).</a:t>
            </a:r>
          </a:p>
          <a:p>
            <a:r>
              <a:rPr lang="en-US" dirty="0"/>
              <a:t>The separation line is presented by the linear equation</a:t>
            </a:r>
          </a:p>
          <a:p>
            <a:pPr marL="0" indent="0" algn="ctr">
              <a:buNone/>
            </a:pPr>
            <a:r>
              <a:rPr lang="en-US" dirty="0"/>
              <a:t>x</a:t>
            </a:r>
            <a:r>
              <a:rPr lang="en-US" baseline="-25000" dirty="0"/>
              <a:t>1</a:t>
            </a:r>
            <a:r>
              <a:rPr lang="en-US" dirty="0"/>
              <a:t>*w</a:t>
            </a:r>
            <a:r>
              <a:rPr lang="en-US" baseline="-25000" dirty="0"/>
              <a:t>1</a:t>
            </a:r>
            <a:r>
              <a:rPr lang="en-US" dirty="0"/>
              <a:t> + x</a:t>
            </a:r>
            <a:r>
              <a:rPr lang="en-US" baseline="-25000" dirty="0"/>
              <a:t>2</a:t>
            </a:r>
            <a:r>
              <a:rPr lang="en-US" dirty="0"/>
              <a:t>*w</a:t>
            </a:r>
            <a:r>
              <a:rPr lang="en-US" baseline="-25000" dirty="0"/>
              <a:t>2</a:t>
            </a:r>
            <a:r>
              <a:rPr lang="en-US" dirty="0"/>
              <a:t> = </a:t>
            </a:r>
            <a:r>
              <a:rPr lang="el-GR" dirty="0"/>
              <a:t>θ</a:t>
            </a:r>
            <a:endParaRPr lang="en-US" dirty="0"/>
          </a:p>
          <a:p>
            <a:r>
              <a:rPr lang="en-US" dirty="0"/>
              <a:t>Thus, by adjusting vector w, we can vary the separation.</a:t>
            </a:r>
          </a:p>
          <a:p>
            <a:pPr marL="0" indent="0">
              <a:buNone/>
            </a:pPr>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1451679764"/>
              </p:ext>
            </p:extLst>
          </p:nvPr>
        </p:nvGraphicFramePr>
        <p:xfrm>
          <a:off x="3750643" y="1607336"/>
          <a:ext cx="1560609" cy="1371600"/>
        </p:xfrm>
        <a:graphic>
          <a:graphicData uri="http://schemas.openxmlformats.org/drawingml/2006/table">
            <a:tbl>
              <a:tblPr firstRow="1" bandRow="1">
                <a:tableStyleId>{F5AB1C69-6EDB-4FF4-983F-18BD219EF322}</a:tableStyleId>
              </a:tblPr>
              <a:tblGrid>
                <a:gridCol w="378683">
                  <a:extLst>
                    <a:ext uri="{9D8B030D-6E8A-4147-A177-3AD203B41FA5}">
                      <a16:colId xmlns:a16="http://schemas.microsoft.com/office/drawing/2014/main" val="20002"/>
                    </a:ext>
                  </a:extLst>
                </a:gridCol>
                <a:gridCol w="442674">
                  <a:extLst>
                    <a:ext uri="{9D8B030D-6E8A-4147-A177-3AD203B41FA5}">
                      <a16:colId xmlns:a16="http://schemas.microsoft.com/office/drawing/2014/main" val="20003"/>
                    </a:ext>
                  </a:extLst>
                </a:gridCol>
                <a:gridCol w="391626">
                  <a:extLst>
                    <a:ext uri="{9D8B030D-6E8A-4147-A177-3AD203B41FA5}">
                      <a16:colId xmlns:a16="http://schemas.microsoft.com/office/drawing/2014/main" val="20004"/>
                    </a:ext>
                  </a:extLst>
                </a:gridCol>
                <a:gridCol w="347626">
                  <a:extLst>
                    <a:ext uri="{9D8B030D-6E8A-4147-A177-3AD203B41FA5}">
                      <a16:colId xmlns:a16="http://schemas.microsoft.com/office/drawing/2014/main" val="20005"/>
                    </a:ext>
                  </a:extLst>
                </a:gridCol>
              </a:tblGrid>
              <a:tr h="238125">
                <a:tc>
                  <a:txBody>
                    <a:bodyPr/>
                    <a:lstStyle/>
                    <a:p>
                      <a:pPr algn="ctr"/>
                      <a:r>
                        <a:rPr lang="en-US" sz="1800" b="0" dirty="0">
                          <a:solidFill>
                            <a:schemeClr val="tx1"/>
                          </a:solidFill>
                        </a:rPr>
                        <a:t>x</a:t>
                      </a:r>
                      <a:r>
                        <a:rPr lang="en-US" sz="1800" b="0" baseline="-2500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b="0" dirty="0">
                          <a:solidFill>
                            <a:schemeClr val="tx1"/>
                          </a:solidFill>
                        </a:rPr>
                        <a:t>x</a:t>
                      </a:r>
                      <a:r>
                        <a:rPr lang="en-US" sz="1800" b="0" baseline="-2500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b="0" dirty="0" err="1">
                          <a:solidFill>
                            <a:schemeClr val="tx1"/>
                          </a:solidFill>
                        </a:rPr>
                        <a:t>w</a:t>
                      </a:r>
                      <a:r>
                        <a:rPr lang="en-US" sz="1800" b="0" baseline="30000" dirty="0" err="1">
                          <a:solidFill>
                            <a:schemeClr val="tx1"/>
                          </a:solidFill>
                        </a:rPr>
                        <a:t>T</a:t>
                      </a:r>
                      <a:r>
                        <a:rPr lang="en-US" sz="1800" b="0" dirty="0" err="1">
                          <a:solidFill>
                            <a:schemeClr val="tx1"/>
                          </a:solidFill>
                        </a:rPr>
                        <a:t>x</a:t>
                      </a:r>
                      <a:endParaRPr lang="en-US" sz="1800" b="0" baseline="-2500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b="0" dirty="0">
                          <a:solidFill>
                            <a:schemeClr val="tx1"/>
                          </a:solidFill>
                        </a:rPr>
                        <a:t>y</a:t>
                      </a:r>
                      <a:endParaRPr lang="en-US" sz="1800" b="0" baseline="-2500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38125">
                <a:tc>
                  <a:txBody>
                    <a:bodyPr/>
                    <a:lstStyle/>
                    <a:p>
                      <a:pPr algn="ctr"/>
                      <a:r>
                        <a:rPr lang="en-US" sz="18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8125">
                <a:tc>
                  <a:txBody>
                    <a:bodyPr/>
                    <a:lstStyle/>
                    <a:p>
                      <a:pPr algn="ctr"/>
                      <a:r>
                        <a:rPr lang="en-US" sz="18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38125">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38125">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47" name="Group 46"/>
          <p:cNvGrpSpPr/>
          <p:nvPr/>
        </p:nvGrpSpPr>
        <p:grpSpPr>
          <a:xfrm>
            <a:off x="1204668" y="1603195"/>
            <a:ext cx="2133344" cy="1200175"/>
            <a:chOff x="760774" y="2238592"/>
            <a:chExt cx="2844458" cy="1600233"/>
          </a:xfrm>
        </p:grpSpPr>
        <p:cxnSp>
          <p:nvCxnSpPr>
            <p:cNvPr id="11" name="Straight Connector 10"/>
            <p:cNvCxnSpPr>
              <a:stCxn id="12" idx="3"/>
            </p:cNvCxnSpPr>
            <p:nvPr/>
          </p:nvCxnSpPr>
          <p:spPr bwMode="auto">
            <a:xfrm>
              <a:off x="1191121" y="2713660"/>
              <a:ext cx="634169" cy="212413"/>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793061" y="2505911"/>
              <a:ext cx="398060" cy="415498"/>
            </a:xfrm>
            <a:prstGeom prst="rect">
              <a:avLst/>
            </a:prstGeom>
            <a:noFill/>
            <a:ln>
              <a:solidFill>
                <a:schemeClr val="tx1"/>
              </a:solidFill>
            </a:ln>
          </p:spPr>
          <p:txBody>
            <a:bodyPr wrap="square" lIns="0" tIns="0" rIns="0" bIns="34290" rtlCol="0">
              <a:spAutoFit/>
            </a:bodyPr>
            <a:lstStyle/>
            <a:p>
              <a:pPr algn="ctr"/>
              <a:r>
                <a:rPr lang="en-US" dirty="0"/>
                <a:t>x</a:t>
              </a:r>
              <a:r>
                <a:rPr lang="en-US" baseline="-25000" dirty="0"/>
                <a:t>1</a:t>
              </a:r>
              <a:endParaRPr lang="en-US" dirty="0"/>
            </a:p>
          </p:txBody>
        </p:sp>
        <p:sp>
          <p:nvSpPr>
            <p:cNvPr id="13" name="TextBox 12"/>
            <p:cNvSpPr txBox="1"/>
            <p:nvPr/>
          </p:nvSpPr>
          <p:spPr>
            <a:xfrm>
              <a:off x="760774" y="3423327"/>
              <a:ext cx="430347" cy="415498"/>
            </a:xfrm>
            <a:prstGeom prst="rect">
              <a:avLst/>
            </a:prstGeom>
            <a:noFill/>
            <a:ln>
              <a:solidFill>
                <a:schemeClr val="tx1"/>
              </a:solidFill>
            </a:ln>
          </p:spPr>
          <p:txBody>
            <a:bodyPr wrap="square" lIns="0" tIns="0" rIns="0" bIns="34290" rtlCol="0">
              <a:spAutoFit/>
            </a:bodyPr>
            <a:lstStyle/>
            <a:p>
              <a:pPr algn="ctr"/>
              <a:r>
                <a:rPr lang="en-US" dirty="0"/>
                <a:t>x</a:t>
              </a:r>
              <a:r>
                <a:rPr lang="en-US" baseline="-25000" dirty="0"/>
                <a:t>2</a:t>
              </a:r>
              <a:endParaRPr lang="en-US" dirty="0"/>
            </a:p>
          </p:txBody>
        </p:sp>
        <p:cxnSp>
          <p:nvCxnSpPr>
            <p:cNvPr id="14" name="Straight Connector 13"/>
            <p:cNvCxnSpPr>
              <a:stCxn id="13" idx="3"/>
            </p:cNvCxnSpPr>
            <p:nvPr/>
          </p:nvCxnSpPr>
          <p:spPr bwMode="auto">
            <a:xfrm flipV="1">
              <a:off x="1191121" y="3227053"/>
              <a:ext cx="644928" cy="404023"/>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2581267" y="3046639"/>
              <a:ext cx="637626"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3158489" y="2872863"/>
              <a:ext cx="446743" cy="369332"/>
            </a:xfrm>
            <a:prstGeom prst="rect">
              <a:avLst/>
            </a:prstGeom>
            <a:noFill/>
          </p:spPr>
          <p:txBody>
            <a:bodyPr wrap="square" lIns="0" tIns="0" rIns="0" bIns="0" rtlCol="0">
              <a:spAutoFit/>
            </a:bodyPr>
            <a:lstStyle/>
            <a:p>
              <a:pPr algn="ctr"/>
              <a:r>
                <a:rPr lang="en-US" dirty="0"/>
                <a:t>y</a:t>
              </a:r>
            </a:p>
          </p:txBody>
        </p:sp>
        <p:sp>
          <p:nvSpPr>
            <p:cNvPr id="17" name="Oval 16"/>
            <p:cNvSpPr/>
            <p:nvPr/>
          </p:nvSpPr>
          <p:spPr bwMode="auto">
            <a:xfrm>
              <a:off x="1774146" y="2661975"/>
              <a:ext cx="840486" cy="858134"/>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l-GR" dirty="0"/>
                <a:t>θ</a:t>
              </a:r>
              <a:r>
                <a:rPr lang="en-US" dirty="0"/>
                <a:t>=1</a:t>
              </a:r>
            </a:p>
          </p:txBody>
        </p:sp>
        <p:sp>
          <p:nvSpPr>
            <p:cNvPr id="18" name="TextBox 17"/>
            <p:cNvSpPr txBox="1"/>
            <p:nvPr/>
          </p:nvSpPr>
          <p:spPr>
            <a:xfrm>
              <a:off x="1742418" y="2238592"/>
              <a:ext cx="872214" cy="369332"/>
            </a:xfrm>
            <a:prstGeom prst="rect">
              <a:avLst/>
            </a:prstGeom>
            <a:noFill/>
          </p:spPr>
          <p:txBody>
            <a:bodyPr wrap="square" lIns="0" tIns="0" rIns="0" bIns="0" rtlCol="0">
              <a:spAutoFit/>
            </a:bodyPr>
            <a:lstStyle/>
            <a:p>
              <a:pPr algn="ctr"/>
              <a:r>
                <a:rPr lang="en-US" b="1" dirty="0"/>
                <a:t>OR</a:t>
              </a:r>
            </a:p>
          </p:txBody>
        </p:sp>
        <p:sp>
          <p:nvSpPr>
            <p:cNvPr id="21" name="TextBox 20"/>
            <p:cNvSpPr txBox="1"/>
            <p:nvPr/>
          </p:nvSpPr>
          <p:spPr>
            <a:xfrm>
              <a:off x="1191122" y="3012015"/>
              <a:ext cx="512125" cy="369332"/>
            </a:xfrm>
            <a:prstGeom prst="rect">
              <a:avLst/>
            </a:prstGeom>
            <a:noFill/>
          </p:spPr>
          <p:txBody>
            <a:bodyPr wrap="square" lIns="0" tIns="0" rIns="0" bIns="0" rtlCol="0">
              <a:spAutoFit/>
            </a:bodyPr>
            <a:lstStyle/>
            <a:p>
              <a:pPr algn="ctr"/>
              <a:r>
                <a:rPr lang="en-US" dirty="0"/>
                <a:t>w</a:t>
              </a:r>
              <a:r>
                <a:rPr lang="en-US" baseline="-25000" dirty="0"/>
                <a:t>2</a:t>
              </a:r>
              <a:endParaRPr lang="en-US" dirty="0"/>
            </a:p>
          </p:txBody>
        </p:sp>
        <p:sp>
          <p:nvSpPr>
            <p:cNvPr id="22" name="TextBox 21"/>
            <p:cNvSpPr txBox="1"/>
            <p:nvPr/>
          </p:nvSpPr>
          <p:spPr>
            <a:xfrm>
              <a:off x="1249954" y="2378504"/>
              <a:ext cx="444517" cy="369332"/>
            </a:xfrm>
            <a:prstGeom prst="rect">
              <a:avLst/>
            </a:prstGeom>
            <a:noFill/>
          </p:spPr>
          <p:txBody>
            <a:bodyPr wrap="square" lIns="0" tIns="0" rIns="0" bIns="0" rtlCol="0">
              <a:spAutoFit/>
            </a:bodyPr>
            <a:lstStyle/>
            <a:p>
              <a:pPr algn="ctr"/>
              <a:r>
                <a:rPr lang="en-US" dirty="0"/>
                <a:t>w</a:t>
              </a:r>
              <a:r>
                <a:rPr lang="en-US" baseline="-25000" dirty="0"/>
                <a:t>1</a:t>
              </a:r>
              <a:endParaRPr lang="en-US" dirty="0"/>
            </a:p>
          </p:txBody>
        </p:sp>
      </p:grpSp>
      <p:grpSp>
        <p:nvGrpSpPr>
          <p:cNvPr id="45" name="Group 44"/>
          <p:cNvGrpSpPr/>
          <p:nvPr/>
        </p:nvGrpSpPr>
        <p:grpSpPr>
          <a:xfrm>
            <a:off x="6054201" y="1431029"/>
            <a:ext cx="1808280" cy="1420396"/>
            <a:chOff x="5646354" y="2133600"/>
            <a:chExt cx="2411040" cy="1893862"/>
          </a:xfrm>
        </p:grpSpPr>
        <p:cxnSp>
          <p:nvCxnSpPr>
            <p:cNvPr id="20" name="Straight Connector 19"/>
            <p:cNvCxnSpPr/>
            <p:nvPr/>
          </p:nvCxnSpPr>
          <p:spPr bwMode="auto">
            <a:xfrm flipH="1" flipV="1">
              <a:off x="6182375" y="2565730"/>
              <a:ext cx="1384817" cy="1196214"/>
            </a:xfrm>
            <a:prstGeom prst="line">
              <a:avLst/>
            </a:prstGeom>
            <a:solidFill>
              <a:schemeClr val="accent1"/>
            </a:solidFill>
            <a:ln w="28575" cap="flat" cmpd="sng" algn="ctr">
              <a:solidFill>
                <a:srgbClr val="FF000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6453443" y="2238592"/>
              <a:ext cx="0" cy="131734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flipH="1" flipV="1">
              <a:off x="6457925" y="3535019"/>
              <a:ext cx="1290918" cy="148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ectangle 24"/>
            <p:cNvSpPr/>
            <p:nvPr/>
          </p:nvSpPr>
          <p:spPr>
            <a:xfrm>
              <a:off x="7364450" y="3086272"/>
              <a:ext cx="509115" cy="492443"/>
            </a:xfrm>
            <a:prstGeom prst="rect">
              <a:avLst/>
            </a:prstGeom>
          </p:spPr>
          <p:txBody>
            <a:bodyPr wrap="none">
              <a:spAutoFit/>
            </a:bodyPr>
            <a:lstStyle/>
            <a:p>
              <a:pPr algn="ctr"/>
              <a:r>
                <a:rPr lang="en-US" dirty="0"/>
                <a:t>x</a:t>
              </a:r>
              <a:r>
                <a:rPr lang="en-US" baseline="-25000" dirty="0"/>
                <a:t>1</a:t>
              </a:r>
              <a:endParaRPr lang="en-US" dirty="0"/>
            </a:p>
          </p:txBody>
        </p:sp>
        <p:sp>
          <p:nvSpPr>
            <p:cNvPr id="27" name="Rectangle 26"/>
            <p:cNvSpPr/>
            <p:nvPr/>
          </p:nvSpPr>
          <p:spPr>
            <a:xfrm>
              <a:off x="6001229" y="2133600"/>
              <a:ext cx="509115" cy="492443"/>
            </a:xfrm>
            <a:prstGeom prst="rect">
              <a:avLst/>
            </a:prstGeom>
          </p:spPr>
          <p:txBody>
            <a:bodyPr wrap="none">
              <a:spAutoFit/>
            </a:bodyPr>
            <a:lstStyle/>
            <a:p>
              <a:pPr algn="ctr"/>
              <a:r>
                <a:rPr lang="en-US" dirty="0"/>
                <a:t>x</a:t>
              </a:r>
              <a:r>
                <a:rPr lang="en-US" baseline="-25000" dirty="0"/>
                <a:t>2</a:t>
              </a:r>
              <a:endParaRPr lang="en-US" dirty="0"/>
            </a:p>
          </p:txBody>
        </p:sp>
        <p:cxnSp>
          <p:nvCxnSpPr>
            <p:cNvPr id="28" name="Straight Connector 27"/>
            <p:cNvCxnSpPr/>
            <p:nvPr/>
          </p:nvCxnSpPr>
          <p:spPr bwMode="auto">
            <a:xfrm flipH="1">
              <a:off x="6457925" y="2777638"/>
              <a:ext cx="833718" cy="1"/>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p:nvPr/>
          </p:nvCxnSpPr>
          <p:spPr bwMode="auto">
            <a:xfrm flipV="1">
              <a:off x="7291643" y="2777638"/>
              <a:ext cx="0" cy="754402"/>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35"/>
            <p:cNvSpPr/>
            <p:nvPr/>
          </p:nvSpPr>
          <p:spPr>
            <a:xfrm>
              <a:off x="5646354" y="2565731"/>
              <a:ext cx="913070" cy="492443"/>
            </a:xfrm>
            <a:prstGeom prst="rect">
              <a:avLst/>
            </a:prstGeom>
          </p:spPr>
          <p:txBody>
            <a:bodyPr wrap="none">
              <a:spAutoFit/>
            </a:bodyPr>
            <a:lstStyle/>
            <a:p>
              <a:pPr algn="ctr"/>
              <a:r>
                <a:rPr lang="en-US" dirty="0"/>
                <a:t>(0,1)</a:t>
              </a:r>
            </a:p>
          </p:txBody>
        </p:sp>
        <p:sp>
          <p:nvSpPr>
            <p:cNvPr id="37" name="Rectangle 36"/>
            <p:cNvSpPr/>
            <p:nvPr/>
          </p:nvSpPr>
          <p:spPr>
            <a:xfrm>
              <a:off x="5646354" y="3453512"/>
              <a:ext cx="913071" cy="492443"/>
            </a:xfrm>
            <a:prstGeom prst="rect">
              <a:avLst/>
            </a:prstGeom>
          </p:spPr>
          <p:txBody>
            <a:bodyPr wrap="none">
              <a:spAutoFit/>
            </a:bodyPr>
            <a:lstStyle/>
            <a:p>
              <a:pPr algn="ctr"/>
              <a:r>
                <a:rPr lang="en-US" dirty="0"/>
                <a:t>(0,0)</a:t>
              </a:r>
            </a:p>
          </p:txBody>
        </p:sp>
        <p:sp>
          <p:nvSpPr>
            <p:cNvPr id="38" name="Rectangle 37"/>
            <p:cNvSpPr/>
            <p:nvPr/>
          </p:nvSpPr>
          <p:spPr>
            <a:xfrm>
              <a:off x="7144323" y="2423693"/>
              <a:ext cx="913071" cy="492443"/>
            </a:xfrm>
            <a:prstGeom prst="rect">
              <a:avLst/>
            </a:prstGeom>
          </p:spPr>
          <p:txBody>
            <a:bodyPr wrap="none">
              <a:spAutoFit/>
            </a:bodyPr>
            <a:lstStyle/>
            <a:p>
              <a:pPr algn="ctr"/>
              <a:r>
                <a:rPr lang="en-US" dirty="0"/>
                <a:t>(1,1)</a:t>
              </a:r>
            </a:p>
          </p:txBody>
        </p:sp>
        <p:sp>
          <p:nvSpPr>
            <p:cNvPr id="39" name="Rectangle 38"/>
            <p:cNvSpPr/>
            <p:nvPr/>
          </p:nvSpPr>
          <p:spPr>
            <a:xfrm>
              <a:off x="7085215" y="3535019"/>
              <a:ext cx="913071" cy="492443"/>
            </a:xfrm>
            <a:prstGeom prst="rect">
              <a:avLst/>
            </a:prstGeom>
          </p:spPr>
          <p:txBody>
            <a:bodyPr wrap="none">
              <a:spAutoFit/>
            </a:bodyPr>
            <a:lstStyle/>
            <a:p>
              <a:pPr algn="ctr"/>
              <a:r>
                <a:rPr lang="en-US" dirty="0"/>
                <a:t>(1,0)</a:t>
              </a:r>
            </a:p>
          </p:txBody>
        </p:sp>
        <p:sp>
          <p:nvSpPr>
            <p:cNvPr id="33" name="Oval 32"/>
            <p:cNvSpPr/>
            <p:nvPr/>
          </p:nvSpPr>
          <p:spPr bwMode="auto">
            <a:xfrm>
              <a:off x="7194403" y="2712897"/>
              <a:ext cx="152400" cy="142036"/>
            </a:xfrm>
            <a:prstGeom prst="ellipse">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41" name="Oval 40"/>
            <p:cNvSpPr/>
            <p:nvPr/>
          </p:nvSpPr>
          <p:spPr bwMode="auto">
            <a:xfrm>
              <a:off x="7232810" y="3474454"/>
              <a:ext cx="152400" cy="142036"/>
            </a:xfrm>
            <a:prstGeom prst="ellipse">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42" name="Oval 41"/>
            <p:cNvSpPr/>
            <p:nvPr/>
          </p:nvSpPr>
          <p:spPr bwMode="auto">
            <a:xfrm>
              <a:off x="6363796" y="3474454"/>
              <a:ext cx="152400" cy="142036"/>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43" name="Oval 42"/>
            <p:cNvSpPr/>
            <p:nvPr/>
          </p:nvSpPr>
          <p:spPr bwMode="auto">
            <a:xfrm>
              <a:off x="6377243" y="2712897"/>
              <a:ext cx="152400" cy="142036"/>
            </a:xfrm>
            <a:prstGeom prst="ellipse">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grpSp>
    </p:spTree>
    <p:extLst>
      <p:ext uri="{BB962C8B-B14F-4D97-AF65-F5344CB8AC3E}">
        <p14:creationId xmlns:p14="http://schemas.microsoft.com/office/powerpoint/2010/main" val="3206293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Variations of weight Vector W</a:t>
            </a:r>
          </a:p>
        </p:txBody>
      </p:sp>
      <p:sp>
        <p:nvSpPr>
          <p:cNvPr id="3" name="Content Placeholder 2"/>
          <p:cNvSpPr>
            <a:spLocks noGrp="1"/>
          </p:cNvSpPr>
          <p:nvPr>
            <p:ph idx="1"/>
          </p:nvPr>
        </p:nvSpPr>
        <p:spPr>
          <a:xfrm>
            <a:off x="446088" y="770019"/>
            <a:ext cx="8251823" cy="3456385"/>
          </a:xfrm>
        </p:spPr>
        <p:txBody>
          <a:bodyPr/>
          <a:lstStyle/>
          <a:p>
            <a:pPr marL="0" indent="0">
              <a:buNone/>
            </a:pPr>
            <a:r>
              <a:rPr lang="en-US" dirty="0"/>
              <a:t>By changing weight vector w, one can change the separation rule.</a:t>
            </a:r>
          </a:p>
          <a:p>
            <a:pPr>
              <a:spcAft>
                <a:spcPts val="100"/>
              </a:spcAft>
            </a:pPr>
            <a:r>
              <a:rPr lang="en-US" dirty="0"/>
              <a:t>With w = {1,1} and activation threshold </a:t>
            </a:r>
            <a:r>
              <a:rPr lang="el-GR" dirty="0"/>
              <a:t>θ</a:t>
            </a:r>
            <a:r>
              <a:rPr lang="en-US" dirty="0"/>
              <a:t> = 1, we have.</a:t>
            </a:r>
          </a:p>
          <a:p>
            <a:pPr>
              <a:spcAft>
                <a:spcPts val="100"/>
              </a:spcAft>
            </a:pPr>
            <a:endParaRPr lang="en-US" dirty="0"/>
          </a:p>
          <a:p>
            <a:pPr>
              <a:spcAft>
                <a:spcPts val="100"/>
              </a:spcAft>
            </a:pPr>
            <a:endParaRPr lang="en-US" dirty="0"/>
          </a:p>
          <a:p>
            <a:pPr>
              <a:spcAft>
                <a:spcPts val="100"/>
              </a:spcAft>
            </a:pPr>
            <a:endParaRPr lang="en-US" dirty="0"/>
          </a:p>
          <a:p>
            <a:pPr>
              <a:spcAft>
                <a:spcPts val="100"/>
              </a:spcAft>
            </a:pPr>
            <a:r>
              <a:rPr lang="en-US" dirty="0"/>
              <a:t>With w = {0.5 ,0.5}, the neuron performs function AND.</a:t>
            </a:r>
          </a:p>
          <a:p>
            <a:pPr>
              <a:spcAft>
                <a:spcPts val="100"/>
              </a:spcAft>
            </a:pPr>
            <a:endParaRPr lang="en-US" dirty="0"/>
          </a:p>
          <a:p>
            <a:pPr>
              <a:spcAft>
                <a:spcPts val="100"/>
              </a:spcAft>
            </a:pPr>
            <a:endParaRPr lang="en-US" dirty="0"/>
          </a:p>
          <a:p>
            <a:pPr>
              <a:spcAft>
                <a:spcPts val="100"/>
              </a:spcAft>
            </a:pPr>
            <a:endParaRPr lang="en-US" dirty="0"/>
          </a:p>
          <a:p>
            <a:pPr>
              <a:spcAft>
                <a:spcPts val="100"/>
              </a:spcAft>
            </a:pPr>
            <a:r>
              <a:rPr lang="en-US" dirty="0"/>
              <a:t>While with w = {0.5 ,1}, the neuron performs neither OR nor AND.</a:t>
            </a:r>
          </a:p>
          <a:p>
            <a:pPr>
              <a:spcAft>
                <a:spcPts val="100"/>
              </a:spcAft>
            </a:pPr>
            <a:endParaRPr lang="en-US" dirty="0"/>
          </a:p>
          <a:p>
            <a:pPr>
              <a:spcAft>
                <a:spcPts val="100"/>
              </a:spcAft>
            </a:pPr>
            <a:endParaRPr lang="en-US" dirty="0"/>
          </a:p>
          <a:p>
            <a:endParaRPr lang="en-US" dirty="0"/>
          </a:p>
        </p:txBody>
      </p:sp>
      <p:graphicFrame>
        <p:nvGraphicFramePr>
          <p:cNvPr id="32" name="Table 31"/>
          <p:cNvGraphicFramePr>
            <a:graphicFrameLocks noGrp="1"/>
          </p:cNvGraphicFramePr>
          <p:nvPr/>
        </p:nvGraphicFramePr>
        <p:xfrm>
          <a:off x="3923842" y="1484652"/>
          <a:ext cx="995803" cy="936746"/>
        </p:xfrm>
        <a:graphic>
          <a:graphicData uri="http://schemas.openxmlformats.org/drawingml/2006/table">
            <a:tbl>
              <a:tblPr firstRow="1" bandRow="1">
                <a:tableStyleId>{F5AB1C69-6EDB-4FF4-983F-18BD219EF322}</a:tableStyleId>
              </a:tblPr>
              <a:tblGrid>
                <a:gridCol w="241632">
                  <a:extLst>
                    <a:ext uri="{9D8B030D-6E8A-4147-A177-3AD203B41FA5}">
                      <a16:colId xmlns:a16="http://schemas.microsoft.com/office/drawing/2014/main" val="20002"/>
                    </a:ext>
                  </a:extLst>
                </a:gridCol>
                <a:gridCol w="177452">
                  <a:extLst>
                    <a:ext uri="{9D8B030D-6E8A-4147-A177-3AD203B41FA5}">
                      <a16:colId xmlns:a16="http://schemas.microsoft.com/office/drawing/2014/main" val="20003"/>
                    </a:ext>
                  </a:extLst>
                </a:gridCol>
                <a:gridCol w="354904">
                  <a:extLst>
                    <a:ext uri="{9D8B030D-6E8A-4147-A177-3AD203B41FA5}">
                      <a16:colId xmlns:a16="http://schemas.microsoft.com/office/drawing/2014/main" val="20004"/>
                    </a:ext>
                  </a:extLst>
                </a:gridCol>
                <a:gridCol w="221815">
                  <a:extLst>
                    <a:ext uri="{9D8B030D-6E8A-4147-A177-3AD203B41FA5}">
                      <a16:colId xmlns:a16="http://schemas.microsoft.com/office/drawing/2014/main" val="20005"/>
                    </a:ext>
                  </a:extLst>
                </a:gridCol>
              </a:tblGrid>
              <a:tr h="205226">
                <a:tc>
                  <a:txBody>
                    <a:bodyPr/>
                    <a:lstStyle/>
                    <a:p>
                      <a:pPr algn="ctr"/>
                      <a:r>
                        <a:rPr lang="en-US" sz="1200" b="0" dirty="0">
                          <a:solidFill>
                            <a:schemeClr val="tx1"/>
                          </a:solidFill>
                        </a:rPr>
                        <a:t>x</a:t>
                      </a:r>
                      <a:r>
                        <a:rPr lang="en-US" sz="1200" b="0" baseline="-2500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0" dirty="0">
                          <a:solidFill>
                            <a:schemeClr val="tx1"/>
                          </a:solidFill>
                        </a:rPr>
                        <a:t>x</a:t>
                      </a:r>
                      <a:r>
                        <a:rPr lang="en-US" sz="1200" b="0" baseline="-2500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0" dirty="0">
                          <a:solidFill>
                            <a:schemeClr val="tx1"/>
                          </a:solidFill>
                        </a:rPr>
                        <a:t>XW</a:t>
                      </a:r>
                      <a:endParaRPr lang="en-US" sz="1200" b="0" baseline="-2500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0" dirty="0">
                          <a:solidFill>
                            <a:schemeClr val="tx1"/>
                          </a:solidFill>
                        </a:rPr>
                        <a:t>y</a:t>
                      </a:r>
                      <a:endParaRPr lang="en-US" sz="1200" b="0" baseline="-2500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82880">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82880">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82880">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34" name="Group 33"/>
          <p:cNvGrpSpPr/>
          <p:nvPr/>
        </p:nvGrpSpPr>
        <p:grpSpPr>
          <a:xfrm>
            <a:off x="985322" y="1461345"/>
            <a:ext cx="1793000" cy="853515"/>
            <a:chOff x="525489" y="2412751"/>
            <a:chExt cx="3079743" cy="1320451"/>
          </a:xfrm>
        </p:grpSpPr>
        <p:cxnSp>
          <p:nvCxnSpPr>
            <p:cNvPr id="35" name="Straight Connector 34"/>
            <p:cNvCxnSpPr>
              <a:stCxn id="40" idx="3"/>
              <a:endCxn id="48" idx="2"/>
            </p:cNvCxnSpPr>
            <p:nvPr/>
          </p:nvCxnSpPr>
          <p:spPr bwMode="auto">
            <a:xfrm>
              <a:off x="923549" y="2732274"/>
              <a:ext cx="850597" cy="358768"/>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25489" y="2464437"/>
              <a:ext cx="398060" cy="535673"/>
            </a:xfrm>
            <a:prstGeom prst="rect">
              <a:avLst/>
            </a:prstGeom>
            <a:noFill/>
            <a:ln>
              <a:solidFill>
                <a:schemeClr val="tx1"/>
              </a:solidFill>
            </a:ln>
          </p:spPr>
          <p:txBody>
            <a:bodyPr wrap="square" lIns="0" tIns="0" rIns="0" bIns="68580" rtlCol="0">
              <a:spAutoFit/>
            </a:bodyPr>
            <a:lstStyle/>
            <a:p>
              <a:pPr algn="ctr"/>
              <a:r>
                <a:rPr lang="en-US" dirty="0"/>
                <a:t>x</a:t>
              </a:r>
              <a:r>
                <a:rPr lang="en-US" baseline="-25000" dirty="0"/>
                <a:t>1</a:t>
              </a:r>
              <a:endParaRPr lang="en-US" dirty="0"/>
            </a:p>
          </p:txBody>
        </p:sp>
        <p:sp>
          <p:nvSpPr>
            <p:cNvPr id="44" name="TextBox 43"/>
            <p:cNvSpPr txBox="1"/>
            <p:nvPr/>
          </p:nvSpPr>
          <p:spPr>
            <a:xfrm>
              <a:off x="534878" y="3197529"/>
              <a:ext cx="430346" cy="535673"/>
            </a:xfrm>
            <a:prstGeom prst="rect">
              <a:avLst/>
            </a:prstGeom>
            <a:noFill/>
            <a:ln>
              <a:solidFill>
                <a:schemeClr val="tx1"/>
              </a:solidFill>
            </a:ln>
          </p:spPr>
          <p:txBody>
            <a:bodyPr wrap="square" lIns="0" tIns="0" rIns="0" bIns="68580" rtlCol="0">
              <a:spAutoFit/>
            </a:bodyPr>
            <a:lstStyle/>
            <a:p>
              <a:pPr algn="ctr"/>
              <a:r>
                <a:rPr lang="en-US" dirty="0"/>
                <a:t>x</a:t>
              </a:r>
              <a:r>
                <a:rPr lang="en-US" baseline="-25000" dirty="0"/>
                <a:t>2</a:t>
              </a:r>
              <a:endParaRPr lang="en-US" dirty="0"/>
            </a:p>
          </p:txBody>
        </p:sp>
        <p:cxnSp>
          <p:nvCxnSpPr>
            <p:cNvPr id="45" name="Straight Connector 44"/>
            <p:cNvCxnSpPr>
              <a:stCxn id="44" idx="3"/>
              <a:endCxn id="48" idx="2"/>
            </p:cNvCxnSpPr>
            <p:nvPr/>
          </p:nvCxnSpPr>
          <p:spPr bwMode="auto">
            <a:xfrm flipV="1">
              <a:off x="965224" y="3091042"/>
              <a:ext cx="808921" cy="374324"/>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45"/>
            <p:cNvCxnSpPr/>
            <p:nvPr/>
          </p:nvCxnSpPr>
          <p:spPr bwMode="auto">
            <a:xfrm>
              <a:off x="2581267" y="3046639"/>
              <a:ext cx="637626"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3158489" y="2872863"/>
              <a:ext cx="446743" cy="428538"/>
            </a:xfrm>
            <a:prstGeom prst="rect">
              <a:avLst/>
            </a:prstGeom>
            <a:noFill/>
          </p:spPr>
          <p:txBody>
            <a:bodyPr wrap="square" lIns="0" tIns="0" rIns="0" bIns="0" rtlCol="0">
              <a:spAutoFit/>
            </a:bodyPr>
            <a:lstStyle/>
            <a:p>
              <a:pPr algn="ctr"/>
              <a:r>
                <a:rPr lang="en-US" dirty="0"/>
                <a:t>y</a:t>
              </a:r>
            </a:p>
          </p:txBody>
        </p:sp>
        <p:sp>
          <p:nvSpPr>
            <p:cNvPr id="48" name="Oval 47"/>
            <p:cNvSpPr/>
            <p:nvPr/>
          </p:nvSpPr>
          <p:spPr bwMode="auto">
            <a:xfrm>
              <a:off x="1774146" y="2661975"/>
              <a:ext cx="840486" cy="858134"/>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l-GR" dirty="0"/>
                <a:t>θ</a:t>
              </a:r>
              <a:r>
                <a:rPr lang="en-US" dirty="0"/>
                <a:t>=1</a:t>
              </a:r>
            </a:p>
          </p:txBody>
        </p:sp>
        <p:sp>
          <p:nvSpPr>
            <p:cNvPr id="50" name="TextBox 49"/>
            <p:cNvSpPr txBox="1"/>
            <p:nvPr/>
          </p:nvSpPr>
          <p:spPr>
            <a:xfrm>
              <a:off x="1121803" y="3301669"/>
              <a:ext cx="632012" cy="428538"/>
            </a:xfrm>
            <a:prstGeom prst="rect">
              <a:avLst/>
            </a:prstGeom>
            <a:noFill/>
          </p:spPr>
          <p:txBody>
            <a:bodyPr wrap="square" lIns="0" tIns="0" rIns="0" bIns="0" rtlCol="0">
              <a:spAutoFit/>
            </a:bodyPr>
            <a:lstStyle/>
            <a:p>
              <a:pPr algn="ctr"/>
              <a:r>
                <a:rPr lang="en-US" dirty="0"/>
                <a:t>w</a:t>
              </a:r>
              <a:r>
                <a:rPr lang="en-US" baseline="-25000" dirty="0"/>
                <a:t>2</a:t>
              </a:r>
              <a:endParaRPr lang="en-US" dirty="0"/>
            </a:p>
          </p:txBody>
        </p:sp>
        <p:sp>
          <p:nvSpPr>
            <p:cNvPr id="51" name="TextBox 50"/>
            <p:cNvSpPr txBox="1"/>
            <p:nvPr/>
          </p:nvSpPr>
          <p:spPr>
            <a:xfrm>
              <a:off x="1084752" y="2412751"/>
              <a:ext cx="645918" cy="428538"/>
            </a:xfrm>
            <a:prstGeom prst="rect">
              <a:avLst/>
            </a:prstGeom>
            <a:noFill/>
          </p:spPr>
          <p:txBody>
            <a:bodyPr wrap="square" lIns="0" tIns="0" rIns="0" bIns="0" rtlCol="0">
              <a:spAutoFit/>
            </a:bodyPr>
            <a:lstStyle/>
            <a:p>
              <a:pPr algn="ctr"/>
              <a:r>
                <a:rPr lang="en-US" dirty="0"/>
                <a:t>w</a:t>
              </a:r>
              <a:r>
                <a:rPr lang="en-US" baseline="-25000" dirty="0"/>
                <a:t>1</a:t>
              </a:r>
              <a:endParaRPr lang="en-US" dirty="0"/>
            </a:p>
          </p:txBody>
        </p:sp>
      </p:grpSp>
      <p:grpSp>
        <p:nvGrpSpPr>
          <p:cNvPr id="52" name="Group 51"/>
          <p:cNvGrpSpPr/>
          <p:nvPr/>
        </p:nvGrpSpPr>
        <p:grpSpPr>
          <a:xfrm>
            <a:off x="6303781" y="1281565"/>
            <a:ext cx="2025722" cy="1253257"/>
            <a:chOff x="4883148" y="1978025"/>
            <a:chExt cx="4011309" cy="2275018"/>
          </a:xfrm>
        </p:grpSpPr>
        <p:cxnSp>
          <p:nvCxnSpPr>
            <p:cNvPr id="53" name="Straight Connector 52"/>
            <p:cNvCxnSpPr/>
            <p:nvPr/>
          </p:nvCxnSpPr>
          <p:spPr bwMode="auto">
            <a:xfrm flipH="1" flipV="1">
              <a:off x="6182376" y="2565730"/>
              <a:ext cx="1359375" cy="1169344"/>
            </a:xfrm>
            <a:prstGeom prst="line">
              <a:avLst/>
            </a:prstGeom>
            <a:solidFill>
              <a:schemeClr val="accent1"/>
            </a:solidFill>
            <a:ln w="28575" cap="flat" cmpd="sng" algn="ctr">
              <a:solidFill>
                <a:srgbClr val="FF000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p:cNvCxnSpPr/>
            <p:nvPr/>
          </p:nvCxnSpPr>
          <p:spPr bwMode="auto">
            <a:xfrm>
              <a:off x="6453443" y="2238592"/>
              <a:ext cx="0" cy="131734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p:cNvCxnSpPr/>
            <p:nvPr/>
          </p:nvCxnSpPr>
          <p:spPr bwMode="auto">
            <a:xfrm flipH="1" flipV="1">
              <a:off x="6457925" y="3535019"/>
              <a:ext cx="1290918" cy="148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Rectangle 55"/>
            <p:cNvSpPr/>
            <p:nvPr/>
          </p:nvSpPr>
          <p:spPr>
            <a:xfrm>
              <a:off x="7232811" y="3582600"/>
              <a:ext cx="756107" cy="670443"/>
            </a:xfrm>
            <a:prstGeom prst="rect">
              <a:avLst/>
            </a:prstGeom>
          </p:spPr>
          <p:txBody>
            <a:bodyPr wrap="none">
              <a:spAutoFit/>
            </a:bodyPr>
            <a:lstStyle/>
            <a:p>
              <a:pPr algn="ctr"/>
              <a:r>
                <a:rPr lang="en-US" dirty="0"/>
                <a:t>x</a:t>
              </a:r>
              <a:r>
                <a:rPr lang="en-US" baseline="-25000" dirty="0"/>
                <a:t>1</a:t>
              </a:r>
              <a:endParaRPr lang="en-US" dirty="0"/>
            </a:p>
          </p:txBody>
        </p:sp>
        <p:sp>
          <p:nvSpPr>
            <p:cNvPr id="57" name="Rectangle 56"/>
            <p:cNvSpPr/>
            <p:nvPr/>
          </p:nvSpPr>
          <p:spPr>
            <a:xfrm>
              <a:off x="5905241" y="1978025"/>
              <a:ext cx="756107" cy="670443"/>
            </a:xfrm>
            <a:prstGeom prst="rect">
              <a:avLst/>
            </a:prstGeom>
          </p:spPr>
          <p:txBody>
            <a:bodyPr wrap="none">
              <a:spAutoFit/>
            </a:bodyPr>
            <a:lstStyle/>
            <a:p>
              <a:pPr algn="ctr"/>
              <a:r>
                <a:rPr lang="en-US" dirty="0"/>
                <a:t>x</a:t>
              </a:r>
              <a:r>
                <a:rPr lang="en-US" baseline="-25000" dirty="0"/>
                <a:t>2</a:t>
              </a:r>
              <a:endParaRPr lang="en-US" dirty="0"/>
            </a:p>
          </p:txBody>
        </p:sp>
        <p:cxnSp>
          <p:nvCxnSpPr>
            <p:cNvPr id="58" name="Straight Connector 57"/>
            <p:cNvCxnSpPr/>
            <p:nvPr/>
          </p:nvCxnSpPr>
          <p:spPr bwMode="auto">
            <a:xfrm flipH="1">
              <a:off x="6457925" y="2777638"/>
              <a:ext cx="833718" cy="1"/>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p:cNvCxnSpPr/>
            <p:nvPr/>
          </p:nvCxnSpPr>
          <p:spPr bwMode="auto">
            <a:xfrm flipV="1">
              <a:off x="7291643" y="2777638"/>
              <a:ext cx="0" cy="754402"/>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tangle 59"/>
            <p:cNvSpPr/>
            <p:nvPr/>
          </p:nvSpPr>
          <p:spPr>
            <a:xfrm>
              <a:off x="4883148" y="2419535"/>
              <a:ext cx="1356040" cy="670443"/>
            </a:xfrm>
            <a:prstGeom prst="rect">
              <a:avLst/>
            </a:prstGeom>
          </p:spPr>
          <p:txBody>
            <a:bodyPr wrap="none">
              <a:spAutoFit/>
            </a:bodyPr>
            <a:lstStyle/>
            <a:p>
              <a:pPr algn="ctr"/>
              <a:r>
                <a:rPr lang="en-US" dirty="0"/>
                <a:t>(0,1)</a:t>
              </a:r>
            </a:p>
          </p:txBody>
        </p:sp>
        <p:sp>
          <p:nvSpPr>
            <p:cNvPr id="61" name="Rectangle 60"/>
            <p:cNvSpPr/>
            <p:nvPr/>
          </p:nvSpPr>
          <p:spPr>
            <a:xfrm>
              <a:off x="4883149" y="3249483"/>
              <a:ext cx="1356040" cy="670443"/>
            </a:xfrm>
            <a:prstGeom prst="rect">
              <a:avLst/>
            </a:prstGeom>
          </p:spPr>
          <p:txBody>
            <a:bodyPr wrap="none">
              <a:spAutoFit/>
            </a:bodyPr>
            <a:lstStyle/>
            <a:p>
              <a:pPr algn="ctr"/>
              <a:r>
                <a:rPr lang="en-US" dirty="0"/>
                <a:t>(0,0)</a:t>
              </a:r>
            </a:p>
          </p:txBody>
        </p:sp>
        <p:sp>
          <p:nvSpPr>
            <p:cNvPr id="62" name="Rectangle 61"/>
            <p:cNvSpPr/>
            <p:nvPr/>
          </p:nvSpPr>
          <p:spPr>
            <a:xfrm>
              <a:off x="7448280" y="2423693"/>
              <a:ext cx="1356041" cy="670443"/>
            </a:xfrm>
            <a:prstGeom prst="rect">
              <a:avLst/>
            </a:prstGeom>
          </p:spPr>
          <p:txBody>
            <a:bodyPr wrap="none">
              <a:spAutoFit/>
            </a:bodyPr>
            <a:lstStyle/>
            <a:p>
              <a:pPr algn="ctr"/>
              <a:r>
                <a:rPr lang="en-US" dirty="0"/>
                <a:t>(1,1)</a:t>
              </a:r>
            </a:p>
          </p:txBody>
        </p:sp>
        <p:sp>
          <p:nvSpPr>
            <p:cNvPr id="63" name="Rectangle 62"/>
            <p:cNvSpPr/>
            <p:nvPr/>
          </p:nvSpPr>
          <p:spPr>
            <a:xfrm>
              <a:off x="7538417" y="3139233"/>
              <a:ext cx="1356040" cy="670443"/>
            </a:xfrm>
            <a:prstGeom prst="rect">
              <a:avLst/>
            </a:prstGeom>
          </p:spPr>
          <p:txBody>
            <a:bodyPr wrap="none">
              <a:spAutoFit/>
            </a:bodyPr>
            <a:lstStyle/>
            <a:p>
              <a:pPr algn="ctr"/>
              <a:r>
                <a:rPr lang="en-US" dirty="0"/>
                <a:t>(1,0)</a:t>
              </a:r>
            </a:p>
          </p:txBody>
        </p:sp>
        <p:sp>
          <p:nvSpPr>
            <p:cNvPr id="64" name="Oval 63"/>
            <p:cNvSpPr/>
            <p:nvPr/>
          </p:nvSpPr>
          <p:spPr bwMode="auto">
            <a:xfrm>
              <a:off x="7194403" y="2712897"/>
              <a:ext cx="152400" cy="142036"/>
            </a:xfrm>
            <a:prstGeom prst="ellipse">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65" name="Oval 64"/>
            <p:cNvSpPr/>
            <p:nvPr/>
          </p:nvSpPr>
          <p:spPr bwMode="auto">
            <a:xfrm>
              <a:off x="7232810" y="3474454"/>
              <a:ext cx="152400" cy="142036"/>
            </a:xfrm>
            <a:prstGeom prst="ellipse">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66" name="Oval 65"/>
            <p:cNvSpPr/>
            <p:nvPr/>
          </p:nvSpPr>
          <p:spPr bwMode="auto">
            <a:xfrm>
              <a:off x="6363796" y="3474454"/>
              <a:ext cx="152400" cy="142036"/>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67" name="Oval 66"/>
            <p:cNvSpPr/>
            <p:nvPr/>
          </p:nvSpPr>
          <p:spPr bwMode="auto">
            <a:xfrm>
              <a:off x="6377243" y="2712897"/>
              <a:ext cx="152400" cy="142036"/>
            </a:xfrm>
            <a:prstGeom prst="ellipse">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grpSp>
      <p:graphicFrame>
        <p:nvGraphicFramePr>
          <p:cNvPr id="96" name="Table 95"/>
          <p:cNvGraphicFramePr>
            <a:graphicFrameLocks noGrp="1"/>
          </p:cNvGraphicFramePr>
          <p:nvPr/>
        </p:nvGraphicFramePr>
        <p:xfrm>
          <a:off x="3970871" y="2722103"/>
          <a:ext cx="995803" cy="936746"/>
        </p:xfrm>
        <a:graphic>
          <a:graphicData uri="http://schemas.openxmlformats.org/drawingml/2006/table">
            <a:tbl>
              <a:tblPr firstRow="1" bandRow="1">
                <a:tableStyleId>{F5AB1C69-6EDB-4FF4-983F-18BD219EF322}</a:tableStyleId>
              </a:tblPr>
              <a:tblGrid>
                <a:gridCol w="241632">
                  <a:extLst>
                    <a:ext uri="{9D8B030D-6E8A-4147-A177-3AD203B41FA5}">
                      <a16:colId xmlns:a16="http://schemas.microsoft.com/office/drawing/2014/main" val="20002"/>
                    </a:ext>
                  </a:extLst>
                </a:gridCol>
                <a:gridCol w="177452">
                  <a:extLst>
                    <a:ext uri="{9D8B030D-6E8A-4147-A177-3AD203B41FA5}">
                      <a16:colId xmlns:a16="http://schemas.microsoft.com/office/drawing/2014/main" val="20003"/>
                    </a:ext>
                  </a:extLst>
                </a:gridCol>
                <a:gridCol w="354904">
                  <a:extLst>
                    <a:ext uri="{9D8B030D-6E8A-4147-A177-3AD203B41FA5}">
                      <a16:colId xmlns:a16="http://schemas.microsoft.com/office/drawing/2014/main" val="20004"/>
                    </a:ext>
                  </a:extLst>
                </a:gridCol>
                <a:gridCol w="221815">
                  <a:extLst>
                    <a:ext uri="{9D8B030D-6E8A-4147-A177-3AD203B41FA5}">
                      <a16:colId xmlns:a16="http://schemas.microsoft.com/office/drawing/2014/main" val="20005"/>
                    </a:ext>
                  </a:extLst>
                </a:gridCol>
              </a:tblGrid>
              <a:tr h="205226">
                <a:tc>
                  <a:txBody>
                    <a:bodyPr/>
                    <a:lstStyle/>
                    <a:p>
                      <a:pPr algn="ctr"/>
                      <a:r>
                        <a:rPr lang="en-US" sz="1200" b="0" dirty="0">
                          <a:solidFill>
                            <a:schemeClr val="tx1"/>
                          </a:solidFill>
                        </a:rPr>
                        <a:t>x</a:t>
                      </a:r>
                      <a:r>
                        <a:rPr lang="en-US" sz="1200" b="0" baseline="-2500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0" dirty="0">
                          <a:solidFill>
                            <a:schemeClr val="tx1"/>
                          </a:solidFill>
                        </a:rPr>
                        <a:t>x</a:t>
                      </a:r>
                      <a:r>
                        <a:rPr lang="en-US" sz="1200" b="0" baseline="-2500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0" dirty="0">
                          <a:solidFill>
                            <a:schemeClr val="tx1"/>
                          </a:solidFill>
                        </a:rPr>
                        <a:t>XW</a:t>
                      </a:r>
                      <a:endParaRPr lang="en-US" sz="1200" b="0" baseline="-2500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0" dirty="0">
                          <a:solidFill>
                            <a:schemeClr val="tx1"/>
                          </a:solidFill>
                        </a:rPr>
                        <a:t>y</a:t>
                      </a:r>
                      <a:endParaRPr lang="en-US" sz="1200" b="0" baseline="-2500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82880">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82880">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82880">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08" name="Group 107"/>
          <p:cNvGrpSpPr/>
          <p:nvPr/>
        </p:nvGrpSpPr>
        <p:grpSpPr>
          <a:xfrm>
            <a:off x="6287969" y="2638233"/>
            <a:ext cx="1914850" cy="1105720"/>
            <a:chOff x="5016523" y="2133600"/>
            <a:chExt cx="3791761" cy="2007197"/>
          </a:xfrm>
        </p:grpSpPr>
        <p:cxnSp>
          <p:nvCxnSpPr>
            <p:cNvPr id="109" name="Straight Connector 108"/>
            <p:cNvCxnSpPr/>
            <p:nvPr/>
          </p:nvCxnSpPr>
          <p:spPr bwMode="auto">
            <a:xfrm flipH="1" flipV="1">
              <a:off x="6705522" y="2284169"/>
              <a:ext cx="1359375" cy="1169343"/>
            </a:xfrm>
            <a:prstGeom prst="line">
              <a:avLst/>
            </a:prstGeom>
            <a:solidFill>
              <a:schemeClr val="accent1"/>
            </a:solidFill>
            <a:ln w="28575" cap="flat" cmpd="sng" algn="ctr">
              <a:solidFill>
                <a:srgbClr val="FF000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Straight Connector 109"/>
            <p:cNvCxnSpPr/>
            <p:nvPr/>
          </p:nvCxnSpPr>
          <p:spPr bwMode="auto">
            <a:xfrm>
              <a:off x="6453443" y="2238592"/>
              <a:ext cx="0" cy="131734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Straight Connector 110"/>
            <p:cNvCxnSpPr/>
            <p:nvPr/>
          </p:nvCxnSpPr>
          <p:spPr bwMode="auto">
            <a:xfrm flipH="1" flipV="1">
              <a:off x="6457925" y="3535019"/>
              <a:ext cx="1290918" cy="148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Rectangle 111"/>
            <p:cNvSpPr/>
            <p:nvPr/>
          </p:nvSpPr>
          <p:spPr>
            <a:xfrm>
              <a:off x="7276063" y="3470354"/>
              <a:ext cx="756107" cy="670443"/>
            </a:xfrm>
            <a:prstGeom prst="rect">
              <a:avLst/>
            </a:prstGeom>
          </p:spPr>
          <p:txBody>
            <a:bodyPr wrap="none">
              <a:spAutoFit/>
            </a:bodyPr>
            <a:lstStyle/>
            <a:p>
              <a:pPr algn="ctr"/>
              <a:r>
                <a:rPr lang="en-US" dirty="0"/>
                <a:t>x</a:t>
              </a:r>
              <a:r>
                <a:rPr lang="en-US" baseline="-25000" dirty="0"/>
                <a:t>1</a:t>
              </a:r>
              <a:endParaRPr lang="en-US" dirty="0"/>
            </a:p>
          </p:txBody>
        </p:sp>
        <p:sp>
          <p:nvSpPr>
            <p:cNvPr id="113" name="Rectangle 112"/>
            <p:cNvSpPr/>
            <p:nvPr/>
          </p:nvSpPr>
          <p:spPr>
            <a:xfrm>
              <a:off x="5877736" y="2133600"/>
              <a:ext cx="756107" cy="670443"/>
            </a:xfrm>
            <a:prstGeom prst="rect">
              <a:avLst/>
            </a:prstGeom>
          </p:spPr>
          <p:txBody>
            <a:bodyPr wrap="none">
              <a:spAutoFit/>
            </a:bodyPr>
            <a:lstStyle/>
            <a:p>
              <a:pPr algn="ctr"/>
              <a:r>
                <a:rPr lang="en-US" dirty="0"/>
                <a:t>x</a:t>
              </a:r>
              <a:r>
                <a:rPr lang="en-US" baseline="-25000" dirty="0"/>
                <a:t>2</a:t>
              </a:r>
              <a:endParaRPr lang="en-US" dirty="0"/>
            </a:p>
          </p:txBody>
        </p:sp>
        <p:cxnSp>
          <p:nvCxnSpPr>
            <p:cNvPr id="114" name="Straight Connector 113"/>
            <p:cNvCxnSpPr/>
            <p:nvPr/>
          </p:nvCxnSpPr>
          <p:spPr bwMode="auto">
            <a:xfrm flipH="1">
              <a:off x="6457925" y="2777638"/>
              <a:ext cx="833718" cy="1"/>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Straight Connector 114"/>
            <p:cNvCxnSpPr/>
            <p:nvPr/>
          </p:nvCxnSpPr>
          <p:spPr bwMode="auto">
            <a:xfrm flipV="1">
              <a:off x="7291643" y="2777638"/>
              <a:ext cx="0" cy="754402"/>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 name="Rectangle 115"/>
            <p:cNvSpPr/>
            <p:nvPr/>
          </p:nvSpPr>
          <p:spPr>
            <a:xfrm>
              <a:off x="5016523" y="2521254"/>
              <a:ext cx="1356038" cy="670443"/>
            </a:xfrm>
            <a:prstGeom prst="rect">
              <a:avLst/>
            </a:prstGeom>
          </p:spPr>
          <p:txBody>
            <a:bodyPr wrap="none">
              <a:spAutoFit/>
            </a:bodyPr>
            <a:lstStyle/>
            <a:p>
              <a:pPr algn="ctr"/>
              <a:r>
                <a:rPr lang="en-US" dirty="0"/>
                <a:t>(0,1)</a:t>
              </a:r>
            </a:p>
          </p:txBody>
        </p:sp>
        <p:sp>
          <p:nvSpPr>
            <p:cNvPr id="117" name="Rectangle 116"/>
            <p:cNvSpPr/>
            <p:nvPr/>
          </p:nvSpPr>
          <p:spPr>
            <a:xfrm>
              <a:off x="5084740" y="3211959"/>
              <a:ext cx="1356038" cy="670443"/>
            </a:xfrm>
            <a:prstGeom prst="rect">
              <a:avLst/>
            </a:prstGeom>
          </p:spPr>
          <p:txBody>
            <a:bodyPr wrap="none">
              <a:spAutoFit/>
            </a:bodyPr>
            <a:lstStyle/>
            <a:p>
              <a:pPr algn="ctr"/>
              <a:r>
                <a:rPr lang="en-US" dirty="0"/>
                <a:t>(0,0)</a:t>
              </a:r>
            </a:p>
          </p:txBody>
        </p:sp>
        <p:sp>
          <p:nvSpPr>
            <p:cNvPr id="118" name="Rectangle 117"/>
            <p:cNvSpPr/>
            <p:nvPr/>
          </p:nvSpPr>
          <p:spPr>
            <a:xfrm>
              <a:off x="7358958" y="2418255"/>
              <a:ext cx="1356038" cy="670443"/>
            </a:xfrm>
            <a:prstGeom prst="rect">
              <a:avLst/>
            </a:prstGeom>
          </p:spPr>
          <p:txBody>
            <a:bodyPr wrap="none">
              <a:spAutoFit/>
            </a:bodyPr>
            <a:lstStyle/>
            <a:p>
              <a:pPr algn="ctr"/>
              <a:r>
                <a:rPr lang="en-US" dirty="0"/>
                <a:t>(1,1)</a:t>
              </a:r>
            </a:p>
          </p:txBody>
        </p:sp>
        <p:sp>
          <p:nvSpPr>
            <p:cNvPr id="119" name="Rectangle 118"/>
            <p:cNvSpPr/>
            <p:nvPr/>
          </p:nvSpPr>
          <p:spPr>
            <a:xfrm>
              <a:off x="7452246" y="3160781"/>
              <a:ext cx="1356038" cy="670443"/>
            </a:xfrm>
            <a:prstGeom prst="rect">
              <a:avLst/>
            </a:prstGeom>
          </p:spPr>
          <p:txBody>
            <a:bodyPr wrap="none">
              <a:spAutoFit/>
            </a:bodyPr>
            <a:lstStyle/>
            <a:p>
              <a:pPr algn="ctr"/>
              <a:r>
                <a:rPr lang="en-US" dirty="0"/>
                <a:t>(1,0)</a:t>
              </a:r>
            </a:p>
          </p:txBody>
        </p:sp>
        <p:sp>
          <p:nvSpPr>
            <p:cNvPr id="120" name="Oval 119"/>
            <p:cNvSpPr/>
            <p:nvPr/>
          </p:nvSpPr>
          <p:spPr bwMode="auto">
            <a:xfrm>
              <a:off x="7194403" y="2712897"/>
              <a:ext cx="152400" cy="142036"/>
            </a:xfrm>
            <a:prstGeom prst="ellipse">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121" name="Oval 120"/>
            <p:cNvSpPr/>
            <p:nvPr/>
          </p:nvSpPr>
          <p:spPr bwMode="auto">
            <a:xfrm>
              <a:off x="7232810" y="3474454"/>
              <a:ext cx="152400" cy="142036"/>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122" name="Oval 121"/>
            <p:cNvSpPr/>
            <p:nvPr/>
          </p:nvSpPr>
          <p:spPr bwMode="auto">
            <a:xfrm>
              <a:off x="6363796" y="3474454"/>
              <a:ext cx="152400" cy="142036"/>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123" name="Oval 122"/>
            <p:cNvSpPr/>
            <p:nvPr/>
          </p:nvSpPr>
          <p:spPr bwMode="auto">
            <a:xfrm>
              <a:off x="6377243" y="2712897"/>
              <a:ext cx="152400" cy="142036"/>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grpSp>
      <p:graphicFrame>
        <p:nvGraphicFramePr>
          <p:cNvPr id="124" name="Table 123"/>
          <p:cNvGraphicFramePr>
            <a:graphicFrameLocks noGrp="1"/>
          </p:cNvGraphicFramePr>
          <p:nvPr/>
        </p:nvGraphicFramePr>
        <p:xfrm>
          <a:off x="3970871" y="3951202"/>
          <a:ext cx="995803" cy="936746"/>
        </p:xfrm>
        <a:graphic>
          <a:graphicData uri="http://schemas.openxmlformats.org/drawingml/2006/table">
            <a:tbl>
              <a:tblPr firstRow="1" bandRow="1">
                <a:tableStyleId>{F5AB1C69-6EDB-4FF4-983F-18BD219EF322}</a:tableStyleId>
              </a:tblPr>
              <a:tblGrid>
                <a:gridCol w="241632">
                  <a:extLst>
                    <a:ext uri="{9D8B030D-6E8A-4147-A177-3AD203B41FA5}">
                      <a16:colId xmlns:a16="http://schemas.microsoft.com/office/drawing/2014/main" val="20002"/>
                    </a:ext>
                  </a:extLst>
                </a:gridCol>
                <a:gridCol w="177452">
                  <a:extLst>
                    <a:ext uri="{9D8B030D-6E8A-4147-A177-3AD203B41FA5}">
                      <a16:colId xmlns:a16="http://schemas.microsoft.com/office/drawing/2014/main" val="20003"/>
                    </a:ext>
                  </a:extLst>
                </a:gridCol>
                <a:gridCol w="354904">
                  <a:extLst>
                    <a:ext uri="{9D8B030D-6E8A-4147-A177-3AD203B41FA5}">
                      <a16:colId xmlns:a16="http://schemas.microsoft.com/office/drawing/2014/main" val="20004"/>
                    </a:ext>
                  </a:extLst>
                </a:gridCol>
                <a:gridCol w="221815">
                  <a:extLst>
                    <a:ext uri="{9D8B030D-6E8A-4147-A177-3AD203B41FA5}">
                      <a16:colId xmlns:a16="http://schemas.microsoft.com/office/drawing/2014/main" val="20005"/>
                    </a:ext>
                  </a:extLst>
                </a:gridCol>
              </a:tblGrid>
              <a:tr h="205226">
                <a:tc>
                  <a:txBody>
                    <a:bodyPr/>
                    <a:lstStyle/>
                    <a:p>
                      <a:pPr algn="ctr"/>
                      <a:r>
                        <a:rPr lang="en-US" sz="1200" b="0" dirty="0">
                          <a:solidFill>
                            <a:schemeClr val="tx1"/>
                          </a:solidFill>
                        </a:rPr>
                        <a:t>x</a:t>
                      </a:r>
                      <a:r>
                        <a:rPr lang="en-US" sz="1200" b="0" baseline="-2500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0" dirty="0">
                          <a:solidFill>
                            <a:schemeClr val="tx1"/>
                          </a:solidFill>
                        </a:rPr>
                        <a:t>x</a:t>
                      </a:r>
                      <a:r>
                        <a:rPr lang="en-US" sz="1200" b="0" baseline="-2500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0" dirty="0">
                          <a:solidFill>
                            <a:schemeClr val="tx1"/>
                          </a:solidFill>
                        </a:rPr>
                        <a:t>XW</a:t>
                      </a:r>
                      <a:endParaRPr lang="en-US" sz="1200" b="0" baseline="-2500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0" dirty="0">
                          <a:solidFill>
                            <a:schemeClr val="tx1"/>
                          </a:solidFill>
                        </a:rPr>
                        <a:t>y</a:t>
                      </a:r>
                      <a:endParaRPr lang="en-US" sz="1200" b="0" baseline="-2500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82880">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880">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82880">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82880">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36" name="Group 135"/>
          <p:cNvGrpSpPr/>
          <p:nvPr/>
        </p:nvGrpSpPr>
        <p:grpSpPr>
          <a:xfrm>
            <a:off x="6286489" y="3776554"/>
            <a:ext cx="2019675" cy="1120648"/>
            <a:chOff x="5123008" y="2133600"/>
            <a:chExt cx="3620653" cy="2034296"/>
          </a:xfrm>
        </p:grpSpPr>
        <p:cxnSp>
          <p:nvCxnSpPr>
            <p:cNvPr id="137" name="Straight Connector 136"/>
            <p:cNvCxnSpPr>
              <a:endCxn id="151" idx="1"/>
            </p:cNvCxnSpPr>
            <p:nvPr/>
          </p:nvCxnSpPr>
          <p:spPr bwMode="auto">
            <a:xfrm flipH="1" flipV="1">
              <a:off x="6399562" y="2733697"/>
              <a:ext cx="1665337" cy="719816"/>
            </a:xfrm>
            <a:prstGeom prst="line">
              <a:avLst/>
            </a:prstGeom>
            <a:solidFill>
              <a:schemeClr val="accent1"/>
            </a:solidFill>
            <a:ln w="28575" cap="flat" cmpd="sng" algn="ctr">
              <a:solidFill>
                <a:srgbClr val="FF000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p:cNvCxnSpPr/>
            <p:nvPr/>
          </p:nvCxnSpPr>
          <p:spPr bwMode="auto">
            <a:xfrm>
              <a:off x="6453443" y="2238592"/>
              <a:ext cx="0" cy="131734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p:cNvCxnSpPr/>
            <p:nvPr/>
          </p:nvCxnSpPr>
          <p:spPr bwMode="auto">
            <a:xfrm flipH="1" flipV="1">
              <a:off x="6457925" y="3535019"/>
              <a:ext cx="1290918" cy="1488"/>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Rectangle 139"/>
            <p:cNvSpPr/>
            <p:nvPr/>
          </p:nvSpPr>
          <p:spPr>
            <a:xfrm>
              <a:off x="7247463" y="3497453"/>
              <a:ext cx="684514" cy="670443"/>
            </a:xfrm>
            <a:prstGeom prst="rect">
              <a:avLst/>
            </a:prstGeom>
          </p:spPr>
          <p:txBody>
            <a:bodyPr wrap="none">
              <a:spAutoFit/>
            </a:bodyPr>
            <a:lstStyle/>
            <a:p>
              <a:pPr algn="ctr"/>
              <a:r>
                <a:rPr lang="en-US" dirty="0"/>
                <a:t>x</a:t>
              </a:r>
              <a:r>
                <a:rPr lang="en-US" baseline="-25000" dirty="0"/>
                <a:t>1</a:t>
              </a:r>
              <a:endParaRPr lang="en-US" dirty="0"/>
            </a:p>
          </p:txBody>
        </p:sp>
        <p:sp>
          <p:nvSpPr>
            <p:cNvPr id="141" name="Rectangle 140"/>
            <p:cNvSpPr/>
            <p:nvPr/>
          </p:nvSpPr>
          <p:spPr>
            <a:xfrm>
              <a:off x="5913529" y="2133600"/>
              <a:ext cx="684514" cy="670443"/>
            </a:xfrm>
            <a:prstGeom prst="rect">
              <a:avLst/>
            </a:prstGeom>
          </p:spPr>
          <p:txBody>
            <a:bodyPr wrap="none">
              <a:spAutoFit/>
            </a:bodyPr>
            <a:lstStyle/>
            <a:p>
              <a:pPr algn="ctr"/>
              <a:r>
                <a:rPr lang="en-US" dirty="0"/>
                <a:t>x</a:t>
              </a:r>
              <a:r>
                <a:rPr lang="en-US" baseline="-25000" dirty="0"/>
                <a:t>2</a:t>
              </a:r>
              <a:endParaRPr lang="en-US" dirty="0"/>
            </a:p>
          </p:txBody>
        </p:sp>
        <p:cxnSp>
          <p:nvCxnSpPr>
            <p:cNvPr id="142" name="Straight Connector 141"/>
            <p:cNvCxnSpPr/>
            <p:nvPr/>
          </p:nvCxnSpPr>
          <p:spPr bwMode="auto">
            <a:xfrm flipH="1">
              <a:off x="6457925" y="2777638"/>
              <a:ext cx="833718" cy="1"/>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Straight Connector 142"/>
            <p:cNvCxnSpPr/>
            <p:nvPr/>
          </p:nvCxnSpPr>
          <p:spPr bwMode="auto">
            <a:xfrm flipV="1">
              <a:off x="7291643" y="2777638"/>
              <a:ext cx="0" cy="754402"/>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 name="Rectangle 143"/>
            <p:cNvSpPr/>
            <p:nvPr/>
          </p:nvSpPr>
          <p:spPr>
            <a:xfrm>
              <a:off x="5154599" y="2547598"/>
              <a:ext cx="1227640" cy="670443"/>
            </a:xfrm>
            <a:prstGeom prst="rect">
              <a:avLst/>
            </a:prstGeom>
          </p:spPr>
          <p:txBody>
            <a:bodyPr wrap="none">
              <a:spAutoFit/>
            </a:bodyPr>
            <a:lstStyle/>
            <a:p>
              <a:pPr algn="ctr"/>
              <a:r>
                <a:rPr lang="en-US" dirty="0"/>
                <a:t>(0,1)</a:t>
              </a:r>
            </a:p>
          </p:txBody>
        </p:sp>
        <p:sp>
          <p:nvSpPr>
            <p:cNvPr id="145" name="Rectangle 144"/>
            <p:cNvSpPr/>
            <p:nvPr/>
          </p:nvSpPr>
          <p:spPr>
            <a:xfrm>
              <a:off x="5123008" y="3238303"/>
              <a:ext cx="1227640" cy="670443"/>
            </a:xfrm>
            <a:prstGeom prst="rect">
              <a:avLst/>
            </a:prstGeom>
          </p:spPr>
          <p:txBody>
            <a:bodyPr wrap="none">
              <a:spAutoFit/>
            </a:bodyPr>
            <a:lstStyle/>
            <a:p>
              <a:pPr algn="ctr"/>
              <a:r>
                <a:rPr lang="en-US" dirty="0"/>
                <a:t>(0,0)</a:t>
              </a:r>
            </a:p>
          </p:txBody>
        </p:sp>
        <p:sp>
          <p:nvSpPr>
            <p:cNvPr id="146" name="Rectangle 145"/>
            <p:cNvSpPr/>
            <p:nvPr/>
          </p:nvSpPr>
          <p:spPr>
            <a:xfrm>
              <a:off x="7453268" y="2424124"/>
              <a:ext cx="1227640" cy="670443"/>
            </a:xfrm>
            <a:prstGeom prst="rect">
              <a:avLst/>
            </a:prstGeom>
          </p:spPr>
          <p:txBody>
            <a:bodyPr wrap="none">
              <a:spAutoFit/>
            </a:bodyPr>
            <a:lstStyle/>
            <a:p>
              <a:pPr algn="ctr"/>
              <a:r>
                <a:rPr lang="en-US" dirty="0"/>
                <a:t>(1,1)</a:t>
              </a:r>
            </a:p>
          </p:txBody>
        </p:sp>
        <p:sp>
          <p:nvSpPr>
            <p:cNvPr id="147" name="Rectangle 146"/>
            <p:cNvSpPr/>
            <p:nvPr/>
          </p:nvSpPr>
          <p:spPr>
            <a:xfrm>
              <a:off x="7516021" y="3191802"/>
              <a:ext cx="1227640" cy="670443"/>
            </a:xfrm>
            <a:prstGeom prst="rect">
              <a:avLst/>
            </a:prstGeom>
          </p:spPr>
          <p:txBody>
            <a:bodyPr wrap="none">
              <a:spAutoFit/>
            </a:bodyPr>
            <a:lstStyle/>
            <a:p>
              <a:pPr algn="ctr"/>
              <a:r>
                <a:rPr lang="en-US" dirty="0"/>
                <a:t>(1,0)</a:t>
              </a:r>
            </a:p>
          </p:txBody>
        </p:sp>
        <p:sp>
          <p:nvSpPr>
            <p:cNvPr id="148" name="Oval 147"/>
            <p:cNvSpPr/>
            <p:nvPr/>
          </p:nvSpPr>
          <p:spPr bwMode="auto">
            <a:xfrm>
              <a:off x="7194403" y="2712897"/>
              <a:ext cx="152400" cy="142036"/>
            </a:xfrm>
            <a:prstGeom prst="ellipse">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149" name="Oval 148"/>
            <p:cNvSpPr/>
            <p:nvPr/>
          </p:nvSpPr>
          <p:spPr bwMode="auto">
            <a:xfrm>
              <a:off x="7232810" y="3474454"/>
              <a:ext cx="152400" cy="142036"/>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150" name="Oval 149"/>
            <p:cNvSpPr/>
            <p:nvPr/>
          </p:nvSpPr>
          <p:spPr bwMode="auto">
            <a:xfrm>
              <a:off x="6363796" y="3474454"/>
              <a:ext cx="152400" cy="142036"/>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151" name="Oval 150"/>
            <p:cNvSpPr/>
            <p:nvPr/>
          </p:nvSpPr>
          <p:spPr bwMode="auto">
            <a:xfrm>
              <a:off x="6377243" y="2712897"/>
              <a:ext cx="152400" cy="142036"/>
            </a:xfrm>
            <a:prstGeom prst="ellipse">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grpSp>
      <p:sp>
        <p:nvSpPr>
          <p:cNvPr id="30" name="Rectangle 29"/>
          <p:cNvSpPr/>
          <p:nvPr/>
        </p:nvSpPr>
        <p:spPr bwMode="auto">
          <a:xfrm>
            <a:off x="4692141" y="3460397"/>
            <a:ext cx="342900" cy="208340"/>
          </a:xfrm>
          <a:prstGeom prst="rect">
            <a:avLst/>
          </a:prstGeom>
          <a:noFill/>
          <a:ln w="41275" cap="flat" cmpd="sng" algn="ctr">
            <a:solidFill>
              <a:srgbClr val="00B050"/>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152" name="Rectangle 151"/>
          <p:cNvSpPr/>
          <p:nvPr/>
        </p:nvSpPr>
        <p:spPr bwMode="auto">
          <a:xfrm>
            <a:off x="4645112" y="1859786"/>
            <a:ext cx="342900" cy="579593"/>
          </a:xfrm>
          <a:prstGeom prst="rect">
            <a:avLst/>
          </a:prstGeom>
          <a:noFill/>
          <a:ln w="41275" cap="flat" cmpd="sng" algn="ctr">
            <a:solidFill>
              <a:srgbClr val="00B050"/>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153" name="Rectangle 152"/>
          <p:cNvSpPr/>
          <p:nvPr/>
        </p:nvSpPr>
        <p:spPr bwMode="auto">
          <a:xfrm>
            <a:off x="4685100" y="4325827"/>
            <a:ext cx="342900" cy="208340"/>
          </a:xfrm>
          <a:prstGeom prst="rect">
            <a:avLst/>
          </a:prstGeom>
          <a:noFill/>
          <a:ln w="41275" cap="flat" cmpd="sng" algn="ctr">
            <a:solidFill>
              <a:srgbClr val="00B050"/>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sp>
        <p:nvSpPr>
          <p:cNvPr id="154" name="Rectangle 153"/>
          <p:cNvSpPr/>
          <p:nvPr/>
        </p:nvSpPr>
        <p:spPr bwMode="auto">
          <a:xfrm>
            <a:off x="4685100" y="4681894"/>
            <a:ext cx="342900" cy="208340"/>
          </a:xfrm>
          <a:prstGeom prst="rect">
            <a:avLst/>
          </a:prstGeom>
          <a:noFill/>
          <a:ln w="41275" cap="flat" cmpd="sng" algn="ctr">
            <a:solidFill>
              <a:srgbClr val="00B050"/>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grpSp>
        <p:nvGrpSpPr>
          <p:cNvPr id="6" name="Group 5">
            <a:extLst>
              <a:ext uri="{FF2B5EF4-FFF2-40B4-BE49-F238E27FC236}">
                <a16:creationId xmlns:a16="http://schemas.microsoft.com/office/drawing/2014/main" id="{3A86D707-9867-229C-11FB-E6D4284C172A}"/>
              </a:ext>
            </a:extLst>
          </p:cNvPr>
          <p:cNvGrpSpPr/>
          <p:nvPr/>
        </p:nvGrpSpPr>
        <p:grpSpPr>
          <a:xfrm>
            <a:off x="979266" y="2698056"/>
            <a:ext cx="1793000" cy="853515"/>
            <a:chOff x="525489" y="2412751"/>
            <a:chExt cx="3079743" cy="1320451"/>
          </a:xfrm>
        </p:grpSpPr>
        <p:cxnSp>
          <p:nvCxnSpPr>
            <p:cNvPr id="7" name="Straight Connector 6">
              <a:extLst>
                <a:ext uri="{FF2B5EF4-FFF2-40B4-BE49-F238E27FC236}">
                  <a16:creationId xmlns:a16="http://schemas.microsoft.com/office/drawing/2014/main" id="{A6643E2B-47AD-9982-7E9B-B6EDFFD9C9CC}"/>
                </a:ext>
              </a:extLst>
            </p:cNvPr>
            <p:cNvCxnSpPr>
              <a:stCxn id="8" idx="3"/>
              <a:endCxn id="13" idx="2"/>
            </p:cNvCxnSpPr>
            <p:nvPr/>
          </p:nvCxnSpPr>
          <p:spPr bwMode="auto">
            <a:xfrm>
              <a:off x="923549" y="2732274"/>
              <a:ext cx="850597" cy="358768"/>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15786CC2-EAE1-8DF9-6829-B7615BC53CD0}"/>
                </a:ext>
              </a:extLst>
            </p:cNvPr>
            <p:cNvSpPr txBox="1"/>
            <p:nvPr/>
          </p:nvSpPr>
          <p:spPr>
            <a:xfrm>
              <a:off x="525489" y="2464437"/>
              <a:ext cx="398060" cy="535673"/>
            </a:xfrm>
            <a:prstGeom prst="rect">
              <a:avLst/>
            </a:prstGeom>
            <a:noFill/>
            <a:ln>
              <a:solidFill>
                <a:schemeClr val="tx1"/>
              </a:solidFill>
            </a:ln>
          </p:spPr>
          <p:txBody>
            <a:bodyPr wrap="square" lIns="0" tIns="0" rIns="0" bIns="68580" rtlCol="0">
              <a:spAutoFit/>
            </a:bodyPr>
            <a:lstStyle/>
            <a:p>
              <a:pPr algn="ctr"/>
              <a:r>
                <a:rPr lang="en-US" dirty="0"/>
                <a:t>x</a:t>
              </a:r>
              <a:r>
                <a:rPr lang="en-US" baseline="-25000" dirty="0"/>
                <a:t>1</a:t>
              </a:r>
              <a:endParaRPr lang="en-US" dirty="0"/>
            </a:p>
          </p:txBody>
        </p:sp>
        <p:sp>
          <p:nvSpPr>
            <p:cNvPr id="9" name="TextBox 8">
              <a:extLst>
                <a:ext uri="{FF2B5EF4-FFF2-40B4-BE49-F238E27FC236}">
                  <a16:creationId xmlns:a16="http://schemas.microsoft.com/office/drawing/2014/main" id="{FAA9A330-04BA-B633-5953-F305D83C9CFE}"/>
                </a:ext>
              </a:extLst>
            </p:cNvPr>
            <p:cNvSpPr txBox="1"/>
            <p:nvPr/>
          </p:nvSpPr>
          <p:spPr>
            <a:xfrm>
              <a:off x="534878" y="3197529"/>
              <a:ext cx="430346" cy="535673"/>
            </a:xfrm>
            <a:prstGeom prst="rect">
              <a:avLst/>
            </a:prstGeom>
            <a:noFill/>
            <a:ln>
              <a:solidFill>
                <a:schemeClr val="tx1"/>
              </a:solidFill>
            </a:ln>
          </p:spPr>
          <p:txBody>
            <a:bodyPr wrap="square" lIns="0" tIns="0" rIns="0" bIns="68580" rtlCol="0">
              <a:spAutoFit/>
            </a:bodyPr>
            <a:lstStyle/>
            <a:p>
              <a:pPr algn="ctr"/>
              <a:r>
                <a:rPr lang="en-US" dirty="0"/>
                <a:t>x</a:t>
              </a:r>
              <a:r>
                <a:rPr lang="en-US" baseline="-25000" dirty="0"/>
                <a:t>2</a:t>
              </a:r>
              <a:endParaRPr lang="en-US" dirty="0"/>
            </a:p>
          </p:txBody>
        </p:sp>
        <p:cxnSp>
          <p:nvCxnSpPr>
            <p:cNvPr id="10" name="Straight Connector 9">
              <a:extLst>
                <a:ext uri="{FF2B5EF4-FFF2-40B4-BE49-F238E27FC236}">
                  <a16:creationId xmlns:a16="http://schemas.microsoft.com/office/drawing/2014/main" id="{9A783CFC-5A81-2CB0-8CFE-E8B8961820AB}"/>
                </a:ext>
              </a:extLst>
            </p:cNvPr>
            <p:cNvCxnSpPr>
              <a:stCxn id="9" idx="3"/>
              <a:endCxn id="13" idx="2"/>
            </p:cNvCxnSpPr>
            <p:nvPr/>
          </p:nvCxnSpPr>
          <p:spPr bwMode="auto">
            <a:xfrm flipV="1">
              <a:off x="965224" y="3091042"/>
              <a:ext cx="808921" cy="374324"/>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A0EAFAA9-B30E-7F34-8D20-BC8A435EF6E9}"/>
                </a:ext>
              </a:extLst>
            </p:cNvPr>
            <p:cNvCxnSpPr/>
            <p:nvPr/>
          </p:nvCxnSpPr>
          <p:spPr bwMode="auto">
            <a:xfrm>
              <a:off x="2581267" y="3046639"/>
              <a:ext cx="637626"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2DDD0DA0-C351-731A-6FA6-5AB9CCCEF796}"/>
                </a:ext>
              </a:extLst>
            </p:cNvPr>
            <p:cNvSpPr txBox="1"/>
            <p:nvPr/>
          </p:nvSpPr>
          <p:spPr>
            <a:xfrm>
              <a:off x="3158489" y="2872863"/>
              <a:ext cx="446743" cy="428538"/>
            </a:xfrm>
            <a:prstGeom prst="rect">
              <a:avLst/>
            </a:prstGeom>
            <a:noFill/>
          </p:spPr>
          <p:txBody>
            <a:bodyPr wrap="square" lIns="0" tIns="0" rIns="0" bIns="0" rtlCol="0">
              <a:spAutoFit/>
            </a:bodyPr>
            <a:lstStyle/>
            <a:p>
              <a:pPr algn="ctr"/>
              <a:r>
                <a:rPr lang="en-US" dirty="0"/>
                <a:t>y</a:t>
              </a:r>
            </a:p>
          </p:txBody>
        </p:sp>
        <p:sp>
          <p:nvSpPr>
            <p:cNvPr id="13" name="Oval 12">
              <a:extLst>
                <a:ext uri="{FF2B5EF4-FFF2-40B4-BE49-F238E27FC236}">
                  <a16:creationId xmlns:a16="http://schemas.microsoft.com/office/drawing/2014/main" id="{501AEDCB-14F1-CA05-BE7D-612C340569F5}"/>
                </a:ext>
              </a:extLst>
            </p:cNvPr>
            <p:cNvSpPr/>
            <p:nvPr/>
          </p:nvSpPr>
          <p:spPr bwMode="auto">
            <a:xfrm>
              <a:off x="1774146" y="2661975"/>
              <a:ext cx="840486" cy="858134"/>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l-GR" dirty="0"/>
                <a:t>θ</a:t>
              </a:r>
              <a:r>
                <a:rPr lang="en-US" dirty="0"/>
                <a:t>=1</a:t>
              </a:r>
            </a:p>
          </p:txBody>
        </p:sp>
        <p:sp>
          <p:nvSpPr>
            <p:cNvPr id="14" name="TextBox 13">
              <a:extLst>
                <a:ext uri="{FF2B5EF4-FFF2-40B4-BE49-F238E27FC236}">
                  <a16:creationId xmlns:a16="http://schemas.microsoft.com/office/drawing/2014/main" id="{6B3FC2A4-5BCC-3B5A-776B-B53350C1836F}"/>
                </a:ext>
              </a:extLst>
            </p:cNvPr>
            <p:cNvSpPr txBox="1"/>
            <p:nvPr/>
          </p:nvSpPr>
          <p:spPr>
            <a:xfrm>
              <a:off x="1121803" y="3301669"/>
              <a:ext cx="632012" cy="428538"/>
            </a:xfrm>
            <a:prstGeom prst="rect">
              <a:avLst/>
            </a:prstGeom>
            <a:noFill/>
          </p:spPr>
          <p:txBody>
            <a:bodyPr wrap="square" lIns="0" tIns="0" rIns="0" bIns="0" rtlCol="0">
              <a:spAutoFit/>
            </a:bodyPr>
            <a:lstStyle/>
            <a:p>
              <a:pPr algn="ctr"/>
              <a:r>
                <a:rPr lang="en-US" dirty="0"/>
                <a:t>w</a:t>
              </a:r>
              <a:r>
                <a:rPr lang="en-US" baseline="-25000" dirty="0"/>
                <a:t>2</a:t>
              </a:r>
              <a:endParaRPr lang="en-US" dirty="0"/>
            </a:p>
          </p:txBody>
        </p:sp>
        <p:sp>
          <p:nvSpPr>
            <p:cNvPr id="15" name="TextBox 14">
              <a:extLst>
                <a:ext uri="{FF2B5EF4-FFF2-40B4-BE49-F238E27FC236}">
                  <a16:creationId xmlns:a16="http://schemas.microsoft.com/office/drawing/2014/main" id="{B37EADD9-A3AB-FFE8-865E-31C26816C023}"/>
                </a:ext>
              </a:extLst>
            </p:cNvPr>
            <p:cNvSpPr txBox="1"/>
            <p:nvPr/>
          </p:nvSpPr>
          <p:spPr>
            <a:xfrm>
              <a:off x="1084752" y="2412751"/>
              <a:ext cx="645918" cy="428538"/>
            </a:xfrm>
            <a:prstGeom prst="rect">
              <a:avLst/>
            </a:prstGeom>
            <a:noFill/>
          </p:spPr>
          <p:txBody>
            <a:bodyPr wrap="square" lIns="0" tIns="0" rIns="0" bIns="0" rtlCol="0">
              <a:spAutoFit/>
            </a:bodyPr>
            <a:lstStyle/>
            <a:p>
              <a:pPr algn="ctr"/>
              <a:r>
                <a:rPr lang="en-US" dirty="0"/>
                <a:t>w</a:t>
              </a:r>
              <a:r>
                <a:rPr lang="en-US" baseline="-25000" dirty="0"/>
                <a:t>1</a:t>
              </a:r>
              <a:endParaRPr lang="en-US" dirty="0"/>
            </a:p>
          </p:txBody>
        </p:sp>
      </p:grpSp>
      <p:grpSp>
        <p:nvGrpSpPr>
          <p:cNvPr id="16" name="Group 15">
            <a:extLst>
              <a:ext uri="{FF2B5EF4-FFF2-40B4-BE49-F238E27FC236}">
                <a16:creationId xmlns:a16="http://schemas.microsoft.com/office/drawing/2014/main" id="{FE10B8AD-A44B-CF35-DBD1-A0B2D6F8DFE7}"/>
              </a:ext>
            </a:extLst>
          </p:cNvPr>
          <p:cNvGrpSpPr/>
          <p:nvPr/>
        </p:nvGrpSpPr>
        <p:grpSpPr>
          <a:xfrm>
            <a:off x="975618" y="3942410"/>
            <a:ext cx="1793000" cy="853515"/>
            <a:chOff x="525489" y="2412751"/>
            <a:chExt cx="3079743" cy="1320451"/>
          </a:xfrm>
        </p:grpSpPr>
        <p:cxnSp>
          <p:nvCxnSpPr>
            <p:cNvPr id="17" name="Straight Connector 16">
              <a:extLst>
                <a:ext uri="{FF2B5EF4-FFF2-40B4-BE49-F238E27FC236}">
                  <a16:creationId xmlns:a16="http://schemas.microsoft.com/office/drawing/2014/main" id="{62CC9683-52DA-BE05-0207-8DE2CC21B8FB}"/>
                </a:ext>
              </a:extLst>
            </p:cNvPr>
            <p:cNvCxnSpPr>
              <a:stCxn id="18" idx="3"/>
              <a:endCxn id="23" idx="2"/>
            </p:cNvCxnSpPr>
            <p:nvPr/>
          </p:nvCxnSpPr>
          <p:spPr bwMode="auto">
            <a:xfrm>
              <a:off x="923549" y="2732274"/>
              <a:ext cx="850597" cy="358768"/>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F0FAD23B-C2D2-820B-1685-F8EE5ECEE9A5}"/>
                </a:ext>
              </a:extLst>
            </p:cNvPr>
            <p:cNvSpPr txBox="1"/>
            <p:nvPr/>
          </p:nvSpPr>
          <p:spPr>
            <a:xfrm>
              <a:off x="525489" y="2464437"/>
              <a:ext cx="398060" cy="535673"/>
            </a:xfrm>
            <a:prstGeom prst="rect">
              <a:avLst/>
            </a:prstGeom>
            <a:noFill/>
            <a:ln>
              <a:solidFill>
                <a:schemeClr val="tx1"/>
              </a:solidFill>
            </a:ln>
          </p:spPr>
          <p:txBody>
            <a:bodyPr wrap="square" lIns="0" tIns="0" rIns="0" bIns="68580" rtlCol="0">
              <a:spAutoFit/>
            </a:bodyPr>
            <a:lstStyle/>
            <a:p>
              <a:pPr algn="ctr"/>
              <a:r>
                <a:rPr lang="en-US" dirty="0"/>
                <a:t>x</a:t>
              </a:r>
              <a:r>
                <a:rPr lang="en-US" baseline="-25000" dirty="0"/>
                <a:t>1</a:t>
              </a:r>
              <a:endParaRPr lang="en-US" dirty="0"/>
            </a:p>
          </p:txBody>
        </p:sp>
        <p:sp>
          <p:nvSpPr>
            <p:cNvPr id="19" name="TextBox 18">
              <a:extLst>
                <a:ext uri="{FF2B5EF4-FFF2-40B4-BE49-F238E27FC236}">
                  <a16:creationId xmlns:a16="http://schemas.microsoft.com/office/drawing/2014/main" id="{9FA36EFC-DDE3-6DF2-EF57-D558E2D33032}"/>
                </a:ext>
              </a:extLst>
            </p:cNvPr>
            <p:cNvSpPr txBox="1"/>
            <p:nvPr/>
          </p:nvSpPr>
          <p:spPr>
            <a:xfrm>
              <a:off x="534878" y="3197529"/>
              <a:ext cx="430346" cy="535673"/>
            </a:xfrm>
            <a:prstGeom prst="rect">
              <a:avLst/>
            </a:prstGeom>
            <a:noFill/>
            <a:ln>
              <a:solidFill>
                <a:schemeClr val="tx1"/>
              </a:solidFill>
            </a:ln>
          </p:spPr>
          <p:txBody>
            <a:bodyPr wrap="square" lIns="0" tIns="0" rIns="0" bIns="68580" rtlCol="0">
              <a:spAutoFit/>
            </a:bodyPr>
            <a:lstStyle/>
            <a:p>
              <a:pPr algn="ctr"/>
              <a:r>
                <a:rPr lang="en-US" dirty="0"/>
                <a:t>x</a:t>
              </a:r>
              <a:r>
                <a:rPr lang="en-US" baseline="-25000" dirty="0"/>
                <a:t>2</a:t>
              </a:r>
              <a:endParaRPr lang="en-US" dirty="0"/>
            </a:p>
          </p:txBody>
        </p:sp>
        <p:cxnSp>
          <p:nvCxnSpPr>
            <p:cNvPr id="20" name="Straight Connector 19">
              <a:extLst>
                <a:ext uri="{FF2B5EF4-FFF2-40B4-BE49-F238E27FC236}">
                  <a16:creationId xmlns:a16="http://schemas.microsoft.com/office/drawing/2014/main" id="{0F09C6BE-57DD-AFB3-BE94-C92C3FCB2C14}"/>
                </a:ext>
              </a:extLst>
            </p:cNvPr>
            <p:cNvCxnSpPr>
              <a:stCxn id="19" idx="3"/>
              <a:endCxn id="23" idx="2"/>
            </p:cNvCxnSpPr>
            <p:nvPr/>
          </p:nvCxnSpPr>
          <p:spPr bwMode="auto">
            <a:xfrm flipV="1">
              <a:off x="965224" y="3091042"/>
              <a:ext cx="808921" cy="374324"/>
            </a:xfrm>
            <a:prstGeom prst="line">
              <a:avLst/>
            </a:prstGeom>
            <a:solidFill>
              <a:schemeClr val="accent1"/>
            </a:solidFill>
            <a:ln w="127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a:extLst>
                <a:ext uri="{FF2B5EF4-FFF2-40B4-BE49-F238E27FC236}">
                  <a16:creationId xmlns:a16="http://schemas.microsoft.com/office/drawing/2014/main" id="{687F3048-5261-6B14-3F5C-D89F1861B02B}"/>
                </a:ext>
              </a:extLst>
            </p:cNvPr>
            <p:cNvCxnSpPr/>
            <p:nvPr/>
          </p:nvCxnSpPr>
          <p:spPr bwMode="auto">
            <a:xfrm>
              <a:off x="2581267" y="3046639"/>
              <a:ext cx="637626"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a:extLst>
                <a:ext uri="{FF2B5EF4-FFF2-40B4-BE49-F238E27FC236}">
                  <a16:creationId xmlns:a16="http://schemas.microsoft.com/office/drawing/2014/main" id="{DF2A4BC0-3832-CFBA-C5D8-80563C65822B}"/>
                </a:ext>
              </a:extLst>
            </p:cNvPr>
            <p:cNvSpPr txBox="1"/>
            <p:nvPr/>
          </p:nvSpPr>
          <p:spPr>
            <a:xfrm>
              <a:off x="3158489" y="2872863"/>
              <a:ext cx="446743" cy="428538"/>
            </a:xfrm>
            <a:prstGeom prst="rect">
              <a:avLst/>
            </a:prstGeom>
            <a:noFill/>
          </p:spPr>
          <p:txBody>
            <a:bodyPr wrap="square" lIns="0" tIns="0" rIns="0" bIns="0" rtlCol="0">
              <a:spAutoFit/>
            </a:bodyPr>
            <a:lstStyle/>
            <a:p>
              <a:pPr algn="ctr"/>
              <a:r>
                <a:rPr lang="en-US" dirty="0"/>
                <a:t>y</a:t>
              </a:r>
            </a:p>
          </p:txBody>
        </p:sp>
        <p:sp>
          <p:nvSpPr>
            <p:cNvPr id="23" name="Oval 22">
              <a:extLst>
                <a:ext uri="{FF2B5EF4-FFF2-40B4-BE49-F238E27FC236}">
                  <a16:creationId xmlns:a16="http://schemas.microsoft.com/office/drawing/2014/main" id="{20314F10-769F-DBCA-1F93-8A3BD35C17E6}"/>
                </a:ext>
              </a:extLst>
            </p:cNvPr>
            <p:cNvSpPr/>
            <p:nvPr/>
          </p:nvSpPr>
          <p:spPr bwMode="auto">
            <a:xfrm>
              <a:off x="1774146" y="2661975"/>
              <a:ext cx="840486" cy="858134"/>
            </a:xfrm>
            <a:prstGeom prst="ellipse">
              <a:avLst/>
            </a:prstGeom>
            <a:noFill/>
            <a:ln w="19050"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l-GR" dirty="0"/>
                <a:t>θ</a:t>
              </a:r>
              <a:r>
                <a:rPr lang="en-US" dirty="0"/>
                <a:t>=1</a:t>
              </a:r>
            </a:p>
          </p:txBody>
        </p:sp>
        <p:sp>
          <p:nvSpPr>
            <p:cNvPr id="24" name="TextBox 23">
              <a:extLst>
                <a:ext uri="{FF2B5EF4-FFF2-40B4-BE49-F238E27FC236}">
                  <a16:creationId xmlns:a16="http://schemas.microsoft.com/office/drawing/2014/main" id="{4AE673DC-448E-B26C-D43F-9CB15D764C35}"/>
                </a:ext>
              </a:extLst>
            </p:cNvPr>
            <p:cNvSpPr txBox="1"/>
            <p:nvPr/>
          </p:nvSpPr>
          <p:spPr>
            <a:xfrm>
              <a:off x="1121803" y="3301669"/>
              <a:ext cx="632012" cy="428538"/>
            </a:xfrm>
            <a:prstGeom prst="rect">
              <a:avLst/>
            </a:prstGeom>
            <a:noFill/>
          </p:spPr>
          <p:txBody>
            <a:bodyPr wrap="square" lIns="0" tIns="0" rIns="0" bIns="0" rtlCol="0">
              <a:spAutoFit/>
            </a:bodyPr>
            <a:lstStyle/>
            <a:p>
              <a:pPr algn="ctr"/>
              <a:r>
                <a:rPr lang="en-US" dirty="0"/>
                <a:t>w</a:t>
              </a:r>
              <a:r>
                <a:rPr lang="en-US" baseline="-25000" dirty="0"/>
                <a:t>2</a:t>
              </a:r>
              <a:endParaRPr lang="en-US" dirty="0"/>
            </a:p>
          </p:txBody>
        </p:sp>
        <p:sp>
          <p:nvSpPr>
            <p:cNvPr id="25" name="TextBox 24">
              <a:extLst>
                <a:ext uri="{FF2B5EF4-FFF2-40B4-BE49-F238E27FC236}">
                  <a16:creationId xmlns:a16="http://schemas.microsoft.com/office/drawing/2014/main" id="{3CA4DE6B-F97F-018C-63F2-CC787E8A4E3D}"/>
                </a:ext>
              </a:extLst>
            </p:cNvPr>
            <p:cNvSpPr txBox="1"/>
            <p:nvPr/>
          </p:nvSpPr>
          <p:spPr>
            <a:xfrm>
              <a:off x="1084752" y="2412751"/>
              <a:ext cx="645918" cy="428538"/>
            </a:xfrm>
            <a:prstGeom prst="rect">
              <a:avLst/>
            </a:prstGeom>
            <a:noFill/>
          </p:spPr>
          <p:txBody>
            <a:bodyPr wrap="square" lIns="0" tIns="0" rIns="0" bIns="0" rtlCol="0">
              <a:spAutoFit/>
            </a:bodyPr>
            <a:lstStyle/>
            <a:p>
              <a:pPr algn="ctr"/>
              <a:r>
                <a:rPr lang="en-US" dirty="0"/>
                <a:t>w</a:t>
              </a:r>
              <a:r>
                <a:rPr lang="en-US" baseline="-25000" dirty="0"/>
                <a:t>1</a:t>
              </a:r>
              <a:endParaRPr lang="en-US" dirty="0"/>
            </a:p>
          </p:txBody>
        </p:sp>
      </p:grpSp>
    </p:spTree>
    <p:extLst>
      <p:ext uri="{BB962C8B-B14F-4D97-AF65-F5344CB8AC3E}">
        <p14:creationId xmlns:p14="http://schemas.microsoft.com/office/powerpoint/2010/main" val="3415256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Neuron: General Properties </a:t>
            </a:r>
          </a:p>
        </p:txBody>
      </p:sp>
      <p:sp>
        <p:nvSpPr>
          <p:cNvPr id="3" name="Content Placeholder 2"/>
          <p:cNvSpPr>
            <a:spLocks noGrp="1"/>
          </p:cNvSpPr>
          <p:nvPr>
            <p:ph sz="quarter" idx="10"/>
          </p:nvPr>
        </p:nvSpPr>
        <p:spPr>
          <a:xfrm>
            <a:off x="252848" y="853849"/>
            <a:ext cx="5558017" cy="1600200"/>
          </a:xfrm>
        </p:spPr>
        <p:txBody>
          <a:bodyPr/>
          <a:lstStyle/>
          <a:p>
            <a:pPr marL="0" indent="0">
              <a:buNone/>
            </a:pPr>
            <a:r>
              <a:rPr lang="en-US" dirty="0"/>
              <a:t>The artificial neuron:</a:t>
            </a:r>
          </a:p>
          <a:p>
            <a:r>
              <a:rPr lang="en-US" dirty="0"/>
              <a:t>A neuron has N inputs and one output.</a:t>
            </a:r>
          </a:p>
          <a:p>
            <a:r>
              <a:rPr lang="en-US" dirty="0"/>
              <a:t>Each incoming signal, </a:t>
            </a:r>
            <a:r>
              <a:rPr lang="en-US" dirty="0" err="1"/>
              <a:t>x</a:t>
            </a:r>
            <a:r>
              <a:rPr lang="en-US" baseline="-25000" dirty="0" err="1"/>
              <a:t>k</a:t>
            </a:r>
            <a:r>
              <a:rPr lang="en-US" dirty="0"/>
              <a:t>, is transferred to the neuron cell proportionally to the transmission weight, </a:t>
            </a:r>
            <a:r>
              <a:rPr lang="en-US" dirty="0" err="1"/>
              <a:t>w</a:t>
            </a:r>
            <a:r>
              <a:rPr lang="en-US" baseline="-25000" dirty="0" err="1"/>
              <a:t>k</a:t>
            </a:r>
            <a:r>
              <a:rPr lang="en-US" dirty="0"/>
              <a:t>, associated with each input.</a:t>
            </a:r>
          </a:p>
        </p:txBody>
      </p:sp>
      <p:sp>
        <p:nvSpPr>
          <p:cNvPr id="40" name="Content Placeholder 39"/>
          <p:cNvSpPr>
            <a:spLocks noGrp="1"/>
          </p:cNvSpPr>
          <p:nvPr>
            <p:ph sz="quarter" idx="11"/>
          </p:nvPr>
        </p:nvSpPr>
        <p:spPr>
          <a:xfrm>
            <a:off x="252848" y="2347640"/>
            <a:ext cx="8525657" cy="628650"/>
          </a:xfrm>
        </p:spPr>
        <p:txBody>
          <a:bodyPr/>
          <a:lstStyle/>
          <a:p>
            <a:r>
              <a:rPr lang="en-US" dirty="0"/>
              <a:t>The signal, aggregated by the neuron is</a:t>
            </a:r>
          </a:p>
          <a:p>
            <a:endParaRPr lang="en-US" dirty="0"/>
          </a:p>
          <a:p>
            <a:endParaRPr lang="en-US" dirty="0"/>
          </a:p>
          <a:p>
            <a:pPr marL="0" indent="0">
              <a:buNone/>
            </a:pPr>
            <a:r>
              <a:rPr lang="en-US" dirty="0"/>
              <a:t>   where  X = {x</a:t>
            </a:r>
            <a:r>
              <a:rPr lang="en-US" baseline="-25000" dirty="0"/>
              <a:t>1</a:t>
            </a:r>
            <a:r>
              <a:rPr lang="en-US" dirty="0"/>
              <a:t>, x</a:t>
            </a:r>
            <a:r>
              <a:rPr lang="en-US" baseline="-25000" dirty="0"/>
              <a:t>2</a:t>
            </a:r>
            <a:r>
              <a:rPr lang="en-US" dirty="0"/>
              <a:t>, …, </a:t>
            </a:r>
            <a:r>
              <a:rPr lang="en-US" dirty="0" err="1"/>
              <a:t>x</a:t>
            </a:r>
            <a:r>
              <a:rPr lang="en-US" baseline="-25000" dirty="0" err="1"/>
              <a:t>N</a:t>
            </a:r>
            <a:r>
              <a:rPr lang="en-US" dirty="0"/>
              <a:t>}</a:t>
            </a:r>
            <a:r>
              <a:rPr lang="en-US" baseline="-25000" dirty="0"/>
              <a:t> </a:t>
            </a:r>
            <a:r>
              <a:rPr lang="en-US" dirty="0"/>
              <a:t>and w = {w</a:t>
            </a:r>
            <a:r>
              <a:rPr lang="en-US" baseline="-25000" dirty="0"/>
              <a:t>1</a:t>
            </a:r>
            <a:r>
              <a:rPr lang="en-US" dirty="0"/>
              <a:t>, w</a:t>
            </a:r>
            <a:r>
              <a:rPr lang="en-US" baseline="-25000" dirty="0"/>
              <a:t>2</a:t>
            </a:r>
            <a:r>
              <a:rPr lang="en-US" dirty="0"/>
              <a:t>, …, </a:t>
            </a:r>
            <a:r>
              <a:rPr lang="en-US" dirty="0" err="1"/>
              <a:t>w</a:t>
            </a:r>
            <a:r>
              <a:rPr lang="en-US" baseline="-25000" dirty="0" err="1"/>
              <a:t>N</a:t>
            </a:r>
            <a:r>
              <a:rPr lang="en-US" dirty="0"/>
              <a:t>}</a:t>
            </a:r>
            <a:r>
              <a:rPr lang="en-US" baseline="-25000" dirty="0"/>
              <a:t>.</a:t>
            </a:r>
          </a:p>
          <a:p>
            <a:r>
              <a:rPr lang="en-US" dirty="0"/>
              <a:t>X is the vector of external incoming signal </a:t>
            </a:r>
          </a:p>
          <a:p>
            <a:r>
              <a:rPr lang="en-US" dirty="0"/>
              <a:t>W is the transmission rate, emulating the synaptic connection</a:t>
            </a:r>
          </a:p>
          <a:p>
            <a:r>
              <a:rPr lang="en-US" dirty="0"/>
              <a:t>The neuron fires, i.e. generates output signal, according to the aggregated signal g: y=f(g).</a:t>
            </a:r>
          </a:p>
          <a:p>
            <a:endParaRPr lang="en-US" dirty="0"/>
          </a:p>
        </p:txBody>
      </p:sp>
      <p:grpSp>
        <p:nvGrpSpPr>
          <p:cNvPr id="6" name="Group 5"/>
          <p:cNvGrpSpPr/>
          <p:nvPr/>
        </p:nvGrpSpPr>
        <p:grpSpPr>
          <a:xfrm>
            <a:off x="6019800" y="776288"/>
            <a:ext cx="2555376" cy="1460642"/>
            <a:chOff x="707632" y="3553734"/>
            <a:chExt cx="3407168" cy="1947523"/>
          </a:xfrm>
        </p:grpSpPr>
        <p:grpSp>
          <p:nvGrpSpPr>
            <p:cNvPr id="10" name="Group 9"/>
            <p:cNvGrpSpPr/>
            <p:nvPr/>
          </p:nvGrpSpPr>
          <p:grpSpPr>
            <a:xfrm>
              <a:off x="1990725" y="3992602"/>
              <a:ext cx="1066800" cy="990600"/>
              <a:chOff x="2362200" y="4495800"/>
              <a:chExt cx="1066800" cy="990600"/>
            </a:xfrm>
          </p:grpSpPr>
          <p:sp>
            <p:nvSpPr>
              <p:cNvPr id="7" name="Pie 6"/>
              <p:cNvSpPr/>
              <p:nvPr/>
            </p:nvSpPr>
            <p:spPr bwMode="auto">
              <a:xfrm>
                <a:off x="2362200" y="4495800"/>
                <a:ext cx="1066800" cy="990600"/>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dirty="0"/>
                  <a:t>g</a:t>
                </a:r>
              </a:p>
            </p:txBody>
          </p:sp>
          <p:sp>
            <p:nvSpPr>
              <p:cNvPr id="8" name="Pie 7"/>
              <p:cNvSpPr/>
              <p:nvPr/>
            </p:nvSpPr>
            <p:spPr bwMode="auto">
              <a:xfrm flipH="1">
                <a:off x="2362200" y="4495800"/>
                <a:ext cx="1066800" cy="990600"/>
              </a:xfrm>
              <a:prstGeom prst="pie">
                <a:avLst>
                  <a:gd name="adj1" fmla="val 5384087"/>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r" defTabSz="685800"/>
                <a:r>
                  <a:rPr lang="en-US" dirty="0"/>
                  <a:t>f</a:t>
                </a:r>
              </a:p>
            </p:txBody>
          </p:sp>
        </p:grpSp>
        <p:cxnSp>
          <p:nvCxnSpPr>
            <p:cNvPr id="12" name="Straight Connector 11"/>
            <p:cNvCxnSpPr/>
            <p:nvPr/>
          </p:nvCxnSpPr>
          <p:spPr bwMode="auto">
            <a:xfrm>
              <a:off x="1133475" y="3857663"/>
              <a:ext cx="933451" cy="4016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755620" y="3553734"/>
              <a:ext cx="295275" cy="369332"/>
            </a:xfrm>
            <a:prstGeom prst="rect">
              <a:avLst/>
            </a:prstGeom>
            <a:noFill/>
          </p:spPr>
          <p:txBody>
            <a:bodyPr wrap="square" lIns="0" tIns="0" rIns="0" bIns="0" rtlCol="0">
              <a:spAutoFit/>
            </a:bodyPr>
            <a:lstStyle/>
            <a:p>
              <a:pPr algn="ctr"/>
              <a:r>
                <a:rPr lang="en-US" dirty="0"/>
                <a:t>x</a:t>
              </a:r>
              <a:r>
                <a:rPr lang="en-US" baseline="-25000" dirty="0"/>
                <a:t>1</a:t>
              </a:r>
              <a:endParaRPr lang="en-US" dirty="0"/>
            </a:p>
          </p:txBody>
        </p:sp>
        <p:sp>
          <p:nvSpPr>
            <p:cNvPr id="14" name="TextBox 13"/>
            <p:cNvSpPr txBox="1"/>
            <p:nvPr/>
          </p:nvSpPr>
          <p:spPr>
            <a:xfrm>
              <a:off x="1358199" y="4031002"/>
              <a:ext cx="342900" cy="369332"/>
            </a:xfrm>
            <a:prstGeom prst="rect">
              <a:avLst/>
            </a:prstGeom>
            <a:noFill/>
          </p:spPr>
          <p:txBody>
            <a:bodyPr wrap="square" lIns="0" tIns="0" rIns="0" bIns="0" rtlCol="0">
              <a:spAutoFit/>
            </a:bodyPr>
            <a:lstStyle/>
            <a:p>
              <a:pPr algn="ctr"/>
              <a:r>
                <a:rPr lang="en-US" dirty="0"/>
                <a:t>w</a:t>
              </a:r>
              <a:r>
                <a:rPr lang="en-US" baseline="-25000" dirty="0"/>
                <a:t>2</a:t>
              </a:r>
              <a:endParaRPr lang="en-US" dirty="0"/>
            </a:p>
          </p:txBody>
        </p:sp>
        <p:sp>
          <p:nvSpPr>
            <p:cNvPr id="15" name="TextBox 14"/>
            <p:cNvSpPr txBox="1"/>
            <p:nvPr/>
          </p:nvSpPr>
          <p:spPr>
            <a:xfrm>
              <a:off x="707632" y="4139076"/>
              <a:ext cx="381000" cy="369332"/>
            </a:xfrm>
            <a:prstGeom prst="rect">
              <a:avLst/>
            </a:prstGeom>
            <a:noFill/>
          </p:spPr>
          <p:txBody>
            <a:bodyPr wrap="square" lIns="0" tIns="0" rIns="0" bIns="0" rtlCol="0">
              <a:spAutoFit/>
            </a:bodyPr>
            <a:lstStyle/>
            <a:p>
              <a:pPr algn="ctr"/>
              <a:r>
                <a:rPr lang="en-US" dirty="0"/>
                <a:t>x</a:t>
              </a:r>
              <a:r>
                <a:rPr lang="en-US" baseline="-25000" dirty="0"/>
                <a:t>2</a:t>
              </a:r>
              <a:endParaRPr lang="en-US" dirty="0"/>
            </a:p>
          </p:txBody>
        </p:sp>
        <p:cxnSp>
          <p:nvCxnSpPr>
            <p:cNvPr id="17" name="Straight Connector 16"/>
            <p:cNvCxnSpPr/>
            <p:nvPr/>
          </p:nvCxnSpPr>
          <p:spPr bwMode="auto">
            <a:xfrm>
              <a:off x="1133475" y="4393523"/>
              <a:ext cx="832468" cy="9525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V="1">
              <a:off x="1219200" y="4792702"/>
              <a:ext cx="885825" cy="45720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rot="5122060">
              <a:off x="872124" y="4573389"/>
              <a:ext cx="342900" cy="492443"/>
            </a:xfrm>
            <a:prstGeom prst="rect">
              <a:avLst/>
            </a:prstGeom>
            <a:noFill/>
          </p:spPr>
          <p:txBody>
            <a:bodyPr wrap="square" lIns="0" tIns="0" rIns="0" bIns="0" rtlCol="0">
              <a:spAutoFit/>
            </a:bodyPr>
            <a:lstStyle/>
            <a:p>
              <a:pPr algn="ctr"/>
              <a:r>
                <a:rPr lang="en-US" sz="2400" dirty="0"/>
                <a:t>…</a:t>
              </a:r>
            </a:p>
          </p:txBody>
        </p:sp>
        <p:sp>
          <p:nvSpPr>
            <p:cNvPr id="29" name="TextBox 28"/>
            <p:cNvSpPr txBox="1"/>
            <p:nvPr/>
          </p:nvSpPr>
          <p:spPr>
            <a:xfrm>
              <a:off x="745732" y="5131925"/>
              <a:ext cx="342900" cy="369332"/>
            </a:xfrm>
            <a:prstGeom prst="rect">
              <a:avLst/>
            </a:prstGeom>
            <a:noFill/>
          </p:spPr>
          <p:txBody>
            <a:bodyPr wrap="square" lIns="0" tIns="0" rIns="0" bIns="0" rtlCol="0">
              <a:spAutoFit/>
            </a:bodyPr>
            <a:lstStyle/>
            <a:p>
              <a:pPr algn="ctr"/>
              <a:r>
                <a:rPr lang="en-US" dirty="0" err="1"/>
                <a:t>x</a:t>
              </a:r>
              <a:r>
                <a:rPr lang="en-US" baseline="-25000" dirty="0" err="1"/>
                <a:t>N</a:t>
              </a:r>
              <a:endParaRPr lang="en-US" dirty="0"/>
            </a:p>
          </p:txBody>
        </p:sp>
        <p:cxnSp>
          <p:nvCxnSpPr>
            <p:cNvPr id="32" name="Straight Arrow Connector 31"/>
            <p:cNvCxnSpPr>
              <a:stCxn id="8" idx="2"/>
            </p:cNvCxnSpPr>
            <p:nvPr/>
          </p:nvCxnSpPr>
          <p:spPr bwMode="auto">
            <a:xfrm>
              <a:off x="3057525" y="4487902"/>
              <a:ext cx="752475"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3810000" y="4308056"/>
              <a:ext cx="304800" cy="369332"/>
            </a:xfrm>
            <a:prstGeom prst="rect">
              <a:avLst/>
            </a:prstGeom>
            <a:noFill/>
          </p:spPr>
          <p:txBody>
            <a:bodyPr wrap="square" lIns="0" tIns="0" rIns="0" bIns="0" rtlCol="0">
              <a:spAutoFit/>
            </a:bodyPr>
            <a:lstStyle/>
            <a:p>
              <a:pPr algn="ctr"/>
              <a:r>
                <a:rPr lang="en-US" dirty="0"/>
                <a:t>y</a:t>
              </a:r>
            </a:p>
          </p:txBody>
        </p:sp>
        <p:sp>
          <p:nvSpPr>
            <p:cNvPr id="23" name="TextBox 22"/>
            <p:cNvSpPr txBox="1"/>
            <p:nvPr/>
          </p:nvSpPr>
          <p:spPr>
            <a:xfrm>
              <a:off x="1319673" y="3579811"/>
              <a:ext cx="498167" cy="369332"/>
            </a:xfrm>
            <a:prstGeom prst="rect">
              <a:avLst/>
            </a:prstGeom>
            <a:noFill/>
          </p:spPr>
          <p:txBody>
            <a:bodyPr wrap="square" lIns="0" tIns="0" rIns="0" bIns="0" rtlCol="0">
              <a:spAutoFit/>
            </a:bodyPr>
            <a:lstStyle/>
            <a:p>
              <a:pPr algn="ctr"/>
              <a:r>
                <a:rPr lang="en-US" dirty="0"/>
                <a:t>w</a:t>
              </a:r>
              <a:r>
                <a:rPr lang="en-US" baseline="-25000" dirty="0"/>
                <a:t>1</a:t>
              </a:r>
              <a:endParaRPr lang="en-US" dirty="0"/>
            </a:p>
          </p:txBody>
        </p:sp>
        <p:sp>
          <p:nvSpPr>
            <p:cNvPr id="24" name="TextBox 23"/>
            <p:cNvSpPr txBox="1"/>
            <p:nvPr/>
          </p:nvSpPr>
          <p:spPr>
            <a:xfrm>
              <a:off x="1194796" y="4681226"/>
              <a:ext cx="623044" cy="369332"/>
            </a:xfrm>
            <a:prstGeom prst="rect">
              <a:avLst/>
            </a:prstGeom>
            <a:noFill/>
          </p:spPr>
          <p:txBody>
            <a:bodyPr wrap="square" lIns="0" tIns="0" rIns="0" bIns="0" rtlCol="0">
              <a:spAutoFit/>
            </a:bodyPr>
            <a:lstStyle/>
            <a:p>
              <a:pPr algn="ctr"/>
              <a:r>
                <a:rPr lang="en-US" dirty="0" err="1"/>
                <a:t>w</a:t>
              </a:r>
              <a:r>
                <a:rPr lang="en-US" baseline="-25000" dirty="0" err="1"/>
                <a:t>N</a:t>
              </a:r>
              <a:endParaRPr lang="en-US" dirty="0"/>
            </a:p>
          </p:txBody>
        </p:sp>
      </p:grpSp>
      <p:graphicFrame>
        <p:nvGraphicFramePr>
          <p:cNvPr id="11" name="Object 10"/>
          <p:cNvGraphicFramePr>
            <a:graphicFrameLocks noChangeAspect="1"/>
          </p:cNvGraphicFramePr>
          <p:nvPr>
            <p:extLst>
              <p:ext uri="{D42A27DB-BD31-4B8C-83A1-F6EECF244321}">
                <p14:modId xmlns:p14="http://schemas.microsoft.com/office/powerpoint/2010/main" val="1969305388"/>
              </p:ext>
            </p:extLst>
          </p:nvPr>
        </p:nvGraphicFramePr>
        <p:xfrm>
          <a:off x="4222750" y="2490788"/>
          <a:ext cx="2189163" cy="942975"/>
        </p:xfrm>
        <a:graphic>
          <a:graphicData uri="http://schemas.openxmlformats.org/presentationml/2006/ole">
            <mc:AlternateContent xmlns:mc="http://schemas.openxmlformats.org/markup-compatibility/2006">
              <mc:Choice xmlns:v="urn:schemas-microsoft-com:vml" Requires="v">
                <p:oleObj name="Equation" r:id="rId2" imgW="1002960" imgH="431640" progId="Equation.DSMT4">
                  <p:embed/>
                </p:oleObj>
              </mc:Choice>
              <mc:Fallback>
                <p:oleObj name="Equation" r:id="rId2" imgW="1002960" imgH="431640" progId="Equation.DSMT4">
                  <p:embed/>
                  <p:pic>
                    <p:nvPicPr>
                      <p:cNvPr id="11" name="Object 10"/>
                      <p:cNvPicPr>
                        <a:picLocks noChangeAspect="1" noChangeArrowheads="1"/>
                      </p:cNvPicPr>
                      <p:nvPr/>
                    </p:nvPicPr>
                    <p:blipFill>
                      <a:blip r:embed="rId3"/>
                      <a:srcRect/>
                      <a:stretch>
                        <a:fillRect/>
                      </a:stretch>
                    </p:blipFill>
                    <p:spPr bwMode="auto">
                      <a:xfrm>
                        <a:off x="4222750" y="2490788"/>
                        <a:ext cx="2189163" cy="942975"/>
                      </a:xfrm>
                      <a:prstGeom prst="rect">
                        <a:avLst/>
                      </a:prstGeom>
                      <a:noFill/>
                      <a:ln>
                        <a:noFill/>
                      </a:ln>
                    </p:spPr>
                  </p:pic>
                </p:oleObj>
              </mc:Fallback>
            </mc:AlternateContent>
          </a:graphicData>
        </a:graphic>
      </p:graphicFrame>
      <p:grpSp>
        <p:nvGrpSpPr>
          <p:cNvPr id="4" name="Group 3">
            <a:extLst>
              <a:ext uri="{FF2B5EF4-FFF2-40B4-BE49-F238E27FC236}">
                <a16:creationId xmlns:a16="http://schemas.microsoft.com/office/drawing/2014/main" id="{0E77D557-2788-C0B7-05B5-C91A6587B48A}"/>
              </a:ext>
            </a:extLst>
          </p:cNvPr>
          <p:cNvGrpSpPr/>
          <p:nvPr/>
        </p:nvGrpSpPr>
        <p:grpSpPr>
          <a:xfrm>
            <a:off x="6852456" y="2498981"/>
            <a:ext cx="1812902" cy="1028148"/>
            <a:chOff x="3874779" y="5269670"/>
            <a:chExt cx="2958585" cy="1595880"/>
          </a:xfrm>
        </p:grpSpPr>
        <p:grpSp>
          <p:nvGrpSpPr>
            <p:cNvPr id="5" name="Group 4">
              <a:extLst>
                <a:ext uri="{FF2B5EF4-FFF2-40B4-BE49-F238E27FC236}">
                  <a16:creationId xmlns:a16="http://schemas.microsoft.com/office/drawing/2014/main" id="{3E19ABDE-EA1A-8366-1002-E4615632DFB7}"/>
                </a:ext>
              </a:extLst>
            </p:cNvPr>
            <p:cNvGrpSpPr/>
            <p:nvPr/>
          </p:nvGrpSpPr>
          <p:grpSpPr>
            <a:xfrm>
              <a:off x="3874779" y="5269670"/>
              <a:ext cx="2958585" cy="1595880"/>
              <a:chOff x="3874779" y="5269670"/>
              <a:chExt cx="2958585" cy="1595880"/>
            </a:xfrm>
          </p:grpSpPr>
          <p:cxnSp>
            <p:nvCxnSpPr>
              <p:cNvPr id="27" name="Straight Connector 26">
                <a:extLst>
                  <a:ext uri="{FF2B5EF4-FFF2-40B4-BE49-F238E27FC236}">
                    <a16:creationId xmlns:a16="http://schemas.microsoft.com/office/drawing/2014/main" id="{BF3C20E6-C70F-C805-DF74-4ED0C2D6800C}"/>
                  </a:ext>
                </a:extLst>
              </p:cNvPr>
              <p:cNvCxnSpPr/>
              <p:nvPr/>
            </p:nvCxnSpPr>
            <p:spPr bwMode="auto">
              <a:xfrm>
                <a:off x="4724400" y="5363377"/>
                <a:ext cx="0" cy="103742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a:extLst>
                  <a:ext uri="{FF2B5EF4-FFF2-40B4-BE49-F238E27FC236}">
                    <a16:creationId xmlns:a16="http://schemas.microsoft.com/office/drawing/2014/main" id="{3F3E6646-3674-B12C-274B-701C2FC95DC3}"/>
                  </a:ext>
                </a:extLst>
              </p:cNvPr>
              <p:cNvCxnSpPr/>
              <p:nvPr/>
            </p:nvCxnSpPr>
            <p:spPr bwMode="auto">
              <a:xfrm flipH="1">
                <a:off x="4724400" y="6400800"/>
                <a:ext cx="1981200"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D91A49DE-E5E2-59F9-49DF-F41BC6EE7DA9}"/>
                  </a:ext>
                </a:extLst>
              </p:cNvPr>
              <p:cNvSpPr txBox="1"/>
              <p:nvPr/>
            </p:nvSpPr>
            <p:spPr>
              <a:xfrm>
                <a:off x="6449044" y="6435595"/>
                <a:ext cx="384320" cy="429955"/>
              </a:xfrm>
              <a:prstGeom prst="rect">
                <a:avLst/>
              </a:prstGeom>
              <a:noFill/>
            </p:spPr>
            <p:txBody>
              <a:bodyPr wrap="square" lIns="0" tIns="0" rIns="0" bIns="0" rtlCol="0">
                <a:spAutoFit/>
              </a:bodyPr>
              <a:lstStyle/>
              <a:p>
                <a:pPr algn="ctr"/>
                <a:r>
                  <a:rPr lang="en-US" dirty="0"/>
                  <a:t>g</a:t>
                </a:r>
              </a:p>
            </p:txBody>
          </p:sp>
          <p:sp>
            <p:nvSpPr>
              <p:cNvPr id="34" name="TextBox 33">
                <a:extLst>
                  <a:ext uri="{FF2B5EF4-FFF2-40B4-BE49-F238E27FC236}">
                    <a16:creationId xmlns:a16="http://schemas.microsoft.com/office/drawing/2014/main" id="{4A99AF0B-8F18-C404-72CA-754E7EEEE034}"/>
                  </a:ext>
                </a:extLst>
              </p:cNvPr>
              <p:cNvSpPr txBox="1"/>
              <p:nvPr/>
            </p:nvSpPr>
            <p:spPr>
              <a:xfrm>
                <a:off x="3874779" y="5269670"/>
                <a:ext cx="812592" cy="429955"/>
              </a:xfrm>
              <a:prstGeom prst="rect">
                <a:avLst/>
              </a:prstGeom>
              <a:noFill/>
            </p:spPr>
            <p:txBody>
              <a:bodyPr wrap="square" lIns="0" tIns="0" rIns="0" bIns="0" rtlCol="0">
                <a:spAutoFit/>
              </a:bodyPr>
              <a:lstStyle/>
              <a:p>
                <a:pPr algn="ctr"/>
                <a:r>
                  <a:rPr lang="en-US" dirty="0"/>
                  <a:t>f(g)</a:t>
                </a:r>
              </a:p>
            </p:txBody>
          </p:sp>
        </p:grpSp>
        <p:cxnSp>
          <p:nvCxnSpPr>
            <p:cNvPr id="9" name="Straight Connector 8">
              <a:extLst>
                <a:ext uri="{FF2B5EF4-FFF2-40B4-BE49-F238E27FC236}">
                  <a16:creationId xmlns:a16="http://schemas.microsoft.com/office/drawing/2014/main" id="{C82F9E32-0951-F082-D385-98A4F3D85BEC}"/>
                </a:ext>
              </a:extLst>
            </p:cNvPr>
            <p:cNvCxnSpPr/>
            <p:nvPr/>
          </p:nvCxnSpPr>
          <p:spPr bwMode="auto">
            <a:xfrm flipH="1">
              <a:off x="4724400" y="5834181"/>
              <a:ext cx="990600" cy="0"/>
            </a:xfrm>
            <a:prstGeom prst="line">
              <a:avLst/>
            </a:prstGeom>
            <a:solidFill>
              <a:schemeClr val="accent1"/>
            </a:solidFill>
            <a:ln w="12700"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15">
              <a:extLst>
                <a:ext uri="{FF2B5EF4-FFF2-40B4-BE49-F238E27FC236}">
                  <a16:creationId xmlns:a16="http://schemas.microsoft.com/office/drawing/2014/main" id="{56193126-62DF-4F01-70C6-087E99D55D55}"/>
                </a:ext>
              </a:extLst>
            </p:cNvPr>
            <p:cNvGrpSpPr/>
            <p:nvPr/>
          </p:nvGrpSpPr>
          <p:grpSpPr>
            <a:xfrm>
              <a:off x="4724400" y="5834181"/>
              <a:ext cx="1981200" cy="569843"/>
              <a:chOff x="4724400" y="5834181"/>
              <a:chExt cx="1981200" cy="569843"/>
            </a:xfrm>
          </p:grpSpPr>
          <p:cxnSp>
            <p:nvCxnSpPr>
              <p:cNvPr id="22" name="Straight Connector 21">
                <a:extLst>
                  <a:ext uri="{FF2B5EF4-FFF2-40B4-BE49-F238E27FC236}">
                    <a16:creationId xmlns:a16="http://schemas.microsoft.com/office/drawing/2014/main" id="{4D3CCF82-3372-1914-C803-831A92FFD287}"/>
                  </a:ext>
                </a:extLst>
              </p:cNvPr>
              <p:cNvCxnSpPr/>
              <p:nvPr/>
            </p:nvCxnSpPr>
            <p:spPr bwMode="auto">
              <a:xfrm>
                <a:off x="5715000" y="5834181"/>
                <a:ext cx="0" cy="566618"/>
              </a:xfrm>
              <a:prstGeom prst="line">
                <a:avLst/>
              </a:prstGeom>
              <a:solidFill>
                <a:schemeClr val="accent1"/>
              </a:solid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a:extLst>
                  <a:ext uri="{FF2B5EF4-FFF2-40B4-BE49-F238E27FC236}">
                    <a16:creationId xmlns:a16="http://schemas.microsoft.com/office/drawing/2014/main" id="{9C2B18C8-341A-634F-064E-6DBD7B2DEEE9}"/>
                  </a:ext>
                </a:extLst>
              </p:cNvPr>
              <p:cNvCxnSpPr/>
              <p:nvPr/>
            </p:nvCxnSpPr>
            <p:spPr bwMode="auto">
              <a:xfrm flipH="1">
                <a:off x="5715000" y="5834181"/>
                <a:ext cx="990600" cy="0"/>
              </a:xfrm>
              <a:prstGeom prst="line">
                <a:avLst/>
              </a:prstGeom>
              <a:solidFill>
                <a:schemeClr val="accent1"/>
              </a:solid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6A6DE3EC-255A-BD14-C049-6ADDBDE82544}"/>
                  </a:ext>
                </a:extLst>
              </p:cNvPr>
              <p:cNvCxnSpPr/>
              <p:nvPr/>
            </p:nvCxnSpPr>
            <p:spPr bwMode="auto">
              <a:xfrm flipH="1">
                <a:off x="4724400" y="6404024"/>
                <a:ext cx="990600" cy="0"/>
              </a:xfrm>
              <a:prstGeom prst="line">
                <a:avLst/>
              </a:prstGeom>
              <a:solidFill>
                <a:schemeClr val="accent1"/>
              </a:solid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8" name="TextBox 17">
              <a:extLst>
                <a:ext uri="{FF2B5EF4-FFF2-40B4-BE49-F238E27FC236}">
                  <a16:creationId xmlns:a16="http://schemas.microsoft.com/office/drawing/2014/main" id="{9CD264ED-36DB-5811-E55B-471441DFA24C}"/>
                </a:ext>
              </a:extLst>
            </p:cNvPr>
            <p:cNvSpPr txBox="1"/>
            <p:nvPr/>
          </p:nvSpPr>
          <p:spPr>
            <a:xfrm>
              <a:off x="4452354" y="5644681"/>
              <a:ext cx="243726" cy="273997"/>
            </a:xfrm>
            <a:prstGeom prst="rect">
              <a:avLst/>
            </a:prstGeom>
            <a:noFill/>
          </p:spPr>
          <p:txBody>
            <a:bodyPr wrap="square" lIns="0" tIns="0" rIns="0" bIns="0" rtlCol="0">
              <a:spAutoFit/>
            </a:bodyPr>
            <a:lstStyle/>
            <a:p>
              <a:pPr algn="ctr"/>
              <a:r>
                <a:rPr lang="en-US" dirty="0"/>
                <a:t>1</a:t>
              </a:r>
            </a:p>
          </p:txBody>
        </p:sp>
        <p:sp>
          <p:nvSpPr>
            <p:cNvPr id="19" name="TextBox 18">
              <a:extLst>
                <a:ext uri="{FF2B5EF4-FFF2-40B4-BE49-F238E27FC236}">
                  <a16:creationId xmlns:a16="http://schemas.microsoft.com/office/drawing/2014/main" id="{2C5EBBDE-1E51-3D1E-F234-1C42B36A3C10}"/>
                </a:ext>
              </a:extLst>
            </p:cNvPr>
            <p:cNvSpPr txBox="1"/>
            <p:nvPr/>
          </p:nvSpPr>
          <p:spPr>
            <a:xfrm>
              <a:off x="4443647" y="6241402"/>
              <a:ext cx="243726" cy="273997"/>
            </a:xfrm>
            <a:prstGeom prst="rect">
              <a:avLst/>
            </a:prstGeom>
            <a:noFill/>
          </p:spPr>
          <p:txBody>
            <a:bodyPr wrap="square" lIns="0" tIns="0" rIns="0" bIns="0" rtlCol="0">
              <a:spAutoFit/>
            </a:bodyPr>
            <a:lstStyle/>
            <a:p>
              <a:pPr algn="ctr"/>
              <a:r>
                <a:rPr lang="en-US" dirty="0"/>
                <a:t>0</a:t>
              </a:r>
            </a:p>
          </p:txBody>
        </p:sp>
        <p:sp>
          <p:nvSpPr>
            <p:cNvPr id="21" name="TextBox 20">
              <a:extLst>
                <a:ext uri="{FF2B5EF4-FFF2-40B4-BE49-F238E27FC236}">
                  <a16:creationId xmlns:a16="http://schemas.microsoft.com/office/drawing/2014/main" id="{267AE5A6-0651-D437-9ABA-15405FFCEE0F}"/>
                </a:ext>
              </a:extLst>
            </p:cNvPr>
            <p:cNvSpPr txBox="1"/>
            <p:nvPr/>
          </p:nvSpPr>
          <p:spPr>
            <a:xfrm>
              <a:off x="5620472" y="6444264"/>
              <a:ext cx="243726" cy="273997"/>
            </a:xfrm>
            <a:prstGeom prst="rect">
              <a:avLst/>
            </a:prstGeom>
            <a:noFill/>
          </p:spPr>
          <p:txBody>
            <a:bodyPr wrap="square" lIns="0" tIns="0" rIns="0" bIns="0" rtlCol="0">
              <a:spAutoFit/>
            </a:bodyPr>
            <a:lstStyle/>
            <a:p>
              <a:pPr algn="ctr"/>
              <a:r>
                <a:rPr lang="el-GR" dirty="0"/>
                <a:t>θ</a:t>
              </a:r>
              <a:endParaRPr lang="en-US" dirty="0"/>
            </a:p>
          </p:txBody>
        </p:sp>
      </p:grpSp>
    </p:spTree>
    <p:extLst>
      <p:ext uri="{BB962C8B-B14F-4D97-AF65-F5344CB8AC3E}">
        <p14:creationId xmlns:p14="http://schemas.microsoft.com/office/powerpoint/2010/main" val="117303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754924" y="1694588"/>
            <a:ext cx="6027011" cy="1754326"/>
          </a:xfrm>
          <a:prstGeom prst="rect">
            <a:avLst/>
          </a:prstGeom>
          <a:noFill/>
        </p:spPr>
        <p:txBody>
          <a:bodyPr wrap="square" rtlCol="0">
            <a:spAutoFit/>
          </a:bodyPr>
          <a:lstStyle/>
          <a:p>
            <a:r>
              <a:rPr lang="en-US" sz="3600" dirty="0">
                <a:solidFill>
                  <a:srgbClr val="333399"/>
                </a:solidFill>
              </a:rPr>
              <a:t>Human Brain, Biological Neurons, Synapses, and Neural Networks </a:t>
            </a:r>
          </a:p>
        </p:txBody>
      </p:sp>
    </p:spTree>
    <p:extLst>
      <p:ext uri="{BB962C8B-B14F-4D97-AF65-F5344CB8AC3E}">
        <p14:creationId xmlns:p14="http://schemas.microsoft.com/office/powerpoint/2010/main" val="3361957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4333" y="344203"/>
            <a:ext cx="7772400" cy="490538"/>
          </a:xfrm>
        </p:spPr>
        <p:txBody>
          <a:bodyPr/>
          <a:lstStyle/>
          <a:p>
            <a:r>
              <a:rPr lang="en-US" dirty="0"/>
              <a:t>Artificial Neuron: Activation Step-Function</a:t>
            </a:r>
          </a:p>
        </p:txBody>
      </p:sp>
      <p:sp>
        <p:nvSpPr>
          <p:cNvPr id="3" name="Content Placeholder 2"/>
          <p:cNvSpPr>
            <a:spLocks noGrp="1"/>
          </p:cNvSpPr>
          <p:nvPr>
            <p:ph sz="quarter" idx="10"/>
          </p:nvPr>
        </p:nvSpPr>
        <p:spPr>
          <a:xfrm>
            <a:off x="263714" y="1001238"/>
            <a:ext cx="5668373" cy="1029751"/>
          </a:xfrm>
        </p:spPr>
        <p:txBody>
          <a:bodyPr/>
          <a:lstStyle/>
          <a:p>
            <a:pPr marL="0" indent="0">
              <a:buNone/>
            </a:pPr>
            <a:r>
              <a:rPr lang="en-US" dirty="0"/>
              <a:t>The artificial neuron fires (activates) according to the activation function f(g)</a:t>
            </a:r>
          </a:p>
          <a:p>
            <a:r>
              <a:rPr lang="en-US" dirty="0"/>
              <a:t>The most traditional activation function f(g) for artificial neuron is a threshold-based Heaviside step-function</a:t>
            </a:r>
          </a:p>
          <a:p>
            <a:endParaRPr lang="en-US" dirty="0"/>
          </a:p>
        </p:txBody>
      </p:sp>
      <p:sp>
        <p:nvSpPr>
          <p:cNvPr id="4" name="Content Placeholder 3">
            <a:extLst>
              <a:ext uri="{FF2B5EF4-FFF2-40B4-BE49-F238E27FC236}">
                <a16:creationId xmlns:a16="http://schemas.microsoft.com/office/drawing/2014/main" id="{9B16D90C-2951-3666-2B10-2B22202E91C4}"/>
              </a:ext>
            </a:extLst>
          </p:cNvPr>
          <p:cNvSpPr>
            <a:spLocks noGrp="1"/>
          </p:cNvSpPr>
          <p:nvPr>
            <p:ph sz="quarter" idx="11"/>
          </p:nvPr>
        </p:nvSpPr>
        <p:spPr>
          <a:xfrm>
            <a:off x="263714" y="3689213"/>
            <a:ext cx="8270685" cy="1117663"/>
          </a:xfrm>
        </p:spPr>
        <p:txBody>
          <a:bodyPr/>
          <a:lstStyle/>
          <a:p>
            <a:r>
              <a:rPr lang="en-US" dirty="0"/>
              <a:t>Such an activation function is adopted from natural neurons, but sometime other activation functions are used for algorithmic purposes as shown in the next slide.</a:t>
            </a:r>
          </a:p>
          <a:p>
            <a:endParaRPr lang="en-US" dirty="0"/>
          </a:p>
        </p:txBody>
      </p:sp>
      <p:grpSp>
        <p:nvGrpSpPr>
          <p:cNvPr id="6" name="Group 5"/>
          <p:cNvGrpSpPr/>
          <p:nvPr/>
        </p:nvGrpSpPr>
        <p:grpSpPr>
          <a:xfrm>
            <a:off x="6139871" y="900673"/>
            <a:ext cx="2434451" cy="1740229"/>
            <a:chOff x="680906" y="3590081"/>
            <a:chExt cx="3433894" cy="2208074"/>
          </a:xfrm>
        </p:grpSpPr>
        <p:grpSp>
          <p:nvGrpSpPr>
            <p:cNvPr id="10" name="Group 9"/>
            <p:cNvGrpSpPr/>
            <p:nvPr/>
          </p:nvGrpSpPr>
          <p:grpSpPr>
            <a:xfrm>
              <a:off x="1990725" y="3992602"/>
              <a:ext cx="1066800" cy="990600"/>
              <a:chOff x="2362200" y="4495800"/>
              <a:chExt cx="1066800" cy="990600"/>
            </a:xfrm>
          </p:grpSpPr>
          <p:sp>
            <p:nvSpPr>
              <p:cNvPr id="7" name="Pie 6"/>
              <p:cNvSpPr/>
              <p:nvPr/>
            </p:nvSpPr>
            <p:spPr bwMode="auto">
              <a:xfrm>
                <a:off x="2362200" y="4495800"/>
                <a:ext cx="1066800" cy="990600"/>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dirty="0"/>
                  <a:t>g</a:t>
                </a:r>
              </a:p>
            </p:txBody>
          </p:sp>
          <p:sp>
            <p:nvSpPr>
              <p:cNvPr id="8" name="Pie 7"/>
              <p:cNvSpPr/>
              <p:nvPr/>
            </p:nvSpPr>
            <p:spPr bwMode="auto">
              <a:xfrm flipH="1">
                <a:off x="2362200" y="4495800"/>
                <a:ext cx="1066800" cy="990600"/>
              </a:xfrm>
              <a:prstGeom prst="pie">
                <a:avLst>
                  <a:gd name="adj1" fmla="val 5384087"/>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r" defTabSz="685800"/>
                <a:r>
                  <a:rPr lang="en-US" dirty="0"/>
                  <a:t>f</a:t>
                </a:r>
              </a:p>
            </p:txBody>
          </p:sp>
        </p:grpSp>
        <p:cxnSp>
          <p:nvCxnSpPr>
            <p:cNvPr id="12" name="Straight Connector 11"/>
            <p:cNvCxnSpPr/>
            <p:nvPr/>
          </p:nvCxnSpPr>
          <p:spPr bwMode="auto">
            <a:xfrm>
              <a:off x="1219200" y="3856246"/>
              <a:ext cx="847725" cy="40305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680906" y="3590081"/>
              <a:ext cx="462092" cy="351468"/>
            </a:xfrm>
            <a:prstGeom prst="rect">
              <a:avLst/>
            </a:prstGeom>
            <a:noFill/>
          </p:spPr>
          <p:txBody>
            <a:bodyPr wrap="square" lIns="0" tIns="0" rIns="0" bIns="0" rtlCol="0">
              <a:spAutoFit/>
            </a:bodyPr>
            <a:lstStyle/>
            <a:p>
              <a:pPr algn="ctr"/>
              <a:r>
                <a:rPr lang="en-US" dirty="0"/>
                <a:t>x</a:t>
              </a:r>
              <a:r>
                <a:rPr lang="en-US" baseline="-25000" dirty="0"/>
                <a:t>1</a:t>
              </a:r>
              <a:endParaRPr lang="en-US" dirty="0"/>
            </a:p>
          </p:txBody>
        </p:sp>
        <p:sp>
          <p:nvSpPr>
            <p:cNvPr id="14" name="TextBox 13"/>
            <p:cNvSpPr txBox="1"/>
            <p:nvPr/>
          </p:nvSpPr>
          <p:spPr>
            <a:xfrm>
              <a:off x="1344227" y="4048898"/>
              <a:ext cx="462092" cy="423979"/>
            </a:xfrm>
            <a:prstGeom prst="rect">
              <a:avLst/>
            </a:prstGeom>
            <a:noFill/>
          </p:spPr>
          <p:txBody>
            <a:bodyPr wrap="square" lIns="0" tIns="0" rIns="0" bIns="0" rtlCol="0">
              <a:spAutoFit/>
            </a:bodyPr>
            <a:lstStyle/>
            <a:p>
              <a:pPr algn="ctr"/>
              <a:r>
                <a:rPr lang="en-US" dirty="0"/>
                <a:t>w</a:t>
              </a:r>
              <a:r>
                <a:rPr lang="en-US" baseline="-25000" dirty="0"/>
                <a:t>2</a:t>
              </a:r>
              <a:endParaRPr lang="en-US" dirty="0"/>
            </a:p>
          </p:txBody>
        </p:sp>
        <p:sp>
          <p:nvSpPr>
            <p:cNvPr id="15" name="TextBox 14"/>
            <p:cNvSpPr txBox="1"/>
            <p:nvPr/>
          </p:nvSpPr>
          <p:spPr>
            <a:xfrm>
              <a:off x="707632" y="4139076"/>
              <a:ext cx="381000" cy="423980"/>
            </a:xfrm>
            <a:prstGeom prst="rect">
              <a:avLst/>
            </a:prstGeom>
            <a:noFill/>
          </p:spPr>
          <p:txBody>
            <a:bodyPr wrap="square" lIns="0" tIns="0" rIns="0" bIns="0" rtlCol="0">
              <a:spAutoFit/>
            </a:bodyPr>
            <a:lstStyle/>
            <a:p>
              <a:pPr algn="ctr"/>
              <a:r>
                <a:rPr lang="en-US" dirty="0"/>
                <a:t>x</a:t>
              </a:r>
              <a:r>
                <a:rPr lang="en-US" baseline="-25000" dirty="0"/>
                <a:t>2</a:t>
              </a:r>
              <a:endParaRPr lang="en-US" dirty="0"/>
            </a:p>
          </p:txBody>
        </p:sp>
        <p:cxnSp>
          <p:nvCxnSpPr>
            <p:cNvPr id="17" name="Straight Connector 16"/>
            <p:cNvCxnSpPr/>
            <p:nvPr/>
          </p:nvCxnSpPr>
          <p:spPr bwMode="auto">
            <a:xfrm>
              <a:off x="1133475" y="4393523"/>
              <a:ext cx="832468" cy="9525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V="1">
              <a:off x="1219200" y="4792702"/>
              <a:ext cx="885825" cy="45720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a:off x="790576" y="4416399"/>
              <a:ext cx="342900" cy="351468"/>
            </a:xfrm>
            <a:prstGeom prst="rect">
              <a:avLst/>
            </a:prstGeom>
            <a:noFill/>
          </p:spPr>
          <p:txBody>
            <a:bodyPr wrap="square" lIns="0" tIns="0" rIns="0" bIns="0" rtlCol="0">
              <a:spAutoFit/>
            </a:bodyPr>
            <a:lstStyle/>
            <a:p>
              <a:pPr algn="ctr"/>
              <a:r>
                <a:rPr lang="en-US" b="1" dirty="0"/>
                <a:t>…</a:t>
              </a:r>
            </a:p>
          </p:txBody>
        </p:sp>
        <p:sp>
          <p:nvSpPr>
            <p:cNvPr id="29" name="TextBox 28"/>
            <p:cNvSpPr txBox="1"/>
            <p:nvPr/>
          </p:nvSpPr>
          <p:spPr>
            <a:xfrm>
              <a:off x="800758" y="4950195"/>
              <a:ext cx="342900" cy="847960"/>
            </a:xfrm>
            <a:prstGeom prst="rect">
              <a:avLst/>
            </a:prstGeom>
            <a:noFill/>
          </p:spPr>
          <p:txBody>
            <a:bodyPr wrap="square" lIns="0" tIns="0" rIns="0" bIns="0" rtlCol="0">
              <a:spAutoFit/>
            </a:bodyPr>
            <a:lstStyle/>
            <a:p>
              <a:pPr algn="ctr"/>
              <a:r>
                <a:rPr lang="en-US" dirty="0" err="1"/>
                <a:t>x</a:t>
              </a:r>
              <a:r>
                <a:rPr lang="en-US" baseline="-25000" dirty="0" err="1"/>
                <a:t>N</a:t>
              </a:r>
              <a:endParaRPr lang="en-US" dirty="0"/>
            </a:p>
          </p:txBody>
        </p:sp>
        <p:cxnSp>
          <p:nvCxnSpPr>
            <p:cNvPr id="32" name="Straight Arrow Connector 31"/>
            <p:cNvCxnSpPr>
              <a:stCxn id="8" idx="2"/>
            </p:cNvCxnSpPr>
            <p:nvPr/>
          </p:nvCxnSpPr>
          <p:spPr bwMode="auto">
            <a:xfrm>
              <a:off x="3057525" y="4487902"/>
              <a:ext cx="752475"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3810000" y="4308055"/>
              <a:ext cx="304800" cy="423980"/>
            </a:xfrm>
            <a:prstGeom prst="rect">
              <a:avLst/>
            </a:prstGeom>
            <a:noFill/>
          </p:spPr>
          <p:txBody>
            <a:bodyPr wrap="square" lIns="0" tIns="0" rIns="0" bIns="0" rtlCol="0">
              <a:spAutoFit/>
            </a:bodyPr>
            <a:lstStyle/>
            <a:p>
              <a:pPr algn="ctr"/>
              <a:r>
                <a:rPr lang="en-US" dirty="0"/>
                <a:t>y</a:t>
              </a:r>
            </a:p>
          </p:txBody>
        </p:sp>
        <p:sp>
          <p:nvSpPr>
            <p:cNvPr id="23" name="TextBox 22"/>
            <p:cNvSpPr txBox="1"/>
            <p:nvPr/>
          </p:nvSpPr>
          <p:spPr>
            <a:xfrm>
              <a:off x="1275720" y="3614379"/>
              <a:ext cx="599105" cy="351468"/>
            </a:xfrm>
            <a:prstGeom prst="rect">
              <a:avLst/>
            </a:prstGeom>
            <a:noFill/>
          </p:spPr>
          <p:txBody>
            <a:bodyPr wrap="square" lIns="0" tIns="0" rIns="0" bIns="0" rtlCol="0">
              <a:spAutoFit/>
            </a:bodyPr>
            <a:lstStyle/>
            <a:p>
              <a:pPr algn="ctr"/>
              <a:r>
                <a:rPr lang="en-US" dirty="0"/>
                <a:t>w</a:t>
              </a:r>
              <a:r>
                <a:rPr lang="en-US" baseline="-25000" dirty="0"/>
                <a:t>1</a:t>
              </a:r>
              <a:endParaRPr lang="en-US" dirty="0"/>
            </a:p>
          </p:txBody>
        </p:sp>
        <p:sp>
          <p:nvSpPr>
            <p:cNvPr id="24" name="TextBox 23"/>
            <p:cNvSpPr txBox="1"/>
            <p:nvPr/>
          </p:nvSpPr>
          <p:spPr>
            <a:xfrm>
              <a:off x="1356459" y="4600294"/>
              <a:ext cx="462094" cy="423980"/>
            </a:xfrm>
            <a:prstGeom prst="rect">
              <a:avLst/>
            </a:prstGeom>
            <a:noFill/>
          </p:spPr>
          <p:txBody>
            <a:bodyPr wrap="square" lIns="0" tIns="0" rIns="0" bIns="0" rtlCol="0">
              <a:spAutoFit/>
            </a:bodyPr>
            <a:lstStyle/>
            <a:p>
              <a:pPr algn="ctr"/>
              <a:r>
                <a:rPr lang="en-US" dirty="0" err="1"/>
                <a:t>w</a:t>
              </a:r>
              <a:r>
                <a:rPr lang="en-US" baseline="-25000" dirty="0" err="1"/>
                <a:t>N</a:t>
              </a:r>
              <a:endParaRPr lang="en-US" dirty="0"/>
            </a:p>
          </p:txBody>
        </p:sp>
      </p:grpSp>
      <p:grpSp>
        <p:nvGrpSpPr>
          <p:cNvPr id="22" name="Group 21"/>
          <p:cNvGrpSpPr/>
          <p:nvPr/>
        </p:nvGrpSpPr>
        <p:grpSpPr>
          <a:xfrm>
            <a:off x="5090533" y="2550556"/>
            <a:ext cx="2493169" cy="1183114"/>
            <a:chOff x="4147024" y="5269670"/>
            <a:chExt cx="2878500" cy="1525909"/>
          </a:xfrm>
        </p:grpSpPr>
        <p:grpSp>
          <p:nvGrpSpPr>
            <p:cNvPr id="25" name="Group 24"/>
            <p:cNvGrpSpPr/>
            <p:nvPr/>
          </p:nvGrpSpPr>
          <p:grpSpPr>
            <a:xfrm>
              <a:off x="4147024" y="5269670"/>
              <a:ext cx="2878500" cy="1331772"/>
              <a:chOff x="4147024" y="5269670"/>
              <a:chExt cx="2878500" cy="1331772"/>
            </a:xfrm>
          </p:grpSpPr>
          <p:cxnSp>
            <p:nvCxnSpPr>
              <p:cNvPr id="38" name="Straight Connector 37"/>
              <p:cNvCxnSpPr/>
              <p:nvPr/>
            </p:nvCxnSpPr>
            <p:spPr bwMode="auto">
              <a:xfrm>
                <a:off x="4724400" y="5363377"/>
                <a:ext cx="0" cy="103742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p:nvPr/>
            </p:nvCxnSpPr>
            <p:spPr bwMode="auto">
              <a:xfrm flipH="1">
                <a:off x="4724400" y="6400800"/>
                <a:ext cx="1981200"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6781800" y="6250128"/>
                <a:ext cx="243724" cy="351314"/>
              </a:xfrm>
              <a:prstGeom prst="rect">
                <a:avLst/>
              </a:prstGeom>
              <a:noFill/>
            </p:spPr>
            <p:txBody>
              <a:bodyPr wrap="square" lIns="0" tIns="0" rIns="0" bIns="0" rtlCol="0">
                <a:spAutoFit/>
              </a:bodyPr>
              <a:lstStyle/>
              <a:p>
                <a:pPr algn="ctr"/>
                <a:r>
                  <a:rPr lang="en-US" sz="1500" dirty="0"/>
                  <a:t>g</a:t>
                </a:r>
              </a:p>
            </p:txBody>
          </p:sp>
          <p:sp>
            <p:nvSpPr>
              <p:cNvPr id="42" name="TextBox 41"/>
              <p:cNvSpPr txBox="1"/>
              <p:nvPr/>
            </p:nvSpPr>
            <p:spPr>
              <a:xfrm>
                <a:off x="4147024" y="5269670"/>
                <a:ext cx="540349" cy="351314"/>
              </a:xfrm>
              <a:prstGeom prst="rect">
                <a:avLst/>
              </a:prstGeom>
              <a:noFill/>
            </p:spPr>
            <p:txBody>
              <a:bodyPr wrap="square" lIns="0" tIns="0" rIns="0" bIns="0" rtlCol="0">
                <a:spAutoFit/>
              </a:bodyPr>
              <a:lstStyle/>
              <a:p>
                <a:pPr algn="ctr"/>
                <a:r>
                  <a:rPr lang="en-US" sz="1500" dirty="0"/>
                  <a:t>f(g)</a:t>
                </a:r>
              </a:p>
            </p:txBody>
          </p:sp>
        </p:grpSp>
        <p:cxnSp>
          <p:nvCxnSpPr>
            <p:cNvPr id="26" name="Straight Connector 25"/>
            <p:cNvCxnSpPr/>
            <p:nvPr/>
          </p:nvCxnSpPr>
          <p:spPr bwMode="auto">
            <a:xfrm flipH="1">
              <a:off x="4724400" y="5834181"/>
              <a:ext cx="990600" cy="0"/>
            </a:xfrm>
            <a:prstGeom prst="line">
              <a:avLst/>
            </a:prstGeom>
            <a:solidFill>
              <a:schemeClr val="accent1"/>
            </a:solidFill>
            <a:ln w="12700"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Group 26"/>
            <p:cNvGrpSpPr/>
            <p:nvPr/>
          </p:nvGrpSpPr>
          <p:grpSpPr>
            <a:xfrm>
              <a:off x="4724400" y="5834181"/>
              <a:ext cx="1981200" cy="569843"/>
              <a:chOff x="4724400" y="5834181"/>
              <a:chExt cx="1981200" cy="569843"/>
            </a:xfrm>
          </p:grpSpPr>
          <p:cxnSp>
            <p:nvCxnSpPr>
              <p:cNvPr id="35" name="Straight Connector 34"/>
              <p:cNvCxnSpPr/>
              <p:nvPr/>
            </p:nvCxnSpPr>
            <p:spPr bwMode="auto">
              <a:xfrm>
                <a:off x="5715000" y="5834181"/>
                <a:ext cx="0" cy="566618"/>
              </a:xfrm>
              <a:prstGeom prst="line">
                <a:avLst/>
              </a:prstGeom>
              <a:solidFill>
                <a:schemeClr val="accent1"/>
              </a:solid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p:cNvCxnSpPr/>
              <p:nvPr/>
            </p:nvCxnSpPr>
            <p:spPr bwMode="auto">
              <a:xfrm flipH="1">
                <a:off x="5715000" y="5834181"/>
                <a:ext cx="990600" cy="0"/>
              </a:xfrm>
              <a:prstGeom prst="line">
                <a:avLst/>
              </a:prstGeom>
              <a:solidFill>
                <a:schemeClr val="accent1"/>
              </a:solid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p:nvPr/>
            </p:nvCxnSpPr>
            <p:spPr bwMode="auto">
              <a:xfrm flipH="1">
                <a:off x="4724400" y="6404024"/>
                <a:ext cx="990600" cy="0"/>
              </a:xfrm>
              <a:prstGeom prst="line">
                <a:avLst/>
              </a:prstGeom>
              <a:solidFill>
                <a:schemeClr val="accent1"/>
              </a:solid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TextBox 29"/>
            <p:cNvSpPr txBox="1"/>
            <p:nvPr/>
          </p:nvSpPr>
          <p:spPr>
            <a:xfrm>
              <a:off x="4452353" y="5644681"/>
              <a:ext cx="243724" cy="351314"/>
            </a:xfrm>
            <a:prstGeom prst="rect">
              <a:avLst/>
            </a:prstGeom>
            <a:noFill/>
          </p:spPr>
          <p:txBody>
            <a:bodyPr wrap="square" lIns="0" tIns="0" rIns="0" bIns="0" rtlCol="0">
              <a:spAutoFit/>
            </a:bodyPr>
            <a:lstStyle/>
            <a:p>
              <a:pPr algn="ctr"/>
              <a:r>
                <a:rPr lang="en-US" sz="1500" dirty="0"/>
                <a:t>1</a:t>
              </a:r>
            </a:p>
          </p:txBody>
        </p:sp>
        <p:sp>
          <p:nvSpPr>
            <p:cNvPr id="31" name="TextBox 30"/>
            <p:cNvSpPr txBox="1"/>
            <p:nvPr/>
          </p:nvSpPr>
          <p:spPr>
            <a:xfrm>
              <a:off x="4443647" y="6241400"/>
              <a:ext cx="243724" cy="351314"/>
            </a:xfrm>
            <a:prstGeom prst="rect">
              <a:avLst/>
            </a:prstGeom>
            <a:noFill/>
          </p:spPr>
          <p:txBody>
            <a:bodyPr wrap="square" lIns="0" tIns="0" rIns="0" bIns="0" rtlCol="0">
              <a:spAutoFit/>
            </a:bodyPr>
            <a:lstStyle/>
            <a:p>
              <a:pPr algn="ctr"/>
              <a:r>
                <a:rPr lang="en-US" sz="1500" dirty="0"/>
                <a:t>0</a:t>
              </a:r>
            </a:p>
          </p:txBody>
        </p:sp>
        <p:sp>
          <p:nvSpPr>
            <p:cNvPr id="34" name="TextBox 33"/>
            <p:cNvSpPr txBox="1"/>
            <p:nvPr/>
          </p:nvSpPr>
          <p:spPr>
            <a:xfrm>
              <a:off x="5620472" y="6444265"/>
              <a:ext cx="243724" cy="351314"/>
            </a:xfrm>
            <a:prstGeom prst="rect">
              <a:avLst/>
            </a:prstGeom>
            <a:noFill/>
          </p:spPr>
          <p:txBody>
            <a:bodyPr wrap="square" lIns="0" tIns="0" rIns="0" bIns="0" rtlCol="0">
              <a:spAutoFit/>
            </a:bodyPr>
            <a:lstStyle/>
            <a:p>
              <a:pPr algn="ctr"/>
              <a:r>
                <a:rPr lang="el-GR" sz="1500" dirty="0"/>
                <a:t>θ</a:t>
              </a:r>
              <a:endParaRPr lang="en-US" sz="1500" dirty="0"/>
            </a:p>
          </p:txBody>
        </p:sp>
      </p:grpSp>
      <p:graphicFrame>
        <p:nvGraphicFramePr>
          <p:cNvPr id="11" name="Object 10"/>
          <p:cNvGraphicFramePr>
            <a:graphicFrameLocks noChangeAspect="1"/>
          </p:cNvGraphicFramePr>
          <p:nvPr>
            <p:extLst>
              <p:ext uri="{D42A27DB-BD31-4B8C-83A1-F6EECF244321}">
                <p14:modId xmlns:p14="http://schemas.microsoft.com/office/powerpoint/2010/main" val="1437594260"/>
              </p:ext>
            </p:extLst>
          </p:nvPr>
        </p:nvGraphicFramePr>
        <p:xfrm>
          <a:off x="1706371" y="2680563"/>
          <a:ext cx="2832887" cy="863124"/>
        </p:xfrm>
        <a:graphic>
          <a:graphicData uri="http://schemas.openxmlformats.org/presentationml/2006/ole">
            <mc:AlternateContent xmlns:mc="http://schemas.openxmlformats.org/markup-compatibility/2006">
              <mc:Choice xmlns:v="urn:schemas-microsoft-com:vml" Requires="v">
                <p:oleObj name="Equation" r:id="rId2" imgW="1498320" imgH="457200" progId="Equation.DSMT4">
                  <p:embed/>
                </p:oleObj>
              </mc:Choice>
              <mc:Fallback>
                <p:oleObj name="Equation" r:id="rId2" imgW="1498320" imgH="457200" progId="Equation.DSMT4">
                  <p:embed/>
                  <p:pic>
                    <p:nvPicPr>
                      <p:cNvPr id="11"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371" y="2680563"/>
                        <a:ext cx="2832887" cy="86312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38697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827" y="285750"/>
            <a:ext cx="7302602" cy="490538"/>
          </a:xfrm>
        </p:spPr>
        <p:txBody>
          <a:bodyPr/>
          <a:lstStyle/>
          <a:p>
            <a:r>
              <a:rPr lang="en-US" dirty="0"/>
              <a:t>Artificial Neuron: No Activation Spike</a:t>
            </a:r>
          </a:p>
        </p:txBody>
      </p:sp>
      <p:sp>
        <p:nvSpPr>
          <p:cNvPr id="3" name="Content Placeholder 2"/>
          <p:cNvSpPr>
            <a:spLocks noGrp="1"/>
          </p:cNvSpPr>
          <p:nvPr>
            <p:ph sz="quarter" idx="10"/>
          </p:nvPr>
        </p:nvSpPr>
        <p:spPr>
          <a:xfrm>
            <a:off x="280234" y="870398"/>
            <a:ext cx="5386622" cy="621315"/>
          </a:xfrm>
        </p:spPr>
        <p:txBody>
          <a:bodyPr/>
          <a:lstStyle/>
          <a:p>
            <a:r>
              <a:rPr lang="en-US" dirty="0"/>
              <a:t>Conventional artificial neurons are active (fire) according to the activation function f(g) as long as the accumulated signal g(X) is applied.</a:t>
            </a:r>
          </a:p>
          <a:p>
            <a:r>
              <a:rPr lang="en-US" dirty="0"/>
              <a:t>In case of the activation step-function, the neuron fires as long as the aggregate signal exceeds the activation threshold </a:t>
            </a:r>
            <a:r>
              <a:rPr lang="el-GR" sz="1800" dirty="0"/>
              <a:t>θ</a:t>
            </a:r>
            <a:r>
              <a:rPr lang="en-US" sz="1800" dirty="0"/>
              <a:t>.</a:t>
            </a:r>
          </a:p>
          <a:p>
            <a:endParaRPr lang="en-US" dirty="0"/>
          </a:p>
          <a:p>
            <a:endParaRPr lang="en-US" dirty="0"/>
          </a:p>
          <a:p>
            <a:endParaRPr lang="en-US" dirty="0"/>
          </a:p>
        </p:txBody>
      </p:sp>
      <p:sp>
        <p:nvSpPr>
          <p:cNvPr id="40" name="Content Placeholder 39"/>
          <p:cNvSpPr>
            <a:spLocks noGrp="1"/>
          </p:cNvSpPr>
          <p:nvPr>
            <p:ph sz="quarter" idx="11"/>
          </p:nvPr>
        </p:nvSpPr>
        <p:spPr>
          <a:xfrm>
            <a:off x="302005" y="3000793"/>
            <a:ext cx="8394424" cy="367864"/>
          </a:xfrm>
        </p:spPr>
        <p:txBody>
          <a:bodyPr/>
          <a:lstStyle/>
          <a:p>
            <a:r>
              <a:rPr lang="en-US" dirty="0"/>
              <a:t>Natural neurons </a:t>
            </a:r>
          </a:p>
          <a:p>
            <a:pPr lvl="1"/>
            <a:r>
              <a:rPr lang="en-US" dirty="0"/>
              <a:t>fire for a specific time upon the activation, </a:t>
            </a:r>
            <a:r>
              <a:rPr lang="el-GR" dirty="0"/>
              <a:t>τ</a:t>
            </a:r>
            <a:r>
              <a:rPr lang="en-US" baseline="-25000" dirty="0"/>
              <a:t>A</a:t>
            </a:r>
            <a:r>
              <a:rPr lang="en-US" dirty="0"/>
              <a:t>, then </a:t>
            </a:r>
          </a:p>
          <a:p>
            <a:pPr lvl="1"/>
            <a:r>
              <a:rPr lang="en-US" dirty="0"/>
              <a:t>Their activity goes down, regardless of the accumulated signal, and</a:t>
            </a:r>
          </a:p>
          <a:p>
            <a:pPr lvl="1"/>
            <a:r>
              <a:rPr lang="en-US" dirty="0"/>
              <a:t>Can be activated again only after a certain refractory period, </a:t>
            </a:r>
            <a:r>
              <a:rPr lang="el-GR" dirty="0"/>
              <a:t>τ</a:t>
            </a:r>
            <a:r>
              <a:rPr lang="en-US" baseline="-25000" dirty="0"/>
              <a:t>R </a:t>
            </a:r>
            <a:r>
              <a:rPr lang="en-US" dirty="0"/>
              <a:t>.</a:t>
            </a:r>
          </a:p>
          <a:p>
            <a:r>
              <a:rPr lang="en-US" dirty="0"/>
              <a:t>Refractory artificial neural networks (Aityan, 1993) show higher logical capabilities.</a:t>
            </a:r>
          </a:p>
        </p:txBody>
      </p:sp>
      <p:grpSp>
        <p:nvGrpSpPr>
          <p:cNvPr id="6" name="Group 5"/>
          <p:cNvGrpSpPr/>
          <p:nvPr/>
        </p:nvGrpSpPr>
        <p:grpSpPr>
          <a:xfrm>
            <a:off x="6144784" y="799393"/>
            <a:ext cx="2139421" cy="1309443"/>
            <a:chOff x="594633" y="3422450"/>
            <a:chExt cx="3609262" cy="2004258"/>
          </a:xfrm>
        </p:grpSpPr>
        <p:grpSp>
          <p:nvGrpSpPr>
            <p:cNvPr id="10" name="Group 9"/>
            <p:cNvGrpSpPr/>
            <p:nvPr/>
          </p:nvGrpSpPr>
          <p:grpSpPr>
            <a:xfrm>
              <a:off x="1990725" y="3992602"/>
              <a:ext cx="1066800" cy="990600"/>
              <a:chOff x="2362200" y="4495800"/>
              <a:chExt cx="1066800" cy="990600"/>
            </a:xfrm>
          </p:grpSpPr>
          <p:sp>
            <p:nvSpPr>
              <p:cNvPr id="7" name="Pie 6"/>
              <p:cNvSpPr/>
              <p:nvPr/>
            </p:nvSpPr>
            <p:spPr bwMode="auto">
              <a:xfrm>
                <a:off x="2362200" y="4495800"/>
                <a:ext cx="1066800" cy="990600"/>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dirty="0"/>
                  <a:t>g</a:t>
                </a:r>
              </a:p>
            </p:txBody>
          </p:sp>
          <p:sp>
            <p:nvSpPr>
              <p:cNvPr id="8" name="Pie 7"/>
              <p:cNvSpPr/>
              <p:nvPr/>
            </p:nvSpPr>
            <p:spPr bwMode="auto">
              <a:xfrm flipH="1">
                <a:off x="2362200" y="4495800"/>
                <a:ext cx="1066800" cy="990600"/>
              </a:xfrm>
              <a:prstGeom prst="pie">
                <a:avLst>
                  <a:gd name="adj1" fmla="val 5384087"/>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r" defTabSz="685800"/>
                <a:r>
                  <a:rPr lang="en-US" dirty="0"/>
                  <a:t>f</a:t>
                </a:r>
              </a:p>
            </p:txBody>
          </p:sp>
        </p:grpSp>
        <p:cxnSp>
          <p:nvCxnSpPr>
            <p:cNvPr id="12" name="Straight Connector 11"/>
            <p:cNvCxnSpPr/>
            <p:nvPr/>
          </p:nvCxnSpPr>
          <p:spPr bwMode="auto">
            <a:xfrm>
              <a:off x="1219200" y="3856246"/>
              <a:ext cx="847725" cy="40305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594633" y="3499028"/>
              <a:ext cx="499028" cy="423980"/>
            </a:xfrm>
            <a:prstGeom prst="rect">
              <a:avLst/>
            </a:prstGeom>
            <a:noFill/>
          </p:spPr>
          <p:txBody>
            <a:bodyPr wrap="square" lIns="0" tIns="0" rIns="0" bIns="0" rtlCol="0">
              <a:spAutoFit/>
            </a:bodyPr>
            <a:lstStyle/>
            <a:p>
              <a:pPr algn="ctr"/>
              <a:r>
                <a:rPr lang="en-US" dirty="0"/>
                <a:t>x</a:t>
              </a:r>
              <a:r>
                <a:rPr lang="en-US" baseline="-25000" dirty="0"/>
                <a:t>1</a:t>
              </a:r>
              <a:endParaRPr lang="en-US" dirty="0"/>
            </a:p>
          </p:txBody>
        </p:sp>
        <p:sp>
          <p:nvSpPr>
            <p:cNvPr id="14" name="TextBox 13"/>
            <p:cNvSpPr txBox="1"/>
            <p:nvPr/>
          </p:nvSpPr>
          <p:spPr>
            <a:xfrm>
              <a:off x="1243324" y="3961676"/>
              <a:ext cx="462092" cy="423980"/>
            </a:xfrm>
            <a:prstGeom prst="rect">
              <a:avLst/>
            </a:prstGeom>
            <a:noFill/>
          </p:spPr>
          <p:txBody>
            <a:bodyPr wrap="square" lIns="0" tIns="0" rIns="0" bIns="0" rtlCol="0">
              <a:spAutoFit/>
            </a:bodyPr>
            <a:lstStyle/>
            <a:p>
              <a:pPr algn="ctr"/>
              <a:r>
                <a:rPr lang="en-US" dirty="0"/>
                <a:t>w</a:t>
              </a:r>
              <a:r>
                <a:rPr lang="en-US" baseline="-25000" dirty="0"/>
                <a:t>2</a:t>
              </a:r>
              <a:endParaRPr lang="en-US" dirty="0"/>
            </a:p>
          </p:txBody>
        </p:sp>
        <p:sp>
          <p:nvSpPr>
            <p:cNvPr id="15" name="TextBox 14"/>
            <p:cNvSpPr txBox="1"/>
            <p:nvPr/>
          </p:nvSpPr>
          <p:spPr>
            <a:xfrm>
              <a:off x="707632" y="4139077"/>
              <a:ext cx="381000" cy="423980"/>
            </a:xfrm>
            <a:prstGeom prst="rect">
              <a:avLst/>
            </a:prstGeom>
            <a:noFill/>
          </p:spPr>
          <p:txBody>
            <a:bodyPr wrap="square" lIns="0" tIns="0" rIns="0" bIns="0" rtlCol="0">
              <a:spAutoFit/>
            </a:bodyPr>
            <a:lstStyle/>
            <a:p>
              <a:pPr algn="ctr"/>
              <a:r>
                <a:rPr lang="en-US" dirty="0"/>
                <a:t>x</a:t>
              </a:r>
              <a:r>
                <a:rPr lang="en-US" baseline="-25000" dirty="0"/>
                <a:t>2</a:t>
              </a:r>
              <a:endParaRPr lang="en-US" dirty="0"/>
            </a:p>
          </p:txBody>
        </p:sp>
        <p:cxnSp>
          <p:nvCxnSpPr>
            <p:cNvPr id="17" name="Straight Connector 16"/>
            <p:cNvCxnSpPr/>
            <p:nvPr/>
          </p:nvCxnSpPr>
          <p:spPr bwMode="auto">
            <a:xfrm>
              <a:off x="1133475" y="4393523"/>
              <a:ext cx="832468" cy="9525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V="1">
              <a:off x="1219200" y="4792702"/>
              <a:ext cx="885825" cy="45720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a:off x="790576" y="4416398"/>
              <a:ext cx="342900" cy="423980"/>
            </a:xfrm>
            <a:prstGeom prst="rect">
              <a:avLst/>
            </a:prstGeom>
            <a:noFill/>
          </p:spPr>
          <p:txBody>
            <a:bodyPr wrap="square" lIns="0" tIns="0" rIns="0" bIns="0" rtlCol="0">
              <a:spAutoFit/>
            </a:bodyPr>
            <a:lstStyle/>
            <a:p>
              <a:pPr algn="ctr"/>
              <a:r>
                <a:rPr lang="en-US" dirty="0"/>
                <a:t>…</a:t>
              </a:r>
            </a:p>
          </p:txBody>
        </p:sp>
        <p:sp>
          <p:nvSpPr>
            <p:cNvPr id="29" name="TextBox 28"/>
            <p:cNvSpPr txBox="1"/>
            <p:nvPr/>
          </p:nvSpPr>
          <p:spPr>
            <a:xfrm>
              <a:off x="643972" y="5002728"/>
              <a:ext cx="489503" cy="423980"/>
            </a:xfrm>
            <a:prstGeom prst="rect">
              <a:avLst/>
            </a:prstGeom>
            <a:noFill/>
          </p:spPr>
          <p:txBody>
            <a:bodyPr wrap="square" lIns="0" tIns="0" rIns="0" bIns="0" rtlCol="0">
              <a:spAutoFit/>
            </a:bodyPr>
            <a:lstStyle/>
            <a:p>
              <a:pPr algn="ctr"/>
              <a:r>
                <a:rPr lang="en-US" dirty="0" err="1"/>
                <a:t>x</a:t>
              </a:r>
              <a:r>
                <a:rPr lang="en-US" baseline="-25000" dirty="0" err="1"/>
                <a:t>N</a:t>
              </a:r>
              <a:endParaRPr lang="en-US" dirty="0"/>
            </a:p>
          </p:txBody>
        </p:sp>
        <p:cxnSp>
          <p:nvCxnSpPr>
            <p:cNvPr id="32" name="Straight Arrow Connector 31"/>
            <p:cNvCxnSpPr>
              <a:stCxn id="8" idx="2"/>
            </p:cNvCxnSpPr>
            <p:nvPr/>
          </p:nvCxnSpPr>
          <p:spPr bwMode="auto">
            <a:xfrm>
              <a:off x="3057525" y="4487902"/>
              <a:ext cx="752475"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3899095" y="4204408"/>
              <a:ext cx="304800" cy="423980"/>
            </a:xfrm>
            <a:prstGeom prst="rect">
              <a:avLst/>
            </a:prstGeom>
            <a:noFill/>
          </p:spPr>
          <p:txBody>
            <a:bodyPr wrap="square" lIns="0" tIns="0" rIns="0" bIns="0" rtlCol="0">
              <a:spAutoFit/>
            </a:bodyPr>
            <a:lstStyle/>
            <a:p>
              <a:pPr algn="ctr"/>
              <a:r>
                <a:rPr lang="en-US" dirty="0"/>
                <a:t>y</a:t>
              </a:r>
            </a:p>
          </p:txBody>
        </p:sp>
        <p:sp>
          <p:nvSpPr>
            <p:cNvPr id="23" name="TextBox 22"/>
            <p:cNvSpPr txBox="1"/>
            <p:nvPr/>
          </p:nvSpPr>
          <p:spPr>
            <a:xfrm>
              <a:off x="1219199" y="3422450"/>
              <a:ext cx="604114" cy="423980"/>
            </a:xfrm>
            <a:prstGeom prst="rect">
              <a:avLst/>
            </a:prstGeom>
            <a:noFill/>
          </p:spPr>
          <p:txBody>
            <a:bodyPr wrap="square" lIns="0" tIns="0" rIns="0" bIns="0" rtlCol="0">
              <a:spAutoFit/>
            </a:bodyPr>
            <a:lstStyle/>
            <a:p>
              <a:pPr algn="ctr"/>
              <a:r>
                <a:rPr lang="en-US" dirty="0"/>
                <a:t>w</a:t>
              </a:r>
              <a:r>
                <a:rPr lang="en-US" baseline="-25000" dirty="0"/>
                <a:t>1</a:t>
              </a:r>
              <a:endParaRPr lang="en-US" dirty="0"/>
            </a:p>
          </p:txBody>
        </p:sp>
        <p:sp>
          <p:nvSpPr>
            <p:cNvPr id="24" name="TextBox 23"/>
            <p:cNvSpPr txBox="1"/>
            <p:nvPr/>
          </p:nvSpPr>
          <p:spPr>
            <a:xfrm>
              <a:off x="1273819" y="4519878"/>
              <a:ext cx="462094" cy="423980"/>
            </a:xfrm>
            <a:prstGeom prst="rect">
              <a:avLst/>
            </a:prstGeom>
            <a:noFill/>
          </p:spPr>
          <p:txBody>
            <a:bodyPr wrap="square" lIns="0" tIns="0" rIns="0" bIns="0" rtlCol="0">
              <a:spAutoFit/>
            </a:bodyPr>
            <a:lstStyle/>
            <a:p>
              <a:pPr algn="ctr"/>
              <a:r>
                <a:rPr lang="en-US" dirty="0" err="1"/>
                <a:t>w</a:t>
              </a:r>
              <a:r>
                <a:rPr lang="en-US" baseline="-25000" dirty="0" err="1"/>
                <a:t>N</a:t>
              </a:r>
              <a:endParaRPr lang="en-US" dirty="0"/>
            </a:p>
          </p:txBody>
        </p:sp>
      </p:grpSp>
      <p:graphicFrame>
        <p:nvGraphicFramePr>
          <p:cNvPr id="4" name="Object 3"/>
          <p:cNvGraphicFramePr>
            <a:graphicFrameLocks noChangeAspect="1"/>
          </p:cNvGraphicFramePr>
          <p:nvPr>
            <p:extLst>
              <p:ext uri="{D42A27DB-BD31-4B8C-83A1-F6EECF244321}">
                <p14:modId xmlns:p14="http://schemas.microsoft.com/office/powerpoint/2010/main" val="4190752243"/>
              </p:ext>
            </p:extLst>
          </p:nvPr>
        </p:nvGraphicFramePr>
        <p:xfrm>
          <a:off x="5746729" y="2347554"/>
          <a:ext cx="2949700" cy="899135"/>
        </p:xfrm>
        <a:graphic>
          <a:graphicData uri="http://schemas.openxmlformats.org/presentationml/2006/ole">
            <mc:AlternateContent xmlns:mc="http://schemas.openxmlformats.org/markup-compatibility/2006">
              <mc:Choice xmlns:v="urn:schemas-microsoft-com:vml" Requires="v">
                <p:oleObj name="Equation" r:id="rId2" imgW="1498320" imgH="457200" progId="Equation.DSMT4">
                  <p:embed/>
                </p:oleObj>
              </mc:Choice>
              <mc:Fallback>
                <p:oleObj name="Equation" r:id="rId2" imgW="1498320" imgH="457200" progId="Equation.DSMT4">
                  <p:embed/>
                  <p:pic>
                    <p:nvPicPr>
                      <p:cNvPr id="4" name="Object 3"/>
                      <p:cNvPicPr>
                        <a:picLocks noChangeAspect="1" noChangeArrowheads="1"/>
                      </p:cNvPicPr>
                      <p:nvPr/>
                    </p:nvPicPr>
                    <p:blipFill>
                      <a:blip r:embed="rId3"/>
                      <a:srcRect/>
                      <a:stretch>
                        <a:fillRect/>
                      </a:stretch>
                    </p:blipFill>
                    <p:spPr bwMode="auto">
                      <a:xfrm>
                        <a:off x="5746729" y="2347554"/>
                        <a:ext cx="2949700" cy="89913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7036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03A4-5508-7E52-6237-3398DF69623A}"/>
              </a:ext>
            </a:extLst>
          </p:cNvPr>
          <p:cNvSpPr>
            <a:spLocks noGrp="1"/>
          </p:cNvSpPr>
          <p:nvPr>
            <p:ph type="title"/>
          </p:nvPr>
        </p:nvSpPr>
        <p:spPr/>
        <p:txBody>
          <a:bodyPr/>
          <a:lstStyle/>
          <a:p>
            <a:r>
              <a:rPr lang="en-US" dirty="0"/>
              <a:t>Keep It in Mind for the Future</a:t>
            </a:r>
          </a:p>
        </p:txBody>
      </p:sp>
      <p:sp>
        <p:nvSpPr>
          <p:cNvPr id="3" name="Content Placeholder 2">
            <a:extLst>
              <a:ext uri="{FF2B5EF4-FFF2-40B4-BE49-F238E27FC236}">
                <a16:creationId xmlns:a16="http://schemas.microsoft.com/office/drawing/2014/main" id="{C0A60CA8-F06B-02E5-EE96-F51C002D68E1}"/>
              </a:ext>
            </a:extLst>
          </p:cNvPr>
          <p:cNvSpPr>
            <a:spLocks noGrp="1"/>
          </p:cNvSpPr>
          <p:nvPr>
            <p:ph idx="1"/>
          </p:nvPr>
        </p:nvSpPr>
        <p:spPr>
          <a:xfrm>
            <a:off x="304800" y="866775"/>
            <a:ext cx="7620000" cy="3178404"/>
          </a:xfrm>
        </p:spPr>
        <p:txBody>
          <a:bodyPr/>
          <a:lstStyle/>
          <a:p>
            <a:r>
              <a:rPr lang="en-US" dirty="0"/>
              <a:t>All today’s artificial neural networks are based on the McCulloch and Pitts neuron model.</a:t>
            </a:r>
          </a:p>
          <a:p>
            <a:r>
              <a:rPr lang="en-US" dirty="0"/>
              <a:t>To enhance the intelligent capabilities of the Artificial Neural Networks, the model of the artificial neuron should be updated to become closer by its properties to the natural neurons.</a:t>
            </a:r>
          </a:p>
          <a:p>
            <a:r>
              <a:rPr lang="en-US" dirty="0"/>
              <a:t>Among properties to update to make artificial neural networks closer to natural are</a:t>
            </a:r>
          </a:p>
          <a:p>
            <a:pPr lvl="1"/>
            <a:r>
              <a:rPr lang="en-US" dirty="0"/>
              <a:t>spike activation function with refractory period</a:t>
            </a:r>
          </a:p>
          <a:p>
            <a:pPr lvl="1"/>
            <a:r>
              <a:rPr lang="en-US" dirty="0"/>
              <a:t>accumulation of signal</a:t>
            </a:r>
          </a:p>
          <a:p>
            <a:pPr lvl="1"/>
            <a:r>
              <a:rPr lang="en-US" dirty="0"/>
              <a:t>synaptic properties including inhibiting synapses</a:t>
            </a:r>
          </a:p>
          <a:p>
            <a:pPr lvl="1"/>
            <a:r>
              <a:rPr lang="en-US" dirty="0"/>
              <a:t>network connectivity</a:t>
            </a:r>
          </a:p>
          <a:p>
            <a:r>
              <a:rPr lang="en-US" dirty="0"/>
              <a:t>Jut keep it in mind. We will come back to this issues by the end of this course.</a:t>
            </a:r>
          </a:p>
        </p:txBody>
      </p:sp>
      <p:pic>
        <p:nvPicPr>
          <p:cNvPr id="6" name="Picture 5" descr="A red exclamation mark&#10;&#10;Description automatically generated">
            <a:extLst>
              <a:ext uri="{FF2B5EF4-FFF2-40B4-BE49-F238E27FC236}">
                <a16:creationId xmlns:a16="http://schemas.microsoft.com/office/drawing/2014/main" id="{939429EF-E52E-A8B6-C442-75F9AE498E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52137" y="866775"/>
            <a:ext cx="1480977" cy="3409950"/>
          </a:xfrm>
          <a:prstGeom prst="rect">
            <a:avLst/>
          </a:prstGeom>
        </p:spPr>
      </p:pic>
    </p:spTree>
    <p:extLst>
      <p:ext uri="{BB962C8B-B14F-4D97-AF65-F5344CB8AC3E}">
        <p14:creationId xmlns:p14="http://schemas.microsoft.com/office/powerpoint/2010/main" val="1506845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914400" y="3333750"/>
            <a:ext cx="7696200" cy="533400"/>
          </a:xfrm>
        </p:spPr>
        <p:txBody>
          <a:bodyPr/>
          <a:lstStyle/>
          <a:p>
            <a:pPr marL="2452688" indent="-2452688"/>
            <a:r>
              <a:rPr lang="en-US" dirty="0"/>
              <a:t>Chapter 1 – Brain, Neurons, and Models</a:t>
            </a:r>
          </a:p>
        </p:txBody>
      </p:sp>
    </p:spTree>
    <p:extLst>
      <p:ext uri="{BB962C8B-B14F-4D97-AF65-F5344CB8AC3E}">
        <p14:creationId xmlns:p14="http://schemas.microsoft.com/office/powerpoint/2010/main" val="201201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Human Brain</a:t>
            </a:r>
          </a:p>
        </p:txBody>
      </p:sp>
      <p:sp>
        <p:nvSpPr>
          <p:cNvPr id="3" name="Content Placeholder 2"/>
          <p:cNvSpPr>
            <a:spLocks noGrp="1"/>
          </p:cNvSpPr>
          <p:nvPr>
            <p:ph sz="quarter" idx="10"/>
          </p:nvPr>
        </p:nvSpPr>
        <p:spPr>
          <a:xfrm>
            <a:off x="419100" y="1141500"/>
            <a:ext cx="8305800" cy="971550"/>
          </a:xfrm>
        </p:spPr>
        <p:txBody>
          <a:bodyPr/>
          <a:lstStyle/>
          <a:p>
            <a:r>
              <a:rPr lang="en-US" dirty="0"/>
              <a:t>The human brain contains more than 100 billion (~10</a:t>
            </a:r>
            <a:r>
              <a:rPr lang="en-US" baseline="30000" dirty="0"/>
              <a:t>11</a:t>
            </a:r>
            <a:r>
              <a:rPr lang="en-US" dirty="0"/>
              <a:t>) neurons.</a:t>
            </a:r>
          </a:p>
          <a:p>
            <a:r>
              <a:rPr lang="en-US" dirty="0"/>
              <a:t>Each neuron has axon and dendrites, which end up with synapses.</a:t>
            </a:r>
          </a:p>
          <a:p>
            <a:r>
              <a:rPr lang="en-US" dirty="0"/>
              <a:t>Each neuron may form thousands of connections with other neurons over synapses.</a:t>
            </a:r>
          </a:p>
        </p:txBody>
      </p:sp>
      <p:sp>
        <p:nvSpPr>
          <p:cNvPr id="5" name="Content Placeholder 4"/>
          <p:cNvSpPr>
            <a:spLocks noGrp="1"/>
          </p:cNvSpPr>
          <p:nvPr>
            <p:ph sz="quarter" idx="11"/>
          </p:nvPr>
        </p:nvSpPr>
        <p:spPr>
          <a:xfrm>
            <a:off x="419100" y="2488406"/>
            <a:ext cx="4664691" cy="1607344"/>
          </a:xfrm>
        </p:spPr>
        <p:txBody>
          <a:bodyPr/>
          <a:lstStyle/>
          <a:p>
            <a:r>
              <a:rPr lang="en-US" dirty="0"/>
              <a:t>There are over 1,000 trillion (~10¹⁵) synapses connecting functionally related neurons form neural networks.</a:t>
            </a:r>
            <a:endParaRPr lang="ru-RU" dirty="0"/>
          </a:p>
          <a:p>
            <a:r>
              <a:rPr lang="en-US" dirty="0"/>
              <a:t>10¹⁵</a:t>
            </a:r>
            <a:r>
              <a:rPr lang="ru-RU" dirty="0"/>
              <a:t> </a:t>
            </a:r>
            <a:r>
              <a:rPr lang="en-US" dirty="0"/>
              <a:t>is called quadrillion</a:t>
            </a:r>
          </a:p>
          <a:p>
            <a:endParaRPr lang="en-US" dirty="0"/>
          </a:p>
        </p:txBody>
      </p:sp>
      <p:sp>
        <p:nvSpPr>
          <p:cNvPr id="4" name="AutoShape 2" descr="Image result for brain"/>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3791" y="2443448"/>
            <a:ext cx="1607344" cy="1607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008" y="2443448"/>
            <a:ext cx="1688078" cy="1607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200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Natural Neuron</a:t>
            </a:r>
          </a:p>
        </p:txBody>
      </p:sp>
      <p:pic>
        <p:nvPicPr>
          <p:cNvPr id="7" name="Picture 6" descr="A diagram of a nerve cell&#10;&#10;Description automatically generated">
            <a:extLst>
              <a:ext uri="{FF2B5EF4-FFF2-40B4-BE49-F238E27FC236}">
                <a16:creationId xmlns:a16="http://schemas.microsoft.com/office/drawing/2014/main" id="{6F53B316-696D-49FF-B4A2-A74A39E6C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314" y="812994"/>
            <a:ext cx="6911973" cy="3932443"/>
          </a:xfrm>
          <a:prstGeom prst="rect">
            <a:avLst/>
          </a:prstGeom>
        </p:spPr>
      </p:pic>
    </p:spTree>
    <p:extLst>
      <p:ext uri="{BB962C8B-B14F-4D97-AF65-F5344CB8AC3E}">
        <p14:creationId xmlns:p14="http://schemas.microsoft.com/office/powerpoint/2010/main" val="136431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Neurons Work</a:t>
            </a:r>
          </a:p>
        </p:txBody>
      </p:sp>
      <p:sp>
        <p:nvSpPr>
          <p:cNvPr id="3" name="Content Placeholder 2"/>
          <p:cNvSpPr>
            <a:spLocks noGrp="1"/>
          </p:cNvSpPr>
          <p:nvPr>
            <p:ph sz="quarter" idx="10"/>
          </p:nvPr>
        </p:nvSpPr>
        <p:spPr>
          <a:xfrm>
            <a:off x="457200" y="931069"/>
            <a:ext cx="8458200" cy="457200"/>
          </a:xfrm>
        </p:spPr>
        <p:txBody>
          <a:bodyPr/>
          <a:lstStyle/>
          <a:p>
            <a:r>
              <a:rPr lang="en-US" dirty="0"/>
              <a:t>Every neuron can switch to the excitation state (fire) and transmits the excitation (electrical potential) over its axons and dendrites.</a:t>
            </a:r>
          </a:p>
          <a:p>
            <a:r>
              <a:rPr lang="en-US" dirty="0"/>
              <a:t>The axons and dendrites end up with synapses, which transmit the excitation (electrical potential) to other neurons over synapses.</a:t>
            </a:r>
          </a:p>
        </p:txBody>
      </p:sp>
      <p:sp>
        <p:nvSpPr>
          <p:cNvPr id="4" name="Content Placeholder 3"/>
          <p:cNvSpPr>
            <a:spLocks noGrp="1"/>
          </p:cNvSpPr>
          <p:nvPr>
            <p:ph sz="quarter" idx="11"/>
          </p:nvPr>
        </p:nvSpPr>
        <p:spPr>
          <a:xfrm>
            <a:off x="420622" y="2266950"/>
            <a:ext cx="4303777" cy="2261538"/>
          </a:xfrm>
        </p:spPr>
        <p:txBody>
          <a:bodyPr/>
          <a:lstStyle/>
          <a:p>
            <a:r>
              <a:rPr lang="en-US" dirty="0"/>
              <a:t>A neuron that received sufficient signal, that exceeds a certain threshold, switches to the firing mode (excited state) and starts transmitting signal over its axons and dendrites to other neurons.</a:t>
            </a:r>
          </a:p>
          <a:p>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7178" y="2266950"/>
            <a:ext cx="3716332" cy="2547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4631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A21B-3FC6-80E3-E5A4-E17AD682EEEB}"/>
              </a:ext>
            </a:extLst>
          </p:cNvPr>
          <p:cNvSpPr>
            <a:spLocks noGrp="1"/>
          </p:cNvSpPr>
          <p:nvPr>
            <p:ph type="title"/>
          </p:nvPr>
        </p:nvSpPr>
        <p:spPr/>
        <p:txBody>
          <a:bodyPr/>
          <a:lstStyle/>
          <a:p>
            <a:r>
              <a:rPr lang="en-US" dirty="0"/>
              <a:t>Synapse as a Neuron Junction</a:t>
            </a:r>
          </a:p>
        </p:txBody>
      </p:sp>
      <p:sp>
        <p:nvSpPr>
          <p:cNvPr id="3" name="Content Placeholder 2">
            <a:extLst>
              <a:ext uri="{FF2B5EF4-FFF2-40B4-BE49-F238E27FC236}">
                <a16:creationId xmlns:a16="http://schemas.microsoft.com/office/drawing/2014/main" id="{204D66D7-A21D-F57D-50F1-8C92B7D491D9}"/>
              </a:ext>
            </a:extLst>
          </p:cNvPr>
          <p:cNvSpPr>
            <a:spLocks noGrp="1"/>
          </p:cNvSpPr>
          <p:nvPr>
            <p:ph idx="1"/>
          </p:nvPr>
        </p:nvSpPr>
        <p:spPr>
          <a:xfrm>
            <a:off x="434975" y="895351"/>
            <a:ext cx="3984625" cy="3659356"/>
          </a:xfrm>
        </p:spPr>
        <p:txBody>
          <a:bodyPr/>
          <a:lstStyle/>
          <a:p>
            <a:r>
              <a:rPr lang="en-US" dirty="0"/>
              <a:t>Synapse, also called neuronal junction, the site of transmission of electric nerve impulses between two nerve cells (neurons) or between a neuron and a gland or muscle cell (effector). </a:t>
            </a:r>
          </a:p>
          <a:p>
            <a:r>
              <a:rPr lang="en-US" dirty="0"/>
              <a:t>A synaptic connection between a neuron and a muscle cell is called a neuromuscular junction. synapse.</a:t>
            </a:r>
          </a:p>
        </p:txBody>
      </p:sp>
      <p:pic>
        <p:nvPicPr>
          <p:cNvPr id="6" name="Picture 5" descr="A diagram of a neuron system&#10;&#10;Description automatically generated">
            <a:extLst>
              <a:ext uri="{FF2B5EF4-FFF2-40B4-BE49-F238E27FC236}">
                <a16:creationId xmlns:a16="http://schemas.microsoft.com/office/drawing/2014/main" id="{98480C06-877A-C326-4F52-9C3FF8FB03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1709" y="882397"/>
            <a:ext cx="3877316" cy="3867150"/>
          </a:xfrm>
          <a:prstGeom prst="rect">
            <a:avLst/>
          </a:prstGeom>
        </p:spPr>
      </p:pic>
    </p:spTree>
    <p:extLst>
      <p:ext uri="{BB962C8B-B14F-4D97-AF65-F5344CB8AC3E}">
        <p14:creationId xmlns:p14="http://schemas.microsoft.com/office/powerpoint/2010/main" val="4009550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A21B-3FC6-80E3-E5A4-E17AD682EEEB}"/>
              </a:ext>
            </a:extLst>
          </p:cNvPr>
          <p:cNvSpPr>
            <a:spLocks noGrp="1"/>
          </p:cNvSpPr>
          <p:nvPr>
            <p:ph type="title"/>
          </p:nvPr>
        </p:nvSpPr>
        <p:spPr/>
        <p:txBody>
          <a:bodyPr/>
          <a:lstStyle/>
          <a:p>
            <a:r>
              <a:rPr lang="en-US" dirty="0"/>
              <a:t>Synaptic Learning</a:t>
            </a:r>
          </a:p>
        </p:txBody>
      </p:sp>
      <p:sp>
        <p:nvSpPr>
          <p:cNvPr id="3" name="Content Placeholder 2">
            <a:extLst>
              <a:ext uri="{FF2B5EF4-FFF2-40B4-BE49-F238E27FC236}">
                <a16:creationId xmlns:a16="http://schemas.microsoft.com/office/drawing/2014/main" id="{204D66D7-A21D-F57D-50F1-8C92B7D491D9}"/>
              </a:ext>
            </a:extLst>
          </p:cNvPr>
          <p:cNvSpPr>
            <a:spLocks noGrp="1"/>
          </p:cNvSpPr>
          <p:nvPr>
            <p:ph idx="1"/>
          </p:nvPr>
        </p:nvSpPr>
        <p:spPr>
          <a:xfrm>
            <a:off x="434975" y="895351"/>
            <a:ext cx="3984625" cy="3659356"/>
          </a:xfrm>
        </p:spPr>
        <p:txBody>
          <a:bodyPr/>
          <a:lstStyle/>
          <a:p>
            <a:r>
              <a:rPr lang="en-US" dirty="0"/>
              <a:t>If the overall organism action or reaction on a given synaptic transmission is successful, this particular synaptic transmission gets stronger; otherwise, it gets weaker.</a:t>
            </a:r>
          </a:p>
          <a:p>
            <a:r>
              <a:rPr lang="en-US" dirty="0"/>
              <a:t>Terms “stronger” and “weaker” mean the efficiency of the presynaptic to postsynaptic transmission.</a:t>
            </a:r>
          </a:p>
          <a:p>
            <a:r>
              <a:rPr lang="en-US" dirty="0"/>
              <a:t>This is the way how our brain gets trained and learns.</a:t>
            </a:r>
          </a:p>
        </p:txBody>
      </p:sp>
      <p:pic>
        <p:nvPicPr>
          <p:cNvPr id="5" name="Picture 4" descr="A diagram of a synapse&#10;&#10;Description automatically generated">
            <a:extLst>
              <a:ext uri="{FF2B5EF4-FFF2-40B4-BE49-F238E27FC236}">
                <a16:creationId xmlns:a16="http://schemas.microsoft.com/office/drawing/2014/main" id="{26F5E954-1D00-D35F-DE05-DE23C90851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9722" y="895351"/>
            <a:ext cx="4935614" cy="3943350"/>
          </a:xfrm>
          <a:prstGeom prst="rect">
            <a:avLst/>
          </a:prstGeom>
        </p:spPr>
      </p:pic>
    </p:spTree>
    <p:extLst>
      <p:ext uri="{BB962C8B-B14F-4D97-AF65-F5344CB8AC3E}">
        <p14:creationId xmlns:p14="http://schemas.microsoft.com/office/powerpoint/2010/main" val="413359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A21B-3FC6-80E3-E5A4-E17AD682EEEB}"/>
              </a:ext>
            </a:extLst>
          </p:cNvPr>
          <p:cNvSpPr>
            <a:spLocks noGrp="1"/>
          </p:cNvSpPr>
          <p:nvPr>
            <p:ph type="title"/>
          </p:nvPr>
        </p:nvSpPr>
        <p:spPr>
          <a:xfrm>
            <a:off x="914400" y="285750"/>
            <a:ext cx="3406773" cy="490538"/>
          </a:xfrm>
        </p:spPr>
        <p:txBody>
          <a:bodyPr/>
          <a:lstStyle/>
          <a:p>
            <a:r>
              <a:rPr lang="en-US" dirty="0"/>
              <a:t>Neurotransmitters</a:t>
            </a:r>
          </a:p>
        </p:txBody>
      </p:sp>
      <p:sp>
        <p:nvSpPr>
          <p:cNvPr id="3" name="Content Placeholder 2">
            <a:extLst>
              <a:ext uri="{FF2B5EF4-FFF2-40B4-BE49-F238E27FC236}">
                <a16:creationId xmlns:a16="http://schemas.microsoft.com/office/drawing/2014/main" id="{204D66D7-A21D-F57D-50F1-8C92B7D491D9}"/>
              </a:ext>
            </a:extLst>
          </p:cNvPr>
          <p:cNvSpPr>
            <a:spLocks noGrp="1"/>
          </p:cNvSpPr>
          <p:nvPr>
            <p:ph idx="1"/>
          </p:nvPr>
        </p:nvSpPr>
        <p:spPr>
          <a:xfrm>
            <a:off x="434975" y="895351"/>
            <a:ext cx="3984625" cy="3659356"/>
          </a:xfrm>
        </p:spPr>
        <p:txBody>
          <a:bodyPr/>
          <a:lstStyle/>
          <a:p>
            <a:r>
              <a:rPr lang="en-US" dirty="0"/>
              <a:t>The biochemical agents responsible for signal transmission are called </a:t>
            </a:r>
            <a:r>
              <a:rPr lang="en-US" b="1" i="1" dirty="0"/>
              <a:t>neurotransmitters</a:t>
            </a:r>
            <a:r>
              <a:rPr lang="en-US" dirty="0"/>
              <a:t>.</a:t>
            </a:r>
          </a:p>
          <a:p>
            <a:r>
              <a:rPr lang="en-US" dirty="0"/>
              <a:t>Neurotransmitters pass electrical signal (potential) from the presynaptic part of the synapse to the sensors in the postsynaptic part of </a:t>
            </a:r>
            <a:r>
              <a:rPr lang="en-US" dirty="0" err="1"/>
              <a:t>thre</a:t>
            </a:r>
            <a:r>
              <a:rPr lang="en-US" dirty="0"/>
              <a:t> synapse.</a:t>
            </a:r>
          </a:p>
          <a:p>
            <a:endParaRPr lang="en-US" dirty="0"/>
          </a:p>
        </p:txBody>
      </p:sp>
      <p:pic>
        <p:nvPicPr>
          <p:cNvPr id="6" name="Picture 5" descr="Diagram of a cell membrane&#10;&#10;Description automatically generated">
            <a:extLst>
              <a:ext uri="{FF2B5EF4-FFF2-40B4-BE49-F238E27FC236}">
                <a16:creationId xmlns:a16="http://schemas.microsoft.com/office/drawing/2014/main" id="{D094011D-B61B-0455-2AAC-7172D3394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2829" y="153710"/>
            <a:ext cx="3811143" cy="4704040"/>
          </a:xfrm>
          <a:prstGeom prst="rect">
            <a:avLst/>
          </a:prstGeom>
        </p:spPr>
      </p:pic>
    </p:spTree>
    <p:extLst>
      <p:ext uri="{BB962C8B-B14F-4D97-AF65-F5344CB8AC3E}">
        <p14:creationId xmlns:p14="http://schemas.microsoft.com/office/powerpoint/2010/main" val="3417713870"/>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solidFill>
          <a:schemeClr val="accent1"/>
        </a:solidFill>
        <a:ln w="38100" cap="flat" cmpd="dbl" algn="ctr">
          <a:solidFill>
            <a:schemeClr val="tx1"/>
          </a:solidFill>
          <a:prstDash val="solid"/>
          <a:miter lim="800000"/>
          <a:headEnd type="none" w="med" len="med"/>
          <a:tailEnd type="none" w="med" len="med"/>
        </a:ln>
        <a:effec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19379</TotalTime>
  <Words>2600</Words>
  <Application>Microsoft Office PowerPoint</Application>
  <PresentationFormat>On-screen Show (16:9)</PresentationFormat>
  <Paragraphs>492</Paragraphs>
  <Slides>33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8" baseType="lpstr">
      <vt:lpstr>Arial</vt:lpstr>
      <vt:lpstr>Tahoma</vt:lpstr>
      <vt:lpstr>Wingdings</vt:lpstr>
      <vt:lpstr>Blends</vt:lpstr>
      <vt:lpstr>Equation</vt:lpstr>
      <vt:lpstr>Chapter 1 – Brain, Neurons, and Models</vt:lpstr>
      <vt:lpstr>In This Chapter</vt:lpstr>
      <vt:lpstr>PowerPoint Presentation</vt:lpstr>
      <vt:lpstr>The Human Brain</vt:lpstr>
      <vt:lpstr>A Natural Neuron</vt:lpstr>
      <vt:lpstr>How Neurons Work</vt:lpstr>
      <vt:lpstr>Synapse as a Neuron Junction</vt:lpstr>
      <vt:lpstr>Synaptic Learning</vt:lpstr>
      <vt:lpstr>Neurotransmitters</vt:lpstr>
      <vt:lpstr>Neurotransmitters Role in Memory</vt:lpstr>
      <vt:lpstr>Synaptic Inhibition</vt:lpstr>
      <vt:lpstr>Action Potential</vt:lpstr>
      <vt:lpstr>Natural Neural Network in Brain</vt:lpstr>
      <vt:lpstr>Synaptic Learning</vt:lpstr>
      <vt:lpstr>Refractory Period of a Natural Neuron</vt:lpstr>
      <vt:lpstr>PowerPoint Presentation</vt:lpstr>
      <vt:lpstr>Warren McCulloch and Walter Pitts</vt:lpstr>
      <vt:lpstr>Warren McCulloch</vt:lpstr>
      <vt:lpstr>Walter Pitts</vt:lpstr>
      <vt:lpstr>The McCulloch and Pitts Neuron</vt:lpstr>
      <vt:lpstr>Another Schematic Representation of the McCulloch and Pitts Neuron</vt:lpstr>
      <vt:lpstr>Properties of McCulloch and Pitts Neuron</vt:lpstr>
      <vt:lpstr>Principal Differenced Between Natural and the McCulloch and Pitts Neuron</vt:lpstr>
      <vt:lpstr>Inhibiting Inputs (not Part of the MCP Model)</vt:lpstr>
      <vt:lpstr>Logic with the McCulloch and Pitts Neuron</vt:lpstr>
      <vt:lpstr>XOR with the McCulloch and Pitts Neurons</vt:lpstr>
      <vt:lpstr>The Neuron Learning Rule</vt:lpstr>
      <vt:lpstr>Variations of weight Vector W</vt:lpstr>
      <vt:lpstr>Artificial Neuron: General Properties </vt:lpstr>
      <vt:lpstr>Artificial Neuron: Activation Step-Function</vt:lpstr>
      <vt:lpstr>Artificial Neuron: No Activation Spike</vt:lpstr>
      <vt:lpstr>Keep It in Mind for the Future</vt:lpstr>
      <vt:lpstr>Chapter 1 – Brain, Neurons, and Models</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Aityan, Sergey</cp:lastModifiedBy>
  <cp:revision>492</cp:revision>
  <cp:lastPrinted>1601-01-01T00:00:00Z</cp:lastPrinted>
  <dcterms:created xsi:type="dcterms:W3CDTF">2003-11-11T09:16:48Z</dcterms:created>
  <dcterms:modified xsi:type="dcterms:W3CDTF">2024-08-20T17:49:56Z</dcterms:modified>
</cp:coreProperties>
</file>