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40"/>
  </p:notesMasterIdLst>
  <p:handoutMasterIdLst>
    <p:handoutMasterId r:id="rId41"/>
  </p:handoutMasterIdLst>
  <p:sldIdLst>
    <p:sldId id="559" r:id="rId2"/>
    <p:sldId id="930" r:id="rId3"/>
    <p:sldId id="583" r:id="rId4"/>
    <p:sldId id="300" r:id="rId5"/>
    <p:sldId id="933" r:id="rId6"/>
    <p:sldId id="931" r:id="rId7"/>
    <p:sldId id="932" r:id="rId8"/>
    <p:sldId id="573" r:id="rId9"/>
    <p:sldId id="600" r:id="rId10"/>
    <p:sldId id="301" r:id="rId11"/>
    <p:sldId id="296" r:id="rId12"/>
    <p:sldId id="326" r:id="rId13"/>
    <p:sldId id="593" r:id="rId14"/>
    <p:sldId id="574" r:id="rId15"/>
    <p:sldId id="606" r:id="rId16"/>
    <p:sldId id="307" r:id="rId17"/>
    <p:sldId id="308" r:id="rId18"/>
    <p:sldId id="602" r:id="rId19"/>
    <p:sldId id="592" r:id="rId20"/>
    <p:sldId id="611" r:id="rId21"/>
    <p:sldId id="603" r:id="rId22"/>
    <p:sldId id="604" r:id="rId23"/>
    <p:sldId id="605" r:id="rId24"/>
    <p:sldId id="591" r:id="rId25"/>
    <p:sldId id="616" r:id="rId26"/>
    <p:sldId id="584" r:id="rId27"/>
    <p:sldId id="612" r:id="rId28"/>
    <p:sldId id="585" r:id="rId29"/>
    <p:sldId id="587" r:id="rId30"/>
    <p:sldId id="607" r:id="rId31"/>
    <p:sldId id="608" r:id="rId32"/>
    <p:sldId id="609" r:id="rId33"/>
    <p:sldId id="610" r:id="rId34"/>
    <p:sldId id="613" r:id="rId35"/>
    <p:sldId id="302" r:id="rId36"/>
    <p:sldId id="586" r:id="rId37"/>
    <p:sldId id="615" r:id="rId38"/>
    <p:sldId id="617" r:id="rId39"/>
  </p:sldIdLst>
  <p:sldSz cx="9144000" cy="5143500" type="screen16x9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429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6858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287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3716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145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0574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003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7432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FFFF"/>
    <a:srgbClr val="FF0000"/>
    <a:srgbClr val="CFC215"/>
    <a:srgbClr val="F2F3C9"/>
    <a:srgbClr val="CCDB9D"/>
    <a:srgbClr val="EAD896"/>
    <a:srgbClr val="B1F1B7"/>
    <a:srgbClr val="FFF1C9"/>
    <a:srgbClr val="FFF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0929"/>
  </p:normalViewPr>
  <p:slideViewPr>
    <p:cSldViewPr>
      <p:cViewPr varScale="1">
        <p:scale>
          <a:sx n="139" d="100"/>
          <a:sy n="139" d="100"/>
        </p:scale>
        <p:origin x="88" y="2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85" d="100"/>
          <a:sy n="85" d="100"/>
        </p:scale>
        <p:origin x="3342" y="90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8588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fld id="{F1D50257-17F5-44CD-923E-9E9E8834C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82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8588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6875" y="692150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387850"/>
            <a:ext cx="509587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fld id="{72847581-2AB3-4E1B-9DDC-68E157F3E9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272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>
            <a:spLocks noChangeArrowheads="1"/>
          </p:cNvSpPr>
          <p:nvPr userDrawn="1"/>
        </p:nvSpPr>
        <p:spPr bwMode="ltGray">
          <a:xfrm>
            <a:off x="398464" y="2227660"/>
            <a:ext cx="668337" cy="355997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5" name="Rectangle 25"/>
          <p:cNvSpPr>
            <a:spLocks noChangeArrowheads="1"/>
          </p:cNvSpPr>
          <p:nvPr userDrawn="1"/>
        </p:nvSpPr>
        <p:spPr bwMode="ltGray">
          <a:xfrm>
            <a:off x="522288" y="2532460"/>
            <a:ext cx="849312" cy="355997"/>
          </a:xfrm>
          <a:prstGeom prst="rect">
            <a:avLst/>
          </a:prstGeom>
          <a:gradFill rotWithShape="0">
            <a:gsLst>
              <a:gs pos="0">
                <a:srgbClr val="FF00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" name="Rectangle 27"/>
          <p:cNvSpPr>
            <a:spLocks noChangeArrowheads="1"/>
          </p:cNvSpPr>
          <p:nvPr userDrawn="1"/>
        </p:nvSpPr>
        <p:spPr bwMode="ltGray">
          <a:xfrm>
            <a:off x="107950" y="2477692"/>
            <a:ext cx="560388" cy="316706"/>
          </a:xfrm>
          <a:prstGeom prst="rect">
            <a:avLst/>
          </a:prstGeom>
          <a:gradFill rotWithShape="0">
            <a:gsLst>
              <a:gs pos="0">
                <a:srgbClr val="CC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35001" y="2103835"/>
            <a:ext cx="31750" cy="789384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315913" y="2720578"/>
            <a:ext cx="8693150" cy="4167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9" name="Text Box 29"/>
          <p:cNvSpPr txBox="1">
            <a:spLocks noChangeArrowheads="1"/>
          </p:cNvSpPr>
          <p:nvPr userDrawn="1"/>
        </p:nvSpPr>
        <p:spPr bwMode="auto">
          <a:xfrm>
            <a:off x="6019800" y="113340"/>
            <a:ext cx="29892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800" dirty="0"/>
              <a:t>Sergey K. Aityan</a:t>
            </a:r>
          </a:p>
          <a:p>
            <a:pPr>
              <a:spcBef>
                <a:spcPts val="0"/>
              </a:spcBef>
              <a:defRPr/>
            </a:pPr>
            <a:r>
              <a:rPr lang="en-US" sz="1800" dirty="0"/>
              <a:t>s.aityan@northeastern.edu</a:t>
            </a:r>
          </a:p>
        </p:txBody>
      </p: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524000" y="3095491"/>
            <a:ext cx="5564995" cy="59888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Box 29">
            <a:extLst>
              <a:ext uri="{FF2B5EF4-FFF2-40B4-BE49-F238E27FC236}">
                <a16:creationId xmlns:a16="http://schemas.microsoft.com/office/drawing/2014/main" id="{A64F5065-D737-E9BE-1E51-58481296AB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82676" y="1978942"/>
            <a:ext cx="739457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baseline="0" dirty="0">
                <a:solidFill>
                  <a:srgbClr val="333399"/>
                </a:solidFill>
              </a:rPr>
              <a:t>Artificial Neural Networks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456850-AB26-F658-4BCE-ACAB9ECB15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6687" y="189691"/>
            <a:ext cx="2074864" cy="5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065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E26064-3D00-49F6-8362-C795B30818E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3400" y="1257300"/>
            <a:ext cx="3886200" cy="3371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2D19B3-9000-47C2-9C05-FBAC3FB266F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00600" y="1257300"/>
            <a:ext cx="3733800" cy="3371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929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385" y="1114189"/>
            <a:ext cx="8182215" cy="130516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472" y="2792489"/>
            <a:ext cx="3984127" cy="19128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AB43A41-22AC-44C6-F385-3B4D3B2D542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26473" y="2767555"/>
            <a:ext cx="3984127" cy="19128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608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563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22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37" name="Rectangle 25"/>
          <p:cNvSpPr>
            <a:spLocks noChangeArrowheads="1"/>
          </p:cNvSpPr>
          <p:nvPr userDrawn="1"/>
        </p:nvSpPr>
        <p:spPr bwMode="ltGray">
          <a:xfrm>
            <a:off x="398464" y="303610"/>
            <a:ext cx="668337" cy="355997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38" name="Rectangle 26"/>
          <p:cNvSpPr>
            <a:spLocks noChangeArrowheads="1"/>
          </p:cNvSpPr>
          <p:nvPr userDrawn="1"/>
        </p:nvSpPr>
        <p:spPr bwMode="ltGray">
          <a:xfrm>
            <a:off x="522288" y="608410"/>
            <a:ext cx="849312" cy="355997"/>
          </a:xfrm>
          <a:prstGeom prst="rect">
            <a:avLst/>
          </a:prstGeom>
          <a:gradFill rotWithShape="0">
            <a:gsLst>
              <a:gs pos="0">
                <a:srgbClr val="FF00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39" name="Rectangle 27"/>
          <p:cNvSpPr>
            <a:spLocks noChangeArrowheads="1"/>
          </p:cNvSpPr>
          <p:nvPr userDrawn="1"/>
        </p:nvSpPr>
        <p:spPr bwMode="ltGray">
          <a:xfrm>
            <a:off x="107950" y="553641"/>
            <a:ext cx="560388" cy="316706"/>
          </a:xfrm>
          <a:prstGeom prst="rect">
            <a:avLst/>
          </a:prstGeom>
          <a:gradFill rotWithShape="0">
            <a:gsLst>
              <a:gs pos="0">
                <a:srgbClr val="CC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34976" y="776287"/>
            <a:ext cx="8226425" cy="238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393827" y="285750"/>
            <a:ext cx="672305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4975" y="1098321"/>
            <a:ext cx="8251823" cy="34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 userDrawn="1"/>
        </p:nvSpPr>
        <p:spPr bwMode="auto">
          <a:xfrm>
            <a:off x="0" y="0"/>
            <a:ext cx="2286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500" dirty="0"/>
              <a:t>Sergey Aityan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 userDrawn="1"/>
        </p:nvSpPr>
        <p:spPr bwMode="auto">
          <a:xfrm>
            <a:off x="7543800" y="4858589"/>
            <a:ext cx="137160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350" dirty="0"/>
              <a:t>Slide </a:t>
            </a:r>
            <a:fld id="{67157EC5-6444-444D-B5D1-86515F90BDAD}" type="slidenum">
              <a:rPr lang="en-US" altLang="en-US" sz="1350"/>
              <a:pPr algn="r" eaLnBrk="1" hangingPunct="1">
                <a:spcBef>
                  <a:spcPct val="50000"/>
                </a:spcBef>
              </a:pPr>
              <a:t>‹#›</a:t>
            </a:fld>
            <a:r>
              <a:rPr lang="en-US" altLang="en-US" sz="1350" dirty="0"/>
              <a:t> / 37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 userDrawn="1"/>
        </p:nvSpPr>
        <p:spPr bwMode="auto">
          <a:xfrm>
            <a:off x="125342" y="4879390"/>
            <a:ext cx="337985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350" dirty="0"/>
              <a:t>Artificial Neural Networks</a:t>
            </a:r>
          </a:p>
        </p:txBody>
      </p:sp>
      <p:sp>
        <p:nvSpPr>
          <p:cNvPr id="64532" name="Rectangle 20"/>
          <p:cNvSpPr>
            <a:spLocks noChangeArrowheads="1"/>
          </p:cNvSpPr>
          <p:nvPr userDrawn="1"/>
        </p:nvSpPr>
        <p:spPr bwMode="auto">
          <a:xfrm>
            <a:off x="3657600" y="4862985"/>
            <a:ext cx="2303003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350" dirty="0"/>
              <a:t>Chapter 2 – The Perceptron</a:t>
            </a:r>
          </a:p>
        </p:txBody>
      </p:sp>
      <p:sp>
        <p:nvSpPr>
          <p:cNvPr id="64533" name="Line 21"/>
          <p:cNvSpPr>
            <a:spLocks noChangeShapeType="1"/>
          </p:cNvSpPr>
          <p:nvPr userDrawn="1"/>
        </p:nvSpPr>
        <p:spPr bwMode="auto">
          <a:xfrm>
            <a:off x="228600" y="4901453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 sz="1800"/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732631" y="228601"/>
            <a:ext cx="0" cy="73580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82" r:id="rId3"/>
    <p:sldLayoutId id="2147483681" r:id="rId4"/>
    <p:sldLayoutId id="2147483675" r:id="rId5"/>
    <p:sldLayoutId id="2147483674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9pPr>
    </p:titleStyle>
    <p:bodyStyle>
      <a:lvl1pPr marL="257175" indent="-257175" algn="l" rtl="0" eaLnBrk="0" fontAlgn="base" hangingPunct="0">
        <a:spcBef>
          <a:spcPts val="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ts val="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</a:defRPr>
      </a:lvl2pPr>
      <a:lvl3pPr marL="942975" indent="-257175" algn="l" rtl="0" eaLnBrk="0" fontAlgn="base" hangingPunct="0">
        <a:spcBef>
          <a:spcPts val="0"/>
        </a:spcBef>
        <a:spcAft>
          <a:spcPct val="0"/>
        </a:spcAft>
        <a:buClr>
          <a:srgbClr val="008000"/>
        </a:buClr>
        <a:buSzPct val="70000"/>
        <a:buFont typeface="Wingdings" panose="05000000000000000000" pitchFamily="2" charset="2"/>
        <a:buChar char="ü"/>
        <a:defRPr sz="20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ts val="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8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ts val="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5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0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735B6E-92D5-AE01-69BE-3DF618D2C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33750"/>
            <a:ext cx="7696200" cy="533400"/>
          </a:xfrm>
        </p:spPr>
        <p:txBody>
          <a:bodyPr/>
          <a:lstStyle/>
          <a:p>
            <a:pPr marL="2452688" indent="-2452688"/>
            <a:r>
              <a:rPr lang="en-US" dirty="0"/>
              <a:t>Chapter 2 – The Perceptron</a:t>
            </a:r>
          </a:p>
        </p:txBody>
      </p:sp>
    </p:spTree>
    <p:extLst>
      <p:ext uri="{BB962C8B-B14F-4D97-AF65-F5344CB8AC3E}">
        <p14:creationId xmlns:p14="http://schemas.microsoft.com/office/powerpoint/2010/main" val="3594427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827" y="285750"/>
            <a:ext cx="7597774" cy="490538"/>
          </a:xfrm>
        </p:spPr>
        <p:txBody>
          <a:bodyPr/>
          <a:lstStyle/>
          <a:p>
            <a:r>
              <a:rPr lang="en-US" dirty="0"/>
              <a:t>Neural Perceptron</a:t>
            </a:r>
            <a:r>
              <a:rPr lang="ru-RU" dirty="0"/>
              <a:t> </a:t>
            </a:r>
            <a:r>
              <a:rPr lang="en-US" dirty="0"/>
              <a:t>Schema with a Bias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372" y="845504"/>
            <a:ext cx="8921229" cy="402841"/>
          </a:xfrm>
        </p:spPr>
        <p:txBody>
          <a:bodyPr/>
          <a:lstStyle/>
          <a:p>
            <a:r>
              <a:rPr lang="en-US" dirty="0"/>
              <a:t>A perceptron (artificial neuron) with weighted signal aggregating function g(x) and the activation function f(g) with threshold </a:t>
            </a:r>
            <a:r>
              <a:rPr lang="el-GR" i="1" dirty="0"/>
              <a:t>θ</a:t>
            </a:r>
            <a:r>
              <a:rPr lang="en-US" dirty="0"/>
              <a:t>,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.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D8F4F9-378B-C428-FDD7-B402D2ACC57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752" y="2376418"/>
            <a:ext cx="4787651" cy="2154611"/>
          </a:xfrm>
        </p:spPr>
        <p:txBody>
          <a:bodyPr/>
          <a:lstStyle/>
          <a:p>
            <a:r>
              <a:rPr lang="en-US" dirty="0"/>
              <a:t>Input pattern X = 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,…,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} and a constant bias b. </a:t>
            </a:r>
          </a:p>
          <a:p>
            <a:r>
              <a:rPr lang="en-US" dirty="0"/>
              <a:t>W = {w</a:t>
            </a:r>
            <a:r>
              <a:rPr lang="en-US" baseline="-25000" dirty="0"/>
              <a:t>1</a:t>
            </a:r>
            <a:r>
              <a:rPr lang="en-US" dirty="0"/>
              <a:t>,w</a:t>
            </a:r>
            <a:r>
              <a:rPr lang="en-US" baseline="-25000" dirty="0"/>
              <a:t>2</a:t>
            </a:r>
            <a:r>
              <a:rPr lang="en-US" dirty="0"/>
              <a:t>,…,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} are the transmission weights that modify input X by multiplying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by weight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 for each component k.</a:t>
            </a:r>
          </a:p>
          <a:p>
            <a:r>
              <a:rPr lang="en-US" dirty="0"/>
              <a:t>Bias </a:t>
            </a:r>
            <a:r>
              <a:rPr lang="en-US" i="1" dirty="0"/>
              <a:t>b</a:t>
            </a:r>
            <a:r>
              <a:rPr lang="en-US" dirty="0"/>
              <a:t> helps shifting patterns left/right that facilitates the training process.</a:t>
            </a: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DE6ACD6-A17E-09B8-17E8-40A7C55ACF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782152"/>
              </p:ext>
            </p:extLst>
          </p:nvPr>
        </p:nvGraphicFramePr>
        <p:xfrm>
          <a:off x="798513" y="1449388"/>
          <a:ext cx="2767012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18960" imgH="431640" progId="Equation.DSMT4">
                  <p:embed/>
                </p:oleObj>
              </mc:Choice>
              <mc:Fallback>
                <p:oleObj name="Equation" r:id="rId2" imgW="1218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8513" y="1449388"/>
                        <a:ext cx="2767012" cy="982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6DB30C4E-4D94-A007-0905-2496EF43DF1D}"/>
              </a:ext>
            </a:extLst>
          </p:cNvPr>
          <p:cNvGrpSpPr/>
          <p:nvPr/>
        </p:nvGrpSpPr>
        <p:grpSpPr>
          <a:xfrm>
            <a:off x="4889346" y="2733272"/>
            <a:ext cx="4102255" cy="1924927"/>
            <a:chOff x="4889346" y="2723494"/>
            <a:chExt cx="4102255" cy="1924927"/>
          </a:xfrm>
        </p:grpSpPr>
        <p:cxnSp>
          <p:nvCxnSpPr>
            <p:cNvPr id="6" name="Straight Connector 5"/>
            <p:cNvCxnSpPr/>
            <p:nvPr/>
          </p:nvCxnSpPr>
          <p:spPr bwMode="auto">
            <a:xfrm>
              <a:off x="6805180" y="3000680"/>
              <a:ext cx="800596" cy="5339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6805180" y="3433094"/>
              <a:ext cx="747849" cy="20297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0"/>
            <p:cNvCxnSpPr/>
            <p:nvPr/>
          </p:nvCxnSpPr>
          <p:spPr bwMode="auto">
            <a:xfrm flipV="1">
              <a:off x="6810460" y="3979257"/>
              <a:ext cx="742569" cy="47578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V="1">
              <a:off x="8176992" y="3762703"/>
              <a:ext cx="61278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TextBox 14"/>
            <p:cNvSpPr txBox="1"/>
            <p:nvPr/>
          </p:nvSpPr>
          <p:spPr>
            <a:xfrm>
              <a:off x="8780616" y="3616830"/>
              <a:ext cx="21098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a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6498105" y="2873476"/>
              <a:ext cx="354111" cy="1774945"/>
              <a:chOff x="3657600" y="2940424"/>
              <a:chExt cx="511568" cy="2622176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3735077" y="2940424"/>
                <a:ext cx="356614" cy="41490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600" dirty="0"/>
                  <a:t>1</a:t>
                </a: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3657600" y="3505200"/>
                <a:ext cx="511568" cy="2057400"/>
                <a:chOff x="3755632" y="3505200"/>
                <a:chExt cx="511568" cy="2057400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3839967" y="3590191"/>
                  <a:ext cx="356614" cy="41490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34290" rtlCol="0">
                  <a:spAutoFit/>
                </a:bodyPr>
                <a:lstStyle/>
                <a:p>
                  <a:pPr algn="ctr"/>
                  <a:r>
                    <a:rPr lang="en-US" sz="1600" dirty="0"/>
                    <a:t>x</a:t>
                  </a:r>
                  <a:r>
                    <a:rPr lang="en-US" sz="1600" baseline="-25000" dirty="0"/>
                    <a:t>1</a:t>
                  </a:r>
                  <a:endParaRPr lang="en-US" sz="16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839967" y="4067018"/>
                  <a:ext cx="356614" cy="41490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34290" rtlCol="0">
                  <a:spAutoFit/>
                </a:bodyPr>
                <a:lstStyle/>
                <a:p>
                  <a:pPr algn="ctr"/>
                  <a:r>
                    <a:rPr lang="en-US" sz="1600" dirty="0"/>
                    <a:t>x</a:t>
                  </a:r>
                  <a:r>
                    <a:rPr lang="en-US" sz="1600" baseline="-25000" dirty="0"/>
                    <a:t>2</a:t>
                  </a:r>
                  <a:endParaRPr lang="en-US" sz="1600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846821" y="4543845"/>
                  <a:ext cx="342899" cy="3637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839967" y="5097612"/>
                  <a:ext cx="356614" cy="41490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34290" rtlCol="0">
                  <a:spAutoFit/>
                </a:bodyPr>
                <a:lstStyle/>
                <a:p>
                  <a:pPr algn="ctr"/>
                  <a:r>
                    <a:rPr lang="en-US" sz="1600" dirty="0" err="1"/>
                    <a:t>x</a:t>
                  </a:r>
                  <a:r>
                    <a:rPr lang="en-US" sz="1600" baseline="-25000" dirty="0" err="1"/>
                    <a:t>N</a:t>
                  </a:r>
                  <a:endParaRPr lang="en-US" sz="1600" dirty="0"/>
                </a:p>
              </p:txBody>
            </p:sp>
            <p:sp>
              <p:nvSpPr>
                <p:cNvPr id="23" name="Rectangle 22"/>
                <p:cNvSpPr/>
                <p:nvPr/>
              </p:nvSpPr>
              <p:spPr bwMode="auto">
                <a:xfrm>
                  <a:off x="3755632" y="3505200"/>
                  <a:ext cx="511568" cy="2057400"/>
                </a:xfrm>
                <a:prstGeom prst="rec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600"/>
                </a:p>
              </p:txBody>
            </p:sp>
          </p:grpSp>
        </p:grpSp>
        <p:sp>
          <p:nvSpPr>
            <p:cNvPr id="24" name="TextBox 23"/>
            <p:cNvSpPr txBox="1"/>
            <p:nvPr/>
          </p:nvSpPr>
          <p:spPr>
            <a:xfrm>
              <a:off x="4889346" y="3687994"/>
              <a:ext cx="1213163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Input pattern for analysis</a:t>
              </a:r>
            </a:p>
          </p:txBody>
        </p:sp>
        <p:sp>
          <p:nvSpPr>
            <p:cNvPr id="25" name="Left Brace 24"/>
            <p:cNvSpPr/>
            <p:nvPr/>
          </p:nvSpPr>
          <p:spPr bwMode="auto">
            <a:xfrm>
              <a:off x="6102508" y="3255772"/>
              <a:ext cx="237358" cy="1392649"/>
            </a:xfrm>
            <a:prstGeom prst="leftBrace">
              <a:avLst>
                <a:gd name="adj1" fmla="val 44934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6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943980" y="2723494"/>
              <a:ext cx="1576433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Bias: </a:t>
              </a:r>
            </a:p>
            <a:p>
              <a:r>
                <a:rPr lang="en-US" sz="1600" dirty="0"/>
                <a:t>constant input b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968073" y="2944279"/>
              <a:ext cx="347409" cy="1264655"/>
              <a:chOff x="4616351" y="3156412"/>
              <a:chExt cx="501886" cy="186831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693347" y="4020671"/>
                <a:ext cx="342899" cy="363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dirty="0"/>
                  <a:t>w</a:t>
                </a:r>
                <a:r>
                  <a:rPr lang="en-US" sz="1600" baseline="-25000" dirty="0"/>
                  <a:t>2</a:t>
                </a:r>
                <a:endParaRPr lang="en-US" sz="16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635403" y="3613274"/>
                <a:ext cx="446119" cy="363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dirty="0"/>
                  <a:t>w</a:t>
                </a:r>
                <a:r>
                  <a:rPr lang="en-US" sz="1600" baseline="-25000" dirty="0"/>
                  <a:t>1</a:t>
                </a:r>
                <a:endParaRPr lang="en-US" sz="16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616351" y="4660974"/>
                <a:ext cx="501886" cy="363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dirty="0" err="1"/>
                  <a:t>w</a:t>
                </a:r>
                <a:r>
                  <a:rPr lang="en-US" sz="1600" baseline="-25000" dirty="0" err="1"/>
                  <a:t>N</a:t>
                </a:r>
                <a:endParaRPr lang="en-US" sz="16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635403" y="3156412"/>
                <a:ext cx="446119" cy="363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dirty="0"/>
                  <a:t>b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616351" y="4226188"/>
                <a:ext cx="342899" cy="363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</p:grpSp>
        <p:cxnSp>
          <p:nvCxnSpPr>
            <p:cNvPr id="37" name="Straight Connector 36"/>
            <p:cNvCxnSpPr>
              <a:stCxn id="9" idx="3"/>
            </p:cNvCxnSpPr>
            <p:nvPr/>
          </p:nvCxnSpPr>
          <p:spPr bwMode="auto">
            <a:xfrm flipV="1">
              <a:off x="6803333" y="3765850"/>
              <a:ext cx="691167" cy="1063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TextBox 46"/>
            <p:cNvSpPr txBox="1"/>
            <p:nvPr/>
          </p:nvSpPr>
          <p:spPr>
            <a:xfrm>
              <a:off x="8147496" y="3459692"/>
              <a:ext cx="70470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Output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46565A4-6A16-454A-4DD9-708C992EE906}"/>
                </a:ext>
              </a:extLst>
            </p:cNvPr>
            <p:cNvGrpSpPr/>
            <p:nvPr/>
          </p:nvGrpSpPr>
          <p:grpSpPr>
            <a:xfrm>
              <a:off x="7517333" y="3453724"/>
              <a:ext cx="704705" cy="705495"/>
              <a:chOff x="7664360" y="3331130"/>
              <a:chExt cx="905044" cy="902350"/>
            </a:xfrm>
          </p:grpSpPr>
          <p:sp>
            <p:nvSpPr>
              <p:cNvPr id="20" name="Pie 18">
                <a:extLst>
                  <a:ext uri="{FF2B5EF4-FFF2-40B4-BE49-F238E27FC236}">
                    <a16:creationId xmlns:a16="http://schemas.microsoft.com/office/drawing/2014/main" id="{3492734A-F92F-3CFE-BB09-D00B9E7A059A}"/>
                  </a:ext>
                </a:extLst>
              </p:cNvPr>
              <p:cNvSpPr/>
              <p:nvPr/>
            </p:nvSpPr>
            <p:spPr bwMode="auto">
              <a:xfrm flipH="1">
                <a:off x="7664360" y="3342101"/>
                <a:ext cx="905044" cy="891379"/>
              </a:xfrm>
              <a:prstGeom prst="pie">
                <a:avLst>
                  <a:gd name="adj1" fmla="val 5384087"/>
                  <a:gd name="adj2" fmla="val 16200000"/>
                </a:avLst>
              </a:prstGeom>
              <a:solidFill>
                <a:schemeClr val="bg1">
                  <a:lumMod val="85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r" defTabSz="685800"/>
                <a:r>
                  <a:rPr lang="en-US" sz="2000" dirty="0"/>
                  <a:t>f</a:t>
                </a:r>
              </a:p>
            </p:txBody>
          </p:sp>
          <p:sp>
            <p:nvSpPr>
              <p:cNvPr id="32" name="Pie 17">
                <a:extLst>
                  <a:ext uri="{FF2B5EF4-FFF2-40B4-BE49-F238E27FC236}">
                    <a16:creationId xmlns:a16="http://schemas.microsoft.com/office/drawing/2014/main" id="{AF1BA988-D490-21F2-77E5-A349711E193A}"/>
                  </a:ext>
                </a:extLst>
              </p:cNvPr>
              <p:cNvSpPr/>
              <p:nvPr/>
            </p:nvSpPr>
            <p:spPr bwMode="auto">
              <a:xfrm>
                <a:off x="7664360" y="3331130"/>
                <a:ext cx="905044" cy="891379"/>
              </a:xfrm>
              <a:prstGeom prst="pie">
                <a:avLst>
                  <a:gd name="adj1" fmla="val 5384087"/>
                  <a:gd name="adj2" fmla="val 16200000"/>
                </a:avLst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34290" rIns="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US" sz="2000" dirty="0"/>
                  <a:t>g</a:t>
                </a:r>
              </a:p>
            </p:txBody>
          </p:sp>
        </p:grpSp>
      </p:grpSp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876058FB-1824-D1C5-75FE-DF9A738585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246015"/>
              </p:ext>
            </p:extLst>
          </p:nvPr>
        </p:nvGraphicFramePr>
        <p:xfrm>
          <a:off x="4667024" y="1492654"/>
          <a:ext cx="31083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49080" imgH="457200" progId="Equation.DSMT4">
                  <p:embed/>
                </p:oleObj>
              </mc:Choice>
              <mc:Fallback>
                <p:oleObj name="Equation" r:id="rId4" imgW="15490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67024" y="1492654"/>
                        <a:ext cx="3108325" cy="91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1900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827" y="285750"/>
            <a:ext cx="7597773" cy="490538"/>
          </a:xfrm>
        </p:spPr>
        <p:txBody>
          <a:bodyPr/>
          <a:lstStyle/>
          <a:p>
            <a:r>
              <a:rPr lang="en-US" dirty="0"/>
              <a:t>Neural Perceptron Schema with a Bias (2/2)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6A8BF1BB-5CB5-64E2-B8C9-A51B22D45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3309239"/>
            <a:ext cx="9067800" cy="557911"/>
          </a:xfrm>
        </p:spPr>
        <p:txBody>
          <a:bodyPr/>
          <a:lstStyle/>
          <a:p>
            <a:r>
              <a:rPr lang="en-US" sz="1900" dirty="0"/>
              <a:t>Supervised training consists of adjusting weight vector w and bias b to minimize the difference between actual output y and expected “target” output d</a:t>
            </a:r>
          </a:p>
          <a:p>
            <a:r>
              <a:rPr lang="en-US" sz="1900" dirty="0"/>
              <a:t>Bias helps shifting patterns left/right that facilitates the training process.</a:t>
            </a:r>
          </a:p>
          <a:p>
            <a:r>
              <a:rPr lang="en-US" sz="1900" dirty="0"/>
              <a:t>We do not need to explicitly show the bias as an input on the schema and will hold it as an internal additional signal applied to the neuron as g = </a:t>
            </a:r>
            <a:r>
              <a:rPr lang="el-GR" sz="1900" dirty="0"/>
              <a:t>Σ</a:t>
            </a:r>
            <a:r>
              <a:rPr lang="en-US" sz="1900" dirty="0" err="1"/>
              <a:t>w</a:t>
            </a:r>
            <a:r>
              <a:rPr lang="en-US" sz="1900" baseline="-25000" dirty="0" err="1"/>
              <a:t>k</a:t>
            </a:r>
            <a:r>
              <a:rPr lang="en-US" sz="1900" dirty="0" err="1"/>
              <a:t>x</a:t>
            </a:r>
            <a:r>
              <a:rPr lang="en-US" sz="1900" baseline="-25000" dirty="0" err="1"/>
              <a:t>k</a:t>
            </a:r>
            <a:r>
              <a:rPr lang="en-US" sz="1900" dirty="0"/>
              <a:t> + b.</a:t>
            </a:r>
          </a:p>
          <a:p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4D227A-D91D-2180-1A00-3AF9EE3C6ED0}"/>
              </a:ext>
            </a:extLst>
          </p:cNvPr>
          <p:cNvGrpSpPr/>
          <p:nvPr/>
        </p:nvGrpSpPr>
        <p:grpSpPr>
          <a:xfrm>
            <a:off x="296758" y="1312991"/>
            <a:ext cx="3775862" cy="1841393"/>
            <a:chOff x="788544" y="1193782"/>
            <a:chExt cx="6571371" cy="2695769"/>
          </a:xfrm>
        </p:grpSpPr>
        <p:grpSp>
          <p:nvGrpSpPr>
            <p:cNvPr id="49" name="Group 48"/>
            <p:cNvGrpSpPr/>
            <p:nvPr/>
          </p:nvGrpSpPr>
          <p:grpSpPr>
            <a:xfrm>
              <a:off x="788544" y="1193782"/>
              <a:ext cx="6571371" cy="2695769"/>
              <a:chOff x="620035" y="2566759"/>
              <a:chExt cx="7745855" cy="2995841"/>
            </a:xfrm>
          </p:grpSpPr>
          <p:cxnSp>
            <p:nvCxnSpPr>
              <p:cNvPr id="6" name="Straight Connector 5"/>
              <p:cNvCxnSpPr/>
              <p:nvPr/>
            </p:nvCxnSpPr>
            <p:spPr bwMode="auto">
              <a:xfrm>
                <a:off x="4939417" y="3128345"/>
                <a:ext cx="1156583" cy="788745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>
                <a:off x="4939417" y="3767163"/>
                <a:ext cx="1080383" cy="299855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 flipV="1">
                <a:off x="4947045" y="4574025"/>
                <a:ext cx="1072755" cy="702885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Arrow Connector 13"/>
              <p:cNvCxnSpPr>
                <a:cxnSpLocks/>
              </p:cNvCxnSpPr>
              <p:nvPr/>
            </p:nvCxnSpPr>
            <p:spPr bwMode="auto">
              <a:xfrm flipV="1">
                <a:off x="7010400" y="4253935"/>
                <a:ext cx="885264" cy="1478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" name="TextBox 14"/>
              <p:cNvSpPr txBox="1"/>
              <p:nvPr/>
            </p:nvSpPr>
            <p:spPr>
              <a:xfrm>
                <a:off x="7924800" y="4038600"/>
                <a:ext cx="304800" cy="4506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3412333" y="2940424"/>
                <a:ext cx="756835" cy="2622176"/>
                <a:chOff x="3412333" y="2940424"/>
                <a:chExt cx="756835" cy="2622176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3735075" y="2940424"/>
                  <a:ext cx="356615" cy="50699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34290" rtlCol="0">
                  <a:spAutoFit/>
                </a:bodyPr>
                <a:lstStyle/>
                <a:p>
                  <a:pPr algn="ctr"/>
                  <a:r>
                    <a:rPr lang="ru-RU" dirty="0"/>
                    <a:t>1</a:t>
                  </a:r>
                  <a:endParaRPr lang="en-US" dirty="0"/>
                </a:p>
              </p:txBody>
            </p:sp>
            <p:grpSp>
              <p:nvGrpSpPr>
                <p:cNvPr id="26" name="Group 25"/>
                <p:cNvGrpSpPr/>
                <p:nvPr/>
              </p:nvGrpSpPr>
              <p:grpSpPr>
                <a:xfrm>
                  <a:off x="3412333" y="3505200"/>
                  <a:ext cx="756835" cy="2057400"/>
                  <a:chOff x="3510365" y="3505200"/>
                  <a:chExt cx="756835" cy="2057400"/>
                </a:xfrm>
              </p:grpSpPr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3614714" y="3590191"/>
                    <a:ext cx="581868" cy="50699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lIns="0" tIns="0" rIns="0" bIns="34290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x</a:t>
                    </a:r>
                    <a:r>
                      <a:rPr lang="en-US" baseline="-25000" dirty="0"/>
                      <a:t>1</a:t>
                    </a:r>
                    <a:endParaRPr lang="en-US" dirty="0"/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3640142" y="4067019"/>
                    <a:ext cx="556440" cy="50699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lIns="0" tIns="0" rIns="0" bIns="34290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x</a:t>
                    </a:r>
                    <a:r>
                      <a:rPr lang="en-US" baseline="-25000" dirty="0"/>
                      <a:t>2</a:t>
                    </a:r>
                    <a:endParaRPr lang="en-US" dirty="0"/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3691382" y="4435312"/>
                    <a:ext cx="441547" cy="45066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…</a:t>
                    </a: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613715" y="4986967"/>
                    <a:ext cx="550130" cy="50699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lIns="0" tIns="0" rIns="0" bIns="34290" rtlCol="0">
                    <a:spAutoFit/>
                  </a:bodyPr>
                  <a:lstStyle/>
                  <a:p>
                    <a:pPr algn="ctr"/>
                    <a:r>
                      <a:rPr lang="en-US" dirty="0" err="1"/>
                      <a:t>x</a:t>
                    </a:r>
                    <a:r>
                      <a:rPr lang="en-US" baseline="-25000" dirty="0" err="1"/>
                      <a:t>N</a:t>
                    </a:r>
                    <a:endParaRPr lang="en-US" dirty="0"/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 bwMode="auto">
                  <a:xfrm>
                    <a:off x="3510365" y="3505200"/>
                    <a:ext cx="756835" cy="2057400"/>
                  </a:xfrm>
                  <a:prstGeom prst="rect">
                    <a:avLst/>
                  </a:prstGeom>
                  <a:noFill/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endParaRPr lang="en-US"/>
                  </a:p>
                </p:txBody>
              </p:sp>
            </p:grpSp>
          </p:grpSp>
          <p:sp>
            <p:nvSpPr>
              <p:cNvPr id="24" name="TextBox 23"/>
              <p:cNvSpPr txBox="1"/>
              <p:nvPr/>
            </p:nvSpPr>
            <p:spPr>
              <a:xfrm>
                <a:off x="1148910" y="3626665"/>
                <a:ext cx="1832376" cy="18026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/>
                  <a:t>Input pattern for analysis</a:t>
                </a:r>
              </a:p>
            </p:txBody>
          </p:sp>
          <p:sp>
            <p:nvSpPr>
              <p:cNvPr id="25" name="Left Brace 24"/>
              <p:cNvSpPr/>
              <p:nvPr/>
            </p:nvSpPr>
            <p:spPr bwMode="auto">
              <a:xfrm>
                <a:off x="2981298" y="3505201"/>
                <a:ext cx="342900" cy="2057399"/>
              </a:xfrm>
              <a:prstGeom prst="leftBrace">
                <a:avLst>
                  <a:gd name="adj1" fmla="val 44934"/>
                  <a:gd name="adj2" fmla="val 50000"/>
                </a:avLst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20035" y="2566759"/>
                <a:ext cx="2980844" cy="9013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Bias: </a:t>
                </a:r>
                <a:br>
                  <a:rPr lang="en-US" dirty="0"/>
                </a:br>
                <a:r>
                  <a:rPr lang="en-US" dirty="0"/>
                  <a:t>constant input</a:t>
                </a:r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4226091" y="2711222"/>
                <a:ext cx="832313" cy="2529241"/>
                <a:chOff x="4498340" y="2896484"/>
                <a:chExt cx="832313" cy="2529241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4572473" y="3936538"/>
                  <a:ext cx="710527" cy="4506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dirty="0"/>
                    <a:t>w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498340" y="3475090"/>
                  <a:ext cx="832313" cy="4506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dirty="0"/>
                    <a:t>w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4544617" y="4975064"/>
                  <a:ext cx="756833" cy="4506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dirty="0" err="1"/>
                    <a:t>w</a:t>
                  </a:r>
                  <a:r>
                    <a:rPr lang="en-US" baseline="-25000" dirty="0" err="1"/>
                    <a:t>N</a:t>
                  </a:r>
                  <a:endParaRPr lang="en-US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4530979" y="2896484"/>
                  <a:ext cx="513649" cy="4506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dirty="0"/>
                    <a:t>b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616352" y="4543846"/>
                  <a:ext cx="342900" cy="4506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dirty="0"/>
                    <a:t>…</a:t>
                  </a:r>
                </a:p>
              </p:txBody>
            </p:sp>
          </p:grpSp>
          <p:cxnSp>
            <p:nvCxnSpPr>
              <p:cNvPr id="32" name="Straight Connector 31"/>
              <p:cNvCxnSpPr/>
              <p:nvPr/>
            </p:nvCxnSpPr>
            <p:spPr bwMode="auto">
              <a:xfrm>
                <a:off x="4091692" y="3128680"/>
                <a:ext cx="847725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Straight Connector 33"/>
              <p:cNvCxnSpPr/>
              <p:nvPr/>
            </p:nvCxnSpPr>
            <p:spPr bwMode="auto">
              <a:xfrm>
                <a:off x="4091692" y="3767163"/>
                <a:ext cx="847725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Straight Connector 34"/>
              <p:cNvCxnSpPr/>
              <p:nvPr/>
            </p:nvCxnSpPr>
            <p:spPr bwMode="auto">
              <a:xfrm>
                <a:off x="4091691" y="4239400"/>
                <a:ext cx="847725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>
                <a:off x="4091690" y="5274584"/>
                <a:ext cx="847725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>
                <a:off x="4876800" y="4243653"/>
                <a:ext cx="1081720" cy="20564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7" name="TextBox 46"/>
              <p:cNvSpPr txBox="1"/>
              <p:nvPr/>
            </p:nvSpPr>
            <p:spPr>
              <a:xfrm>
                <a:off x="6663863" y="3387154"/>
                <a:ext cx="1702027" cy="4506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/>
                  <a:t>Output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871AC2B-FA6E-3A84-2D63-2EB703C68BF6}"/>
                </a:ext>
              </a:extLst>
            </p:cNvPr>
            <p:cNvGrpSpPr/>
            <p:nvPr/>
          </p:nvGrpSpPr>
          <p:grpSpPr>
            <a:xfrm>
              <a:off x="5324041" y="2284092"/>
              <a:ext cx="905044" cy="902350"/>
              <a:chOff x="7664360" y="3331130"/>
              <a:chExt cx="905044" cy="902350"/>
            </a:xfrm>
          </p:grpSpPr>
          <p:sp>
            <p:nvSpPr>
              <p:cNvPr id="3" name="Pie 18">
                <a:extLst>
                  <a:ext uri="{FF2B5EF4-FFF2-40B4-BE49-F238E27FC236}">
                    <a16:creationId xmlns:a16="http://schemas.microsoft.com/office/drawing/2014/main" id="{2CB2FA5F-D09D-78C0-2E38-B5133B8A65B7}"/>
                  </a:ext>
                </a:extLst>
              </p:cNvPr>
              <p:cNvSpPr/>
              <p:nvPr/>
            </p:nvSpPr>
            <p:spPr bwMode="auto">
              <a:xfrm flipH="1">
                <a:off x="7664360" y="3342101"/>
                <a:ext cx="905044" cy="891379"/>
              </a:xfrm>
              <a:prstGeom prst="pie">
                <a:avLst>
                  <a:gd name="adj1" fmla="val 5384087"/>
                  <a:gd name="adj2" fmla="val 16200000"/>
                </a:avLst>
              </a:prstGeom>
              <a:solidFill>
                <a:schemeClr val="bg1">
                  <a:lumMod val="85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r" defTabSz="685800"/>
                <a:r>
                  <a:rPr lang="en-US" dirty="0"/>
                  <a:t>f</a:t>
                </a:r>
              </a:p>
            </p:txBody>
          </p:sp>
          <p:sp>
            <p:nvSpPr>
              <p:cNvPr id="4" name="Pie 17">
                <a:extLst>
                  <a:ext uri="{FF2B5EF4-FFF2-40B4-BE49-F238E27FC236}">
                    <a16:creationId xmlns:a16="http://schemas.microsoft.com/office/drawing/2014/main" id="{05593246-900A-D43F-F1F8-0F1FF9EDFA29}"/>
                  </a:ext>
                </a:extLst>
              </p:cNvPr>
              <p:cNvSpPr/>
              <p:nvPr/>
            </p:nvSpPr>
            <p:spPr bwMode="auto">
              <a:xfrm>
                <a:off x="7664360" y="3331130"/>
                <a:ext cx="905044" cy="891379"/>
              </a:xfrm>
              <a:prstGeom prst="pie">
                <a:avLst>
                  <a:gd name="adj1" fmla="val 5384087"/>
                  <a:gd name="adj2" fmla="val 16200000"/>
                </a:avLst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34290" rIns="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US" dirty="0"/>
                  <a:t>g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BA079A6-F7F1-9BB3-5B10-0BA32A6AF67E}"/>
              </a:ext>
            </a:extLst>
          </p:cNvPr>
          <p:cNvGrpSpPr/>
          <p:nvPr/>
        </p:nvGrpSpPr>
        <p:grpSpPr>
          <a:xfrm>
            <a:off x="5097463" y="1708228"/>
            <a:ext cx="3639912" cy="1396959"/>
            <a:chOff x="1025147" y="1844427"/>
            <a:chExt cx="6334769" cy="204512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BD93BD8-7151-E06C-09BA-0EBEEE331F4E}"/>
                </a:ext>
              </a:extLst>
            </p:cNvPr>
            <p:cNvGrpSpPr/>
            <p:nvPr/>
          </p:nvGrpSpPr>
          <p:grpSpPr>
            <a:xfrm>
              <a:off x="1025147" y="1844427"/>
              <a:ext cx="6334769" cy="2045125"/>
              <a:chOff x="898925" y="3289828"/>
              <a:chExt cx="7466965" cy="2272772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1C3A8C79-7AB7-823A-3458-D3C978AB81C9}"/>
                  </a:ext>
                </a:extLst>
              </p:cNvPr>
              <p:cNvCxnSpPr/>
              <p:nvPr/>
            </p:nvCxnSpPr>
            <p:spPr bwMode="auto">
              <a:xfrm>
                <a:off x="4939417" y="3767163"/>
                <a:ext cx="1080383" cy="299855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322510C-335A-8A3C-433C-155F1D30E100}"/>
                  </a:ext>
                </a:extLst>
              </p:cNvPr>
              <p:cNvCxnSpPr/>
              <p:nvPr/>
            </p:nvCxnSpPr>
            <p:spPr bwMode="auto">
              <a:xfrm flipV="1">
                <a:off x="4947045" y="4574025"/>
                <a:ext cx="1072755" cy="702885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537BFEC3-7700-29DA-BA7C-263AA163FFC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7010400" y="4253935"/>
                <a:ext cx="885264" cy="1478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8DCAF04-F999-A28B-D533-D7924AFB16B6}"/>
                  </a:ext>
                </a:extLst>
              </p:cNvPr>
              <p:cNvSpPr txBox="1"/>
              <p:nvPr/>
            </p:nvSpPr>
            <p:spPr>
              <a:xfrm>
                <a:off x="7924800" y="4038600"/>
                <a:ext cx="304800" cy="4506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2C0A746E-85B3-607D-EE3B-A0BEC77D3D02}"/>
                  </a:ext>
                </a:extLst>
              </p:cNvPr>
              <p:cNvGrpSpPr/>
              <p:nvPr/>
            </p:nvGrpSpPr>
            <p:grpSpPr>
              <a:xfrm>
                <a:off x="3412333" y="3505199"/>
                <a:ext cx="756834" cy="2057401"/>
                <a:chOff x="3510365" y="3505200"/>
                <a:chExt cx="756835" cy="2057400"/>
              </a:xfrm>
            </p:grpSpPr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50A79DF-5E11-6D3A-2828-45F2C679F1D3}"/>
                    </a:ext>
                  </a:extLst>
                </p:cNvPr>
                <p:cNvSpPr txBox="1"/>
                <p:nvPr/>
              </p:nvSpPr>
              <p:spPr>
                <a:xfrm>
                  <a:off x="3614714" y="3590191"/>
                  <a:ext cx="581868" cy="50699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34290" rtlCol="0">
                  <a:spAutoFit/>
                </a:bodyPr>
                <a:lstStyle/>
                <a:p>
                  <a:pPr algn="ctr"/>
                  <a:r>
                    <a:rPr lang="en-US" dirty="0"/>
                    <a:t>x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6F1D68C-0258-1B7A-A570-69BB87D46EBC}"/>
                    </a:ext>
                  </a:extLst>
                </p:cNvPr>
                <p:cNvSpPr txBox="1"/>
                <p:nvPr/>
              </p:nvSpPr>
              <p:spPr>
                <a:xfrm>
                  <a:off x="3640142" y="4067019"/>
                  <a:ext cx="556440" cy="50699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34290" rtlCol="0">
                  <a:spAutoFit/>
                </a:bodyPr>
                <a:lstStyle/>
                <a:p>
                  <a:pPr algn="ctr"/>
                  <a:r>
                    <a:rPr lang="en-US" dirty="0"/>
                    <a:t>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04EB757-542C-E7EC-5323-D2E49C3E4DE0}"/>
                    </a:ext>
                  </a:extLst>
                </p:cNvPr>
                <p:cNvSpPr txBox="1"/>
                <p:nvPr/>
              </p:nvSpPr>
              <p:spPr>
                <a:xfrm>
                  <a:off x="3691382" y="4435312"/>
                  <a:ext cx="441547" cy="4506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dirty="0"/>
                    <a:t>…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02FADA8-A8BD-4DDE-3938-1C1550F4495E}"/>
                    </a:ext>
                  </a:extLst>
                </p:cNvPr>
                <p:cNvSpPr txBox="1"/>
                <p:nvPr/>
              </p:nvSpPr>
              <p:spPr>
                <a:xfrm>
                  <a:off x="3613715" y="4986967"/>
                  <a:ext cx="550130" cy="50699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34290" rtlCol="0">
                  <a:spAutoFit/>
                </a:bodyPr>
                <a:lstStyle/>
                <a:p>
                  <a:pPr algn="ctr"/>
                  <a:r>
                    <a:rPr lang="en-US" dirty="0" err="1"/>
                    <a:t>x</a:t>
                  </a:r>
                  <a:r>
                    <a:rPr lang="en-US" baseline="-25000" dirty="0" err="1"/>
                    <a:t>N</a:t>
                  </a:r>
                  <a:endParaRPr lang="en-US" dirty="0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DFD00362-26A6-F97C-6C05-3966F52E0417}"/>
                    </a:ext>
                  </a:extLst>
                </p:cNvPr>
                <p:cNvSpPr/>
                <p:nvPr/>
              </p:nvSpPr>
              <p:spPr bwMode="auto">
                <a:xfrm>
                  <a:off x="3510365" y="3505200"/>
                  <a:ext cx="756835" cy="2057400"/>
                </a:xfrm>
                <a:prstGeom prst="rec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/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4802C5-9F0D-C115-1DFF-25DD46EB2C71}"/>
                  </a:ext>
                </a:extLst>
              </p:cNvPr>
              <p:cNvSpPr txBox="1"/>
              <p:nvPr/>
            </p:nvSpPr>
            <p:spPr>
              <a:xfrm>
                <a:off x="898925" y="3632576"/>
                <a:ext cx="1943624" cy="18026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/>
                  <a:t>Input pattern for analysis</a:t>
                </a:r>
              </a:p>
            </p:txBody>
          </p:sp>
          <p:sp>
            <p:nvSpPr>
              <p:cNvPr id="48" name="Left Brace 47">
                <a:extLst>
                  <a:ext uri="{FF2B5EF4-FFF2-40B4-BE49-F238E27FC236}">
                    <a16:creationId xmlns:a16="http://schemas.microsoft.com/office/drawing/2014/main" id="{99D7FA3A-E535-6F63-B1CE-5801F3072390}"/>
                  </a:ext>
                </a:extLst>
              </p:cNvPr>
              <p:cNvSpPr/>
              <p:nvPr/>
            </p:nvSpPr>
            <p:spPr bwMode="auto">
              <a:xfrm>
                <a:off x="2852913" y="3505199"/>
                <a:ext cx="342900" cy="2057399"/>
              </a:xfrm>
              <a:prstGeom prst="leftBrace">
                <a:avLst>
                  <a:gd name="adj1" fmla="val 44934"/>
                  <a:gd name="adj2" fmla="val 50000"/>
                </a:avLst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4D4C3E97-92A3-7EBA-F558-0860B951983F}"/>
                  </a:ext>
                </a:extLst>
              </p:cNvPr>
              <p:cNvGrpSpPr/>
              <p:nvPr/>
            </p:nvGrpSpPr>
            <p:grpSpPr>
              <a:xfrm>
                <a:off x="4226091" y="3289828"/>
                <a:ext cx="832313" cy="1950635"/>
                <a:chOff x="4498340" y="3475090"/>
                <a:chExt cx="832313" cy="1950635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F1E889A-B9BA-7380-F627-77C80D7649E5}"/>
                    </a:ext>
                  </a:extLst>
                </p:cNvPr>
                <p:cNvSpPr txBox="1"/>
                <p:nvPr/>
              </p:nvSpPr>
              <p:spPr>
                <a:xfrm>
                  <a:off x="4572473" y="3936538"/>
                  <a:ext cx="710527" cy="4506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dirty="0"/>
                    <a:t>w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24AE4ED-BDF9-3F3D-D99C-9775CC67B9EB}"/>
                    </a:ext>
                  </a:extLst>
                </p:cNvPr>
                <p:cNvSpPr txBox="1"/>
                <p:nvPr/>
              </p:nvSpPr>
              <p:spPr>
                <a:xfrm>
                  <a:off x="4498340" y="3475090"/>
                  <a:ext cx="832313" cy="4506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dirty="0"/>
                    <a:t>w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E1D24EC6-F8B9-C5DB-17B6-3A60AD659F08}"/>
                    </a:ext>
                  </a:extLst>
                </p:cNvPr>
                <p:cNvSpPr txBox="1"/>
                <p:nvPr/>
              </p:nvSpPr>
              <p:spPr>
                <a:xfrm>
                  <a:off x="4544617" y="4975064"/>
                  <a:ext cx="756833" cy="4506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dirty="0" err="1"/>
                    <a:t>w</a:t>
                  </a:r>
                  <a:r>
                    <a:rPr lang="en-US" baseline="-25000" dirty="0" err="1"/>
                    <a:t>N</a:t>
                  </a:r>
                  <a:endParaRPr lang="en-US" dirty="0"/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6C8B18A-DDF5-324A-4F9A-ED8CC67B574B}"/>
                    </a:ext>
                  </a:extLst>
                </p:cNvPr>
                <p:cNvSpPr txBox="1"/>
                <p:nvPr/>
              </p:nvSpPr>
              <p:spPr>
                <a:xfrm>
                  <a:off x="4616352" y="4543846"/>
                  <a:ext cx="342900" cy="4506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dirty="0"/>
                    <a:t>…</a:t>
                  </a:r>
                </a:p>
              </p:txBody>
            </p:sp>
          </p:grp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FCBEF20-07B6-4329-02CF-9A8B319B0A37}"/>
                  </a:ext>
                </a:extLst>
              </p:cNvPr>
              <p:cNvCxnSpPr/>
              <p:nvPr/>
            </p:nvCxnSpPr>
            <p:spPr bwMode="auto">
              <a:xfrm>
                <a:off x="4091692" y="3767163"/>
                <a:ext cx="847725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C64B3F6-B531-A7FA-05A0-502241D38997}"/>
                  </a:ext>
                </a:extLst>
              </p:cNvPr>
              <p:cNvCxnSpPr/>
              <p:nvPr/>
            </p:nvCxnSpPr>
            <p:spPr bwMode="auto">
              <a:xfrm>
                <a:off x="4091691" y="4239400"/>
                <a:ext cx="847725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453D5FA-4CE0-C98E-0544-46B2D7E0E716}"/>
                  </a:ext>
                </a:extLst>
              </p:cNvPr>
              <p:cNvCxnSpPr/>
              <p:nvPr/>
            </p:nvCxnSpPr>
            <p:spPr bwMode="auto">
              <a:xfrm>
                <a:off x="4091690" y="5274584"/>
                <a:ext cx="847725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9A588D98-6913-E2BA-524D-2DD0D6BF0C08}"/>
                  </a:ext>
                </a:extLst>
              </p:cNvPr>
              <p:cNvCxnSpPr/>
              <p:nvPr/>
            </p:nvCxnSpPr>
            <p:spPr bwMode="auto">
              <a:xfrm>
                <a:off x="4876800" y="4243653"/>
                <a:ext cx="1081720" cy="20564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D88A5A6-77B4-F9FC-A569-744FCDE65FDF}"/>
                  </a:ext>
                </a:extLst>
              </p:cNvPr>
              <p:cNvSpPr txBox="1"/>
              <p:nvPr/>
            </p:nvSpPr>
            <p:spPr>
              <a:xfrm>
                <a:off x="6663863" y="3387154"/>
                <a:ext cx="1702027" cy="4506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/>
                  <a:t>Output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E89FFE2-E5AC-B431-8658-D7D9639D9BCB}"/>
                </a:ext>
              </a:extLst>
            </p:cNvPr>
            <p:cNvGrpSpPr/>
            <p:nvPr/>
          </p:nvGrpSpPr>
          <p:grpSpPr>
            <a:xfrm>
              <a:off x="5324041" y="2284092"/>
              <a:ext cx="905044" cy="902350"/>
              <a:chOff x="7664360" y="3331130"/>
              <a:chExt cx="905044" cy="902350"/>
            </a:xfrm>
          </p:grpSpPr>
          <p:sp>
            <p:nvSpPr>
              <p:cNvPr id="38" name="Pie 18">
                <a:extLst>
                  <a:ext uri="{FF2B5EF4-FFF2-40B4-BE49-F238E27FC236}">
                    <a16:creationId xmlns:a16="http://schemas.microsoft.com/office/drawing/2014/main" id="{0AD6E42F-1180-86AE-029B-CA2BDCC5FDD8}"/>
                  </a:ext>
                </a:extLst>
              </p:cNvPr>
              <p:cNvSpPr/>
              <p:nvPr/>
            </p:nvSpPr>
            <p:spPr bwMode="auto">
              <a:xfrm flipH="1">
                <a:off x="7664360" y="3342101"/>
                <a:ext cx="905044" cy="891379"/>
              </a:xfrm>
              <a:prstGeom prst="pie">
                <a:avLst>
                  <a:gd name="adj1" fmla="val 5384087"/>
                  <a:gd name="adj2" fmla="val 16200000"/>
                </a:avLst>
              </a:prstGeom>
              <a:solidFill>
                <a:schemeClr val="bg1">
                  <a:lumMod val="85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r" defTabSz="685800"/>
                <a:r>
                  <a:rPr lang="en-US" dirty="0"/>
                  <a:t>f</a:t>
                </a:r>
              </a:p>
            </p:txBody>
          </p:sp>
          <p:sp>
            <p:nvSpPr>
              <p:cNvPr id="39" name="Pie 17">
                <a:extLst>
                  <a:ext uri="{FF2B5EF4-FFF2-40B4-BE49-F238E27FC236}">
                    <a16:creationId xmlns:a16="http://schemas.microsoft.com/office/drawing/2014/main" id="{FEB869BF-D63A-541F-ADE8-E07482A8C8EA}"/>
                  </a:ext>
                </a:extLst>
              </p:cNvPr>
              <p:cNvSpPr/>
              <p:nvPr/>
            </p:nvSpPr>
            <p:spPr bwMode="auto">
              <a:xfrm>
                <a:off x="7664360" y="3331130"/>
                <a:ext cx="905044" cy="891379"/>
              </a:xfrm>
              <a:prstGeom prst="pie">
                <a:avLst>
                  <a:gd name="adj1" fmla="val 5384087"/>
                  <a:gd name="adj2" fmla="val 16200000"/>
                </a:avLst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34290" rIns="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US" dirty="0"/>
                  <a:t>g</a:t>
                </a:r>
              </a:p>
            </p:txBody>
          </p: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15B492D0-E71F-343B-EC38-14DAF3CD3013}"/>
              </a:ext>
            </a:extLst>
          </p:cNvPr>
          <p:cNvSpPr txBox="1"/>
          <p:nvPr/>
        </p:nvSpPr>
        <p:spPr>
          <a:xfrm>
            <a:off x="4216951" y="1108380"/>
            <a:ext cx="175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 = </a:t>
            </a:r>
            <a:r>
              <a:rPr lang="el-GR" dirty="0"/>
              <a:t>Σ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+ b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21ED4A2F-8B94-EE12-EE92-52CDF8DDF55F}"/>
              </a:ext>
            </a:extLst>
          </p:cNvPr>
          <p:cNvSpPr/>
          <p:nvPr/>
        </p:nvSpPr>
        <p:spPr bwMode="auto">
          <a:xfrm>
            <a:off x="3000657" y="1372014"/>
            <a:ext cx="1270002" cy="699584"/>
          </a:xfrm>
          <a:custGeom>
            <a:avLst/>
            <a:gdLst>
              <a:gd name="connsiteX0" fmla="*/ 710929 w 710929"/>
              <a:gd name="connsiteY0" fmla="*/ 0 h 643433"/>
              <a:gd name="connsiteX1" fmla="*/ 377643 w 710929"/>
              <a:gd name="connsiteY1" fmla="*/ 128187 h 643433"/>
              <a:gd name="connsiteX2" fmla="*/ 35811 w 710929"/>
              <a:gd name="connsiteY2" fmla="*/ 598206 h 643433"/>
              <a:gd name="connsiteX3" fmla="*/ 27265 w 710929"/>
              <a:gd name="connsiteY3" fmla="*/ 598206 h 64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929" h="643433">
                <a:moveTo>
                  <a:pt x="710929" y="0"/>
                </a:moveTo>
                <a:cubicBezTo>
                  <a:pt x="600546" y="14243"/>
                  <a:pt x="490163" y="28486"/>
                  <a:pt x="377643" y="128187"/>
                </a:cubicBezTo>
                <a:cubicBezTo>
                  <a:pt x="265123" y="227888"/>
                  <a:pt x="35811" y="598206"/>
                  <a:pt x="35811" y="598206"/>
                </a:cubicBezTo>
                <a:cubicBezTo>
                  <a:pt x="-22585" y="676542"/>
                  <a:pt x="2340" y="637374"/>
                  <a:pt x="27265" y="598206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981CCF8F-6CBF-6A94-8F86-D6EFA16258A9}"/>
              </a:ext>
            </a:extLst>
          </p:cNvPr>
          <p:cNvSpPr/>
          <p:nvPr/>
        </p:nvSpPr>
        <p:spPr bwMode="auto">
          <a:xfrm flipH="1">
            <a:off x="6111169" y="1372014"/>
            <a:ext cx="1603843" cy="754175"/>
          </a:xfrm>
          <a:custGeom>
            <a:avLst/>
            <a:gdLst>
              <a:gd name="connsiteX0" fmla="*/ 710929 w 710929"/>
              <a:gd name="connsiteY0" fmla="*/ 0 h 643433"/>
              <a:gd name="connsiteX1" fmla="*/ 377643 w 710929"/>
              <a:gd name="connsiteY1" fmla="*/ 128187 h 643433"/>
              <a:gd name="connsiteX2" fmla="*/ 35811 w 710929"/>
              <a:gd name="connsiteY2" fmla="*/ 598206 h 643433"/>
              <a:gd name="connsiteX3" fmla="*/ 27265 w 710929"/>
              <a:gd name="connsiteY3" fmla="*/ 598206 h 64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929" h="643433">
                <a:moveTo>
                  <a:pt x="710929" y="0"/>
                </a:moveTo>
                <a:cubicBezTo>
                  <a:pt x="600546" y="14243"/>
                  <a:pt x="490163" y="28486"/>
                  <a:pt x="377643" y="128187"/>
                </a:cubicBezTo>
                <a:cubicBezTo>
                  <a:pt x="265123" y="227888"/>
                  <a:pt x="35811" y="598206"/>
                  <a:pt x="35811" y="598206"/>
                </a:cubicBezTo>
                <a:cubicBezTo>
                  <a:pt x="-22585" y="676542"/>
                  <a:pt x="2340" y="637374"/>
                  <a:pt x="27265" y="598206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EC9D4C-20DE-9DE9-B1BA-7C6D70AF690B}"/>
              </a:ext>
            </a:extLst>
          </p:cNvPr>
          <p:cNvSpPr txBox="1"/>
          <p:nvPr/>
        </p:nvSpPr>
        <p:spPr>
          <a:xfrm>
            <a:off x="5973216" y="874630"/>
            <a:ext cx="2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Bias b is automatically added to the aggregated signal g</a:t>
            </a:r>
          </a:p>
        </p:txBody>
      </p:sp>
    </p:spTree>
    <p:extLst>
      <p:ext uri="{BB962C8B-B14F-4D97-AF65-F5344CB8AC3E}">
        <p14:creationId xmlns:p14="http://schemas.microsoft.com/office/powerpoint/2010/main" val="3503331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827" y="285750"/>
            <a:ext cx="7521573" cy="490538"/>
          </a:xfrm>
        </p:spPr>
        <p:txBody>
          <a:bodyPr/>
          <a:lstStyle/>
          <a:p>
            <a:r>
              <a:rPr lang="en-US" dirty="0"/>
              <a:t>Character Representation and Recognition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0"/>
          </p:nvPr>
        </p:nvGraphicFramePr>
        <p:xfrm>
          <a:off x="3771900" y="3470910"/>
          <a:ext cx="1371600" cy="1335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067130" y="2795253"/>
            <a:ext cx="1762420" cy="342900"/>
          </a:xfrm>
          <a:ln w="1270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Y = (1100101)</a:t>
            </a: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/>
        </p:nvGraphicFramePr>
        <p:xfrm>
          <a:off x="1485900" y="1200150"/>
          <a:ext cx="1371600" cy="1335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Freeform 8"/>
          <p:cNvSpPr/>
          <p:nvPr/>
        </p:nvSpPr>
        <p:spPr bwMode="auto">
          <a:xfrm>
            <a:off x="1869374" y="1257300"/>
            <a:ext cx="796458" cy="1143000"/>
          </a:xfrm>
          <a:custGeom>
            <a:avLst/>
            <a:gdLst>
              <a:gd name="connsiteX0" fmla="*/ 317860 w 1061944"/>
              <a:gd name="connsiteY0" fmla="*/ 807178 h 1287769"/>
              <a:gd name="connsiteX1" fmla="*/ 829304 w 1061944"/>
              <a:gd name="connsiteY1" fmla="*/ 776181 h 1287769"/>
              <a:gd name="connsiteX2" fmla="*/ 1030782 w 1061944"/>
              <a:gd name="connsiteY2" fmla="*/ 512710 h 1287769"/>
              <a:gd name="connsiteX3" fmla="*/ 1023033 w 1061944"/>
              <a:gd name="connsiteY3" fmla="*/ 264737 h 1287769"/>
              <a:gd name="connsiteX4" fmla="*/ 666572 w 1061944"/>
              <a:gd name="connsiteY4" fmla="*/ 63259 h 1287769"/>
              <a:gd name="connsiteX5" fmla="*/ 209372 w 1061944"/>
              <a:gd name="connsiteY5" fmla="*/ 9015 h 1287769"/>
              <a:gd name="connsiteX6" fmla="*/ 15643 w 1061944"/>
              <a:gd name="connsiteY6" fmla="*/ 225992 h 1287769"/>
              <a:gd name="connsiteX7" fmla="*/ 31142 w 1061944"/>
              <a:gd name="connsiteY7" fmla="*/ 652195 h 1287769"/>
              <a:gd name="connsiteX8" fmla="*/ 186125 w 1061944"/>
              <a:gd name="connsiteY8" fmla="*/ 993158 h 1287769"/>
              <a:gd name="connsiteX9" fmla="*/ 744064 w 1061944"/>
              <a:gd name="connsiteY9" fmla="*/ 1279876 h 1287769"/>
              <a:gd name="connsiteX10" fmla="*/ 945542 w 1061944"/>
              <a:gd name="connsiteY10" fmla="*/ 1179137 h 128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1944" h="1287769">
                <a:moveTo>
                  <a:pt x="317860" y="807178"/>
                </a:moveTo>
                <a:cubicBezTo>
                  <a:pt x="514172" y="816218"/>
                  <a:pt x="710484" y="825259"/>
                  <a:pt x="829304" y="776181"/>
                </a:cubicBezTo>
                <a:cubicBezTo>
                  <a:pt x="948124" y="727103"/>
                  <a:pt x="998494" y="597951"/>
                  <a:pt x="1030782" y="512710"/>
                </a:cubicBezTo>
                <a:cubicBezTo>
                  <a:pt x="1063070" y="427469"/>
                  <a:pt x="1083735" y="339645"/>
                  <a:pt x="1023033" y="264737"/>
                </a:cubicBezTo>
                <a:cubicBezTo>
                  <a:pt x="962331" y="189829"/>
                  <a:pt x="802182" y="105879"/>
                  <a:pt x="666572" y="63259"/>
                </a:cubicBezTo>
                <a:cubicBezTo>
                  <a:pt x="530962" y="20639"/>
                  <a:pt x="317860" y="-18107"/>
                  <a:pt x="209372" y="9015"/>
                </a:cubicBezTo>
                <a:cubicBezTo>
                  <a:pt x="100884" y="36137"/>
                  <a:pt x="45348" y="118795"/>
                  <a:pt x="15643" y="225992"/>
                </a:cubicBezTo>
                <a:cubicBezTo>
                  <a:pt x="-14062" y="333189"/>
                  <a:pt x="2728" y="524334"/>
                  <a:pt x="31142" y="652195"/>
                </a:cubicBezTo>
                <a:cubicBezTo>
                  <a:pt x="59556" y="780056"/>
                  <a:pt x="67305" y="888545"/>
                  <a:pt x="186125" y="993158"/>
                </a:cubicBezTo>
                <a:cubicBezTo>
                  <a:pt x="304945" y="1097772"/>
                  <a:pt x="617494" y="1248879"/>
                  <a:pt x="744064" y="1279876"/>
                </a:cubicBezTo>
                <a:cubicBezTo>
                  <a:pt x="870634" y="1310873"/>
                  <a:pt x="908088" y="1245005"/>
                  <a:pt x="945542" y="1179137"/>
                </a:cubicBezTo>
              </a:path>
            </a:pathLst>
          </a:custGeom>
          <a:noFill/>
          <a:ln w="412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/>
          </a:p>
        </p:txBody>
      </p:sp>
      <p:graphicFrame>
        <p:nvGraphicFramePr>
          <p:cNvPr id="10" name="Content Placeholder 5"/>
          <p:cNvGraphicFramePr>
            <a:graphicFrameLocks/>
          </p:cNvGraphicFramePr>
          <p:nvPr/>
        </p:nvGraphicFramePr>
        <p:xfrm>
          <a:off x="3755583" y="1200150"/>
          <a:ext cx="1371600" cy="1335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09717" y="910691"/>
            <a:ext cx="31770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Train the neural network to map the different input vectors for “e” to ASCII representation of character “e”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67130" y="3253725"/>
            <a:ext cx="204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ASCII “e” = 101</a:t>
            </a:r>
          </a:p>
        </p:txBody>
      </p:sp>
      <p:graphicFrame>
        <p:nvGraphicFramePr>
          <p:cNvPr id="13" name="Content Placeholder 5"/>
          <p:cNvGraphicFramePr>
            <a:graphicFrameLocks/>
          </p:cNvGraphicFramePr>
          <p:nvPr/>
        </p:nvGraphicFramePr>
        <p:xfrm>
          <a:off x="1543050" y="3470910"/>
          <a:ext cx="1371600" cy="1335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 bwMode="auto">
          <a:xfrm>
            <a:off x="1904347" y="3585210"/>
            <a:ext cx="0" cy="1143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>
            <a:off x="1885950" y="3585210"/>
            <a:ext cx="685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>
            <a:off x="1897632" y="4156710"/>
            <a:ext cx="685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>
            <a:off x="1904347" y="4728210"/>
            <a:ext cx="685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ight Arrow 16"/>
          <p:cNvSpPr/>
          <p:nvPr/>
        </p:nvSpPr>
        <p:spPr bwMode="auto">
          <a:xfrm>
            <a:off x="3114675" y="1771650"/>
            <a:ext cx="413611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/>
          </a:p>
        </p:txBody>
      </p:sp>
      <p:sp>
        <p:nvSpPr>
          <p:cNvPr id="18" name="Right Arrow 17"/>
          <p:cNvSpPr/>
          <p:nvPr/>
        </p:nvSpPr>
        <p:spPr bwMode="auto">
          <a:xfrm>
            <a:off x="3114674" y="4042410"/>
            <a:ext cx="435405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561102" y="3581862"/>
            <a:ext cx="0" cy="5748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0"/>
          <p:cNvSpPr/>
          <p:nvPr/>
        </p:nvSpPr>
        <p:spPr>
          <a:xfrm>
            <a:off x="1203650" y="2538791"/>
            <a:ext cx="411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X₁ = (0111001001011110110000110)</a:t>
            </a:r>
          </a:p>
          <a:p>
            <a:endParaRPr lang="en-US" dirty="0"/>
          </a:p>
          <a:p>
            <a:r>
              <a:rPr lang="en-US" dirty="0"/>
              <a:t>X₂ = (0111001010011100100001110)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5509717" y="2743200"/>
            <a:ext cx="475632" cy="17145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5509717" y="3006671"/>
            <a:ext cx="475632" cy="17145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02331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31065"/>
            <a:ext cx="6723055" cy="490538"/>
          </a:xfrm>
        </p:spPr>
        <p:txBody>
          <a:bodyPr/>
          <a:lstStyle/>
          <a:p>
            <a:r>
              <a:rPr lang="en-US" sz="2100" dirty="0"/>
              <a:t>Supervised Training of the Perceptron:</a:t>
            </a:r>
            <a:br>
              <a:rPr lang="en-US" dirty="0"/>
            </a:br>
            <a:r>
              <a:rPr lang="en-US" dirty="0"/>
              <a:t>The Training Idea</a:t>
            </a:r>
            <a:r>
              <a:rPr lang="ru-RU" dirty="0"/>
              <a:t> (1</a:t>
            </a:r>
            <a:r>
              <a:rPr lang="en-US" dirty="0"/>
              <a:t>/</a:t>
            </a:r>
            <a:r>
              <a:rPr lang="ru-RU" dirty="0"/>
              <a:t>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5184" y="797966"/>
            <a:ext cx="5981943" cy="727462"/>
          </a:xfrm>
          <a:solidFill>
            <a:schemeClr val="bg1"/>
          </a:solidFill>
        </p:spPr>
        <p:txBody>
          <a:bodyPr/>
          <a:lstStyle/>
          <a:p>
            <a:r>
              <a:rPr lang="ru-RU" sz="1900" dirty="0"/>
              <a:t>Ӿ</a:t>
            </a:r>
            <a:r>
              <a:rPr lang="en-US" sz="1900" dirty="0"/>
              <a:t> = {(X</a:t>
            </a:r>
            <a:r>
              <a:rPr lang="en-US" sz="1900" baseline="30000" dirty="0"/>
              <a:t>(1)</a:t>
            </a:r>
            <a:r>
              <a:rPr lang="en-US" sz="1900" dirty="0"/>
              <a:t>,y</a:t>
            </a:r>
            <a:r>
              <a:rPr lang="en-US" sz="1900" baseline="30000" dirty="0"/>
              <a:t>(1)</a:t>
            </a:r>
            <a:r>
              <a:rPr lang="en-US" sz="1900" dirty="0"/>
              <a:t>), (X</a:t>
            </a:r>
            <a:r>
              <a:rPr lang="en-US" sz="1900" baseline="30000" dirty="0"/>
              <a:t>(2)</a:t>
            </a:r>
            <a:r>
              <a:rPr lang="en-US" sz="1900" dirty="0"/>
              <a:t>,y</a:t>
            </a:r>
            <a:r>
              <a:rPr lang="en-US" sz="1900" baseline="30000" dirty="0"/>
              <a:t>(2)</a:t>
            </a:r>
            <a:r>
              <a:rPr lang="en-US" sz="1900" dirty="0"/>
              <a:t>),…, (X</a:t>
            </a:r>
            <a:r>
              <a:rPr lang="en-US" sz="1900" baseline="30000" dirty="0"/>
              <a:t>(M)</a:t>
            </a:r>
            <a:r>
              <a:rPr lang="en-US" sz="1900" dirty="0"/>
              <a:t>,y</a:t>
            </a:r>
            <a:r>
              <a:rPr lang="en-US" sz="1900" baseline="30000" dirty="0"/>
              <a:t>(M)</a:t>
            </a:r>
            <a:r>
              <a:rPr lang="en-US" sz="1900" dirty="0"/>
              <a:t>)} is a set of M training labeled examples: input patterns (vectors X</a:t>
            </a:r>
            <a:r>
              <a:rPr lang="en-US" sz="1900" baseline="30000" dirty="0"/>
              <a:t>(p)</a:t>
            </a:r>
            <a:r>
              <a:rPr lang="en-US" sz="1900" dirty="0"/>
              <a:t>) together with the target (labeled) outputs y</a:t>
            </a:r>
            <a:r>
              <a:rPr lang="en-US" sz="1900" baseline="30000" dirty="0"/>
              <a:t>(p)</a:t>
            </a:r>
            <a:r>
              <a:rPr lang="en-US" sz="1900" dirty="0"/>
              <a:t>:</a:t>
            </a:r>
          </a:p>
          <a:p>
            <a:pPr marL="512763" lvl="1" indent="-287338"/>
            <a:r>
              <a:rPr lang="en-US" sz="1900" dirty="0"/>
              <a:t>each training example p contains an N-dimensional input X</a:t>
            </a:r>
            <a:r>
              <a:rPr lang="en-US" sz="1900" baseline="30000" dirty="0"/>
              <a:t>(p)</a:t>
            </a:r>
            <a:r>
              <a:rPr lang="en-US" sz="1900" dirty="0"/>
              <a:t> = {x</a:t>
            </a:r>
            <a:r>
              <a:rPr lang="en-US" sz="1900" baseline="-25000" dirty="0"/>
              <a:t>1</a:t>
            </a:r>
            <a:r>
              <a:rPr lang="en-US" sz="1900" baseline="30000" dirty="0"/>
              <a:t>(p)</a:t>
            </a:r>
            <a:r>
              <a:rPr lang="en-US" sz="1900" dirty="0"/>
              <a:t>,x</a:t>
            </a:r>
            <a:r>
              <a:rPr lang="en-US" sz="1900" baseline="-25000" dirty="0"/>
              <a:t>2</a:t>
            </a:r>
            <a:r>
              <a:rPr lang="en-US" sz="1900" baseline="30000" dirty="0"/>
              <a:t>(p)</a:t>
            </a:r>
            <a:r>
              <a:rPr lang="en-US" sz="1900" dirty="0"/>
              <a:t>,…,</a:t>
            </a:r>
            <a:r>
              <a:rPr lang="en-US" sz="1900" dirty="0" err="1"/>
              <a:t>x</a:t>
            </a:r>
            <a:r>
              <a:rPr lang="en-US" sz="1900" baseline="-25000" dirty="0" err="1"/>
              <a:t>N</a:t>
            </a:r>
            <a:r>
              <a:rPr lang="en-US" sz="1900" baseline="30000" dirty="0"/>
              <a:t>(p)</a:t>
            </a:r>
            <a:r>
              <a:rPr lang="en-US" sz="1900" dirty="0"/>
              <a:t>}</a:t>
            </a:r>
          </a:p>
          <a:p>
            <a:pPr marL="255985" indent="0">
              <a:buNone/>
            </a:pP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0" y="2518898"/>
            <a:ext cx="9144000" cy="1311234"/>
          </a:xfrm>
        </p:spPr>
        <p:txBody>
          <a:bodyPr/>
          <a:lstStyle/>
          <a:p>
            <a:pPr marL="512763" lvl="1" indent="-255588"/>
            <a:r>
              <a:rPr lang="en-US" sz="1900" dirty="0"/>
              <a:t>each target output y</a:t>
            </a:r>
            <a:r>
              <a:rPr lang="en-US" sz="1900" baseline="30000" dirty="0"/>
              <a:t>(p)</a:t>
            </a:r>
            <a:r>
              <a:rPr lang="en-US" sz="1900" dirty="0"/>
              <a:t> = 0 or 1 is the known output for the respective input vector X</a:t>
            </a:r>
            <a:r>
              <a:rPr lang="en-US" sz="2000" baseline="30000" dirty="0"/>
              <a:t>(p)</a:t>
            </a:r>
            <a:r>
              <a:rPr lang="en-US" sz="1900" dirty="0"/>
              <a:t> to label the training example.</a:t>
            </a:r>
          </a:p>
          <a:p>
            <a:pPr marL="341313" indent="-317500"/>
            <a:r>
              <a:rPr lang="en-US" sz="1900" dirty="0"/>
              <a:t>The bias b is added to each aggregated signal generated by input x</a:t>
            </a:r>
            <a:r>
              <a:rPr lang="en-US" sz="2000" baseline="30000" dirty="0"/>
              <a:t>(p)</a:t>
            </a:r>
            <a:r>
              <a:rPr lang="en-US" sz="1900" dirty="0"/>
              <a:t> </a:t>
            </a:r>
          </a:p>
          <a:p>
            <a:pPr marL="568325" lvl="1" indent="-244475"/>
            <a:r>
              <a:rPr lang="en-US" sz="1900" dirty="0"/>
              <a:t>Initial value of b(t) = b(0) is, typically, a random value between 0 and 1.</a:t>
            </a:r>
            <a:endParaRPr lang="en-US" sz="1900" baseline="-25000" dirty="0"/>
          </a:p>
          <a:p>
            <a:pPr marL="568325" lvl="1" indent="-244475"/>
            <a:r>
              <a:rPr lang="en-US" sz="1900" dirty="0"/>
              <a:t>Adding the bias helps training because it serves an additional parameter.</a:t>
            </a:r>
          </a:p>
          <a:p>
            <a:pPr marL="341313" indent="-317500"/>
            <a:r>
              <a:rPr lang="en-US" sz="1900" dirty="0"/>
              <a:t>Initial values for the weight vector in the perceptron W(t)=W(0) are typically set to zero or to randomly small numbers, W(0) = {w</a:t>
            </a:r>
            <a:r>
              <a:rPr lang="en-US" sz="1900" baseline="-25000" dirty="0"/>
              <a:t>1</a:t>
            </a:r>
            <a:r>
              <a:rPr lang="en-US" sz="1900" dirty="0"/>
              <a:t>(0),w</a:t>
            </a:r>
            <a:r>
              <a:rPr lang="en-US" sz="1900" baseline="-25000" dirty="0"/>
              <a:t>2</a:t>
            </a:r>
            <a:r>
              <a:rPr lang="en-US" sz="1900" dirty="0"/>
              <a:t>(0),…,</a:t>
            </a:r>
            <a:r>
              <a:rPr lang="en-US" sz="1900" dirty="0" err="1"/>
              <a:t>w</a:t>
            </a:r>
            <a:r>
              <a:rPr lang="en-US" sz="1900" baseline="-25000" dirty="0" err="1"/>
              <a:t>N</a:t>
            </a:r>
            <a:r>
              <a:rPr lang="en-US" sz="1900" dirty="0"/>
              <a:t>(0)}.</a:t>
            </a:r>
          </a:p>
          <a:p>
            <a:pPr marL="341313" indent="-317500"/>
            <a:r>
              <a:rPr lang="en-US" sz="1900" dirty="0"/>
              <a:t>Index t indicates the iteration number in training, where t=0 means initial value.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DFC7899-A085-E983-5147-CDA6E037DE98}"/>
              </a:ext>
            </a:extLst>
          </p:cNvPr>
          <p:cNvGrpSpPr/>
          <p:nvPr/>
        </p:nvGrpSpPr>
        <p:grpSpPr>
          <a:xfrm>
            <a:off x="5930467" y="209550"/>
            <a:ext cx="3028218" cy="2049814"/>
            <a:chOff x="5867399" y="2579336"/>
            <a:chExt cx="3028218" cy="2049814"/>
          </a:xfrm>
        </p:grpSpPr>
        <p:grpSp>
          <p:nvGrpSpPr>
            <p:cNvPr id="32" name="Group 31"/>
            <p:cNvGrpSpPr/>
            <p:nvPr/>
          </p:nvGrpSpPr>
          <p:grpSpPr>
            <a:xfrm>
              <a:off x="5867399" y="2869851"/>
              <a:ext cx="3028218" cy="1759299"/>
              <a:chOff x="4325300" y="4299504"/>
              <a:chExt cx="2935977" cy="1986405"/>
            </a:xfrm>
          </p:grpSpPr>
          <p:cxnSp>
            <p:nvCxnSpPr>
              <p:cNvPr id="34" name="Straight Connector 33"/>
              <p:cNvCxnSpPr/>
              <p:nvPr/>
            </p:nvCxnSpPr>
            <p:spPr bwMode="auto">
              <a:xfrm>
                <a:off x="4686867" y="4772831"/>
                <a:ext cx="880558" cy="25269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Straight Connector 34"/>
              <p:cNvCxnSpPr/>
              <p:nvPr/>
            </p:nvCxnSpPr>
            <p:spPr bwMode="auto">
              <a:xfrm flipV="1">
                <a:off x="4693084" y="5452802"/>
                <a:ext cx="874341" cy="592346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Straight Arrow Connector 35"/>
              <p:cNvCxnSpPr/>
              <p:nvPr/>
            </p:nvCxnSpPr>
            <p:spPr bwMode="auto">
              <a:xfrm flipV="1">
                <a:off x="6302112" y="5183193"/>
                <a:ext cx="721528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7" name="TextBox 36"/>
              <p:cNvSpPr txBox="1"/>
              <p:nvPr/>
            </p:nvSpPr>
            <p:spPr>
              <a:xfrm>
                <a:off x="7012853" y="5001581"/>
                <a:ext cx="248424" cy="3127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4325300" y="4552065"/>
                <a:ext cx="416950" cy="1733844"/>
                <a:chOff x="3755632" y="3505200"/>
                <a:chExt cx="511568" cy="2057400"/>
              </a:xfrm>
            </p:grpSpPr>
            <p:sp>
              <p:nvSpPr>
                <p:cNvPr id="52" name="TextBox 51"/>
                <p:cNvSpPr txBox="1"/>
                <p:nvPr/>
              </p:nvSpPr>
              <p:spPr>
                <a:xfrm>
                  <a:off x="3839966" y="3590190"/>
                  <a:ext cx="356614" cy="4547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34290" rtlCol="0">
                  <a:spAutoFit/>
                </a:bodyPr>
                <a:lstStyle/>
                <a:p>
                  <a:pPr algn="ctr"/>
                  <a:r>
                    <a:rPr lang="en-US" dirty="0"/>
                    <a:t>x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3839966" y="4067018"/>
                  <a:ext cx="356614" cy="4547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34290" rtlCol="0">
                  <a:spAutoFit/>
                </a:bodyPr>
                <a:lstStyle/>
                <a:p>
                  <a:pPr algn="ctr"/>
                  <a:r>
                    <a:rPr lang="en-US" dirty="0"/>
                    <a:t>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3846824" y="4543845"/>
                  <a:ext cx="342898" cy="4041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dirty="0"/>
                    <a:t>…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3791489" y="5097611"/>
                  <a:ext cx="427236" cy="41751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34290" rtlCol="0">
                  <a:spAutoFit/>
                </a:bodyPr>
                <a:lstStyle/>
                <a:p>
                  <a:pPr algn="ctr"/>
                  <a:r>
                    <a:rPr lang="en-US" dirty="0" err="1"/>
                    <a:t>x</a:t>
                  </a:r>
                  <a:r>
                    <a:rPr lang="en-US" baseline="-25000" dirty="0" err="1"/>
                    <a:t>N</a:t>
                  </a:r>
                  <a:endParaRPr lang="en-US" dirty="0"/>
                </a:p>
              </p:txBody>
            </p:sp>
            <p:sp>
              <p:nvSpPr>
                <p:cNvPr id="56" name="Rectangle 55"/>
                <p:cNvSpPr/>
                <p:nvPr/>
              </p:nvSpPr>
              <p:spPr bwMode="auto">
                <a:xfrm>
                  <a:off x="3755632" y="3505200"/>
                  <a:ext cx="511568" cy="2057400"/>
                </a:xfrm>
                <a:prstGeom prst="rec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4878664" y="4299504"/>
                <a:ext cx="1277544" cy="1411594"/>
                <a:chOff x="4616351" y="3316898"/>
                <a:chExt cx="1567455" cy="1675015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4635402" y="4020672"/>
                  <a:ext cx="400846" cy="8083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dirty="0"/>
                    <a:t>w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635402" y="3613274"/>
                  <a:ext cx="446122" cy="4041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dirty="0"/>
                    <a:t>w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616351" y="4587735"/>
                  <a:ext cx="501886" cy="4041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dirty="0" err="1"/>
                    <a:t>w</a:t>
                  </a:r>
                  <a:r>
                    <a:rPr lang="en-US" baseline="-25000" dirty="0" err="1"/>
                    <a:t>N</a:t>
                  </a:r>
                  <a:endParaRPr lang="en-US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5737684" y="3316898"/>
                  <a:ext cx="446122" cy="3711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b</a:t>
                  </a: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4616351" y="4226190"/>
                  <a:ext cx="342901" cy="4041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dirty="0"/>
                    <a:t>…</a:t>
                  </a:r>
                </a:p>
              </p:txBody>
            </p:sp>
          </p:grpSp>
          <p:cxnSp>
            <p:nvCxnSpPr>
              <p:cNvPr id="40" name="Straight Connector 39"/>
              <p:cNvCxnSpPr>
                <a:stCxn id="53" idx="3"/>
              </p:cNvCxnSpPr>
              <p:nvPr/>
            </p:nvCxnSpPr>
            <p:spPr bwMode="auto">
              <a:xfrm flipV="1">
                <a:off x="4684692" y="5187112"/>
                <a:ext cx="813816" cy="30014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1" name="TextBox 40"/>
              <p:cNvSpPr txBox="1"/>
              <p:nvPr/>
            </p:nvSpPr>
            <p:spPr>
              <a:xfrm>
                <a:off x="6115816" y="4474184"/>
                <a:ext cx="1062331" cy="6255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/>
                  <a:t>Calculated output</a:t>
                </a:r>
              </a:p>
            </p:txBody>
          </p:sp>
          <p:sp>
            <p:nvSpPr>
              <p:cNvPr id="42" name="Oval 41"/>
              <p:cNvSpPr/>
              <p:nvPr/>
            </p:nvSpPr>
            <p:spPr bwMode="auto">
              <a:xfrm>
                <a:off x="5472355" y="4830922"/>
                <a:ext cx="829757" cy="778006"/>
              </a:xfrm>
              <a:prstGeom prst="ellipse">
                <a:avLst/>
              </a:prstGeom>
              <a:noFill/>
              <a:ln w="222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r>
                  <a:rPr lang="en-US" dirty="0"/>
                  <a:t>f(WX:</a:t>
                </a:r>
                <a:r>
                  <a:rPr lang="el-GR" dirty="0"/>
                  <a:t>θ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297530" y="5608926"/>
                <a:ext cx="958683" cy="6255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Target output  y</a:t>
                </a:r>
              </a:p>
            </p:txBody>
          </p:sp>
          <p:sp>
            <p:nvSpPr>
              <p:cNvPr id="44" name="Up-Down Arrow 43"/>
              <p:cNvSpPr/>
              <p:nvPr/>
            </p:nvSpPr>
            <p:spPr bwMode="auto">
              <a:xfrm>
                <a:off x="7012852" y="5418986"/>
                <a:ext cx="222840" cy="475059"/>
              </a:xfrm>
              <a:prstGeom prst="upDown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1AA8FC-9AD7-58C6-2812-6F27889C5172}"/>
                </a:ext>
              </a:extLst>
            </p:cNvPr>
            <p:cNvSpPr txBox="1"/>
            <p:nvPr/>
          </p:nvSpPr>
          <p:spPr>
            <a:xfrm>
              <a:off x="7148550" y="2579336"/>
              <a:ext cx="635487" cy="2769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buNone/>
              </a:pPr>
              <a:r>
                <a:rPr lang="en-US" dirty="0">
                  <a:solidFill>
                    <a:srgbClr val="FF0000"/>
                  </a:solidFill>
                </a:rPr>
                <a:t>Bias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E1376FA-618E-EAA9-6E74-10455544216F}"/>
                </a:ext>
              </a:extLst>
            </p:cNvPr>
            <p:cNvCxnSpPr/>
            <p:nvPr/>
          </p:nvCxnSpPr>
          <p:spPr bwMode="auto">
            <a:xfrm>
              <a:off x="7380800" y="2922381"/>
              <a:ext cx="0" cy="36668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16919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31065"/>
            <a:ext cx="6723055" cy="490538"/>
          </a:xfrm>
        </p:spPr>
        <p:txBody>
          <a:bodyPr/>
          <a:lstStyle/>
          <a:p>
            <a:r>
              <a:rPr lang="en-US" sz="2100" dirty="0"/>
              <a:t>Supervised Training of the Perceptron:</a:t>
            </a:r>
            <a:br>
              <a:rPr lang="en-US" dirty="0"/>
            </a:br>
            <a:r>
              <a:rPr lang="en-US" dirty="0"/>
              <a:t>The Training Idea</a:t>
            </a:r>
            <a:r>
              <a:rPr lang="ru-RU" dirty="0"/>
              <a:t> (</a:t>
            </a:r>
            <a:r>
              <a:rPr lang="en-US" dirty="0"/>
              <a:t>2/</a:t>
            </a:r>
            <a:r>
              <a:rPr lang="ru-RU" dirty="0"/>
              <a:t>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41907" y="949059"/>
            <a:ext cx="5873447" cy="742950"/>
          </a:xfrm>
        </p:spPr>
        <p:txBody>
          <a:bodyPr/>
          <a:lstStyle/>
          <a:p>
            <a:r>
              <a:rPr lang="en-US" dirty="0"/>
              <a:t>Each training input vector x</a:t>
            </a:r>
            <a:r>
              <a:rPr lang="en-US" baseline="30000" dirty="0"/>
              <a:t>(p)</a:t>
            </a:r>
            <a:r>
              <a:rPr lang="en-US" dirty="0"/>
              <a:t> results in the calculated output </a:t>
            </a:r>
            <a:r>
              <a:rPr lang="cy-GB" dirty="0"/>
              <a:t>a</a:t>
            </a:r>
            <a:r>
              <a:rPr lang="cy-GB" baseline="30000" dirty="0"/>
              <a:t>(</a:t>
            </a:r>
            <a:r>
              <a:rPr lang="en-US" baseline="30000" dirty="0"/>
              <a:t>p}</a:t>
            </a:r>
            <a:r>
              <a:rPr lang="en-US" dirty="0"/>
              <a:t> </a:t>
            </a:r>
          </a:p>
          <a:p>
            <a:pPr marL="255985" indent="0">
              <a:buNone/>
            </a:pPr>
            <a:endParaRPr lang="en-US" dirty="0"/>
          </a:p>
          <a:p>
            <a:pPr marL="255985" indent="0">
              <a:buNone/>
            </a:pPr>
            <a:endParaRPr lang="en-US" dirty="0"/>
          </a:p>
          <a:p>
            <a:pPr marL="255985" indent="0">
              <a:buNone/>
            </a:pPr>
            <a:r>
              <a:rPr lang="en-US" dirty="0"/>
              <a:t>where N is the size of the input vector,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05992" y="2537799"/>
            <a:ext cx="8892877" cy="1633227"/>
          </a:xfrm>
        </p:spPr>
        <p:txBody>
          <a:bodyPr/>
          <a:lstStyle/>
          <a:p>
            <a:r>
              <a:rPr lang="en-US" dirty="0"/>
              <a:t>There are M training patterns, p = 1, …, M.</a:t>
            </a:r>
            <a:endParaRPr lang="en-US" baseline="-25000" dirty="0"/>
          </a:p>
          <a:p>
            <a:r>
              <a:rPr lang="en-US" dirty="0"/>
              <a:t>The perceptron training means finding the weight vector W =(w</a:t>
            </a:r>
            <a:r>
              <a:rPr lang="en-US" baseline="-25000" dirty="0"/>
              <a:t>1</a:t>
            </a:r>
            <a:r>
              <a:rPr lang="en-US" dirty="0"/>
              <a:t>,w</a:t>
            </a:r>
            <a:r>
              <a:rPr lang="en-US" baseline="-25000" dirty="0"/>
              <a:t>2</a:t>
            </a:r>
            <a:r>
              <a:rPr lang="en-US" dirty="0"/>
              <a:t>,…,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) and the bias b, such as the overall discrepancy between the calculated outputs A = {</a:t>
            </a:r>
            <a:r>
              <a:rPr lang="cy-GB" dirty="0"/>
              <a:t>a</a:t>
            </a:r>
            <a:r>
              <a:rPr lang="cy-GB" baseline="30000" dirty="0"/>
              <a:t>(</a:t>
            </a:r>
            <a:r>
              <a:rPr lang="en-US" baseline="30000" dirty="0"/>
              <a:t>1)</a:t>
            </a:r>
            <a:r>
              <a:rPr lang="en-US" dirty="0"/>
              <a:t>, </a:t>
            </a:r>
            <a:r>
              <a:rPr lang="cy-GB" dirty="0"/>
              <a:t>a</a:t>
            </a:r>
            <a:r>
              <a:rPr lang="cy-GB" baseline="30000" dirty="0"/>
              <a:t>(</a:t>
            </a:r>
            <a:r>
              <a:rPr lang="en-US" baseline="30000" dirty="0"/>
              <a:t>2)</a:t>
            </a:r>
            <a:r>
              <a:rPr lang="en-US" dirty="0"/>
              <a:t>,…, </a:t>
            </a:r>
            <a:r>
              <a:rPr lang="cy-GB" dirty="0"/>
              <a:t>a</a:t>
            </a:r>
            <a:r>
              <a:rPr lang="cy-GB" baseline="30000" dirty="0"/>
              <a:t>(</a:t>
            </a:r>
            <a:r>
              <a:rPr lang="en-US" baseline="30000" dirty="0"/>
              <a:t>M)</a:t>
            </a:r>
            <a:r>
              <a:rPr lang="en-US" dirty="0"/>
              <a:t>} and labeled target outputs for training </a:t>
            </a:r>
            <a:br>
              <a:rPr lang="en-US" dirty="0"/>
            </a:br>
            <a:r>
              <a:rPr lang="en-US" dirty="0"/>
              <a:t>Y = {y</a:t>
            </a:r>
            <a:r>
              <a:rPr lang="cy-GB" baseline="30000" dirty="0"/>
              <a:t>(</a:t>
            </a:r>
            <a:r>
              <a:rPr lang="en-US" baseline="30000" dirty="0"/>
              <a:t>1</a:t>
            </a:r>
            <a:r>
              <a:rPr lang="en-US" baseline="30000"/>
              <a:t>)</a:t>
            </a:r>
            <a:r>
              <a:rPr lang="en-US"/>
              <a:t>, y</a:t>
            </a:r>
            <a:r>
              <a:rPr lang="en-US" baseline="30000"/>
              <a:t>(2)</a:t>
            </a:r>
            <a:r>
              <a:rPr lang="en-US"/>
              <a:t>,…, </a:t>
            </a:r>
            <a:r>
              <a:rPr lang="en-US" dirty="0"/>
              <a:t>y</a:t>
            </a:r>
            <a:r>
              <a:rPr lang="cy-GB" baseline="30000" dirty="0"/>
              <a:t>(</a:t>
            </a:r>
            <a:r>
              <a:rPr lang="en-US" baseline="30000" dirty="0"/>
              <a:t>M)</a:t>
            </a:r>
            <a:r>
              <a:rPr lang="en-US" dirty="0"/>
              <a:t>} is minimal – may not be completely eliminated.</a:t>
            </a:r>
          </a:p>
          <a:p>
            <a:r>
              <a:rPr lang="en-US" dirty="0"/>
              <a:t>For an example of the source code, see 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068404"/>
              </p:ext>
            </p:extLst>
          </p:nvPr>
        </p:nvGraphicFramePr>
        <p:xfrm>
          <a:off x="296863" y="1435100"/>
          <a:ext cx="548005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6880" imgH="457200" progId="Equation.DSMT4">
                  <p:embed/>
                </p:oleObj>
              </mc:Choice>
              <mc:Fallback>
                <p:oleObj name="Equation" r:id="rId2" imgW="2666880" imgH="4572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6863" y="1435100"/>
                        <a:ext cx="5480050" cy="941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139A3F8-64C3-8B41-413B-259AD60ADF3A}"/>
              </a:ext>
            </a:extLst>
          </p:cNvPr>
          <p:cNvSpPr txBox="1"/>
          <p:nvPr/>
        </p:nvSpPr>
        <p:spPr>
          <a:xfrm>
            <a:off x="359084" y="4412325"/>
            <a:ext cx="58131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https://www.w3schools.com/ai/ai_training.asp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0B001E-B334-4E0F-EC99-55ED405A14AE}"/>
              </a:ext>
            </a:extLst>
          </p:cNvPr>
          <p:cNvGrpSpPr/>
          <p:nvPr/>
        </p:nvGrpSpPr>
        <p:grpSpPr>
          <a:xfrm>
            <a:off x="5889773" y="479649"/>
            <a:ext cx="3109097" cy="1954117"/>
            <a:chOff x="5867400" y="2930469"/>
            <a:chExt cx="3109097" cy="169868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7E5061C-786C-C75D-FB0F-8D1BB8F5B234}"/>
                </a:ext>
              </a:extLst>
            </p:cNvPr>
            <p:cNvGrpSpPr/>
            <p:nvPr/>
          </p:nvGrpSpPr>
          <p:grpSpPr>
            <a:xfrm>
              <a:off x="5867400" y="2984943"/>
              <a:ext cx="3109097" cy="1644206"/>
              <a:chOff x="4325300" y="4429454"/>
              <a:chExt cx="3014392" cy="1856455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F90D4E3-2EFA-3153-CDA6-26323974ECE2}"/>
                  </a:ext>
                </a:extLst>
              </p:cNvPr>
              <p:cNvCxnSpPr/>
              <p:nvPr/>
            </p:nvCxnSpPr>
            <p:spPr bwMode="auto">
              <a:xfrm>
                <a:off x="4686867" y="4772831"/>
                <a:ext cx="880558" cy="25269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6144801-9454-3A7D-88B4-B9D71CF5C19D}"/>
                  </a:ext>
                </a:extLst>
              </p:cNvPr>
              <p:cNvCxnSpPr/>
              <p:nvPr/>
            </p:nvCxnSpPr>
            <p:spPr bwMode="auto">
              <a:xfrm flipV="1">
                <a:off x="4693084" y="5452802"/>
                <a:ext cx="874341" cy="592346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7D976CB9-5D12-B2F2-7B7F-F20D884DE034}"/>
                  </a:ext>
                </a:extLst>
              </p:cNvPr>
              <p:cNvCxnSpPr/>
              <p:nvPr/>
            </p:nvCxnSpPr>
            <p:spPr bwMode="auto">
              <a:xfrm flipV="1">
                <a:off x="6302112" y="5183193"/>
                <a:ext cx="721528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40DE5F8-4D87-769C-295B-B463C3CD2907}"/>
                  </a:ext>
                </a:extLst>
              </p:cNvPr>
              <p:cNvSpPr txBox="1"/>
              <p:nvPr/>
            </p:nvSpPr>
            <p:spPr>
              <a:xfrm>
                <a:off x="7012853" y="5001580"/>
                <a:ext cx="248424" cy="2718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1600884-A22D-673D-1F31-78B2FC6C8F5A}"/>
                  </a:ext>
                </a:extLst>
              </p:cNvPr>
              <p:cNvGrpSpPr/>
              <p:nvPr/>
            </p:nvGrpSpPr>
            <p:grpSpPr>
              <a:xfrm>
                <a:off x="4325300" y="4552065"/>
                <a:ext cx="416950" cy="1733844"/>
                <a:chOff x="3755632" y="3505200"/>
                <a:chExt cx="511568" cy="2057400"/>
              </a:xfrm>
            </p:grpSpPr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3F1A3B4-941C-4756-B6A0-353930DDE050}"/>
                    </a:ext>
                  </a:extLst>
                </p:cNvPr>
                <p:cNvSpPr txBox="1"/>
                <p:nvPr/>
              </p:nvSpPr>
              <p:spPr>
                <a:xfrm>
                  <a:off x="3839966" y="3590190"/>
                  <a:ext cx="356614" cy="4547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34290" rtlCol="0">
                  <a:spAutoFit/>
                </a:bodyPr>
                <a:lstStyle/>
                <a:p>
                  <a:pPr algn="ctr"/>
                  <a:r>
                    <a:rPr lang="en-US" dirty="0"/>
                    <a:t>x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7FFA474-4D50-74B9-C03C-F628159815DD}"/>
                    </a:ext>
                  </a:extLst>
                </p:cNvPr>
                <p:cNvSpPr txBox="1"/>
                <p:nvPr/>
              </p:nvSpPr>
              <p:spPr>
                <a:xfrm>
                  <a:off x="3839966" y="4067018"/>
                  <a:ext cx="356614" cy="4547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34290" rtlCol="0">
                  <a:spAutoFit/>
                </a:bodyPr>
                <a:lstStyle/>
                <a:p>
                  <a:pPr algn="ctr"/>
                  <a:r>
                    <a:rPr lang="en-US" dirty="0"/>
                    <a:t>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578620F-D701-56B8-8131-9C05FBC9B25E}"/>
                    </a:ext>
                  </a:extLst>
                </p:cNvPr>
                <p:cNvSpPr txBox="1"/>
                <p:nvPr/>
              </p:nvSpPr>
              <p:spPr>
                <a:xfrm>
                  <a:off x="3846824" y="4543845"/>
                  <a:ext cx="342898" cy="4041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dirty="0"/>
                    <a:t>…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C883288-3D87-22B8-D890-EE4D89EE7F71}"/>
                    </a:ext>
                  </a:extLst>
                </p:cNvPr>
                <p:cNvSpPr txBox="1"/>
                <p:nvPr/>
              </p:nvSpPr>
              <p:spPr>
                <a:xfrm>
                  <a:off x="3791489" y="5097611"/>
                  <a:ext cx="427236" cy="41751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34290" rtlCol="0">
                  <a:spAutoFit/>
                </a:bodyPr>
                <a:lstStyle/>
                <a:p>
                  <a:pPr algn="ctr"/>
                  <a:r>
                    <a:rPr lang="en-US" dirty="0" err="1"/>
                    <a:t>x</a:t>
                  </a:r>
                  <a:r>
                    <a:rPr lang="en-US" baseline="-25000" dirty="0" err="1"/>
                    <a:t>N</a:t>
                  </a:r>
                  <a:endParaRPr lang="en-US" dirty="0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2A37D8D3-EFD6-B3E3-66E7-F92D7185B35F}"/>
                    </a:ext>
                  </a:extLst>
                </p:cNvPr>
                <p:cNvSpPr/>
                <p:nvPr/>
              </p:nvSpPr>
              <p:spPr bwMode="auto">
                <a:xfrm>
                  <a:off x="3755632" y="3505200"/>
                  <a:ext cx="511568" cy="2057400"/>
                </a:xfrm>
                <a:prstGeom prst="rec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EEF193C-8741-4F25-191B-401125FEA5FB}"/>
                  </a:ext>
                </a:extLst>
              </p:cNvPr>
              <p:cNvGrpSpPr/>
              <p:nvPr/>
            </p:nvGrpSpPr>
            <p:grpSpPr>
              <a:xfrm>
                <a:off x="4878663" y="4429454"/>
                <a:ext cx="1298729" cy="1281643"/>
                <a:chOff x="4616351" y="3471099"/>
                <a:chExt cx="1593448" cy="1520814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1A1ACD8-55AC-7661-E77F-3A803905FD22}"/>
                    </a:ext>
                  </a:extLst>
                </p:cNvPr>
                <p:cNvSpPr txBox="1"/>
                <p:nvPr/>
              </p:nvSpPr>
              <p:spPr>
                <a:xfrm>
                  <a:off x="4635402" y="4020672"/>
                  <a:ext cx="400846" cy="8083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dirty="0"/>
                    <a:t>w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0327521-EC53-49A8-3ECD-7579C52A585D}"/>
                    </a:ext>
                  </a:extLst>
                </p:cNvPr>
                <p:cNvSpPr txBox="1"/>
                <p:nvPr/>
              </p:nvSpPr>
              <p:spPr>
                <a:xfrm>
                  <a:off x="4635402" y="3613274"/>
                  <a:ext cx="446122" cy="4041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dirty="0"/>
                    <a:t>w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E804914-D5F8-7511-D776-0D92047DFEE5}"/>
                    </a:ext>
                  </a:extLst>
                </p:cNvPr>
                <p:cNvSpPr txBox="1"/>
                <p:nvPr/>
              </p:nvSpPr>
              <p:spPr>
                <a:xfrm>
                  <a:off x="4616351" y="4587735"/>
                  <a:ext cx="501886" cy="4041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dirty="0" err="1"/>
                    <a:t>w</a:t>
                  </a:r>
                  <a:r>
                    <a:rPr lang="en-US" baseline="-25000" dirty="0" err="1"/>
                    <a:t>N</a:t>
                  </a:r>
                  <a:endParaRPr lang="en-US" dirty="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C648A54-BB1E-0C0F-1AD2-99D6F6AD71A4}"/>
                    </a:ext>
                  </a:extLst>
                </p:cNvPr>
                <p:cNvSpPr txBox="1"/>
                <p:nvPr/>
              </p:nvSpPr>
              <p:spPr>
                <a:xfrm>
                  <a:off x="5763678" y="3471099"/>
                  <a:ext cx="446121" cy="3711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b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1E55516-6EAF-40B1-1731-F9DC524FBDED}"/>
                    </a:ext>
                  </a:extLst>
                </p:cNvPr>
                <p:cNvSpPr txBox="1"/>
                <p:nvPr/>
              </p:nvSpPr>
              <p:spPr>
                <a:xfrm>
                  <a:off x="4616351" y="4226190"/>
                  <a:ext cx="342901" cy="4041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dirty="0"/>
                    <a:t>…</a:t>
                  </a:r>
                </a:p>
              </p:txBody>
            </p:sp>
          </p:grp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008DF8F-CEBC-0E63-5A0B-2E237FB672B4}"/>
                  </a:ext>
                </a:extLst>
              </p:cNvPr>
              <p:cNvCxnSpPr>
                <a:stCxn id="28" idx="3"/>
              </p:cNvCxnSpPr>
              <p:nvPr/>
            </p:nvCxnSpPr>
            <p:spPr bwMode="auto">
              <a:xfrm flipV="1">
                <a:off x="4684692" y="5187112"/>
                <a:ext cx="813816" cy="30014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F711DD-B5A7-FDB7-3F6E-DD7EC8B82050}"/>
                  </a:ext>
                </a:extLst>
              </p:cNvPr>
              <p:cNvSpPr txBox="1"/>
              <p:nvPr/>
            </p:nvSpPr>
            <p:spPr>
              <a:xfrm>
                <a:off x="6108017" y="4542386"/>
                <a:ext cx="1053757" cy="5437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/>
                  <a:t>Calculated output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3BD911C-9F82-AA8A-EAF9-EFE251679E06}"/>
                  </a:ext>
                </a:extLst>
              </p:cNvPr>
              <p:cNvSpPr/>
              <p:nvPr/>
            </p:nvSpPr>
            <p:spPr bwMode="auto">
              <a:xfrm>
                <a:off x="5472355" y="4830922"/>
                <a:ext cx="829757" cy="778006"/>
              </a:xfrm>
              <a:prstGeom prst="ellipse">
                <a:avLst/>
              </a:prstGeom>
              <a:noFill/>
              <a:ln w="222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r>
                  <a:rPr lang="en-US" dirty="0"/>
                  <a:t>f(XW;</a:t>
                </a:r>
                <a:r>
                  <a:rPr lang="el-GR" dirty="0"/>
                  <a:t>θ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68E1A6-8186-2E5E-E158-A26F253C739C}"/>
                  </a:ext>
                </a:extLst>
              </p:cNvPr>
              <p:cNvSpPr txBox="1"/>
              <p:nvPr/>
            </p:nvSpPr>
            <p:spPr>
              <a:xfrm>
                <a:off x="6393232" y="5489430"/>
                <a:ext cx="946460" cy="5437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Target output y</a:t>
                </a:r>
              </a:p>
            </p:txBody>
          </p:sp>
          <p:sp>
            <p:nvSpPr>
              <p:cNvPr id="21" name="Up-Down Arrow 43">
                <a:extLst>
                  <a:ext uri="{FF2B5EF4-FFF2-40B4-BE49-F238E27FC236}">
                    <a16:creationId xmlns:a16="http://schemas.microsoft.com/office/drawing/2014/main" id="{9D5DB8D7-39EA-34E0-496B-33DB9C0E7B9A}"/>
                  </a:ext>
                </a:extLst>
              </p:cNvPr>
              <p:cNvSpPr/>
              <p:nvPr/>
            </p:nvSpPr>
            <p:spPr bwMode="auto">
              <a:xfrm>
                <a:off x="7012852" y="5299489"/>
                <a:ext cx="222840" cy="475059"/>
              </a:xfrm>
              <a:prstGeom prst="upDown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819DC3-C6D2-24F1-04B4-C3ED177B1692}"/>
                </a:ext>
              </a:extLst>
            </p:cNvPr>
            <p:cNvSpPr txBox="1"/>
            <p:nvPr/>
          </p:nvSpPr>
          <p:spPr>
            <a:xfrm>
              <a:off x="6930271" y="2930469"/>
              <a:ext cx="635487" cy="2769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buNone/>
              </a:pPr>
              <a:r>
                <a:rPr lang="en-US" dirty="0">
                  <a:solidFill>
                    <a:srgbClr val="FF0000"/>
                  </a:solidFill>
                </a:rPr>
                <a:t>Bias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54666C7-6D54-0821-FBFF-C36F94D6DCBA}"/>
                </a:ext>
              </a:extLst>
            </p:cNvPr>
            <p:cNvCxnSpPr/>
            <p:nvPr/>
          </p:nvCxnSpPr>
          <p:spPr bwMode="auto">
            <a:xfrm>
              <a:off x="7430559" y="2944315"/>
              <a:ext cx="0" cy="36668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822528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65FF-2C70-156C-2806-1B7E44ED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Perceptron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E3D6A-D3B7-0DAC-B800-ABD56E4F6A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986097"/>
            <a:ext cx="6082292" cy="2047955"/>
          </a:xfrm>
        </p:spPr>
        <p:txBody>
          <a:bodyPr/>
          <a:lstStyle/>
          <a:p>
            <a:r>
              <a:rPr lang="en-US" dirty="0"/>
              <a:t>Perceptron supervised training is an optimization process finding the best parameters W and b to minimize the total classification error which is the difference between the calculated output a versus the labeled target (predefined) output y for the training set of patterns X: {(x</a:t>
            </a:r>
            <a:r>
              <a:rPr lang="en-US" baseline="30000" dirty="0"/>
              <a:t>(p)</a:t>
            </a:r>
            <a:r>
              <a:rPr lang="en-US" dirty="0"/>
              <a:t>,y</a:t>
            </a:r>
            <a:r>
              <a:rPr lang="en-US" baseline="30000" dirty="0"/>
              <a:t>(p)</a:t>
            </a:r>
            <a:r>
              <a:rPr lang="en-US" dirty="0"/>
              <a:t>)}.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EADCB-2D36-D19F-7ED5-D1F1C1808C0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2853360"/>
            <a:ext cx="9141757" cy="937590"/>
          </a:xfrm>
        </p:spPr>
        <p:txBody>
          <a:bodyPr/>
          <a:lstStyle/>
          <a:p>
            <a:r>
              <a:rPr lang="en-US" dirty="0"/>
              <a:t>Simple perceptron training is the optimization process in which </a:t>
            </a:r>
          </a:p>
          <a:p>
            <a:pPr lvl="1"/>
            <a:r>
              <a:rPr lang="en-US" dirty="0"/>
              <a:t>the perceptron is presented as a logistic regression classifier</a:t>
            </a:r>
          </a:p>
          <a:p>
            <a:pPr lvl="1"/>
            <a:r>
              <a:rPr lang="en-US" dirty="0"/>
              <a:t>the difference between the calculated output a and the preset expected output y is represented in the form of a sum of the absolute values of the difference between the respective components </a:t>
            </a:r>
            <a:r>
              <a:rPr lang="cy-GB" dirty="0"/>
              <a:t>a</a:t>
            </a:r>
            <a:r>
              <a:rPr lang="en-US" dirty="0"/>
              <a:t> and y.</a:t>
            </a:r>
          </a:p>
          <a:p>
            <a:pPr lvl="1"/>
            <a:r>
              <a:rPr lang="en-US" dirty="0"/>
              <a:t>The activation f(g) is defined as the Heaviside step function.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EB9949-8B12-8220-F144-93E981F72239}"/>
              </a:ext>
            </a:extLst>
          </p:cNvPr>
          <p:cNvGrpSpPr/>
          <p:nvPr/>
        </p:nvGrpSpPr>
        <p:grpSpPr>
          <a:xfrm>
            <a:off x="6189348" y="1001534"/>
            <a:ext cx="2802253" cy="1708580"/>
            <a:chOff x="4325300" y="4513109"/>
            <a:chExt cx="2938740" cy="17728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ED084BA-02F0-13B7-1D8E-D23CE5A3A681}"/>
                </a:ext>
              </a:extLst>
            </p:cNvPr>
            <p:cNvCxnSpPr/>
            <p:nvPr/>
          </p:nvCxnSpPr>
          <p:spPr bwMode="auto">
            <a:xfrm>
              <a:off x="4686867" y="4772831"/>
              <a:ext cx="880558" cy="25269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71575A-6E92-6454-3D00-7FB3F1E578C1}"/>
                </a:ext>
              </a:extLst>
            </p:cNvPr>
            <p:cNvCxnSpPr/>
            <p:nvPr/>
          </p:nvCxnSpPr>
          <p:spPr bwMode="auto">
            <a:xfrm flipV="1">
              <a:off x="4693084" y="5452802"/>
              <a:ext cx="874341" cy="59234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9EDD242-A85C-5AF6-2883-7A781CEBD95C}"/>
                </a:ext>
              </a:extLst>
            </p:cNvPr>
            <p:cNvCxnSpPr/>
            <p:nvPr/>
          </p:nvCxnSpPr>
          <p:spPr bwMode="auto">
            <a:xfrm flipV="1">
              <a:off x="6302112" y="5183193"/>
              <a:ext cx="72152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26BC70-790A-9D00-000F-C06E05178133}"/>
                </a:ext>
              </a:extLst>
            </p:cNvPr>
            <p:cNvSpPr txBox="1"/>
            <p:nvPr/>
          </p:nvSpPr>
          <p:spPr>
            <a:xfrm>
              <a:off x="7012853" y="5001581"/>
              <a:ext cx="248424" cy="2874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cy-GB" dirty="0"/>
                <a:t>a</a:t>
              </a:r>
              <a:endParaRPr lang="en-US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FF7C3AD-E3F9-FF7C-5EAD-7AAD79641D95}"/>
                </a:ext>
              </a:extLst>
            </p:cNvPr>
            <p:cNvGrpSpPr/>
            <p:nvPr/>
          </p:nvGrpSpPr>
          <p:grpSpPr>
            <a:xfrm>
              <a:off x="4325300" y="4552066"/>
              <a:ext cx="416950" cy="1733843"/>
              <a:chOff x="3755632" y="3505200"/>
              <a:chExt cx="511568" cy="205740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F8D136E-C1D5-985E-E5BA-230292B00160}"/>
                  </a:ext>
                </a:extLst>
              </p:cNvPr>
              <p:cNvSpPr txBox="1"/>
              <p:nvPr/>
            </p:nvSpPr>
            <p:spPr>
              <a:xfrm>
                <a:off x="3839967" y="3590189"/>
                <a:ext cx="356615" cy="3836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3B54223-B3B6-B539-4554-A49D18806774}"/>
                  </a:ext>
                </a:extLst>
              </p:cNvPr>
              <p:cNvSpPr txBox="1"/>
              <p:nvPr/>
            </p:nvSpPr>
            <p:spPr>
              <a:xfrm>
                <a:off x="3839967" y="4067018"/>
                <a:ext cx="356615" cy="3836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  <a:endParaRPr lang="en-US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1366A3-103A-3D7C-1651-3CB6FEFB71AE}"/>
                  </a:ext>
                </a:extLst>
              </p:cNvPr>
              <p:cNvSpPr txBox="1"/>
              <p:nvPr/>
            </p:nvSpPr>
            <p:spPr>
              <a:xfrm>
                <a:off x="3846823" y="4543845"/>
                <a:ext cx="342899" cy="3410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/>
                  <a:t>…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C4B7F8A-6D6A-F4AC-3598-52F2945854E1}"/>
                  </a:ext>
                </a:extLst>
              </p:cNvPr>
              <p:cNvSpPr txBox="1"/>
              <p:nvPr/>
            </p:nvSpPr>
            <p:spPr>
              <a:xfrm>
                <a:off x="3839967" y="5097612"/>
                <a:ext cx="356615" cy="3836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dirty="0" err="1"/>
                  <a:t>x</a:t>
                </a:r>
                <a:r>
                  <a:rPr lang="en-US" baseline="-25000" dirty="0" err="1"/>
                  <a:t>N</a:t>
                </a:r>
                <a:endParaRPr lang="en-US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88E3853-DA7F-F50E-28FF-4BA0BB5B0D4C}"/>
                  </a:ext>
                </a:extLst>
              </p:cNvPr>
              <p:cNvSpPr/>
              <p:nvPr/>
            </p:nvSpPr>
            <p:spPr bwMode="auto">
              <a:xfrm>
                <a:off x="3755632" y="3505200"/>
                <a:ext cx="511568" cy="2057400"/>
              </a:xfrm>
              <a:prstGeom prst="rect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37CF1C9-F277-B91F-020B-5E8D1B89AF84}"/>
                </a:ext>
              </a:extLst>
            </p:cNvPr>
            <p:cNvGrpSpPr/>
            <p:nvPr/>
          </p:nvGrpSpPr>
          <p:grpSpPr>
            <a:xfrm>
              <a:off x="4878665" y="4549270"/>
              <a:ext cx="409059" cy="1108623"/>
              <a:chOff x="4616351" y="3613274"/>
              <a:chExt cx="501886" cy="1315506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DC7A9A-A4EC-C156-E5AC-0E732354F0DE}"/>
                  </a:ext>
                </a:extLst>
              </p:cNvPr>
              <p:cNvSpPr txBox="1"/>
              <p:nvPr/>
            </p:nvSpPr>
            <p:spPr>
              <a:xfrm>
                <a:off x="4635402" y="4020672"/>
                <a:ext cx="400846" cy="3410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/>
                  <a:t>w</a:t>
                </a:r>
                <a:r>
                  <a:rPr lang="en-US" baseline="-25000" dirty="0"/>
                  <a:t>2</a:t>
                </a:r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3DAB60-EAFC-FFA2-D4E7-90EE542AF25A}"/>
                  </a:ext>
                </a:extLst>
              </p:cNvPr>
              <p:cNvSpPr txBox="1"/>
              <p:nvPr/>
            </p:nvSpPr>
            <p:spPr>
              <a:xfrm>
                <a:off x="4635402" y="3613274"/>
                <a:ext cx="446121" cy="3410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/>
                  <a:t>w</a:t>
                </a:r>
                <a:r>
                  <a:rPr lang="en-US" baseline="-25000" dirty="0"/>
                  <a:t>1</a:t>
                </a:r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FCEF276-FEBF-D177-9922-77011321B314}"/>
                  </a:ext>
                </a:extLst>
              </p:cNvPr>
              <p:cNvSpPr txBox="1"/>
              <p:nvPr/>
            </p:nvSpPr>
            <p:spPr>
              <a:xfrm>
                <a:off x="4616351" y="4587735"/>
                <a:ext cx="501886" cy="3410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 err="1"/>
                  <a:t>w</a:t>
                </a:r>
                <a:r>
                  <a:rPr lang="en-US" baseline="-25000" dirty="0" err="1"/>
                  <a:t>N</a:t>
                </a:r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AF56E47-AA84-51BB-9B87-698277631689}"/>
                  </a:ext>
                </a:extLst>
              </p:cNvPr>
              <p:cNvSpPr txBox="1"/>
              <p:nvPr/>
            </p:nvSpPr>
            <p:spPr>
              <a:xfrm>
                <a:off x="4616351" y="4226190"/>
                <a:ext cx="342901" cy="3410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/>
                  <a:t>…</a:t>
                </a:r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0C179DF-20BC-2EB1-8FBC-EBF17EA6DD35}"/>
                </a:ext>
              </a:extLst>
            </p:cNvPr>
            <p:cNvCxnSpPr>
              <a:stCxn id="27" idx="3"/>
            </p:cNvCxnSpPr>
            <p:nvPr/>
          </p:nvCxnSpPr>
          <p:spPr bwMode="auto">
            <a:xfrm flipV="1">
              <a:off x="4684693" y="5187112"/>
              <a:ext cx="813815" cy="8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E0374F-EA57-A7E7-78CE-31CA332348ED}"/>
                </a:ext>
              </a:extLst>
            </p:cNvPr>
            <p:cNvSpPr txBox="1"/>
            <p:nvPr/>
          </p:nvSpPr>
          <p:spPr>
            <a:xfrm>
              <a:off x="6072810" y="4513109"/>
              <a:ext cx="1188467" cy="5748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err="1"/>
                <a:t>Calculatedl</a:t>
              </a:r>
              <a:r>
                <a:rPr lang="en-US" dirty="0"/>
                <a:t> output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0225504-FCA9-969A-1F53-300FBBEEAE65}"/>
                </a:ext>
              </a:extLst>
            </p:cNvPr>
            <p:cNvSpPr/>
            <p:nvPr/>
          </p:nvSpPr>
          <p:spPr bwMode="auto">
            <a:xfrm>
              <a:off x="5472355" y="4830922"/>
              <a:ext cx="829757" cy="778006"/>
            </a:xfrm>
            <a:prstGeom prst="ellips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/>
              <a:r>
                <a:rPr lang="en-US" dirty="0"/>
                <a:t>f(g:</a:t>
              </a:r>
              <a:r>
                <a:rPr lang="el-GR" dirty="0"/>
                <a:t>θ</a:t>
              </a:r>
              <a:r>
                <a:rPr lang="en-US" dirty="0"/>
                <a:t>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F715835-7B06-CE77-832C-FC7BF76145B8}"/>
                </a:ext>
              </a:extLst>
            </p:cNvPr>
            <p:cNvSpPr txBox="1"/>
            <p:nvPr/>
          </p:nvSpPr>
          <p:spPr>
            <a:xfrm>
              <a:off x="6317580" y="5442548"/>
              <a:ext cx="946460" cy="5748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/>
                <a:t>Target output y</a:t>
              </a:r>
            </a:p>
          </p:txBody>
        </p:sp>
        <p:sp>
          <p:nvSpPr>
            <p:cNvPr id="18" name="Up-Down Arrow 43">
              <a:extLst>
                <a:ext uri="{FF2B5EF4-FFF2-40B4-BE49-F238E27FC236}">
                  <a16:creationId xmlns:a16="http://schemas.microsoft.com/office/drawing/2014/main" id="{D13E60CA-D0D1-DE39-9480-A9DC687BE21E}"/>
                </a:ext>
              </a:extLst>
            </p:cNvPr>
            <p:cNvSpPr/>
            <p:nvPr/>
          </p:nvSpPr>
          <p:spPr bwMode="auto">
            <a:xfrm>
              <a:off x="7012852" y="5351703"/>
              <a:ext cx="226148" cy="329988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701916B-A476-907C-9B05-EA3156B14CB5}"/>
              </a:ext>
            </a:extLst>
          </p:cNvPr>
          <p:cNvGrpSpPr/>
          <p:nvPr/>
        </p:nvGrpSpPr>
        <p:grpSpPr>
          <a:xfrm>
            <a:off x="7279601" y="872943"/>
            <a:ext cx="375032" cy="423289"/>
            <a:chOff x="7279601" y="872943"/>
            <a:chExt cx="375032" cy="42328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8CF28B-3729-ED4C-1F93-7E494EDE3C4F}"/>
                </a:ext>
              </a:extLst>
            </p:cNvPr>
            <p:cNvSpPr txBox="1"/>
            <p:nvPr/>
          </p:nvSpPr>
          <p:spPr>
            <a:xfrm>
              <a:off x="7279601" y="872943"/>
              <a:ext cx="375032" cy="3186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90F5C49-CA3F-365F-2B96-98AF3A5D0502}"/>
                </a:ext>
              </a:extLst>
            </p:cNvPr>
            <p:cNvCxnSpPr/>
            <p:nvPr/>
          </p:nvCxnSpPr>
          <p:spPr bwMode="auto">
            <a:xfrm>
              <a:off x="7639808" y="874411"/>
              <a:ext cx="0" cy="42182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00785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472" y="336343"/>
            <a:ext cx="6723055" cy="490538"/>
          </a:xfrm>
        </p:spPr>
        <p:txBody>
          <a:bodyPr/>
          <a:lstStyle/>
          <a:p>
            <a:r>
              <a:rPr lang="en-US" sz="2100" dirty="0"/>
              <a:t>Simple Supervised Training of the Perceptron:</a:t>
            </a:r>
            <a:br>
              <a:rPr lang="en-US" sz="2100" dirty="0"/>
            </a:br>
            <a:r>
              <a:rPr lang="en-US" dirty="0"/>
              <a:t>Error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2399" y="873233"/>
            <a:ext cx="5679807" cy="674037"/>
          </a:xfrm>
        </p:spPr>
        <p:txBody>
          <a:bodyPr/>
          <a:lstStyle/>
          <a:p>
            <a:r>
              <a:rPr lang="en-US" dirty="0"/>
              <a:t>The error </a:t>
            </a:r>
            <a:r>
              <a:rPr lang="el-GR" dirty="0"/>
              <a:t>ε</a:t>
            </a:r>
            <a:r>
              <a:rPr lang="en-US" baseline="30000" dirty="0"/>
              <a:t>(p)</a:t>
            </a:r>
            <a:r>
              <a:rPr lang="en-US" dirty="0"/>
              <a:t> between the target and calculated outputs for one training example p is</a:t>
            </a:r>
          </a:p>
          <a:p>
            <a:endParaRPr lang="en-US" dirty="0"/>
          </a:p>
          <a:p>
            <a:pPr marL="255985" indent="-255985">
              <a:buNone/>
            </a:pPr>
            <a:r>
              <a:rPr lang="en-US" dirty="0"/>
              <a:t>    and the overall recognition error for the entire training pattern (all M training inputs) is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sz="quarter" idx="11"/>
          </p:nvPr>
        </p:nvSpPr>
        <p:spPr>
          <a:xfrm>
            <a:off x="76200" y="3636207"/>
            <a:ext cx="9088744" cy="1485900"/>
          </a:xfrm>
        </p:spPr>
        <p:txBody>
          <a:bodyPr/>
          <a:lstStyle/>
          <a:p>
            <a:r>
              <a:rPr lang="en-US" dirty="0"/>
              <a:t>Training begins with the initial vector W(0)=(w</a:t>
            </a:r>
            <a:r>
              <a:rPr lang="en-US" baseline="-25000" dirty="0"/>
              <a:t>1</a:t>
            </a:r>
            <a:r>
              <a:rPr lang="en-US" dirty="0"/>
              <a:t>(0),w</a:t>
            </a:r>
            <a:r>
              <a:rPr lang="en-US" baseline="-25000" dirty="0"/>
              <a:t>2</a:t>
            </a:r>
            <a:r>
              <a:rPr lang="en-US" dirty="0"/>
              <a:t>(0),…,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(0)) and b(0).</a:t>
            </a:r>
          </a:p>
          <a:p>
            <a:r>
              <a:rPr lang="en-US" dirty="0"/>
              <a:t>In the expression for the recognition error </a:t>
            </a:r>
            <a:r>
              <a:rPr lang="el-GR" dirty="0"/>
              <a:t>ε</a:t>
            </a:r>
            <a:r>
              <a:rPr lang="en-US" dirty="0"/>
              <a:t> above, all d</a:t>
            </a:r>
            <a:r>
              <a:rPr lang="en-US" baseline="30000" dirty="0"/>
              <a:t>(p)</a:t>
            </a:r>
            <a:r>
              <a:rPr lang="en-US" dirty="0"/>
              <a:t> and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baseline="30000" dirty="0"/>
              <a:t>(p)</a:t>
            </a:r>
            <a:r>
              <a:rPr lang="en-US" dirty="0"/>
              <a:t> are known (are given numbers) for </a:t>
            </a:r>
            <a:r>
              <a:rPr lang="en-US" i="1" dirty="0"/>
              <a:t>p</a:t>
            </a:r>
            <a:r>
              <a:rPr lang="en-US" dirty="0"/>
              <a:t> = 1,2,…,M and we have to find new values for W = (w</a:t>
            </a:r>
            <a:r>
              <a:rPr lang="en-US" baseline="-25000" dirty="0"/>
              <a:t>1</a:t>
            </a:r>
            <a:r>
              <a:rPr lang="en-US" dirty="0"/>
              <a:t>,w</a:t>
            </a:r>
            <a:r>
              <a:rPr lang="en-US" baseline="-25000" dirty="0"/>
              <a:t>2</a:t>
            </a:r>
            <a:r>
              <a:rPr lang="en-US" dirty="0"/>
              <a:t>,…,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) and </a:t>
            </a:r>
            <a:r>
              <a:rPr lang="en-US" i="1" dirty="0"/>
              <a:t>b</a:t>
            </a:r>
            <a:r>
              <a:rPr lang="en-US" dirty="0"/>
              <a:t> to minimized the recognition error </a:t>
            </a:r>
            <a:r>
              <a:rPr lang="el-GR" dirty="0"/>
              <a:t>ε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823079"/>
              </p:ext>
            </p:extLst>
          </p:nvPr>
        </p:nvGraphicFramePr>
        <p:xfrm>
          <a:off x="1841500" y="1624013"/>
          <a:ext cx="23637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79280" imgH="253800" progId="Equation.DSMT4">
                  <p:embed/>
                </p:oleObj>
              </mc:Choice>
              <mc:Fallback>
                <p:oleObj name="Equation" r:id="rId2" imgW="1079280" imgH="2538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1624013"/>
                        <a:ext cx="2363788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690582"/>
              </p:ext>
            </p:extLst>
          </p:nvPr>
        </p:nvGraphicFramePr>
        <p:xfrm>
          <a:off x="693738" y="2792413"/>
          <a:ext cx="70453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03360" imgH="507960" progId="Equation.DSMT4">
                  <p:embed/>
                </p:oleObj>
              </mc:Choice>
              <mc:Fallback>
                <p:oleObj name="Equation" r:id="rId4" imgW="4203360" imgH="50796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2792413"/>
                        <a:ext cx="70453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5981700" y="956791"/>
            <a:ext cx="3114297" cy="1528133"/>
            <a:chOff x="4325300" y="4453554"/>
            <a:chExt cx="3037810" cy="1733842"/>
          </a:xfrm>
        </p:grpSpPr>
        <p:cxnSp>
          <p:nvCxnSpPr>
            <p:cNvPr id="9" name="Straight Connector 8"/>
            <p:cNvCxnSpPr>
              <a:stCxn id="27" idx="3"/>
            </p:cNvCxnSpPr>
            <p:nvPr/>
          </p:nvCxnSpPr>
          <p:spPr bwMode="auto">
            <a:xfrm>
              <a:off x="4684693" y="4717833"/>
              <a:ext cx="813815" cy="30187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9"/>
            <p:cNvCxnSpPr/>
            <p:nvPr/>
          </p:nvCxnSpPr>
          <p:spPr bwMode="auto">
            <a:xfrm flipV="1">
              <a:off x="4684693" y="5452802"/>
              <a:ext cx="882731" cy="48727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V="1">
              <a:off x="6302112" y="5183193"/>
              <a:ext cx="72152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Box 11"/>
            <p:cNvSpPr txBox="1"/>
            <p:nvPr/>
          </p:nvSpPr>
          <p:spPr>
            <a:xfrm>
              <a:off x="7012853" y="5001581"/>
              <a:ext cx="248424" cy="3142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cy-GB" dirty="0"/>
                <a:t>a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325300" y="4453554"/>
              <a:ext cx="416950" cy="1733842"/>
              <a:chOff x="3755632" y="3388307"/>
              <a:chExt cx="511568" cy="2057400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3839965" y="3487756"/>
                <a:ext cx="356616" cy="42829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600" dirty="0"/>
                  <a:t>x</a:t>
                </a:r>
                <a:r>
                  <a:rPr lang="en-US" sz="1600" baseline="-25000" dirty="0"/>
                  <a:t>1</a:t>
                </a:r>
                <a:endParaRPr lang="en-US" sz="16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839966" y="4067018"/>
                <a:ext cx="356616" cy="42829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600" dirty="0"/>
                  <a:t>x</a:t>
                </a:r>
                <a:r>
                  <a:rPr lang="en-US" sz="1600" baseline="-25000" dirty="0"/>
                  <a:t>2</a:t>
                </a:r>
                <a:endParaRPr lang="en-US" sz="16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846824" y="4441410"/>
                <a:ext cx="342900" cy="331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b="1" dirty="0"/>
                  <a:t>…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829738" y="4949155"/>
                <a:ext cx="356616" cy="42829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600" dirty="0" err="1"/>
                  <a:t>x</a:t>
                </a:r>
                <a:r>
                  <a:rPr lang="en-US" sz="1600" baseline="-25000" dirty="0" err="1"/>
                  <a:t>N</a:t>
                </a:r>
                <a:endParaRPr lang="en-US" sz="1600" dirty="0"/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3755632" y="3388307"/>
                <a:ext cx="511568" cy="2057400"/>
              </a:xfrm>
              <a:prstGeom prst="rect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60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804480" y="4506202"/>
              <a:ext cx="409059" cy="1173336"/>
              <a:chOff x="4525331" y="3562172"/>
              <a:chExt cx="501886" cy="139229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4611676" y="4010561"/>
                <a:ext cx="342899" cy="3664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dirty="0"/>
                  <a:t>w</a:t>
                </a:r>
                <a:r>
                  <a:rPr lang="en-US" sz="1600" baseline="-25000" dirty="0"/>
                  <a:t>2</a:t>
                </a:r>
                <a:endParaRPr lang="en-US" sz="16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562977" y="3562172"/>
                <a:ext cx="446120" cy="3664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dirty="0"/>
                  <a:t>w</a:t>
                </a:r>
                <a:r>
                  <a:rPr lang="en-US" sz="1600" baseline="-25000" dirty="0"/>
                  <a:t>1</a:t>
                </a:r>
                <a:endParaRPr lang="en-US" sz="16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525331" y="4587981"/>
                <a:ext cx="501886" cy="3664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dirty="0" err="1"/>
                  <a:t>w</a:t>
                </a:r>
                <a:r>
                  <a:rPr lang="en-US" sz="1600" baseline="-25000" dirty="0" err="1"/>
                  <a:t>N</a:t>
                </a:r>
                <a:endParaRPr lang="en-US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556674" y="4283591"/>
                <a:ext cx="342899" cy="3664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</p:grpSp>
        <p:cxnSp>
          <p:nvCxnSpPr>
            <p:cNvPr id="15" name="Straight Connector 14"/>
            <p:cNvCxnSpPr>
              <a:stCxn id="28" idx="3"/>
            </p:cNvCxnSpPr>
            <p:nvPr/>
          </p:nvCxnSpPr>
          <p:spPr bwMode="auto">
            <a:xfrm flipV="1">
              <a:off x="4684693" y="5187112"/>
              <a:ext cx="813815" cy="188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Box 15"/>
            <p:cNvSpPr txBox="1"/>
            <p:nvPr/>
          </p:nvSpPr>
          <p:spPr>
            <a:xfrm>
              <a:off x="6048913" y="4475032"/>
              <a:ext cx="974728" cy="5587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Calculated output</a:t>
              </a: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5472355" y="4767770"/>
              <a:ext cx="829757" cy="879571"/>
            </a:xfrm>
            <a:prstGeom prst="ellips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/>
              <a:r>
                <a:rPr lang="en-US" sz="1600" dirty="0"/>
                <a:t>f(g:</a:t>
              </a:r>
              <a:r>
                <a:rPr lang="el-GR" sz="1600" dirty="0"/>
                <a:t>θ</a:t>
              </a:r>
              <a:r>
                <a:rPr lang="en-US" sz="1600" dirty="0"/>
                <a:t>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43663" y="5538824"/>
              <a:ext cx="919447" cy="5936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Target output </a:t>
              </a:r>
              <a:r>
                <a:rPr lang="en-US" dirty="0"/>
                <a:t>y</a:t>
              </a:r>
            </a:p>
          </p:txBody>
        </p:sp>
        <p:sp>
          <p:nvSpPr>
            <p:cNvPr id="19" name="Up-Down Arrow 18"/>
            <p:cNvSpPr/>
            <p:nvPr/>
          </p:nvSpPr>
          <p:spPr bwMode="auto">
            <a:xfrm>
              <a:off x="7012852" y="5380723"/>
              <a:ext cx="226148" cy="450827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60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B95DE18-AEC2-5303-D8D9-E1E341EA7D60}"/>
              </a:ext>
            </a:extLst>
          </p:cNvPr>
          <p:cNvGrpSpPr/>
          <p:nvPr/>
        </p:nvGrpSpPr>
        <p:grpSpPr>
          <a:xfrm>
            <a:off x="7171768" y="826270"/>
            <a:ext cx="375032" cy="423289"/>
            <a:chOff x="7279601" y="872943"/>
            <a:chExt cx="375032" cy="42328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CB27418-4CD9-2D91-30BB-5D1042ADA3EF}"/>
                </a:ext>
              </a:extLst>
            </p:cNvPr>
            <p:cNvSpPr txBox="1"/>
            <p:nvPr/>
          </p:nvSpPr>
          <p:spPr>
            <a:xfrm>
              <a:off x="7279601" y="872943"/>
              <a:ext cx="375032" cy="3186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C9BE2CB-C57C-92AE-757B-93EBB1F47D4D}"/>
                </a:ext>
              </a:extLst>
            </p:cNvPr>
            <p:cNvCxnSpPr/>
            <p:nvPr/>
          </p:nvCxnSpPr>
          <p:spPr bwMode="auto">
            <a:xfrm>
              <a:off x="7639808" y="874411"/>
              <a:ext cx="0" cy="42182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655567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4474" y="373368"/>
            <a:ext cx="6723055" cy="490538"/>
          </a:xfrm>
        </p:spPr>
        <p:txBody>
          <a:bodyPr/>
          <a:lstStyle/>
          <a:p>
            <a:r>
              <a:rPr lang="en-US" sz="2100" dirty="0"/>
              <a:t>Simple Supervised Training of the Perceptron:</a:t>
            </a:r>
            <a:br>
              <a:rPr lang="en-US" sz="2100" dirty="0"/>
            </a:br>
            <a:r>
              <a:rPr lang="en-US" dirty="0"/>
              <a:t>Online Training: Initial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77178" y="1170946"/>
            <a:ext cx="5554273" cy="1261676"/>
          </a:xfrm>
        </p:spPr>
        <p:txBody>
          <a:bodyPr/>
          <a:lstStyle/>
          <a:p>
            <a:pPr marL="215504" indent="-215504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Set up the initial weight vector W = W(0)</a:t>
            </a:r>
            <a:r>
              <a:rPr lang="en-US" baseline="30000" dirty="0"/>
              <a:t> </a:t>
            </a:r>
            <a:r>
              <a:rPr lang="en-US" dirty="0"/>
              <a:t>= (w</a:t>
            </a:r>
            <a:r>
              <a:rPr lang="en-US" baseline="-25000" dirty="0"/>
              <a:t>1</a:t>
            </a:r>
            <a:r>
              <a:rPr lang="en-US" dirty="0"/>
              <a:t>(0),w</a:t>
            </a:r>
            <a:r>
              <a:rPr lang="en-US" baseline="-25000" dirty="0"/>
              <a:t>2</a:t>
            </a:r>
            <a:r>
              <a:rPr lang="en-US" dirty="0"/>
              <a:t>(0),…,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(0)), the bias b = b(0), learning rate r (change of W components and b in one iteration) due to the recognition error </a:t>
            </a:r>
            <a:r>
              <a:rPr lang="el-GR" dirty="0"/>
              <a:t>ε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F118FB64-2670-08E0-1DF6-D6CFA8CF96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2898" y="2691968"/>
            <a:ext cx="8768408" cy="1181241"/>
          </a:xfrm>
        </p:spPr>
        <p:txBody>
          <a:bodyPr/>
          <a:lstStyle/>
          <a:p>
            <a:pPr marL="514350" lvl="1" indent="-285750">
              <a:buClr>
                <a:srgbClr val="FF0000"/>
              </a:buClr>
              <a:buSzPct val="100000"/>
            </a:pPr>
            <a:r>
              <a:rPr lang="en-US" dirty="0"/>
              <a:t>For example, we may set components of w = w(0) randomly to small numbers and b(0) to 0 or randomly between 0 and 1, r approximately 5% of the average initial values of w</a:t>
            </a:r>
            <a:r>
              <a:rPr lang="en-US" baseline="-25000" dirty="0"/>
              <a:t>k</a:t>
            </a:r>
            <a:r>
              <a:rPr lang="en-US" baseline="30000" dirty="0"/>
              <a:t>0</a:t>
            </a:r>
            <a:r>
              <a:rPr lang="en-US" dirty="0"/>
              <a:t>  and </a:t>
            </a:r>
            <a:r>
              <a:rPr lang="el-GR" dirty="0"/>
              <a:t>ε</a:t>
            </a:r>
            <a:r>
              <a:rPr lang="en-US" baseline="-25000" dirty="0"/>
              <a:t>target</a:t>
            </a:r>
            <a:r>
              <a:rPr lang="en-US" dirty="0"/>
              <a:t> = 10%.</a:t>
            </a:r>
          </a:p>
          <a:p>
            <a:pPr marL="514350" lvl="1" indent="-285750">
              <a:buClr>
                <a:srgbClr val="FF0000"/>
              </a:buClr>
              <a:buSzPct val="100000"/>
            </a:pPr>
            <a:r>
              <a:rPr lang="en-US" sz="2000" dirty="0"/>
              <a:t>Note: for neural networks, do not set all initial weights </a:t>
            </a:r>
            <a:r>
              <a:rPr lang="en-US" sz="2000" dirty="0" err="1"/>
              <a:t>w</a:t>
            </a:r>
            <a:r>
              <a:rPr lang="en-US" sz="2000" baseline="-25000" dirty="0" err="1"/>
              <a:t>k</a:t>
            </a:r>
            <a:r>
              <a:rPr lang="en-US" dirty="0"/>
              <a:t>(0)</a:t>
            </a:r>
            <a:r>
              <a:rPr lang="en-US" sz="2000" dirty="0"/>
              <a:t> to zero when use gradient descent. Weights initialized with zero will stay zero (this will be explained in the next lectures).</a:t>
            </a:r>
          </a:p>
          <a:p>
            <a:pPr marL="514350" lvl="1" indent="-285750">
              <a:buClr>
                <a:srgbClr val="FF0000"/>
              </a:buClr>
              <a:buSzPct val="100000"/>
            </a:pPr>
            <a:r>
              <a:rPr lang="en-US" dirty="0"/>
              <a:t>Initializing b to zero will not create any problem.</a:t>
            </a:r>
            <a:endParaRPr lang="en-US" sz="2000" dirty="0"/>
          </a:p>
          <a:p>
            <a:pPr marL="514350" lvl="1" indent="-285750">
              <a:buClr>
                <a:srgbClr val="FF0000"/>
              </a:buClr>
              <a:buSzPct val="100000"/>
            </a:pPr>
            <a:endParaRPr lang="en-US" sz="2000" dirty="0"/>
          </a:p>
          <a:p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9AB8D2-EB83-1932-93D1-118D6A9C9FA3}"/>
              </a:ext>
            </a:extLst>
          </p:cNvPr>
          <p:cNvGrpSpPr/>
          <p:nvPr/>
        </p:nvGrpSpPr>
        <p:grpSpPr>
          <a:xfrm>
            <a:off x="5791201" y="776704"/>
            <a:ext cx="3276600" cy="1924147"/>
            <a:chOff x="5791201" y="776704"/>
            <a:chExt cx="3276600" cy="1924147"/>
          </a:xfrm>
        </p:grpSpPr>
        <p:grpSp>
          <p:nvGrpSpPr>
            <p:cNvPr id="7" name="Group 6"/>
            <p:cNvGrpSpPr/>
            <p:nvPr/>
          </p:nvGrpSpPr>
          <p:grpSpPr>
            <a:xfrm>
              <a:off x="5791201" y="868501"/>
              <a:ext cx="3276600" cy="1832350"/>
              <a:chOff x="4325300" y="4501102"/>
              <a:chExt cx="3006350" cy="1733844"/>
            </a:xfrm>
          </p:grpSpPr>
          <p:cxnSp>
            <p:nvCxnSpPr>
              <p:cNvPr id="9" name="Straight Connector 8"/>
              <p:cNvCxnSpPr/>
              <p:nvPr/>
            </p:nvCxnSpPr>
            <p:spPr bwMode="auto">
              <a:xfrm>
                <a:off x="4686867" y="4772831"/>
                <a:ext cx="880558" cy="25269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 flipV="1">
                <a:off x="4693084" y="5452802"/>
                <a:ext cx="874341" cy="592346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" name="Straight Arrow Connector 10"/>
              <p:cNvCxnSpPr/>
              <p:nvPr/>
            </p:nvCxnSpPr>
            <p:spPr bwMode="auto">
              <a:xfrm flipV="1">
                <a:off x="6302112" y="5183193"/>
                <a:ext cx="721528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" name="TextBox 11"/>
              <p:cNvSpPr txBox="1"/>
              <p:nvPr/>
            </p:nvSpPr>
            <p:spPr>
              <a:xfrm>
                <a:off x="7012853" y="5001581"/>
                <a:ext cx="248424" cy="262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cy-GB" dirty="0"/>
                  <a:t>a</a:t>
                </a:r>
                <a:endParaRPr lang="en-US" dirty="0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4325300" y="4501102"/>
                <a:ext cx="416950" cy="1733844"/>
                <a:chOff x="3755632" y="3444728"/>
                <a:chExt cx="511568" cy="2057400"/>
              </a:xfrm>
            </p:grpSpPr>
            <p:sp>
              <p:nvSpPr>
                <p:cNvPr id="27" name="TextBox 26"/>
                <p:cNvSpPr txBox="1"/>
                <p:nvPr/>
              </p:nvSpPr>
              <p:spPr>
                <a:xfrm>
                  <a:off x="3839966" y="3547821"/>
                  <a:ext cx="356616" cy="34989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34290" rtlCol="0">
                  <a:spAutoFit/>
                </a:bodyPr>
                <a:lstStyle/>
                <a:p>
                  <a:pPr algn="ctr"/>
                  <a:r>
                    <a:rPr lang="en-US" dirty="0"/>
                    <a:t>x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839966" y="4006545"/>
                  <a:ext cx="356616" cy="34989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34290" rtlCol="0">
                  <a:spAutoFit/>
                </a:bodyPr>
                <a:lstStyle/>
                <a:p>
                  <a:pPr algn="ctr"/>
                  <a:r>
                    <a:rPr lang="en-US" dirty="0"/>
                    <a:t>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3846824" y="4483370"/>
                  <a:ext cx="342901" cy="3110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b="1" dirty="0"/>
                    <a:t>…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839966" y="5037140"/>
                  <a:ext cx="356616" cy="34989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34290" rtlCol="0">
                  <a:spAutoFit/>
                </a:bodyPr>
                <a:lstStyle/>
                <a:p>
                  <a:pPr algn="ctr"/>
                  <a:r>
                    <a:rPr lang="en-US" dirty="0" err="1"/>
                    <a:t>x</a:t>
                  </a:r>
                  <a:r>
                    <a:rPr lang="en-US" baseline="-25000" dirty="0" err="1"/>
                    <a:t>N</a:t>
                  </a:r>
                  <a:endParaRPr lang="en-US" dirty="0"/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3755632" y="3444728"/>
                  <a:ext cx="511568" cy="2057400"/>
                </a:xfrm>
                <a:prstGeom prst="rec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4805602" y="4520634"/>
                <a:ext cx="384117" cy="1173845"/>
                <a:chOff x="4526710" y="3579293"/>
                <a:chExt cx="471284" cy="1392899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4526710" y="3933667"/>
                  <a:ext cx="446119" cy="41396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dirty="0"/>
                    <a:t>w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4537872" y="3579293"/>
                  <a:ext cx="434958" cy="31641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dirty="0"/>
                    <a:t>w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4543575" y="4661172"/>
                  <a:ext cx="454419" cy="3110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dirty="0" err="1"/>
                    <a:t>w</a:t>
                  </a:r>
                  <a:r>
                    <a:rPr lang="en-US" baseline="-25000" dirty="0" err="1"/>
                    <a:t>N</a:t>
                  </a:r>
                  <a:r>
                    <a:rPr lang="en-US" baseline="30000" dirty="0"/>
                    <a:t> </a:t>
                  </a:r>
                  <a:endParaRPr lang="en-US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576261" y="4283738"/>
                  <a:ext cx="342899" cy="3110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b="1" dirty="0"/>
                    <a:t>…</a:t>
                  </a:r>
                </a:p>
              </p:txBody>
            </p:sp>
          </p:grpSp>
          <p:cxnSp>
            <p:nvCxnSpPr>
              <p:cNvPr id="15" name="Straight Connector 14"/>
              <p:cNvCxnSpPr>
                <a:stCxn id="28" idx="3"/>
              </p:cNvCxnSpPr>
              <p:nvPr/>
            </p:nvCxnSpPr>
            <p:spPr bwMode="auto">
              <a:xfrm>
                <a:off x="4684694" y="5122006"/>
                <a:ext cx="813814" cy="14147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" name="TextBox 15"/>
              <p:cNvSpPr txBox="1"/>
              <p:nvPr/>
            </p:nvSpPr>
            <p:spPr>
              <a:xfrm>
                <a:off x="6065797" y="4516213"/>
                <a:ext cx="1060128" cy="524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/>
                  <a:t>Calculated output</a:t>
                </a:r>
              </a:p>
            </p:txBody>
          </p:sp>
          <p:sp>
            <p:nvSpPr>
              <p:cNvPr id="17" name="Oval 16"/>
              <p:cNvSpPr/>
              <p:nvPr/>
            </p:nvSpPr>
            <p:spPr bwMode="auto">
              <a:xfrm>
                <a:off x="5472355" y="4830922"/>
                <a:ext cx="829757" cy="778006"/>
              </a:xfrm>
              <a:prstGeom prst="ellipse">
                <a:avLst/>
              </a:prstGeom>
              <a:noFill/>
              <a:ln w="222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r>
                  <a:rPr lang="en-US" sz="1800" dirty="0"/>
                  <a:t>f(g:</a:t>
                </a:r>
                <a:r>
                  <a:rPr lang="el-GR" sz="1800" dirty="0"/>
                  <a:t>θ</a:t>
                </a:r>
                <a:r>
                  <a:rPr lang="en-US" sz="1800" dirty="0"/>
                  <a:t>)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412203" y="5483007"/>
                <a:ext cx="919447" cy="524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Target output y</a:t>
                </a:r>
              </a:p>
            </p:txBody>
          </p:sp>
          <p:sp>
            <p:nvSpPr>
              <p:cNvPr id="19" name="Up-Down Arrow 18"/>
              <p:cNvSpPr/>
              <p:nvPr/>
            </p:nvSpPr>
            <p:spPr bwMode="auto">
              <a:xfrm>
                <a:off x="7012852" y="5319647"/>
                <a:ext cx="226148" cy="450827"/>
              </a:xfrm>
              <a:prstGeom prst="upDown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2945110-E639-8F60-4AB8-E60F0FAF6E07}"/>
                </a:ext>
              </a:extLst>
            </p:cNvPr>
            <p:cNvGrpSpPr/>
            <p:nvPr/>
          </p:nvGrpSpPr>
          <p:grpSpPr>
            <a:xfrm>
              <a:off x="7111338" y="776704"/>
              <a:ext cx="375032" cy="423289"/>
              <a:chOff x="7279601" y="872943"/>
              <a:chExt cx="375032" cy="423289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D4095F-4EB7-DC42-0FB1-6523B57B98A9}"/>
                  </a:ext>
                </a:extLst>
              </p:cNvPr>
              <p:cNvSpPr txBox="1"/>
              <p:nvPr/>
            </p:nvSpPr>
            <p:spPr>
              <a:xfrm>
                <a:off x="7279601" y="872943"/>
                <a:ext cx="375032" cy="3186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5138343B-8AC7-980C-EE8B-2E9E27BE2BF0}"/>
                  </a:ext>
                </a:extLst>
              </p:cNvPr>
              <p:cNvCxnSpPr/>
              <p:nvPr/>
            </p:nvCxnSpPr>
            <p:spPr bwMode="auto">
              <a:xfrm>
                <a:off x="7639808" y="874411"/>
                <a:ext cx="0" cy="421821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421240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283" y="311350"/>
            <a:ext cx="7612517" cy="490538"/>
          </a:xfrm>
        </p:spPr>
        <p:txBody>
          <a:bodyPr/>
          <a:lstStyle/>
          <a:p>
            <a:r>
              <a:rPr lang="en-US" sz="2100" dirty="0"/>
              <a:t>Simple Supervised Training of the Perceptron:</a:t>
            </a:r>
            <a:br>
              <a:rPr lang="en-US" sz="2100" dirty="0"/>
            </a:br>
            <a:r>
              <a:rPr lang="en-US" dirty="0"/>
              <a:t>Online Training: Forward Propagation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41569" y="1055771"/>
            <a:ext cx="4800142" cy="3371850"/>
          </a:xfrm>
        </p:spPr>
        <p:txBody>
          <a:bodyPr/>
          <a:lstStyle/>
          <a:p>
            <a:pPr marL="342900" indent="-342900">
              <a:buClr>
                <a:schemeClr val="tx1"/>
              </a:buClr>
              <a:buSzPct val="100000"/>
              <a:buFont typeface="+mj-lt"/>
              <a:buAutoNum type="arabicPeriod" startAt="2"/>
            </a:pPr>
            <a:r>
              <a:rPr lang="en-US" dirty="0"/>
              <a:t>For each training pattern (x</a:t>
            </a:r>
            <a:r>
              <a:rPr lang="en-US" baseline="30000" dirty="0"/>
              <a:t>(p)</a:t>
            </a:r>
            <a:r>
              <a:rPr lang="en-US" dirty="0"/>
              <a:t>, y</a:t>
            </a:r>
            <a:r>
              <a:rPr lang="en-US" baseline="30000" dirty="0"/>
              <a:t>(p)</a:t>
            </a:r>
            <a:r>
              <a:rPr lang="en-US" dirty="0"/>
              <a:t>), p = 1,…, M, calculate the output a</a:t>
            </a:r>
            <a:r>
              <a:rPr lang="en-US" baseline="30000" dirty="0"/>
              <a:t>(p)</a:t>
            </a:r>
            <a:r>
              <a:rPr lang="en-US" dirty="0"/>
              <a:t>.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This operation is referred to as </a:t>
            </a:r>
            <a:r>
              <a:rPr lang="en-US" b="1" i="1" dirty="0"/>
              <a:t>forward propagation </a:t>
            </a:r>
            <a:r>
              <a:rPr lang="en-US" dirty="0"/>
              <a:t>or </a:t>
            </a:r>
            <a:r>
              <a:rPr lang="en-US" b="1" i="1" dirty="0"/>
              <a:t>forward path</a:t>
            </a:r>
          </a:p>
          <a:p>
            <a:pPr marL="0" indent="0">
              <a:buClr>
                <a:schemeClr val="tx1"/>
              </a:buClr>
              <a:buSzPct val="100000"/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SzPct val="100000"/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F5E9BF12-4522-F293-92DC-DD0C500A588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1569" y="4133123"/>
            <a:ext cx="8061325" cy="369332"/>
          </a:xfrm>
        </p:spPr>
        <p:txBody>
          <a:bodyPr/>
          <a:lstStyle/>
          <a:p>
            <a:pPr marL="346075" indent="-346075">
              <a:buClr>
                <a:schemeClr val="tx1"/>
              </a:buClr>
              <a:buSzPct val="100000"/>
              <a:buFont typeface="+mj-lt"/>
              <a:buAutoNum type="arabicPeriod" startAt="4"/>
            </a:pPr>
            <a:r>
              <a:rPr lang="en-US" dirty="0"/>
              <a:t>Calculate the recognition error </a:t>
            </a:r>
            <a:r>
              <a:rPr lang="el-GR" dirty="0"/>
              <a:t>ε</a:t>
            </a:r>
            <a:r>
              <a:rPr lang="cy-GB" baseline="30000" dirty="0"/>
              <a:t>(</a:t>
            </a:r>
            <a:r>
              <a:rPr lang="en-US" baseline="30000" dirty="0"/>
              <a:t>p</a:t>
            </a:r>
            <a:r>
              <a:rPr lang="en-US" dirty="0"/>
              <a:t> = |</a:t>
            </a:r>
            <a:r>
              <a:rPr lang="cy-GB" dirty="0"/>
              <a:t>a</a:t>
            </a:r>
            <a:r>
              <a:rPr lang="cy-GB" baseline="30000" dirty="0"/>
              <a:t>(</a:t>
            </a:r>
            <a:r>
              <a:rPr lang="en-US" baseline="30000" dirty="0"/>
              <a:t>p)</a:t>
            </a:r>
            <a:r>
              <a:rPr lang="en-US" dirty="0"/>
              <a:t> - y</a:t>
            </a:r>
            <a:r>
              <a:rPr lang="cy-GB" baseline="30000" dirty="0"/>
              <a:t>(</a:t>
            </a:r>
            <a:r>
              <a:rPr lang="en-US" baseline="30000" dirty="0"/>
              <a:t>p}</a:t>
            </a:r>
            <a:r>
              <a:rPr lang="en-US" dirty="0"/>
              <a:t>| for pattern p in the current iteration.</a:t>
            </a:r>
          </a:p>
          <a:p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DB0486D-C7C9-91AE-4E2F-EE2FD53C465F}"/>
              </a:ext>
            </a:extLst>
          </p:cNvPr>
          <p:cNvGrpSpPr/>
          <p:nvPr/>
        </p:nvGrpSpPr>
        <p:grpSpPr>
          <a:xfrm>
            <a:off x="528638" y="1978025"/>
            <a:ext cx="4541837" cy="1186759"/>
            <a:chOff x="344597" y="1877454"/>
            <a:chExt cx="4541837" cy="1186759"/>
          </a:xfrm>
        </p:grpSpPr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B481070B-7077-71DD-B31C-13215B06D6D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5156860"/>
                </p:ext>
              </p:extLst>
            </p:nvPr>
          </p:nvGraphicFramePr>
          <p:xfrm>
            <a:off x="344597" y="1877454"/>
            <a:ext cx="4541837" cy="565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044440" imgH="253800" progId="Equation.DSMT4">
                    <p:embed/>
                  </p:oleObj>
                </mc:Choice>
                <mc:Fallback>
                  <p:oleObj name="Equation" r:id="rId2" imgW="2044440" imgH="253800" progId="Equation.DSMT4">
                    <p:embed/>
                    <p:pic>
                      <p:nvPicPr>
                        <p:cNvPr id="5" name="Object 4">
                          <a:extLst>
                            <a:ext uri="{FF2B5EF4-FFF2-40B4-BE49-F238E27FC236}">
                              <a16:creationId xmlns:a16="http://schemas.microsoft.com/office/drawing/2014/main" id="{B481070B-7077-71DD-B31C-13215B06D6D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44597" y="1877454"/>
                          <a:ext cx="4541837" cy="5651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Left Brace 31">
              <a:extLst>
                <a:ext uri="{FF2B5EF4-FFF2-40B4-BE49-F238E27FC236}">
                  <a16:creationId xmlns:a16="http://schemas.microsoft.com/office/drawing/2014/main" id="{BF5B77BD-6537-C678-0DD3-4C42320D4D0A}"/>
                </a:ext>
              </a:extLst>
            </p:cNvPr>
            <p:cNvSpPr/>
            <p:nvPr/>
          </p:nvSpPr>
          <p:spPr bwMode="auto">
            <a:xfrm rot="16200000">
              <a:off x="2731909" y="1455559"/>
              <a:ext cx="381000" cy="2232381"/>
            </a:xfrm>
            <a:prstGeom prst="leftBrace">
              <a:avLst>
                <a:gd name="adj1" fmla="val 41051"/>
                <a:gd name="adj2" fmla="val 50500"/>
              </a:avLst>
            </a:prstGeom>
            <a:noFill/>
            <a:ln w="12700" cap="flat" cmpd="dbl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8ECDBBA-563B-FB8E-4EB7-D33BB3569D5F}"/>
                </a:ext>
              </a:extLst>
            </p:cNvPr>
            <p:cNvSpPr txBox="1"/>
            <p:nvPr/>
          </p:nvSpPr>
          <p:spPr>
            <a:xfrm>
              <a:off x="2529617" y="2694881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signal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BA2CDF3-6932-EEE2-D996-CC40AD078437}"/>
                </a:ext>
              </a:extLst>
            </p:cNvPr>
            <p:cNvSpPr txBox="1"/>
            <p:nvPr/>
          </p:nvSpPr>
          <p:spPr>
            <a:xfrm>
              <a:off x="4190128" y="2671597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bias</a:t>
              </a:r>
            </a:p>
          </p:txBody>
        </p:sp>
        <p:sp>
          <p:nvSpPr>
            <p:cNvPr id="40" name="Left Brace 39">
              <a:extLst>
                <a:ext uri="{FF2B5EF4-FFF2-40B4-BE49-F238E27FC236}">
                  <a16:creationId xmlns:a16="http://schemas.microsoft.com/office/drawing/2014/main" id="{F1894D78-78AE-89CB-DB1C-7B271CF6218E}"/>
                </a:ext>
              </a:extLst>
            </p:cNvPr>
            <p:cNvSpPr/>
            <p:nvPr/>
          </p:nvSpPr>
          <p:spPr bwMode="auto">
            <a:xfrm rot="16200000">
              <a:off x="4352280" y="2359698"/>
              <a:ext cx="299964" cy="381001"/>
            </a:xfrm>
            <a:prstGeom prst="leftBrace">
              <a:avLst>
                <a:gd name="adj1" fmla="val 41051"/>
                <a:gd name="adj2" fmla="val 50500"/>
              </a:avLst>
            </a:prstGeom>
            <a:noFill/>
            <a:ln w="12700" cap="flat" cmpd="dbl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AA944BC-62E4-7F4B-4EAE-12FB77691046}"/>
              </a:ext>
            </a:extLst>
          </p:cNvPr>
          <p:cNvGrpSpPr/>
          <p:nvPr/>
        </p:nvGrpSpPr>
        <p:grpSpPr>
          <a:xfrm>
            <a:off x="5656122" y="984525"/>
            <a:ext cx="3181617" cy="2808546"/>
            <a:chOff x="5663332" y="1072992"/>
            <a:chExt cx="3181617" cy="280854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BDC1B47-78F9-46AA-DEEB-13C30D6B6406}"/>
                </a:ext>
              </a:extLst>
            </p:cNvPr>
            <p:cNvGrpSpPr/>
            <p:nvPr/>
          </p:nvGrpSpPr>
          <p:grpSpPr>
            <a:xfrm>
              <a:off x="5673229" y="1072992"/>
              <a:ext cx="2881615" cy="934502"/>
              <a:chOff x="6572369" y="264565"/>
              <a:chExt cx="2016070" cy="77411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341B0F34-48A4-0F4A-7AAB-4A15EB43C306}"/>
                  </a:ext>
                </a:extLst>
              </p:cNvPr>
              <p:cNvGrpSpPr/>
              <p:nvPr/>
            </p:nvGrpSpPr>
            <p:grpSpPr>
              <a:xfrm>
                <a:off x="6572369" y="264565"/>
                <a:ext cx="2016070" cy="530536"/>
                <a:chOff x="6800910" y="1056213"/>
                <a:chExt cx="2016070" cy="530536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FE3D08A-B106-0339-F5E5-82CEC11DAB13}"/>
                    </a:ext>
                  </a:extLst>
                </p:cNvPr>
                <p:cNvSpPr txBox="1"/>
                <p:nvPr/>
              </p:nvSpPr>
              <p:spPr>
                <a:xfrm>
                  <a:off x="6800910" y="1279877"/>
                  <a:ext cx="469939" cy="3059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X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29B37FD-3B21-7913-1537-6B171BA130AB}"/>
                    </a:ext>
                  </a:extLst>
                </p:cNvPr>
                <p:cNvSpPr txBox="1"/>
                <p:nvPr/>
              </p:nvSpPr>
              <p:spPr>
                <a:xfrm>
                  <a:off x="7570510" y="1056213"/>
                  <a:ext cx="469939" cy="3059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W, b</a:t>
                  </a:r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1CA34D0D-B2B7-7376-C1B2-E0FC681E298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193262" y="1462981"/>
                  <a:ext cx="134229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dbl" algn="ctr">
                  <a:solidFill>
                    <a:srgbClr val="0070C0"/>
                  </a:solidFill>
                  <a:prstDash val="solid"/>
                  <a:miter lim="800000"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FD81028-2B31-D2A7-F741-D8417D7BB857}"/>
                    </a:ext>
                  </a:extLst>
                </p:cNvPr>
                <p:cNvSpPr txBox="1"/>
                <p:nvPr/>
              </p:nvSpPr>
              <p:spPr>
                <a:xfrm>
                  <a:off x="8542086" y="1280805"/>
                  <a:ext cx="274894" cy="3059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cy-GB" dirty="0">
                      <a:solidFill>
                        <a:srgbClr val="0070C0"/>
                      </a:solidFill>
                    </a:rPr>
                    <a:t>a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9F4C487-A6AD-339F-2DC5-5BDD979AFC07}"/>
                  </a:ext>
                </a:extLst>
              </p:cNvPr>
              <p:cNvSpPr txBox="1"/>
              <p:nvPr/>
            </p:nvSpPr>
            <p:spPr>
              <a:xfrm>
                <a:off x="6837756" y="732736"/>
                <a:ext cx="1609549" cy="305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Forward propagation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D89B982-9B50-DA24-81AC-EEDEEDA9CAEE}"/>
                </a:ext>
              </a:extLst>
            </p:cNvPr>
            <p:cNvGrpSpPr/>
            <p:nvPr/>
          </p:nvGrpSpPr>
          <p:grpSpPr>
            <a:xfrm>
              <a:off x="5663332" y="2251826"/>
              <a:ext cx="3181617" cy="1629712"/>
              <a:chOff x="5663332" y="2251826"/>
              <a:chExt cx="3181617" cy="1629712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663332" y="2330936"/>
                <a:ext cx="3181617" cy="1550602"/>
                <a:chOff x="4325070" y="4395924"/>
                <a:chExt cx="2957449" cy="1874927"/>
              </a:xfrm>
            </p:grpSpPr>
            <p:cxnSp>
              <p:nvCxnSpPr>
                <p:cNvPr id="9" name="Straight Connector 8"/>
                <p:cNvCxnSpPr/>
                <p:nvPr/>
              </p:nvCxnSpPr>
              <p:spPr bwMode="auto">
                <a:xfrm>
                  <a:off x="4686867" y="4772831"/>
                  <a:ext cx="880558" cy="252698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" name="Straight Connector 9"/>
                <p:cNvCxnSpPr/>
                <p:nvPr/>
              </p:nvCxnSpPr>
              <p:spPr bwMode="auto">
                <a:xfrm flipV="1">
                  <a:off x="4693084" y="5452802"/>
                  <a:ext cx="874341" cy="592346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" name="Straight Arrow Connector 10"/>
                <p:cNvCxnSpPr/>
                <p:nvPr/>
              </p:nvCxnSpPr>
              <p:spPr bwMode="auto">
                <a:xfrm flipV="1">
                  <a:off x="6302112" y="5183193"/>
                  <a:ext cx="721528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2" name="TextBox 11"/>
                <p:cNvSpPr txBox="1"/>
                <p:nvPr/>
              </p:nvSpPr>
              <p:spPr>
                <a:xfrm>
                  <a:off x="7012853" y="5001582"/>
                  <a:ext cx="248424" cy="3349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cy-GB" dirty="0"/>
                    <a:t>a</a:t>
                  </a:r>
                  <a:endParaRPr lang="en-US" dirty="0"/>
                </a:p>
              </p:txBody>
            </p:sp>
            <p:grpSp>
              <p:nvGrpSpPr>
                <p:cNvPr id="26" name="Group 25"/>
                <p:cNvGrpSpPr/>
                <p:nvPr/>
              </p:nvGrpSpPr>
              <p:grpSpPr>
                <a:xfrm>
                  <a:off x="4325070" y="4537007"/>
                  <a:ext cx="416950" cy="1733844"/>
                  <a:chOff x="3755350" y="3487332"/>
                  <a:chExt cx="511568" cy="2057400"/>
                </a:xfrm>
              </p:grpSpPr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3839966" y="3555363"/>
                    <a:ext cx="356616" cy="44712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lIns="0" tIns="0" rIns="0" bIns="34290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x</a:t>
                    </a:r>
                    <a:r>
                      <a:rPr lang="en-US" baseline="-25000" dirty="0"/>
                      <a:t>1</a:t>
                    </a:r>
                    <a:endParaRPr lang="en-US" dirty="0"/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3839966" y="4032191"/>
                    <a:ext cx="356616" cy="44712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lIns="0" tIns="0" rIns="0" bIns="34290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x</a:t>
                    </a:r>
                    <a:r>
                      <a:rPr lang="en-US" baseline="-25000" dirty="0"/>
                      <a:t>2</a:t>
                    </a:r>
                    <a:endParaRPr lang="en-US" dirty="0"/>
                  </a:p>
                </p:txBody>
              </p: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3846824" y="4475690"/>
                    <a:ext cx="342900" cy="39744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…</a:t>
                    </a:r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839966" y="5029460"/>
                    <a:ext cx="356616" cy="44712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lIns="0" tIns="0" rIns="0" bIns="34290" rtlCol="0">
                    <a:spAutoFit/>
                  </a:bodyPr>
                  <a:lstStyle/>
                  <a:p>
                    <a:pPr algn="ctr"/>
                    <a:r>
                      <a:rPr lang="en-US" dirty="0" err="1"/>
                      <a:t>x</a:t>
                    </a:r>
                    <a:r>
                      <a:rPr lang="en-US" baseline="-25000" dirty="0" err="1"/>
                      <a:t>N</a:t>
                    </a:r>
                    <a:endParaRPr lang="en-US" dirty="0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 bwMode="auto">
                  <a:xfrm>
                    <a:off x="3755350" y="3487332"/>
                    <a:ext cx="511568" cy="2057400"/>
                  </a:xfrm>
                  <a:prstGeom prst="rect">
                    <a:avLst/>
                  </a:prstGeom>
                  <a:noFill/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endParaRPr lang="en-US"/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4878665" y="4549272"/>
                  <a:ext cx="409059" cy="1217871"/>
                  <a:chOff x="4616351" y="3613274"/>
                  <a:chExt cx="501886" cy="1445141"/>
                </a:xfrm>
              </p:grpSpPr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4693347" y="3926579"/>
                    <a:ext cx="342899" cy="3974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w</a:t>
                    </a:r>
                    <a:r>
                      <a:rPr lang="en-US" baseline="-25000" dirty="0"/>
                      <a:t>2</a:t>
                    </a:r>
                    <a:endParaRPr lang="en-US" dirty="0"/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635400" y="3613274"/>
                    <a:ext cx="446120" cy="39744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w</a:t>
                    </a:r>
                    <a:r>
                      <a:rPr lang="en-US" baseline="-25000" dirty="0"/>
                      <a:t>1</a:t>
                    </a:r>
                    <a:endParaRPr lang="en-US" dirty="0"/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4616351" y="4660975"/>
                    <a:ext cx="501886" cy="39744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dirty="0" err="1"/>
                      <a:t>w</a:t>
                    </a:r>
                    <a:r>
                      <a:rPr lang="en-US" baseline="-25000" dirty="0" err="1"/>
                      <a:t>N</a:t>
                    </a:r>
                    <a:endParaRPr lang="en-US" dirty="0"/>
                  </a:p>
                </p:txBody>
              </p: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616351" y="4226189"/>
                    <a:ext cx="342899" cy="39744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…</a:t>
                    </a:r>
                  </a:p>
                </p:txBody>
              </p:sp>
            </p:grpSp>
            <p:cxnSp>
              <p:nvCxnSpPr>
                <p:cNvPr id="15" name="Straight Connector 14"/>
                <p:cNvCxnSpPr>
                  <a:stCxn id="28" idx="3"/>
                </p:cNvCxnSpPr>
                <p:nvPr/>
              </p:nvCxnSpPr>
              <p:spPr bwMode="auto">
                <a:xfrm flipV="1">
                  <a:off x="4684694" y="5157762"/>
                  <a:ext cx="813814" cy="26819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6161847" y="4395924"/>
                  <a:ext cx="1045116" cy="6698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dirty="0"/>
                    <a:t>Calculated output</a:t>
                  </a:r>
                </a:p>
              </p:txBody>
            </p:sp>
            <p:sp>
              <p:nvSpPr>
                <p:cNvPr id="17" name="Oval 16"/>
                <p:cNvSpPr/>
                <p:nvPr/>
              </p:nvSpPr>
              <p:spPr bwMode="auto">
                <a:xfrm>
                  <a:off x="5472355" y="4830922"/>
                  <a:ext cx="829757" cy="778006"/>
                </a:xfrm>
                <a:prstGeom prst="ellipse">
                  <a:avLst/>
                </a:prstGeom>
                <a:noFill/>
                <a:ln w="222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/>
                  <a:r>
                    <a:rPr lang="en-US" dirty="0"/>
                    <a:t>f(g;</a:t>
                  </a:r>
                  <a:r>
                    <a:rPr lang="el-GR" dirty="0"/>
                    <a:t>θ</a:t>
                  </a:r>
                  <a:r>
                    <a:rPr lang="en-US" dirty="0"/>
                    <a:t>)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363072" y="5531182"/>
                  <a:ext cx="919447" cy="6698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/>
                    <a:t>Target output y</a:t>
                  </a:r>
                </a:p>
              </p:txBody>
            </p:sp>
            <p:sp>
              <p:nvSpPr>
                <p:cNvPr id="19" name="Up-Down Arrow 18"/>
                <p:cNvSpPr/>
                <p:nvPr/>
              </p:nvSpPr>
              <p:spPr bwMode="auto">
                <a:xfrm>
                  <a:off x="7012852" y="5380723"/>
                  <a:ext cx="226148" cy="450827"/>
                </a:xfrm>
                <a:prstGeom prst="upDownArrow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/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F45A914-D06D-819E-D526-2EE32F2F353D}"/>
                  </a:ext>
                </a:extLst>
              </p:cNvPr>
              <p:cNvSpPr txBox="1"/>
              <p:nvPr/>
            </p:nvSpPr>
            <p:spPr>
              <a:xfrm>
                <a:off x="6969177" y="2251826"/>
                <a:ext cx="375032" cy="3186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44B7B9A-83F7-8B49-3E5A-5F7B575F41C1}"/>
                  </a:ext>
                </a:extLst>
              </p:cNvPr>
              <p:cNvCxnSpPr/>
              <p:nvPr/>
            </p:nvCxnSpPr>
            <p:spPr bwMode="auto">
              <a:xfrm>
                <a:off x="7329384" y="2253294"/>
                <a:ext cx="0" cy="421821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1883503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3410" y="165379"/>
            <a:ext cx="5844779" cy="685800"/>
          </a:xfrm>
        </p:spPr>
        <p:txBody>
          <a:bodyPr/>
          <a:lstStyle/>
          <a:p>
            <a:r>
              <a:rPr lang="en-US" sz="2100" dirty="0"/>
              <a:t>Simple Supervised Training of the Perceptron:</a:t>
            </a:r>
            <a:br>
              <a:rPr lang="en-US" sz="2100" dirty="0"/>
            </a:br>
            <a:r>
              <a:rPr lang="en-US" dirty="0"/>
              <a:t>Online Training: Backpropagation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8292" y="878590"/>
            <a:ext cx="8763777" cy="738497"/>
          </a:xfrm>
        </p:spPr>
        <p:txBody>
          <a:bodyPr/>
          <a:lstStyle/>
          <a:p>
            <a:pPr marL="342900" indent="-342900"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eriod" startAt="4"/>
            </a:pPr>
            <a:r>
              <a:rPr lang="en-US" sz="1800" dirty="0"/>
              <a:t>Update weight </a:t>
            </a:r>
            <a:r>
              <a:rPr lang="en-US" dirty="0"/>
              <a:t>vector</a:t>
            </a:r>
            <a:r>
              <a:rPr lang="en-US" sz="1800" dirty="0"/>
              <a:t> w and bias for the former training pattern p from M training patterns as</a:t>
            </a:r>
          </a:p>
          <a:p>
            <a:pPr marL="280988" indent="-280988"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 startAt="4"/>
            </a:pPr>
            <a:endParaRPr lang="en-US" sz="1800" dirty="0"/>
          </a:p>
          <a:p>
            <a:pPr marL="280988" indent="-280988"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 startAt="4"/>
            </a:pPr>
            <a:endParaRPr lang="en-US" sz="1800" dirty="0"/>
          </a:p>
          <a:p>
            <a:endParaRPr lang="en-US" dirty="0"/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741671"/>
              </p:ext>
            </p:extLst>
          </p:nvPr>
        </p:nvGraphicFramePr>
        <p:xfrm>
          <a:off x="188913" y="1677988"/>
          <a:ext cx="60896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52680" imgH="253800" progId="Equation.DSMT4">
                  <p:embed/>
                </p:oleObj>
              </mc:Choice>
              <mc:Fallback>
                <p:oleObj name="Equation" r:id="rId2" imgW="3352680" imgH="253800" progId="Equation.DSMT4">
                  <p:embed/>
                  <p:pic>
                    <p:nvPicPr>
                      <p:cNvPr id="33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3" y="1677988"/>
                        <a:ext cx="60896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Content Placeholder 52">
            <a:extLst>
              <a:ext uri="{FF2B5EF4-FFF2-40B4-BE49-F238E27FC236}">
                <a16:creationId xmlns:a16="http://schemas.microsoft.com/office/drawing/2014/main" id="{A3166C82-1A39-FF30-857B-93F5BE42B0F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78267" y="2978501"/>
            <a:ext cx="5765334" cy="712514"/>
          </a:xfrm>
        </p:spPr>
        <p:txBody>
          <a:bodyPr/>
          <a:lstStyle/>
          <a:p>
            <a:pPr marL="342900" indent="-342900"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 startAt="5"/>
            </a:pPr>
            <a:r>
              <a:rPr lang="en-US" dirty="0"/>
              <a:t>After M training patterns (M is decided in advance, calculate the recognition error </a:t>
            </a:r>
            <a:r>
              <a:rPr lang="el-GR" dirty="0"/>
              <a:t>ε</a:t>
            </a:r>
            <a:r>
              <a:rPr lang="en-US" dirty="0"/>
              <a:t> for M training examples </a:t>
            </a:r>
          </a:p>
          <a:p>
            <a:pPr marL="342900" indent="-342900"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 startAt="5"/>
            </a:pPr>
            <a:endParaRPr lang="en-US" dirty="0"/>
          </a:p>
          <a:p>
            <a:pPr marL="342900" indent="-342900"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 startAt="5"/>
            </a:pPr>
            <a:endParaRPr lang="en-US" dirty="0"/>
          </a:p>
          <a:p>
            <a:pPr marL="342900" indent="-342900"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 startAt="5"/>
            </a:pPr>
            <a:endParaRPr lang="en-US" dirty="0"/>
          </a:p>
          <a:p>
            <a:pPr marL="457200" indent="-457200">
              <a:buFont typeface="+mj-lt"/>
              <a:buAutoNum type="arabicPeriod" startAt="5"/>
            </a:pP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1C94CD9-0591-854D-B450-BE225FF098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652737"/>
              </p:ext>
            </p:extLst>
          </p:nvPr>
        </p:nvGraphicFramePr>
        <p:xfrm>
          <a:off x="2958479" y="3789205"/>
          <a:ext cx="2066925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28520" imgH="444240" progId="Equation.DSMT4">
                  <p:embed/>
                </p:oleObj>
              </mc:Choice>
              <mc:Fallback>
                <p:oleObj name="Equation" r:id="rId4" imgW="10285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58479" y="3789205"/>
                        <a:ext cx="2066925" cy="893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19C1F2A4-2789-2634-A938-F40808E804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022173"/>
              </p:ext>
            </p:extLst>
          </p:nvPr>
        </p:nvGraphicFramePr>
        <p:xfrm>
          <a:off x="6361113" y="968375"/>
          <a:ext cx="889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8560" imgH="126720" progId="Equation.DSMT4">
                  <p:embed/>
                </p:oleObj>
              </mc:Choice>
              <mc:Fallback>
                <p:oleObj name="Equation" r:id="rId6" imgW="8856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61113" y="968375"/>
                        <a:ext cx="88900" cy="12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9EC6AB19-775A-EBE9-375F-DD63F791E8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743788"/>
              </p:ext>
            </p:extLst>
          </p:nvPr>
        </p:nvGraphicFramePr>
        <p:xfrm>
          <a:off x="4508500" y="2501900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39680" progId="Equation.DSMT4">
                  <p:embed/>
                </p:oleObj>
              </mc:Choice>
              <mc:Fallback>
                <p:oleObj name="Equation" r:id="rId8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08500" y="2501900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E306F04B-C731-462A-8A45-2EC2160505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008458"/>
              </p:ext>
            </p:extLst>
          </p:nvPr>
        </p:nvGraphicFramePr>
        <p:xfrm>
          <a:off x="212725" y="2303463"/>
          <a:ext cx="27463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09400" imgH="253800" progId="Equation.DSMT4">
                  <p:embed/>
                </p:oleObj>
              </mc:Choice>
              <mc:Fallback>
                <p:oleObj name="Equation" r:id="rId10" imgW="1409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2725" y="2303463"/>
                        <a:ext cx="2746375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" name="Group 73">
            <a:extLst>
              <a:ext uri="{FF2B5EF4-FFF2-40B4-BE49-F238E27FC236}">
                <a16:creationId xmlns:a16="http://schemas.microsoft.com/office/drawing/2014/main" id="{C6DFD8D5-DA9C-D899-CF33-2EF8E35A0AF2}"/>
              </a:ext>
            </a:extLst>
          </p:cNvPr>
          <p:cNvGrpSpPr/>
          <p:nvPr/>
        </p:nvGrpSpPr>
        <p:grpSpPr>
          <a:xfrm>
            <a:off x="5943599" y="1247839"/>
            <a:ext cx="3142856" cy="3426644"/>
            <a:chOff x="5663331" y="1329363"/>
            <a:chExt cx="3209888" cy="350993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974DCD8-A941-F312-0B48-D6F33D429733}"/>
                </a:ext>
              </a:extLst>
            </p:cNvPr>
            <p:cNvGrpSpPr/>
            <p:nvPr/>
          </p:nvGrpSpPr>
          <p:grpSpPr>
            <a:xfrm>
              <a:off x="6156598" y="1329363"/>
              <a:ext cx="2678523" cy="925823"/>
              <a:chOff x="6572369" y="264565"/>
              <a:chExt cx="2333522" cy="838495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657D484-3DB9-AD88-79C7-10C0680EAE3E}"/>
                  </a:ext>
                </a:extLst>
              </p:cNvPr>
              <p:cNvGrpSpPr/>
              <p:nvPr/>
            </p:nvGrpSpPr>
            <p:grpSpPr>
              <a:xfrm>
                <a:off x="6572369" y="264565"/>
                <a:ext cx="2211113" cy="558159"/>
                <a:chOff x="6800910" y="1056213"/>
                <a:chExt cx="2211113" cy="558159"/>
              </a:xfrm>
            </p:grpSpPr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78E8AA-EF7A-F709-916A-9C18AF2D894F}"/>
                    </a:ext>
                  </a:extLst>
                </p:cNvPr>
                <p:cNvSpPr txBox="1"/>
                <p:nvPr/>
              </p:nvSpPr>
              <p:spPr>
                <a:xfrm>
                  <a:off x="6800910" y="1279877"/>
                  <a:ext cx="469939" cy="33449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X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D5058CF-7FAA-D1A8-9793-8B841065CEE7}"/>
                    </a:ext>
                  </a:extLst>
                </p:cNvPr>
                <p:cNvSpPr txBox="1"/>
                <p:nvPr/>
              </p:nvSpPr>
              <p:spPr>
                <a:xfrm>
                  <a:off x="7570509" y="1056213"/>
                  <a:ext cx="653616" cy="3426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W, b</a:t>
                  </a:r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BBD0285D-3B9E-F2BC-0885-0D198D93784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193262" y="1462981"/>
                  <a:ext cx="134229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dbl" algn="ctr">
                  <a:solidFill>
                    <a:srgbClr val="0070C0"/>
                  </a:solidFill>
                  <a:prstDash val="solid"/>
                  <a:miter lim="800000"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D98F9C8-387C-5B57-EB46-E720905F60AD}"/>
                    </a:ext>
                  </a:extLst>
                </p:cNvPr>
                <p:cNvSpPr txBox="1"/>
                <p:nvPr/>
              </p:nvSpPr>
              <p:spPr>
                <a:xfrm>
                  <a:off x="8542085" y="1245450"/>
                  <a:ext cx="469938" cy="34262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cy-GB" dirty="0">
                      <a:solidFill>
                        <a:srgbClr val="0070C0"/>
                      </a:solidFill>
                    </a:rPr>
                    <a:t>a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785ACB4-01A6-A3EC-0616-7AAE722B75ED}"/>
                  </a:ext>
                </a:extLst>
              </p:cNvPr>
              <p:cNvSpPr txBox="1"/>
              <p:nvPr/>
            </p:nvSpPr>
            <p:spPr>
              <a:xfrm>
                <a:off x="6605325" y="733728"/>
                <a:ext cx="2300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Forward propagation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02F2F04-0369-1EB3-8E10-01FF96426287}"/>
                </a:ext>
              </a:extLst>
            </p:cNvPr>
            <p:cNvGrpSpPr/>
            <p:nvPr/>
          </p:nvGrpSpPr>
          <p:grpSpPr>
            <a:xfrm>
              <a:off x="6143661" y="3669366"/>
              <a:ext cx="2729558" cy="1169934"/>
              <a:chOff x="6510438" y="2819937"/>
              <a:chExt cx="2377984" cy="1059580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A6B94222-ADD4-6C51-CEAB-BE17BBA60318}"/>
                  </a:ext>
                </a:extLst>
              </p:cNvPr>
              <p:cNvGrpSpPr/>
              <p:nvPr/>
            </p:nvGrpSpPr>
            <p:grpSpPr>
              <a:xfrm>
                <a:off x="6510438" y="2819937"/>
                <a:ext cx="2377984" cy="513228"/>
                <a:chOff x="6625271" y="1105191"/>
                <a:chExt cx="2567951" cy="513228"/>
              </a:xfrm>
            </p:grpSpPr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83D7464-EBC9-B6C3-277A-B50F75CB6458}"/>
                    </a:ext>
                  </a:extLst>
                </p:cNvPr>
                <p:cNvSpPr txBox="1"/>
                <p:nvPr/>
              </p:nvSpPr>
              <p:spPr>
                <a:xfrm>
                  <a:off x="6625271" y="1279877"/>
                  <a:ext cx="645578" cy="33449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rgbClr val="CC0000"/>
                      </a:solidFill>
                    </a:rPr>
                    <a:t>W, b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078C602-99BB-6065-EDA5-290B44AA91D0}"/>
                    </a:ext>
                  </a:extLst>
                </p:cNvPr>
                <p:cNvSpPr txBox="1"/>
                <p:nvPr/>
              </p:nvSpPr>
              <p:spPr>
                <a:xfrm>
                  <a:off x="7542448" y="1105191"/>
                  <a:ext cx="674418" cy="33449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rgbClr val="CC0000"/>
                      </a:solidFill>
                    </a:rPr>
                    <a:t>X, r</a:t>
                  </a:r>
                </a:p>
              </p:txBody>
            </p: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0B4523B9-26BD-188A-22B7-CE4528CE851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7231309" y="1495221"/>
                  <a:ext cx="1079778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dbl" algn="ctr">
                  <a:solidFill>
                    <a:srgbClr val="CC0000"/>
                  </a:solidFill>
                  <a:prstDash val="solid"/>
                  <a:miter lim="800000"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366867D-357B-EE5C-89DA-539A7E6C47D4}"/>
                    </a:ext>
                  </a:extLst>
                </p:cNvPr>
                <p:cNvSpPr txBox="1"/>
                <p:nvPr/>
              </p:nvSpPr>
              <p:spPr>
                <a:xfrm>
                  <a:off x="8340980" y="1275794"/>
                  <a:ext cx="852242" cy="34262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rgbClr val="CC0000"/>
                      </a:solidFill>
                    </a:rPr>
                    <a:t>a - y</a:t>
                  </a:r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68D91C6-7D77-1467-1373-47B00590D031}"/>
                  </a:ext>
                </a:extLst>
              </p:cNvPr>
              <p:cNvSpPr txBox="1"/>
              <p:nvPr/>
            </p:nvSpPr>
            <p:spPr>
              <a:xfrm>
                <a:off x="6633043" y="3294151"/>
                <a:ext cx="2141162" cy="585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C0000"/>
                    </a:solidFill>
                  </a:rPr>
                  <a:t>Backward propagation</a:t>
                </a:r>
              </a:p>
              <a:p>
                <a:pPr algn="ctr"/>
                <a:r>
                  <a:rPr lang="en-US" dirty="0">
                    <a:solidFill>
                      <a:srgbClr val="CC0000"/>
                    </a:solidFill>
                  </a:rPr>
                  <a:t>(backpropagation)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36FEF9-259D-9FD5-64D5-78EB20301BD5}"/>
                </a:ext>
              </a:extLst>
            </p:cNvPr>
            <p:cNvGrpSpPr/>
            <p:nvPr/>
          </p:nvGrpSpPr>
          <p:grpSpPr>
            <a:xfrm>
              <a:off x="5663331" y="2251826"/>
              <a:ext cx="3190833" cy="1629710"/>
              <a:chOff x="5663331" y="2251826"/>
              <a:chExt cx="3190833" cy="162971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516A22D2-96B0-B23A-638E-EA4AC38B4D25}"/>
                  </a:ext>
                </a:extLst>
              </p:cNvPr>
              <p:cNvGrpSpPr/>
              <p:nvPr/>
            </p:nvGrpSpPr>
            <p:grpSpPr>
              <a:xfrm>
                <a:off x="5663331" y="2278505"/>
                <a:ext cx="3190833" cy="1603031"/>
                <a:chOff x="4325070" y="4332528"/>
                <a:chExt cx="2966016" cy="1938323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365F30F0-6A9B-2C44-7C4E-40937D144205}"/>
                    </a:ext>
                  </a:extLst>
                </p:cNvPr>
                <p:cNvCxnSpPr/>
                <p:nvPr/>
              </p:nvCxnSpPr>
              <p:spPr bwMode="auto">
                <a:xfrm>
                  <a:off x="4686867" y="4772831"/>
                  <a:ext cx="880558" cy="252698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FFF4B9A2-18CB-28C5-533F-D7D19D38F208}"/>
                    </a:ext>
                  </a:extLst>
                </p:cNvPr>
                <p:cNvCxnSpPr/>
                <p:nvPr/>
              </p:nvCxnSpPr>
              <p:spPr bwMode="auto">
                <a:xfrm flipV="1">
                  <a:off x="4693084" y="5452802"/>
                  <a:ext cx="874341" cy="592346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31DC7342-A15A-50F0-B5CE-97728F00829F}"/>
                    </a:ext>
                  </a:extLst>
                </p:cNvPr>
                <p:cNvCxnSpPr/>
                <p:nvPr/>
              </p:nvCxnSpPr>
              <p:spPr bwMode="auto">
                <a:xfrm flipV="1">
                  <a:off x="6302112" y="5183193"/>
                  <a:ext cx="721528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ABC8D2-98A6-5955-B449-4FA8A26D2844}"/>
                    </a:ext>
                  </a:extLst>
                </p:cNvPr>
                <p:cNvSpPr txBox="1"/>
                <p:nvPr/>
              </p:nvSpPr>
              <p:spPr>
                <a:xfrm>
                  <a:off x="7012853" y="5001582"/>
                  <a:ext cx="248424" cy="3430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cy-GB" dirty="0"/>
                    <a:t>a</a:t>
                  </a:r>
                  <a:endParaRPr lang="en-US" dirty="0"/>
                </a:p>
              </p:txBody>
            </p: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E5F2EA2B-A5C5-0DA5-878E-DBE73D02133C}"/>
                    </a:ext>
                  </a:extLst>
                </p:cNvPr>
                <p:cNvGrpSpPr/>
                <p:nvPr/>
              </p:nvGrpSpPr>
              <p:grpSpPr>
                <a:xfrm>
                  <a:off x="4325070" y="4537007"/>
                  <a:ext cx="416950" cy="1733844"/>
                  <a:chOff x="3755350" y="3487332"/>
                  <a:chExt cx="511568" cy="2057400"/>
                </a:xfrm>
              </p:grpSpPr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29699401-40F8-F066-7CDF-2C0318F57397}"/>
                      </a:ext>
                    </a:extLst>
                  </p:cNvPr>
                  <p:cNvSpPr txBox="1"/>
                  <p:nvPr/>
                </p:nvSpPr>
                <p:spPr>
                  <a:xfrm>
                    <a:off x="3839966" y="3555363"/>
                    <a:ext cx="356616" cy="44712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lIns="0" tIns="0" rIns="0" bIns="34290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x</a:t>
                    </a:r>
                    <a:r>
                      <a:rPr lang="en-US" baseline="-25000" dirty="0"/>
                      <a:t>1</a:t>
                    </a:r>
                    <a:endParaRPr lang="en-US" dirty="0"/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C63C506C-9734-78BE-CD11-09587C67CB27}"/>
                      </a:ext>
                    </a:extLst>
                  </p:cNvPr>
                  <p:cNvSpPr txBox="1"/>
                  <p:nvPr/>
                </p:nvSpPr>
                <p:spPr>
                  <a:xfrm>
                    <a:off x="3839966" y="4032191"/>
                    <a:ext cx="356616" cy="44712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lIns="0" tIns="0" rIns="0" bIns="34290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x</a:t>
                    </a:r>
                    <a:r>
                      <a:rPr lang="en-US" baseline="-25000" dirty="0"/>
                      <a:t>2</a:t>
                    </a:r>
                    <a:endParaRPr lang="en-US" dirty="0"/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CE8ABEA6-1A63-3855-351B-0A6C9049B2FD}"/>
                      </a:ext>
                    </a:extLst>
                  </p:cNvPr>
                  <p:cNvSpPr txBox="1"/>
                  <p:nvPr/>
                </p:nvSpPr>
                <p:spPr>
                  <a:xfrm>
                    <a:off x="3846824" y="4475690"/>
                    <a:ext cx="342900" cy="39744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…</a:t>
                    </a:r>
                  </a:p>
                </p:txBody>
              </p: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021B8182-59BC-C787-4F2F-D8F9B85CF405}"/>
                      </a:ext>
                    </a:extLst>
                  </p:cNvPr>
                  <p:cNvSpPr txBox="1"/>
                  <p:nvPr/>
                </p:nvSpPr>
                <p:spPr>
                  <a:xfrm>
                    <a:off x="3839966" y="5029460"/>
                    <a:ext cx="356616" cy="44712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lIns="0" tIns="0" rIns="0" bIns="34290" rtlCol="0">
                    <a:spAutoFit/>
                  </a:bodyPr>
                  <a:lstStyle/>
                  <a:p>
                    <a:pPr algn="ctr"/>
                    <a:r>
                      <a:rPr lang="en-US" dirty="0" err="1"/>
                      <a:t>x</a:t>
                    </a:r>
                    <a:r>
                      <a:rPr lang="en-US" baseline="-25000" dirty="0" err="1"/>
                      <a:t>N</a:t>
                    </a:r>
                    <a:endParaRPr lang="en-US" dirty="0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17C8EA48-9313-47DB-F175-7BCAE7ED67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55350" y="3487332"/>
                    <a:ext cx="511568" cy="2057400"/>
                  </a:xfrm>
                  <a:prstGeom prst="rect">
                    <a:avLst/>
                  </a:prstGeom>
                  <a:noFill/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endParaRPr lang="en-US"/>
                  </a:p>
                </p:txBody>
              </p: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BE15A35B-000B-1693-3746-C17B366F1CDB}"/>
                    </a:ext>
                  </a:extLst>
                </p:cNvPr>
                <p:cNvGrpSpPr/>
                <p:nvPr/>
              </p:nvGrpSpPr>
              <p:grpSpPr>
                <a:xfrm>
                  <a:off x="4787271" y="4466331"/>
                  <a:ext cx="460698" cy="1231322"/>
                  <a:chOff x="4504215" y="3514855"/>
                  <a:chExt cx="565243" cy="1461102"/>
                </a:xfrm>
              </p:grpSpPr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8FE68AA6-B259-80D2-FF03-419313206271}"/>
                      </a:ext>
                    </a:extLst>
                  </p:cNvPr>
                  <p:cNvSpPr txBox="1"/>
                  <p:nvPr/>
                </p:nvSpPr>
                <p:spPr>
                  <a:xfrm>
                    <a:off x="4586604" y="3921964"/>
                    <a:ext cx="342899" cy="39744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w</a:t>
                    </a:r>
                    <a:r>
                      <a:rPr lang="en-US" baseline="-25000" dirty="0"/>
                      <a:t>2</a:t>
                    </a:r>
                    <a:endParaRPr lang="en-US" dirty="0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9C1EC65-C4D4-B2AC-E880-8EA469E8EBF0}"/>
                      </a:ext>
                    </a:extLst>
                  </p:cNvPr>
                  <p:cNvSpPr txBox="1"/>
                  <p:nvPr/>
                </p:nvSpPr>
                <p:spPr>
                  <a:xfrm>
                    <a:off x="4504215" y="3514855"/>
                    <a:ext cx="446120" cy="39744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w</a:t>
                    </a:r>
                    <a:r>
                      <a:rPr lang="en-US" baseline="-25000" dirty="0"/>
                      <a:t>1</a:t>
                    </a:r>
                    <a:endParaRPr lang="en-US" dirty="0"/>
                  </a:p>
                </p:txBody>
              </p: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53568212-6929-5AB0-E203-E766CBEC320F}"/>
                      </a:ext>
                    </a:extLst>
                  </p:cNvPr>
                  <p:cNvSpPr txBox="1"/>
                  <p:nvPr/>
                </p:nvSpPr>
                <p:spPr>
                  <a:xfrm>
                    <a:off x="4567572" y="4578517"/>
                    <a:ext cx="501886" cy="39744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dirty="0" err="1"/>
                      <a:t>w</a:t>
                    </a:r>
                    <a:r>
                      <a:rPr lang="en-US" baseline="-25000" dirty="0" err="1"/>
                      <a:t>N</a:t>
                    </a:r>
                    <a:endParaRPr lang="en-US" dirty="0"/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AA75FAC2-033F-1144-6541-804B8A335203}"/>
                      </a:ext>
                    </a:extLst>
                  </p:cNvPr>
                  <p:cNvSpPr txBox="1"/>
                  <p:nvPr/>
                </p:nvSpPr>
                <p:spPr>
                  <a:xfrm>
                    <a:off x="4514240" y="4210357"/>
                    <a:ext cx="342900" cy="39744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…</a:t>
                    </a:r>
                  </a:p>
                </p:txBody>
              </p:sp>
            </p:grp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E392329-0CEB-B170-69B5-C7BC8785687A}"/>
                    </a:ext>
                  </a:extLst>
                </p:cNvPr>
                <p:cNvCxnSpPr>
                  <a:stCxn id="70" idx="3"/>
                </p:cNvCxnSpPr>
                <p:nvPr/>
              </p:nvCxnSpPr>
              <p:spPr bwMode="auto">
                <a:xfrm flipV="1">
                  <a:off x="4684694" y="5157762"/>
                  <a:ext cx="813814" cy="26819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20614E0-CF55-FEC7-D494-E89E36ADE9D1}"/>
                    </a:ext>
                  </a:extLst>
                </p:cNvPr>
                <p:cNvSpPr txBox="1"/>
                <p:nvPr/>
              </p:nvSpPr>
              <p:spPr>
                <a:xfrm>
                  <a:off x="6061279" y="4332528"/>
                  <a:ext cx="1081496" cy="6861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dirty="0"/>
                    <a:t>Calculated output</a:t>
                  </a:r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16024FD2-7FD8-7369-C68D-BF0D74EAFF87}"/>
                    </a:ext>
                  </a:extLst>
                </p:cNvPr>
                <p:cNvSpPr/>
                <p:nvPr/>
              </p:nvSpPr>
              <p:spPr bwMode="auto">
                <a:xfrm>
                  <a:off x="5472355" y="4830922"/>
                  <a:ext cx="829757" cy="778006"/>
                </a:xfrm>
                <a:prstGeom prst="ellipse">
                  <a:avLst/>
                </a:prstGeom>
                <a:noFill/>
                <a:ln w="222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/>
                  <a:r>
                    <a:rPr lang="en-US" dirty="0"/>
                    <a:t>f(g;</a:t>
                  </a:r>
                  <a:r>
                    <a:rPr lang="el-GR" dirty="0"/>
                    <a:t>θ</a:t>
                  </a:r>
                  <a:r>
                    <a:rPr lang="en-US" dirty="0"/>
                    <a:t>)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C086E412-D989-63E6-1226-7A9F3AB9DBD2}"/>
                    </a:ext>
                  </a:extLst>
                </p:cNvPr>
                <p:cNvSpPr txBox="1"/>
                <p:nvPr/>
              </p:nvSpPr>
              <p:spPr>
                <a:xfrm>
                  <a:off x="6371639" y="5485241"/>
                  <a:ext cx="919447" cy="6861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/>
                    <a:t>Target output y</a:t>
                  </a:r>
                </a:p>
              </p:txBody>
            </p:sp>
            <p:sp>
              <p:nvSpPr>
                <p:cNvPr id="64" name="Up-Down Arrow 18">
                  <a:extLst>
                    <a:ext uri="{FF2B5EF4-FFF2-40B4-BE49-F238E27FC236}">
                      <a16:creationId xmlns:a16="http://schemas.microsoft.com/office/drawing/2014/main" id="{63575ACA-DDB0-CA60-CD4B-AE752875F68E}"/>
                    </a:ext>
                  </a:extLst>
                </p:cNvPr>
                <p:cNvSpPr/>
                <p:nvPr/>
              </p:nvSpPr>
              <p:spPr bwMode="auto">
                <a:xfrm>
                  <a:off x="7012852" y="5380723"/>
                  <a:ext cx="226148" cy="450827"/>
                </a:xfrm>
                <a:prstGeom prst="upDownArrow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/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ABF4C24-F7C5-CE82-3247-ACEF1117AC3C}"/>
                  </a:ext>
                </a:extLst>
              </p:cNvPr>
              <p:cNvSpPr txBox="1"/>
              <p:nvPr/>
            </p:nvSpPr>
            <p:spPr>
              <a:xfrm>
                <a:off x="6969177" y="2251826"/>
                <a:ext cx="375032" cy="3186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46C680A-3B45-899A-5EC0-D1F83CEA7715}"/>
                  </a:ext>
                </a:extLst>
              </p:cNvPr>
              <p:cNvCxnSpPr/>
              <p:nvPr/>
            </p:nvCxnSpPr>
            <p:spPr bwMode="auto">
              <a:xfrm>
                <a:off x="7329384" y="2253294"/>
                <a:ext cx="0" cy="421821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329352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4DAD-7863-FA19-2E48-19C11A7D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85750"/>
            <a:ext cx="6516682" cy="490538"/>
          </a:xfrm>
        </p:spPr>
        <p:txBody>
          <a:bodyPr/>
          <a:lstStyle/>
          <a:p>
            <a:r>
              <a:rPr lang="en-US" dirty="0"/>
              <a:t>In This Chapter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09D82-AA31-3841-69F7-992935A5B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1614341"/>
            <a:ext cx="4306884" cy="23116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Chapter 2</a:t>
            </a:r>
          </a:p>
          <a:p>
            <a:r>
              <a:rPr lang="en-US" dirty="0"/>
              <a:t>The Perceptron</a:t>
            </a:r>
          </a:p>
          <a:p>
            <a:r>
              <a:rPr lang="en-US" dirty="0"/>
              <a:t>History of the Perceptron</a:t>
            </a:r>
          </a:p>
        </p:txBody>
      </p:sp>
    </p:spTree>
    <p:extLst>
      <p:ext uri="{BB962C8B-B14F-4D97-AF65-F5344CB8AC3E}">
        <p14:creationId xmlns:p14="http://schemas.microsoft.com/office/powerpoint/2010/main" val="2942692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3410" y="165379"/>
            <a:ext cx="5844779" cy="685800"/>
          </a:xfrm>
        </p:spPr>
        <p:txBody>
          <a:bodyPr/>
          <a:lstStyle/>
          <a:p>
            <a:r>
              <a:rPr lang="en-US" sz="2100" dirty="0"/>
              <a:t>Simple Supervised Training of the Perceptron:</a:t>
            </a:r>
            <a:br>
              <a:rPr lang="en-US" sz="2100" dirty="0"/>
            </a:br>
            <a:r>
              <a:rPr lang="en-US" dirty="0"/>
              <a:t>Online Training: Check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8292" y="878590"/>
            <a:ext cx="5959671" cy="738497"/>
          </a:xfrm>
        </p:spPr>
        <p:txBody>
          <a:bodyPr/>
          <a:lstStyle/>
          <a:p>
            <a:pPr marL="342900" indent="-342900"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 startAt="5"/>
            </a:pPr>
            <a:r>
              <a:rPr lang="en-US" dirty="0"/>
              <a:t>After M training examples (M is decided in advance, calculate the recognition error </a:t>
            </a:r>
            <a:r>
              <a:rPr lang="el-GR" dirty="0"/>
              <a:t>ε</a:t>
            </a:r>
            <a:r>
              <a:rPr lang="en-US" dirty="0"/>
              <a:t> for M training examples </a:t>
            </a:r>
          </a:p>
          <a:p>
            <a:pPr marL="280988" indent="-280988"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 startAt="4"/>
            </a:pPr>
            <a:endParaRPr lang="en-US" dirty="0"/>
          </a:p>
          <a:p>
            <a:pPr marL="280988" indent="-280988"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53" name="Content Placeholder 52">
            <a:extLst>
              <a:ext uri="{FF2B5EF4-FFF2-40B4-BE49-F238E27FC236}">
                <a16:creationId xmlns:a16="http://schemas.microsoft.com/office/drawing/2014/main" id="{A3166C82-1A39-FF30-857B-93F5BE42B0F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516" y="2710286"/>
            <a:ext cx="5879697" cy="712514"/>
          </a:xfrm>
        </p:spPr>
        <p:txBody>
          <a:bodyPr/>
          <a:lstStyle/>
          <a:p>
            <a:pPr marL="346075" indent="-346075"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 startAt="6"/>
            </a:pPr>
            <a:r>
              <a:rPr lang="en-US" dirty="0"/>
              <a:t>If </a:t>
            </a:r>
            <a:r>
              <a:rPr lang="el-GR" dirty="0"/>
              <a:t>ε</a:t>
            </a:r>
            <a:r>
              <a:rPr lang="en-US" dirty="0"/>
              <a:t> &lt;</a:t>
            </a:r>
            <a:r>
              <a:rPr lang="el-GR" dirty="0"/>
              <a:t> ε</a:t>
            </a:r>
            <a:r>
              <a:rPr lang="en-US" baseline="-25000" dirty="0"/>
              <a:t>target</a:t>
            </a:r>
            <a:r>
              <a:rPr lang="en-US" dirty="0"/>
              <a:t>  , then the training is complete, otherwise </a:t>
            </a:r>
          </a:p>
          <a:p>
            <a:pPr marL="757238" lvl="1" indent="-457200">
              <a:spcAft>
                <a:spcPts val="0"/>
              </a:spcAft>
              <a:buClr>
                <a:srgbClr val="FF0000"/>
              </a:buClr>
              <a:buSzPct val="100000"/>
            </a:pPr>
            <a:r>
              <a:rPr lang="en-US" dirty="0"/>
              <a:t>If </a:t>
            </a:r>
            <a:r>
              <a:rPr lang="el-GR" dirty="0"/>
              <a:t>ε</a:t>
            </a:r>
            <a:r>
              <a:rPr lang="en-US" baseline="30000" dirty="0"/>
              <a:t> </a:t>
            </a:r>
            <a:r>
              <a:rPr lang="en-US" dirty="0"/>
              <a:t>is converging, then go to step 2 and continue training with additional training sample (x</a:t>
            </a:r>
            <a:r>
              <a:rPr lang="en-US" baseline="30000" dirty="0"/>
              <a:t>(p)</a:t>
            </a:r>
            <a:r>
              <a:rPr lang="en-US" dirty="0"/>
              <a:t>, y</a:t>
            </a:r>
            <a:r>
              <a:rPr lang="en-US" baseline="30000" dirty="0"/>
              <a:t>(p)</a:t>
            </a:r>
            <a:r>
              <a:rPr lang="en-US" dirty="0"/>
              <a:t>).</a:t>
            </a:r>
          </a:p>
          <a:p>
            <a:pPr marL="757238" lvl="1" indent="-457200">
              <a:spcAft>
                <a:spcPts val="0"/>
              </a:spcAft>
              <a:buClr>
                <a:srgbClr val="FF0000"/>
              </a:buClr>
              <a:buSzPct val="100000"/>
            </a:pPr>
            <a:r>
              <a:rPr lang="en-US" dirty="0"/>
              <a:t>If </a:t>
            </a:r>
            <a:r>
              <a:rPr lang="el-GR" dirty="0"/>
              <a:t>ε</a:t>
            </a:r>
            <a:r>
              <a:rPr lang="en-US" baseline="30000" dirty="0"/>
              <a:t> </a:t>
            </a:r>
            <a:r>
              <a:rPr lang="en-US" dirty="0"/>
              <a:t>is not converging, then reduce learning rate and repeat the training process</a:t>
            </a:r>
          </a:p>
          <a:p>
            <a:pPr marL="342900" indent="-342900"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 startAt="6"/>
            </a:pPr>
            <a:endParaRPr lang="en-US" dirty="0"/>
          </a:p>
          <a:p>
            <a:pPr marL="342900" indent="-342900"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 startAt="6"/>
            </a:pPr>
            <a:endParaRPr lang="en-US" dirty="0"/>
          </a:p>
          <a:p>
            <a:pPr marL="342900" indent="-342900"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 startAt="6"/>
            </a:pPr>
            <a:endParaRPr lang="en-US" dirty="0"/>
          </a:p>
          <a:p>
            <a:pPr marL="342900" indent="-342900"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 startAt="6"/>
            </a:pPr>
            <a:endParaRPr lang="en-US" dirty="0"/>
          </a:p>
          <a:p>
            <a:pPr marL="342900" indent="-342900"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 startAt="6"/>
            </a:pPr>
            <a:endParaRPr lang="en-US" dirty="0"/>
          </a:p>
          <a:p>
            <a:pPr marL="342900" indent="-342900"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 startAt="6"/>
            </a:pPr>
            <a:endParaRPr lang="en-US" dirty="0"/>
          </a:p>
          <a:p>
            <a:pPr marL="457200" indent="-457200">
              <a:buFont typeface="+mj-lt"/>
              <a:buAutoNum type="arabicPeriod" startAt="6"/>
            </a:pP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1C94CD9-0591-854D-B450-BE225FF098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799979"/>
              </p:ext>
            </p:extLst>
          </p:nvPr>
        </p:nvGraphicFramePr>
        <p:xfrm>
          <a:off x="2144704" y="1842635"/>
          <a:ext cx="2066925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8520" imgH="444240" progId="Equation.DSMT4">
                  <p:embed/>
                </p:oleObj>
              </mc:Choice>
              <mc:Fallback>
                <p:oleObj name="Equation" r:id="rId2" imgW="1028520" imgH="4442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1C94CD9-0591-854D-B450-BE225FF098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44704" y="1842635"/>
                        <a:ext cx="2066925" cy="893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19C1F2A4-2789-2634-A938-F40808E804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61113" y="968375"/>
          <a:ext cx="889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560" imgH="126720" progId="Equation.DSMT4">
                  <p:embed/>
                </p:oleObj>
              </mc:Choice>
              <mc:Fallback>
                <p:oleObj name="Equation" r:id="rId4" imgW="88560" imgH="126720" progId="Equation.DSMT4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19C1F2A4-2789-2634-A938-F40808E804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61113" y="968375"/>
                        <a:ext cx="88900" cy="12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9EC6AB19-775A-EBE9-375F-DD63F791E8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8500" y="2501900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39680" progId="Equation.DSMT4">
                  <p:embed/>
                </p:oleObj>
              </mc:Choice>
              <mc:Fallback>
                <p:oleObj name="Equation" r:id="rId6" imgW="126720" imgH="139680" progId="Equation.DSMT4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9EC6AB19-775A-EBE9-375F-DD63F791E8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08500" y="2501900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" name="Group 73">
            <a:extLst>
              <a:ext uri="{FF2B5EF4-FFF2-40B4-BE49-F238E27FC236}">
                <a16:creationId xmlns:a16="http://schemas.microsoft.com/office/drawing/2014/main" id="{C6DFD8D5-DA9C-D899-CF33-2EF8E35A0AF2}"/>
              </a:ext>
            </a:extLst>
          </p:cNvPr>
          <p:cNvGrpSpPr/>
          <p:nvPr/>
        </p:nvGrpSpPr>
        <p:grpSpPr>
          <a:xfrm>
            <a:off x="5965833" y="928278"/>
            <a:ext cx="3142855" cy="3426644"/>
            <a:chOff x="5663332" y="1329363"/>
            <a:chExt cx="3209887" cy="350993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974DCD8-A941-F312-0B48-D6F33D429733}"/>
                </a:ext>
              </a:extLst>
            </p:cNvPr>
            <p:cNvGrpSpPr/>
            <p:nvPr/>
          </p:nvGrpSpPr>
          <p:grpSpPr>
            <a:xfrm>
              <a:off x="6156598" y="1329363"/>
              <a:ext cx="2678523" cy="925823"/>
              <a:chOff x="6572369" y="264565"/>
              <a:chExt cx="2333522" cy="838495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657D484-3DB9-AD88-79C7-10C0680EAE3E}"/>
                  </a:ext>
                </a:extLst>
              </p:cNvPr>
              <p:cNvGrpSpPr/>
              <p:nvPr/>
            </p:nvGrpSpPr>
            <p:grpSpPr>
              <a:xfrm>
                <a:off x="6572369" y="264565"/>
                <a:ext cx="2211113" cy="558159"/>
                <a:chOff x="6800910" y="1056213"/>
                <a:chExt cx="2211113" cy="558159"/>
              </a:xfrm>
            </p:grpSpPr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78E8AA-EF7A-F709-916A-9C18AF2D894F}"/>
                    </a:ext>
                  </a:extLst>
                </p:cNvPr>
                <p:cNvSpPr txBox="1"/>
                <p:nvPr/>
              </p:nvSpPr>
              <p:spPr>
                <a:xfrm>
                  <a:off x="6800910" y="1279877"/>
                  <a:ext cx="469939" cy="33449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X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D5058CF-7FAA-D1A8-9793-8B841065CEE7}"/>
                    </a:ext>
                  </a:extLst>
                </p:cNvPr>
                <p:cNvSpPr txBox="1"/>
                <p:nvPr/>
              </p:nvSpPr>
              <p:spPr>
                <a:xfrm>
                  <a:off x="7570509" y="1056213"/>
                  <a:ext cx="653616" cy="3426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W, b</a:t>
                  </a:r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BBD0285D-3B9E-F2BC-0885-0D198D93784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193262" y="1462981"/>
                  <a:ext cx="134229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dbl" algn="ctr">
                  <a:solidFill>
                    <a:srgbClr val="0070C0"/>
                  </a:solidFill>
                  <a:prstDash val="solid"/>
                  <a:miter lim="800000"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D98F9C8-387C-5B57-EB46-E720905F60AD}"/>
                    </a:ext>
                  </a:extLst>
                </p:cNvPr>
                <p:cNvSpPr txBox="1"/>
                <p:nvPr/>
              </p:nvSpPr>
              <p:spPr>
                <a:xfrm>
                  <a:off x="8542085" y="1245450"/>
                  <a:ext cx="469938" cy="34262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cy-GB" dirty="0">
                      <a:solidFill>
                        <a:srgbClr val="0070C0"/>
                      </a:solidFill>
                    </a:rPr>
                    <a:t>a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785ACB4-01A6-A3EC-0616-7AAE722B75ED}"/>
                  </a:ext>
                </a:extLst>
              </p:cNvPr>
              <p:cNvSpPr txBox="1"/>
              <p:nvPr/>
            </p:nvSpPr>
            <p:spPr>
              <a:xfrm>
                <a:off x="6605325" y="733728"/>
                <a:ext cx="2300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Forward propagation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02F2F04-0369-1EB3-8E10-01FF96426287}"/>
                </a:ext>
              </a:extLst>
            </p:cNvPr>
            <p:cNvGrpSpPr/>
            <p:nvPr/>
          </p:nvGrpSpPr>
          <p:grpSpPr>
            <a:xfrm>
              <a:off x="6143661" y="3669366"/>
              <a:ext cx="2729558" cy="1169934"/>
              <a:chOff x="6510438" y="2819937"/>
              <a:chExt cx="2377984" cy="1059580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A6B94222-ADD4-6C51-CEAB-BE17BBA60318}"/>
                  </a:ext>
                </a:extLst>
              </p:cNvPr>
              <p:cNvGrpSpPr/>
              <p:nvPr/>
            </p:nvGrpSpPr>
            <p:grpSpPr>
              <a:xfrm>
                <a:off x="6510438" y="2819937"/>
                <a:ext cx="2377984" cy="513228"/>
                <a:chOff x="6625271" y="1105191"/>
                <a:chExt cx="2567951" cy="513228"/>
              </a:xfrm>
            </p:grpSpPr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83D7464-EBC9-B6C3-277A-B50F75CB6458}"/>
                    </a:ext>
                  </a:extLst>
                </p:cNvPr>
                <p:cNvSpPr txBox="1"/>
                <p:nvPr/>
              </p:nvSpPr>
              <p:spPr>
                <a:xfrm>
                  <a:off x="6625271" y="1279877"/>
                  <a:ext cx="645578" cy="33449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rgbClr val="CC0000"/>
                      </a:solidFill>
                    </a:rPr>
                    <a:t>W, b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078C602-99BB-6065-EDA5-290B44AA91D0}"/>
                    </a:ext>
                  </a:extLst>
                </p:cNvPr>
                <p:cNvSpPr txBox="1"/>
                <p:nvPr/>
              </p:nvSpPr>
              <p:spPr>
                <a:xfrm>
                  <a:off x="7542448" y="1105191"/>
                  <a:ext cx="674418" cy="33449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rgbClr val="CC0000"/>
                      </a:solidFill>
                    </a:rPr>
                    <a:t>X, r</a:t>
                  </a:r>
                </a:p>
              </p:txBody>
            </p: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0B4523B9-26BD-188A-22B7-CE4528CE851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7231309" y="1495221"/>
                  <a:ext cx="1079778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dbl" algn="ctr">
                  <a:solidFill>
                    <a:srgbClr val="CC0000"/>
                  </a:solidFill>
                  <a:prstDash val="solid"/>
                  <a:miter lim="800000"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366867D-357B-EE5C-89DA-539A7E6C47D4}"/>
                    </a:ext>
                  </a:extLst>
                </p:cNvPr>
                <p:cNvSpPr txBox="1"/>
                <p:nvPr/>
              </p:nvSpPr>
              <p:spPr>
                <a:xfrm>
                  <a:off x="8340980" y="1275794"/>
                  <a:ext cx="852242" cy="34262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rgbClr val="CC0000"/>
                      </a:solidFill>
                    </a:rPr>
                    <a:t>a - y</a:t>
                  </a:r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68D91C6-7D77-1467-1373-47B00590D031}"/>
                  </a:ext>
                </a:extLst>
              </p:cNvPr>
              <p:cNvSpPr txBox="1"/>
              <p:nvPr/>
            </p:nvSpPr>
            <p:spPr>
              <a:xfrm>
                <a:off x="6633043" y="3294151"/>
                <a:ext cx="2141162" cy="585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C0000"/>
                    </a:solidFill>
                  </a:rPr>
                  <a:t>Backward propagation</a:t>
                </a:r>
              </a:p>
              <a:p>
                <a:pPr algn="ctr"/>
                <a:r>
                  <a:rPr lang="en-US" dirty="0">
                    <a:solidFill>
                      <a:srgbClr val="CC0000"/>
                    </a:solidFill>
                  </a:rPr>
                  <a:t>(backpropagation)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36FEF9-259D-9FD5-64D5-78EB20301BD5}"/>
                </a:ext>
              </a:extLst>
            </p:cNvPr>
            <p:cNvGrpSpPr/>
            <p:nvPr/>
          </p:nvGrpSpPr>
          <p:grpSpPr>
            <a:xfrm>
              <a:off x="5663332" y="2251826"/>
              <a:ext cx="3158765" cy="1629711"/>
              <a:chOff x="5663332" y="2251826"/>
              <a:chExt cx="3158765" cy="1629711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516A22D2-96B0-B23A-638E-EA4AC38B4D25}"/>
                  </a:ext>
                </a:extLst>
              </p:cNvPr>
              <p:cNvGrpSpPr/>
              <p:nvPr/>
            </p:nvGrpSpPr>
            <p:grpSpPr>
              <a:xfrm>
                <a:off x="5663332" y="2270759"/>
                <a:ext cx="3158765" cy="1610778"/>
                <a:chOff x="4325070" y="4323161"/>
                <a:chExt cx="2936207" cy="1947690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365F30F0-6A9B-2C44-7C4E-40937D144205}"/>
                    </a:ext>
                  </a:extLst>
                </p:cNvPr>
                <p:cNvCxnSpPr/>
                <p:nvPr/>
              </p:nvCxnSpPr>
              <p:spPr bwMode="auto">
                <a:xfrm>
                  <a:off x="4686867" y="4772831"/>
                  <a:ext cx="880558" cy="252698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FFF4B9A2-18CB-28C5-533F-D7D19D38F208}"/>
                    </a:ext>
                  </a:extLst>
                </p:cNvPr>
                <p:cNvCxnSpPr/>
                <p:nvPr/>
              </p:nvCxnSpPr>
              <p:spPr bwMode="auto">
                <a:xfrm flipV="1">
                  <a:off x="4693084" y="5452802"/>
                  <a:ext cx="874341" cy="592346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31DC7342-A15A-50F0-B5CE-97728F00829F}"/>
                    </a:ext>
                  </a:extLst>
                </p:cNvPr>
                <p:cNvCxnSpPr/>
                <p:nvPr/>
              </p:nvCxnSpPr>
              <p:spPr bwMode="auto">
                <a:xfrm flipV="1">
                  <a:off x="6302112" y="5183193"/>
                  <a:ext cx="721528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ABC8D2-98A6-5955-B449-4FA8A26D2844}"/>
                    </a:ext>
                  </a:extLst>
                </p:cNvPr>
                <p:cNvSpPr txBox="1"/>
                <p:nvPr/>
              </p:nvSpPr>
              <p:spPr>
                <a:xfrm>
                  <a:off x="7012853" y="5001582"/>
                  <a:ext cx="248424" cy="3430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cy-GB" dirty="0"/>
                    <a:t>a</a:t>
                  </a:r>
                  <a:endParaRPr lang="en-US" dirty="0"/>
                </a:p>
              </p:txBody>
            </p: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E5F2EA2B-A5C5-0DA5-878E-DBE73D02133C}"/>
                    </a:ext>
                  </a:extLst>
                </p:cNvPr>
                <p:cNvGrpSpPr/>
                <p:nvPr/>
              </p:nvGrpSpPr>
              <p:grpSpPr>
                <a:xfrm>
                  <a:off x="4325070" y="4537007"/>
                  <a:ext cx="416950" cy="1733844"/>
                  <a:chOff x="3755350" y="3487332"/>
                  <a:chExt cx="511568" cy="2057400"/>
                </a:xfrm>
              </p:grpSpPr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29699401-40F8-F066-7CDF-2C0318F57397}"/>
                      </a:ext>
                    </a:extLst>
                  </p:cNvPr>
                  <p:cNvSpPr txBox="1"/>
                  <p:nvPr/>
                </p:nvSpPr>
                <p:spPr>
                  <a:xfrm>
                    <a:off x="3839966" y="3555363"/>
                    <a:ext cx="356616" cy="44712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lIns="0" tIns="0" rIns="0" bIns="34290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x</a:t>
                    </a:r>
                    <a:r>
                      <a:rPr lang="en-US" baseline="-25000" dirty="0"/>
                      <a:t>1</a:t>
                    </a:r>
                    <a:endParaRPr lang="en-US" dirty="0"/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C63C506C-9734-78BE-CD11-09587C67CB27}"/>
                      </a:ext>
                    </a:extLst>
                  </p:cNvPr>
                  <p:cNvSpPr txBox="1"/>
                  <p:nvPr/>
                </p:nvSpPr>
                <p:spPr>
                  <a:xfrm>
                    <a:off x="3839966" y="4032191"/>
                    <a:ext cx="356616" cy="44712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lIns="0" tIns="0" rIns="0" bIns="34290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x</a:t>
                    </a:r>
                    <a:r>
                      <a:rPr lang="en-US" baseline="-25000" dirty="0"/>
                      <a:t>2</a:t>
                    </a:r>
                    <a:endParaRPr lang="en-US" dirty="0"/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CE8ABEA6-1A63-3855-351B-0A6C9049B2FD}"/>
                      </a:ext>
                    </a:extLst>
                  </p:cNvPr>
                  <p:cNvSpPr txBox="1"/>
                  <p:nvPr/>
                </p:nvSpPr>
                <p:spPr>
                  <a:xfrm>
                    <a:off x="3846824" y="4475690"/>
                    <a:ext cx="342900" cy="39744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…</a:t>
                    </a:r>
                  </a:p>
                </p:txBody>
              </p: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021B8182-59BC-C787-4F2F-D8F9B85CF405}"/>
                      </a:ext>
                    </a:extLst>
                  </p:cNvPr>
                  <p:cNvSpPr txBox="1"/>
                  <p:nvPr/>
                </p:nvSpPr>
                <p:spPr>
                  <a:xfrm>
                    <a:off x="3839966" y="5029460"/>
                    <a:ext cx="356616" cy="44712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lIns="0" tIns="0" rIns="0" bIns="34290" rtlCol="0">
                    <a:spAutoFit/>
                  </a:bodyPr>
                  <a:lstStyle/>
                  <a:p>
                    <a:pPr algn="ctr"/>
                    <a:r>
                      <a:rPr lang="en-US" dirty="0" err="1"/>
                      <a:t>x</a:t>
                    </a:r>
                    <a:r>
                      <a:rPr lang="en-US" baseline="-25000" dirty="0" err="1"/>
                      <a:t>N</a:t>
                    </a:r>
                    <a:endParaRPr lang="en-US" dirty="0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17C8EA48-9313-47DB-F175-7BCAE7ED67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55350" y="3487332"/>
                    <a:ext cx="511568" cy="2057400"/>
                  </a:xfrm>
                  <a:prstGeom prst="rect">
                    <a:avLst/>
                  </a:prstGeom>
                  <a:noFill/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endParaRPr lang="en-US"/>
                  </a:p>
                </p:txBody>
              </p: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BE15A35B-000B-1693-3746-C17B366F1CDB}"/>
                    </a:ext>
                  </a:extLst>
                </p:cNvPr>
                <p:cNvGrpSpPr/>
                <p:nvPr/>
              </p:nvGrpSpPr>
              <p:grpSpPr>
                <a:xfrm>
                  <a:off x="4787271" y="4466331"/>
                  <a:ext cx="460698" cy="1231322"/>
                  <a:chOff x="4504215" y="3514855"/>
                  <a:chExt cx="565243" cy="1461102"/>
                </a:xfrm>
              </p:grpSpPr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8FE68AA6-B259-80D2-FF03-419313206271}"/>
                      </a:ext>
                    </a:extLst>
                  </p:cNvPr>
                  <p:cNvSpPr txBox="1"/>
                  <p:nvPr/>
                </p:nvSpPr>
                <p:spPr>
                  <a:xfrm>
                    <a:off x="4586604" y="3921964"/>
                    <a:ext cx="342899" cy="39744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w</a:t>
                    </a:r>
                    <a:r>
                      <a:rPr lang="en-US" baseline="-25000" dirty="0"/>
                      <a:t>2</a:t>
                    </a:r>
                    <a:endParaRPr lang="en-US" dirty="0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9C1EC65-C4D4-B2AC-E880-8EA469E8EBF0}"/>
                      </a:ext>
                    </a:extLst>
                  </p:cNvPr>
                  <p:cNvSpPr txBox="1"/>
                  <p:nvPr/>
                </p:nvSpPr>
                <p:spPr>
                  <a:xfrm>
                    <a:off x="4504215" y="3514855"/>
                    <a:ext cx="446120" cy="39744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w</a:t>
                    </a:r>
                    <a:r>
                      <a:rPr lang="en-US" baseline="-25000" dirty="0"/>
                      <a:t>1</a:t>
                    </a:r>
                    <a:endParaRPr lang="en-US" dirty="0"/>
                  </a:p>
                </p:txBody>
              </p: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53568212-6929-5AB0-E203-E766CBEC320F}"/>
                      </a:ext>
                    </a:extLst>
                  </p:cNvPr>
                  <p:cNvSpPr txBox="1"/>
                  <p:nvPr/>
                </p:nvSpPr>
                <p:spPr>
                  <a:xfrm>
                    <a:off x="4567572" y="4578517"/>
                    <a:ext cx="501886" cy="39744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dirty="0" err="1"/>
                      <a:t>w</a:t>
                    </a:r>
                    <a:r>
                      <a:rPr lang="en-US" baseline="-25000" dirty="0" err="1"/>
                      <a:t>N</a:t>
                    </a:r>
                    <a:endParaRPr lang="en-US" dirty="0"/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AA75FAC2-033F-1144-6541-804B8A335203}"/>
                      </a:ext>
                    </a:extLst>
                  </p:cNvPr>
                  <p:cNvSpPr txBox="1"/>
                  <p:nvPr/>
                </p:nvSpPr>
                <p:spPr>
                  <a:xfrm>
                    <a:off x="4514240" y="4210357"/>
                    <a:ext cx="342900" cy="39744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…</a:t>
                    </a:r>
                  </a:p>
                </p:txBody>
              </p:sp>
            </p:grp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E392329-0CEB-B170-69B5-C7BC8785687A}"/>
                    </a:ext>
                  </a:extLst>
                </p:cNvPr>
                <p:cNvCxnSpPr>
                  <a:stCxn id="70" idx="3"/>
                </p:cNvCxnSpPr>
                <p:nvPr/>
              </p:nvCxnSpPr>
              <p:spPr bwMode="auto">
                <a:xfrm flipV="1">
                  <a:off x="4684694" y="5157762"/>
                  <a:ext cx="813814" cy="26819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20614E0-CF55-FEC7-D494-E89E36ADE9D1}"/>
                    </a:ext>
                  </a:extLst>
                </p:cNvPr>
                <p:cNvSpPr txBox="1"/>
                <p:nvPr/>
              </p:nvSpPr>
              <p:spPr>
                <a:xfrm>
                  <a:off x="6044651" y="4323161"/>
                  <a:ext cx="1050006" cy="6861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dirty="0"/>
                    <a:t>Calculated output</a:t>
                  </a:r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16024FD2-7FD8-7369-C68D-BF0D74EAFF87}"/>
                    </a:ext>
                  </a:extLst>
                </p:cNvPr>
                <p:cNvSpPr/>
                <p:nvPr/>
              </p:nvSpPr>
              <p:spPr bwMode="auto">
                <a:xfrm>
                  <a:off x="5472355" y="4830922"/>
                  <a:ext cx="829757" cy="778006"/>
                </a:xfrm>
                <a:prstGeom prst="ellipse">
                  <a:avLst/>
                </a:prstGeom>
                <a:noFill/>
                <a:ln w="222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/>
                  <a:r>
                    <a:rPr lang="en-US" dirty="0"/>
                    <a:t>f(g;</a:t>
                  </a:r>
                  <a:r>
                    <a:rPr lang="el-GR" dirty="0"/>
                    <a:t>θ</a:t>
                  </a:r>
                  <a:r>
                    <a:rPr lang="en-US" dirty="0"/>
                    <a:t>)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C086E412-D989-63E6-1226-7A9F3AB9DBD2}"/>
                    </a:ext>
                  </a:extLst>
                </p:cNvPr>
                <p:cNvSpPr txBox="1"/>
                <p:nvPr/>
              </p:nvSpPr>
              <p:spPr>
                <a:xfrm>
                  <a:off x="6341830" y="5565868"/>
                  <a:ext cx="919447" cy="6861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/>
                    <a:t>Target output y</a:t>
                  </a:r>
                </a:p>
              </p:txBody>
            </p:sp>
            <p:sp>
              <p:nvSpPr>
                <p:cNvPr id="64" name="Up-Down Arrow 18">
                  <a:extLst>
                    <a:ext uri="{FF2B5EF4-FFF2-40B4-BE49-F238E27FC236}">
                      <a16:creationId xmlns:a16="http://schemas.microsoft.com/office/drawing/2014/main" id="{63575ACA-DDB0-CA60-CD4B-AE752875F68E}"/>
                    </a:ext>
                  </a:extLst>
                </p:cNvPr>
                <p:cNvSpPr/>
                <p:nvPr/>
              </p:nvSpPr>
              <p:spPr bwMode="auto">
                <a:xfrm>
                  <a:off x="7012852" y="5380723"/>
                  <a:ext cx="226148" cy="450827"/>
                </a:xfrm>
                <a:prstGeom prst="upDownArrow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/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ABF4C24-F7C5-CE82-3247-ACEF1117AC3C}"/>
                  </a:ext>
                </a:extLst>
              </p:cNvPr>
              <p:cNvSpPr txBox="1"/>
              <p:nvPr/>
            </p:nvSpPr>
            <p:spPr>
              <a:xfrm>
                <a:off x="6969177" y="2251826"/>
                <a:ext cx="375032" cy="3186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46C680A-3B45-899A-5EC0-D1F83CEA7715}"/>
                  </a:ext>
                </a:extLst>
              </p:cNvPr>
              <p:cNvCxnSpPr/>
              <p:nvPr/>
            </p:nvCxnSpPr>
            <p:spPr bwMode="auto">
              <a:xfrm>
                <a:off x="7329384" y="2253294"/>
                <a:ext cx="0" cy="421821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872937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4474" y="373368"/>
            <a:ext cx="6723055" cy="490538"/>
          </a:xfrm>
        </p:spPr>
        <p:txBody>
          <a:bodyPr/>
          <a:lstStyle/>
          <a:p>
            <a:r>
              <a:rPr lang="en-US" sz="2100" dirty="0"/>
              <a:t>Simple Supervised Training of the Perceptron:</a:t>
            </a:r>
            <a:br>
              <a:rPr lang="en-US" sz="2100" dirty="0"/>
            </a:br>
            <a:r>
              <a:rPr lang="en-US" dirty="0"/>
              <a:t>Offline Training - Initial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25133" y="845217"/>
            <a:ext cx="5180479" cy="2715407"/>
          </a:xfrm>
        </p:spPr>
        <p:txBody>
          <a:bodyPr/>
          <a:lstStyle/>
          <a:p>
            <a:pPr marL="215504" indent="-215504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Set up the initial weight vector W = W(0) = (w</a:t>
            </a:r>
            <a:r>
              <a:rPr lang="en-US" baseline="-25000" dirty="0"/>
              <a:t>1</a:t>
            </a:r>
            <a:r>
              <a:rPr lang="en-US" dirty="0"/>
              <a:t>(0),w</a:t>
            </a:r>
            <a:r>
              <a:rPr lang="en-US" baseline="-25000" dirty="0"/>
              <a:t>2</a:t>
            </a:r>
            <a:r>
              <a:rPr lang="en-US" dirty="0"/>
              <a:t>(0),…,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(0)), the bias b = b(0), learning rate r (change of w components in one iteration) and the expected recognition error </a:t>
            </a:r>
            <a:r>
              <a:rPr lang="el-GR" dirty="0"/>
              <a:t>ε</a:t>
            </a:r>
            <a:r>
              <a:rPr lang="en-US" baseline="-25000" dirty="0"/>
              <a:t>target</a:t>
            </a:r>
            <a:r>
              <a:rPr lang="en-US" dirty="0"/>
              <a:t> </a:t>
            </a:r>
          </a:p>
          <a:p>
            <a:pPr marL="514350" lvl="1" indent="-285750">
              <a:buClr>
                <a:srgbClr val="FF0000"/>
              </a:buClr>
              <a:buSzPct val="100000"/>
            </a:pPr>
            <a:r>
              <a:rPr lang="en-US" dirty="0"/>
              <a:t>For example, we may set components of W = W(0) randomly small numbers, say, between 0 and 1, b(0) = 0.</a:t>
            </a:r>
          </a:p>
          <a:p>
            <a:pPr marL="514350" lvl="1" indent="-285750">
              <a:buClr>
                <a:srgbClr val="FF0000"/>
              </a:buClr>
              <a:buSzPct val="100000"/>
            </a:pPr>
            <a:r>
              <a:rPr lang="en-US" dirty="0"/>
              <a:t>Set, r approximately 5% of the average initial values of w</a:t>
            </a:r>
            <a:r>
              <a:rPr lang="en-US" baseline="-25000" dirty="0"/>
              <a:t>k</a:t>
            </a:r>
            <a:r>
              <a:rPr lang="en-US" baseline="30000" dirty="0"/>
              <a:t>0</a:t>
            </a:r>
            <a:r>
              <a:rPr lang="en-US" dirty="0"/>
              <a:t>  and </a:t>
            </a:r>
            <a:r>
              <a:rPr lang="el-GR" dirty="0"/>
              <a:t>ε</a:t>
            </a:r>
            <a:r>
              <a:rPr lang="en-US" baseline="-25000" dirty="0"/>
              <a:t>target</a:t>
            </a:r>
            <a:r>
              <a:rPr lang="en-US" dirty="0"/>
              <a:t> = 10%.</a:t>
            </a:r>
          </a:p>
          <a:p>
            <a:pPr marL="0" indent="0">
              <a:buNone/>
            </a:pPr>
            <a:r>
              <a:rPr lang="en-US" dirty="0"/>
              <a:t>`</a:t>
            </a: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F118FB64-2670-08E0-1DF6-D6CFA8CF96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5133" y="3887734"/>
            <a:ext cx="8305800" cy="1181241"/>
          </a:xfrm>
        </p:spPr>
        <p:txBody>
          <a:bodyPr/>
          <a:lstStyle/>
          <a:p>
            <a:pPr marL="514350" lvl="1" indent="-285750">
              <a:buClr>
                <a:srgbClr val="FF0000"/>
              </a:buClr>
              <a:buSzPct val="100000"/>
            </a:pPr>
            <a:r>
              <a:rPr lang="en-US" sz="2000" dirty="0"/>
              <a:t>Do not set all initial weights </a:t>
            </a:r>
            <a:r>
              <a:rPr lang="en-US" sz="2000" dirty="0" err="1"/>
              <a:t>w</a:t>
            </a:r>
            <a:r>
              <a:rPr lang="en-US" sz="2000" baseline="-25000" dirty="0" err="1"/>
              <a:t>k</a:t>
            </a:r>
            <a:r>
              <a:rPr lang="en-US" dirty="0"/>
              <a:t>(0)</a:t>
            </a:r>
            <a:r>
              <a:rPr lang="en-US" sz="2000" dirty="0"/>
              <a:t> to zero. In this case training will keep zero weights if you do gradient method (this will be explained in the upcoming lectures)</a:t>
            </a:r>
          </a:p>
          <a:p>
            <a:pPr marL="514350" lvl="1" indent="-285750">
              <a:buClr>
                <a:srgbClr val="FF0000"/>
              </a:buClr>
              <a:buSzPct val="100000"/>
            </a:pPr>
            <a:endParaRPr lang="en-US" sz="2000" dirty="0"/>
          </a:p>
          <a:p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27912CF-3D50-60B6-E4FF-4274B4C60466}"/>
              </a:ext>
            </a:extLst>
          </p:cNvPr>
          <p:cNvGrpSpPr/>
          <p:nvPr/>
        </p:nvGrpSpPr>
        <p:grpSpPr>
          <a:xfrm>
            <a:off x="5715000" y="1047750"/>
            <a:ext cx="3276600" cy="1924147"/>
            <a:chOff x="5791201" y="776704"/>
            <a:chExt cx="3276600" cy="192414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B6A29BA-C954-4FEE-2440-A6176FC02B5E}"/>
                </a:ext>
              </a:extLst>
            </p:cNvPr>
            <p:cNvGrpSpPr/>
            <p:nvPr/>
          </p:nvGrpSpPr>
          <p:grpSpPr>
            <a:xfrm>
              <a:off x="5791201" y="868501"/>
              <a:ext cx="3276600" cy="1832350"/>
              <a:chOff x="4325300" y="4501102"/>
              <a:chExt cx="3006350" cy="1733844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3FCC7C6F-1BCA-0B03-6641-3D3143D7969D}"/>
                  </a:ext>
                </a:extLst>
              </p:cNvPr>
              <p:cNvCxnSpPr/>
              <p:nvPr/>
            </p:nvCxnSpPr>
            <p:spPr bwMode="auto">
              <a:xfrm>
                <a:off x="4686867" y="4772831"/>
                <a:ext cx="880558" cy="25269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58E7A12-001D-7CE7-D9D6-C151052AB530}"/>
                  </a:ext>
                </a:extLst>
              </p:cNvPr>
              <p:cNvCxnSpPr/>
              <p:nvPr/>
            </p:nvCxnSpPr>
            <p:spPr bwMode="auto">
              <a:xfrm flipV="1">
                <a:off x="4693084" y="5452802"/>
                <a:ext cx="874341" cy="592346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9613691A-0CC6-900A-61EC-09970E19CD72}"/>
                  </a:ext>
                </a:extLst>
              </p:cNvPr>
              <p:cNvCxnSpPr/>
              <p:nvPr/>
            </p:nvCxnSpPr>
            <p:spPr bwMode="auto">
              <a:xfrm flipV="1">
                <a:off x="6302112" y="5183193"/>
                <a:ext cx="721528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B70857A-BF3B-3D5F-05C1-9B21224CFA8E}"/>
                  </a:ext>
                </a:extLst>
              </p:cNvPr>
              <p:cNvSpPr txBox="1"/>
              <p:nvPr/>
            </p:nvSpPr>
            <p:spPr>
              <a:xfrm>
                <a:off x="7012853" y="5001581"/>
                <a:ext cx="248424" cy="262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cy-GB" dirty="0"/>
                  <a:t>a</a:t>
                </a:r>
                <a:endParaRPr lang="en-US" dirty="0"/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A6A7356-D19F-7144-2ACA-54F4BFEC1EA6}"/>
                  </a:ext>
                </a:extLst>
              </p:cNvPr>
              <p:cNvGrpSpPr/>
              <p:nvPr/>
            </p:nvGrpSpPr>
            <p:grpSpPr>
              <a:xfrm>
                <a:off x="4325300" y="4501102"/>
                <a:ext cx="416950" cy="1733844"/>
                <a:chOff x="3755632" y="3444728"/>
                <a:chExt cx="511568" cy="2057400"/>
              </a:xfrm>
            </p:grpSpPr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9E3526E-5C69-02A7-486A-0AB96BBD0AAD}"/>
                    </a:ext>
                  </a:extLst>
                </p:cNvPr>
                <p:cNvSpPr txBox="1"/>
                <p:nvPr/>
              </p:nvSpPr>
              <p:spPr>
                <a:xfrm>
                  <a:off x="3839966" y="3547821"/>
                  <a:ext cx="356616" cy="34989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34290" rtlCol="0">
                  <a:spAutoFit/>
                </a:bodyPr>
                <a:lstStyle/>
                <a:p>
                  <a:pPr algn="ctr"/>
                  <a:r>
                    <a:rPr lang="en-US" dirty="0"/>
                    <a:t>x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824B62D-088E-B1CD-C3C0-16A12DB4D2D3}"/>
                    </a:ext>
                  </a:extLst>
                </p:cNvPr>
                <p:cNvSpPr txBox="1"/>
                <p:nvPr/>
              </p:nvSpPr>
              <p:spPr>
                <a:xfrm>
                  <a:off x="3839966" y="4006545"/>
                  <a:ext cx="356616" cy="34989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34290" rtlCol="0">
                  <a:spAutoFit/>
                </a:bodyPr>
                <a:lstStyle/>
                <a:p>
                  <a:pPr algn="ctr"/>
                  <a:r>
                    <a:rPr lang="en-US" dirty="0"/>
                    <a:t>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7929A742-4A68-7190-FA69-1E059DFD7F02}"/>
                    </a:ext>
                  </a:extLst>
                </p:cNvPr>
                <p:cNvSpPr txBox="1"/>
                <p:nvPr/>
              </p:nvSpPr>
              <p:spPr>
                <a:xfrm>
                  <a:off x="3846824" y="4483370"/>
                  <a:ext cx="342901" cy="3110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b="1" dirty="0"/>
                    <a:t>…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ABF58BBB-A34E-2342-CAA5-111846AD5EB1}"/>
                    </a:ext>
                  </a:extLst>
                </p:cNvPr>
                <p:cNvSpPr txBox="1"/>
                <p:nvPr/>
              </p:nvSpPr>
              <p:spPr>
                <a:xfrm>
                  <a:off x="3839966" y="5037140"/>
                  <a:ext cx="356616" cy="34989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34290" rtlCol="0">
                  <a:spAutoFit/>
                </a:bodyPr>
                <a:lstStyle/>
                <a:p>
                  <a:pPr algn="ctr"/>
                  <a:r>
                    <a:rPr lang="en-US" dirty="0" err="1"/>
                    <a:t>x</a:t>
                  </a:r>
                  <a:r>
                    <a:rPr lang="en-US" baseline="-25000" dirty="0" err="1"/>
                    <a:t>N</a:t>
                  </a:r>
                  <a:endParaRPr lang="en-US" dirty="0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9F960F63-40A0-8B24-A119-FAE5A9A64114}"/>
                    </a:ext>
                  </a:extLst>
                </p:cNvPr>
                <p:cNvSpPr/>
                <p:nvPr/>
              </p:nvSpPr>
              <p:spPr bwMode="auto">
                <a:xfrm>
                  <a:off x="3755632" y="3444728"/>
                  <a:ext cx="511568" cy="2057400"/>
                </a:xfrm>
                <a:prstGeom prst="rec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83F251E2-DA6F-3067-4180-3B58CF53CA0D}"/>
                  </a:ext>
                </a:extLst>
              </p:cNvPr>
              <p:cNvGrpSpPr/>
              <p:nvPr/>
            </p:nvGrpSpPr>
            <p:grpSpPr>
              <a:xfrm>
                <a:off x="4805602" y="4520634"/>
                <a:ext cx="384117" cy="1173845"/>
                <a:chOff x="4526710" y="3579293"/>
                <a:chExt cx="471284" cy="1392899"/>
              </a:xfrm>
            </p:grpSpPr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049D4FC8-15E1-B6CE-FA6E-17CC67B31897}"/>
                    </a:ext>
                  </a:extLst>
                </p:cNvPr>
                <p:cNvSpPr txBox="1"/>
                <p:nvPr/>
              </p:nvSpPr>
              <p:spPr>
                <a:xfrm>
                  <a:off x="4526710" y="3933667"/>
                  <a:ext cx="446119" cy="41396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dirty="0"/>
                    <a:t>w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137DC535-A672-3AAD-A0C3-A1F137C5F548}"/>
                    </a:ext>
                  </a:extLst>
                </p:cNvPr>
                <p:cNvSpPr txBox="1"/>
                <p:nvPr/>
              </p:nvSpPr>
              <p:spPr>
                <a:xfrm>
                  <a:off x="4537872" y="3579293"/>
                  <a:ext cx="434958" cy="31641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dirty="0"/>
                    <a:t>w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7717AD85-604D-066D-8247-86BEC1BCBB26}"/>
                    </a:ext>
                  </a:extLst>
                </p:cNvPr>
                <p:cNvSpPr txBox="1"/>
                <p:nvPr/>
              </p:nvSpPr>
              <p:spPr>
                <a:xfrm>
                  <a:off x="4543575" y="4661172"/>
                  <a:ext cx="454419" cy="3110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dirty="0" err="1"/>
                    <a:t>w</a:t>
                  </a:r>
                  <a:r>
                    <a:rPr lang="en-US" baseline="-25000" dirty="0" err="1"/>
                    <a:t>N</a:t>
                  </a:r>
                  <a:r>
                    <a:rPr lang="en-US" baseline="30000" dirty="0"/>
                    <a:t> </a:t>
                  </a:r>
                  <a:endParaRPr lang="en-US" dirty="0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193861F3-8036-4C5A-80F6-1F525BA73384}"/>
                    </a:ext>
                  </a:extLst>
                </p:cNvPr>
                <p:cNvSpPr txBox="1"/>
                <p:nvPr/>
              </p:nvSpPr>
              <p:spPr>
                <a:xfrm>
                  <a:off x="4576261" y="4283738"/>
                  <a:ext cx="342899" cy="3110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b="1" dirty="0"/>
                    <a:t>…</a:t>
                  </a:r>
                </a:p>
              </p:txBody>
            </p:sp>
          </p:grp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2AE2751C-61D1-FF98-B689-57C80A046E11}"/>
                  </a:ext>
                </a:extLst>
              </p:cNvPr>
              <p:cNvCxnSpPr>
                <a:stCxn id="72" idx="3"/>
              </p:cNvCxnSpPr>
              <p:nvPr/>
            </p:nvCxnSpPr>
            <p:spPr bwMode="auto">
              <a:xfrm>
                <a:off x="4684694" y="5122006"/>
                <a:ext cx="813814" cy="14147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C2888E5-3E5F-14FC-0407-6B84F1994E4D}"/>
                  </a:ext>
                </a:extLst>
              </p:cNvPr>
              <p:cNvSpPr txBox="1"/>
              <p:nvPr/>
            </p:nvSpPr>
            <p:spPr>
              <a:xfrm>
                <a:off x="6118936" y="4520634"/>
                <a:ext cx="1060128" cy="524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/>
                  <a:t>Calculated output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CB057663-614C-36C2-8AC4-578E306F1D1F}"/>
                  </a:ext>
                </a:extLst>
              </p:cNvPr>
              <p:cNvSpPr/>
              <p:nvPr/>
            </p:nvSpPr>
            <p:spPr bwMode="auto">
              <a:xfrm>
                <a:off x="5472355" y="4830922"/>
                <a:ext cx="829757" cy="778006"/>
              </a:xfrm>
              <a:prstGeom prst="ellipse">
                <a:avLst/>
              </a:prstGeom>
              <a:noFill/>
              <a:ln w="222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r>
                  <a:rPr lang="en-US" sz="1800" dirty="0"/>
                  <a:t>f(g:</a:t>
                </a:r>
                <a:r>
                  <a:rPr lang="el-GR" sz="1800" dirty="0"/>
                  <a:t>θ</a:t>
                </a:r>
                <a:r>
                  <a:rPr lang="en-US" sz="1800" dirty="0"/>
                  <a:t>)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A5DB875-7269-37E7-B79C-ECFCCB1E68D8}"/>
                  </a:ext>
                </a:extLst>
              </p:cNvPr>
              <p:cNvSpPr txBox="1"/>
              <p:nvPr/>
            </p:nvSpPr>
            <p:spPr>
              <a:xfrm>
                <a:off x="6412203" y="5447166"/>
                <a:ext cx="919447" cy="524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Target output y</a:t>
                </a:r>
              </a:p>
            </p:txBody>
          </p:sp>
          <p:sp>
            <p:nvSpPr>
              <p:cNvPr id="66" name="Up-Down Arrow 18">
                <a:extLst>
                  <a:ext uri="{FF2B5EF4-FFF2-40B4-BE49-F238E27FC236}">
                    <a16:creationId xmlns:a16="http://schemas.microsoft.com/office/drawing/2014/main" id="{90244401-4A0D-EFED-AE86-0E415118BAF1}"/>
                  </a:ext>
                </a:extLst>
              </p:cNvPr>
              <p:cNvSpPr/>
              <p:nvPr/>
            </p:nvSpPr>
            <p:spPr bwMode="auto">
              <a:xfrm>
                <a:off x="7012852" y="5279482"/>
                <a:ext cx="226148" cy="450827"/>
              </a:xfrm>
              <a:prstGeom prst="upDown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788EA37-EE9D-CC12-71C5-8DF0ADF769BF}"/>
                </a:ext>
              </a:extLst>
            </p:cNvPr>
            <p:cNvGrpSpPr/>
            <p:nvPr/>
          </p:nvGrpSpPr>
          <p:grpSpPr>
            <a:xfrm>
              <a:off x="7111338" y="776704"/>
              <a:ext cx="375032" cy="423289"/>
              <a:chOff x="7279601" y="872943"/>
              <a:chExt cx="375032" cy="423289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C488162-A27E-E7A7-0561-16D3BC89798C}"/>
                  </a:ext>
                </a:extLst>
              </p:cNvPr>
              <p:cNvSpPr txBox="1"/>
              <p:nvPr/>
            </p:nvSpPr>
            <p:spPr>
              <a:xfrm>
                <a:off x="7279601" y="872943"/>
                <a:ext cx="375032" cy="3186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775012F5-0848-6C8C-F182-97BE286B2D79}"/>
                  </a:ext>
                </a:extLst>
              </p:cNvPr>
              <p:cNvCxnSpPr/>
              <p:nvPr/>
            </p:nvCxnSpPr>
            <p:spPr bwMode="auto">
              <a:xfrm>
                <a:off x="7639808" y="874411"/>
                <a:ext cx="0" cy="421821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2539622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37601"/>
            <a:ext cx="7696200" cy="490538"/>
          </a:xfrm>
        </p:spPr>
        <p:txBody>
          <a:bodyPr/>
          <a:lstStyle/>
          <a:p>
            <a:r>
              <a:rPr lang="en-US" sz="2100" dirty="0"/>
              <a:t>Simple Supervised Training of the Perceptron:</a:t>
            </a:r>
            <a:br>
              <a:rPr lang="en-US" sz="2100" dirty="0"/>
            </a:br>
            <a:r>
              <a:rPr lang="en-US" dirty="0"/>
              <a:t>Offline Training - Forward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601" y="933877"/>
            <a:ext cx="6329989" cy="386556"/>
          </a:xfrm>
        </p:spPr>
        <p:txBody>
          <a:bodyPr/>
          <a:lstStyle/>
          <a:p>
            <a:pPr marL="342900" indent="-342900">
              <a:buClr>
                <a:schemeClr val="tx1"/>
              </a:buClr>
              <a:buSzPct val="100000"/>
              <a:buFont typeface="+mj-lt"/>
              <a:buAutoNum type="arabicPeriod" startAt="2"/>
            </a:pPr>
            <a:r>
              <a:rPr lang="en-US" dirty="0"/>
              <a:t>For each training pattern (x</a:t>
            </a:r>
            <a:r>
              <a:rPr lang="en-US" baseline="30000" dirty="0"/>
              <a:t>(p)</a:t>
            </a:r>
            <a:r>
              <a:rPr lang="en-US" dirty="0"/>
              <a:t>, y</a:t>
            </a:r>
            <a:r>
              <a:rPr lang="en-US" baseline="30000" dirty="0"/>
              <a:t>(p)</a:t>
            </a:r>
            <a:r>
              <a:rPr lang="en-US" dirty="0"/>
              <a:t>), p = 1,…, M, calculate the output a</a:t>
            </a:r>
            <a:r>
              <a:rPr lang="en-US" baseline="30000" dirty="0"/>
              <a:t>(p)</a:t>
            </a:r>
            <a:r>
              <a:rPr lang="en-US" dirty="0"/>
              <a:t>.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This operation is referred to as </a:t>
            </a:r>
            <a:r>
              <a:rPr lang="en-US" b="1" i="1" dirty="0"/>
              <a:t>forward propagation </a:t>
            </a:r>
            <a:r>
              <a:rPr lang="en-US" dirty="0"/>
              <a:t>or </a:t>
            </a:r>
            <a:r>
              <a:rPr lang="en-US" b="1" i="1" dirty="0"/>
              <a:t>forward path</a:t>
            </a:r>
            <a:r>
              <a:rPr lang="en-US" dirty="0"/>
              <a:t>.</a:t>
            </a:r>
          </a:p>
          <a:p>
            <a:pPr marL="342900" indent="-342900">
              <a:buClr>
                <a:schemeClr val="tx1"/>
              </a:buClr>
              <a:buSzPct val="100000"/>
              <a:buFont typeface="+mj-lt"/>
              <a:buAutoNum type="arabicPeriod" startAt="2"/>
            </a:pPr>
            <a:r>
              <a:rPr lang="en-US" dirty="0"/>
              <a:t>Calculate the total recognition error for all M training patterns.</a:t>
            </a:r>
          </a:p>
          <a:p>
            <a:pPr marL="0" indent="0">
              <a:buClr>
                <a:schemeClr val="tx1"/>
              </a:buClr>
              <a:buSzPct val="100000"/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SzPct val="100000"/>
              <a:buNone/>
            </a:pPr>
            <a:br>
              <a:rPr lang="en-US" dirty="0"/>
            </a:br>
            <a:endParaRPr lang="en-US" dirty="0"/>
          </a:p>
        </p:txBody>
      </p: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E02C9F50-0247-7373-B513-16C3AAC24D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114687"/>
              </p:ext>
            </p:extLst>
          </p:nvPr>
        </p:nvGraphicFramePr>
        <p:xfrm>
          <a:off x="1779588" y="3917950"/>
          <a:ext cx="3014662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22360" imgH="444240" progId="Equation.DSMT4">
                  <p:embed/>
                </p:oleObj>
              </mc:Choice>
              <mc:Fallback>
                <p:oleObj name="Equation" r:id="rId2" imgW="14223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79588" y="3917950"/>
                        <a:ext cx="3014662" cy="942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926631A8-BF1A-58D0-8558-4D8EB1713098}"/>
              </a:ext>
            </a:extLst>
          </p:cNvPr>
          <p:cNvGrpSpPr/>
          <p:nvPr/>
        </p:nvGrpSpPr>
        <p:grpSpPr>
          <a:xfrm>
            <a:off x="731838" y="1639888"/>
            <a:ext cx="4541837" cy="1186057"/>
            <a:chOff x="343867" y="1878156"/>
            <a:chExt cx="4541837" cy="1186057"/>
          </a:xfrm>
        </p:grpSpPr>
        <p:graphicFrame>
          <p:nvGraphicFramePr>
            <p:cNvPr id="34" name="Object 33">
              <a:extLst>
                <a:ext uri="{FF2B5EF4-FFF2-40B4-BE49-F238E27FC236}">
                  <a16:creationId xmlns:a16="http://schemas.microsoft.com/office/drawing/2014/main" id="{B1AB216D-E147-FF15-728F-335E539298B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1275991"/>
                </p:ext>
              </p:extLst>
            </p:nvPr>
          </p:nvGraphicFramePr>
          <p:xfrm>
            <a:off x="343867" y="1878156"/>
            <a:ext cx="4541837" cy="565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044440" imgH="253800" progId="Equation.DSMT4">
                    <p:embed/>
                  </p:oleObj>
                </mc:Choice>
                <mc:Fallback>
                  <p:oleObj name="Equation" r:id="rId4" imgW="2044440" imgH="253800" progId="Equation.DSMT4">
                    <p:embed/>
                    <p:pic>
                      <p:nvPicPr>
                        <p:cNvPr id="5" name="Object 4">
                          <a:extLst>
                            <a:ext uri="{FF2B5EF4-FFF2-40B4-BE49-F238E27FC236}">
                              <a16:creationId xmlns:a16="http://schemas.microsoft.com/office/drawing/2014/main" id="{B481070B-7077-71DD-B31C-13215B06D6D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43867" y="1878156"/>
                          <a:ext cx="4541837" cy="5651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Left Brace 45">
              <a:extLst>
                <a:ext uri="{FF2B5EF4-FFF2-40B4-BE49-F238E27FC236}">
                  <a16:creationId xmlns:a16="http://schemas.microsoft.com/office/drawing/2014/main" id="{A04E0676-A18C-5E06-C259-63AC5A1743DB}"/>
                </a:ext>
              </a:extLst>
            </p:cNvPr>
            <p:cNvSpPr/>
            <p:nvPr/>
          </p:nvSpPr>
          <p:spPr bwMode="auto">
            <a:xfrm rot="16200000">
              <a:off x="2731909" y="1455559"/>
              <a:ext cx="381000" cy="2232381"/>
            </a:xfrm>
            <a:prstGeom prst="leftBrace">
              <a:avLst>
                <a:gd name="adj1" fmla="val 41051"/>
                <a:gd name="adj2" fmla="val 50500"/>
              </a:avLst>
            </a:prstGeom>
            <a:noFill/>
            <a:ln w="12700" cap="flat" cmpd="dbl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29B1AAD-81D3-3D09-97A1-230157013C06}"/>
                </a:ext>
              </a:extLst>
            </p:cNvPr>
            <p:cNvSpPr txBox="1"/>
            <p:nvPr/>
          </p:nvSpPr>
          <p:spPr>
            <a:xfrm>
              <a:off x="2529617" y="2694881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signal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49CAE8-A331-2E27-8CE3-238FB715C0A0}"/>
                </a:ext>
              </a:extLst>
            </p:cNvPr>
            <p:cNvSpPr txBox="1"/>
            <p:nvPr/>
          </p:nvSpPr>
          <p:spPr>
            <a:xfrm>
              <a:off x="4018987" y="2637591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bias</a:t>
              </a:r>
            </a:p>
          </p:txBody>
        </p:sp>
        <p:sp>
          <p:nvSpPr>
            <p:cNvPr id="49" name="Left Brace 48">
              <a:extLst>
                <a:ext uri="{FF2B5EF4-FFF2-40B4-BE49-F238E27FC236}">
                  <a16:creationId xmlns:a16="http://schemas.microsoft.com/office/drawing/2014/main" id="{40F6E29A-5667-E3A3-E2ED-846BF1098F7F}"/>
                </a:ext>
              </a:extLst>
            </p:cNvPr>
            <p:cNvSpPr/>
            <p:nvPr/>
          </p:nvSpPr>
          <p:spPr bwMode="auto">
            <a:xfrm rot="16200000">
              <a:off x="4199440" y="2404304"/>
              <a:ext cx="299964" cy="291789"/>
            </a:xfrm>
            <a:prstGeom prst="leftBrace">
              <a:avLst>
                <a:gd name="adj1" fmla="val 41051"/>
                <a:gd name="adj2" fmla="val 50500"/>
              </a:avLst>
            </a:prstGeom>
            <a:noFill/>
            <a:ln w="12700" cap="flat" cmpd="dbl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BD08629-5581-63E7-020C-5E17E518D5A9}"/>
              </a:ext>
            </a:extLst>
          </p:cNvPr>
          <p:cNvGrpSpPr/>
          <p:nvPr/>
        </p:nvGrpSpPr>
        <p:grpSpPr>
          <a:xfrm>
            <a:off x="5875978" y="1565858"/>
            <a:ext cx="3115622" cy="2491612"/>
            <a:chOff x="5663332" y="1329363"/>
            <a:chExt cx="3182073" cy="255217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E13364B-7A3B-46C7-8F1A-50B24FBBBBA1}"/>
                </a:ext>
              </a:extLst>
            </p:cNvPr>
            <p:cNvGrpSpPr/>
            <p:nvPr/>
          </p:nvGrpSpPr>
          <p:grpSpPr>
            <a:xfrm>
              <a:off x="6156598" y="1329363"/>
              <a:ext cx="2678523" cy="925823"/>
              <a:chOff x="6572369" y="264565"/>
              <a:chExt cx="2333522" cy="838495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E190708D-F27D-B2E3-A1B5-A5A21C851510}"/>
                  </a:ext>
                </a:extLst>
              </p:cNvPr>
              <p:cNvGrpSpPr/>
              <p:nvPr/>
            </p:nvGrpSpPr>
            <p:grpSpPr>
              <a:xfrm>
                <a:off x="6572369" y="264565"/>
                <a:ext cx="2211113" cy="566289"/>
                <a:chOff x="6800910" y="1056213"/>
                <a:chExt cx="2211113" cy="566289"/>
              </a:xfrm>
            </p:grpSpPr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789F297-BC8D-7FF2-6D41-D0B426040B18}"/>
                    </a:ext>
                  </a:extLst>
                </p:cNvPr>
                <p:cNvSpPr txBox="1"/>
                <p:nvPr/>
              </p:nvSpPr>
              <p:spPr>
                <a:xfrm>
                  <a:off x="6800910" y="1279877"/>
                  <a:ext cx="469939" cy="34262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x</a:t>
                  </a: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73CF7C60-46F4-23B2-E009-9B5CAE505E54}"/>
                    </a:ext>
                  </a:extLst>
                </p:cNvPr>
                <p:cNvSpPr txBox="1"/>
                <p:nvPr/>
              </p:nvSpPr>
              <p:spPr>
                <a:xfrm>
                  <a:off x="7570509" y="1056213"/>
                  <a:ext cx="653616" cy="3426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w, b</a:t>
                  </a:r>
                </a:p>
              </p:txBody>
            </p: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C49720A3-263A-C516-C46E-133255963FA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193262" y="1462981"/>
                  <a:ext cx="134229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dbl" algn="ctr">
                  <a:solidFill>
                    <a:srgbClr val="0070C0"/>
                  </a:solidFill>
                  <a:prstDash val="solid"/>
                  <a:miter lim="800000"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ABF7A737-62D2-E43A-9974-11D25FEAE8C1}"/>
                    </a:ext>
                  </a:extLst>
                </p:cNvPr>
                <p:cNvSpPr txBox="1"/>
                <p:nvPr/>
              </p:nvSpPr>
              <p:spPr>
                <a:xfrm>
                  <a:off x="8542085" y="1245450"/>
                  <a:ext cx="469938" cy="3426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cy-GB" dirty="0">
                      <a:solidFill>
                        <a:srgbClr val="0070C0"/>
                      </a:solidFill>
                    </a:rPr>
                    <a:t>a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C1F9AD3-49BB-B6DA-40F2-545874B43BFE}"/>
                  </a:ext>
                </a:extLst>
              </p:cNvPr>
              <p:cNvSpPr txBox="1"/>
              <p:nvPr/>
            </p:nvSpPr>
            <p:spPr>
              <a:xfrm>
                <a:off x="6605325" y="733728"/>
                <a:ext cx="2300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Forward propagation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79F3B26-6EF4-CEF4-D9FA-3807C78AC870}"/>
                </a:ext>
              </a:extLst>
            </p:cNvPr>
            <p:cNvGrpSpPr/>
            <p:nvPr/>
          </p:nvGrpSpPr>
          <p:grpSpPr>
            <a:xfrm>
              <a:off x="5663332" y="2251826"/>
              <a:ext cx="3182073" cy="1629713"/>
              <a:chOff x="5663332" y="2251826"/>
              <a:chExt cx="3182073" cy="1629713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1989A7F-ACF4-CD44-051C-9994F9A71EFC}"/>
                  </a:ext>
                </a:extLst>
              </p:cNvPr>
              <p:cNvGrpSpPr/>
              <p:nvPr/>
            </p:nvGrpSpPr>
            <p:grpSpPr>
              <a:xfrm>
                <a:off x="5663332" y="2324080"/>
                <a:ext cx="3182073" cy="1557459"/>
                <a:chOff x="4325070" y="4387633"/>
                <a:chExt cx="2957873" cy="1883218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7F6EF0A9-AA53-E133-669B-79A9944BFEB7}"/>
                    </a:ext>
                  </a:extLst>
                </p:cNvPr>
                <p:cNvCxnSpPr/>
                <p:nvPr/>
              </p:nvCxnSpPr>
              <p:spPr bwMode="auto">
                <a:xfrm>
                  <a:off x="4686867" y="4772831"/>
                  <a:ext cx="880558" cy="252698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66FDE51C-6E50-EBD2-3856-B45D8444A6DC}"/>
                    </a:ext>
                  </a:extLst>
                </p:cNvPr>
                <p:cNvCxnSpPr/>
                <p:nvPr/>
              </p:nvCxnSpPr>
              <p:spPr bwMode="auto">
                <a:xfrm flipV="1">
                  <a:off x="4693084" y="5452802"/>
                  <a:ext cx="874341" cy="592346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B1460233-5D7A-B108-2A1C-3BFB00F71E29}"/>
                    </a:ext>
                  </a:extLst>
                </p:cNvPr>
                <p:cNvCxnSpPr/>
                <p:nvPr/>
              </p:nvCxnSpPr>
              <p:spPr bwMode="auto">
                <a:xfrm flipV="1">
                  <a:off x="6302112" y="5183193"/>
                  <a:ext cx="721528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7F726CB1-C2CB-5829-9278-CE1E5289C727}"/>
                    </a:ext>
                  </a:extLst>
                </p:cNvPr>
                <p:cNvSpPr txBox="1"/>
                <p:nvPr/>
              </p:nvSpPr>
              <p:spPr>
                <a:xfrm>
                  <a:off x="7012853" y="5001582"/>
                  <a:ext cx="248424" cy="3430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cy-GB" dirty="0"/>
                    <a:t>a</a:t>
                  </a:r>
                  <a:endParaRPr lang="en-US" dirty="0"/>
                </a:p>
              </p:txBody>
            </p: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5CF05F13-1467-99B2-726F-D55A85A3E8D1}"/>
                    </a:ext>
                  </a:extLst>
                </p:cNvPr>
                <p:cNvGrpSpPr/>
                <p:nvPr/>
              </p:nvGrpSpPr>
              <p:grpSpPr>
                <a:xfrm>
                  <a:off x="4325070" y="4537007"/>
                  <a:ext cx="416950" cy="1733844"/>
                  <a:chOff x="3755350" y="3487332"/>
                  <a:chExt cx="511568" cy="2057400"/>
                </a:xfrm>
              </p:grpSpPr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C42FF832-F84B-9D34-EB65-9D44F1772709}"/>
                      </a:ext>
                    </a:extLst>
                  </p:cNvPr>
                  <p:cNvSpPr txBox="1"/>
                  <p:nvPr/>
                </p:nvSpPr>
                <p:spPr>
                  <a:xfrm>
                    <a:off x="3839966" y="3555363"/>
                    <a:ext cx="356616" cy="44712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lIns="0" tIns="0" rIns="0" bIns="34290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x</a:t>
                    </a:r>
                    <a:r>
                      <a:rPr lang="en-US" baseline="-25000" dirty="0"/>
                      <a:t>1</a:t>
                    </a:r>
                    <a:endParaRPr lang="en-US" dirty="0"/>
                  </a:p>
                </p:txBody>
              </p: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D7D50588-D580-56C1-A7D7-75F56D647610}"/>
                      </a:ext>
                    </a:extLst>
                  </p:cNvPr>
                  <p:cNvSpPr txBox="1"/>
                  <p:nvPr/>
                </p:nvSpPr>
                <p:spPr>
                  <a:xfrm>
                    <a:off x="3839966" y="4032191"/>
                    <a:ext cx="356616" cy="44712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lIns="0" tIns="0" rIns="0" bIns="34290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x</a:t>
                    </a:r>
                    <a:r>
                      <a:rPr lang="en-US" baseline="-25000" dirty="0"/>
                      <a:t>2</a:t>
                    </a:r>
                    <a:endParaRPr lang="en-US" dirty="0"/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0A392477-6055-5009-13C6-4CB3D88E0694}"/>
                      </a:ext>
                    </a:extLst>
                  </p:cNvPr>
                  <p:cNvSpPr txBox="1"/>
                  <p:nvPr/>
                </p:nvSpPr>
                <p:spPr>
                  <a:xfrm>
                    <a:off x="3846824" y="4475690"/>
                    <a:ext cx="342900" cy="39744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…</a:t>
                    </a:r>
                  </a:p>
                </p:txBody>
              </p: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2FF92658-D6D9-3EFF-7586-893C44C8AE41}"/>
                      </a:ext>
                    </a:extLst>
                  </p:cNvPr>
                  <p:cNvSpPr txBox="1"/>
                  <p:nvPr/>
                </p:nvSpPr>
                <p:spPr>
                  <a:xfrm>
                    <a:off x="3839966" y="5029460"/>
                    <a:ext cx="356616" cy="44712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lIns="0" tIns="0" rIns="0" bIns="34290" rtlCol="0">
                    <a:spAutoFit/>
                  </a:bodyPr>
                  <a:lstStyle/>
                  <a:p>
                    <a:pPr algn="ctr"/>
                    <a:r>
                      <a:rPr lang="en-US" dirty="0" err="1"/>
                      <a:t>x</a:t>
                    </a:r>
                    <a:r>
                      <a:rPr lang="en-US" baseline="-25000" dirty="0" err="1"/>
                      <a:t>N</a:t>
                    </a:r>
                    <a:endParaRPr lang="en-US" dirty="0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11F4C446-5FFB-7136-8AF1-BBD023394C3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55350" y="3487332"/>
                    <a:ext cx="511568" cy="2057400"/>
                  </a:xfrm>
                  <a:prstGeom prst="rect">
                    <a:avLst/>
                  </a:prstGeom>
                  <a:noFill/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endParaRPr lang="en-US"/>
                  </a:p>
                </p:txBody>
              </p: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83A27909-D81E-7B74-A5F8-9AC0C92A7154}"/>
                    </a:ext>
                  </a:extLst>
                </p:cNvPr>
                <p:cNvGrpSpPr/>
                <p:nvPr/>
              </p:nvGrpSpPr>
              <p:grpSpPr>
                <a:xfrm>
                  <a:off x="4787271" y="4466331"/>
                  <a:ext cx="460698" cy="1231322"/>
                  <a:chOff x="4504215" y="3514855"/>
                  <a:chExt cx="565243" cy="1461102"/>
                </a:xfrm>
              </p:grpSpPr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A2B17615-85F4-AC27-3E30-411D5E325E23}"/>
                      </a:ext>
                    </a:extLst>
                  </p:cNvPr>
                  <p:cNvSpPr txBox="1"/>
                  <p:nvPr/>
                </p:nvSpPr>
                <p:spPr>
                  <a:xfrm>
                    <a:off x="4586604" y="3921964"/>
                    <a:ext cx="342899" cy="39744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w</a:t>
                    </a:r>
                    <a:r>
                      <a:rPr lang="en-US" baseline="-25000" dirty="0"/>
                      <a:t>2</a:t>
                    </a:r>
                    <a:endParaRPr lang="en-US" dirty="0"/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3180E8B2-1A26-63DD-DDE8-7AA8CC3A200C}"/>
                      </a:ext>
                    </a:extLst>
                  </p:cNvPr>
                  <p:cNvSpPr txBox="1"/>
                  <p:nvPr/>
                </p:nvSpPr>
                <p:spPr>
                  <a:xfrm>
                    <a:off x="4504215" y="3514855"/>
                    <a:ext cx="446120" cy="39744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w</a:t>
                    </a:r>
                    <a:r>
                      <a:rPr lang="en-US" baseline="-25000" dirty="0"/>
                      <a:t>1</a:t>
                    </a:r>
                    <a:endParaRPr lang="en-US" dirty="0"/>
                  </a:p>
                </p:txBody>
              </p: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F642290A-71AC-75EE-3F1A-DC131EAB3B5B}"/>
                      </a:ext>
                    </a:extLst>
                  </p:cNvPr>
                  <p:cNvSpPr txBox="1"/>
                  <p:nvPr/>
                </p:nvSpPr>
                <p:spPr>
                  <a:xfrm>
                    <a:off x="4567572" y="4578517"/>
                    <a:ext cx="501886" cy="39744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dirty="0" err="1"/>
                      <a:t>w</a:t>
                    </a:r>
                    <a:r>
                      <a:rPr lang="en-US" baseline="-25000" dirty="0" err="1"/>
                      <a:t>N</a:t>
                    </a:r>
                    <a:endParaRPr lang="en-US" dirty="0"/>
                  </a:p>
                </p:txBody>
              </p:sp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0CFA222C-824D-7C82-7C23-C651BC74A7FA}"/>
                      </a:ext>
                    </a:extLst>
                  </p:cNvPr>
                  <p:cNvSpPr txBox="1"/>
                  <p:nvPr/>
                </p:nvSpPr>
                <p:spPr>
                  <a:xfrm>
                    <a:off x="4514240" y="4210357"/>
                    <a:ext cx="342900" cy="39744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…</a:t>
                    </a:r>
                  </a:p>
                </p:txBody>
              </p:sp>
            </p:grp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2953799-3355-2AF4-CFB1-F4A255C6FBD4}"/>
                    </a:ext>
                  </a:extLst>
                </p:cNvPr>
                <p:cNvCxnSpPr>
                  <a:stCxn id="67" idx="3"/>
                </p:cNvCxnSpPr>
                <p:nvPr/>
              </p:nvCxnSpPr>
              <p:spPr bwMode="auto">
                <a:xfrm flipV="1">
                  <a:off x="4684694" y="5157762"/>
                  <a:ext cx="813814" cy="26819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DF2A421-3B8F-28C4-537E-BC057B711B00}"/>
                    </a:ext>
                  </a:extLst>
                </p:cNvPr>
                <p:cNvSpPr txBox="1"/>
                <p:nvPr/>
              </p:nvSpPr>
              <p:spPr>
                <a:xfrm>
                  <a:off x="6083663" y="4387633"/>
                  <a:ext cx="1048036" cy="68615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dirty="0"/>
                    <a:t>Calculated output</a:t>
                  </a:r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EDF24637-CE5C-A7BF-3E3B-B447306D0C56}"/>
                    </a:ext>
                  </a:extLst>
                </p:cNvPr>
                <p:cNvSpPr/>
                <p:nvPr/>
              </p:nvSpPr>
              <p:spPr bwMode="auto">
                <a:xfrm>
                  <a:off x="5472355" y="4830922"/>
                  <a:ext cx="829757" cy="778006"/>
                </a:xfrm>
                <a:prstGeom prst="ellipse">
                  <a:avLst/>
                </a:prstGeom>
                <a:noFill/>
                <a:ln w="222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/>
                  <a:r>
                    <a:rPr lang="en-US" dirty="0"/>
                    <a:t>f(g;</a:t>
                  </a:r>
                  <a:r>
                    <a:rPr lang="el-GR" dirty="0"/>
                    <a:t>θ</a:t>
                  </a:r>
                  <a:r>
                    <a:rPr lang="en-US" dirty="0"/>
                    <a:t>)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2F6D3BB-21A7-C6B0-46B5-F574AACAD3D1}"/>
                    </a:ext>
                  </a:extLst>
                </p:cNvPr>
                <p:cNvSpPr txBox="1"/>
                <p:nvPr/>
              </p:nvSpPr>
              <p:spPr>
                <a:xfrm>
                  <a:off x="6363496" y="5565869"/>
                  <a:ext cx="919447" cy="68615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/>
                    <a:t>Target output y</a:t>
                  </a:r>
                </a:p>
              </p:txBody>
            </p:sp>
            <p:sp>
              <p:nvSpPr>
                <p:cNvPr id="61" name="Up-Down Arrow 18">
                  <a:extLst>
                    <a:ext uri="{FF2B5EF4-FFF2-40B4-BE49-F238E27FC236}">
                      <a16:creationId xmlns:a16="http://schemas.microsoft.com/office/drawing/2014/main" id="{D3209284-5492-878D-41CE-A42AEA1A98F7}"/>
                    </a:ext>
                  </a:extLst>
                </p:cNvPr>
                <p:cNvSpPr/>
                <p:nvPr/>
              </p:nvSpPr>
              <p:spPr bwMode="auto">
                <a:xfrm>
                  <a:off x="7012852" y="5380723"/>
                  <a:ext cx="226148" cy="450827"/>
                </a:xfrm>
                <a:prstGeom prst="upDownArrow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/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7D2DD29-B224-2EE8-12B2-E160631C8BE9}"/>
                  </a:ext>
                </a:extLst>
              </p:cNvPr>
              <p:cNvSpPr txBox="1"/>
              <p:nvPr/>
            </p:nvSpPr>
            <p:spPr>
              <a:xfrm>
                <a:off x="6969177" y="2251826"/>
                <a:ext cx="375032" cy="3186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7FB319A-D741-925F-15AC-A79FA76DEF06}"/>
                  </a:ext>
                </a:extLst>
              </p:cNvPr>
              <p:cNvCxnSpPr/>
              <p:nvPr/>
            </p:nvCxnSpPr>
            <p:spPr bwMode="auto">
              <a:xfrm>
                <a:off x="7329384" y="2253294"/>
                <a:ext cx="0" cy="421821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2611932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226" y="166148"/>
            <a:ext cx="6692974" cy="685800"/>
          </a:xfrm>
        </p:spPr>
        <p:txBody>
          <a:bodyPr/>
          <a:lstStyle/>
          <a:p>
            <a:r>
              <a:rPr lang="en-US" sz="2100" dirty="0"/>
              <a:t>Simple Supervised Training of the Perceptron:</a:t>
            </a:r>
            <a:br>
              <a:rPr lang="en-US" sz="2100" dirty="0"/>
            </a:br>
            <a:r>
              <a:rPr lang="en-US" dirty="0"/>
              <a:t>Offline Training – Backpropagation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34081" y="857308"/>
            <a:ext cx="6405459" cy="759598"/>
          </a:xfrm>
        </p:spPr>
        <p:txBody>
          <a:bodyPr/>
          <a:lstStyle/>
          <a:p>
            <a:pPr marL="342900" indent="-342900"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eriod" startAt="3"/>
            </a:pPr>
            <a:r>
              <a:rPr lang="en-US" sz="2000" dirty="0"/>
              <a:t>Update weight vector w and bias for the former training pattern (example) p</a:t>
            </a:r>
          </a:p>
          <a:p>
            <a:pPr marL="215504" indent="-215504">
              <a:buSzPct val="100000"/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sz="quarter" idx="11"/>
          </p:nvPr>
        </p:nvSpPr>
        <p:spPr>
          <a:xfrm>
            <a:off x="108833" y="3090850"/>
            <a:ext cx="5253846" cy="555724"/>
          </a:xfrm>
        </p:spPr>
        <p:txBody>
          <a:bodyPr/>
          <a:lstStyle/>
          <a:p>
            <a:pPr marL="342900" indent="-342900"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 startAt="5"/>
            </a:pPr>
            <a:r>
              <a:rPr lang="en-US" sz="1800" dirty="0"/>
              <a:t>If </a:t>
            </a:r>
            <a:r>
              <a:rPr lang="el-GR" sz="1800" dirty="0"/>
              <a:t>ε</a:t>
            </a:r>
            <a:r>
              <a:rPr lang="en-US" sz="1800" dirty="0"/>
              <a:t> &lt;</a:t>
            </a:r>
            <a:r>
              <a:rPr lang="el-GR" sz="1800" dirty="0"/>
              <a:t> ε</a:t>
            </a:r>
            <a:r>
              <a:rPr lang="en-US" sz="1800" baseline="-25000" dirty="0"/>
              <a:t>target</a:t>
            </a:r>
            <a:r>
              <a:rPr lang="en-US" sz="1800" dirty="0"/>
              <a:t>  , then the training is complete, otherwise </a:t>
            </a:r>
          </a:p>
          <a:p>
            <a:pPr marL="642938" lvl="1" indent="-342900">
              <a:spcAft>
                <a:spcPts val="0"/>
              </a:spcAft>
              <a:buClr>
                <a:srgbClr val="FF0000"/>
              </a:buClr>
              <a:buSzPct val="100000"/>
            </a:pPr>
            <a:r>
              <a:rPr lang="en-US" sz="1800" dirty="0"/>
              <a:t>If </a:t>
            </a:r>
            <a:r>
              <a:rPr lang="el-GR" sz="1800" dirty="0"/>
              <a:t>ε</a:t>
            </a:r>
            <a:r>
              <a:rPr lang="en-US" sz="1800" baseline="30000" dirty="0"/>
              <a:t> </a:t>
            </a:r>
            <a:r>
              <a:rPr lang="en-US" sz="1800" dirty="0"/>
              <a:t>is converging, then go to step 2 and continue training</a:t>
            </a:r>
          </a:p>
          <a:p>
            <a:pPr marL="642938" lvl="1" indent="-342900">
              <a:spcAft>
                <a:spcPts val="0"/>
              </a:spcAft>
              <a:buClr>
                <a:srgbClr val="FF0000"/>
              </a:buClr>
              <a:buSzPct val="100000"/>
            </a:pPr>
            <a:r>
              <a:rPr lang="en-US" sz="1800" dirty="0"/>
              <a:t>If </a:t>
            </a:r>
            <a:r>
              <a:rPr lang="el-GR" sz="1800" dirty="0"/>
              <a:t>ε</a:t>
            </a:r>
            <a:r>
              <a:rPr lang="en-US" sz="1800" baseline="30000" dirty="0"/>
              <a:t> </a:t>
            </a:r>
            <a:r>
              <a:rPr lang="en-US" sz="1800" dirty="0"/>
              <a:t>is not converging, then reduce learning rate and repeat the training process</a:t>
            </a:r>
          </a:p>
          <a:p>
            <a:pPr marL="255985" indent="-255985">
              <a:buSzPct val="100000"/>
              <a:buFont typeface="+mj-lt"/>
              <a:buAutoNum type="arabicPeriod" startAt="3"/>
            </a:pPr>
            <a:endParaRPr lang="en-US" sz="1800" dirty="0"/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051593"/>
              </p:ext>
            </p:extLst>
          </p:nvPr>
        </p:nvGraphicFramePr>
        <p:xfrm>
          <a:off x="515938" y="1527175"/>
          <a:ext cx="48006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92080" imgH="444240" progId="Equation.DSMT4">
                  <p:embed/>
                </p:oleObj>
              </mc:Choice>
              <mc:Fallback>
                <p:oleObj name="Equation" r:id="rId2" imgW="2692080" imgH="444240" progId="Equation.DSMT4">
                  <p:embed/>
                  <p:pic>
                    <p:nvPicPr>
                      <p:cNvPr id="33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8" y="1527175"/>
                        <a:ext cx="48006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1C2D299-E314-4E57-2316-6A2A72C632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373987"/>
              </p:ext>
            </p:extLst>
          </p:nvPr>
        </p:nvGraphicFramePr>
        <p:xfrm>
          <a:off x="527050" y="2293938"/>
          <a:ext cx="42068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8920" imgH="444240" progId="Equation.DSMT4">
                  <p:embed/>
                </p:oleObj>
              </mc:Choice>
              <mc:Fallback>
                <p:oleObj name="Equation" r:id="rId4" imgW="2158920" imgH="444240" progId="Equation.DSMT4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E306F04B-C731-462A-8A45-2EC2160505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7050" y="2293938"/>
                        <a:ext cx="4206875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" name="Group 75">
            <a:extLst>
              <a:ext uri="{FF2B5EF4-FFF2-40B4-BE49-F238E27FC236}">
                <a16:creationId xmlns:a16="http://schemas.microsoft.com/office/drawing/2014/main" id="{39A72BAF-EBE5-E15E-B4F2-5D8D73B363D8}"/>
              </a:ext>
            </a:extLst>
          </p:cNvPr>
          <p:cNvGrpSpPr/>
          <p:nvPr/>
        </p:nvGrpSpPr>
        <p:grpSpPr>
          <a:xfrm>
            <a:off x="5965834" y="928278"/>
            <a:ext cx="3142854" cy="3426644"/>
            <a:chOff x="5663333" y="1329363"/>
            <a:chExt cx="3209886" cy="3509937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E259DDD-5FAA-EA49-B3EB-9AE9B7D375C1}"/>
                </a:ext>
              </a:extLst>
            </p:cNvPr>
            <p:cNvGrpSpPr/>
            <p:nvPr/>
          </p:nvGrpSpPr>
          <p:grpSpPr>
            <a:xfrm>
              <a:off x="6156598" y="1329363"/>
              <a:ext cx="2678523" cy="925823"/>
              <a:chOff x="6572369" y="264565"/>
              <a:chExt cx="2333522" cy="838495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51BBAF17-5ACF-2C44-9F49-24E67FD232D7}"/>
                  </a:ext>
                </a:extLst>
              </p:cNvPr>
              <p:cNvGrpSpPr/>
              <p:nvPr/>
            </p:nvGrpSpPr>
            <p:grpSpPr>
              <a:xfrm>
                <a:off x="6572369" y="264565"/>
                <a:ext cx="2211113" cy="566289"/>
                <a:chOff x="6800910" y="1056213"/>
                <a:chExt cx="2211113" cy="566289"/>
              </a:xfrm>
            </p:grpSpPr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4791C6DC-559F-A59B-9798-8EF59F6F2490}"/>
                    </a:ext>
                  </a:extLst>
                </p:cNvPr>
                <p:cNvSpPr txBox="1"/>
                <p:nvPr/>
              </p:nvSpPr>
              <p:spPr>
                <a:xfrm>
                  <a:off x="6800910" y="1279877"/>
                  <a:ext cx="469939" cy="34262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x</a:t>
                  </a:r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DB3B4564-9B1A-7336-88E0-3A98833C707C}"/>
                    </a:ext>
                  </a:extLst>
                </p:cNvPr>
                <p:cNvSpPr txBox="1"/>
                <p:nvPr/>
              </p:nvSpPr>
              <p:spPr>
                <a:xfrm>
                  <a:off x="7570509" y="1056213"/>
                  <a:ext cx="699983" cy="3426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W, b</a:t>
                  </a:r>
                </a:p>
              </p:txBody>
            </p:sp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C3195B2C-BC55-E237-017A-BF58E27CCA8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193262" y="1462981"/>
                  <a:ext cx="134229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dbl" algn="ctr">
                  <a:solidFill>
                    <a:srgbClr val="0070C0"/>
                  </a:solidFill>
                  <a:prstDash val="solid"/>
                  <a:miter lim="800000"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103C9E41-DFA1-5906-4B16-EDEA1F5539C5}"/>
                    </a:ext>
                  </a:extLst>
                </p:cNvPr>
                <p:cNvSpPr txBox="1"/>
                <p:nvPr/>
              </p:nvSpPr>
              <p:spPr>
                <a:xfrm>
                  <a:off x="8542085" y="1245450"/>
                  <a:ext cx="469938" cy="3426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cy-GB" dirty="0">
                      <a:solidFill>
                        <a:srgbClr val="0070C0"/>
                      </a:solidFill>
                    </a:rPr>
                    <a:t>a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A170CBC-D298-FAD1-7CD2-CD2A6CE3F063}"/>
                  </a:ext>
                </a:extLst>
              </p:cNvPr>
              <p:cNvSpPr txBox="1"/>
              <p:nvPr/>
            </p:nvSpPr>
            <p:spPr>
              <a:xfrm>
                <a:off x="6605325" y="733728"/>
                <a:ext cx="2300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Forward propagation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F1BA9E0-25A9-F25B-4EC2-A5ECFF3B7E08}"/>
                </a:ext>
              </a:extLst>
            </p:cNvPr>
            <p:cNvGrpSpPr/>
            <p:nvPr/>
          </p:nvGrpSpPr>
          <p:grpSpPr>
            <a:xfrm>
              <a:off x="6143661" y="3669366"/>
              <a:ext cx="2729558" cy="1169934"/>
              <a:chOff x="6510438" y="2819937"/>
              <a:chExt cx="2377984" cy="1059580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68E69248-E485-7589-4672-FD906FAFE2F1}"/>
                  </a:ext>
                </a:extLst>
              </p:cNvPr>
              <p:cNvGrpSpPr/>
              <p:nvPr/>
            </p:nvGrpSpPr>
            <p:grpSpPr>
              <a:xfrm>
                <a:off x="6510438" y="2819937"/>
                <a:ext cx="2377984" cy="517311"/>
                <a:chOff x="6625271" y="1105191"/>
                <a:chExt cx="2567951" cy="517311"/>
              </a:xfrm>
            </p:grpSpPr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D2065515-2B43-401E-56E3-5CFD51D6E659}"/>
                    </a:ext>
                  </a:extLst>
                </p:cNvPr>
                <p:cNvSpPr txBox="1"/>
                <p:nvPr/>
              </p:nvSpPr>
              <p:spPr>
                <a:xfrm>
                  <a:off x="6625271" y="1279877"/>
                  <a:ext cx="645578" cy="34262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rgbClr val="CC0000"/>
                      </a:solidFill>
                    </a:rPr>
                    <a:t>W, b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9F8A6B98-1061-04BD-B7C6-577EBC4D060B}"/>
                    </a:ext>
                  </a:extLst>
                </p:cNvPr>
                <p:cNvSpPr txBox="1"/>
                <p:nvPr/>
              </p:nvSpPr>
              <p:spPr>
                <a:xfrm>
                  <a:off x="7542448" y="1105191"/>
                  <a:ext cx="674418" cy="34262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rgbClr val="CC0000"/>
                      </a:solidFill>
                    </a:rPr>
                    <a:t>x, r</a:t>
                  </a:r>
                </a:p>
              </p:txBody>
            </p: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AC9F5BBE-A491-0F92-C00F-64D46D4C345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7231309" y="1495221"/>
                  <a:ext cx="1079778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dbl" algn="ctr">
                  <a:solidFill>
                    <a:srgbClr val="CC0000"/>
                  </a:solidFill>
                  <a:prstDash val="solid"/>
                  <a:miter lim="800000"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F8AC9B6-5E2B-8394-7F0A-71AE5052CC3B}"/>
                    </a:ext>
                  </a:extLst>
                </p:cNvPr>
                <p:cNvSpPr txBox="1"/>
                <p:nvPr/>
              </p:nvSpPr>
              <p:spPr>
                <a:xfrm>
                  <a:off x="8340980" y="1275794"/>
                  <a:ext cx="852242" cy="34262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rgbClr val="CC0000"/>
                      </a:solidFill>
                    </a:rPr>
                    <a:t>a - y</a:t>
                  </a:r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C1A8728-C191-ABD2-7744-261B37BE69B8}"/>
                  </a:ext>
                </a:extLst>
              </p:cNvPr>
              <p:cNvSpPr txBox="1"/>
              <p:nvPr/>
            </p:nvSpPr>
            <p:spPr>
              <a:xfrm>
                <a:off x="6633043" y="3294151"/>
                <a:ext cx="2141162" cy="585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C0000"/>
                    </a:solidFill>
                  </a:rPr>
                  <a:t>Backward propagation</a:t>
                </a:r>
              </a:p>
              <a:p>
                <a:pPr algn="ctr"/>
                <a:r>
                  <a:rPr lang="en-US" dirty="0">
                    <a:solidFill>
                      <a:srgbClr val="CC0000"/>
                    </a:solidFill>
                  </a:rPr>
                  <a:t>(backpropagation)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F5BD558F-05BC-2178-69D6-B0EF7A37B383}"/>
                </a:ext>
              </a:extLst>
            </p:cNvPr>
            <p:cNvGrpSpPr/>
            <p:nvPr/>
          </p:nvGrpSpPr>
          <p:grpSpPr>
            <a:xfrm>
              <a:off x="5663333" y="2251826"/>
              <a:ext cx="3168127" cy="1629712"/>
              <a:chOff x="5663333" y="2251826"/>
              <a:chExt cx="3168127" cy="1629712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DCD1A6D5-2082-1E40-E485-AB9014211B11}"/>
                  </a:ext>
                </a:extLst>
              </p:cNvPr>
              <p:cNvGrpSpPr/>
              <p:nvPr/>
            </p:nvGrpSpPr>
            <p:grpSpPr>
              <a:xfrm>
                <a:off x="5663333" y="2324080"/>
                <a:ext cx="3168127" cy="1557458"/>
                <a:chOff x="4325070" y="4387634"/>
                <a:chExt cx="2944909" cy="1883217"/>
              </a:xfrm>
            </p:grpSpPr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78EEC1DB-FBC1-3EA6-77A2-C33D5B97779C}"/>
                    </a:ext>
                  </a:extLst>
                </p:cNvPr>
                <p:cNvCxnSpPr/>
                <p:nvPr/>
              </p:nvCxnSpPr>
              <p:spPr bwMode="auto">
                <a:xfrm>
                  <a:off x="4686867" y="4772831"/>
                  <a:ext cx="880558" cy="252698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9E82B47F-317A-B7E1-60D4-E936147600A3}"/>
                    </a:ext>
                  </a:extLst>
                </p:cNvPr>
                <p:cNvCxnSpPr/>
                <p:nvPr/>
              </p:nvCxnSpPr>
              <p:spPr bwMode="auto">
                <a:xfrm flipV="1">
                  <a:off x="4693084" y="5452802"/>
                  <a:ext cx="874341" cy="592346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5" name="Straight Arrow Connector 94">
                  <a:extLst>
                    <a:ext uri="{FF2B5EF4-FFF2-40B4-BE49-F238E27FC236}">
                      <a16:creationId xmlns:a16="http://schemas.microsoft.com/office/drawing/2014/main" id="{1345B144-73BC-E75F-FAA1-F19C0D5FBB73}"/>
                    </a:ext>
                  </a:extLst>
                </p:cNvPr>
                <p:cNvCxnSpPr/>
                <p:nvPr/>
              </p:nvCxnSpPr>
              <p:spPr bwMode="auto">
                <a:xfrm flipV="1">
                  <a:off x="6302112" y="5183193"/>
                  <a:ext cx="721528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9D74811-2790-CBBF-5C5D-606E6B6D3846}"/>
                    </a:ext>
                  </a:extLst>
                </p:cNvPr>
                <p:cNvSpPr txBox="1"/>
                <p:nvPr/>
              </p:nvSpPr>
              <p:spPr>
                <a:xfrm>
                  <a:off x="7012853" y="5001582"/>
                  <a:ext cx="248424" cy="3430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cy-GB" dirty="0"/>
                    <a:t>a</a:t>
                  </a:r>
                  <a:endParaRPr lang="en-US" dirty="0"/>
                </a:p>
              </p:txBody>
            </p: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E76FDA55-3E35-2587-44E7-C16DEDFE2D89}"/>
                    </a:ext>
                  </a:extLst>
                </p:cNvPr>
                <p:cNvGrpSpPr/>
                <p:nvPr/>
              </p:nvGrpSpPr>
              <p:grpSpPr>
                <a:xfrm>
                  <a:off x="4325070" y="4537007"/>
                  <a:ext cx="416950" cy="1733844"/>
                  <a:chOff x="3755350" y="3487332"/>
                  <a:chExt cx="511568" cy="2057400"/>
                </a:xfrm>
              </p:grpSpPr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7D0DC758-8176-79C5-6617-F61C82711B9C}"/>
                      </a:ext>
                    </a:extLst>
                  </p:cNvPr>
                  <p:cNvSpPr txBox="1"/>
                  <p:nvPr/>
                </p:nvSpPr>
                <p:spPr>
                  <a:xfrm>
                    <a:off x="3839966" y="3555363"/>
                    <a:ext cx="356616" cy="44712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lIns="0" tIns="0" rIns="0" bIns="34290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x</a:t>
                    </a:r>
                    <a:r>
                      <a:rPr lang="en-US" baseline="-25000" dirty="0"/>
                      <a:t>1</a:t>
                    </a:r>
                    <a:endParaRPr lang="en-US" dirty="0"/>
                  </a:p>
                </p:txBody>
              </p:sp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2054B878-67D6-FA0F-BEA5-05FB59708D8C}"/>
                      </a:ext>
                    </a:extLst>
                  </p:cNvPr>
                  <p:cNvSpPr txBox="1"/>
                  <p:nvPr/>
                </p:nvSpPr>
                <p:spPr>
                  <a:xfrm>
                    <a:off x="3839966" y="4032191"/>
                    <a:ext cx="356616" cy="44712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lIns="0" tIns="0" rIns="0" bIns="34290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x</a:t>
                    </a:r>
                    <a:r>
                      <a:rPr lang="en-US" baseline="-25000" dirty="0"/>
                      <a:t>2</a:t>
                    </a:r>
                    <a:endParaRPr lang="en-US" dirty="0"/>
                  </a:p>
                </p:txBody>
              </p:sp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9AAF18CC-94BC-8A73-7E9A-8B510A1A9B72}"/>
                      </a:ext>
                    </a:extLst>
                  </p:cNvPr>
                  <p:cNvSpPr txBox="1"/>
                  <p:nvPr/>
                </p:nvSpPr>
                <p:spPr>
                  <a:xfrm>
                    <a:off x="3846824" y="4475690"/>
                    <a:ext cx="342900" cy="39744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…</a:t>
                    </a:r>
                  </a:p>
                </p:txBody>
              </p:sp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A7B5D444-D523-2DA8-E199-5C3C4E25E663}"/>
                      </a:ext>
                    </a:extLst>
                  </p:cNvPr>
                  <p:cNvSpPr txBox="1"/>
                  <p:nvPr/>
                </p:nvSpPr>
                <p:spPr>
                  <a:xfrm>
                    <a:off x="3839966" y="5029460"/>
                    <a:ext cx="356616" cy="44712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lIns="0" tIns="0" rIns="0" bIns="34290" rtlCol="0">
                    <a:spAutoFit/>
                  </a:bodyPr>
                  <a:lstStyle/>
                  <a:p>
                    <a:pPr algn="ctr"/>
                    <a:r>
                      <a:rPr lang="en-US" dirty="0" err="1"/>
                      <a:t>x</a:t>
                    </a:r>
                    <a:r>
                      <a:rPr lang="en-US" baseline="-25000" dirty="0" err="1"/>
                      <a:t>N</a:t>
                    </a:r>
                    <a:endParaRPr lang="en-US" dirty="0"/>
                  </a:p>
                </p:txBody>
              </p:sp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6B22AC46-7E51-38B0-66D6-3DA9E22EAE9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55350" y="3487332"/>
                    <a:ext cx="511568" cy="2057400"/>
                  </a:xfrm>
                  <a:prstGeom prst="rect">
                    <a:avLst/>
                  </a:prstGeom>
                  <a:noFill/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endParaRPr lang="en-US"/>
                  </a:p>
                </p:txBody>
              </p:sp>
            </p:grp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BF087664-8831-810C-93A8-E671F41B1BB5}"/>
                    </a:ext>
                  </a:extLst>
                </p:cNvPr>
                <p:cNvGrpSpPr/>
                <p:nvPr/>
              </p:nvGrpSpPr>
              <p:grpSpPr>
                <a:xfrm>
                  <a:off x="4787271" y="4466331"/>
                  <a:ext cx="460698" cy="1231322"/>
                  <a:chOff x="4504215" y="3514855"/>
                  <a:chExt cx="565243" cy="1461102"/>
                </a:xfrm>
              </p:grpSpPr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976CA8B7-930A-D7CA-C3F1-951F5D1F5972}"/>
                      </a:ext>
                    </a:extLst>
                  </p:cNvPr>
                  <p:cNvSpPr txBox="1"/>
                  <p:nvPr/>
                </p:nvSpPr>
                <p:spPr>
                  <a:xfrm>
                    <a:off x="4586604" y="3921964"/>
                    <a:ext cx="342899" cy="39744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w</a:t>
                    </a:r>
                    <a:r>
                      <a:rPr lang="en-US" baseline="-25000" dirty="0"/>
                      <a:t>2</a:t>
                    </a:r>
                    <a:endParaRPr lang="en-US" dirty="0"/>
                  </a:p>
                </p:txBody>
              </p:sp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0171CD9F-E3E1-60F0-5EEF-CF9C2234057C}"/>
                      </a:ext>
                    </a:extLst>
                  </p:cNvPr>
                  <p:cNvSpPr txBox="1"/>
                  <p:nvPr/>
                </p:nvSpPr>
                <p:spPr>
                  <a:xfrm>
                    <a:off x="4504215" y="3514855"/>
                    <a:ext cx="446120" cy="39744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w</a:t>
                    </a:r>
                    <a:r>
                      <a:rPr lang="en-US" baseline="-25000" dirty="0"/>
                      <a:t>1</a:t>
                    </a:r>
                    <a:endParaRPr lang="en-US" dirty="0"/>
                  </a:p>
                </p:txBody>
              </p:sp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56604708-7BD9-EFD0-EF15-63913A82EE60}"/>
                      </a:ext>
                    </a:extLst>
                  </p:cNvPr>
                  <p:cNvSpPr txBox="1"/>
                  <p:nvPr/>
                </p:nvSpPr>
                <p:spPr>
                  <a:xfrm>
                    <a:off x="4567572" y="4578517"/>
                    <a:ext cx="501886" cy="39744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dirty="0" err="1"/>
                      <a:t>w</a:t>
                    </a:r>
                    <a:r>
                      <a:rPr lang="en-US" baseline="-25000" dirty="0" err="1"/>
                      <a:t>N</a:t>
                    </a:r>
                    <a:endParaRPr lang="en-US" dirty="0"/>
                  </a:p>
                </p:txBody>
              </p:sp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805B7ED9-BABB-44B3-B51B-8C5B750E5D2E}"/>
                      </a:ext>
                    </a:extLst>
                  </p:cNvPr>
                  <p:cNvSpPr txBox="1"/>
                  <p:nvPr/>
                </p:nvSpPr>
                <p:spPr>
                  <a:xfrm>
                    <a:off x="4514240" y="4210357"/>
                    <a:ext cx="342900" cy="39744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…</a:t>
                    </a:r>
                  </a:p>
                </p:txBody>
              </p:sp>
            </p:grp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AF931C31-1EC8-B32F-E954-5017A4277F2F}"/>
                    </a:ext>
                  </a:extLst>
                </p:cNvPr>
                <p:cNvCxnSpPr>
                  <a:stCxn id="109" idx="3"/>
                </p:cNvCxnSpPr>
                <p:nvPr/>
              </p:nvCxnSpPr>
              <p:spPr bwMode="auto">
                <a:xfrm flipV="1">
                  <a:off x="4684694" y="5157762"/>
                  <a:ext cx="813814" cy="26819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3E14167-846E-B2BB-4616-B857E8D90F73}"/>
                    </a:ext>
                  </a:extLst>
                </p:cNvPr>
                <p:cNvSpPr txBox="1"/>
                <p:nvPr/>
              </p:nvSpPr>
              <p:spPr>
                <a:xfrm>
                  <a:off x="6088027" y="4387634"/>
                  <a:ext cx="1017137" cy="68615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dirty="0"/>
                    <a:t>Calculated output</a:t>
                  </a:r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5578C192-5AE3-0F51-BCC0-D9A317617107}"/>
                    </a:ext>
                  </a:extLst>
                </p:cNvPr>
                <p:cNvSpPr/>
                <p:nvPr/>
              </p:nvSpPr>
              <p:spPr bwMode="auto">
                <a:xfrm>
                  <a:off x="5472355" y="4830922"/>
                  <a:ext cx="829757" cy="778006"/>
                </a:xfrm>
                <a:prstGeom prst="ellipse">
                  <a:avLst/>
                </a:prstGeom>
                <a:noFill/>
                <a:ln w="222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/>
                  <a:r>
                    <a:rPr lang="en-US" dirty="0"/>
                    <a:t>f(g;</a:t>
                  </a:r>
                  <a:r>
                    <a:rPr lang="el-GR" dirty="0"/>
                    <a:t>θ</a:t>
                  </a:r>
                  <a:r>
                    <a:rPr lang="en-US" dirty="0"/>
                    <a:t>)</a:t>
                  </a: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5E37439F-2240-C549-3EDC-E8A33D4282A8}"/>
                    </a:ext>
                  </a:extLst>
                </p:cNvPr>
                <p:cNvSpPr txBox="1"/>
                <p:nvPr/>
              </p:nvSpPr>
              <p:spPr>
                <a:xfrm>
                  <a:off x="6350532" y="5503521"/>
                  <a:ext cx="919447" cy="68615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/>
                    <a:t>Target output y</a:t>
                  </a:r>
                </a:p>
              </p:txBody>
            </p:sp>
            <p:sp>
              <p:nvSpPr>
                <p:cNvPr id="103" name="Up-Down Arrow 18">
                  <a:extLst>
                    <a:ext uri="{FF2B5EF4-FFF2-40B4-BE49-F238E27FC236}">
                      <a16:creationId xmlns:a16="http://schemas.microsoft.com/office/drawing/2014/main" id="{40070E23-4FC8-C57C-46AF-C224B512C299}"/>
                    </a:ext>
                  </a:extLst>
                </p:cNvPr>
                <p:cNvSpPr/>
                <p:nvPr/>
              </p:nvSpPr>
              <p:spPr bwMode="auto">
                <a:xfrm>
                  <a:off x="7012852" y="5380723"/>
                  <a:ext cx="226148" cy="450827"/>
                </a:xfrm>
                <a:prstGeom prst="upDownArrow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/>
                </a:p>
              </p:txBody>
            </p: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9C604F3-9F77-3A66-6084-18886D87D99F}"/>
                  </a:ext>
                </a:extLst>
              </p:cNvPr>
              <p:cNvSpPr txBox="1"/>
              <p:nvPr/>
            </p:nvSpPr>
            <p:spPr>
              <a:xfrm>
                <a:off x="6969177" y="2251826"/>
                <a:ext cx="375032" cy="3186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D1EDDDC-3E08-B852-907C-BB2913624772}"/>
                  </a:ext>
                </a:extLst>
              </p:cNvPr>
              <p:cNvCxnSpPr/>
              <p:nvPr/>
            </p:nvCxnSpPr>
            <p:spPr bwMode="auto">
              <a:xfrm>
                <a:off x="7329384" y="2253294"/>
                <a:ext cx="0" cy="421821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483528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D32A-59F8-A579-25F2-A314928E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81012"/>
            <a:ext cx="6019799" cy="490538"/>
          </a:xfrm>
        </p:spPr>
        <p:txBody>
          <a:bodyPr/>
          <a:lstStyle/>
          <a:p>
            <a:r>
              <a:rPr lang="en-US" dirty="0"/>
              <a:t>Convergence of One Perceptron on a Linearly Separable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E06FC-5A9F-A157-2A37-F978412BB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71550"/>
            <a:ext cx="8251823" cy="3456385"/>
          </a:xfrm>
        </p:spPr>
        <p:txBody>
          <a:bodyPr/>
          <a:lstStyle/>
          <a:p>
            <a:r>
              <a:rPr lang="en-US" dirty="0"/>
              <a:t>A single perceptron is a linear classifier. </a:t>
            </a:r>
          </a:p>
          <a:p>
            <a:r>
              <a:rPr lang="en-US" dirty="0"/>
              <a:t>It can only reach a stable state if all input vectors are classified correctly. </a:t>
            </a:r>
          </a:p>
          <a:p>
            <a:r>
              <a:rPr lang="en-US" dirty="0"/>
              <a:t>In case, the training set is not linearly separable, i.e. if the positive examples cannot be separated from the negative examples by a hyperplane, then the algorithm would not converge since there is no solution. </a:t>
            </a:r>
          </a:p>
          <a:p>
            <a:r>
              <a:rPr lang="en-US" dirty="0"/>
              <a:t>Hence, if linear separability of the training set is not known a priori, one of the training variants below should be used. </a:t>
            </a:r>
          </a:p>
          <a:p>
            <a:r>
              <a:rPr lang="en-US" dirty="0"/>
              <a:t>If the training set is linearly separable, then the perceptron is guaranteed to converge after making finitely many mistakes. The theorem is proved by Rosenblatt et al. </a:t>
            </a:r>
          </a:p>
        </p:txBody>
      </p:sp>
    </p:spTree>
    <p:extLst>
      <p:ext uri="{BB962C8B-B14F-4D97-AF65-F5344CB8AC3E}">
        <p14:creationId xmlns:p14="http://schemas.microsoft.com/office/powerpoint/2010/main" val="2324595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1592572" y="2070307"/>
            <a:ext cx="6333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History of the Perceptron</a:t>
            </a:r>
          </a:p>
        </p:txBody>
      </p:sp>
    </p:spTree>
    <p:extLst>
      <p:ext uri="{BB962C8B-B14F-4D97-AF65-F5344CB8AC3E}">
        <p14:creationId xmlns:p14="http://schemas.microsoft.com/office/powerpoint/2010/main" val="1815905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B6D5812-7B21-FC90-9B51-18AECBE8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Perceptron Implementation 1957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AF41C-697D-B840-3E97-16BAB9402C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9788" y="952500"/>
            <a:ext cx="5248507" cy="245745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perceptron</a:t>
            </a:r>
            <a:r>
              <a:rPr lang="en-US" dirty="0"/>
              <a:t> was invented in 1943 by Warren McCulloch and Walter Pitts.</a:t>
            </a:r>
          </a:p>
          <a:p>
            <a:r>
              <a:rPr lang="en-US" dirty="0"/>
              <a:t>The first hardware implementation was Mark I Perceptron machine built in 1957 at the Cornell Aeronautical Laboratory by </a:t>
            </a:r>
            <a:r>
              <a:rPr lang="en-US" b="1" i="1" dirty="0"/>
              <a:t>Frank Rosenblatt</a:t>
            </a:r>
            <a:r>
              <a:rPr lang="en-US" dirty="0"/>
              <a:t>, funded by the Information Systems Branch of the United States Office of Naval Research and the Rome Air Development Center.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0737D8E-7087-F5A4-D587-9EF63D38AD2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9344" y="3688432"/>
            <a:ext cx="8153400" cy="766448"/>
          </a:xfrm>
        </p:spPr>
        <p:txBody>
          <a:bodyPr/>
          <a:lstStyle/>
          <a:p>
            <a:r>
              <a:rPr lang="en-US" dirty="0"/>
              <a:t>It was first publicly demonstrated on 23 June 1960. The machine was "part of a previously secret four-year NPIC [the US' National Photographic Interpretation Center]”.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B358C7-5410-1844-5373-264EF30F6ABF}"/>
              </a:ext>
            </a:extLst>
          </p:cNvPr>
          <p:cNvSpPr txBox="1"/>
          <p:nvPr/>
        </p:nvSpPr>
        <p:spPr>
          <a:xfrm>
            <a:off x="6205012" y="4574711"/>
            <a:ext cx="29296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https://en.wikipedia.org/wiki/Perceptron</a:t>
            </a:r>
          </a:p>
        </p:txBody>
      </p:sp>
      <p:pic>
        <p:nvPicPr>
          <p:cNvPr id="12" name="Picture 11" descr="A person working on a machine&#10;&#10;Description automatically generated">
            <a:extLst>
              <a:ext uri="{FF2B5EF4-FFF2-40B4-BE49-F238E27FC236}">
                <a16:creationId xmlns:a16="http://schemas.microsoft.com/office/drawing/2014/main" id="{6C7A3CEE-ADFB-C142-7FB1-1892FF3E2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295" y="910841"/>
            <a:ext cx="31432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26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E9CC-7B48-6684-BB2A-092DBE9F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750"/>
            <a:ext cx="8153401" cy="490538"/>
          </a:xfrm>
        </p:spPr>
        <p:txBody>
          <a:bodyPr/>
          <a:lstStyle/>
          <a:p>
            <a:r>
              <a:rPr lang="en-US" dirty="0"/>
              <a:t>Frank Rosenblatt - the Father of Deep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B09CC-E38A-12FA-1DC0-C985900F14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895350"/>
            <a:ext cx="7086601" cy="1292733"/>
          </a:xfrm>
        </p:spPr>
        <p:txBody>
          <a:bodyPr/>
          <a:lstStyle/>
          <a:p>
            <a:r>
              <a:rPr lang="en-US" dirty="0"/>
              <a:t>Frank Rosenblatt (July 11, 1928 – July 11, 1971) was an American psychologist notable in the field of artificial intelligence. </a:t>
            </a:r>
          </a:p>
          <a:p>
            <a:r>
              <a:rPr lang="en-US" dirty="0"/>
              <a:t>He is sometimes called the father of deep learning for his pioneering work on neural networks.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C60C0-6A39-D4A9-910B-008235ED68F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04801" y="2445380"/>
            <a:ext cx="8610601" cy="709993"/>
          </a:xfrm>
        </p:spPr>
        <p:txBody>
          <a:bodyPr/>
          <a:lstStyle/>
          <a:p>
            <a:r>
              <a:rPr lang="en-US" dirty="0"/>
              <a:t>Rosenblatt was best known for the Perceptron, an electronic device which was constructed in accordance with biological principles and showed an ability to learn</a:t>
            </a:r>
          </a:p>
          <a:p>
            <a:r>
              <a:rPr lang="en-US" dirty="0"/>
              <a:t>Around the late 1960s, Rosenblatt began experiments within the Cornell Department of Entomology on the transfer of learned behavior via rat brain extracts.</a:t>
            </a:r>
          </a:p>
          <a:p>
            <a:r>
              <a:rPr lang="en-US" dirty="0"/>
              <a:t>Rosenblatt also had a serious research interest in astronomy and proposed a new technique to detect the presence of stellar satellite.</a:t>
            </a:r>
          </a:p>
        </p:txBody>
      </p:sp>
      <p:pic>
        <p:nvPicPr>
          <p:cNvPr id="6" name="Picture 5" descr="A person in a suit and tie&#10;&#10;Description automatically generated">
            <a:extLst>
              <a:ext uri="{FF2B5EF4-FFF2-40B4-BE49-F238E27FC236}">
                <a16:creationId xmlns:a16="http://schemas.microsoft.com/office/drawing/2014/main" id="{82FF8C84-5C26-FEEE-8DA4-B337594A0A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2" y="833947"/>
            <a:ext cx="1222248" cy="15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18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43565-2B98-F1E9-A207-9041A5D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Mark I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AF41C-697D-B840-3E97-16BAB9402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1047750"/>
            <a:ext cx="5127625" cy="3149829"/>
          </a:xfrm>
        </p:spPr>
        <p:txBody>
          <a:bodyPr/>
          <a:lstStyle/>
          <a:p>
            <a:r>
              <a:rPr lang="en-US" dirty="0"/>
              <a:t>Mark I Perceptron machine, the first implementation of the perceptron algorithm. </a:t>
            </a:r>
          </a:p>
          <a:p>
            <a:r>
              <a:rPr lang="en-US" dirty="0"/>
              <a:t>It was connected to a camera with 20×20 cadmium sulfide photocells to make a 400-pixel image. </a:t>
            </a:r>
          </a:p>
          <a:p>
            <a:r>
              <a:rPr lang="en-US" dirty="0"/>
              <a:t>The main visible feature is the sensory-to-association plugboard, which sets different combinations of input features. </a:t>
            </a:r>
          </a:p>
          <a:p>
            <a:r>
              <a:rPr lang="en-US" dirty="0"/>
              <a:t>To the right are arrays of potentiometers that implemented the adaptive weights.</a:t>
            </a:r>
          </a:p>
        </p:txBody>
      </p:sp>
      <p:pic>
        <p:nvPicPr>
          <p:cNvPr id="7" name="Picture 6" descr="A close-up of a computer&#10;&#10;Description automatically generated">
            <a:extLst>
              <a:ext uri="{FF2B5EF4-FFF2-40B4-BE49-F238E27FC236}">
                <a16:creationId xmlns:a16="http://schemas.microsoft.com/office/drawing/2014/main" id="{8256F5F4-E6D7-F59C-E697-653D70FF4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35" y="1047750"/>
            <a:ext cx="2985951" cy="366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858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8A60-3683-1DC9-D2A1-4467BC81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Perceptron Mark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0C690-DDFF-5A61-DA52-91F52552E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43557"/>
            <a:ext cx="8763000" cy="3456385"/>
          </a:xfrm>
        </p:spPr>
        <p:txBody>
          <a:bodyPr/>
          <a:lstStyle/>
          <a:p>
            <a:r>
              <a:rPr lang="en-US" dirty="0"/>
              <a:t>The perceptron was </a:t>
            </a:r>
            <a:r>
              <a:rPr lang="en-US" i="1" u="sng" dirty="0"/>
              <a:t>intended to be a machine, rather than a program</a:t>
            </a:r>
            <a:r>
              <a:rPr lang="en-US" dirty="0"/>
              <a:t>, and while its first implementation was in software for the IBM 704, it was subsequently implemented in custom-built hardware as the "Mark I perceptron" with the project name "Project PARA", designed for image recognition. </a:t>
            </a:r>
          </a:p>
          <a:p>
            <a:r>
              <a:rPr lang="en-US" dirty="0"/>
              <a:t>The machine is currently in Smithsonian National Museum of American History.</a:t>
            </a:r>
          </a:p>
          <a:p>
            <a:r>
              <a:rPr lang="en-US" dirty="0"/>
              <a:t>The Mark I Perceptron has 3 layers.</a:t>
            </a:r>
          </a:p>
          <a:p>
            <a:pPr marL="512763" lvl="1"/>
            <a:r>
              <a:rPr lang="en-US" dirty="0"/>
              <a:t>An array of 400 photocells arranged in a 20x20 grid, named "sensory units" (S-units), or "input retina". Each S-unit can connect to up to 40 A-units.</a:t>
            </a:r>
          </a:p>
          <a:p>
            <a:pPr marL="512763" lvl="1"/>
            <a:r>
              <a:rPr lang="en-US" dirty="0"/>
              <a:t>A hidden layer of 512 </a:t>
            </a:r>
            <a:r>
              <a:rPr lang="en-US" dirty="0" err="1"/>
              <a:t>perceptrons</a:t>
            </a:r>
            <a:r>
              <a:rPr lang="en-US" dirty="0"/>
              <a:t>, named "association units" (A-units).</a:t>
            </a:r>
          </a:p>
          <a:p>
            <a:pPr marL="512763" lvl="1"/>
            <a:r>
              <a:rPr lang="en-US" dirty="0"/>
              <a:t>An output layer of 8 </a:t>
            </a:r>
            <a:r>
              <a:rPr lang="en-US" dirty="0" err="1"/>
              <a:t>perceptrons</a:t>
            </a:r>
            <a:r>
              <a:rPr lang="en-US" dirty="0"/>
              <a:t>, named "response units" (R-units).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837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1137522" y="1646097"/>
            <a:ext cx="69691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The Perceptron was the First Step – All Other Neural Networks Work Principally the Same Way</a:t>
            </a:r>
          </a:p>
        </p:txBody>
      </p:sp>
    </p:spTree>
    <p:extLst>
      <p:ext uri="{BB962C8B-B14F-4D97-AF65-F5344CB8AC3E}">
        <p14:creationId xmlns:p14="http://schemas.microsoft.com/office/powerpoint/2010/main" val="3747411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3B09-7FEF-AE50-DBB7-4F038AD88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</a:t>
            </a:r>
            <a:r>
              <a:rPr lang="en-US" dirty="0" err="1"/>
              <a:t>Neurodynamics</a:t>
            </a:r>
            <a:r>
              <a:rPr lang="en-US" dirty="0"/>
              <a:t> (1962)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2E673-3BC3-ADD0-08F9-CCC55923E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776288"/>
            <a:ext cx="8610600" cy="3456385"/>
          </a:xfrm>
        </p:spPr>
        <p:txBody>
          <a:bodyPr/>
          <a:lstStyle/>
          <a:p>
            <a:r>
              <a:rPr lang="en-US" sz="1800" dirty="0"/>
              <a:t>Rosenblatt described his experiments with many variants of the Perceptron machine in a book Principles of </a:t>
            </a:r>
            <a:r>
              <a:rPr lang="en-US" sz="1800" dirty="0" err="1"/>
              <a:t>Neurodynamics</a:t>
            </a:r>
            <a:r>
              <a:rPr lang="en-US" sz="1800" dirty="0"/>
              <a:t> (1962). The book is a published version of the 1961 report.</a:t>
            </a:r>
          </a:p>
          <a:p>
            <a:r>
              <a:rPr lang="en-US" sz="1800" dirty="0"/>
              <a:t>Among the neural network variants are:</a:t>
            </a:r>
          </a:p>
          <a:p>
            <a:pPr lvl="1"/>
            <a:r>
              <a:rPr lang="en-US" sz="1800" dirty="0"/>
              <a:t>"cross-coupling" (connections between units within the same layer) with possibly closed loops,</a:t>
            </a:r>
          </a:p>
          <a:p>
            <a:pPr lvl="1"/>
            <a:r>
              <a:rPr lang="en-US" sz="1800" dirty="0"/>
              <a:t>"back-coupling" (connections from units in a later layer to units in a previous layer),</a:t>
            </a:r>
          </a:p>
          <a:p>
            <a:pPr lvl="1"/>
            <a:r>
              <a:rPr lang="en-US" sz="1800" dirty="0"/>
              <a:t>four-layer </a:t>
            </a:r>
            <a:r>
              <a:rPr lang="en-US" sz="1800" dirty="0" err="1"/>
              <a:t>perceptrons</a:t>
            </a:r>
            <a:r>
              <a:rPr lang="en-US" sz="1800" dirty="0"/>
              <a:t> where the last two layers have </a:t>
            </a:r>
            <a:r>
              <a:rPr lang="en-US" sz="1800" dirty="0" err="1"/>
              <a:t>adjustible</a:t>
            </a:r>
            <a:r>
              <a:rPr lang="en-US" sz="1800" dirty="0"/>
              <a:t> weights (and thus a proper multilayer perceptron),</a:t>
            </a:r>
          </a:p>
          <a:p>
            <a:pPr lvl="1"/>
            <a:r>
              <a:rPr lang="en-US" sz="1800" dirty="0"/>
              <a:t>incorporating time-delays to perceptron units, to allow for processing sequential data,</a:t>
            </a:r>
          </a:p>
          <a:p>
            <a:pPr lvl="1"/>
            <a:r>
              <a:rPr lang="en-US" sz="1800" dirty="0"/>
              <a:t>analyzing audio (instead of images).</a:t>
            </a:r>
          </a:p>
          <a:p>
            <a:r>
              <a:rPr lang="en-US" sz="1800" dirty="0"/>
              <a:t>The machine was shipped from Cornell to Smithsonian in 1967, under a government transfer administered by the Office of Naval Research. </a:t>
            </a:r>
          </a:p>
        </p:txBody>
      </p:sp>
    </p:spTree>
    <p:extLst>
      <p:ext uri="{BB962C8B-B14F-4D97-AF65-F5344CB8AC3E}">
        <p14:creationId xmlns:p14="http://schemas.microsoft.com/office/powerpoint/2010/main" val="3488526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2C8C-B042-FB02-8D02-6610560E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Perceptrons</a:t>
            </a:r>
            <a:r>
              <a:rPr lang="en-US" dirty="0"/>
              <a:t> (1969)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514EF-608F-9F00-7092-E33C18AD5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76350"/>
            <a:ext cx="8305800" cy="2918757"/>
          </a:xfrm>
        </p:spPr>
        <p:txBody>
          <a:bodyPr/>
          <a:lstStyle/>
          <a:p>
            <a:r>
              <a:rPr lang="en-US" dirty="0"/>
              <a:t>Although the perceptron initially seemed promising, it was quickly proved that perceptron could not be trained to recognize many classes of patterns. </a:t>
            </a:r>
          </a:p>
          <a:p>
            <a:r>
              <a:rPr lang="en-US" dirty="0"/>
              <a:t>This caused the field of neural network research to stagnate for many years, before it was recognized that a feedforward neural network with two or more layers (also called a multilayer perceptron) had greater processing power than </a:t>
            </a:r>
            <a:r>
              <a:rPr lang="en-US" dirty="0" err="1"/>
              <a:t>perceptrons</a:t>
            </a:r>
            <a:r>
              <a:rPr lang="en-US" dirty="0"/>
              <a:t> with one layer (also called a single-layer perceptron).</a:t>
            </a:r>
          </a:p>
        </p:txBody>
      </p:sp>
    </p:spTree>
    <p:extLst>
      <p:ext uri="{BB962C8B-B14F-4D97-AF65-F5344CB8AC3E}">
        <p14:creationId xmlns:p14="http://schemas.microsoft.com/office/powerpoint/2010/main" val="23999207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2C8C-B042-FB02-8D02-6610560E9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85750"/>
            <a:ext cx="8153400" cy="490538"/>
          </a:xfrm>
        </p:spPr>
        <p:txBody>
          <a:bodyPr/>
          <a:lstStyle/>
          <a:p>
            <a:r>
              <a:rPr lang="en-US" dirty="0"/>
              <a:t>Single-Layer vs Multi-Layer </a:t>
            </a:r>
            <a:r>
              <a:rPr lang="en-US" dirty="0" err="1"/>
              <a:t>Perceptrons</a:t>
            </a:r>
            <a:r>
              <a:rPr lang="en-US" dirty="0"/>
              <a:t> (1969)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514EF-608F-9F00-7092-E33C18AD5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3" y="1200150"/>
            <a:ext cx="8153400" cy="2994957"/>
          </a:xfrm>
        </p:spPr>
        <p:txBody>
          <a:bodyPr/>
          <a:lstStyle/>
          <a:p>
            <a:r>
              <a:rPr lang="en-US" dirty="0"/>
              <a:t>Single-layer </a:t>
            </a:r>
            <a:r>
              <a:rPr lang="en-US" dirty="0" err="1"/>
              <a:t>perceptrons</a:t>
            </a:r>
            <a:r>
              <a:rPr lang="en-US" dirty="0"/>
              <a:t> are only capable of learning linearly separable patterns.</a:t>
            </a:r>
          </a:p>
          <a:p>
            <a:r>
              <a:rPr lang="en-US" dirty="0"/>
              <a:t>For a classification task with some step activation function, a single node will have a single line dividing the data points forming the patterns. </a:t>
            </a:r>
          </a:p>
          <a:p>
            <a:r>
              <a:rPr lang="en-US" dirty="0"/>
              <a:t>More nodes can create more dividing lines, but those lines must somehow be combined to form more complex classifications. A second layer of </a:t>
            </a:r>
            <a:r>
              <a:rPr lang="en-US" dirty="0" err="1"/>
              <a:t>perceptrons</a:t>
            </a:r>
            <a:r>
              <a:rPr lang="en-US" dirty="0"/>
              <a:t>, or even linear nodes, are sufficient to solve many otherwise non-separable problems.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3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2C8C-B042-FB02-8D02-6610560E9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285750"/>
            <a:ext cx="7696201" cy="490538"/>
          </a:xfrm>
        </p:spPr>
        <p:txBody>
          <a:bodyPr/>
          <a:lstStyle/>
          <a:p>
            <a:r>
              <a:rPr lang="en-US" dirty="0"/>
              <a:t>XOR Challenge for </a:t>
            </a:r>
            <a:r>
              <a:rPr lang="en-US" dirty="0" err="1"/>
              <a:t>Perceptrons</a:t>
            </a:r>
            <a:r>
              <a:rPr lang="en-US" dirty="0"/>
              <a:t> (1969)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514EF-608F-9F00-7092-E33C18AD5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43557"/>
            <a:ext cx="8480423" cy="3456385"/>
          </a:xfrm>
        </p:spPr>
        <p:txBody>
          <a:bodyPr/>
          <a:lstStyle/>
          <a:p>
            <a:r>
              <a:rPr lang="en-US" dirty="0"/>
              <a:t>In 1969, a famous book entitled </a:t>
            </a:r>
            <a:r>
              <a:rPr lang="en-US" dirty="0" err="1"/>
              <a:t>Perceptrons</a:t>
            </a:r>
            <a:r>
              <a:rPr lang="en-US" dirty="0"/>
              <a:t> by Marvin Minsky and Seymour </a:t>
            </a:r>
            <a:r>
              <a:rPr lang="en-US" dirty="0" err="1"/>
              <a:t>Papert</a:t>
            </a:r>
            <a:r>
              <a:rPr lang="en-US" dirty="0"/>
              <a:t> showed that it was impossible for these classes of network to learn an XOR function. </a:t>
            </a:r>
          </a:p>
          <a:p>
            <a:r>
              <a:rPr lang="en-US" dirty="0"/>
              <a:t>It is often believed (incorrectly) that they also conjectured that a similar result would hold for a multi-layer perceptron network. </a:t>
            </a:r>
          </a:p>
          <a:p>
            <a:r>
              <a:rPr lang="en-US" dirty="0"/>
              <a:t>However, this is not true, as both Minsky and </a:t>
            </a:r>
            <a:r>
              <a:rPr lang="en-US" dirty="0" err="1"/>
              <a:t>Papert</a:t>
            </a:r>
            <a:r>
              <a:rPr lang="en-US" dirty="0"/>
              <a:t> already knew that multi-layer </a:t>
            </a:r>
            <a:r>
              <a:rPr lang="en-US" dirty="0" err="1"/>
              <a:t>Perceptrons</a:t>
            </a:r>
            <a:r>
              <a:rPr lang="en-US" dirty="0"/>
              <a:t> were capable of producing an XOR function. </a:t>
            </a:r>
          </a:p>
          <a:p>
            <a:r>
              <a:rPr lang="en-US" dirty="0"/>
              <a:t>Nevertheless, the often-miscited Minsky/</a:t>
            </a:r>
            <a:r>
              <a:rPr lang="en-US" dirty="0" err="1"/>
              <a:t>Papert</a:t>
            </a:r>
            <a:r>
              <a:rPr lang="en-US" dirty="0"/>
              <a:t> text caused a significant decline in interest and funding of neural network research. It took ten more years until neural network research experienced a resurgence in the 1980s.</a:t>
            </a:r>
          </a:p>
          <a:p>
            <a:r>
              <a:rPr lang="en-US" dirty="0"/>
              <a:t>This text was reprinted in 1987 as "</a:t>
            </a:r>
            <a:r>
              <a:rPr lang="en-US" dirty="0" err="1"/>
              <a:t>Perceptrons</a:t>
            </a:r>
            <a:r>
              <a:rPr lang="en-US" dirty="0"/>
              <a:t> - Expanded Edition" where some errors in the original text are shown and corrected. </a:t>
            </a:r>
          </a:p>
        </p:txBody>
      </p:sp>
    </p:spTree>
    <p:extLst>
      <p:ext uri="{BB962C8B-B14F-4D97-AF65-F5344CB8AC3E}">
        <p14:creationId xmlns:p14="http://schemas.microsoft.com/office/powerpoint/2010/main" val="234237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BF26-D7DE-5317-66CD-95273909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Marvin Minsky</a:t>
            </a:r>
          </a:p>
        </p:txBody>
      </p:sp>
      <p:pic>
        <p:nvPicPr>
          <p:cNvPr id="5" name="Content Placeholder 4" descr="A person in a suit with his hands up&#10;&#10;Description automatically generated">
            <a:extLst>
              <a:ext uri="{FF2B5EF4-FFF2-40B4-BE49-F238E27FC236}">
                <a16:creationId xmlns:a16="http://schemas.microsoft.com/office/drawing/2014/main" id="{DA86381F-4478-C7D1-A65A-03D48CE05A0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48" y="1276350"/>
            <a:ext cx="2647950" cy="1724025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17FC63-C3B0-F506-6475-6A692D7F01A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38552" y="1085850"/>
            <a:ext cx="4800600" cy="3371850"/>
          </a:xfrm>
        </p:spPr>
        <p:txBody>
          <a:bodyPr/>
          <a:lstStyle/>
          <a:p>
            <a:r>
              <a:rPr lang="en-US" dirty="0"/>
              <a:t>Marvin Lee Minsky (August 9, 1927 – January 24, 2016) was an American cognitive and computer scientist concerned largely with research of artificial intelligence (AI), </a:t>
            </a:r>
          </a:p>
          <a:p>
            <a:r>
              <a:rPr lang="en-US" dirty="0"/>
              <a:t>He was a co-founder of the Massachusetts Institute of Technology's AI laboratory, and author of several texts concerning AI and philosophy</a:t>
            </a:r>
          </a:p>
        </p:txBody>
      </p:sp>
    </p:spTree>
    <p:extLst>
      <p:ext uri="{BB962C8B-B14F-4D97-AF65-F5344CB8AC3E}">
        <p14:creationId xmlns:p14="http://schemas.microsoft.com/office/powerpoint/2010/main" val="3891116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827" y="285750"/>
            <a:ext cx="7597773" cy="490538"/>
          </a:xfrm>
        </p:spPr>
        <p:txBody>
          <a:bodyPr/>
          <a:lstStyle/>
          <a:p>
            <a:r>
              <a:rPr lang="en-US" dirty="0"/>
              <a:t>Supervised Training for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35194" y="861644"/>
            <a:ext cx="8458200" cy="756586"/>
          </a:xfrm>
        </p:spPr>
        <p:txBody>
          <a:bodyPr/>
          <a:lstStyle/>
          <a:p>
            <a:r>
              <a:rPr lang="en-US" dirty="0"/>
              <a:t>Training of the perceptron is the process of finding the weight vector w = (w</a:t>
            </a:r>
            <a:r>
              <a:rPr lang="en-US" baseline="-25000" dirty="0"/>
              <a:t>1</a:t>
            </a:r>
            <a:r>
              <a:rPr lang="en-US" dirty="0"/>
              <a:t>,w</a:t>
            </a:r>
            <a:r>
              <a:rPr lang="en-US" baseline="-25000" dirty="0"/>
              <a:t>2</a:t>
            </a:r>
            <a:r>
              <a:rPr lang="en-US" dirty="0"/>
              <a:t>,…,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), which provides the best separation (recognition) of categories for the input vectors {x</a:t>
            </a:r>
            <a:r>
              <a:rPr lang="en-US" baseline="30000" dirty="0"/>
              <a:t>(p) </a:t>
            </a:r>
            <a:r>
              <a:rPr lang="en-US" dirty="0"/>
              <a:t>= (x</a:t>
            </a:r>
            <a:r>
              <a:rPr lang="en-US" baseline="-25000" dirty="0"/>
              <a:t>1</a:t>
            </a:r>
            <a:r>
              <a:rPr lang="en-US" baseline="30000" dirty="0"/>
              <a:t>(p)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baseline="30000" dirty="0"/>
              <a:t>(p)</a:t>
            </a:r>
            <a:r>
              <a:rPr lang="en-US" dirty="0"/>
              <a:t>,…,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baseline="30000" dirty="0"/>
              <a:t>(p)</a:t>
            </a:r>
            <a:r>
              <a:rPr lang="en-US" dirty="0"/>
              <a:t>)}.</a:t>
            </a:r>
          </a:p>
          <a:p>
            <a:endParaRPr lang="en-US" dirty="0"/>
          </a:p>
        </p:txBody>
      </p:sp>
      <p:sp>
        <p:nvSpPr>
          <p:cNvPr id="38" name="Content Placeholder 37"/>
          <p:cNvSpPr>
            <a:spLocks noGrp="1"/>
          </p:cNvSpPr>
          <p:nvPr>
            <p:ph sz="quarter" idx="11"/>
          </p:nvPr>
        </p:nvSpPr>
        <p:spPr>
          <a:xfrm>
            <a:off x="74901" y="1802827"/>
            <a:ext cx="6214138" cy="1361672"/>
          </a:xfrm>
        </p:spPr>
        <p:txBody>
          <a:bodyPr/>
          <a:lstStyle/>
          <a:p>
            <a:r>
              <a:rPr lang="en-US" dirty="0"/>
              <a:t>The known output value for each input vector X</a:t>
            </a:r>
            <a:r>
              <a:rPr lang="en-US" baseline="30000" dirty="0"/>
              <a:t>(p)</a:t>
            </a:r>
            <a:r>
              <a:rPr lang="en-US" dirty="0"/>
              <a:t> is known and referred to as a target value d</a:t>
            </a:r>
            <a:r>
              <a:rPr lang="en-US" baseline="30000" dirty="0"/>
              <a:t>(p)</a:t>
            </a:r>
            <a:r>
              <a:rPr lang="en-US" dirty="0"/>
              <a:t>.</a:t>
            </a:r>
          </a:p>
          <a:p>
            <a:r>
              <a:rPr lang="en-US" dirty="0"/>
              <a:t>The separation (recognition) may be not perfect but the best possible. Some mistakes may occur.</a:t>
            </a:r>
          </a:p>
          <a:p>
            <a:r>
              <a:rPr lang="en-US" dirty="0"/>
              <a:t>The training starts with any, possibly arbitrary, vector w and then gradually adjusting it to find the best possible separation with minimum difference between actual </a:t>
            </a:r>
            <a:r>
              <a:rPr lang="en-US" dirty="0" err="1"/>
              <a:t>y</a:t>
            </a:r>
            <a:r>
              <a:rPr lang="en-US" baseline="30000" dirty="0" err="1"/>
              <a:t>p</a:t>
            </a:r>
            <a:r>
              <a:rPr lang="en-US" baseline="30000" dirty="0"/>
              <a:t> </a:t>
            </a:r>
            <a:r>
              <a:rPr lang="en-US" dirty="0"/>
              <a:t>and target outputs y</a:t>
            </a:r>
            <a:r>
              <a:rPr lang="en-US" baseline="30000" dirty="0"/>
              <a:t>(p)</a:t>
            </a:r>
            <a:r>
              <a:rPr lang="en-US" dirty="0"/>
              <a:t>.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252599" y="1913807"/>
            <a:ext cx="2776533" cy="2381352"/>
            <a:chOff x="620256" y="3352800"/>
            <a:chExt cx="3467815" cy="2949009"/>
          </a:xfrm>
        </p:grpSpPr>
        <p:sp>
          <p:nvSpPr>
            <p:cNvPr id="4" name="Rectangle 3"/>
            <p:cNvSpPr/>
            <p:nvPr/>
          </p:nvSpPr>
          <p:spPr bwMode="auto">
            <a:xfrm>
              <a:off x="1143000" y="3352800"/>
              <a:ext cx="2667000" cy="2590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2324100" y="5105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493003" y="4876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536915" y="4361613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828800" y="4724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2098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656668" y="4485468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514600" y="4800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1905000" y="5105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819400" y="5105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2286000" y="5638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3515532" y="4267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1569203" y="5486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2832315" y="5491566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3439332" y="5543227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429000" y="4950417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20" name="5-Point Star 19"/>
            <p:cNvSpPr/>
            <p:nvPr/>
          </p:nvSpPr>
          <p:spPr bwMode="auto">
            <a:xfrm>
              <a:off x="1752600" y="4038600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21" name="5-Point Star 20"/>
            <p:cNvSpPr/>
            <p:nvPr/>
          </p:nvSpPr>
          <p:spPr bwMode="auto">
            <a:xfrm>
              <a:off x="2286000" y="3962400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22" name="5-Point Star 21"/>
            <p:cNvSpPr/>
            <p:nvPr/>
          </p:nvSpPr>
          <p:spPr bwMode="auto">
            <a:xfrm>
              <a:off x="2845230" y="3733800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23" name="5-Point Star 22"/>
            <p:cNvSpPr/>
            <p:nvPr/>
          </p:nvSpPr>
          <p:spPr bwMode="auto">
            <a:xfrm>
              <a:off x="2832315" y="4198749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24" name="5-Point Star 23"/>
            <p:cNvSpPr/>
            <p:nvPr/>
          </p:nvSpPr>
          <p:spPr bwMode="auto">
            <a:xfrm>
              <a:off x="3429000" y="3505200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25" name="5-Point Star 24"/>
            <p:cNvSpPr/>
            <p:nvPr/>
          </p:nvSpPr>
          <p:spPr bwMode="auto">
            <a:xfrm>
              <a:off x="2133600" y="3657600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26" name="5-Point Star 25"/>
            <p:cNvSpPr/>
            <p:nvPr/>
          </p:nvSpPr>
          <p:spPr bwMode="auto">
            <a:xfrm>
              <a:off x="1374183" y="3505200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27" name="5-Point Star 26"/>
            <p:cNvSpPr/>
            <p:nvPr/>
          </p:nvSpPr>
          <p:spPr bwMode="auto">
            <a:xfrm>
              <a:off x="1264403" y="3882325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28" name="5-Point Star 27"/>
            <p:cNvSpPr/>
            <p:nvPr/>
          </p:nvSpPr>
          <p:spPr bwMode="auto">
            <a:xfrm>
              <a:off x="2595966" y="3429000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 flipH="1">
              <a:off x="1143000" y="3899115"/>
              <a:ext cx="2667000" cy="88857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3583139" y="5806322"/>
              <a:ext cx="504932" cy="495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20256" y="3352800"/>
              <a:ext cx="504932" cy="495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3160993" y="452822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3558813" y="4034725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738040" y="4240918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simplified 2-dimensional representation for separation of categories.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3067682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674AD80-AC30-AE85-4514-0BBAC7FA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as Linear Classifier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2CEF0EC-9C3E-F503-4276-E5920A6C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75" y="1098321"/>
            <a:ext cx="3908426" cy="2006829"/>
          </a:xfrm>
        </p:spPr>
        <p:txBody>
          <a:bodyPr/>
          <a:lstStyle/>
          <a:p>
            <a:r>
              <a:rPr lang="en-US" dirty="0"/>
              <a:t>The diagram on the right-hand side of this slide shows how the perceptron is updating its linear boundary as more training examples are added.</a:t>
            </a:r>
          </a:p>
        </p:txBody>
      </p:sp>
      <p:pic>
        <p:nvPicPr>
          <p:cNvPr id="7" name="Picture 6" descr="A screenshot of a game&#10;&#10;Description automatically generated">
            <a:extLst>
              <a:ext uri="{FF2B5EF4-FFF2-40B4-BE49-F238E27FC236}">
                <a16:creationId xmlns:a16="http://schemas.microsoft.com/office/drawing/2014/main" id="{68A6A939-D339-4216-5A09-7D3506A7A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75341"/>
            <a:ext cx="4124325" cy="41243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7C83F4-01E0-1B41-CA60-1025FEC32A5F}"/>
              </a:ext>
            </a:extLst>
          </p:cNvPr>
          <p:cNvSpPr txBox="1"/>
          <p:nvPr/>
        </p:nvSpPr>
        <p:spPr>
          <a:xfrm>
            <a:off x="228600" y="4476750"/>
            <a:ext cx="29575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https://en.wikipedia.org/wiki/Perceptron</a:t>
            </a:r>
          </a:p>
        </p:txBody>
      </p:sp>
    </p:spTree>
    <p:extLst>
      <p:ext uri="{BB962C8B-B14F-4D97-AF65-F5344CB8AC3E}">
        <p14:creationId xmlns:p14="http://schemas.microsoft.com/office/powerpoint/2010/main" val="34051230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580802" y="1896128"/>
            <a:ext cx="7428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The Perceptron – can we do more?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CB5A6-90E8-0434-8F78-5B5F426C03B1}"/>
              </a:ext>
            </a:extLst>
          </p:cNvPr>
          <p:cNvSpPr txBox="1"/>
          <p:nvPr/>
        </p:nvSpPr>
        <p:spPr>
          <a:xfrm>
            <a:off x="602617" y="4001030"/>
            <a:ext cx="8017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will discuss this in all following chapters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33465165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735B6E-92D5-AE01-69BE-3DF618D2C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33750"/>
            <a:ext cx="7696200" cy="533400"/>
          </a:xfrm>
        </p:spPr>
        <p:txBody>
          <a:bodyPr/>
          <a:lstStyle/>
          <a:p>
            <a:pPr marL="2452688" indent="-2452688"/>
            <a:r>
              <a:rPr lang="en-US" dirty="0"/>
              <a:t>Chapter 2 – The Perceptron</a:t>
            </a:r>
          </a:p>
        </p:txBody>
      </p:sp>
    </p:spTree>
    <p:extLst>
      <p:ext uri="{BB962C8B-B14F-4D97-AF65-F5344CB8AC3E}">
        <p14:creationId xmlns:p14="http://schemas.microsoft.com/office/powerpoint/2010/main" val="3979055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Go All Way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4953000" cy="3009900"/>
          </a:xfrm>
        </p:spPr>
        <p:txBody>
          <a:bodyPr/>
          <a:lstStyle/>
          <a:p>
            <a:r>
              <a:rPr lang="en-US" dirty="0"/>
              <a:t>The Perceptron</a:t>
            </a:r>
          </a:p>
          <a:p>
            <a:r>
              <a:rPr lang="en-US" dirty="0"/>
              <a:t>Perceptron with a Hidden Layer</a:t>
            </a:r>
          </a:p>
          <a:p>
            <a:r>
              <a:rPr lang="en-US" dirty="0"/>
              <a:t>Multilayer (Deep) Neural Networks</a:t>
            </a:r>
          </a:p>
          <a:p>
            <a:r>
              <a:rPr lang="en-US" dirty="0"/>
              <a:t>Convolutional Neural Networks</a:t>
            </a:r>
          </a:p>
          <a:p>
            <a:r>
              <a:rPr lang="en-US" dirty="0"/>
              <a:t>Recurrent Neural Networks</a:t>
            </a:r>
          </a:p>
          <a:p>
            <a:r>
              <a:rPr lang="en-US" dirty="0"/>
              <a:t>LSTM and Attention Model</a:t>
            </a:r>
          </a:p>
          <a:p>
            <a:r>
              <a:rPr lang="en-US" dirty="0"/>
              <a:t>LLM – Large Language Model </a:t>
            </a:r>
          </a:p>
          <a:p>
            <a:r>
              <a:rPr lang="en-US" dirty="0"/>
              <a:t>GPT – Generative Pretrained</a:t>
            </a:r>
          </a:p>
          <a:p>
            <a:r>
              <a:rPr lang="en-US" dirty="0"/>
              <a:t>Transformers</a:t>
            </a:r>
          </a:p>
          <a:p>
            <a:r>
              <a:rPr lang="en-US" dirty="0"/>
              <a:t>Diffusion Models</a:t>
            </a:r>
          </a:p>
          <a:p>
            <a:r>
              <a:rPr lang="en-US" dirty="0"/>
              <a:t>Refractory Neural Networks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A robot thinking about maths&#10;&#10;Description automatically generated">
            <a:extLst>
              <a:ext uri="{FF2B5EF4-FFF2-40B4-BE49-F238E27FC236}">
                <a16:creationId xmlns:a16="http://schemas.microsoft.com/office/drawing/2014/main" id="{2FFC4864-DF67-E9BB-6B05-44F03AE118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166283"/>
            <a:ext cx="3193401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9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5C0D-13B1-E144-6371-8F2F3898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827" y="285750"/>
            <a:ext cx="7521573" cy="490538"/>
          </a:xfrm>
        </p:spPr>
        <p:txBody>
          <a:bodyPr/>
          <a:lstStyle/>
          <a:p>
            <a:r>
              <a:rPr lang="en-US" dirty="0"/>
              <a:t>The First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7BD6F-14E9-CF48-8B13-B4A2209FA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75" y="1098321"/>
            <a:ext cx="5203825" cy="2464029"/>
          </a:xfrm>
        </p:spPr>
        <p:txBody>
          <a:bodyPr/>
          <a:lstStyle/>
          <a:p>
            <a:r>
              <a:rPr lang="en-US" dirty="0"/>
              <a:t>Let’s start our Journey step-by-step with the first step.</a:t>
            </a:r>
          </a:p>
          <a:p>
            <a:r>
              <a:rPr lang="en-US" dirty="0"/>
              <a:t>Learn the Perceptron first and then keep adding features.</a:t>
            </a:r>
          </a:p>
        </p:txBody>
      </p:sp>
      <p:pic>
        <p:nvPicPr>
          <p:cNvPr id="5" name="Picture 4" descr="A close-up of a person's face&#10;&#10;Description automatically generated">
            <a:extLst>
              <a:ext uri="{FF2B5EF4-FFF2-40B4-BE49-F238E27FC236}">
                <a16:creationId xmlns:a16="http://schemas.microsoft.com/office/drawing/2014/main" id="{77B6438A-6D9F-E03C-D923-45FDC2963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62150"/>
            <a:ext cx="2466975" cy="1847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91EF08-F44F-0E9F-802C-054F8F126ADD}"/>
              </a:ext>
            </a:extLst>
          </p:cNvPr>
          <p:cNvSpPr txBox="1"/>
          <p:nvPr/>
        </p:nvSpPr>
        <p:spPr>
          <a:xfrm rot="20506660">
            <a:off x="1514817" y="2816600"/>
            <a:ext cx="327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Fasten your belts – We are taking off!</a:t>
            </a:r>
          </a:p>
        </p:txBody>
      </p:sp>
    </p:spTree>
    <p:extLst>
      <p:ext uri="{BB962C8B-B14F-4D97-AF65-F5344CB8AC3E}">
        <p14:creationId xmlns:p14="http://schemas.microsoft.com/office/powerpoint/2010/main" val="232881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2607268" y="2130838"/>
            <a:ext cx="4691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The Perceptron</a:t>
            </a:r>
          </a:p>
        </p:txBody>
      </p:sp>
    </p:spTree>
    <p:extLst>
      <p:ext uri="{BB962C8B-B14F-4D97-AF65-F5344CB8AC3E}">
        <p14:creationId xmlns:p14="http://schemas.microsoft.com/office/powerpoint/2010/main" val="147838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181" y="190556"/>
            <a:ext cx="6723055" cy="490538"/>
          </a:xfrm>
        </p:spPr>
        <p:txBody>
          <a:bodyPr/>
          <a:lstStyle/>
          <a:p>
            <a:r>
              <a:rPr lang="en-US" dirty="0"/>
              <a:t>The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9782" y="792032"/>
            <a:ext cx="8513872" cy="1200150"/>
          </a:xfrm>
        </p:spPr>
        <p:txBody>
          <a:bodyPr/>
          <a:lstStyle/>
          <a:p>
            <a:r>
              <a:rPr lang="en-US" dirty="0"/>
              <a:t>In machine learning, the </a:t>
            </a:r>
            <a:r>
              <a:rPr lang="en-US" b="1" i="1" dirty="0"/>
              <a:t>perceptron</a:t>
            </a:r>
            <a:r>
              <a:rPr lang="en-US" dirty="0"/>
              <a:t> is an algorithm for </a:t>
            </a:r>
            <a:r>
              <a:rPr lang="en-US" b="1" i="1" dirty="0"/>
              <a:t>supervised learning </a:t>
            </a:r>
            <a:r>
              <a:rPr lang="en-US" dirty="0"/>
              <a:t>of binary classifiers. </a:t>
            </a:r>
          </a:p>
          <a:p>
            <a:r>
              <a:rPr lang="en-US" dirty="0"/>
              <a:t>A neural network link that contains computations to track features and uses Artificial Intelligence in the input data is known as Perceptron.</a:t>
            </a:r>
          </a:p>
          <a:p>
            <a:r>
              <a:rPr lang="en-US" dirty="0"/>
              <a:t>This neural links to the artificial neurons using simple logic gates with binary outputs.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99782" y="2644140"/>
            <a:ext cx="2976818" cy="154305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binary classifier </a:t>
            </a:r>
            <a:r>
              <a:rPr lang="en-US" dirty="0"/>
              <a:t>is a function, which can decide whether or not an input, represented by a vector of numbers, belongs to some specific class. </a:t>
            </a:r>
          </a:p>
          <a:p>
            <a:endParaRPr lang="en-US" dirty="0"/>
          </a:p>
        </p:txBody>
      </p:sp>
      <p:pic>
        <p:nvPicPr>
          <p:cNvPr id="10" name="Picture 9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5F8C0D66-AFD2-41C7-895C-F1BAF6B75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457394"/>
            <a:ext cx="57150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5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181" y="190556"/>
            <a:ext cx="7444691" cy="490538"/>
          </a:xfrm>
        </p:spPr>
        <p:txBody>
          <a:bodyPr/>
          <a:lstStyle/>
          <a:p>
            <a:r>
              <a:rPr lang="en-US" dirty="0"/>
              <a:t>Perceptron as a Linear Binary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1000" y="971550"/>
            <a:ext cx="8513872" cy="838200"/>
          </a:xfrm>
        </p:spPr>
        <p:txBody>
          <a:bodyPr/>
          <a:lstStyle/>
          <a:p>
            <a:r>
              <a:rPr lang="en-US" dirty="0"/>
              <a:t>It is a type of </a:t>
            </a:r>
            <a:r>
              <a:rPr lang="en-US" b="1" i="1" dirty="0"/>
              <a:t>linear classifier</a:t>
            </a:r>
            <a:r>
              <a:rPr lang="en-US" dirty="0"/>
              <a:t>, i.e. a classification algorithm that makes its predictions based on a linear predictor function combining a set of weights with the feature vector.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398902" y="2047315"/>
            <a:ext cx="3921344" cy="1543050"/>
          </a:xfrm>
        </p:spPr>
        <p:txBody>
          <a:bodyPr/>
          <a:lstStyle/>
          <a:p>
            <a:r>
              <a:rPr lang="en-US" dirty="0"/>
              <a:t>Perceptron is usually used to linearly classify the data into two parts.</a:t>
            </a:r>
          </a:p>
          <a:p>
            <a:r>
              <a:rPr lang="en-US" dirty="0"/>
              <a:t>Therefore, perceptron is known as a </a:t>
            </a:r>
            <a:r>
              <a:rPr lang="en-US" b="1" i="1" dirty="0"/>
              <a:t>Linear Binary Classifier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495800" y="2071803"/>
            <a:ext cx="4251105" cy="2252545"/>
            <a:chOff x="4538557" y="4382906"/>
            <a:chExt cx="4063034" cy="2045916"/>
          </a:xfrm>
        </p:grpSpPr>
        <p:pic>
          <p:nvPicPr>
            <p:cNvPr id="11268" name="Picture 4" descr="Kernel Machine.sv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787153"/>
              <a:ext cx="3609975" cy="1641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538557" y="4384276"/>
              <a:ext cx="2190391" cy="363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Nonlinear</a:t>
              </a:r>
              <a:r>
                <a:rPr lang="en-US" sz="1500" dirty="0"/>
                <a:t> </a:t>
              </a:r>
              <a:r>
                <a:rPr lang="en-US" sz="2000" dirty="0"/>
                <a:t>classifier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60760" y="4382906"/>
              <a:ext cx="1840831" cy="363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Linear classifier</a:t>
              </a:r>
            </a:p>
          </p:txBody>
        </p:sp>
      </p:grpSp>
      <p:cxnSp>
        <p:nvCxnSpPr>
          <p:cNvPr id="8" name="Straight Connector 7"/>
          <p:cNvCxnSpPr/>
          <p:nvPr/>
        </p:nvCxnSpPr>
        <p:spPr bwMode="auto">
          <a:xfrm>
            <a:off x="4427221" y="2096097"/>
            <a:ext cx="0" cy="2533053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10295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827" y="285750"/>
            <a:ext cx="7386789" cy="490538"/>
          </a:xfrm>
        </p:spPr>
        <p:txBody>
          <a:bodyPr/>
          <a:lstStyle/>
          <a:p>
            <a:r>
              <a:rPr lang="en-US" dirty="0"/>
              <a:t>Neural Perceptron</a:t>
            </a:r>
            <a:r>
              <a:rPr lang="ru-RU" dirty="0"/>
              <a:t> </a:t>
            </a:r>
            <a:r>
              <a:rPr lang="en-US" dirty="0"/>
              <a:t>Schema Without a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4922" y="828714"/>
            <a:ext cx="8463929" cy="402841"/>
          </a:xfrm>
        </p:spPr>
        <p:txBody>
          <a:bodyPr/>
          <a:lstStyle/>
          <a:p>
            <a:r>
              <a:rPr lang="en-US" dirty="0"/>
              <a:t>An perceptron (an artificial neuron) with weighted signal aggregating function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   and the activation threshold </a:t>
            </a:r>
            <a:r>
              <a:rPr lang="el-GR" i="1" dirty="0"/>
              <a:t>θ</a:t>
            </a:r>
            <a:r>
              <a:rPr lang="en-US" dirty="0"/>
              <a:t>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D8F4F9-378B-C428-FDD7-B402D2ACC57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41684" y="2665082"/>
            <a:ext cx="4584028" cy="1730679"/>
          </a:xfrm>
        </p:spPr>
        <p:txBody>
          <a:bodyPr/>
          <a:lstStyle/>
          <a:p>
            <a:r>
              <a:rPr lang="en-US" dirty="0"/>
              <a:t>Input pattern X = 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,…,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} and the transmission weights W = {w</a:t>
            </a:r>
            <a:r>
              <a:rPr lang="en-US" baseline="-25000" dirty="0"/>
              <a:t>1</a:t>
            </a:r>
            <a:r>
              <a:rPr lang="en-US" dirty="0"/>
              <a:t>,w</a:t>
            </a:r>
            <a:r>
              <a:rPr lang="en-US" baseline="-25000" dirty="0"/>
              <a:t>2</a:t>
            </a:r>
            <a:r>
              <a:rPr lang="en-US" dirty="0"/>
              <a:t>,…,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} that modify input x by multiplying each input component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by weight w</a:t>
            </a:r>
            <a:r>
              <a:rPr lang="en-US" baseline="-25000" dirty="0"/>
              <a:t>k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DE6ACD6-A17E-09B8-17E8-40A7C55ACF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472402"/>
              </p:ext>
            </p:extLst>
          </p:nvPr>
        </p:nvGraphicFramePr>
        <p:xfrm>
          <a:off x="2043113" y="1354138"/>
          <a:ext cx="2259012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200" imgH="431640" progId="Equation.DSMT4">
                  <p:embed/>
                </p:oleObj>
              </mc:Choice>
              <mc:Fallback>
                <p:oleObj name="Equation" r:id="rId2" imgW="952200" imgH="4316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DE6ACD6-A17E-09B8-17E8-40A7C55ACF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43113" y="1354138"/>
                        <a:ext cx="2259012" cy="102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6DB30C4E-4D94-A007-0905-2496EF43DF1D}"/>
              </a:ext>
            </a:extLst>
          </p:cNvPr>
          <p:cNvGrpSpPr/>
          <p:nvPr/>
        </p:nvGrpSpPr>
        <p:grpSpPr>
          <a:xfrm>
            <a:off x="5024812" y="2702011"/>
            <a:ext cx="4102255" cy="1394894"/>
            <a:chOff x="4889346" y="3253527"/>
            <a:chExt cx="4102255" cy="1394894"/>
          </a:xfrm>
        </p:grpSpPr>
        <p:cxnSp>
          <p:nvCxnSpPr>
            <p:cNvPr id="10" name="Straight Connector 9"/>
            <p:cNvCxnSpPr/>
            <p:nvPr/>
          </p:nvCxnSpPr>
          <p:spPr bwMode="auto">
            <a:xfrm>
              <a:off x="6805180" y="3433094"/>
              <a:ext cx="747849" cy="20297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0"/>
            <p:cNvCxnSpPr/>
            <p:nvPr/>
          </p:nvCxnSpPr>
          <p:spPr bwMode="auto">
            <a:xfrm flipV="1">
              <a:off x="6810460" y="3979257"/>
              <a:ext cx="742569" cy="47578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V="1">
              <a:off x="8176992" y="3762703"/>
              <a:ext cx="61278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TextBox 14"/>
            <p:cNvSpPr txBox="1"/>
            <p:nvPr/>
          </p:nvSpPr>
          <p:spPr>
            <a:xfrm>
              <a:off x="8780616" y="3616830"/>
              <a:ext cx="21098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a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6498105" y="3255772"/>
              <a:ext cx="354111" cy="1392649"/>
              <a:chOff x="3755632" y="3505200"/>
              <a:chExt cx="511568" cy="205740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3839967" y="3590191"/>
                <a:ext cx="356614" cy="41490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600" dirty="0"/>
                  <a:t>x</a:t>
                </a:r>
                <a:r>
                  <a:rPr lang="en-US" sz="1600" baseline="-25000" dirty="0"/>
                  <a:t>1</a:t>
                </a:r>
                <a:endParaRPr lang="en-US" sz="16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839967" y="4067018"/>
                <a:ext cx="356614" cy="41490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600" dirty="0"/>
                  <a:t>x</a:t>
                </a:r>
                <a:r>
                  <a:rPr lang="en-US" sz="1600" baseline="-25000" dirty="0"/>
                  <a:t>2</a:t>
                </a:r>
                <a:endParaRPr lang="en-US" sz="16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846821" y="4543845"/>
                <a:ext cx="342899" cy="363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839967" y="5097612"/>
                <a:ext cx="356614" cy="41490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600" dirty="0" err="1"/>
                  <a:t>x</a:t>
                </a:r>
                <a:r>
                  <a:rPr lang="en-US" sz="1600" baseline="-25000" dirty="0" err="1"/>
                  <a:t>N</a:t>
                </a:r>
                <a:endParaRPr lang="en-US" sz="1600" dirty="0"/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3755632" y="3505200"/>
                <a:ext cx="511568" cy="2057400"/>
              </a:xfrm>
              <a:prstGeom prst="rect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60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4889346" y="3687994"/>
              <a:ext cx="1213163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Input pattern for analysis</a:t>
              </a:r>
            </a:p>
          </p:txBody>
        </p:sp>
        <p:sp>
          <p:nvSpPr>
            <p:cNvPr id="25" name="Left Brace 24"/>
            <p:cNvSpPr/>
            <p:nvPr/>
          </p:nvSpPr>
          <p:spPr bwMode="auto">
            <a:xfrm>
              <a:off x="6102508" y="3255772"/>
              <a:ext cx="237358" cy="1392649"/>
            </a:xfrm>
            <a:prstGeom prst="leftBrace">
              <a:avLst>
                <a:gd name="adj1" fmla="val 44934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60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968073" y="3253527"/>
              <a:ext cx="347409" cy="853282"/>
              <a:chOff x="4616351" y="3613274"/>
              <a:chExt cx="501886" cy="126057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693347" y="4020671"/>
                <a:ext cx="342899" cy="363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dirty="0"/>
                  <a:t>w</a:t>
                </a:r>
                <a:r>
                  <a:rPr lang="en-US" sz="1600" baseline="-25000" dirty="0"/>
                  <a:t>2</a:t>
                </a:r>
                <a:endParaRPr lang="en-US" sz="16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635403" y="3613274"/>
                <a:ext cx="446119" cy="363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dirty="0"/>
                  <a:t>w</a:t>
                </a:r>
                <a:r>
                  <a:rPr lang="en-US" sz="1600" baseline="-25000" dirty="0"/>
                  <a:t>1</a:t>
                </a:r>
                <a:endParaRPr lang="en-US" sz="16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616351" y="4510103"/>
                <a:ext cx="501886" cy="363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dirty="0" err="1"/>
                  <a:t>w</a:t>
                </a:r>
                <a:r>
                  <a:rPr lang="en-US" sz="1600" baseline="-25000" dirty="0" err="1"/>
                  <a:t>N</a:t>
                </a:r>
                <a:endParaRPr lang="en-US" sz="16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616351" y="4226188"/>
                <a:ext cx="342899" cy="363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</p:grpSp>
        <p:cxnSp>
          <p:nvCxnSpPr>
            <p:cNvPr id="37" name="Straight Connector 36"/>
            <p:cNvCxnSpPr>
              <a:stCxn id="9" idx="3"/>
            </p:cNvCxnSpPr>
            <p:nvPr/>
          </p:nvCxnSpPr>
          <p:spPr bwMode="auto">
            <a:xfrm flipV="1">
              <a:off x="6803333" y="3765850"/>
              <a:ext cx="691167" cy="1063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TextBox 46"/>
            <p:cNvSpPr txBox="1"/>
            <p:nvPr/>
          </p:nvSpPr>
          <p:spPr>
            <a:xfrm>
              <a:off x="8147496" y="3459692"/>
              <a:ext cx="70470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Output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46565A4-6A16-454A-4DD9-708C992EE906}"/>
                </a:ext>
              </a:extLst>
            </p:cNvPr>
            <p:cNvGrpSpPr/>
            <p:nvPr/>
          </p:nvGrpSpPr>
          <p:grpSpPr>
            <a:xfrm>
              <a:off x="7517333" y="3453724"/>
              <a:ext cx="704705" cy="705495"/>
              <a:chOff x="7664360" y="3331130"/>
              <a:chExt cx="905044" cy="902350"/>
            </a:xfrm>
          </p:grpSpPr>
          <p:sp>
            <p:nvSpPr>
              <p:cNvPr id="20" name="Pie 18">
                <a:extLst>
                  <a:ext uri="{FF2B5EF4-FFF2-40B4-BE49-F238E27FC236}">
                    <a16:creationId xmlns:a16="http://schemas.microsoft.com/office/drawing/2014/main" id="{3492734A-F92F-3CFE-BB09-D00B9E7A059A}"/>
                  </a:ext>
                </a:extLst>
              </p:cNvPr>
              <p:cNvSpPr/>
              <p:nvPr/>
            </p:nvSpPr>
            <p:spPr bwMode="auto">
              <a:xfrm flipH="1">
                <a:off x="7664360" y="3342101"/>
                <a:ext cx="905044" cy="891379"/>
              </a:xfrm>
              <a:prstGeom prst="pie">
                <a:avLst>
                  <a:gd name="adj1" fmla="val 5384087"/>
                  <a:gd name="adj2" fmla="val 16200000"/>
                </a:avLst>
              </a:prstGeom>
              <a:solidFill>
                <a:schemeClr val="bg1">
                  <a:lumMod val="85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r" defTabSz="685800"/>
                <a:r>
                  <a:rPr lang="en-US" sz="2000" dirty="0"/>
                  <a:t>f</a:t>
                </a:r>
              </a:p>
            </p:txBody>
          </p:sp>
          <p:sp>
            <p:nvSpPr>
              <p:cNvPr id="32" name="Pie 17">
                <a:extLst>
                  <a:ext uri="{FF2B5EF4-FFF2-40B4-BE49-F238E27FC236}">
                    <a16:creationId xmlns:a16="http://schemas.microsoft.com/office/drawing/2014/main" id="{AF1BA988-D490-21F2-77E5-A349711E193A}"/>
                  </a:ext>
                </a:extLst>
              </p:cNvPr>
              <p:cNvSpPr/>
              <p:nvPr/>
            </p:nvSpPr>
            <p:spPr bwMode="auto">
              <a:xfrm>
                <a:off x="7664360" y="3331130"/>
                <a:ext cx="905044" cy="891379"/>
              </a:xfrm>
              <a:prstGeom prst="pie">
                <a:avLst>
                  <a:gd name="adj1" fmla="val 5384087"/>
                  <a:gd name="adj2" fmla="val 16200000"/>
                </a:avLst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34290" rIns="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US" sz="2000" dirty="0"/>
                  <a:t>g</a:t>
                </a:r>
              </a:p>
            </p:txBody>
          </p:sp>
        </p:grpSp>
      </p:grpSp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876058FB-1824-D1C5-75FE-DF9A738585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497025"/>
              </p:ext>
            </p:extLst>
          </p:nvPr>
        </p:nvGraphicFramePr>
        <p:xfrm>
          <a:off x="5482820" y="1443290"/>
          <a:ext cx="3259543" cy="961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49080" imgH="457200" progId="Equation.DSMT4">
                  <p:embed/>
                </p:oleObj>
              </mc:Choice>
              <mc:Fallback>
                <p:oleObj name="Equation" r:id="rId4" imgW="1549080" imgH="457200" progId="Equation.DSMT4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876058FB-1824-D1C5-75FE-DF9A738585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82820" y="1443290"/>
                        <a:ext cx="3259543" cy="961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7780D55-DEFE-8C32-B180-273F46419ED6}"/>
              </a:ext>
            </a:extLst>
          </p:cNvPr>
          <p:cNvSpPr txBox="1"/>
          <p:nvPr/>
        </p:nvSpPr>
        <p:spPr>
          <a:xfrm>
            <a:off x="2268043" y="4201218"/>
            <a:ext cx="573710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Practical advice: In implementation, format X as a column-vector of size N and W as a 1 x N matrix</a:t>
            </a:r>
          </a:p>
        </p:txBody>
      </p:sp>
    </p:spTree>
    <p:extLst>
      <p:ext uri="{BB962C8B-B14F-4D97-AF65-F5344CB8AC3E}">
        <p14:creationId xmlns:p14="http://schemas.microsoft.com/office/powerpoint/2010/main" val="223659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solidFill>
          <a:schemeClr val="accent1"/>
        </a:solidFill>
        <a:ln w="38100" cap="flat" cmpd="dbl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19439</TotalTime>
  <Words>3643</Words>
  <Application>Microsoft Office PowerPoint</Application>
  <PresentationFormat>On-screen Show (16:9)</PresentationFormat>
  <Paragraphs>495</Paragraphs>
  <Slides>38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Tahoma</vt:lpstr>
      <vt:lpstr>Wingdings</vt:lpstr>
      <vt:lpstr>Blends</vt:lpstr>
      <vt:lpstr>Equation</vt:lpstr>
      <vt:lpstr>Chapter 2 – The Perceptron</vt:lpstr>
      <vt:lpstr>In This Chapter</vt:lpstr>
      <vt:lpstr>PowerPoint Presentation</vt:lpstr>
      <vt:lpstr>We Will Go All Way </vt:lpstr>
      <vt:lpstr>The First Step</vt:lpstr>
      <vt:lpstr>PowerPoint Presentation</vt:lpstr>
      <vt:lpstr>The Perceptron</vt:lpstr>
      <vt:lpstr>Perceptron as a Linear Binary Classifier</vt:lpstr>
      <vt:lpstr>Neural Perceptron Schema Without a Bias</vt:lpstr>
      <vt:lpstr>Neural Perceptron Schema with a Bias (1/2)</vt:lpstr>
      <vt:lpstr>Neural Perceptron Schema with a Bias (2/2)</vt:lpstr>
      <vt:lpstr>Character Representation and Recognition</vt:lpstr>
      <vt:lpstr>Supervised Training of the Perceptron: The Training Idea (1/2)</vt:lpstr>
      <vt:lpstr>Supervised Training of the Perceptron: The Training Idea (2/2)</vt:lpstr>
      <vt:lpstr>Simple Perceptron Training</vt:lpstr>
      <vt:lpstr>Simple Supervised Training of the Perceptron: Error Representation</vt:lpstr>
      <vt:lpstr>Simple Supervised Training of the Perceptron: Online Training: Initial Conditions</vt:lpstr>
      <vt:lpstr>Simple Supervised Training of the Perceptron: Online Training: Forward Propagation (1/2)</vt:lpstr>
      <vt:lpstr>Simple Supervised Training of the Perceptron: Online Training: Backpropagation</vt:lpstr>
      <vt:lpstr>Simple Supervised Training of the Perceptron: Online Training: Check Error</vt:lpstr>
      <vt:lpstr>Simple Supervised Training of the Perceptron: Offline Training - Initial Parameters</vt:lpstr>
      <vt:lpstr>Simple Supervised Training of the Perceptron: Offline Training - Forward Propagation</vt:lpstr>
      <vt:lpstr>Simple Supervised Training of the Perceptron: Offline Training – Backpropagation</vt:lpstr>
      <vt:lpstr>Convergence of One Perceptron on a Linearly Separable Dataset</vt:lpstr>
      <vt:lpstr>PowerPoint Presentation</vt:lpstr>
      <vt:lpstr>First Perceptron Implementation 1957</vt:lpstr>
      <vt:lpstr>Frank Rosenblatt - the Father of Deep Learning </vt:lpstr>
      <vt:lpstr>Perceptron Mark I Machine</vt:lpstr>
      <vt:lpstr>Architecture of Perceptron Mark I</vt:lpstr>
      <vt:lpstr>Principles of Neurodynamics (1962)</vt:lpstr>
      <vt:lpstr>Perceptrons (1969)</vt:lpstr>
      <vt:lpstr>Single-Layer vs Multi-Layer Perceptrons (1969)</vt:lpstr>
      <vt:lpstr>XOR Challenge for Perceptrons (1969)</vt:lpstr>
      <vt:lpstr>Marvin Minsky</vt:lpstr>
      <vt:lpstr>Supervised Training for Perceptron</vt:lpstr>
      <vt:lpstr>Perceptron as Linear Classifier</vt:lpstr>
      <vt:lpstr>PowerPoint Presentation</vt:lpstr>
      <vt:lpstr>Chapter 2 – The Perceptron</vt:lpstr>
    </vt:vector>
  </TitlesOfParts>
  <Company>Lincoln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–Tools for Java Development</dc:title>
  <dc:creator>Sergey K. Aityan</dc:creator>
  <cp:lastModifiedBy>Aityan, Sergey</cp:lastModifiedBy>
  <cp:revision>496</cp:revision>
  <cp:lastPrinted>1601-01-01T00:00:00Z</cp:lastPrinted>
  <dcterms:created xsi:type="dcterms:W3CDTF">2003-11-11T09:16:48Z</dcterms:created>
  <dcterms:modified xsi:type="dcterms:W3CDTF">2024-09-06T03:56:38Z</dcterms:modified>
</cp:coreProperties>
</file>