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7"/>
  </p:notesMasterIdLst>
  <p:handoutMasterIdLst>
    <p:handoutMasterId r:id="rId38"/>
  </p:handoutMasterIdLst>
  <p:sldIdLst>
    <p:sldId id="723" r:id="rId2"/>
    <p:sldId id="930" r:id="rId3"/>
    <p:sldId id="725" r:id="rId4"/>
    <p:sldId id="932" r:id="rId5"/>
    <p:sldId id="933" r:id="rId6"/>
    <p:sldId id="664" r:id="rId7"/>
    <p:sldId id="620" r:id="rId8"/>
    <p:sldId id="621" r:id="rId9"/>
    <p:sldId id="666" r:id="rId10"/>
    <p:sldId id="667" r:id="rId11"/>
    <p:sldId id="665" r:id="rId12"/>
    <p:sldId id="300" r:id="rId13"/>
    <p:sldId id="573" r:id="rId14"/>
    <p:sldId id="318" r:id="rId15"/>
    <p:sldId id="575" r:id="rId16"/>
    <p:sldId id="606" r:id="rId17"/>
    <p:sldId id="314" r:id="rId18"/>
    <p:sldId id="604" r:id="rId19"/>
    <p:sldId id="605" r:id="rId20"/>
    <p:sldId id="614" r:id="rId21"/>
    <p:sldId id="630" r:id="rId22"/>
    <p:sldId id="616" r:id="rId23"/>
    <p:sldId id="934" r:id="rId24"/>
    <p:sldId id="617" r:id="rId25"/>
    <p:sldId id="668" r:id="rId26"/>
    <p:sldId id="670" r:id="rId27"/>
    <p:sldId id="931" r:id="rId28"/>
    <p:sldId id="623" r:id="rId29"/>
    <p:sldId id="611" r:id="rId30"/>
    <p:sldId id="624" r:id="rId31"/>
    <p:sldId id="678" r:id="rId32"/>
    <p:sldId id="626" r:id="rId33"/>
    <p:sldId id="627" r:id="rId34"/>
    <p:sldId id="629" r:id="rId35"/>
    <p:sldId id="724" r:id="rId36"/>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F8A6"/>
    <a:srgbClr val="FFC1C1"/>
    <a:srgbClr val="B9FFD9"/>
    <a:srgbClr val="B3EBFF"/>
    <a:srgbClr val="FF0000"/>
    <a:srgbClr val="B1F1B7"/>
    <a:srgbClr val="FFF1C9"/>
    <a:srgbClr val="CFC215"/>
    <a:srgbClr val="F2F3C9"/>
    <a:srgbClr val="CCD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0929"/>
  </p:normalViewPr>
  <p:slideViewPr>
    <p:cSldViewPr>
      <p:cViewPr varScale="1">
        <p:scale>
          <a:sx n="139" d="100"/>
          <a:sy n="139" d="100"/>
        </p:scale>
        <p:origin x="84"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NEU\Courses\INFO_7375_Neural_Networks_AI\Sources\activation_fun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NEU\Courses\INFO_7375_Neural_Networks_AI\Sources\activation_fun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a:t>Sigmoid Activation Function</a:t>
            </a:r>
          </a:p>
        </c:rich>
      </c:tx>
      <c:layout>
        <c:manualLayout>
          <c:xMode val="edge"/>
          <c:yMode val="edge"/>
          <c:x val="0.20784319096913365"/>
          <c:y val="1.577626686321438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53910405022721908"/>
        </c:manualLayout>
      </c:layout>
      <c:scatterChart>
        <c:scatterStyle val="smoothMarker"/>
        <c:varyColors val="0"/>
        <c:ser>
          <c:idx val="0"/>
          <c:order val="0"/>
          <c:tx>
            <c:v>Sigmoid</c:v>
          </c:tx>
          <c:spPr>
            <a:ln w="28575" cap="rnd">
              <a:solidFill>
                <a:srgbClr val="002060"/>
              </a:solidFill>
              <a:round/>
            </a:ln>
            <a:effectLst/>
          </c:spPr>
          <c:marker>
            <c:symbol val="none"/>
          </c:marker>
          <c:xVal>
            <c:numRef>
              <c:f>Sigmoid!$G$5:$G$25</c:f>
              <c:numCache>
                <c:formatCode>General</c:formatCode>
                <c:ptCount val="21"/>
                <c:pt idx="0">
                  <c:v>0</c:v>
                </c:pt>
                <c:pt idx="1">
                  <c:v>1</c:v>
                </c:pt>
                <c:pt idx="2">
                  <c:v>2</c:v>
                </c:pt>
                <c:pt idx="3">
                  <c:v>3</c:v>
                </c:pt>
                <c:pt idx="4">
                  <c:v>3.5</c:v>
                </c:pt>
                <c:pt idx="5">
                  <c:v>4</c:v>
                </c:pt>
                <c:pt idx="6">
                  <c:v>4.2</c:v>
                </c:pt>
                <c:pt idx="7">
                  <c:v>4.4000000000000004</c:v>
                </c:pt>
                <c:pt idx="8">
                  <c:v>4.5999999999999996</c:v>
                </c:pt>
                <c:pt idx="9">
                  <c:v>4.8</c:v>
                </c:pt>
                <c:pt idx="10">
                  <c:v>5</c:v>
                </c:pt>
                <c:pt idx="11">
                  <c:v>5.2</c:v>
                </c:pt>
                <c:pt idx="12">
                  <c:v>5.4</c:v>
                </c:pt>
                <c:pt idx="13">
                  <c:v>5.6</c:v>
                </c:pt>
                <c:pt idx="14">
                  <c:v>5.8</c:v>
                </c:pt>
                <c:pt idx="15">
                  <c:v>6</c:v>
                </c:pt>
                <c:pt idx="16">
                  <c:v>6.5</c:v>
                </c:pt>
                <c:pt idx="17">
                  <c:v>7</c:v>
                </c:pt>
                <c:pt idx="18">
                  <c:v>8</c:v>
                </c:pt>
                <c:pt idx="19">
                  <c:v>9</c:v>
                </c:pt>
                <c:pt idx="20">
                  <c:v>10</c:v>
                </c:pt>
              </c:numCache>
            </c:numRef>
          </c:xVal>
          <c:yVal>
            <c:numRef>
              <c:f>Sigmoid!$B$5:$B$25</c:f>
              <c:numCache>
                <c:formatCode>General</c:formatCode>
                <c:ptCount val="21"/>
                <c:pt idx="0">
                  <c:v>6.6928509242848554E-3</c:v>
                </c:pt>
                <c:pt idx="1">
                  <c:v>1.7986209962091559E-2</c:v>
                </c:pt>
                <c:pt idx="2">
                  <c:v>4.7425873177566781E-2</c:v>
                </c:pt>
                <c:pt idx="3">
                  <c:v>0.11920292202211755</c:v>
                </c:pt>
                <c:pt idx="4">
                  <c:v>0.18242552380635635</c:v>
                </c:pt>
                <c:pt idx="5">
                  <c:v>0.2689414213699951</c:v>
                </c:pt>
                <c:pt idx="6">
                  <c:v>0.31002551887238755</c:v>
                </c:pt>
                <c:pt idx="7">
                  <c:v>0.35434369377420455</c:v>
                </c:pt>
                <c:pt idx="8">
                  <c:v>0.401312339887548</c:v>
                </c:pt>
                <c:pt idx="9">
                  <c:v>0.45016600268752216</c:v>
                </c:pt>
                <c:pt idx="10">
                  <c:v>0.5</c:v>
                </c:pt>
                <c:pt idx="11">
                  <c:v>0.54983399731247795</c:v>
                </c:pt>
                <c:pt idx="12">
                  <c:v>0.598687660112452</c:v>
                </c:pt>
                <c:pt idx="13">
                  <c:v>0.6456563062257954</c:v>
                </c:pt>
                <c:pt idx="14">
                  <c:v>0.6899744811276125</c:v>
                </c:pt>
                <c:pt idx="15">
                  <c:v>0.7310585786300049</c:v>
                </c:pt>
                <c:pt idx="16">
                  <c:v>0.81757447619364365</c:v>
                </c:pt>
                <c:pt idx="17">
                  <c:v>0.88079707797788231</c:v>
                </c:pt>
                <c:pt idx="18">
                  <c:v>0.95257412682243336</c:v>
                </c:pt>
                <c:pt idx="19">
                  <c:v>0.98201379003790845</c:v>
                </c:pt>
                <c:pt idx="20">
                  <c:v>0.99330714907571527</c:v>
                </c:pt>
              </c:numCache>
            </c:numRef>
          </c:yVal>
          <c:smooth val="1"/>
          <c:extLst>
            <c:ext xmlns:c16="http://schemas.microsoft.com/office/drawing/2014/chart" uri="{C3380CC4-5D6E-409C-BE32-E72D297353CC}">
              <c16:uniqueId val="{00000000-F72F-4471-9BB5-3A7CBD0AFDAC}"/>
            </c:ext>
          </c:extLst>
        </c:ser>
        <c:ser>
          <c:idx val="1"/>
          <c:order val="1"/>
          <c:tx>
            <c:v>Fail</c:v>
          </c:tx>
          <c:spPr>
            <a:ln w="28575" cap="rnd">
              <a:noFill/>
              <a:round/>
            </a:ln>
            <a:effectLst/>
          </c:spPr>
          <c:marker>
            <c:symbol val="square"/>
            <c:size val="8"/>
            <c:spPr>
              <a:solidFill>
                <a:srgbClr val="FF0000"/>
              </a:solidFill>
              <a:ln w="9525">
                <a:solidFill>
                  <a:srgbClr val="FF0000"/>
                </a:solidFill>
              </a:ln>
              <a:effectLst/>
            </c:spPr>
          </c:marker>
          <c:xVal>
            <c:numRef>
              <c:f>Sigmoid!$G$5:$G$25</c:f>
              <c:numCache>
                <c:formatCode>General</c:formatCode>
                <c:ptCount val="21"/>
                <c:pt idx="0">
                  <c:v>0</c:v>
                </c:pt>
                <c:pt idx="1">
                  <c:v>1</c:v>
                </c:pt>
                <c:pt idx="2">
                  <c:v>2</c:v>
                </c:pt>
                <c:pt idx="3">
                  <c:v>3</c:v>
                </c:pt>
                <c:pt idx="4">
                  <c:v>3.5</c:v>
                </c:pt>
                <c:pt idx="5">
                  <c:v>4</c:v>
                </c:pt>
                <c:pt idx="6">
                  <c:v>4.2</c:v>
                </c:pt>
                <c:pt idx="7">
                  <c:v>4.4000000000000004</c:v>
                </c:pt>
                <c:pt idx="8">
                  <c:v>4.5999999999999996</c:v>
                </c:pt>
                <c:pt idx="9">
                  <c:v>4.8</c:v>
                </c:pt>
                <c:pt idx="10">
                  <c:v>5</c:v>
                </c:pt>
                <c:pt idx="11">
                  <c:v>5.2</c:v>
                </c:pt>
                <c:pt idx="12">
                  <c:v>5.4</c:v>
                </c:pt>
                <c:pt idx="13">
                  <c:v>5.6</c:v>
                </c:pt>
                <c:pt idx="14">
                  <c:v>5.8</c:v>
                </c:pt>
                <c:pt idx="15">
                  <c:v>6</c:v>
                </c:pt>
                <c:pt idx="16">
                  <c:v>6.5</c:v>
                </c:pt>
                <c:pt idx="17">
                  <c:v>7</c:v>
                </c:pt>
                <c:pt idx="18">
                  <c:v>8</c:v>
                </c:pt>
                <c:pt idx="19">
                  <c:v>9</c:v>
                </c:pt>
                <c:pt idx="20">
                  <c:v>10</c:v>
                </c:pt>
              </c:numCache>
            </c:numRef>
          </c:xVal>
          <c:yVal>
            <c:numRef>
              <c:f>Sigmoid!$H$5:$H$25</c:f>
              <c:numCache>
                <c:formatCode>General</c:formatCode>
                <c:ptCount val="21"/>
                <c:pt idx="0">
                  <c:v>0</c:v>
                </c:pt>
                <c:pt idx="1">
                  <c:v>0</c:v>
                </c:pt>
                <c:pt idx="2">
                  <c:v>0</c:v>
                </c:pt>
                <c:pt idx="4">
                  <c:v>0</c:v>
                </c:pt>
                <c:pt idx="7">
                  <c:v>0</c:v>
                </c:pt>
                <c:pt idx="13">
                  <c:v>0</c:v>
                </c:pt>
              </c:numCache>
            </c:numRef>
          </c:yVal>
          <c:smooth val="1"/>
          <c:extLst>
            <c:ext xmlns:c16="http://schemas.microsoft.com/office/drawing/2014/chart" uri="{C3380CC4-5D6E-409C-BE32-E72D297353CC}">
              <c16:uniqueId val="{00000001-F72F-4471-9BB5-3A7CBD0AFDAC}"/>
            </c:ext>
          </c:extLst>
        </c:ser>
        <c:ser>
          <c:idx val="2"/>
          <c:order val="2"/>
          <c:tx>
            <c:v>Pass</c:v>
          </c:tx>
          <c:spPr>
            <a:ln w="28575" cap="rnd">
              <a:noFill/>
              <a:round/>
            </a:ln>
            <a:effectLst/>
          </c:spPr>
          <c:marker>
            <c:symbol val="square"/>
            <c:size val="8"/>
            <c:spPr>
              <a:solidFill>
                <a:schemeClr val="accent1"/>
              </a:solidFill>
              <a:ln w="9525">
                <a:solidFill>
                  <a:srgbClr val="0070C0"/>
                </a:solidFill>
              </a:ln>
              <a:effectLst/>
            </c:spPr>
          </c:marker>
          <c:xVal>
            <c:numRef>
              <c:f>Sigmoid!$G$5:$G$25</c:f>
              <c:numCache>
                <c:formatCode>General</c:formatCode>
                <c:ptCount val="21"/>
                <c:pt idx="0">
                  <c:v>0</c:v>
                </c:pt>
                <c:pt idx="1">
                  <c:v>1</c:v>
                </c:pt>
                <c:pt idx="2">
                  <c:v>2</c:v>
                </c:pt>
                <c:pt idx="3">
                  <c:v>3</c:v>
                </c:pt>
                <c:pt idx="4">
                  <c:v>3.5</c:v>
                </c:pt>
                <c:pt idx="5">
                  <c:v>4</c:v>
                </c:pt>
                <c:pt idx="6">
                  <c:v>4.2</c:v>
                </c:pt>
                <c:pt idx="7">
                  <c:v>4.4000000000000004</c:v>
                </c:pt>
                <c:pt idx="8">
                  <c:v>4.5999999999999996</c:v>
                </c:pt>
                <c:pt idx="9">
                  <c:v>4.8</c:v>
                </c:pt>
                <c:pt idx="10">
                  <c:v>5</c:v>
                </c:pt>
                <c:pt idx="11">
                  <c:v>5.2</c:v>
                </c:pt>
                <c:pt idx="12">
                  <c:v>5.4</c:v>
                </c:pt>
                <c:pt idx="13">
                  <c:v>5.6</c:v>
                </c:pt>
                <c:pt idx="14">
                  <c:v>5.8</c:v>
                </c:pt>
                <c:pt idx="15">
                  <c:v>6</c:v>
                </c:pt>
                <c:pt idx="16">
                  <c:v>6.5</c:v>
                </c:pt>
                <c:pt idx="17">
                  <c:v>7</c:v>
                </c:pt>
                <c:pt idx="18">
                  <c:v>8</c:v>
                </c:pt>
                <c:pt idx="19">
                  <c:v>9</c:v>
                </c:pt>
                <c:pt idx="20">
                  <c:v>10</c:v>
                </c:pt>
              </c:numCache>
            </c:numRef>
          </c:xVal>
          <c:yVal>
            <c:numRef>
              <c:f>Sigmoid!$I$5:$I$25</c:f>
              <c:numCache>
                <c:formatCode>General</c:formatCode>
                <c:ptCount val="21"/>
                <c:pt idx="7">
                  <c:v>1</c:v>
                </c:pt>
                <c:pt idx="13">
                  <c:v>1</c:v>
                </c:pt>
                <c:pt idx="16">
                  <c:v>1</c:v>
                </c:pt>
                <c:pt idx="18">
                  <c:v>1</c:v>
                </c:pt>
                <c:pt idx="19">
                  <c:v>1</c:v>
                </c:pt>
                <c:pt idx="20">
                  <c:v>1</c:v>
                </c:pt>
              </c:numCache>
            </c:numRef>
          </c:yVal>
          <c:smooth val="1"/>
          <c:extLst>
            <c:ext xmlns:c16="http://schemas.microsoft.com/office/drawing/2014/chart" uri="{C3380CC4-5D6E-409C-BE32-E72D297353CC}">
              <c16:uniqueId val="{00000002-F72F-4471-9BB5-3A7CBD0AFDAC}"/>
            </c:ext>
          </c:extLst>
        </c:ser>
        <c:dLbls>
          <c:showLegendKey val="0"/>
          <c:showVal val="0"/>
          <c:showCatName val="0"/>
          <c:showSerName val="0"/>
          <c:showPercent val="0"/>
          <c:showBubbleSize val="0"/>
        </c:dLbls>
        <c:axId val="2064243631"/>
        <c:axId val="2076575247"/>
      </c:scatterChart>
      <c:valAx>
        <c:axId val="2064243631"/>
        <c:scaling>
          <c:orientation val="minMax"/>
          <c:max val="10"/>
          <c:min val="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a:t>Preparation time</a:t>
                </a:r>
              </a:p>
            </c:rich>
          </c:tx>
          <c:layout>
            <c:manualLayout>
              <c:xMode val="edge"/>
              <c:yMode val="edge"/>
              <c:x val="0.49521752858371304"/>
              <c:y val="0.8475412918429685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0.12288204784434045"/>
          <c:y val="0.21143096123427549"/>
          <c:w val="0.30361335086770047"/>
          <c:h val="0.3615758875702892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a:t>Sigmoid Activation Function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5773912922294735"/>
        </c:manualLayout>
      </c:layout>
      <c:scatterChart>
        <c:scatterStyle val="smoothMarker"/>
        <c:varyColors val="0"/>
        <c:ser>
          <c:idx val="0"/>
          <c:order val="0"/>
          <c:tx>
            <c:v>Sigmoid</c:v>
          </c:tx>
          <c:spPr>
            <a:ln w="28575" cap="rnd">
              <a:solidFill>
                <a:srgbClr val="00206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Sigmoid!$B$5:$B$25</c:f>
              <c:numCache>
                <c:formatCode>General</c:formatCode>
                <c:ptCount val="21"/>
                <c:pt idx="0">
                  <c:v>6.6928509242848554E-3</c:v>
                </c:pt>
                <c:pt idx="1">
                  <c:v>1.7986209962091559E-2</c:v>
                </c:pt>
                <c:pt idx="2">
                  <c:v>4.7425873177566781E-2</c:v>
                </c:pt>
                <c:pt idx="3">
                  <c:v>0.11920292202211755</c:v>
                </c:pt>
                <c:pt idx="4">
                  <c:v>0.18242552380635635</c:v>
                </c:pt>
                <c:pt idx="5">
                  <c:v>0.2689414213699951</c:v>
                </c:pt>
                <c:pt idx="6">
                  <c:v>0.31002551887238755</c:v>
                </c:pt>
                <c:pt idx="7">
                  <c:v>0.35434369377420455</c:v>
                </c:pt>
                <c:pt idx="8">
                  <c:v>0.401312339887548</c:v>
                </c:pt>
                <c:pt idx="9">
                  <c:v>0.45016600268752216</c:v>
                </c:pt>
                <c:pt idx="10">
                  <c:v>0.5</c:v>
                </c:pt>
                <c:pt idx="11">
                  <c:v>0.54983399731247795</c:v>
                </c:pt>
                <c:pt idx="12">
                  <c:v>0.598687660112452</c:v>
                </c:pt>
                <c:pt idx="13">
                  <c:v>0.6456563062257954</c:v>
                </c:pt>
                <c:pt idx="14">
                  <c:v>0.6899744811276125</c:v>
                </c:pt>
                <c:pt idx="15">
                  <c:v>0.7310585786300049</c:v>
                </c:pt>
                <c:pt idx="16">
                  <c:v>0.81757447619364365</c:v>
                </c:pt>
                <c:pt idx="17">
                  <c:v>0.88079707797788231</c:v>
                </c:pt>
                <c:pt idx="18">
                  <c:v>0.95257412682243336</c:v>
                </c:pt>
                <c:pt idx="19">
                  <c:v>0.98201379003790845</c:v>
                </c:pt>
                <c:pt idx="20">
                  <c:v>0.99330714907571527</c:v>
                </c:pt>
              </c:numCache>
            </c:numRef>
          </c:yVal>
          <c:smooth val="1"/>
          <c:extLst>
            <c:ext xmlns:c16="http://schemas.microsoft.com/office/drawing/2014/chart" uri="{C3380CC4-5D6E-409C-BE32-E72D297353CC}">
              <c16:uniqueId val="{00000000-AD4E-4AA8-9F55-7CBE85ED2B23}"/>
            </c:ext>
          </c:extLst>
        </c:ser>
        <c:ser>
          <c:idx val="1"/>
          <c:order val="1"/>
          <c:tx>
            <c:v>Derivative</c:v>
          </c:tx>
          <c:spPr>
            <a:ln w="28575" cap="rnd">
              <a:solidFill>
                <a:srgbClr val="FF000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Sigmoid!$C$5:$C$25</c:f>
              <c:numCache>
                <c:formatCode>General</c:formatCode>
                <c:ptCount val="21"/>
                <c:pt idx="0">
                  <c:v>6.6480566707901546E-3</c:v>
                </c:pt>
                <c:pt idx="1">
                  <c:v>1.7662706213291118E-2</c:v>
                </c:pt>
                <c:pt idx="2">
                  <c:v>4.5176659730912137E-2</c:v>
                </c:pt>
                <c:pt idx="3">
                  <c:v>0.10499358540350651</c:v>
                </c:pt>
                <c:pt idx="4">
                  <c:v>0.14914645207033286</c:v>
                </c:pt>
                <c:pt idx="5">
                  <c:v>0.19661193324148185</c:v>
                </c:pt>
                <c:pt idx="6">
                  <c:v>0.21390969652029443</c:v>
                </c:pt>
                <c:pt idx="7">
                  <c:v>0.2287842404566573</c:v>
                </c:pt>
                <c:pt idx="8">
                  <c:v>0.24026074574152914</c:v>
                </c:pt>
                <c:pt idx="9">
                  <c:v>0.24751657271185995</c:v>
                </c:pt>
                <c:pt idx="10">
                  <c:v>0.25</c:v>
                </c:pt>
                <c:pt idx="11">
                  <c:v>0.24751657271185995</c:v>
                </c:pt>
                <c:pt idx="12">
                  <c:v>0.24026074574152914</c:v>
                </c:pt>
                <c:pt idx="13">
                  <c:v>0.22878424045665732</c:v>
                </c:pt>
                <c:pt idx="14">
                  <c:v>0.2139096965202944</c:v>
                </c:pt>
                <c:pt idx="15">
                  <c:v>0.19661193324148185</c:v>
                </c:pt>
                <c:pt idx="16">
                  <c:v>0.14914645207033286</c:v>
                </c:pt>
                <c:pt idx="17">
                  <c:v>0.10499358540350662</c:v>
                </c:pt>
                <c:pt idx="18">
                  <c:v>4.5176659730911999E-2</c:v>
                </c:pt>
                <c:pt idx="19">
                  <c:v>1.7662706213291107E-2</c:v>
                </c:pt>
                <c:pt idx="20">
                  <c:v>6.6480566707900332E-3</c:v>
                </c:pt>
              </c:numCache>
            </c:numRef>
          </c:yVal>
          <c:smooth val="1"/>
          <c:extLst>
            <c:ext xmlns:c16="http://schemas.microsoft.com/office/drawing/2014/chart" uri="{C3380CC4-5D6E-409C-BE32-E72D297353CC}">
              <c16:uniqueId val="{00000001-AD4E-4AA8-9F55-7CBE85ED2B23}"/>
            </c:ext>
          </c:extLst>
        </c:ser>
        <c:dLbls>
          <c:showLegendKey val="0"/>
          <c:showVal val="0"/>
          <c:showCatName val="0"/>
          <c:showSerName val="0"/>
          <c:showPercent val="0"/>
          <c:showBubbleSize val="0"/>
        </c:dLbls>
        <c:axId val="2064243631"/>
        <c:axId val="2076575247"/>
      </c:scatterChart>
      <c:valAx>
        <c:axId val="2064243631"/>
        <c:scaling>
          <c:orientation val="minMax"/>
          <c:max val="5"/>
          <c:min val="-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a:t>z</a:t>
                </a:r>
              </a:p>
            </c:rich>
          </c:tx>
          <c:layout>
            <c:manualLayout>
              <c:xMode val="edge"/>
              <c:yMode val="edge"/>
              <c:x val="0.87803746730153132"/>
              <c:y val="0.8605778407945798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3.5021669658100939E-3"/>
          <c:y val="0.21143096123427549"/>
          <c:w val="0.36593052227139161"/>
          <c:h val="0.198980546744954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dirty="0">
                <a:solidFill>
                  <a:srgbClr val="333399"/>
                </a:solidFill>
              </a:rPr>
              <a:t>Artificial Neural 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86E26064-3D00-49F6-8362-C795B30818E0}"/>
              </a:ext>
            </a:extLst>
          </p:cNvPr>
          <p:cNvSpPr>
            <a:spLocks noGrp="1"/>
          </p:cNvSpPr>
          <p:nvPr>
            <p:ph sz="quarter" idx="10"/>
          </p:nvPr>
        </p:nvSpPr>
        <p:spPr>
          <a:xfrm>
            <a:off x="533400" y="1257300"/>
            <a:ext cx="38862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D72D19B3-9000-47C2-9C05-FBAC3FB266F0}"/>
              </a:ext>
            </a:extLst>
          </p:cNvPr>
          <p:cNvSpPr>
            <a:spLocks noGrp="1"/>
          </p:cNvSpPr>
          <p:nvPr>
            <p:ph sz="quarter" idx="11"/>
          </p:nvPr>
        </p:nvSpPr>
        <p:spPr>
          <a:xfrm>
            <a:off x="4800600" y="1257300"/>
            <a:ext cx="37338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929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49691"/>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34</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Artificial Neural Networks</a:t>
            </a:r>
          </a:p>
        </p:txBody>
      </p:sp>
      <p:sp>
        <p:nvSpPr>
          <p:cNvPr id="64532" name="Rectangle 20"/>
          <p:cNvSpPr>
            <a:spLocks noChangeArrowheads="1"/>
          </p:cNvSpPr>
          <p:nvPr userDrawn="1"/>
        </p:nvSpPr>
        <p:spPr bwMode="auto">
          <a:xfrm>
            <a:off x="3200400" y="4855301"/>
            <a:ext cx="3824509" cy="300082"/>
          </a:xfrm>
          <a:prstGeom prst="rect">
            <a:avLst/>
          </a:prstGeom>
          <a:noFill/>
          <a:ln w="9525">
            <a:noFill/>
            <a:miter lim="800000"/>
            <a:headEnd/>
            <a:tailEnd/>
          </a:ln>
          <a:effectLst/>
        </p:spPr>
        <p:txBody>
          <a:bodyPr wrap="none">
            <a:spAutoFit/>
          </a:bodyPr>
          <a:lstStyle/>
          <a:p>
            <a:pPr>
              <a:defRPr/>
            </a:pPr>
            <a:r>
              <a:rPr lang="en-US" sz="1350" dirty="0"/>
              <a:t>Chapter 3 – Perceptron for Logistic Regression</a:t>
            </a:r>
          </a:p>
        </p:txBody>
      </p:sp>
      <p:sp>
        <p:nvSpPr>
          <p:cNvPr id="64533" name="Line 21"/>
          <p:cNvSpPr>
            <a:spLocks noChangeShapeType="1"/>
          </p:cNvSpPr>
          <p:nvPr userDrawn="1"/>
        </p:nvSpPr>
        <p:spPr bwMode="auto">
          <a:xfrm>
            <a:off x="2286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2"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1.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9.wmf"/><Relationship Id="rId12" Type="http://schemas.openxmlformats.org/officeDocument/2006/relationships/oleObject" Target="../embeddings/oleObject13.bin"/><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3.x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7.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8.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181100" y="3638550"/>
            <a:ext cx="6781800" cy="533400"/>
          </a:xfrm>
        </p:spPr>
        <p:txBody>
          <a:bodyPr/>
          <a:lstStyle/>
          <a:p>
            <a:pPr marL="2286000" indent="-2286000"/>
            <a:r>
              <a:rPr lang="en-US" dirty="0"/>
              <a:t>Chapter 3 – The Perceptron for Logistic Regression</a:t>
            </a:r>
          </a:p>
        </p:txBody>
      </p:sp>
    </p:spTree>
    <p:extLst>
      <p:ext uri="{BB962C8B-B14F-4D97-AF65-F5344CB8AC3E}">
        <p14:creationId xmlns:p14="http://schemas.microsoft.com/office/powerpoint/2010/main" val="299833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xfrm>
            <a:off x="1122266" y="285750"/>
            <a:ext cx="7869334" cy="490538"/>
          </a:xfrm>
        </p:spPr>
        <p:txBody>
          <a:bodyPr/>
          <a:lstStyle/>
          <a:p>
            <a:r>
              <a:rPr lang="en-US" dirty="0"/>
              <a:t>Neural Networks for Engine Diagnostics</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441903" y="3354349"/>
            <a:ext cx="8531445" cy="1216600"/>
          </a:xfrm>
        </p:spPr>
        <p:txBody>
          <a:bodyPr/>
          <a:lstStyle/>
          <a:p>
            <a:r>
              <a:rPr lang="en-US" dirty="0">
                <a:latin typeface="Univers" panose="020B0503020202020204" pitchFamily="34" charset="0"/>
              </a:rPr>
              <a:t>Suppose there are N different parameters describing an engine.</a:t>
            </a:r>
          </a:p>
          <a:p>
            <a:r>
              <a:rPr lang="en-US" dirty="0">
                <a:latin typeface="Univers" panose="020B0503020202020204" pitchFamily="34" charset="0"/>
              </a:rPr>
              <a:t>Each parameter forms a component if the input vector X</a:t>
            </a:r>
          </a:p>
          <a:p>
            <a:r>
              <a:rPr lang="en-US" dirty="0">
                <a:latin typeface="Univers" panose="020B0503020202020204" pitchFamily="34" charset="0"/>
              </a:rPr>
              <a:t>a is the predicted diagnostics of the engine (calculated)</a:t>
            </a:r>
          </a:p>
          <a:p>
            <a:r>
              <a:rPr lang="en-US" dirty="0">
                <a:latin typeface="Univers" panose="020B0503020202020204" pitchFamily="34" charset="0"/>
              </a:rPr>
              <a:t>y is the actual status (diagnosis) of the engine (labeled)</a:t>
            </a:r>
          </a:p>
          <a:p>
            <a:pPr marL="0" indent="0">
              <a:buNone/>
            </a:pPr>
            <a:endParaRPr lang="en-US" dirty="0">
              <a:latin typeface="Univers" panose="020B0503020202020204" pitchFamily="34" charset="0"/>
            </a:endParaRPr>
          </a:p>
        </p:txBody>
      </p:sp>
      <p:grpSp>
        <p:nvGrpSpPr>
          <p:cNvPr id="7" name="Group 6">
            <a:extLst>
              <a:ext uri="{FF2B5EF4-FFF2-40B4-BE49-F238E27FC236}">
                <a16:creationId xmlns:a16="http://schemas.microsoft.com/office/drawing/2014/main" id="{F1D07E08-A52F-E4C9-6A9F-EBB1D96F3D10}"/>
              </a:ext>
            </a:extLst>
          </p:cNvPr>
          <p:cNvGrpSpPr/>
          <p:nvPr/>
        </p:nvGrpSpPr>
        <p:grpSpPr>
          <a:xfrm>
            <a:off x="304800" y="1200150"/>
            <a:ext cx="8534400" cy="1978219"/>
            <a:chOff x="228600" y="1204271"/>
            <a:chExt cx="8534400" cy="1978219"/>
          </a:xfrm>
        </p:grpSpPr>
        <p:sp>
          <p:nvSpPr>
            <p:cNvPr id="145" name="Arrow: Right 144">
              <a:extLst>
                <a:ext uri="{FF2B5EF4-FFF2-40B4-BE49-F238E27FC236}">
                  <a16:creationId xmlns:a16="http://schemas.microsoft.com/office/drawing/2014/main" id="{05C9EFEA-957B-8623-DF2E-4A5102DEF8F1}"/>
                </a:ext>
              </a:extLst>
            </p:cNvPr>
            <p:cNvSpPr/>
            <p:nvPr/>
          </p:nvSpPr>
          <p:spPr bwMode="auto">
            <a:xfrm>
              <a:off x="2298966" y="1797019"/>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1" name="TextBox 70">
              <a:extLst>
                <a:ext uri="{FF2B5EF4-FFF2-40B4-BE49-F238E27FC236}">
                  <a16:creationId xmlns:a16="http://schemas.microsoft.com/office/drawing/2014/main" id="{41980160-DBF8-9A00-82C7-8300B9424082}"/>
                </a:ext>
              </a:extLst>
            </p:cNvPr>
            <p:cNvSpPr txBox="1"/>
            <p:nvPr/>
          </p:nvSpPr>
          <p:spPr>
            <a:xfrm>
              <a:off x="2644848" y="1206345"/>
              <a:ext cx="1578511" cy="1682512"/>
            </a:xfrm>
            <a:prstGeom prst="rect">
              <a:avLst/>
            </a:prstGeom>
            <a:noFill/>
          </p:spPr>
          <p:txBody>
            <a:bodyPr wrap="square" rtlCol="0">
              <a:spAutoFit/>
            </a:bodyPr>
            <a:lstStyle/>
            <a:p>
              <a:pPr algn="r">
                <a:spcBef>
                  <a:spcPts val="400"/>
                </a:spcBef>
              </a:pPr>
              <a:r>
                <a:rPr lang="en-US" dirty="0"/>
                <a:t>Parameter 1</a:t>
              </a:r>
            </a:p>
            <a:p>
              <a:pPr algn="r">
                <a:spcBef>
                  <a:spcPts val="400"/>
                </a:spcBef>
              </a:pPr>
              <a:r>
                <a:rPr lang="en-US" dirty="0"/>
                <a:t>Parameter 2</a:t>
              </a:r>
            </a:p>
            <a:p>
              <a:pPr algn="r">
                <a:spcBef>
                  <a:spcPts val="400"/>
                </a:spcBef>
              </a:pPr>
              <a:r>
                <a:rPr lang="en-US" dirty="0"/>
                <a:t>Parameter 3</a:t>
              </a:r>
            </a:p>
            <a:p>
              <a:pPr algn="r">
                <a:spcBef>
                  <a:spcPts val="400"/>
                </a:spcBef>
              </a:pPr>
              <a:r>
                <a:rPr lang="en-US" b="1" dirty="0"/>
                <a:t>…</a:t>
              </a:r>
            </a:p>
            <a:p>
              <a:pPr algn="r">
                <a:spcBef>
                  <a:spcPts val="400"/>
                </a:spcBef>
              </a:pPr>
              <a:r>
                <a:rPr lang="en-US" dirty="0"/>
                <a:t>Parameter N</a:t>
              </a:r>
            </a:p>
          </p:txBody>
        </p:sp>
        <p:grpSp>
          <p:nvGrpSpPr>
            <p:cNvPr id="220" name="Group 219">
              <a:extLst>
                <a:ext uri="{FF2B5EF4-FFF2-40B4-BE49-F238E27FC236}">
                  <a16:creationId xmlns:a16="http://schemas.microsoft.com/office/drawing/2014/main" id="{9B34DA3D-D2BA-267F-F49F-430FBC312255}"/>
                </a:ext>
              </a:extLst>
            </p:cNvPr>
            <p:cNvGrpSpPr/>
            <p:nvPr/>
          </p:nvGrpSpPr>
          <p:grpSpPr>
            <a:xfrm>
              <a:off x="4227217" y="1204272"/>
              <a:ext cx="4535783" cy="1681262"/>
              <a:chOff x="4832165" y="1193085"/>
              <a:chExt cx="4535783" cy="1681262"/>
            </a:xfrm>
          </p:grpSpPr>
          <p:cxnSp>
            <p:nvCxnSpPr>
              <p:cNvPr id="79" name="Straight Arrow Connector 78">
                <a:extLst>
                  <a:ext uri="{FF2B5EF4-FFF2-40B4-BE49-F238E27FC236}">
                    <a16:creationId xmlns:a16="http://schemas.microsoft.com/office/drawing/2014/main" id="{7B098648-67E2-32A9-561F-AA071E724864}"/>
                  </a:ext>
                </a:extLst>
              </p:cNvPr>
              <p:cNvCxnSpPr/>
              <p:nvPr/>
            </p:nvCxnSpPr>
            <p:spPr bwMode="auto">
              <a:xfrm flipV="1">
                <a:off x="6370892" y="1866811"/>
                <a:ext cx="54922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a:extLst>
                  <a:ext uri="{FF2B5EF4-FFF2-40B4-BE49-F238E27FC236}">
                    <a16:creationId xmlns:a16="http://schemas.microsoft.com/office/drawing/2014/main" id="{FC3BCC51-36D3-3452-B5E4-0344C788DE1A}"/>
                  </a:ext>
                </a:extLst>
              </p:cNvPr>
              <p:cNvSpPr txBox="1"/>
              <p:nvPr/>
            </p:nvSpPr>
            <p:spPr>
              <a:xfrm>
                <a:off x="6316424" y="1280457"/>
                <a:ext cx="631603" cy="492443"/>
              </a:xfrm>
              <a:prstGeom prst="rect">
                <a:avLst/>
              </a:prstGeom>
              <a:noFill/>
            </p:spPr>
            <p:txBody>
              <a:bodyPr wrap="square" lIns="0" tIns="0" rIns="0" bIns="0" rtlCol="0">
                <a:spAutoFit/>
              </a:bodyPr>
              <a:lstStyle/>
              <a:p>
                <a:pPr algn="ctr"/>
                <a:r>
                  <a:rPr lang="en-US" sz="1600" dirty="0"/>
                  <a:t>Actual output</a:t>
                </a:r>
              </a:p>
            </p:txBody>
          </p:sp>
          <p:sp>
            <p:nvSpPr>
              <p:cNvPr id="87" name="Oval 86">
                <a:extLst>
                  <a:ext uri="{FF2B5EF4-FFF2-40B4-BE49-F238E27FC236}">
                    <a16:creationId xmlns:a16="http://schemas.microsoft.com/office/drawing/2014/main" id="{1726BA02-18A2-957F-70F3-218016459375}"/>
                  </a:ext>
                </a:extLst>
              </p:cNvPr>
              <p:cNvSpPr/>
              <p:nvPr/>
            </p:nvSpPr>
            <p:spPr bwMode="auto">
              <a:xfrm>
                <a:off x="6018572" y="1726898"/>
                <a:ext cx="352320" cy="32129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99" name="TextBox 98">
                <a:extLst>
                  <a:ext uri="{FF2B5EF4-FFF2-40B4-BE49-F238E27FC236}">
                    <a16:creationId xmlns:a16="http://schemas.microsoft.com/office/drawing/2014/main" id="{822E5509-EA1E-7288-A6F9-A8B5DDB67B3D}"/>
                  </a:ext>
                </a:extLst>
              </p:cNvPr>
              <p:cNvSpPr txBox="1"/>
              <p:nvPr/>
            </p:nvSpPr>
            <p:spPr>
              <a:xfrm>
                <a:off x="6340548" y="2004246"/>
                <a:ext cx="2651052" cy="246221"/>
              </a:xfrm>
              <a:prstGeom prst="rect">
                <a:avLst/>
              </a:prstGeom>
              <a:noFill/>
            </p:spPr>
            <p:txBody>
              <a:bodyPr wrap="square" lIns="0" tIns="0" rIns="0" bIns="0" rtlCol="0">
                <a:spAutoFit/>
              </a:bodyPr>
              <a:lstStyle/>
              <a:p>
                <a:r>
                  <a:rPr lang="en-US" sz="1600" dirty="0"/>
                  <a:t>Target</a:t>
                </a:r>
              </a:p>
            </p:txBody>
          </p:sp>
          <p:sp>
            <p:nvSpPr>
              <p:cNvPr id="105" name="Up-Down Arrow 43">
                <a:extLst>
                  <a:ext uri="{FF2B5EF4-FFF2-40B4-BE49-F238E27FC236}">
                    <a16:creationId xmlns:a16="http://schemas.microsoft.com/office/drawing/2014/main" id="{B6FCA10A-9CFF-5023-869C-9FA626B7EE12}"/>
                  </a:ext>
                </a:extLst>
              </p:cNvPr>
              <p:cNvSpPr/>
              <p:nvPr/>
            </p:nvSpPr>
            <p:spPr bwMode="auto">
              <a:xfrm>
                <a:off x="6969614" y="1992063"/>
                <a:ext cx="172142" cy="25845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106" name="Straight Connector 105">
                <a:extLst>
                  <a:ext uri="{FF2B5EF4-FFF2-40B4-BE49-F238E27FC236}">
                    <a16:creationId xmlns:a16="http://schemas.microsoft.com/office/drawing/2014/main" id="{8D8AD5C6-3491-4422-762B-D8C9DF9DD893}"/>
                  </a:ext>
                </a:extLst>
              </p:cNvPr>
              <p:cNvCxnSpPr>
                <a:cxnSpLocks/>
                <a:stCxn id="131" idx="3"/>
                <a:endCxn id="87" idx="1"/>
              </p:cNvCxnSpPr>
              <p:nvPr/>
            </p:nvCxnSpPr>
            <p:spPr bwMode="auto">
              <a:xfrm>
                <a:off x="5279870" y="1385478"/>
                <a:ext cx="790298" cy="388473"/>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Straight Connector 116">
                <a:extLst>
                  <a:ext uri="{FF2B5EF4-FFF2-40B4-BE49-F238E27FC236}">
                    <a16:creationId xmlns:a16="http://schemas.microsoft.com/office/drawing/2014/main" id="{8E6EFF70-780D-7339-AEFD-D2D36F27449F}"/>
                  </a:ext>
                </a:extLst>
              </p:cNvPr>
              <p:cNvCxnSpPr>
                <a:cxnSpLocks/>
                <a:stCxn id="132" idx="3"/>
                <a:endCxn id="87" idx="2"/>
              </p:cNvCxnSpPr>
              <p:nvPr/>
            </p:nvCxnSpPr>
            <p:spPr bwMode="auto">
              <a:xfrm>
                <a:off x="5279871" y="1742571"/>
                <a:ext cx="738701" cy="14497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Straight Connector 117">
                <a:extLst>
                  <a:ext uri="{FF2B5EF4-FFF2-40B4-BE49-F238E27FC236}">
                    <a16:creationId xmlns:a16="http://schemas.microsoft.com/office/drawing/2014/main" id="{8FA214EE-7AAF-4F60-5F50-176E4CCC7D5B}"/>
                  </a:ext>
                </a:extLst>
              </p:cNvPr>
              <p:cNvCxnSpPr>
                <a:cxnSpLocks/>
                <a:stCxn id="133" idx="3"/>
                <a:endCxn id="87" idx="3"/>
              </p:cNvCxnSpPr>
              <p:nvPr/>
            </p:nvCxnSpPr>
            <p:spPr bwMode="auto">
              <a:xfrm flipV="1">
                <a:off x="5296126" y="2001143"/>
                <a:ext cx="774042" cy="690657"/>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TextBox 120">
                <a:extLst>
                  <a:ext uri="{FF2B5EF4-FFF2-40B4-BE49-F238E27FC236}">
                    <a16:creationId xmlns:a16="http://schemas.microsoft.com/office/drawing/2014/main" id="{E1E5CEA6-5078-7E5F-F17F-0A478F5E2E73}"/>
                  </a:ext>
                </a:extLst>
              </p:cNvPr>
              <p:cNvSpPr txBox="1"/>
              <p:nvPr/>
            </p:nvSpPr>
            <p:spPr>
              <a:xfrm>
                <a:off x="6920112" y="1722574"/>
                <a:ext cx="2286810" cy="246221"/>
              </a:xfrm>
              <a:prstGeom prst="rect">
                <a:avLst/>
              </a:prstGeom>
              <a:noFill/>
            </p:spPr>
            <p:txBody>
              <a:bodyPr wrap="square" lIns="0" tIns="0" rIns="0" bIns="0" rtlCol="0">
                <a:spAutoFit/>
              </a:bodyPr>
              <a:lstStyle/>
              <a:p>
                <a:pPr algn="ctr"/>
                <a:r>
                  <a:rPr lang="en-US" sz="1600" dirty="0"/>
                  <a:t>a (predicted diagnostics</a:t>
                </a:r>
              </a:p>
            </p:txBody>
          </p:sp>
          <p:sp>
            <p:nvSpPr>
              <p:cNvPr id="122" name="TextBox 121">
                <a:extLst>
                  <a:ext uri="{FF2B5EF4-FFF2-40B4-BE49-F238E27FC236}">
                    <a16:creationId xmlns:a16="http://schemas.microsoft.com/office/drawing/2014/main" id="{EB0A6AD7-6C37-C3F7-2F4C-3476AA6D539B}"/>
                  </a:ext>
                </a:extLst>
              </p:cNvPr>
              <p:cNvSpPr txBox="1"/>
              <p:nvPr/>
            </p:nvSpPr>
            <p:spPr>
              <a:xfrm>
                <a:off x="6257496" y="2244091"/>
                <a:ext cx="3110452" cy="246221"/>
              </a:xfrm>
              <a:prstGeom prst="rect">
                <a:avLst/>
              </a:prstGeom>
              <a:noFill/>
            </p:spPr>
            <p:txBody>
              <a:bodyPr wrap="square" lIns="0" tIns="0" rIns="0" bIns="0" rtlCol="0">
                <a:spAutoFit/>
              </a:bodyPr>
              <a:lstStyle/>
              <a:p>
                <a:pPr algn="ctr"/>
                <a:r>
                  <a:rPr lang="en-US" sz="1600" dirty="0"/>
                  <a:t>output y (actual status – labeled)</a:t>
                </a:r>
              </a:p>
            </p:txBody>
          </p:sp>
          <p:grpSp>
            <p:nvGrpSpPr>
              <p:cNvPr id="215" name="Group 214">
                <a:extLst>
                  <a:ext uri="{FF2B5EF4-FFF2-40B4-BE49-F238E27FC236}">
                    <a16:creationId xmlns:a16="http://schemas.microsoft.com/office/drawing/2014/main" id="{4D093800-AE26-D2DF-FACD-239D3AC478DA}"/>
                  </a:ext>
                </a:extLst>
              </p:cNvPr>
              <p:cNvGrpSpPr/>
              <p:nvPr/>
            </p:nvGrpSpPr>
            <p:grpSpPr>
              <a:xfrm>
                <a:off x="4832165" y="1193085"/>
                <a:ext cx="512054" cy="1681262"/>
                <a:chOff x="5867400" y="1313612"/>
                <a:chExt cx="512054" cy="1681262"/>
              </a:xfrm>
            </p:grpSpPr>
            <p:sp>
              <p:nvSpPr>
                <p:cNvPr id="129" name="Rectangle 128">
                  <a:extLst>
                    <a:ext uri="{FF2B5EF4-FFF2-40B4-BE49-F238E27FC236}">
                      <a16:creationId xmlns:a16="http://schemas.microsoft.com/office/drawing/2014/main" id="{E50FAABC-A753-F8B4-9DBE-3AE3CB003D62}"/>
                    </a:ext>
                  </a:extLst>
                </p:cNvPr>
                <p:cNvSpPr/>
                <p:nvPr/>
              </p:nvSpPr>
              <p:spPr bwMode="auto">
                <a:xfrm>
                  <a:off x="5867400" y="1313612"/>
                  <a:ext cx="512054" cy="1681262"/>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grpSp>
              <p:nvGrpSpPr>
                <p:cNvPr id="130" name="Group 129">
                  <a:extLst>
                    <a:ext uri="{FF2B5EF4-FFF2-40B4-BE49-F238E27FC236}">
                      <a16:creationId xmlns:a16="http://schemas.microsoft.com/office/drawing/2014/main" id="{41638990-6572-C69F-8E9A-9E38630493F7}"/>
                    </a:ext>
                  </a:extLst>
                </p:cNvPr>
                <p:cNvGrpSpPr/>
                <p:nvPr/>
              </p:nvGrpSpPr>
              <p:grpSpPr>
                <a:xfrm>
                  <a:off x="5905830" y="1365582"/>
                  <a:ext cx="425531" cy="1587168"/>
                  <a:chOff x="5861410" y="1124633"/>
                  <a:chExt cx="519797" cy="1837417"/>
                </a:xfrm>
              </p:grpSpPr>
              <p:sp>
                <p:nvSpPr>
                  <p:cNvPr id="131" name="TextBox 130">
                    <a:extLst>
                      <a:ext uri="{FF2B5EF4-FFF2-40B4-BE49-F238E27FC236}">
                        <a16:creationId xmlns:a16="http://schemas.microsoft.com/office/drawing/2014/main" id="{707D9A17-37F7-150C-4232-E992D7C6D520}"/>
                      </a:ext>
                    </a:extLst>
                  </p:cNvPr>
                  <p:cNvSpPr txBox="1"/>
                  <p:nvPr/>
                </p:nvSpPr>
                <p:spPr>
                  <a:xfrm>
                    <a:off x="5875667" y="112463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a:t>
                    </a:r>
                    <a:endParaRPr lang="en-US" sz="1600" dirty="0"/>
                  </a:p>
                </p:txBody>
              </p:sp>
              <p:sp>
                <p:nvSpPr>
                  <p:cNvPr id="132" name="TextBox 131">
                    <a:extLst>
                      <a:ext uri="{FF2B5EF4-FFF2-40B4-BE49-F238E27FC236}">
                        <a16:creationId xmlns:a16="http://schemas.microsoft.com/office/drawing/2014/main" id="{5795D1BA-B252-FE9E-F3C9-F18B3A2F4C6F}"/>
                      </a:ext>
                    </a:extLst>
                  </p:cNvPr>
                  <p:cNvSpPr txBox="1"/>
                  <p:nvPr/>
                </p:nvSpPr>
                <p:spPr>
                  <a:xfrm>
                    <a:off x="5875667" y="1538029"/>
                    <a:ext cx="485679"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2</a:t>
                    </a:r>
                    <a:endParaRPr lang="en-US" sz="1600" dirty="0"/>
                  </a:p>
                </p:txBody>
              </p:sp>
              <p:sp>
                <p:nvSpPr>
                  <p:cNvPr id="133" name="TextBox 132">
                    <a:extLst>
                      <a:ext uri="{FF2B5EF4-FFF2-40B4-BE49-F238E27FC236}">
                        <a16:creationId xmlns:a16="http://schemas.microsoft.com/office/drawing/2014/main" id="{293DCBDA-593C-0F2A-0B70-71FB6AEF48EC}"/>
                      </a:ext>
                    </a:extLst>
                  </p:cNvPr>
                  <p:cNvSpPr txBox="1"/>
                  <p:nvPr/>
                </p:nvSpPr>
                <p:spPr>
                  <a:xfrm>
                    <a:off x="5862046" y="2636923"/>
                    <a:ext cx="519161" cy="325127"/>
                  </a:xfrm>
                  <a:prstGeom prst="rect">
                    <a:avLst/>
                  </a:prstGeom>
                  <a:noFill/>
                  <a:ln w="12700">
                    <a:solidFill>
                      <a:schemeClr val="tx1"/>
                    </a:solidFill>
                  </a:ln>
                </p:spPr>
                <p:txBody>
                  <a:bodyPr wrap="square" lIns="0" tIns="0" rIns="0" bIns="34290" rtlCol="0">
                    <a:spAutoFit/>
                  </a:bodyPr>
                  <a:lstStyle/>
                  <a:p>
                    <a:pPr algn="ctr"/>
                    <a:r>
                      <a:rPr lang="en-US" sz="1600" dirty="0" err="1"/>
                      <a:t>x</a:t>
                    </a:r>
                    <a:r>
                      <a:rPr lang="en-US" sz="1600" baseline="-25000" dirty="0" err="1"/>
                      <a:t>N</a:t>
                    </a:r>
                    <a:endParaRPr lang="en-US" sz="1600" dirty="0"/>
                  </a:p>
                </p:txBody>
              </p:sp>
              <p:sp>
                <p:nvSpPr>
                  <p:cNvPr id="138" name="TextBox 137">
                    <a:extLst>
                      <a:ext uri="{FF2B5EF4-FFF2-40B4-BE49-F238E27FC236}">
                        <a16:creationId xmlns:a16="http://schemas.microsoft.com/office/drawing/2014/main" id="{43EBC541-05A2-B320-1DAD-B8B9D2955546}"/>
                      </a:ext>
                    </a:extLst>
                  </p:cNvPr>
                  <p:cNvSpPr txBox="1"/>
                  <p:nvPr/>
                </p:nvSpPr>
                <p:spPr>
                  <a:xfrm>
                    <a:off x="5861410" y="2235935"/>
                    <a:ext cx="466999" cy="285043"/>
                  </a:xfrm>
                  <a:prstGeom prst="rect">
                    <a:avLst/>
                  </a:prstGeom>
                  <a:noFill/>
                </p:spPr>
                <p:txBody>
                  <a:bodyPr wrap="square" lIns="0" tIns="0" rIns="0" bIns="0" rtlCol="0">
                    <a:spAutoFit/>
                  </a:bodyPr>
                  <a:lstStyle/>
                  <a:p>
                    <a:pPr algn="ctr"/>
                    <a:r>
                      <a:rPr lang="en-US" sz="1600" b="1" dirty="0"/>
                      <a:t>…</a:t>
                    </a:r>
                  </a:p>
                </p:txBody>
              </p:sp>
            </p:grpSp>
            <p:sp>
              <p:nvSpPr>
                <p:cNvPr id="214" name="TextBox 213">
                  <a:extLst>
                    <a:ext uri="{FF2B5EF4-FFF2-40B4-BE49-F238E27FC236}">
                      <a16:creationId xmlns:a16="http://schemas.microsoft.com/office/drawing/2014/main" id="{3A2B8DAF-E18E-AA91-20B0-E3B1D6EFB5D8}"/>
                    </a:ext>
                  </a:extLst>
                </p:cNvPr>
                <p:cNvSpPr txBox="1"/>
                <p:nvPr/>
              </p:nvSpPr>
              <p:spPr>
                <a:xfrm>
                  <a:off x="5921298" y="2060652"/>
                  <a:ext cx="397601" cy="280846"/>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3</a:t>
                  </a:r>
                  <a:endParaRPr lang="en-US" sz="1600" dirty="0"/>
                </a:p>
              </p:txBody>
            </p:sp>
          </p:grpSp>
          <p:cxnSp>
            <p:nvCxnSpPr>
              <p:cNvPr id="216" name="Straight Connector 215">
                <a:extLst>
                  <a:ext uri="{FF2B5EF4-FFF2-40B4-BE49-F238E27FC236}">
                    <a16:creationId xmlns:a16="http://schemas.microsoft.com/office/drawing/2014/main" id="{454274E4-1450-87BB-F676-758C1F784BBE}"/>
                  </a:ext>
                </a:extLst>
              </p:cNvPr>
              <p:cNvCxnSpPr>
                <a:cxnSpLocks/>
                <a:stCxn id="214" idx="3"/>
              </p:cNvCxnSpPr>
              <p:nvPr/>
            </p:nvCxnSpPr>
            <p:spPr bwMode="auto">
              <a:xfrm flipV="1">
                <a:off x="5283664" y="1919690"/>
                <a:ext cx="730566" cy="160858"/>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9" name="Group 218">
                <a:extLst>
                  <a:ext uri="{FF2B5EF4-FFF2-40B4-BE49-F238E27FC236}">
                    <a16:creationId xmlns:a16="http://schemas.microsoft.com/office/drawing/2014/main" id="{8E47FFD0-CB71-FFB3-4B52-32402D745550}"/>
                  </a:ext>
                </a:extLst>
              </p:cNvPr>
              <p:cNvGrpSpPr/>
              <p:nvPr/>
            </p:nvGrpSpPr>
            <p:grpSpPr>
              <a:xfrm>
                <a:off x="5394324" y="1235672"/>
                <a:ext cx="460182" cy="1512775"/>
                <a:chOff x="6429559" y="1356199"/>
                <a:chExt cx="460182" cy="1512775"/>
              </a:xfrm>
            </p:grpSpPr>
            <p:sp>
              <p:nvSpPr>
                <p:cNvPr id="123" name="TextBox 122">
                  <a:extLst>
                    <a:ext uri="{FF2B5EF4-FFF2-40B4-BE49-F238E27FC236}">
                      <a16:creationId xmlns:a16="http://schemas.microsoft.com/office/drawing/2014/main" id="{39F7EA1F-5EB1-695F-4103-ACA74C24C484}"/>
                    </a:ext>
                  </a:extLst>
                </p:cNvPr>
                <p:cNvSpPr txBox="1"/>
                <p:nvPr/>
              </p:nvSpPr>
              <p:spPr>
                <a:xfrm>
                  <a:off x="6429559" y="1671274"/>
                  <a:ext cx="438795" cy="319673"/>
                </a:xfrm>
                <a:prstGeom prst="rect">
                  <a:avLst/>
                </a:prstGeom>
                <a:noFill/>
              </p:spPr>
              <p:txBody>
                <a:bodyPr wrap="square" lIns="0" tIns="0" rIns="0" bIns="0" rtlCol="0">
                  <a:spAutoFit/>
                </a:bodyPr>
                <a:lstStyle/>
                <a:p>
                  <a:pPr algn="ctr"/>
                  <a:r>
                    <a:rPr lang="en-US" sz="1600" dirty="0"/>
                    <a:t>w</a:t>
                  </a:r>
                  <a:r>
                    <a:rPr lang="en-US" sz="1600" baseline="-25000" dirty="0"/>
                    <a:t>2</a:t>
                  </a:r>
                  <a:endParaRPr lang="en-US" sz="1600" dirty="0"/>
                </a:p>
              </p:txBody>
            </p:sp>
            <p:sp>
              <p:nvSpPr>
                <p:cNvPr id="126" name="TextBox 125">
                  <a:extLst>
                    <a:ext uri="{FF2B5EF4-FFF2-40B4-BE49-F238E27FC236}">
                      <a16:creationId xmlns:a16="http://schemas.microsoft.com/office/drawing/2014/main" id="{7F5BEAB3-9000-8DB2-D7AC-54B00090D281}"/>
                    </a:ext>
                  </a:extLst>
                </p:cNvPr>
                <p:cNvSpPr txBox="1"/>
                <p:nvPr/>
              </p:nvSpPr>
              <p:spPr>
                <a:xfrm>
                  <a:off x="6489601" y="1356199"/>
                  <a:ext cx="276775" cy="319673"/>
                </a:xfrm>
                <a:prstGeom prst="rect">
                  <a:avLst/>
                </a:prstGeom>
                <a:noFill/>
              </p:spPr>
              <p:txBody>
                <a:bodyPr wrap="square" lIns="0" tIns="0" rIns="0" bIns="0" rtlCol="0">
                  <a:spAutoFit/>
                </a:bodyPr>
                <a:lstStyle/>
                <a:p>
                  <a:pPr algn="ctr"/>
                  <a:r>
                    <a:rPr lang="en-US" sz="1600" dirty="0"/>
                    <a:t>w</a:t>
                  </a:r>
                  <a:r>
                    <a:rPr lang="en-US" sz="1600" baseline="-25000" dirty="0"/>
                    <a:t>1</a:t>
                  </a:r>
                  <a:endParaRPr lang="en-US" sz="1600" dirty="0"/>
                </a:p>
              </p:txBody>
            </p:sp>
            <p:sp>
              <p:nvSpPr>
                <p:cNvPr id="127" name="TextBox 126">
                  <a:extLst>
                    <a:ext uri="{FF2B5EF4-FFF2-40B4-BE49-F238E27FC236}">
                      <a16:creationId xmlns:a16="http://schemas.microsoft.com/office/drawing/2014/main" id="{AAE6E202-91A8-E6B1-F293-CC39089436E2}"/>
                    </a:ext>
                  </a:extLst>
                </p:cNvPr>
                <p:cNvSpPr txBox="1"/>
                <p:nvPr/>
              </p:nvSpPr>
              <p:spPr>
                <a:xfrm>
                  <a:off x="6511223" y="2297544"/>
                  <a:ext cx="212737" cy="319673"/>
                </a:xfrm>
                <a:prstGeom prst="rect">
                  <a:avLst/>
                </a:prstGeom>
                <a:noFill/>
              </p:spPr>
              <p:txBody>
                <a:bodyPr wrap="square" lIns="0" tIns="0" rIns="0" bIns="0" rtlCol="0">
                  <a:spAutoFit/>
                </a:bodyPr>
                <a:lstStyle/>
                <a:p>
                  <a:pPr algn="ctr"/>
                  <a:r>
                    <a:rPr lang="en-US" sz="1600" b="1" dirty="0"/>
                    <a:t>…</a:t>
                  </a:r>
                </a:p>
              </p:txBody>
            </p:sp>
            <p:sp>
              <p:nvSpPr>
                <p:cNvPr id="128" name="TextBox 127">
                  <a:extLst>
                    <a:ext uri="{FF2B5EF4-FFF2-40B4-BE49-F238E27FC236}">
                      <a16:creationId xmlns:a16="http://schemas.microsoft.com/office/drawing/2014/main" id="{72D8127A-58E6-A66D-F1CD-BDB443A974E5}"/>
                    </a:ext>
                  </a:extLst>
                </p:cNvPr>
                <p:cNvSpPr txBox="1"/>
                <p:nvPr/>
              </p:nvSpPr>
              <p:spPr>
                <a:xfrm>
                  <a:off x="6498909" y="2622753"/>
                  <a:ext cx="390832" cy="246221"/>
                </a:xfrm>
                <a:prstGeom prst="rect">
                  <a:avLst/>
                </a:prstGeom>
                <a:noFill/>
              </p:spPr>
              <p:txBody>
                <a:bodyPr wrap="square" lIns="0" tIns="0" rIns="0" bIns="0" rtlCol="0">
                  <a:spAutoFit/>
                </a:bodyPr>
                <a:lstStyle/>
                <a:p>
                  <a:pPr algn="ctr"/>
                  <a:r>
                    <a:rPr lang="en-US" sz="1600" dirty="0" err="1"/>
                    <a:t>w</a:t>
                  </a:r>
                  <a:r>
                    <a:rPr lang="en-US" sz="1600" baseline="-25000" dirty="0" err="1"/>
                    <a:t>N</a:t>
                  </a:r>
                  <a:endParaRPr lang="en-US" sz="1600" dirty="0"/>
                </a:p>
              </p:txBody>
            </p:sp>
            <p:sp>
              <p:nvSpPr>
                <p:cNvPr id="218" name="TextBox 217">
                  <a:extLst>
                    <a:ext uri="{FF2B5EF4-FFF2-40B4-BE49-F238E27FC236}">
                      <a16:creationId xmlns:a16="http://schemas.microsoft.com/office/drawing/2014/main" id="{DED4565A-F15B-0DE5-352C-9901245C3473}"/>
                    </a:ext>
                  </a:extLst>
                </p:cNvPr>
                <p:cNvSpPr txBox="1"/>
                <p:nvPr/>
              </p:nvSpPr>
              <p:spPr>
                <a:xfrm>
                  <a:off x="6443264" y="2091995"/>
                  <a:ext cx="438795" cy="246221"/>
                </a:xfrm>
                <a:prstGeom prst="rect">
                  <a:avLst/>
                </a:prstGeom>
                <a:noFill/>
              </p:spPr>
              <p:txBody>
                <a:bodyPr wrap="square" lIns="0" tIns="0" rIns="0" bIns="0" rtlCol="0">
                  <a:spAutoFit/>
                </a:bodyPr>
                <a:lstStyle/>
                <a:p>
                  <a:pPr algn="ctr"/>
                  <a:r>
                    <a:rPr lang="en-US" sz="1600" dirty="0"/>
                    <a:t>w</a:t>
                  </a:r>
                  <a:r>
                    <a:rPr lang="en-US" sz="1600" baseline="-25000" dirty="0"/>
                    <a:t>3</a:t>
                  </a:r>
                  <a:endParaRPr lang="en-US" sz="1600" dirty="0"/>
                </a:p>
              </p:txBody>
            </p:sp>
          </p:grpSp>
        </p:grpSp>
        <p:pic>
          <p:nvPicPr>
            <p:cNvPr id="5" name="Picture 4" descr="A close-up of a car engine&#10;&#10;Description automatically generated">
              <a:extLst>
                <a:ext uri="{FF2B5EF4-FFF2-40B4-BE49-F238E27FC236}">
                  <a16:creationId xmlns:a16="http://schemas.microsoft.com/office/drawing/2014/main" id="{523ED5D8-E036-476B-ACED-7E1342E02E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204271"/>
              <a:ext cx="1978219" cy="1978219"/>
            </a:xfrm>
            <a:prstGeom prst="rect">
              <a:avLst/>
            </a:prstGeom>
          </p:spPr>
        </p:pic>
      </p:grpSp>
    </p:spTree>
    <p:extLst>
      <p:ext uri="{BB962C8B-B14F-4D97-AF65-F5344CB8AC3E}">
        <p14:creationId xmlns:p14="http://schemas.microsoft.com/office/powerpoint/2010/main" val="96623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132714" y="2041867"/>
            <a:ext cx="5709985" cy="646331"/>
          </a:xfrm>
          <a:prstGeom prst="rect">
            <a:avLst/>
          </a:prstGeom>
          <a:noFill/>
        </p:spPr>
        <p:txBody>
          <a:bodyPr wrap="square" rtlCol="0">
            <a:spAutoFit/>
          </a:bodyPr>
          <a:lstStyle/>
          <a:p>
            <a:r>
              <a:rPr lang="en-US" sz="3600" dirty="0">
                <a:solidFill>
                  <a:srgbClr val="333399"/>
                </a:solidFill>
              </a:rPr>
              <a:t>Linear Binary Classifier</a:t>
            </a:r>
          </a:p>
        </p:txBody>
      </p:sp>
    </p:spTree>
    <p:extLst>
      <p:ext uri="{BB962C8B-B14F-4D97-AF65-F5344CB8AC3E}">
        <p14:creationId xmlns:p14="http://schemas.microsoft.com/office/powerpoint/2010/main" val="186629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181" y="190556"/>
            <a:ext cx="6723055" cy="490538"/>
          </a:xfrm>
        </p:spPr>
        <p:txBody>
          <a:bodyPr/>
          <a:lstStyle/>
          <a:p>
            <a:r>
              <a:rPr lang="en-US" dirty="0"/>
              <a:t>Perceptron</a:t>
            </a:r>
          </a:p>
        </p:txBody>
      </p:sp>
      <p:sp>
        <p:nvSpPr>
          <p:cNvPr id="3" name="Content Placeholder 2"/>
          <p:cNvSpPr>
            <a:spLocks noGrp="1"/>
          </p:cNvSpPr>
          <p:nvPr>
            <p:ph sz="quarter" idx="10"/>
          </p:nvPr>
        </p:nvSpPr>
        <p:spPr>
          <a:xfrm>
            <a:off x="299782" y="792032"/>
            <a:ext cx="8513872" cy="1200150"/>
          </a:xfrm>
        </p:spPr>
        <p:txBody>
          <a:bodyPr/>
          <a:lstStyle/>
          <a:p>
            <a:r>
              <a:rPr lang="en-US" dirty="0"/>
              <a:t>In machine learning, the </a:t>
            </a:r>
            <a:r>
              <a:rPr lang="en-US" b="1" i="1" dirty="0"/>
              <a:t>perceptron</a:t>
            </a:r>
            <a:r>
              <a:rPr lang="en-US" dirty="0"/>
              <a:t> is an algorithm for </a:t>
            </a:r>
            <a:r>
              <a:rPr lang="en-US" b="1" i="1" dirty="0"/>
              <a:t>supervised learning </a:t>
            </a:r>
            <a:r>
              <a:rPr lang="en-US" dirty="0"/>
              <a:t>of binary classifiers. </a:t>
            </a:r>
          </a:p>
          <a:p>
            <a:r>
              <a:rPr lang="en-US" dirty="0"/>
              <a:t>A neural network link that contains computations to track features and uses Artificial Intelligence in the input data is known as Perceptron.</a:t>
            </a:r>
          </a:p>
          <a:p>
            <a:r>
              <a:rPr lang="en-US" dirty="0"/>
              <a:t>This neural links to the artificial neurons using simple logic gates with binary outputs</a:t>
            </a:r>
          </a:p>
          <a:p>
            <a:endParaRPr lang="en-US" dirty="0"/>
          </a:p>
        </p:txBody>
      </p:sp>
      <p:sp>
        <p:nvSpPr>
          <p:cNvPr id="7" name="Content Placeholder 6"/>
          <p:cNvSpPr>
            <a:spLocks noGrp="1"/>
          </p:cNvSpPr>
          <p:nvPr>
            <p:ph sz="quarter" idx="11"/>
          </p:nvPr>
        </p:nvSpPr>
        <p:spPr>
          <a:xfrm>
            <a:off x="299782" y="2644140"/>
            <a:ext cx="2976818" cy="1543050"/>
          </a:xfrm>
        </p:spPr>
        <p:txBody>
          <a:bodyPr/>
          <a:lstStyle/>
          <a:p>
            <a:r>
              <a:rPr lang="en-US" dirty="0"/>
              <a:t>A </a:t>
            </a:r>
            <a:r>
              <a:rPr lang="en-US" b="1" i="1" dirty="0"/>
              <a:t>binary classifier </a:t>
            </a:r>
            <a:r>
              <a:rPr lang="en-US" dirty="0"/>
              <a:t>is a function, which can decide whether or not an input, represented by a vector of numbers, belongs to some specific class. </a:t>
            </a:r>
          </a:p>
          <a:p>
            <a:endParaRPr lang="en-US" dirty="0"/>
          </a:p>
        </p:txBody>
      </p:sp>
      <p:pic>
        <p:nvPicPr>
          <p:cNvPr id="10" name="Picture 9" descr="A diagram of a mathematical equation&#10;&#10;Description automatically generated">
            <a:extLst>
              <a:ext uri="{FF2B5EF4-FFF2-40B4-BE49-F238E27FC236}">
                <a16:creationId xmlns:a16="http://schemas.microsoft.com/office/drawing/2014/main" id="{5F8C0D66-AFD2-41C7-895C-F1BAF6B75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457394"/>
            <a:ext cx="5715000" cy="2495550"/>
          </a:xfrm>
          <a:prstGeom prst="rect">
            <a:avLst/>
          </a:prstGeom>
        </p:spPr>
      </p:pic>
    </p:spTree>
    <p:extLst>
      <p:ext uri="{BB962C8B-B14F-4D97-AF65-F5344CB8AC3E}">
        <p14:creationId xmlns:p14="http://schemas.microsoft.com/office/powerpoint/2010/main" val="1373559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181" y="190556"/>
            <a:ext cx="7444691" cy="490538"/>
          </a:xfrm>
        </p:spPr>
        <p:txBody>
          <a:bodyPr/>
          <a:lstStyle/>
          <a:p>
            <a:r>
              <a:rPr lang="en-US" dirty="0"/>
              <a:t>Perceptron as a Linear Binary Classifier</a:t>
            </a:r>
          </a:p>
        </p:txBody>
      </p:sp>
      <p:sp>
        <p:nvSpPr>
          <p:cNvPr id="3" name="Content Placeholder 2"/>
          <p:cNvSpPr>
            <a:spLocks noGrp="1"/>
          </p:cNvSpPr>
          <p:nvPr>
            <p:ph sz="quarter" idx="10"/>
          </p:nvPr>
        </p:nvSpPr>
        <p:spPr>
          <a:xfrm>
            <a:off x="381000" y="971550"/>
            <a:ext cx="8513872" cy="1200150"/>
          </a:xfrm>
        </p:spPr>
        <p:txBody>
          <a:bodyPr/>
          <a:lstStyle/>
          <a:p>
            <a:r>
              <a:rPr lang="en-US" dirty="0"/>
              <a:t>It is a type of </a:t>
            </a:r>
            <a:r>
              <a:rPr lang="en-US" b="1" i="1" dirty="0"/>
              <a:t>linear classifier</a:t>
            </a:r>
            <a:r>
              <a:rPr lang="en-US" dirty="0"/>
              <a:t>, i.e. a classification algorithm that makes its predictions based on a linear predictor function combining a set of weights with the feature vector. </a:t>
            </a:r>
          </a:p>
        </p:txBody>
      </p:sp>
      <p:sp>
        <p:nvSpPr>
          <p:cNvPr id="7" name="Content Placeholder 6"/>
          <p:cNvSpPr>
            <a:spLocks noGrp="1"/>
          </p:cNvSpPr>
          <p:nvPr>
            <p:ph sz="quarter" idx="11"/>
          </p:nvPr>
        </p:nvSpPr>
        <p:spPr>
          <a:xfrm>
            <a:off x="398902" y="2047315"/>
            <a:ext cx="3921344" cy="1543050"/>
          </a:xfrm>
        </p:spPr>
        <p:txBody>
          <a:bodyPr/>
          <a:lstStyle/>
          <a:p>
            <a:r>
              <a:rPr lang="en-US" dirty="0"/>
              <a:t>Perceptron is usually used to linearly classify the data into two parts.</a:t>
            </a:r>
          </a:p>
          <a:p>
            <a:r>
              <a:rPr lang="en-US" dirty="0"/>
              <a:t>Therefore, perceptron is known as a </a:t>
            </a:r>
            <a:r>
              <a:rPr lang="en-US" b="1" i="1" dirty="0"/>
              <a:t>Linear Binary Classifier</a:t>
            </a:r>
            <a:r>
              <a:rPr lang="en-US" dirty="0"/>
              <a:t>.</a:t>
            </a:r>
          </a:p>
          <a:p>
            <a:endParaRPr lang="en-US" dirty="0"/>
          </a:p>
        </p:txBody>
      </p:sp>
      <p:grpSp>
        <p:nvGrpSpPr>
          <p:cNvPr id="6" name="Group 5"/>
          <p:cNvGrpSpPr/>
          <p:nvPr/>
        </p:nvGrpSpPr>
        <p:grpSpPr>
          <a:xfrm>
            <a:off x="4653691" y="2073311"/>
            <a:ext cx="4093214" cy="2251037"/>
            <a:chOff x="4689463" y="4384276"/>
            <a:chExt cx="3912128" cy="2044546"/>
          </a:xfrm>
        </p:grpSpPr>
        <p:pic>
          <p:nvPicPr>
            <p:cNvPr id="11268" name="Picture 4" descr="Kernel Machine.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4787153"/>
              <a:ext cx="3609975" cy="16416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89463" y="4384276"/>
              <a:ext cx="1929876" cy="363407"/>
            </a:xfrm>
            <a:prstGeom prst="rect">
              <a:avLst/>
            </a:prstGeom>
            <a:noFill/>
          </p:spPr>
          <p:txBody>
            <a:bodyPr wrap="none" rtlCol="0">
              <a:spAutoFit/>
            </a:bodyPr>
            <a:lstStyle/>
            <a:p>
              <a:r>
                <a:rPr lang="en-US" sz="1500" dirty="0"/>
                <a:t>Nonlinear </a:t>
              </a:r>
              <a:r>
                <a:rPr lang="en-US" sz="2000" dirty="0"/>
                <a:t>classifier</a:t>
              </a:r>
            </a:p>
          </p:txBody>
        </p:sp>
        <p:sp>
          <p:nvSpPr>
            <p:cNvPr id="9" name="TextBox 8"/>
            <p:cNvSpPr txBox="1"/>
            <p:nvPr/>
          </p:nvSpPr>
          <p:spPr>
            <a:xfrm>
              <a:off x="6760760" y="4404972"/>
              <a:ext cx="1840831" cy="363407"/>
            </a:xfrm>
            <a:prstGeom prst="rect">
              <a:avLst/>
            </a:prstGeom>
            <a:noFill/>
          </p:spPr>
          <p:txBody>
            <a:bodyPr wrap="none" rtlCol="0">
              <a:spAutoFit/>
            </a:bodyPr>
            <a:lstStyle/>
            <a:p>
              <a:r>
                <a:rPr lang="en-US" sz="2000" dirty="0"/>
                <a:t>Linear classifier</a:t>
              </a:r>
            </a:p>
          </p:txBody>
        </p:sp>
      </p:grpSp>
      <p:cxnSp>
        <p:nvCxnSpPr>
          <p:cNvPr id="8" name="Straight Connector 7"/>
          <p:cNvCxnSpPr/>
          <p:nvPr/>
        </p:nvCxnSpPr>
        <p:spPr bwMode="auto">
          <a:xfrm>
            <a:off x="4427221" y="2096097"/>
            <a:ext cx="0" cy="2533053"/>
          </a:xfrm>
          <a:prstGeom prst="line">
            <a:avLst/>
          </a:prstGeom>
          <a:solidFill>
            <a:schemeClr val="accent1"/>
          </a:solidFill>
          <a:ln w="38100" cap="flat" cmpd="dbl"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0878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506" y="274650"/>
            <a:ext cx="7445888" cy="490538"/>
          </a:xfrm>
        </p:spPr>
        <p:txBody>
          <a:bodyPr/>
          <a:lstStyle/>
          <a:p>
            <a:r>
              <a:rPr lang="en-US" dirty="0"/>
              <a:t>Forward Propagation and Backpropagation</a:t>
            </a:r>
          </a:p>
        </p:txBody>
      </p:sp>
      <p:sp>
        <p:nvSpPr>
          <p:cNvPr id="3" name="Content Placeholder 2"/>
          <p:cNvSpPr>
            <a:spLocks noGrp="1"/>
          </p:cNvSpPr>
          <p:nvPr>
            <p:ph idx="1"/>
          </p:nvPr>
        </p:nvSpPr>
        <p:spPr>
          <a:xfrm>
            <a:off x="194822" y="1438444"/>
            <a:ext cx="5639670" cy="2768829"/>
          </a:xfrm>
        </p:spPr>
        <p:txBody>
          <a:bodyPr/>
          <a:lstStyle/>
          <a:p>
            <a:r>
              <a:rPr lang="en-US" dirty="0"/>
              <a:t>Forward propagation is the method of computing calculated output based on the input vector x, current weights w, and bias b.</a:t>
            </a:r>
          </a:p>
          <a:p>
            <a:r>
              <a:rPr lang="en-US" dirty="0"/>
              <a:t>Backpropagation algorithms are a family of methods used to efficiently train artificial neural networks (ANNs) following a gradient-based optimization algorithm that exploits the chain rule. </a:t>
            </a:r>
          </a:p>
        </p:txBody>
      </p:sp>
      <p:sp>
        <p:nvSpPr>
          <p:cNvPr id="5" name="AutoShape 2" descr="Image result for pattern recognition using artificial neural network"/>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121" name="Group 120"/>
          <p:cNvGrpSpPr/>
          <p:nvPr/>
        </p:nvGrpSpPr>
        <p:grpSpPr>
          <a:xfrm>
            <a:off x="6172200" y="1504950"/>
            <a:ext cx="2438400" cy="1752600"/>
            <a:chOff x="4325300" y="4076109"/>
            <a:chExt cx="2935977" cy="2209800"/>
          </a:xfrm>
        </p:grpSpPr>
        <p:cxnSp>
          <p:nvCxnSpPr>
            <p:cNvPr id="122" name="Straight Connector 121"/>
            <p:cNvCxnSpPr/>
            <p:nvPr/>
          </p:nvCxnSpPr>
          <p:spPr bwMode="auto">
            <a:xfrm>
              <a:off x="4686867" y="4234477"/>
              <a:ext cx="942665" cy="664703"/>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Connector 122"/>
            <p:cNvCxnSpPr/>
            <p:nvPr/>
          </p:nvCxnSpPr>
          <p:spPr bwMode="auto">
            <a:xfrm>
              <a:off x="4686867" y="4772831"/>
              <a:ext cx="880558" cy="252698"/>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Connector 123"/>
            <p:cNvCxnSpPr/>
            <p:nvPr/>
          </p:nvCxnSpPr>
          <p:spPr bwMode="auto">
            <a:xfrm flipV="1">
              <a:off x="4693084" y="5452802"/>
              <a:ext cx="874341" cy="59234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Arrow Connector 124"/>
            <p:cNvCxnSpPr/>
            <p:nvPr/>
          </p:nvCxnSpPr>
          <p:spPr bwMode="auto">
            <a:xfrm flipV="1">
              <a:off x="6302112" y="5183193"/>
              <a:ext cx="721528"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7012853" y="5001581"/>
              <a:ext cx="248424" cy="310453"/>
            </a:xfrm>
            <a:prstGeom prst="rect">
              <a:avLst/>
            </a:prstGeom>
            <a:noFill/>
          </p:spPr>
          <p:txBody>
            <a:bodyPr wrap="square" lIns="0" tIns="0" rIns="0" bIns="0" rtlCol="0">
              <a:spAutoFit/>
            </a:bodyPr>
            <a:lstStyle/>
            <a:p>
              <a:pPr algn="ctr"/>
              <a:r>
                <a:rPr lang="en-US" sz="1600" dirty="0"/>
                <a:t>a</a:t>
              </a:r>
            </a:p>
          </p:txBody>
        </p:sp>
        <p:grpSp>
          <p:nvGrpSpPr>
            <p:cNvPr id="127" name="Group 126"/>
            <p:cNvGrpSpPr/>
            <p:nvPr/>
          </p:nvGrpSpPr>
          <p:grpSpPr>
            <a:xfrm>
              <a:off x="4325300" y="4076109"/>
              <a:ext cx="416950" cy="2209800"/>
              <a:chOff x="3657600" y="2940424"/>
              <a:chExt cx="511568" cy="2622176"/>
            </a:xfrm>
          </p:grpSpPr>
          <p:sp>
            <p:nvSpPr>
              <p:cNvPr id="139" name="TextBox 138"/>
              <p:cNvSpPr txBox="1"/>
              <p:nvPr/>
            </p:nvSpPr>
            <p:spPr>
              <a:xfrm>
                <a:off x="3735074" y="2940424"/>
                <a:ext cx="356616" cy="428294"/>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0</a:t>
                </a:r>
                <a:endParaRPr lang="en-US" sz="1600" dirty="0"/>
              </a:p>
            </p:txBody>
          </p:sp>
          <p:grpSp>
            <p:nvGrpSpPr>
              <p:cNvPr id="140" name="Group 139"/>
              <p:cNvGrpSpPr/>
              <p:nvPr/>
            </p:nvGrpSpPr>
            <p:grpSpPr>
              <a:xfrm>
                <a:off x="3657600" y="3505200"/>
                <a:ext cx="511568" cy="2057400"/>
                <a:chOff x="3755632" y="3505200"/>
                <a:chExt cx="511568" cy="2057400"/>
              </a:xfrm>
            </p:grpSpPr>
            <p:sp>
              <p:nvSpPr>
                <p:cNvPr id="141" name="TextBox 140"/>
                <p:cNvSpPr txBox="1"/>
                <p:nvPr/>
              </p:nvSpPr>
              <p:spPr>
                <a:xfrm>
                  <a:off x="3839966" y="3590190"/>
                  <a:ext cx="356616" cy="428294"/>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a:t>
                  </a:r>
                  <a:endParaRPr lang="en-US" sz="1600" dirty="0"/>
                </a:p>
              </p:txBody>
            </p:sp>
            <p:sp>
              <p:nvSpPr>
                <p:cNvPr id="142" name="TextBox 141"/>
                <p:cNvSpPr txBox="1"/>
                <p:nvPr/>
              </p:nvSpPr>
              <p:spPr>
                <a:xfrm>
                  <a:off x="3839966" y="4067018"/>
                  <a:ext cx="356616" cy="428294"/>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2</a:t>
                  </a:r>
                  <a:endParaRPr lang="en-US" sz="1600" dirty="0"/>
                </a:p>
              </p:txBody>
            </p:sp>
            <p:sp>
              <p:nvSpPr>
                <p:cNvPr id="143" name="TextBox 142"/>
                <p:cNvSpPr txBox="1"/>
                <p:nvPr/>
              </p:nvSpPr>
              <p:spPr>
                <a:xfrm>
                  <a:off x="3846824" y="4543844"/>
                  <a:ext cx="342899" cy="368387"/>
                </a:xfrm>
                <a:prstGeom prst="rect">
                  <a:avLst/>
                </a:prstGeom>
                <a:noFill/>
              </p:spPr>
              <p:txBody>
                <a:bodyPr wrap="square" lIns="0" tIns="0" rIns="0" bIns="0" rtlCol="0">
                  <a:spAutoFit/>
                </a:bodyPr>
                <a:lstStyle/>
                <a:p>
                  <a:pPr algn="ctr"/>
                  <a:r>
                    <a:rPr lang="en-US" sz="1600" dirty="0"/>
                    <a:t>…</a:t>
                  </a:r>
                </a:p>
              </p:txBody>
            </p:sp>
            <p:sp>
              <p:nvSpPr>
                <p:cNvPr id="144" name="TextBox 143"/>
                <p:cNvSpPr txBox="1"/>
                <p:nvPr/>
              </p:nvSpPr>
              <p:spPr>
                <a:xfrm>
                  <a:off x="3839966" y="5097612"/>
                  <a:ext cx="356616" cy="428294"/>
                </a:xfrm>
                <a:prstGeom prst="rect">
                  <a:avLst/>
                </a:prstGeom>
                <a:noFill/>
                <a:ln w="12700">
                  <a:solidFill>
                    <a:schemeClr val="tx1"/>
                  </a:solidFill>
                </a:ln>
              </p:spPr>
              <p:txBody>
                <a:bodyPr wrap="square" lIns="0" tIns="0" rIns="0" bIns="34290" rtlCol="0">
                  <a:spAutoFit/>
                </a:bodyPr>
                <a:lstStyle/>
                <a:p>
                  <a:pPr algn="ctr"/>
                  <a:r>
                    <a:rPr lang="en-US" sz="1600" dirty="0" err="1"/>
                    <a:t>x</a:t>
                  </a:r>
                  <a:r>
                    <a:rPr lang="en-US" sz="1600" baseline="-25000" dirty="0" err="1"/>
                    <a:t>N</a:t>
                  </a:r>
                  <a:endParaRPr lang="en-US" sz="1600" dirty="0"/>
                </a:p>
              </p:txBody>
            </p:sp>
            <p:sp>
              <p:nvSpPr>
                <p:cNvPr id="145" name="Rectangle 144"/>
                <p:cNvSpPr/>
                <p:nvPr/>
              </p:nvSpPr>
              <p:spPr bwMode="auto">
                <a:xfrm>
                  <a:off x="3755632" y="3505200"/>
                  <a:ext cx="511568" cy="2057400"/>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grpSp>
        </p:grpSp>
        <p:grpSp>
          <p:nvGrpSpPr>
            <p:cNvPr id="128" name="Group 127"/>
            <p:cNvGrpSpPr/>
            <p:nvPr/>
          </p:nvGrpSpPr>
          <p:grpSpPr>
            <a:xfrm>
              <a:off x="4878665" y="4164257"/>
              <a:ext cx="409059" cy="1546484"/>
              <a:chOff x="4616351" y="3156412"/>
              <a:chExt cx="501886" cy="1835078"/>
            </a:xfrm>
          </p:grpSpPr>
          <p:sp>
            <p:nvSpPr>
              <p:cNvPr id="134" name="TextBox 133"/>
              <p:cNvSpPr txBox="1"/>
              <p:nvPr/>
            </p:nvSpPr>
            <p:spPr>
              <a:xfrm>
                <a:off x="4693348" y="4020672"/>
                <a:ext cx="342899" cy="368387"/>
              </a:xfrm>
              <a:prstGeom prst="rect">
                <a:avLst/>
              </a:prstGeom>
              <a:noFill/>
            </p:spPr>
            <p:txBody>
              <a:bodyPr wrap="square" lIns="0" tIns="0" rIns="0" bIns="0" rtlCol="0">
                <a:spAutoFit/>
              </a:bodyPr>
              <a:lstStyle/>
              <a:p>
                <a:pPr algn="ctr"/>
                <a:r>
                  <a:rPr lang="en-US" sz="1600" dirty="0"/>
                  <a:t>w</a:t>
                </a:r>
                <a:r>
                  <a:rPr lang="en-US" sz="1600" baseline="-25000" dirty="0"/>
                  <a:t>2</a:t>
                </a:r>
                <a:endParaRPr lang="en-US" sz="1600" dirty="0"/>
              </a:p>
            </p:txBody>
          </p:sp>
          <p:sp>
            <p:nvSpPr>
              <p:cNvPr id="135" name="TextBox 134"/>
              <p:cNvSpPr txBox="1"/>
              <p:nvPr/>
            </p:nvSpPr>
            <p:spPr>
              <a:xfrm>
                <a:off x="4635401" y="3613275"/>
                <a:ext cx="446120" cy="368387"/>
              </a:xfrm>
              <a:prstGeom prst="rect">
                <a:avLst/>
              </a:prstGeom>
              <a:noFill/>
            </p:spPr>
            <p:txBody>
              <a:bodyPr wrap="square" lIns="0" tIns="0" rIns="0" bIns="0" rtlCol="0">
                <a:spAutoFit/>
              </a:bodyPr>
              <a:lstStyle/>
              <a:p>
                <a:pPr algn="ctr"/>
                <a:r>
                  <a:rPr lang="en-US" sz="1600" dirty="0"/>
                  <a:t>w</a:t>
                </a:r>
                <a:r>
                  <a:rPr lang="en-US" sz="1600" baseline="-25000" dirty="0"/>
                  <a:t>1</a:t>
                </a:r>
                <a:endParaRPr lang="en-US" sz="1600" dirty="0"/>
              </a:p>
            </p:txBody>
          </p:sp>
          <p:sp>
            <p:nvSpPr>
              <p:cNvPr id="136" name="TextBox 135"/>
              <p:cNvSpPr txBox="1"/>
              <p:nvPr/>
            </p:nvSpPr>
            <p:spPr>
              <a:xfrm>
                <a:off x="4616351" y="4623103"/>
                <a:ext cx="501886" cy="368387"/>
              </a:xfrm>
              <a:prstGeom prst="rect">
                <a:avLst/>
              </a:prstGeom>
              <a:noFill/>
            </p:spPr>
            <p:txBody>
              <a:bodyPr wrap="square" lIns="0" tIns="0" rIns="0" bIns="0" rtlCol="0">
                <a:spAutoFit/>
              </a:bodyPr>
              <a:lstStyle/>
              <a:p>
                <a:pPr algn="ctr"/>
                <a:r>
                  <a:rPr lang="en-US" sz="1600" dirty="0" err="1"/>
                  <a:t>w</a:t>
                </a:r>
                <a:r>
                  <a:rPr lang="en-US" sz="1600" baseline="-25000" dirty="0" err="1"/>
                  <a:t>N</a:t>
                </a:r>
                <a:endParaRPr lang="en-US" sz="1600" dirty="0"/>
              </a:p>
            </p:txBody>
          </p:sp>
          <p:sp>
            <p:nvSpPr>
              <p:cNvPr id="137" name="TextBox 136"/>
              <p:cNvSpPr txBox="1"/>
              <p:nvPr/>
            </p:nvSpPr>
            <p:spPr>
              <a:xfrm>
                <a:off x="4635401" y="3156412"/>
                <a:ext cx="446120" cy="368387"/>
              </a:xfrm>
              <a:prstGeom prst="rect">
                <a:avLst/>
              </a:prstGeom>
              <a:noFill/>
            </p:spPr>
            <p:txBody>
              <a:bodyPr wrap="square" lIns="0" tIns="0" rIns="0" bIns="0" rtlCol="0">
                <a:spAutoFit/>
              </a:bodyPr>
              <a:lstStyle/>
              <a:p>
                <a:pPr algn="ctr"/>
                <a:r>
                  <a:rPr lang="en-US" sz="1600" dirty="0"/>
                  <a:t>w</a:t>
                </a:r>
                <a:r>
                  <a:rPr lang="en-US" sz="1600" baseline="-25000" dirty="0"/>
                  <a:t>0</a:t>
                </a:r>
                <a:endParaRPr lang="en-US" sz="1600" dirty="0"/>
              </a:p>
            </p:txBody>
          </p:sp>
          <p:sp>
            <p:nvSpPr>
              <p:cNvPr id="138" name="TextBox 137"/>
              <p:cNvSpPr txBox="1"/>
              <p:nvPr/>
            </p:nvSpPr>
            <p:spPr>
              <a:xfrm>
                <a:off x="4616420" y="4320294"/>
                <a:ext cx="342899" cy="368387"/>
              </a:xfrm>
              <a:prstGeom prst="rect">
                <a:avLst/>
              </a:prstGeom>
              <a:noFill/>
            </p:spPr>
            <p:txBody>
              <a:bodyPr wrap="square" lIns="0" tIns="0" rIns="0" bIns="0" rtlCol="0">
                <a:spAutoFit/>
              </a:bodyPr>
              <a:lstStyle/>
              <a:p>
                <a:pPr algn="ctr"/>
                <a:r>
                  <a:rPr lang="en-US" sz="1600" dirty="0"/>
                  <a:t>…</a:t>
                </a:r>
              </a:p>
            </p:txBody>
          </p:sp>
        </p:grpSp>
        <p:cxnSp>
          <p:nvCxnSpPr>
            <p:cNvPr id="129" name="Straight Connector 128"/>
            <p:cNvCxnSpPr>
              <a:stCxn id="142" idx="3"/>
            </p:cNvCxnSpPr>
            <p:nvPr/>
          </p:nvCxnSpPr>
          <p:spPr bwMode="auto">
            <a:xfrm flipV="1">
              <a:off x="4684693" y="5187112"/>
              <a:ext cx="813815" cy="18887"/>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TextBox 129"/>
            <p:cNvSpPr txBox="1"/>
            <p:nvPr/>
          </p:nvSpPr>
          <p:spPr>
            <a:xfrm>
              <a:off x="6182118" y="4696604"/>
              <a:ext cx="829757" cy="310453"/>
            </a:xfrm>
            <a:prstGeom prst="rect">
              <a:avLst/>
            </a:prstGeom>
            <a:noFill/>
          </p:spPr>
          <p:txBody>
            <a:bodyPr wrap="square" lIns="0" tIns="0" rIns="0" bIns="0" rtlCol="0">
              <a:spAutoFit/>
            </a:bodyPr>
            <a:lstStyle/>
            <a:p>
              <a:pPr algn="ctr"/>
              <a:r>
                <a:rPr lang="en-US" sz="1600" dirty="0"/>
                <a:t>output</a:t>
              </a:r>
            </a:p>
          </p:txBody>
        </p:sp>
        <p:sp>
          <p:nvSpPr>
            <p:cNvPr id="131" name="Oval 130"/>
            <p:cNvSpPr/>
            <p:nvPr/>
          </p:nvSpPr>
          <p:spPr bwMode="auto">
            <a:xfrm>
              <a:off x="5472355" y="4830922"/>
              <a:ext cx="829757" cy="778006"/>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r>
                <a:rPr lang="en-US" sz="1600" dirty="0"/>
                <a:t>f(XW;</a:t>
              </a:r>
              <a:r>
                <a:rPr lang="el-GR" sz="1600" dirty="0"/>
                <a:t>θ</a:t>
              </a:r>
              <a:r>
                <a:rPr lang="en-US" sz="1600" dirty="0"/>
                <a:t>)</a:t>
              </a:r>
            </a:p>
          </p:txBody>
        </p:sp>
        <p:sp>
          <p:nvSpPr>
            <p:cNvPr id="132" name="TextBox 131"/>
            <p:cNvSpPr txBox="1"/>
            <p:nvPr/>
          </p:nvSpPr>
          <p:spPr>
            <a:xfrm>
              <a:off x="6297530" y="5504997"/>
              <a:ext cx="919447" cy="620906"/>
            </a:xfrm>
            <a:prstGeom prst="rect">
              <a:avLst/>
            </a:prstGeom>
            <a:noFill/>
          </p:spPr>
          <p:txBody>
            <a:bodyPr wrap="square" lIns="0" tIns="0" rIns="0" bIns="0" rtlCol="0">
              <a:spAutoFit/>
            </a:bodyPr>
            <a:lstStyle/>
            <a:p>
              <a:r>
                <a:rPr lang="en-US" sz="1600" dirty="0"/>
                <a:t>Target output y</a:t>
              </a:r>
            </a:p>
          </p:txBody>
        </p:sp>
        <p:sp>
          <p:nvSpPr>
            <p:cNvPr id="133" name="Up-Down Arrow 132"/>
            <p:cNvSpPr/>
            <p:nvPr/>
          </p:nvSpPr>
          <p:spPr bwMode="auto">
            <a:xfrm>
              <a:off x="7012852" y="5380723"/>
              <a:ext cx="226148" cy="450827"/>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grpSp>
    </p:spTree>
    <p:extLst>
      <p:ext uri="{BB962C8B-B14F-4D97-AF65-F5344CB8AC3E}">
        <p14:creationId xmlns:p14="http://schemas.microsoft.com/office/powerpoint/2010/main" val="266976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p:sp>
        <p:nvSpPr>
          <p:cNvPr id="3" name="Content Placeholder 2"/>
          <p:cNvSpPr>
            <a:spLocks noGrp="1"/>
          </p:cNvSpPr>
          <p:nvPr>
            <p:ph sz="quarter" idx="10"/>
          </p:nvPr>
        </p:nvSpPr>
        <p:spPr>
          <a:xfrm>
            <a:off x="258038" y="908065"/>
            <a:ext cx="5257800" cy="1085850"/>
          </a:xfrm>
        </p:spPr>
        <p:txBody>
          <a:bodyPr/>
          <a:lstStyle/>
          <a:p>
            <a:r>
              <a:rPr lang="en-US" dirty="0"/>
              <a:t>Backpropagation algorithms are a family of methods used to efficiently train artificial neural networks (ANNs) following a gradient-based optimization algorithm that exploits the chain rule. </a:t>
            </a:r>
          </a:p>
        </p:txBody>
      </p:sp>
      <p:sp>
        <p:nvSpPr>
          <p:cNvPr id="4" name="Content Placeholder 3"/>
          <p:cNvSpPr>
            <a:spLocks noGrp="1"/>
          </p:cNvSpPr>
          <p:nvPr>
            <p:ph sz="quarter" idx="11"/>
          </p:nvPr>
        </p:nvSpPr>
        <p:spPr>
          <a:xfrm>
            <a:off x="232920" y="2525287"/>
            <a:ext cx="6307776" cy="685800"/>
          </a:xfrm>
        </p:spPr>
        <p:txBody>
          <a:bodyPr/>
          <a:lstStyle/>
          <a:p>
            <a:r>
              <a:rPr lang="en-US" dirty="0"/>
              <a:t>The main feature of backpropagation is its iterative, recursive and efficient method for calculating the weights updates to improve the network parameters until it becomes able to perform the task for which it is being trained.</a:t>
            </a:r>
          </a:p>
          <a:p>
            <a:r>
              <a:rPr lang="en-US" dirty="0"/>
              <a:t>It is closely related to the Gauss–Newton algorithm. </a:t>
            </a:r>
          </a:p>
          <a:p>
            <a:endParaRPr lang="en-US" dirty="0"/>
          </a:p>
        </p:txBody>
      </p:sp>
      <p:sp>
        <p:nvSpPr>
          <p:cNvPr id="5" name="AutoShape 2" descr="Image result for pattern recognition using artificial neural network"/>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121" name="Group 120"/>
          <p:cNvGrpSpPr/>
          <p:nvPr/>
        </p:nvGrpSpPr>
        <p:grpSpPr>
          <a:xfrm>
            <a:off x="6096000" y="666750"/>
            <a:ext cx="2438400" cy="1752600"/>
            <a:chOff x="4325300" y="4076109"/>
            <a:chExt cx="2935977" cy="2209800"/>
          </a:xfrm>
        </p:grpSpPr>
        <p:cxnSp>
          <p:nvCxnSpPr>
            <p:cNvPr id="122" name="Straight Connector 121"/>
            <p:cNvCxnSpPr/>
            <p:nvPr/>
          </p:nvCxnSpPr>
          <p:spPr bwMode="auto">
            <a:xfrm>
              <a:off x="4686867" y="4234477"/>
              <a:ext cx="942665" cy="664703"/>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Connector 122"/>
            <p:cNvCxnSpPr/>
            <p:nvPr/>
          </p:nvCxnSpPr>
          <p:spPr bwMode="auto">
            <a:xfrm>
              <a:off x="4686867" y="4772831"/>
              <a:ext cx="880558" cy="252698"/>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Straight Connector 123"/>
            <p:cNvCxnSpPr/>
            <p:nvPr/>
          </p:nvCxnSpPr>
          <p:spPr bwMode="auto">
            <a:xfrm flipV="1">
              <a:off x="4693084" y="5452802"/>
              <a:ext cx="874341" cy="59234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Arrow Connector 124"/>
            <p:cNvCxnSpPr/>
            <p:nvPr/>
          </p:nvCxnSpPr>
          <p:spPr bwMode="auto">
            <a:xfrm flipV="1">
              <a:off x="6302112" y="5183193"/>
              <a:ext cx="721528"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7012853" y="5001581"/>
              <a:ext cx="248424" cy="310453"/>
            </a:xfrm>
            <a:prstGeom prst="rect">
              <a:avLst/>
            </a:prstGeom>
            <a:noFill/>
          </p:spPr>
          <p:txBody>
            <a:bodyPr wrap="square" lIns="0" tIns="0" rIns="0" bIns="0" rtlCol="0">
              <a:spAutoFit/>
            </a:bodyPr>
            <a:lstStyle/>
            <a:p>
              <a:pPr algn="ctr"/>
              <a:r>
                <a:rPr lang="en-US" sz="1600" dirty="0"/>
                <a:t>a</a:t>
              </a:r>
            </a:p>
          </p:txBody>
        </p:sp>
        <p:grpSp>
          <p:nvGrpSpPr>
            <p:cNvPr id="127" name="Group 126"/>
            <p:cNvGrpSpPr/>
            <p:nvPr/>
          </p:nvGrpSpPr>
          <p:grpSpPr>
            <a:xfrm>
              <a:off x="4325300" y="4076109"/>
              <a:ext cx="416950" cy="2209800"/>
              <a:chOff x="3657600" y="2940424"/>
              <a:chExt cx="511568" cy="2622176"/>
            </a:xfrm>
          </p:grpSpPr>
          <p:sp>
            <p:nvSpPr>
              <p:cNvPr id="139" name="TextBox 138"/>
              <p:cNvSpPr txBox="1"/>
              <p:nvPr/>
            </p:nvSpPr>
            <p:spPr>
              <a:xfrm>
                <a:off x="3735074" y="2940424"/>
                <a:ext cx="356616" cy="428294"/>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0</a:t>
                </a:r>
                <a:endParaRPr lang="en-US" sz="1600" dirty="0"/>
              </a:p>
            </p:txBody>
          </p:sp>
          <p:grpSp>
            <p:nvGrpSpPr>
              <p:cNvPr id="140" name="Group 139"/>
              <p:cNvGrpSpPr/>
              <p:nvPr/>
            </p:nvGrpSpPr>
            <p:grpSpPr>
              <a:xfrm>
                <a:off x="3657600" y="3505200"/>
                <a:ext cx="511568" cy="2057400"/>
                <a:chOff x="3755632" y="3505200"/>
                <a:chExt cx="511568" cy="2057400"/>
              </a:xfrm>
            </p:grpSpPr>
            <p:sp>
              <p:nvSpPr>
                <p:cNvPr id="141" name="TextBox 140"/>
                <p:cNvSpPr txBox="1"/>
                <p:nvPr/>
              </p:nvSpPr>
              <p:spPr>
                <a:xfrm>
                  <a:off x="3839966" y="3590190"/>
                  <a:ext cx="356616" cy="428294"/>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a:t>
                  </a:r>
                  <a:endParaRPr lang="en-US" sz="1600" dirty="0"/>
                </a:p>
              </p:txBody>
            </p:sp>
            <p:sp>
              <p:nvSpPr>
                <p:cNvPr id="142" name="TextBox 141"/>
                <p:cNvSpPr txBox="1"/>
                <p:nvPr/>
              </p:nvSpPr>
              <p:spPr>
                <a:xfrm>
                  <a:off x="3839966" y="4067018"/>
                  <a:ext cx="356616" cy="428294"/>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2</a:t>
                  </a:r>
                  <a:endParaRPr lang="en-US" sz="1600" dirty="0"/>
                </a:p>
              </p:txBody>
            </p:sp>
            <p:sp>
              <p:nvSpPr>
                <p:cNvPr id="143" name="TextBox 142"/>
                <p:cNvSpPr txBox="1"/>
                <p:nvPr/>
              </p:nvSpPr>
              <p:spPr>
                <a:xfrm>
                  <a:off x="3846824" y="4543844"/>
                  <a:ext cx="342899" cy="368387"/>
                </a:xfrm>
                <a:prstGeom prst="rect">
                  <a:avLst/>
                </a:prstGeom>
                <a:noFill/>
              </p:spPr>
              <p:txBody>
                <a:bodyPr wrap="square" lIns="0" tIns="0" rIns="0" bIns="0" rtlCol="0">
                  <a:spAutoFit/>
                </a:bodyPr>
                <a:lstStyle/>
                <a:p>
                  <a:pPr algn="ctr"/>
                  <a:r>
                    <a:rPr lang="en-US" sz="1600" dirty="0"/>
                    <a:t>…</a:t>
                  </a:r>
                </a:p>
              </p:txBody>
            </p:sp>
            <p:sp>
              <p:nvSpPr>
                <p:cNvPr id="144" name="TextBox 143"/>
                <p:cNvSpPr txBox="1"/>
                <p:nvPr/>
              </p:nvSpPr>
              <p:spPr>
                <a:xfrm>
                  <a:off x="3839966" y="5097612"/>
                  <a:ext cx="356616" cy="428294"/>
                </a:xfrm>
                <a:prstGeom prst="rect">
                  <a:avLst/>
                </a:prstGeom>
                <a:noFill/>
                <a:ln w="12700">
                  <a:solidFill>
                    <a:schemeClr val="tx1"/>
                  </a:solidFill>
                </a:ln>
              </p:spPr>
              <p:txBody>
                <a:bodyPr wrap="square" lIns="0" tIns="0" rIns="0" bIns="34290" rtlCol="0">
                  <a:spAutoFit/>
                </a:bodyPr>
                <a:lstStyle/>
                <a:p>
                  <a:pPr algn="ctr"/>
                  <a:r>
                    <a:rPr lang="en-US" sz="1600" dirty="0" err="1"/>
                    <a:t>x</a:t>
                  </a:r>
                  <a:r>
                    <a:rPr lang="en-US" sz="1600" baseline="-25000" dirty="0" err="1"/>
                    <a:t>N</a:t>
                  </a:r>
                  <a:endParaRPr lang="en-US" sz="1600" dirty="0"/>
                </a:p>
              </p:txBody>
            </p:sp>
            <p:sp>
              <p:nvSpPr>
                <p:cNvPr id="145" name="Rectangle 144"/>
                <p:cNvSpPr/>
                <p:nvPr/>
              </p:nvSpPr>
              <p:spPr bwMode="auto">
                <a:xfrm>
                  <a:off x="3755632" y="3505200"/>
                  <a:ext cx="511568" cy="2057400"/>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grpSp>
        </p:grpSp>
        <p:grpSp>
          <p:nvGrpSpPr>
            <p:cNvPr id="128" name="Group 127"/>
            <p:cNvGrpSpPr/>
            <p:nvPr/>
          </p:nvGrpSpPr>
          <p:grpSpPr>
            <a:xfrm>
              <a:off x="4878665" y="4164257"/>
              <a:ext cx="409059" cy="1546484"/>
              <a:chOff x="4616351" y="3156412"/>
              <a:chExt cx="501886" cy="1835078"/>
            </a:xfrm>
          </p:grpSpPr>
          <p:sp>
            <p:nvSpPr>
              <p:cNvPr id="134" name="TextBox 133"/>
              <p:cNvSpPr txBox="1"/>
              <p:nvPr/>
            </p:nvSpPr>
            <p:spPr>
              <a:xfrm>
                <a:off x="4693348" y="4020672"/>
                <a:ext cx="342899" cy="368387"/>
              </a:xfrm>
              <a:prstGeom prst="rect">
                <a:avLst/>
              </a:prstGeom>
              <a:noFill/>
            </p:spPr>
            <p:txBody>
              <a:bodyPr wrap="square" lIns="0" tIns="0" rIns="0" bIns="0" rtlCol="0">
                <a:spAutoFit/>
              </a:bodyPr>
              <a:lstStyle/>
              <a:p>
                <a:pPr algn="ctr"/>
                <a:r>
                  <a:rPr lang="en-US" sz="1600" dirty="0"/>
                  <a:t>w</a:t>
                </a:r>
                <a:r>
                  <a:rPr lang="en-US" sz="1600" baseline="-25000" dirty="0"/>
                  <a:t>2</a:t>
                </a:r>
                <a:endParaRPr lang="en-US" sz="1600" dirty="0"/>
              </a:p>
            </p:txBody>
          </p:sp>
          <p:sp>
            <p:nvSpPr>
              <p:cNvPr id="135" name="TextBox 134"/>
              <p:cNvSpPr txBox="1"/>
              <p:nvPr/>
            </p:nvSpPr>
            <p:spPr>
              <a:xfrm>
                <a:off x="4635401" y="3613275"/>
                <a:ext cx="446120" cy="368387"/>
              </a:xfrm>
              <a:prstGeom prst="rect">
                <a:avLst/>
              </a:prstGeom>
              <a:noFill/>
            </p:spPr>
            <p:txBody>
              <a:bodyPr wrap="square" lIns="0" tIns="0" rIns="0" bIns="0" rtlCol="0">
                <a:spAutoFit/>
              </a:bodyPr>
              <a:lstStyle/>
              <a:p>
                <a:pPr algn="ctr"/>
                <a:r>
                  <a:rPr lang="en-US" sz="1600" dirty="0"/>
                  <a:t>w</a:t>
                </a:r>
                <a:r>
                  <a:rPr lang="en-US" sz="1600" baseline="-25000" dirty="0"/>
                  <a:t>1</a:t>
                </a:r>
                <a:endParaRPr lang="en-US" sz="1600" dirty="0"/>
              </a:p>
            </p:txBody>
          </p:sp>
          <p:sp>
            <p:nvSpPr>
              <p:cNvPr id="136" name="TextBox 135"/>
              <p:cNvSpPr txBox="1"/>
              <p:nvPr/>
            </p:nvSpPr>
            <p:spPr>
              <a:xfrm>
                <a:off x="4616351" y="4623103"/>
                <a:ext cx="501886" cy="368387"/>
              </a:xfrm>
              <a:prstGeom prst="rect">
                <a:avLst/>
              </a:prstGeom>
              <a:noFill/>
            </p:spPr>
            <p:txBody>
              <a:bodyPr wrap="square" lIns="0" tIns="0" rIns="0" bIns="0" rtlCol="0">
                <a:spAutoFit/>
              </a:bodyPr>
              <a:lstStyle/>
              <a:p>
                <a:pPr algn="ctr"/>
                <a:r>
                  <a:rPr lang="en-US" sz="1600" dirty="0" err="1"/>
                  <a:t>w</a:t>
                </a:r>
                <a:r>
                  <a:rPr lang="en-US" sz="1600" baseline="-25000" dirty="0" err="1"/>
                  <a:t>N</a:t>
                </a:r>
                <a:endParaRPr lang="en-US" sz="1600" dirty="0"/>
              </a:p>
            </p:txBody>
          </p:sp>
          <p:sp>
            <p:nvSpPr>
              <p:cNvPr id="137" name="TextBox 136"/>
              <p:cNvSpPr txBox="1"/>
              <p:nvPr/>
            </p:nvSpPr>
            <p:spPr>
              <a:xfrm>
                <a:off x="4635401" y="3156412"/>
                <a:ext cx="446120" cy="368387"/>
              </a:xfrm>
              <a:prstGeom prst="rect">
                <a:avLst/>
              </a:prstGeom>
              <a:noFill/>
            </p:spPr>
            <p:txBody>
              <a:bodyPr wrap="square" lIns="0" tIns="0" rIns="0" bIns="0" rtlCol="0">
                <a:spAutoFit/>
              </a:bodyPr>
              <a:lstStyle/>
              <a:p>
                <a:pPr algn="ctr"/>
                <a:r>
                  <a:rPr lang="en-US" sz="1600" dirty="0"/>
                  <a:t>w</a:t>
                </a:r>
                <a:r>
                  <a:rPr lang="en-US" sz="1600" baseline="-25000" dirty="0"/>
                  <a:t>0</a:t>
                </a:r>
                <a:endParaRPr lang="en-US" sz="1600" dirty="0"/>
              </a:p>
            </p:txBody>
          </p:sp>
          <p:sp>
            <p:nvSpPr>
              <p:cNvPr id="138" name="TextBox 137"/>
              <p:cNvSpPr txBox="1"/>
              <p:nvPr/>
            </p:nvSpPr>
            <p:spPr>
              <a:xfrm>
                <a:off x="4616351" y="4226192"/>
                <a:ext cx="342899" cy="368387"/>
              </a:xfrm>
              <a:prstGeom prst="rect">
                <a:avLst/>
              </a:prstGeom>
              <a:noFill/>
            </p:spPr>
            <p:txBody>
              <a:bodyPr wrap="square" lIns="0" tIns="0" rIns="0" bIns="0" rtlCol="0">
                <a:spAutoFit/>
              </a:bodyPr>
              <a:lstStyle/>
              <a:p>
                <a:pPr algn="ctr"/>
                <a:r>
                  <a:rPr lang="en-US" sz="1600" dirty="0"/>
                  <a:t>…</a:t>
                </a:r>
              </a:p>
            </p:txBody>
          </p:sp>
        </p:grpSp>
        <p:cxnSp>
          <p:nvCxnSpPr>
            <p:cNvPr id="129" name="Straight Connector 128"/>
            <p:cNvCxnSpPr>
              <a:stCxn id="142" idx="3"/>
            </p:cNvCxnSpPr>
            <p:nvPr/>
          </p:nvCxnSpPr>
          <p:spPr bwMode="auto">
            <a:xfrm flipV="1">
              <a:off x="4684693" y="5187112"/>
              <a:ext cx="813815" cy="18887"/>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TextBox 129"/>
            <p:cNvSpPr txBox="1"/>
            <p:nvPr/>
          </p:nvSpPr>
          <p:spPr>
            <a:xfrm>
              <a:off x="6248402" y="4723708"/>
              <a:ext cx="829757" cy="310453"/>
            </a:xfrm>
            <a:prstGeom prst="rect">
              <a:avLst/>
            </a:prstGeom>
            <a:noFill/>
          </p:spPr>
          <p:txBody>
            <a:bodyPr wrap="square" lIns="0" tIns="0" rIns="0" bIns="0" rtlCol="0">
              <a:spAutoFit/>
            </a:bodyPr>
            <a:lstStyle/>
            <a:p>
              <a:pPr algn="ctr"/>
              <a:r>
                <a:rPr lang="en-US" sz="1600" dirty="0"/>
                <a:t> Output</a:t>
              </a:r>
            </a:p>
          </p:txBody>
        </p:sp>
        <p:sp>
          <p:nvSpPr>
            <p:cNvPr id="131" name="Oval 130"/>
            <p:cNvSpPr/>
            <p:nvPr/>
          </p:nvSpPr>
          <p:spPr bwMode="auto">
            <a:xfrm>
              <a:off x="5472355" y="4830922"/>
              <a:ext cx="829757" cy="778006"/>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r>
                <a:rPr lang="en-US" sz="1600" dirty="0"/>
                <a:t>f(XW;</a:t>
              </a:r>
              <a:r>
                <a:rPr lang="el-GR" sz="1600" dirty="0"/>
                <a:t>θ</a:t>
              </a:r>
              <a:r>
                <a:rPr lang="en-US" sz="1600" dirty="0"/>
                <a:t>)</a:t>
              </a:r>
            </a:p>
          </p:txBody>
        </p:sp>
        <p:sp>
          <p:nvSpPr>
            <p:cNvPr id="132" name="TextBox 131"/>
            <p:cNvSpPr txBox="1"/>
            <p:nvPr/>
          </p:nvSpPr>
          <p:spPr>
            <a:xfrm>
              <a:off x="6278165" y="5511907"/>
              <a:ext cx="919447" cy="620906"/>
            </a:xfrm>
            <a:prstGeom prst="rect">
              <a:avLst/>
            </a:prstGeom>
            <a:noFill/>
          </p:spPr>
          <p:txBody>
            <a:bodyPr wrap="square" lIns="0" tIns="0" rIns="0" bIns="0" rtlCol="0">
              <a:spAutoFit/>
            </a:bodyPr>
            <a:lstStyle/>
            <a:p>
              <a:r>
                <a:rPr lang="en-US" sz="1600" dirty="0"/>
                <a:t>Target output y</a:t>
              </a:r>
            </a:p>
          </p:txBody>
        </p:sp>
        <p:sp>
          <p:nvSpPr>
            <p:cNvPr id="133" name="Up-Down Arrow 132"/>
            <p:cNvSpPr/>
            <p:nvPr/>
          </p:nvSpPr>
          <p:spPr bwMode="auto">
            <a:xfrm>
              <a:off x="7012852" y="5380723"/>
              <a:ext cx="226148" cy="450827"/>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grpSp>
    </p:spTree>
    <p:extLst>
      <p:ext uri="{BB962C8B-B14F-4D97-AF65-F5344CB8AC3E}">
        <p14:creationId xmlns:p14="http://schemas.microsoft.com/office/powerpoint/2010/main" val="409266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496040" y="2107745"/>
            <a:ext cx="6353476" cy="646331"/>
          </a:xfrm>
          <a:prstGeom prst="rect">
            <a:avLst/>
          </a:prstGeom>
          <a:noFill/>
        </p:spPr>
        <p:txBody>
          <a:bodyPr wrap="square" rtlCol="0">
            <a:spAutoFit/>
          </a:bodyPr>
          <a:lstStyle/>
          <a:p>
            <a:r>
              <a:rPr lang="en-US" sz="3600" dirty="0">
                <a:solidFill>
                  <a:srgbClr val="333399"/>
                </a:solidFill>
              </a:rPr>
              <a:t>Gradient Descent Optimization</a:t>
            </a:r>
          </a:p>
        </p:txBody>
      </p:sp>
    </p:spTree>
    <p:extLst>
      <p:ext uri="{BB962C8B-B14F-4D97-AF65-F5344CB8AC3E}">
        <p14:creationId xmlns:p14="http://schemas.microsoft.com/office/powerpoint/2010/main" val="254505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827" y="285750"/>
            <a:ext cx="7272540" cy="490538"/>
          </a:xfrm>
        </p:spPr>
        <p:txBody>
          <a:bodyPr/>
          <a:lstStyle/>
          <a:p>
            <a:r>
              <a:rPr lang="en-US" dirty="0"/>
              <a:t>Limitations of Simple Supervised Training </a:t>
            </a:r>
          </a:p>
        </p:txBody>
      </p:sp>
      <p:sp>
        <p:nvSpPr>
          <p:cNvPr id="3" name="Content Placeholder 2"/>
          <p:cNvSpPr>
            <a:spLocks noGrp="1"/>
          </p:cNvSpPr>
          <p:nvPr>
            <p:ph sz="quarter" idx="10"/>
          </p:nvPr>
        </p:nvSpPr>
        <p:spPr>
          <a:xfrm>
            <a:off x="381000" y="892176"/>
            <a:ext cx="8285367" cy="490538"/>
          </a:xfrm>
        </p:spPr>
        <p:txBody>
          <a:bodyPr/>
          <a:lstStyle/>
          <a:p>
            <a:r>
              <a:rPr lang="en-US" sz="1900" dirty="0"/>
              <a:t>A serious limitation of the simple supervised training for the Perceptron is the choice and adjustment of the learning rate.</a:t>
            </a:r>
          </a:p>
          <a:p>
            <a:pPr lvl="1"/>
            <a:r>
              <a:rPr lang="en-US" sz="1900" dirty="0"/>
              <a:t>The learning iteration steps are hardly controllable that may cause problems with the process conversion. </a:t>
            </a:r>
          </a:p>
          <a:p>
            <a:pPr lvl="1"/>
            <a:r>
              <a:rPr lang="en-US" sz="1900" dirty="0"/>
              <a:t>Also, the threshold activation Heaviside step-function f(z) is not analytically differentiable that causes serious computational problems in the optimization process. z is the total aggregated signal applied to the neuron</a:t>
            </a:r>
          </a:p>
          <a:p>
            <a:endParaRPr lang="en-US" sz="1900" dirty="0"/>
          </a:p>
          <a:p>
            <a:endParaRPr lang="en-US" sz="1900" dirty="0"/>
          </a:p>
        </p:txBody>
      </p:sp>
      <p:sp>
        <p:nvSpPr>
          <p:cNvPr id="4" name="Content Placeholder 3"/>
          <p:cNvSpPr>
            <a:spLocks noGrp="1"/>
          </p:cNvSpPr>
          <p:nvPr>
            <p:ph sz="quarter" idx="11"/>
          </p:nvPr>
        </p:nvSpPr>
        <p:spPr>
          <a:xfrm>
            <a:off x="457200" y="4229103"/>
            <a:ext cx="7397651" cy="991161"/>
          </a:xfrm>
        </p:spPr>
        <p:txBody>
          <a:bodyPr/>
          <a:lstStyle/>
          <a:p>
            <a:r>
              <a:rPr lang="en-US" sz="1900" dirty="0"/>
              <a:t>The superscript in parenthesis (p) denotes pattern p in the set of training patterns, p = 1, 2, …, M.</a:t>
            </a:r>
          </a:p>
        </p:txBody>
      </p:sp>
      <p:grpSp>
        <p:nvGrpSpPr>
          <p:cNvPr id="5" name="Group 4">
            <a:extLst>
              <a:ext uri="{FF2B5EF4-FFF2-40B4-BE49-F238E27FC236}">
                <a16:creationId xmlns:a16="http://schemas.microsoft.com/office/drawing/2014/main" id="{A5927C4F-C61A-CE95-4553-85D542C68785}"/>
              </a:ext>
            </a:extLst>
          </p:cNvPr>
          <p:cNvGrpSpPr/>
          <p:nvPr/>
        </p:nvGrpSpPr>
        <p:grpSpPr>
          <a:xfrm>
            <a:off x="2412290" y="3237942"/>
            <a:ext cx="2111393" cy="991161"/>
            <a:chOff x="4084256" y="5269670"/>
            <a:chExt cx="2941268" cy="1424069"/>
          </a:xfrm>
        </p:grpSpPr>
        <p:grpSp>
          <p:nvGrpSpPr>
            <p:cNvPr id="8" name="Group 7">
              <a:extLst>
                <a:ext uri="{FF2B5EF4-FFF2-40B4-BE49-F238E27FC236}">
                  <a16:creationId xmlns:a16="http://schemas.microsoft.com/office/drawing/2014/main" id="{EA84E47A-8F38-841A-EC29-07B16F72C832}"/>
                </a:ext>
              </a:extLst>
            </p:cNvPr>
            <p:cNvGrpSpPr/>
            <p:nvPr/>
          </p:nvGrpSpPr>
          <p:grpSpPr>
            <a:xfrm>
              <a:off x="4084256" y="5269670"/>
              <a:ext cx="2941268" cy="1312111"/>
              <a:chOff x="4084256" y="5269670"/>
              <a:chExt cx="2941268" cy="1312111"/>
            </a:xfrm>
          </p:grpSpPr>
          <p:cxnSp>
            <p:nvCxnSpPr>
              <p:cNvPr id="23" name="Straight Connector 22">
                <a:extLst>
                  <a:ext uri="{FF2B5EF4-FFF2-40B4-BE49-F238E27FC236}">
                    <a16:creationId xmlns:a16="http://schemas.microsoft.com/office/drawing/2014/main" id="{3D61491A-B2F7-59C0-CD24-D460E42A46F6}"/>
                  </a:ext>
                </a:extLst>
              </p:cNvPr>
              <p:cNvCxnSpPr/>
              <p:nvPr/>
            </p:nvCxnSpPr>
            <p:spPr bwMode="auto">
              <a:xfrm>
                <a:off x="4724400" y="5363377"/>
                <a:ext cx="0" cy="1037423"/>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8395C7D3-BB8A-2148-84E7-006EFCA71DF7}"/>
                  </a:ext>
                </a:extLst>
              </p:cNvPr>
              <p:cNvCxnSpPr/>
              <p:nvPr/>
            </p:nvCxnSpPr>
            <p:spPr bwMode="auto">
              <a:xfrm flipH="1">
                <a:off x="4724400" y="6400800"/>
                <a:ext cx="198120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7E74A27D-5BCD-726A-BB02-994540AFA051}"/>
                  </a:ext>
                </a:extLst>
              </p:cNvPr>
              <p:cNvSpPr txBox="1"/>
              <p:nvPr/>
            </p:nvSpPr>
            <p:spPr>
              <a:xfrm>
                <a:off x="6781799" y="6250129"/>
                <a:ext cx="243725" cy="331652"/>
              </a:xfrm>
              <a:prstGeom prst="rect">
                <a:avLst/>
              </a:prstGeom>
              <a:noFill/>
            </p:spPr>
            <p:txBody>
              <a:bodyPr wrap="square" lIns="0" tIns="0" rIns="0" bIns="0" rtlCol="0">
                <a:spAutoFit/>
              </a:bodyPr>
              <a:lstStyle/>
              <a:p>
                <a:pPr algn="ctr"/>
                <a:r>
                  <a:rPr lang="en-US" sz="1500" dirty="0"/>
                  <a:t>z</a:t>
                </a:r>
              </a:p>
            </p:txBody>
          </p:sp>
          <p:sp>
            <p:nvSpPr>
              <p:cNvPr id="30" name="TextBox 29">
                <a:extLst>
                  <a:ext uri="{FF2B5EF4-FFF2-40B4-BE49-F238E27FC236}">
                    <a16:creationId xmlns:a16="http://schemas.microsoft.com/office/drawing/2014/main" id="{4A22223A-C245-DB0E-7ED5-6F984FAB1355}"/>
                  </a:ext>
                </a:extLst>
              </p:cNvPr>
              <p:cNvSpPr txBox="1"/>
              <p:nvPr/>
            </p:nvSpPr>
            <p:spPr>
              <a:xfrm>
                <a:off x="4084256" y="5269670"/>
                <a:ext cx="603115" cy="331652"/>
              </a:xfrm>
              <a:prstGeom prst="rect">
                <a:avLst/>
              </a:prstGeom>
              <a:noFill/>
            </p:spPr>
            <p:txBody>
              <a:bodyPr wrap="square" lIns="0" tIns="0" rIns="0" bIns="0" rtlCol="0">
                <a:spAutoFit/>
              </a:bodyPr>
              <a:lstStyle/>
              <a:p>
                <a:pPr algn="ctr"/>
                <a:r>
                  <a:rPr lang="en-US" sz="1500" dirty="0"/>
                  <a:t>f(z)</a:t>
                </a:r>
              </a:p>
            </p:txBody>
          </p:sp>
        </p:grpSp>
        <p:cxnSp>
          <p:nvCxnSpPr>
            <p:cNvPr id="9" name="Straight Connector 8">
              <a:extLst>
                <a:ext uri="{FF2B5EF4-FFF2-40B4-BE49-F238E27FC236}">
                  <a16:creationId xmlns:a16="http://schemas.microsoft.com/office/drawing/2014/main" id="{4C255FAC-015B-8D05-DA82-56C7D9F5450D}"/>
                </a:ext>
              </a:extLst>
            </p:cNvPr>
            <p:cNvCxnSpPr/>
            <p:nvPr/>
          </p:nvCxnSpPr>
          <p:spPr bwMode="auto">
            <a:xfrm flipH="1">
              <a:off x="4724400" y="5834181"/>
              <a:ext cx="990600" cy="0"/>
            </a:xfrm>
            <a:prstGeom prst="line">
              <a:avLst/>
            </a:prstGeom>
            <a:solidFill>
              <a:schemeClr val="accent1"/>
            </a:solidFill>
            <a:ln w="12700"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9">
              <a:extLst>
                <a:ext uri="{FF2B5EF4-FFF2-40B4-BE49-F238E27FC236}">
                  <a16:creationId xmlns:a16="http://schemas.microsoft.com/office/drawing/2014/main" id="{6BF17645-77A3-38EA-FED3-2C76A9FE627B}"/>
                </a:ext>
              </a:extLst>
            </p:cNvPr>
            <p:cNvGrpSpPr/>
            <p:nvPr/>
          </p:nvGrpSpPr>
          <p:grpSpPr>
            <a:xfrm>
              <a:off x="4724400" y="5834181"/>
              <a:ext cx="1981200" cy="576402"/>
              <a:chOff x="4724400" y="5834181"/>
              <a:chExt cx="1981200" cy="576402"/>
            </a:xfrm>
          </p:grpSpPr>
          <p:cxnSp>
            <p:nvCxnSpPr>
              <p:cNvPr id="18" name="Straight Connector 17">
                <a:extLst>
                  <a:ext uri="{FF2B5EF4-FFF2-40B4-BE49-F238E27FC236}">
                    <a16:creationId xmlns:a16="http://schemas.microsoft.com/office/drawing/2014/main" id="{6DC2CAEB-480E-5109-DE0C-AF3D8F7BAE01}"/>
                  </a:ext>
                </a:extLst>
              </p:cNvPr>
              <p:cNvCxnSpPr/>
              <p:nvPr/>
            </p:nvCxnSpPr>
            <p:spPr bwMode="auto">
              <a:xfrm>
                <a:off x="5715000" y="5834181"/>
                <a:ext cx="0" cy="566618"/>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1C2BD5C1-D407-87FF-5084-AFCD40B26FE0}"/>
                  </a:ext>
                </a:extLst>
              </p:cNvPr>
              <p:cNvCxnSpPr/>
              <p:nvPr/>
            </p:nvCxnSpPr>
            <p:spPr bwMode="auto">
              <a:xfrm flipH="1">
                <a:off x="5715000" y="5834181"/>
                <a:ext cx="990600" cy="0"/>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a:extLst>
                  <a:ext uri="{FF2B5EF4-FFF2-40B4-BE49-F238E27FC236}">
                    <a16:creationId xmlns:a16="http://schemas.microsoft.com/office/drawing/2014/main" id="{3651C0F5-C9BF-E9F3-2183-D9773E6BE9AE}"/>
                  </a:ext>
                </a:extLst>
              </p:cNvPr>
              <p:cNvCxnSpPr/>
              <p:nvPr/>
            </p:nvCxnSpPr>
            <p:spPr bwMode="auto">
              <a:xfrm flipH="1">
                <a:off x="4724400" y="6410583"/>
                <a:ext cx="990600" cy="0"/>
              </a:xfrm>
              <a:prstGeom prst="line">
                <a:avLst/>
              </a:prstGeom>
              <a:solidFill>
                <a:schemeClr val="accent1"/>
              </a:solidFill>
              <a:ln w="317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Box 13">
              <a:extLst>
                <a:ext uri="{FF2B5EF4-FFF2-40B4-BE49-F238E27FC236}">
                  <a16:creationId xmlns:a16="http://schemas.microsoft.com/office/drawing/2014/main" id="{ACFAA4B8-9B42-2697-C986-CEC11EF2BEFE}"/>
                </a:ext>
              </a:extLst>
            </p:cNvPr>
            <p:cNvSpPr txBox="1"/>
            <p:nvPr/>
          </p:nvSpPr>
          <p:spPr>
            <a:xfrm>
              <a:off x="4452354" y="5644681"/>
              <a:ext cx="243724" cy="249474"/>
            </a:xfrm>
            <a:prstGeom prst="rect">
              <a:avLst/>
            </a:prstGeom>
            <a:noFill/>
          </p:spPr>
          <p:txBody>
            <a:bodyPr wrap="square" lIns="0" tIns="0" rIns="0" bIns="0" rtlCol="0">
              <a:spAutoFit/>
            </a:bodyPr>
            <a:lstStyle/>
            <a:p>
              <a:pPr algn="ctr"/>
              <a:r>
                <a:rPr lang="en-US" sz="1500" dirty="0"/>
                <a:t>1</a:t>
              </a:r>
            </a:p>
          </p:txBody>
        </p:sp>
        <p:sp>
          <p:nvSpPr>
            <p:cNvPr id="16" name="TextBox 15">
              <a:extLst>
                <a:ext uri="{FF2B5EF4-FFF2-40B4-BE49-F238E27FC236}">
                  <a16:creationId xmlns:a16="http://schemas.microsoft.com/office/drawing/2014/main" id="{43EFC79A-A172-E215-693E-0D5E209C5022}"/>
                </a:ext>
              </a:extLst>
            </p:cNvPr>
            <p:cNvSpPr txBox="1"/>
            <p:nvPr/>
          </p:nvSpPr>
          <p:spPr>
            <a:xfrm>
              <a:off x="4443647" y="6241402"/>
              <a:ext cx="243724" cy="249474"/>
            </a:xfrm>
            <a:prstGeom prst="rect">
              <a:avLst/>
            </a:prstGeom>
            <a:noFill/>
          </p:spPr>
          <p:txBody>
            <a:bodyPr wrap="square" lIns="0" tIns="0" rIns="0" bIns="0" rtlCol="0">
              <a:spAutoFit/>
            </a:bodyPr>
            <a:lstStyle/>
            <a:p>
              <a:pPr algn="ctr"/>
              <a:r>
                <a:rPr lang="en-US" sz="1500" dirty="0"/>
                <a:t>0</a:t>
              </a:r>
            </a:p>
          </p:txBody>
        </p:sp>
        <p:sp>
          <p:nvSpPr>
            <p:cNvPr id="17" name="TextBox 16">
              <a:extLst>
                <a:ext uri="{FF2B5EF4-FFF2-40B4-BE49-F238E27FC236}">
                  <a16:creationId xmlns:a16="http://schemas.microsoft.com/office/drawing/2014/main" id="{AA04FA2D-2225-071A-D8CD-CD7901F26BDF}"/>
                </a:ext>
              </a:extLst>
            </p:cNvPr>
            <p:cNvSpPr txBox="1"/>
            <p:nvPr/>
          </p:nvSpPr>
          <p:spPr>
            <a:xfrm>
              <a:off x="5620472" y="6444265"/>
              <a:ext cx="243724" cy="249474"/>
            </a:xfrm>
            <a:prstGeom prst="rect">
              <a:avLst/>
            </a:prstGeom>
            <a:noFill/>
          </p:spPr>
          <p:txBody>
            <a:bodyPr wrap="square" lIns="0" tIns="0" rIns="0" bIns="0" rtlCol="0">
              <a:spAutoFit/>
            </a:bodyPr>
            <a:lstStyle/>
            <a:p>
              <a:pPr algn="ctr"/>
              <a:r>
                <a:rPr lang="el-GR" sz="1500" dirty="0"/>
                <a:t>θ</a:t>
              </a:r>
              <a:endParaRPr lang="en-US" sz="1500" dirty="0"/>
            </a:p>
          </p:txBody>
        </p:sp>
      </p:grpSp>
      <p:graphicFrame>
        <p:nvGraphicFramePr>
          <p:cNvPr id="32" name="Object 31">
            <a:extLst>
              <a:ext uri="{FF2B5EF4-FFF2-40B4-BE49-F238E27FC236}">
                <a16:creationId xmlns:a16="http://schemas.microsoft.com/office/drawing/2014/main" id="{0D9F7D4B-72F9-0CAF-2617-5F69F3450DFA}"/>
              </a:ext>
            </a:extLst>
          </p:cNvPr>
          <p:cNvGraphicFramePr>
            <a:graphicFrameLocks noChangeAspect="1"/>
          </p:cNvGraphicFramePr>
          <p:nvPr>
            <p:extLst>
              <p:ext uri="{D42A27DB-BD31-4B8C-83A1-F6EECF244321}">
                <p14:modId xmlns:p14="http://schemas.microsoft.com/office/powerpoint/2010/main" val="2386440424"/>
              </p:ext>
            </p:extLst>
          </p:nvPr>
        </p:nvGraphicFramePr>
        <p:xfrm>
          <a:off x="5314950" y="3325813"/>
          <a:ext cx="2428875" cy="569912"/>
        </p:xfrm>
        <a:graphic>
          <a:graphicData uri="http://schemas.openxmlformats.org/presentationml/2006/ole">
            <mc:AlternateContent xmlns:mc="http://schemas.openxmlformats.org/markup-compatibility/2006">
              <mc:Choice xmlns:v="urn:schemas-microsoft-com:vml" Requires="v">
                <p:oleObj name="Equation" r:id="rId2" imgW="1079280" imgH="253800" progId="Equation.DSMT4">
                  <p:embed/>
                </p:oleObj>
              </mc:Choice>
              <mc:Fallback>
                <p:oleObj name="Equation" r:id="rId2" imgW="1079280" imgH="253800" progId="Equation.DSMT4">
                  <p:embed/>
                  <p:pic>
                    <p:nvPicPr>
                      <p:cNvPr id="0" name=""/>
                      <p:cNvPicPr/>
                      <p:nvPr/>
                    </p:nvPicPr>
                    <p:blipFill>
                      <a:blip r:embed="rId3"/>
                      <a:stretch>
                        <a:fillRect/>
                      </a:stretch>
                    </p:blipFill>
                    <p:spPr>
                      <a:xfrm>
                        <a:off x="5314950" y="3325813"/>
                        <a:ext cx="2428875" cy="569912"/>
                      </a:xfrm>
                      <a:prstGeom prst="rect">
                        <a:avLst/>
                      </a:prstGeom>
                    </p:spPr>
                  </p:pic>
                </p:oleObj>
              </mc:Fallback>
            </mc:AlternateContent>
          </a:graphicData>
        </a:graphic>
      </p:graphicFrame>
    </p:spTree>
    <p:extLst>
      <p:ext uri="{BB962C8B-B14F-4D97-AF65-F5344CB8AC3E}">
        <p14:creationId xmlns:p14="http://schemas.microsoft.com/office/powerpoint/2010/main" val="2657474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Fundamentals</a:t>
            </a:r>
          </a:p>
        </p:txBody>
      </p:sp>
      <p:sp>
        <p:nvSpPr>
          <p:cNvPr id="3" name="Content Placeholder 2"/>
          <p:cNvSpPr>
            <a:spLocks noGrp="1"/>
          </p:cNvSpPr>
          <p:nvPr>
            <p:ph idx="1"/>
          </p:nvPr>
        </p:nvSpPr>
        <p:spPr>
          <a:xfrm>
            <a:off x="136919" y="872791"/>
            <a:ext cx="5507934" cy="2232359"/>
          </a:xfrm>
        </p:spPr>
        <p:txBody>
          <a:bodyPr/>
          <a:lstStyle/>
          <a:p>
            <a:r>
              <a:rPr lang="en-US" sz="1900" dirty="0"/>
              <a:t>Gradient descent is a more robust and widely used optimization technique.</a:t>
            </a:r>
          </a:p>
          <a:p>
            <a:r>
              <a:rPr lang="en-US" sz="1900" dirty="0"/>
              <a:t>In the gradient descent method, the objective function is minimized by the iterative adjustment of the optimization parameters proportionally to the gradients (derivatives) of the objective function by the optimization parameters until the optimization criteria are met.</a:t>
            </a:r>
          </a:p>
        </p:txBody>
      </p:sp>
      <p:graphicFrame>
        <p:nvGraphicFramePr>
          <p:cNvPr id="43" name="Object 42"/>
          <p:cNvGraphicFramePr>
            <a:graphicFrameLocks noChangeAspect="1"/>
          </p:cNvGraphicFramePr>
          <p:nvPr>
            <p:extLst>
              <p:ext uri="{D42A27DB-BD31-4B8C-83A1-F6EECF244321}">
                <p14:modId xmlns:p14="http://schemas.microsoft.com/office/powerpoint/2010/main" val="2993013407"/>
              </p:ext>
            </p:extLst>
          </p:nvPr>
        </p:nvGraphicFramePr>
        <p:xfrm>
          <a:off x="6210065" y="926402"/>
          <a:ext cx="1592262" cy="774700"/>
        </p:xfrm>
        <a:graphic>
          <a:graphicData uri="http://schemas.openxmlformats.org/presentationml/2006/ole">
            <mc:AlternateContent xmlns:mc="http://schemas.openxmlformats.org/markup-compatibility/2006">
              <mc:Choice xmlns:v="urn:schemas-microsoft-com:vml" Requires="v">
                <p:oleObj name="Equation" r:id="rId2" imgW="876240" imgH="431640" progId="Equation.DSMT4">
                  <p:embed/>
                </p:oleObj>
              </mc:Choice>
              <mc:Fallback>
                <p:oleObj name="Equation" r:id="rId2" imgW="876240" imgH="431640" progId="Equation.DSMT4">
                  <p:embed/>
                  <p:pic>
                    <p:nvPicPr>
                      <p:cNvPr id="43" name="Object 42"/>
                      <p:cNvPicPr>
                        <a:picLocks noChangeAspect="1" noChangeArrowheads="1"/>
                      </p:cNvPicPr>
                      <p:nvPr/>
                    </p:nvPicPr>
                    <p:blipFill>
                      <a:blip r:embed="rId3"/>
                      <a:srcRect/>
                      <a:stretch>
                        <a:fillRect/>
                      </a:stretch>
                    </p:blipFill>
                    <p:spPr bwMode="auto">
                      <a:xfrm>
                        <a:off x="6210065" y="926402"/>
                        <a:ext cx="1592262" cy="774700"/>
                      </a:xfrm>
                      <a:prstGeom prst="rect">
                        <a:avLst/>
                      </a:prstGeom>
                      <a:noFill/>
                      <a:ln>
                        <a:noFill/>
                      </a:ln>
                    </p:spPr>
                  </p:pic>
                </p:oleObj>
              </mc:Fallback>
            </mc:AlternateContent>
          </a:graphicData>
        </a:graphic>
      </p:graphicFrame>
      <p:grpSp>
        <p:nvGrpSpPr>
          <p:cNvPr id="4" name="Group 3">
            <a:extLst>
              <a:ext uri="{FF2B5EF4-FFF2-40B4-BE49-F238E27FC236}">
                <a16:creationId xmlns:a16="http://schemas.microsoft.com/office/drawing/2014/main" id="{A243E35D-E049-AB42-C2AA-7C5B2B032F48}"/>
              </a:ext>
            </a:extLst>
          </p:cNvPr>
          <p:cNvGrpSpPr/>
          <p:nvPr/>
        </p:nvGrpSpPr>
        <p:grpSpPr>
          <a:xfrm>
            <a:off x="5543662" y="922067"/>
            <a:ext cx="3394118" cy="2585831"/>
            <a:chOff x="5181600" y="1123950"/>
            <a:chExt cx="3394118" cy="2585831"/>
          </a:xfrm>
        </p:grpSpPr>
        <p:cxnSp>
          <p:nvCxnSpPr>
            <p:cNvPr id="6" name="Straight Connector 5"/>
            <p:cNvCxnSpPr/>
            <p:nvPr/>
          </p:nvCxnSpPr>
          <p:spPr bwMode="auto">
            <a:xfrm>
              <a:off x="5561030" y="1203643"/>
              <a:ext cx="0" cy="2072019"/>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5561030" y="3281065"/>
              <a:ext cx="2655267"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1"/>
            <p:cNvGrpSpPr/>
            <p:nvPr/>
          </p:nvGrpSpPr>
          <p:grpSpPr>
            <a:xfrm>
              <a:off x="5599705" y="1239687"/>
              <a:ext cx="2036454" cy="1715568"/>
              <a:chOff x="6130872" y="3525863"/>
              <a:chExt cx="1870128" cy="1167958"/>
            </a:xfrm>
          </p:grpSpPr>
          <p:sp>
            <p:nvSpPr>
              <p:cNvPr id="11" name="Freeform 10"/>
              <p:cNvSpPr/>
              <p:nvPr/>
            </p:nvSpPr>
            <p:spPr bwMode="auto">
              <a:xfrm>
                <a:off x="6989736" y="3525864"/>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13" name="Freeform 12"/>
              <p:cNvSpPr/>
              <p:nvPr/>
            </p:nvSpPr>
            <p:spPr bwMode="auto">
              <a:xfrm flipH="1">
                <a:off x="6130872" y="3525863"/>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15" name="Straight Connector 14"/>
            <p:cNvCxnSpPr/>
            <p:nvPr/>
          </p:nvCxnSpPr>
          <p:spPr bwMode="auto">
            <a:xfrm flipV="1">
              <a:off x="7259947" y="1382245"/>
              <a:ext cx="499017" cy="1176179"/>
            </a:xfrm>
            <a:prstGeom prst="line">
              <a:avLst/>
            </a:prstGeom>
            <a:solidFill>
              <a:schemeClr val="accent1"/>
            </a:solidFill>
            <a:ln w="12700"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6944919" y="2369675"/>
              <a:ext cx="634985" cy="512685"/>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7855556" y="3195969"/>
              <a:ext cx="388164" cy="427122"/>
            </a:xfrm>
            <a:prstGeom prst="rect">
              <a:avLst/>
            </a:prstGeom>
            <a:noFill/>
          </p:spPr>
          <p:txBody>
            <a:bodyPr wrap="square" rtlCol="0">
              <a:spAutoFit/>
            </a:bodyPr>
            <a:lstStyle/>
            <a:p>
              <a:r>
                <a:rPr lang="en-US" dirty="0"/>
                <a:t>w</a:t>
              </a:r>
            </a:p>
          </p:txBody>
        </p:sp>
        <p:sp>
          <p:nvSpPr>
            <p:cNvPr id="24" name="TextBox 23"/>
            <p:cNvSpPr txBox="1"/>
            <p:nvPr/>
          </p:nvSpPr>
          <p:spPr>
            <a:xfrm>
              <a:off x="5181600" y="1123950"/>
              <a:ext cx="388164" cy="427122"/>
            </a:xfrm>
            <a:prstGeom prst="rect">
              <a:avLst/>
            </a:prstGeom>
            <a:noFill/>
          </p:spPr>
          <p:txBody>
            <a:bodyPr wrap="square" rtlCol="0">
              <a:spAutoFit/>
            </a:bodyPr>
            <a:lstStyle/>
            <a:p>
              <a:r>
                <a:rPr lang="el-GR" dirty="0"/>
                <a:t>ε</a:t>
              </a:r>
              <a:endParaRPr lang="en-US" dirty="0"/>
            </a:p>
          </p:txBody>
        </p:sp>
        <p:cxnSp>
          <p:nvCxnSpPr>
            <p:cNvPr id="26" name="Straight Connector 25"/>
            <p:cNvCxnSpPr/>
            <p:nvPr/>
          </p:nvCxnSpPr>
          <p:spPr bwMode="auto">
            <a:xfrm flipV="1">
              <a:off x="7413949" y="2239653"/>
              <a:ext cx="497863" cy="2"/>
            </a:xfrm>
            <a:prstGeom prst="line">
              <a:avLst/>
            </a:prstGeom>
            <a:solidFill>
              <a:schemeClr val="accent1"/>
            </a:solidFill>
            <a:ln w="12700"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8" name="Object 27"/>
            <p:cNvGraphicFramePr>
              <a:graphicFrameLocks noChangeAspect="1"/>
            </p:cNvGraphicFramePr>
            <p:nvPr>
              <p:extLst>
                <p:ext uri="{D42A27DB-BD31-4B8C-83A1-F6EECF244321}">
                  <p14:modId xmlns:p14="http://schemas.microsoft.com/office/powerpoint/2010/main" val="1627595763"/>
                </p:ext>
              </p:extLst>
            </p:nvPr>
          </p:nvGraphicFramePr>
          <p:xfrm>
            <a:off x="7523557" y="1683287"/>
            <a:ext cx="1052161" cy="607691"/>
          </p:xfrm>
          <a:graphic>
            <a:graphicData uri="http://schemas.openxmlformats.org/presentationml/2006/ole">
              <mc:AlternateContent xmlns:mc="http://schemas.openxmlformats.org/markup-compatibility/2006">
                <mc:Choice xmlns:v="urn:schemas-microsoft-com:vml" Requires="v">
                  <p:oleObj name="Equation" r:id="rId4" imgW="723600" imgH="393480" progId="Equation.DSMT4">
                    <p:embed/>
                  </p:oleObj>
                </mc:Choice>
                <mc:Fallback>
                  <p:oleObj name="Equation" r:id="rId4" imgW="723600" imgH="393480" progId="Equation.DSMT4">
                    <p:embed/>
                    <p:pic>
                      <p:nvPicPr>
                        <p:cNvPr id="28" name="Object 27"/>
                        <p:cNvPicPr/>
                        <p:nvPr/>
                      </p:nvPicPr>
                      <p:blipFill>
                        <a:blip r:embed="rId5"/>
                        <a:stretch>
                          <a:fillRect/>
                        </a:stretch>
                      </p:blipFill>
                      <p:spPr>
                        <a:xfrm>
                          <a:off x="7523557" y="1683287"/>
                          <a:ext cx="1052161" cy="607691"/>
                        </a:xfrm>
                        <a:prstGeom prst="rect">
                          <a:avLst/>
                        </a:prstGeom>
                      </p:spPr>
                    </p:pic>
                  </p:oleObj>
                </mc:Fallback>
              </mc:AlternateContent>
            </a:graphicData>
          </a:graphic>
        </p:graphicFrame>
        <p:sp>
          <p:nvSpPr>
            <p:cNvPr id="29" name="Arc 28"/>
            <p:cNvSpPr/>
            <p:nvPr/>
          </p:nvSpPr>
          <p:spPr bwMode="auto">
            <a:xfrm>
              <a:off x="7338256" y="2118559"/>
              <a:ext cx="244713" cy="252519"/>
            </a:xfrm>
            <a:prstGeom prst="arc">
              <a:avLst/>
            </a:prstGeom>
            <a:noFill/>
            <a:ln w="9525" cap="flat" cmpd="sng" algn="ctr">
              <a:solidFill>
                <a:srgbClr val="0070C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cxnSp>
          <p:nvCxnSpPr>
            <p:cNvPr id="31" name="Straight Arrow Connector 30"/>
            <p:cNvCxnSpPr/>
            <p:nvPr/>
          </p:nvCxnSpPr>
          <p:spPr bwMode="auto">
            <a:xfrm flipH="1">
              <a:off x="7237306" y="2245107"/>
              <a:ext cx="164998" cy="411196"/>
            </a:xfrm>
            <a:prstGeom prst="straightConnector1">
              <a:avLst/>
            </a:prstGeom>
            <a:solidFill>
              <a:schemeClr val="accent1"/>
            </a:solidFill>
            <a:ln w="19050" cap="flat" cmpd="sng" algn="ctr">
              <a:solidFill>
                <a:srgbClr val="0070C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p:nvPr/>
          </p:nvCxnSpPr>
          <p:spPr bwMode="auto">
            <a:xfrm flipV="1">
              <a:off x="7400843" y="2275577"/>
              <a:ext cx="13106" cy="1016793"/>
            </a:xfrm>
            <a:prstGeom prst="line">
              <a:avLst/>
            </a:prstGeom>
            <a:solidFill>
              <a:schemeClr val="accent1"/>
            </a:solidFill>
            <a:ln w="12700" cap="flat" cmpd="sng" algn="ctr">
              <a:solidFill>
                <a:srgbClr val="0070C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flipV="1">
              <a:off x="7237306" y="2635310"/>
              <a:ext cx="19884" cy="645755"/>
            </a:xfrm>
            <a:prstGeom prst="line">
              <a:avLst/>
            </a:prstGeom>
            <a:solidFill>
              <a:schemeClr val="accent1"/>
            </a:solidFill>
            <a:ln w="12700" cap="flat" cmpd="sng" algn="ctr">
              <a:solidFill>
                <a:srgbClr val="0070C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7085558" y="3272866"/>
              <a:ext cx="683102" cy="427122"/>
            </a:xfrm>
            <a:prstGeom prst="rect">
              <a:avLst/>
            </a:prstGeom>
            <a:noFill/>
          </p:spPr>
          <p:txBody>
            <a:bodyPr wrap="square" rtlCol="0">
              <a:spAutoFit/>
            </a:bodyPr>
            <a:lstStyle/>
            <a:p>
              <a:r>
                <a:rPr lang="el-GR" dirty="0">
                  <a:solidFill>
                    <a:srgbClr val="0070C0"/>
                  </a:solidFill>
                </a:rPr>
                <a:t>Δ</a:t>
              </a:r>
              <a:r>
                <a:rPr lang="en-US" dirty="0">
                  <a:solidFill>
                    <a:srgbClr val="0070C0"/>
                  </a:solidFill>
                </a:rPr>
                <a:t>w</a:t>
              </a:r>
            </a:p>
          </p:txBody>
        </p:sp>
        <p:cxnSp>
          <p:nvCxnSpPr>
            <p:cNvPr id="42" name="Straight Arrow Connector 41"/>
            <p:cNvCxnSpPr/>
            <p:nvPr/>
          </p:nvCxnSpPr>
          <p:spPr bwMode="auto">
            <a:xfrm flipH="1">
              <a:off x="7227688" y="3327395"/>
              <a:ext cx="179709" cy="0"/>
            </a:xfrm>
            <a:prstGeom prst="straightConnector1">
              <a:avLst/>
            </a:prstGeom>
            <a:solidFill>
              <a:schemeClr val="accent1"/>
            </a:solidFill>
            <a:ln w="19050" cap="flat" cmpd="sng" algn="ctr">
              <a:solidFill>
                <a:srgbClr val="0070C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H="1">
              <a:off x="6888663" y="3318809"/>
              <a:ext cx="89615" cy="0"/>
            </a:xfrm>
            <a:prstGeom prst="straightConnector1">
              <a:avLst/>
            </a:prstGeom>
            <a:solidFill>
              <a:schemeClr val="accent1"/>
            </a:solidFill>
            <a:ln w="19050" cap="flat" cmpd="sng" algn="ctr">
              <a:solidFill>
                <a:srgbClr val="FF000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p:nvPr/>
          </p:nvCxnSpPr>
          <p:spPr bwMode="auto">
            <a:xfrm flipV="1">
              <a:off x="7014505" y="2828072"/>
              <a:ext cx="497863" cy="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8" name="Object 47"/>
            <p:cNvGraphicFramePr>
              <a:graphicFrameLocks noChangeAspect="1"/>
            </p:cNvGraphicFramePr>
            <p:nvPr>
              <p:extLst>
                <p:ext uri="{D42A27DB-BD31-4B8C-83A1-F6EECF244321}">
                  <p14:modId xmlns:p14="http://schemas.microsoft.com/office/powerpoint/2010/main" val="4243582633"/>
                </p:ext>
              </p:extLst>
            </p:nvPr>
          </p:nvGraphicFramePr>
          <p:xfrm>
            <a:off x="7270950" y="2346301"/>
            <a:ext cx="1052161" cy="607691"/>
          </p:xfrm>
          <a:graphic>
            <a:graphicData uri="http://schemas.openxmlformats.org/presentationml/2006/ole">
              <mc:AlternateContent xmlns:mc="http://schemas.openxmlformats.org/markup-compatibility/2006">
                <mc:Choice xmlns:v="urn:schemas-microsoft-com:vml" Requires="v">
                  <p:oleObj name="Equation" r:id="rId6" imgW="723600" imgH="393480" progId="Equation.DSMT4">
                    <p:embed/>
                  </p:oleObj>
                </mc:Choice>
                <mc:Fallback>
                  <p:oleObj name="Equation" r:id="rId6" imgW="723600" imgH="393480" progId="Equation.DSMT4">
                    <p:embed/>
                    <p:pic>
                      <p:nvPicPr>
                        <p:cNvPr id="48" name="Object 47"/>
                        <p:cNvPicPr/>
                        <p:nvPr/>
                      </p:nvPicPr>
                      <p:blipFill>
                        <a:blip r:embed="rId7"/>
                        <a:stretch>
                          <a:fillRect/>
                        </a:stretch>
                      </p:blipFill>
                      <p:spPr>
                        <a:xfrm>
                          <a:off x="7270950" y="2346301"/>
                          <a:ext cx="1052161" cy="607691"/>
                        </a:xfrm>
                        <a:prstGeom prst="rect">
                          <a:avLst/>
                        </a:prstGeom>
                      </p:spPr>
                    </p:pic>
                  </p:oleObj>
                </mc:Fallback>
              </mc:AlternateContent>
            </a:graphicData>
          </a:graphic>
        </p:graphicFrame>
        <p:cxnSp>
          <p:nvCxnSpPr>
            <p:cNvPr id="50" name="Straight Arrow Connector 49"/>
            <p:cNvCxnSpPr/>
            <p:nvPr/>
          </p:nvCxnSpPr>
          <p:spPr bwMode="auto">
            <a:xfrm flipH="1">
              <a:off x="6884697" y="2860421"/>
              <a:ext cx="89615" cy="86068"/>
            </a:xfrm>
            <a:prstGeom prst="straightConnector1">
              <a:avLst/>
            </a:prstGeom>
            <a:solidFill>
              <a:schemeClr val="accent1"/>
            </a:solidFill>
            <a:ln w="19050" cap="flat" cmpd="sng" algn="ctr">
              <a:solidFill>
                <a:srgbClr val="FF000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flipV="1">
              <a:off x="6995702" y="2837999"/>
              <a:ext cx="0" cy="434867"/>
            </a:xfrm>
            <a:prstGeom prst="line">
              <a:avLst/>
            </a:prstGeom>
            <a:solidFill>
              <a:schemeClr val="accent1"/>
            </a:solidFill>
            <a:ln w="12700" cap="flat" cmpd="sng" algn="ctr">
              <a:solidFill>
                <a:srgbClr val="FF000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flipV="1">
              <a:off x="6902789" y="2903455"/>
              <a:ext cx="0" cy="360953"/>
            </a:xfrm>
            <a:prstGeom prst="line">
              <a:avLst/>
            </a:prstGeom>
            <a:solidFill>
              <a:schemeClr val="accent1"/>
            </a:solidFill>
            <a:ln w="12700" cap="flat" cmpd="sng" algn="ctr">
              <a:solidFill>
                <a:srgbClr val="FF000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p:cNvSpPr txBox="1"/>
            <p:nvPr/>
          </p:nvSpPr>
          <p:spPr>
            <a:xfrm>
              <a:off x="6491680" y="3282659"/>
              <a:ext cx="683102" cy="427122"/>
            </a:xfrm>
            <a:prstGeom prst="rect">
              <a:avLst/>
            </a:prstGeom>
            <a:noFill/>
          </p:spPr>
          <p:txBody>
            <a:bodyPr wrap="square" rtlCol="0">
              <a:spAutoFit/>
            </a:bodyPr>
            <a:lstStyle/>
            <a:p>
              <a:r>
                <a:rPr lang="el-GR" dirty="0">
                  <a:solidFill>
                    <a:srgbClr val="FF0000"/>
                  </a:solidFill>
                </a:rPr>
                <a:t>Δ</a:t>
              </a:r>
              <a:r>
                <a:rPr lang="en-US" dirty="0">
                  <a:solidFill>
                    <a:srgbClr val="FF0000"/>
                  </a:solidFill>
                </a:rPr>
                <a:t>w</a:t>
              </a:r>
            </a:p>
          </p:txBody>
        </p:sp>
        <p:sp>
          <p:nvSpPr>
            <p:cNvPr id="55" name="Arc 54"/>
            <p:cNvSpPr/>
            <p:nvPr/>
          </p:nvSpPr>
          <p:spPr bwMode="auto">
            <a:xfrm>
              <a:off x="7085558" y="2717811"/>
              <a:ext cx="151748" cy="240376"/>
            </a:xfrm>
            <a:prstGeom prst="arc">
              <a:avLst/>
            </a:prstGeom>
            <a:noFill/>
            <a:ln w="9525" cap="flat" cmpd="sng" algn="ctr">
              <a:solidFill>
                <a:srgbClr val="FF000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graphicFrame>
        <p:nvGraphicFramePr>
          <p:cNvPr id="5" name="Object 4">
            <a:extLst>
              <a:ext uri="{FF2B5EF4-FFF2-40B4-BE49-F238E27FC236}">
                <a16:creationId xmlns:a16="http://schemas.microsoft.com/office/drawing/2014/main" id="{CCF02F1D-8D56-1330-DC66-F590F7FAC16F}"/>
              </a:ext>
            </a:extLst>
          </p:cNvPr>
          <p:cNvGraphicFramePr>
            <a:graphicFrameLocks noChangeAspect="1"/>
          </p:cNvGraphicFramePr>
          <p:nvPr>
            <p:extLst>
              <p:ext uri="{D42A27DB-BD31-4B8C-83A1-F6EECF244321}">
                <p14:modId xmlns:p14="http://schemas.microsoft.com/office/powerpoint/2010/main" val="3788355155"/>
              </p:ext>
            </p:extLst>
          </p:nvPr>
        </p:nvGraphicFramePr>
        <p:xfrm>
          <a:off x="6363978" y="1621800"/>
          <a:ext cx="1201737" cy="642308"/>
        </p:xfrm>
        <a:graphic>
          <a:graphicData uri="http://schemas.openxmlformats.org/presentationml/2006/ole">
            <mc:AlternateContent xmlns:mc="http://schemas.openxmlformats.org/markup-compatibility/2006">
              <mc:Choice xmlns:v="urn:schemas-microsoft-com:vml" Requires="v">
                <p:oleObj name="Equation" r:id="rId8" imgW="736560" imgH="393480" progId="Equation.DSMT4">
                  <p:embed/>
                </p:oleObj>
              </mc:Choice>
              <mc:Fallback>
                <p:oleObj name="Equation" r:id="rId8" imgW="736560" imgH="393480" progId="Equation.DSMT4">
                  <p:embed/>
                  <p:pic>
                    <p:nvPicPr>
                      <p:cNvPr id="0" name=""/>
                      <p:cNvPicPr/>
                      <p:nvPr/>
                    </p:nvPicPr>
                    <p:blipFill>
                      <a:blip r:embed="rId9"/>
                      <a:stretch>
                        <a:fillRect/>
                      </a:stretch>
                    </p:blipFill>
                    <p:spPr>
                      <a:xfrm>
                        <a:off x="6363978" y="1621800"/>
                        <a:ext cx="1201737" cy="64230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41524A0-BBC7-A7DC-5290-9CD169CF79C8}"/>
              </a:ext>
            </a:extLst>
          </p:cNvPr>
          <p:cNvGraphicFramePr>
            <a:graphicFrameLocks noChangeAspect="1"/>
          </p:cNvGraphicFramePr>
          <p:nvPr>
            <p:extLst>
              <p:ext uri="{D42A27DB-BD31-4B8C-83A1-F6EECF244321}">
                <p14:modId xmlns:p14="http://schemas.microsoft.com/office/powerpoint/2010/main" val="2135223238"/>
              </p:ext>
            </p:extLst>
          </p:nvPr>
        </p:nvGraphicFramePr>
        <p:xfrm>
          <a:off x="4091725" y="3695096"/>
          <a:ext cx="1452563" cy="819150"/>
        </p:xfrm>
        <a:graphic>
          <a:graphicData uri="http://schemas.openxmlformats.org/presentationml/2006/ole">
            <mc:AlternateContent xmlns:mc="http://schemas.openxmlformats.org/markup-compatibility/2006">
              <mc:Choice xmlns:v="urn:schemas-microsoft-com:vml" Requires="v">
                <p:oleObj name="Equation" r:id="rId10" imgW="799920" imgH="457200" progId="Equation.DSMT4">
                  <p:embed/>
                </p:oleObj>
              </mc:Choice>
              <mc:Fallback>
                <p:oleObj name="Equation" r:id="rId10" imgW="799920" imgH="457200" progId="Equation.DSMT4">
                  <p:embed/>
                  <p:pic>
                    <p:nvPicPr>
                      <p:cNvPr id="43" name="Object 42"/>
                      <p:cNvPicPr>
                        <a:picLocks noChangeAspect="1" noChangeArrowheads="1"/>
                      </p:cNvPicPr>
                      <p:nvPr/>
                    </p:nvPicPr>
                    <p:blipFill>
                      <a:blip r:embed="rId11"/>
                      <a:srcRect/>
                      <a:stretch>
                        <a:fillRect/>
                      </a:stretch>
                    </p:blipFill>
                    <p:spPr bwMode="auto">
                      <a:xfrm>
                        <a:off x="4091725" y="3695096"/>
                        <a:ext cx="1452563" cy="819150"/>
                      </a:xfrm>
                      <a:prstGeom prst="rect">
                        <a:avLst/>
                      </a:prstGeom>
                      <a:noFill/>
                      <a:ln>
                        <a:noFill/>
                      </a:ln>
                    </p:spPr>
                  </p:pic>
                </p:oleObj>
              </mc:Fallback>
            </mc:AlternateContent>
          </a:graphicData>
        </a:graphic>
      </p:graphicFrame>
      <p:graphicFrame>
        <p:nvGraphicFramePr>
          <p:cNvPr id="9" name="Object 8">
            <a:extLst>
              <a:ext uri="{FF2B5EF4-FFF2-40B4-BE49-F238E27FC236}">
                <a16:creationId xmlns:a16="http://schemas.microsoft.com/office/drawing/2014/main" id="{B2A26FD1-DC7E-3213-B509-31810F469387}"/>
              </a:ext>
            </a:extLst>
          </p:cNvPr>
          <p:cNvGraphicFramePr>
            <a:graphicFrameLocks noChangeAspect="1"/>
          </p:cNvGraphicFramePr>
          <p:nvPr>
            <p:extLst>
              <p:ext uri="{D42A27DB-BD31-4B8C-83A1-F6EECF244321}">
                <p14:modId xmlns:p14="http://schemas.microsoft.com/office/powerpoint/2010/main" val="2824339979"/>
              </p:ext>
            </p:extLst>
          </p:nvPr>
        </p:nvGraphicFramePr>
        <p:xfrm>
          <a:off x="558800" y="3359150"/>
          <a:ext cx="2776538" cy="1535113"/>
        </p:xfrm>
        <a:graphic>
          <a:graphicData uri="http://schemas.openxmlformats.org/presentationml/2006/ole">
            <mc:AlternateContent xmlns:mc="http://schemas.openxmlformats.org/markup-compatibility/2006">
              <mc:Choice xmlns:v="urn:schemas-microsoft-com:vml" Requires="v">
                <p:oleObj name="Equation" r:id="rId12" imgW="1701720" imgH="939600" progId="Equation.DSMT4">
                  <p:embed/>
                </p:oleObj>
              </mc:Choice>
              <mc:Fallback>
                <p:oleObj name="Equation" r:id="rId12" imgW="1701720" imgH="939600" progId="Equation.DSMT4">
                  <p:embed/>
                  <p:pic>
                    <p:nvPicPr>
                      <p:cNvPr id="5" name="Object 4">
                        <a:extLst>
                          <a:ext uri="{FF2B5EF4-FFF2-40B4-BE49-F238E27FC236}">
                            <a16:creationId xmlns:a16="http://schemas.microsoft.com/office/drawing/2014/main" id="{CCF02F1D-8D56-1330-DC66-F590F7FAC16F}"/>
                          </a:ext>
                        </a:extLst>
                      </p:cNvPr>
                      <p:cNvPicPr/>
                      <p:nvPr/>
                    </p:nvPicPr>
                    <p:blipFill>
                      <a:blip r:embed="rId13"/>
                      <a:stretch>
                        <a:fillRect/>
                      </a:stretch>
                    </p:blipFill>
                    <p:spPr>
                      <a:xfrm>
                        <a:off x="558800" y="3359150"/>
                        <a:ext cx="2776538" cy="1535113"/>
                      </a:xfrm>
                      <a:prstGeom prst="rect">
                        <a:avLst/>
                      </a:prstGeom>
                    </p:spPr>
                  </p:pic>
                </p:oleObj>
              </mc:Fallback>
            </mc:AlternateContent>
          </a:graphicData>
        </a:graphic>
      </p:graphicFrame>
      <p:sp>
        <p:nvSpPr>
          <p:cNvPr id="10" name="Arrow: Right 9">
            <a:extLst>
              <a:ext uri="{FF2B5EF4-FFF2-40B4-BE49-F238E27FC236}">
                <a16:creationId xmlns:a16="http://schemas.microsoft.com/office/drawing/2014/main" id="{DF5FC94D-FC6B-541E-74F2-9040677C1D35}"/>
              </a:ext>
            </a:extLst>
          </p:cNvPr>
          <p:cNvSpPr/>
          <p:nvPr/>
        </p:nvSpPr>
        <p:spPr bwMode="auto">
          <a:xfrm>
            <a:off x="3419078" y="3986964"/>
            <a:ext cx="609600" cy="3048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6" name="TextBox 15">
            <a:extLst>
              <a:ext uri="{FF2B5EF4-FFF2-40B4-BE49-F238E27FC236}">
                <a16:creationId xmlns:a16="http://schemas.microsoft.com/office/drawing/2014/main" id="{FB837B78-B7F2-C562-1366-5F21C54EDF98}"/>
              </a:ext>
            </a:extLst>
          </p:cNvPr>
          <p:cNvSpPr txBox="1"/>
          <p:nvPr/>
        </p:nvSpPr>
        <p:spPr>
          <a:xfrm>
            <a:off x="6259929" y="3583201"/>
            <a:ext cx="2655267" cy="1200329"/>
          </a:xfrm>
          <a:prstGeom prst="rect">
            <a:avLst/>
          </a:prstGeom>
          <a:noFill/>
          <a:ln>
            <a:solidFill>
              <a:schemeClr val="tx1"/>
            </a:solidFill>
          </a:ln>
        </p:spPr>
        <p:txBody>
          <a:bodyPr wrap="square">
            <a:spAutoFit/>
          </a:bodyPr>
          <a:lstStyle/>
          <a:p>
            <a:r>
              <a:rPr lang="en-US" dirty="0"/>
              <a:t>symbol ∇ "</a:t>
            </a:r>
            <a:r>
              <a:rPr lang="en-US" dirty="0" err="1"/>
              <a:t>nabla</a:t>
            </a:r>
            <a:r>
              <a:rPr lang="en-US" dirty="0"/>
              <a:t>" is an operator used in vector calculus as a vector differential operator.</a:t>
            </a:r>
          </a:p>
        </p:txBody>
      </p:sp>
    </p:spTree>
    <p:extLst>
      <p:ext uri="{BB962C8B-B14F-4D97-AF65-F5344CB8AC3E}">
        <p14:creationId xmlns:p14="http://schemas.microsoft.com/office/powerpoint/2010/main" val="203286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Objective Function</a:t>
            </a:r>
          </a:p>
        </p:txBody>
      </p:sp>
      <p:sp>
        <p:nvSpPr>
          <p:cNvPr id="3" name="Content Placeholder 2"/>
          <p:cNvSpPr>
            <a:spLocks noGrp="1"/>
          </p:cNvSpPr>
          <p:nvPr>
            <p:ph idx="1"/>
          </p:nvPr>
        </p:nvSpPr>
        <p:spPr>
          <a:xfrm>
            <a:off x="267842" y="950198"/>
            <a:ext cx="5418706" cy="1478525"/>
          </a:xfrm>
        </p:spPr>
        <p:txBody>
          <a:bodyPr/>
          <a:lstStyle/>
          <a:p>
            <a:r>
              <a:rPr lang="en-US" sz="1900" dirty="0"/>
              <a:t>To calculate the gradients (derivatives) the objective function better be analytically differentiable by the optimization parameters.</a:t>
            </a:r>
          </a:p>
          <a:p>
            <a:r>
              <a:rPr lang="en-US" sz="1900" dirty="0"/>
              <a:t>Thus, the square difference between the calculated network output, y, and the preset labeled output, c, is better be used instead of the absolute value of that difference, i.e.</a:t>
            </a:r>
          </a:p>
        </p:txBody>
      </p:sp>
      <p:graphicFrame>
        <p:nvGraphicFramePr>
          <p:cNvPr id="5" name="Object 4">
            <a:extLst>
              <a:ext uri="{FF2B5EF4-FFF2-40B4-BE49-F238E27FC236}">
                <a16:creationId xmlns:a16="http://schemas.microsoft.com/office/drawing/2014/main" id="{162C4E5F-7451-797A-69F6-EFDBA7C8C2F4}"/>
              </a:ext>
            </a:extLst>
          </p:cNvPr>
          <p:cNvGraphicFramePr>
            <a:graphicFrameLocks noChangeAspect="1"/>
          </p:cNvGraphicFramePr>
          <p:nvPr>
            <p:extLst>
              <p:ext uri="{D42A27DB-BD31-4B8C-83A1-F6EECF244321}">
                <p14:modId xmlns:p14="http://schemas.microsoft.com/office/powerpoint/2010/main" val="946348138"/>
              </p:ext>
            </p:extLst>
          </p:nvPr>
        </p:nvGraphicFramePr>
        <p:xfrm>
          <a:off x="311150" y="3105150"/>
          <a:ext cx="2851150" cy="850900"/>
        </p:xfrm>
        <a:graphic>
          <a:graphicData uri="http://schemas.openxmlformats.org/presentationml/2006/ole">
            <mc:AlternateContent xmlns:mc="http://schemas.openxmlformats.org/markup-compatibility/2006">
              <mc:Choice xmlns:v="urn:schemas-microsoft-com:vml" Requires="v">
                <p:oleObj name="Equation" r:id="rId2" imgW="1320480" imgH="393480" progId="Equation.DSMT4">
                  <p:embed/>
                </p:oleObj>
              </mc:Choice>
              <mc:Fallback>
                <p:oleObj name="Equation" r:id="rId2" imgW="1320480" imgH="393480" progId="Equation.DSMT4">
                  <p:embed/>
                  <p:pic>
                    <p:nvPicPr>
                      <p:cNvPr id="5" name="Object 4">
                        <a:extLst>
                          <a:ext uri="{FF2B5EF4-FFF2-40B4-BE49-F238E27FC236}">
                            <a16:creationId xmlns:a16="http://schemas.microsoft.com/office/drawing/2014/main" id="{162C4E5F-7451-797A-69F6-EFDBA7C8C2F4}"/>
                          </a:ext>
                        </a:extLst>
                      </p:cNvPr>
                      <p:cNvPicPr/>
                      <p:nvPr/>
                    </p:nvPicPr>
                    <p:blipFill>
                      <a:blip r:embed="rId3"/>
                      <a:stretch>
                        <a:fillRect/>
                      </a:stretch>
                    </p:blipFill>
                    <p:spPr>
                      <a:xfrm>
                        <a:off x="311150" y="3105150"/>
                        <a:ext cx="2851150" cy="8509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83F2E21-061A-4F3E-B2A0-DBF7C6068E4A}"/>
              </a:ext>
            </a:extLst>
          </p:cNvPr>
          <p:cNvGraphicFramePr>
            <a:graphicFrameLocks noChangeAspect="1"/>
          </p:cNvGraphicFramePr>
          <p:nvPr>
            <p:extLst>
              <p:ext uri="{D42A27DB-BD31-4B8C-83A1-F6EECF244321}">
                <p14:modId xmlns:p14="http://schemas.microsoft.com/office/powerpoint/2010/main" val="4132268891"/>
              </p:ext>
            </p:extLst>
          </p:nvPr>
        </p:nvGraphicFramePr>
        <p:xfrm>
          <a:off x="150813" y="3851275"/>
          <a:ext cx="4132262" cy="950913"/>
        </p:xfrm>
        <a:graphic>
          <a:graphicData uri="http://schemas.openxmlformats.org/presentationml/2006/ole">
            <mc:AlternateContent xmlns:mc="http://schemas.openxmlformats.org/markup-compatibility/2006">
              <mc:Choice xmlns:v="urn:schemas-microsoft-com:vml" Requires="v">
                <p:oleObj name="Equation" r:id="rId4" imgW="1930320" imgH="444240" progId="Equation.DSMT4">
                  <p:embed/>
                </p:oleObj>
              </mc:Choice>
              <mc:Fallback>
                <p:oleObj name="Equation" r:id="rId4" imgW="1930320" imgH="444240" progId="Equation.DSMT4">
                  <p:embed/>
                  <p:pic>
                    <p:nvPicPr>
                      <p:cNvPr id="0" name=""/>
                      <p:cNvPicPr/>
                      <p:nvPr/>
                    </p:nvPicPr>
                    <p:blipFill>
                      <a:blip r:embed="rId5"/>
                      <a:stretch>
                        <a:fillRect/>
                      </a:stretch>
                    </p:blipFill>
                    <p:spPr>
                      <a:xfrm>
                        <a:off x="150813" y="3851275"/>
                        <a:ext cx="4132262" cy="950913"/>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523E944A-52A9-4CDD-1047-F6F1E0923EAD}"/>
              </a:ext>
            </a:extLst>
          </p:cNvPr>
          <p:cNvGrpSpPr/>
          <p:nvPr/>
        </p:nvGrpSpPr>
        <p:grpSpPr>
          <a:xfrm>
            <a:off x="5632951" y="831753"/>
            <a:ext cx="3200400" cy="2471556"/>
            <a:chOff x="5632951" y="831753"/>
            <a:chExt cx="3200400" cy="2471556"/>
          </a:xfrm>
        </p:grpSpPr>
        <p:cxnSp>
          <p:nvCxnSpPr>
            <p:cNvPr id="6" name="Straight Connector 5"/>
            <p:cNvCxnSpPr/>
            <p:nvPr/>
          </p:nvCxnSpPr>
          <p:spPr bwMode="auto">
            <a:xfrm>
              <a:off x="5990725" y="907924"/>
              <a:ext cx="0" cy="198045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5990725" y="2893539"/>
              <a:ext cx="2503719"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1"/>
            <p:cNvGrpSpPr/>
            <p:nvPr/>
          </p:nvGrpSpPr>
          <p:grpSpPr>
            <a:xfrm>
              <a:off x="6027193" y="942375"/>
              <a:ext cx="1920224" cy="1639752"/>
              <a:chOff x="6130872" y="3525863"/>
              <a:chExt cx="1870128" cy="1167958"/>
            </a:xfrm>
          </p:grpSpPr>
          <p:sp>
            <p:nvSpPr>
              <p:cNvPr id="11" name="Freeform 10"/>
              <p:cNvSpPr/>
              <p:nvPr/>
            </p:nvSpPr>
            <p:spPr bwMode="auto">
              <a:xfrm>
                <a:off x="6989736" y="3525864"/>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13" name="Freeform 12"/>
              <p:cNvSpPr/>
              <p:nvPr/>
            </p:nvSpPr>
            <p:spPr bwMode="auto">
              <a:xfrm flipH="1">
                <a:off x="6130872" y="3525863"/>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15" name="Straight Connector 14"/>
            <p:cNvCxnSpPr/>
            <p:nvPr/>
          </p:nvCxnSpPr>
          <p:spPr bwMode="auto">
            <a:xfrm flipV="1">
              <a:off x="7592678" y="1078634"/>
              <a:ext cx="470536" cy="1124201"/>
            </a:xfrm>
            <a:prstGeom prst="line">
              <a:avLst/>
            </a:prstGeom>
            <a:solidFill>
              <a:schemeClr val="accent1"/>
            </a:solidFill>
            <a:ln w="12700"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V="1">
              <a:off x="7295629" y="2022426"/>
              <a:ext cx="598743" cy="490028"/>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8154292" y="2812204"/>
              <a:ext cx="366010" cy="408247"/>
            </a:xfrm>
            <a:prstGeom prst="rect">
              <a:avLst/>
            </a:prstGeom>
            <a:noFill/>
          </p:spPr>
          <p:txBody>
            <a:bodyPr wrap="square" rtlCol="0">
              <a:spAutoFit/>
            </a:bodyPr>
            <a:lstStyle/>
            <a:p>
              <a:r>
                <a:rPr lang="en-US" dirty="0"/>
                <a:t>w</a:t>
              </a:r>
            </a:p>
          </p:txBody>
        </p:sp>
        <p:sp>
          <p:nvSpPr>
            <p:cNvPr id="24" name="TextBox 23"/>
            <p:cNvSpPr txBox="1"/>
            <p:nvPr/>
          </p:nvSpPr>
          <p:spPr>
            <a:xfrm>
              <a:off x="5632951" y="831753"/>
              <a:ext cx="366010" cy="408247"/>
            </a:xfrm>
            <a:prstGeom prst="rect">
              <a:avLst/>
            </a:prstGeom>
            <a:noFill/>
          </p:spPr>
          <p:txBody>
            <a:bodyPr wrap="square" rtlCol="0">
              <a:spAutoFit/>
            </a:bodyPr>
            <a:lstStyle/>
            <a:p>
              <a:r>
                <a:rPr lang="el-GR" dirty="0"/>
                <a:t>ε</a:t>
              </a:r>
              <a:endParaRPr lang="en-US" dirty="0"/>
            </a:p>
          </p:txBody>
        </p:sp>
        <p:cxnSp>
          <p:nvCxnSpPr>
            <p:cNvPr id="26" name="Straight Connector 25"/>
            <p:cNvCxnSpPr/>
            <p:nvPr/>
          </p:nvCxnSpPr>
          <p:spPr bwMode="auto">
            <a:xfrm flipV="1">
              <a:off x="7737890" y="1898150"/>
              <a:ext cx="469447" cy="2"/>
            </a:xfrm>
            <a:prstGeom prst="line">
              <a:avLst/>
            </a:prstGeom>
            <a:solidFill>
              <a:schemeClr val="accent1"/>
            </a:solidFill>
            <a:ln w="12700" cap="flat" cmpd="sng" algn="ctr">
              <a:solidFill>
                <a:srgbClr val="0070C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8" name="Object 27"/>
            <p:cNvGraphicFramePr>
              <a:graphicFrameLocks noChangeAspect="1"/>
            </p:cNvGraphicFramePr>
            <p:nvPr>
              <p:extLst>
                <p:ext uri="{D42A27DB-BD31-4B8C-83A1-F6EECF244321}">
                  <p14:modId xmlns:p14="http://schemas.microsoft.com/office/powerpoint/2010/main" val="2798073744"/>
                </p:ext>
              </p:extLst>
            </p:nvPr>
          </p:nvGraphicFramePr>
          <p:xfrm>
            <a:off x="7841241" y="1366372"/>
            <a:ext cx="992110" cy="580835"/>
          </p:xfrm>
          <a:graphic>
            <a:graphicData uri="http://schemas.openxmlformats.org/presentationml/2006/ole">
              <mc:AlternateContent xmlns:mc="http://schemas.openxmlformats.org/markup-compatibility/2006">
                <mc:Choice xmlns:v="urn:schemas-microsoft-com:vml" Requires="v">
                  <p:oleObj name="Equation" r:id="rId6" imgW="723600" imgH="393480" progId="Equation.DSMT4">
                    <p:embed/>
                  </p:oleObj>
                </mc:Choice>
                <mc:Fallback>
                  <p:oleObj name="Equation" r:id="rId6" imgW="723600" imgH="393480" progId="Equation.DSMT4">
                    <p:embed/>
                    <p:pic>
                      <p:nvPicPr>
                        <p:cNvPr id="28" name="Object 27"/>
                        <p:cNvPicPr/>
                        <p:nvPr/>
                      </p:nvPicPr>
                      <p:blipFill>
                        <a:blip r:embed="rId7"/>
                        <a:stretch>
                          <a:fillRect/>
                        </a:stretch>
                      </p:blipFill>
                      <p:spPr>
                        <a:xfrm>
                          <a:off x="7841241" y="1366372"/>
                          <a:ext cx="992110" cy="580835"/>
                        </a:xfrm>
                        <a:prstGeom prst="rect">
                          <a:avLst/>
                        </a:prstGeom>
                      </p:spPr>
                    </p:pic>
                  </p:oleObj>
                </mc:Fallback>
              </mc:AlternateContent>
            </a:graphicData>
          </a:graphic>
        </p:graphicFrame>
        <p:sp>
          <p:nvSpPr>
            <p:cNvPr id="29" name="Arc 28"/>
            <p:cNvSpPr/>
            <p:nvPr/>
          </p:nvSpPr>
          <p:spPr bwMode="auto">
            <a:xfrm>
              <a:off x="7666517" y="1782407"/>
              <a:ext cx="230746" cy="241360"/>
            </a:xfrm>
            <a:prstGeom prst="arc">
              <a:avLst/>
            </a:prstGeom>
            <a:noFill/>
            <a:ln w="9525" cap="flat" cmpd="sng" algn="ctr">
              <a:solidFill>
                <a:srgbClr val="0070C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cxnSp>
          <p:nvCxnSpPr>
            <p:cNvPr id="31" name="Straight Arrow Connector 30"/>
            <p:cNvCxnSpPr/>
            <p:nvPr/>
          </p:nvCxnSpPr>
          <p:spPr bwMode="auto">
            <a:xfrm flipH="1">
              <a:off x="7571329" y="1903363"/>
              <a:ext cx="155581" cy="393024"/>
            </a:xfrm>
            <a:prstGeom prst="straightConnector1">
              <a:avLst/>
            </a:prstGeom>
            <a:solidFill>
              <a:schemeClr val="accent1"/>
            </a:solidFill>
            <a:ln w="19050" cap="flat" cmpd="sng" algn="ctr">
              <a:solidFill>
                <a:srgbClr val="0070C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p:nvPr/>
          </p:nvCxnSpPr>
          <p:spPr bwMode="auto">
            <a:xfrm flipV="1">
              <a:off x="7725532" y="1932487"/>
              <a:ext cx="12358" cy="971858"/>
            </a:xfrm>
            <a:prstGeom prst="line">
              <a:avLst/>
            </a:prstGeom>
            <a:solidFill>
              <a:schemeClr val="accent1"/>
            </a:solidFill>
            <a:ln w="12700" cap="flat" cmpd="sng" algn="ctr">
              <a:solidFill>
                <a:srgbClr val="0070C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flipV="1">
              <a:off x="7571329" y="2276321"/>
              <a:ext cx="18749" cy="617217"/>
            </a:xfrm>
            <a:prstGeom prst="line">
              <a:avLst/>
            </a:prstGeom>
            <a:solidFill>
              <a:schemeClr val="accent1"/>
            </a:solidFill>
            <a:ln w="12700" cap="flat" cmpd="sng" algn="ctr">
              <a:solidFill>
                <a:srgbClr val="0070C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7428242" y="2885702"/>
              <a:ext cx="644114" cy="408247"/>
            </a:xfrm>
            <a:prstGeom prst="rect">
              <a:avLst/>
            </a:prstGeom>
            <a:noFill/>
          </p:spPr>
          <p:txBody>
            <a:bodyPr wrap="square" rtlCol="0">
              <a:spAutoFit/>
            </a:bodyPr>
            <a:lstStyle/>
            <a:p>
              <a:r>
                <a:rPr lang="el-GR" dirty="0">
                  <a:solidFill>
                    <a:srgbClr val="0070C0"/>
                  </a:solidFill>
                </a:rPr>
                <a:t>Δ</a:t>
              </a:r>
              <a:r>
                <a:rPr lang="en-US" dirty="0">
                  <a:solidFill>
                    <a:srgbClr val="0070C0"/>
                  </a:solidFill>
                </a:rPr>
                <a:t>w</a:t>
              </a:r>
            </a:p>
          </p:txBody>
        </p:sp>
        <p:cxnSp>
          <p:nvCxnSpPr>
            <p:cNvPr id="42" name="Straight Arrow Connector 41"/>
            <p:cNvCxnSpPr/>
            <p:nvPr/>
          </p:nvCxnSpPr>
          <p:spPr bwMode="auto">
            <a:xfrm flipH="1">
              <a:off x="7562259" y="2937821"/>
              <a:ext cx="169452" cy="0"/>
            </a:xfrm>
            <a:prstGeom prst="straightConnector1">
              <a:avLst/>
            </a:prstGeom>
            <a:solidFill>
              <a:schemeClr val="accent1"/>
            </a:solidFill>
            <a:ln w="19050" cap="flat" cmpd="sng" algn="ctr">
              <a:solidFill>
                <a:srgbClr val="0070C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H="1">
              <a:off x="7242584" y="2929615"/>
              <a:ext cx="84501" cy="0"/>
            </a:xfrm>
            <a:prstGeom prst="straightConnector1">
              <a:avLst/>
            </a:prstGeom>
            <a:solidFill>
              <a:schemeClr val="accent1"/>
            </a:solidFill>
            <a:ln w="19050" cap="flat" cmpd="sng" algn="ctr">
              <a:solidFill>
                <a:srgbClr val="FF000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p:nvPr/>
          </p:nvCxnSpPr>
          <p:spPr bwMode="auto">
            <a:xfrm flipV="1">
              <a:off x="7361244" y="2460565"/>
              <a:ext cx="469447" cy="2"/>
            </a:xfrm>
            <a:prstGeom prst="line">
              <a:avLst/>
            </a:prstGeom>
            <a:solidFill>
              <a:schemeClr val="accent1"/>
            </a:solidFill>
            <a:ln w="127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8" name="Object 47"/>
            <p:cNvGraphicFramePr>
              <a:graphicFrameLocks noChangeAspect="1"/>
            </p:cNvGraphicFramePr>
            <p:nvPr>
              <p:extLst>
                <p:ext uri="{D42A27DB-BD31-4B8C-83A1-F6EECF244321}">
                  <p14:modId xmlns:p14="http://schemas.microsoft.com/office/powerpoint/2010/main" val="2922451450"/>
                </p:ext>
              </p:extLst>
            </p:nvPr>
          </p:nvGraphicFramePr>
          <p:xfrm>
            <a:off x="7603052" y="2000085"/>
            <a:ext cx="992110" cy="580835"/>
          </p:xfrm>
          <a:graphic>
            <a:graphicData uri="http://schemas.openxmlformats.org/presentationml/2006/ole">
              <mc:AlternateContent xmlns:mc="http://schemas.openxmlformats.org/markup-compatibility/2006">
                <mc:Choice xmlns:v="urn:schemas-microsoft-com:vml" Requires="v">
                  <p:oleObj name="Equation" r:id="rId8" imgW="723600" imgH="393480" progId="Equation.DSMT4">
                    <p:embed/>
                  </p:oleObj>
                </mc:Choice>
                <mc:Fallback>
                  <p:oleObj name="Equation" r:id="rId8" imgW="723600" imgH="393480" progId="Equation.DSMT4">
                    <p:embed/>
                    <p:pic>
                      <p:nvPicPr>
                        <p:cNvPr id="48" name="Object 47"/>
                        <p:cNvPicPr/>
                        <p:nvPr/>
                      </p:nvPicPr>
                      <p:blipFill>
                        <a:blip r:embed="rId9"/>
                        <a:stretch>
                          <a:fillRect/>
                        </a:stretch>
                      </p:blipFill>
                      <p:spPr>
                        <a:xfrm>
                          <a:off x="7603052" y="2000085"/>
                          <a:ext cx="992110" cy="580835"/>
                        </a:xfrm>
                        <a:prstGeom prst="rect">
                          <a:avLst/>
                        </a:prstGeom>
                      </p:spPr>
                    </p:pic>
                  </p:oleObj>
                </mc:Fallback>
              </mc:AlternateContent>
            </a:graphicData>
          </a:graphic>
        </p:graphicFrame>
        <p:cxnSp>
          <p:nvCxnSpPr>
            <p:cNvPr id="50" name="Straight Arrow Connector 49"/>
            <p:cNvCxnSpPr/>
            <p:nvPr/>
          </p:nvCxnSpPr>
          <p:spPr bwMode="auto">
            <a:xfrm flipH="1">
              <a:off x="7238845" y="2491484"/>
              <a:ext cx="84501" cy="82265"/>
            </a:xfrm>
            <a:prstGeom prst="straightConnector1">
              <a:avLst/>
            </a:prstGeom>
            <a:solidFill>
              <a:schemeClr val="accent1"/>
            </a:solidFill>
            <a:ln w="19050" cap="flat" cmpd="sng" algn="ctr">
              <a:solidFill>
                <a:srgbClr val="FF0000"/>
              </a:solidFill>
              <a:prstDash val="solid"/>
              <a:miter lim="800000"/>
              <a:headEnd type="none" w="med" len="me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flipV="1">
              <a:off x="7343514" y="2470053"/>
              <a:ext cx="0" cy="415649"/>
            </a:xfrm>
            <a:prstGeom prst="line">
              <a:avLst/>
            </a:prstGeom>
            <a:solidFill>
              <a:schemeClr val="accent1"/>
            </a:solidFill>
            <a:ln w="12700" cap="flat" cmpd="sng" algn="ctr">
              <a:solidFill>
                <a:srgbClr val="FF000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p:nvPr/>
          </p:nvCxnSpPr>
          <p:spPr bwMode="auto">
            <a:xfrm flipV="1">
              <a:off x="7255904" y="2532617"/>
              <a:ext cx="0" cy="345001"/>
            </a:xfrm>
            <a:prstGeom prst="line">
              <a:avLst/>
            </a:prstGeom>
            <a:solidFill>
              <a:schemeClr val="accent1"/>
            </a:solidFill>
            <a:ln w="12700" cap="flat" cmpd="sng" algn="ctr">
              <a:solidFill>
                <a:srgbClr val="FF0000"/>
              </a:solidFill>
              <a:prstDash val="lg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p:cNvSpPr txBox="1"/>
            <p:nvPr/>
          </p:nvSpPr>
          <p:spPr>
            <a:xfrm>
              <a:off x="6868258" y="2895062"/>
              <a:ext cx="644114" cy="408247"/>
            </a:xfrm>
            <a:prstGeom prst="rect">
              <a:avLst/>
            </a:prstGeom>
            <a:noFill/>
          </p:spPr>
          <p:txBody>
            <a:bodyPr wrap="square" rtlCol="0">
              <a:spAutoFit/>
            </a:bodyPr>
            <a:lstStyle/>
            <a:p>
              <a:r>
                <a:rPr lang="el-GR" dirty="0">
                  <a:solidFill>
                    <a:srgbClr val="FF0000"/>
                  </a:solidFill>
                </a:rPr>
                <a:t>Δ</a:t>
              </a:r>
              <a:r>
                <a:rPr lang="en-US" dirty="0">
                  <a:solidFill>
                    <a:srgbClr val="FF0000"/>
                  </a:solidFill>
                </a:rPr>
                <a:t>w</a:t>
              </a:r>
            </a:p>
          </p:txBody>
        </p:sp>
        <p:sp>
          <p:nvSpPr>
            <p:cNvPr id="55" name="Arc 54"/>
            <p:cNvSpPr/>
            <p:nvPr/>
          </p:nvSpPr>
          <p:spPr bwMode="auto">
            <a:xfrm>
              <a:off x="7428242" y="2355177"/>
              <a:ext cx="143087" cy="229753"/>
            </a:xfrm>
            <a:prstGeom prst="arc">
              <a:avLst/>
            </a:prstGeom>
            <a:noFill/>
            <a:ln w="9525" cap="flat" cmpd="sng" algn="ctr">
              <a:solidFill>
                <a:srgbClr val="FF0000"/>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a:p>
          </p:txBody>
        </p:sp>
        <p:grpSp>
          <p:nvGrpSpPr>
            <p:cNvPr id="57" name="Group 56">
              <a:extLst>
                <a:ext uri="{FF2B5EF4-FFF2-40B4-BE49-F238E27FC236}">
                  <a16:creationId xmlns:a16="http://schemas.microsoft.com/office/drawing/2014/main" id="{7B522A5E-CA15-B6C8-358D-BADEF5E12060}"/>
                </a:ext>
              </a:extLst>
            </p:cNvPr>
            <p:cNvGrpSpPr/>
            <p:nvPr/>
          </p:nvGrpSpPr>
          <p:grpSpPr>
            <a:xfrm>
              <a:off x="7012912" y="1323564"/>
              <a:ext cx="799105" cy="1160718"/>
              <a:chOff x="7066553" y="1558023"/>
              <a:chExt cx="799105" cy="1160718"/>
            </a:xfrm>
          </p:grpSpPr>
          <p:sp>
            <p:nvSpPr>
              <p:cNvPr id="18" name="Oval 17">
                <a:extLst>
                  <a:ext uri="{FF2B5EF4-FFF2-40B4-BE49-F238E27FC236}">
                    <a16:creationId xmlns:a16="http://schemas.microsoft.com/office/drawing/2014/main" id="{48D73BBE-41E6-CFEB-8D04-429D982EFE25}"/>
                  </a:ext>
                </a:extLst>
              </p:cNvPr>
              <p:cNvSpPr/>
              <p:nvPr/>
            </p:nvSpPr>
            <p:spPr bwMode="auto">
              <a:xfrm>
                <a:off x="7715698" y="1558023"/>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9" name="Oval 18">
                <a:extLst>
                  <a:ext uri="{FF2B5EF4-FFF2-40B4-BE49-F238E27FC236}">
                    <a16:creationId xmlns:a16="http://schemas.microsoft.com/office/drawing/2014/main" id="{B638AF73-6363-6C10-4F81-F58B74326C40}"/>
                  </a:ext>
                </a:extLst>
              </p:cNvPr>
              <p:cNvSpPr/>
              <p:nvPr/>
            </p:nvSpPr>
            <p:spPr bwMode="auto">
              <a:xfrm>
                <a:off x="7264831" y="2482838"/>
                <a:ext cx="109728" cy="109728"/>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1" name="Oval 20">
                <a:extLst>
                  <a:ext uri="{FF2B5EF4-FFF2-40B4-BE49-F238E27FC236}">
                    <a16:creationId xmlns:a16="http://schemas.microsoft.com/office/drawing/2014/main" id="{98E7096B-A456-5170-C149-7756191710AD}"/>
                  </a:ext>
                </a:extLst>
              </p:cNvPr>
              <p:cNvSpPr/>
              <p:nvPr/>
            </p:nvSpPr>
            <p:spPr bwMode="auto">
              <a:xfrm>
                <a:off x="7066553" y="2609013"/>
                <a:ext cx="109728" cy="109728"/>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3" name="Oval 22">
                <a:extLst>
                  <a:ext uri="{FF2B5EF4-FFF2-40B4-BE49-F238E27FC236}">
                    <a16:creationId xmlns:a16="http://schemas.microsoft.com/office/drawing/2014/main" id="{1C2E68A2-8F09-5E3A-D194-96E3A1C5D9CD}"/>
                  </a:ext>
                </a:extLst>
              </p:cNvPr>
              <p:cNvSpPr/>
              <p:nvPr/>
            </p:nvSpPr>
            <p:spPr bwMode="auto">
              <a:xfrm>
                <a:off x="7436602" y="2269185"/>
                <a:ext cx="109728" cy="109728"/>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5" name="Oval 24">
                <a:extLst>
                  <a:ext uri="{FF2B5EF4-FFF2-40B4-BE49-F238E27FC236}">
                    <a16:creationId xmlns:a16="http://schemas.microsoft.com/office/drawing/2014/main" id="{2D9F46AD-2730-F892-0A39-CDD3E7A385DE}"/>
                  </a:ext>
                </a:extLst>
              </p:cNvPr>
              <p:cNvSpPr/>
              <p:nvPr/>
            </p:nvSpPr>
            <p:spPr bwMode="auto">
              <a:xfrm>
                <a:off x="7606857" y="1981616"/>
                <a:ext cx="109728" cy="109728"/>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27" name="Straight Arrow Connector 26">
                <a:extLst>
                  <a:ext uri="{FF2B5EF4-FFF2-40B4-BE49-F238E27FC236}">
                    <a16:creationId xmlns:a16="http://schemas.microsoft.com/office/drawing/2014/main" id="{4F5F1A84-73FE-87F8-C739-AB19FFBF9B92}"/>
                  </a:ext>
                </a:extLst>
              </p:cNvPr>
              <p:cNvCxnSpPr>
                <a:cxnSpLocks/>
              </p:cNvCxnSpPr>
              <p:nvPr/>
            </p:nvCxnSpPr>
            <p:spPr bwMode="auto">
              <a:xfrm flipH="1">
                <a:off x="7715698" y="1654411"/>
                <a:ext cx="74980" cy="327205"/>
              </a:xfrm>
              <a:prstGeom prst="straightConnector1">
                <a:avLst/>
              </a:prstGeom>
              <a:solidFill>
                <a:schemeClr val="accent1"/>
              </a:solidFill>
              <a:ln w="38100" cap="flat" cmpd="dbl" algn="ctr">
                <a:solidFill>
                  <a:srgbClr val="0070C0"/>
                </a:solidFill>
                <a:prstDash val="solid"/>
                <a:miter lim="800000"/>
                <a:headEnd type="none" w="med" len="med"/>
                <a:tailEnd type="triangle" w="med" len="med"/>
              </a:ln>
              <a:effectLst/>
            </p:spPr>
          </p:cxnSp>
          <p:cxnSp>
            <p:nvCxnSpPr>
              <p:cNvPr id="33" name="Straight Arrow Connector 32">
                <a:extLst>
                  <a:ext uri="{FF2B5EF4-FFF2-40B4-BE49-F238E27FC236}">
                    <a16:creationId xmlns:a16="http://schemas.microsoft.com/office/drawing/2014/main" id="{985AAFB4-1035-49E4-7708-722445BC02FF}"/>
                  </a:ext>
                </a:extLst>
              </p:cNvPr>
              <p:cNvCxnSpPr>
                <a:cxnSpLocks/>
              </p:cNvCxnSpPr>
              <p:nvPr/>
            </p:nvCxnSpPr>
            <p:spPr bwMode="auto">
              <a:xfrm flipH="1">
                <a:off x="7564026" y="2058599"/>
                <a:ext cx="53071" cy="222778"/>
              </a:xfrm>
              <a:prstGeom prst="straightConnector1">
                <a:avLst/>
              </a:prstGeom>
              <a:solidFill>
                <a:schemeClr val="accent1"/>
              </a:solidFill>
              <a:ln w="38100" cap="flat" cmpd="dbl" algn="ctr">
                <a:solidFill>
                  <a:srgbClr val="0070C0"/>
                </a:solidFill>
                <a:prstDash val="solid"/>
                <a:miter lim="800000"/>
                <a:headEnd type="none" w="med" len="med"/>
                <a:tailEnd type="triangle" w="med" len="med"/>
              </a:ln>
              <a:effectLst/>
            </p:spPr>
          </p:cxnSp>
          <p:cxnSp>
            <p:nvCxnSpPr>
              <p:cNvPr id="36" name="Straight Arrow Connector 35">
                <a:extLst>
                  <a:ext uri="{FF2B5EF4-FFF2-40B4-BE49-F238E27FC236}">
                    <a16:creationId xmlns:a16="http://schemas.microsoft.com/office/drawing/2014/main" id="{32EE8FD8-DAED-8C16-BE14-8E630A489568}"/>
                  </a:ext>
                </a:extLst>
              </p:cNvPr>
              <p:cNvCxnSpPr>
                <a:cxnSpLocks/>
              </p:cNvCxnSpPr>
              <p:nvPr/>
            </p:nvCxnSpPr>
            <p:spPr bwMode="auto">
              <a:xfrm flipH="1">
                <a:off x="7384806" y="2319441"/>
                <a:ext cx="126275" cy="182374"/>
              </a:xfrm>
              <a:prstGeom prst="straightConnector1">
                <a:avLst/>
              </a:prstGeom>
              <a:solidFill>
                <a:schemeClr val="accent1"/>
              </a:solidFill>
              <a:ln w="38100" cap="flat" cmpd="dbl" algn="ctr">
                <a:solidFill>
                  <a:srgbClr val="0070C0"/>
                </a:solidFill>
                <a:prstDash val="solid"/>
                <a:miter lim="800000"/>
                <a:headEnd type="none" w="med" len="med"/>
                <a:tailEnd type="triangle" w="med" len="med"/>
              </a:ln>
              <a:effectLst/>
            </p:spPr>
          </p:cxnSp>
          <p:cxnSp>
            <p:nvCxnSpPr>
              <p:cNvPr id="46" name="Straight Arrow Connector 45">
                <a:extLst>
                  <a:ext uri="{FF2B5EF4-FFF2-40B4-BE49-F238E27FC236}">
                    <a16:creationId xmlns:a16="http://schemas.microsoft.com/office/drawing/2014/main" id="{460E275F-91D8-E29D-7F66-AC774256D7EA}"/>
                  </a:ext>
                </a:extLst>
              </p:cNvPr>
              <p:cNvCxnSpPr>
                <a:cxnSpLocks/>
                <a:stCxn id="19" idx="3"/>
              </p:cNvCxnSpPr>
              <p:nvPr/>
            </p:nvCxnSpPr>
            <p:spPr bwMode="auto">
              <a:xfrm flipH="1">
                <a:off x="7187274" y="2576497"/>
                <a:ext cx="93626" cy="86685"/>
              </a:xfrm>
              <a:prstGeom prst="straightConnector1">
                <a:avLst/>
              </a:prstGeom>
              <a:solidFill>
                <a:schemeClr val="accent1"/>
              </a:solidFill>
              <a:ln w="38100" cap="flat" cmpd="dbl" algn="ctr">
                <a:solidFill>
                  <a:srgbClr val="0070C0"/>
                </a:solidFill>
                <a:prstDash val="solid"/>
                <a:miter lim="800000"/>
                <a:headEnd type="none" w="med" len="med"/>
                <a:tailEnd type="triangle" w="med" len="med"/>
              </a:ln>
              <a:effectLst/>
            </p:spPr>
          </p:cxnSp>
        </p:grpSp>
      </p:grpSp>
      <p:sp>
        <p:nvSpPr>
          <p:cNvPr id="60" name="TextBox 59">
            <a:extLst>
              <a:ext uri="{FF2B5EF4-FFF2-40B4-BE49-F238E27FC236}">
                <a16:creationId xmlns:a16="http://schemas.microsoft.com/office/drawing/2014/main" id="{CF3F95A6-95FC-4DD3-7DCF-E5298E2A07A0}"/>
              </a:ext>
            </a:extLst>
          </p:cNvPr>
          <p:cNvSpPr txBox="1"/>
          <p:nvPr/>
        </p:nvSpPr>
        <p:spPr>
          <a:xfrm>
            <a:off x="4810931" y="3968425"/>
            <a:ext cx="4116090" cy="923330"/>
          </a:xfrm>
          <a:prstGeom prst="rect">
            <a:avLst/>
          </a:prstGeom>
          <a:noFill/>
        </p:spPr>
        <p:txBody>
          <a:bodyPr wrap="square">
            <a:spAutoFit/>
          </a:bodyPr>
          <a:lstStyle/>
          <a:p>
            <a:r>
              <a:rPr lang="en-US" sz="1800" dirty="0"/>
              <a:t>The superscript in parenthesis (p) in the equations denotes pattern p in the set of training patterns.</a:t>
            </a:r>
          </a:p>
        </p:txBody>
      </p:sp>
      <p:graphicFrame>
        <p:nvGraphicFramePr>
          <p:cNvPr id="10" name="Object 9">
            <a:extLst>
              <a:ext uri="{FF2B5EF4-FFF2-40B4-BE49-F238E27FC236}">
                <a16:creationId xmlns:a16="http://schemas.microsoft.com/office/drawing/2014/main" id="{06F70E7A-9ECF-D0F0-BE83-3ACB4269C641}"/>
              </a:ext>
            </a:extLst>
          </p:cNvPr>
          <p:cNvGraphicFramePr>
            <a:graphicFrameLocks noChangeAspect="1"/>
          </p:cNvGraphicFramePr>
          <p:nvPr>
            <p:extLst>
              <p:ext uri="{D42A27DB-BD31-4B8C-83A1-F6EECF244321}">
                <p14:modId xmlns:p14="http://schemas.microsoft.com/office/powerpoint/2010/main" val="503588527"/>
              </p:ext>
            </p:extLst>
          </p:nvPr>
        </p:nvGraphicFramePr>
        <p:xfrm>
          <a:off x="4667046" y="3357251"/>
          <a:ext cx="2028427" cy="579551"/>
        </p:xfrm>
        <a:graphic>
          <a:graphicData uri="http://schemas.openxmlformats.org/presentationml/2006/ole">
            <mc:AlternateContent xmlns:mc="http://schemas.openxmlformats.org/markup-compatibility/2006">
              <mc:Choice xmlns:v="urn:schemas-microsoft-com:vml" Requires="v">
                <p:oleObj name="Equation" r:id="rId10" imgW="799920" imgH="228600" progId="Equation.DSMT4">
                  <p:embed/>
                </p:oleObj>
              </mc:Choice>
              <mc:Fallback>
                <p:oleObj name="Equation" r:id="rId10" imgW="799920" imgH="228600" progId="Equation.DSMT4">
                  <p:embed/>
                  <p:pic>
                    <p:nvPicPr>
                      <p:cNvPr id="0" name=""/>
                      <p:cNvPicPr/>
                      <p:nvPr/>
                    </p:nvPicPr>
                    <p:blipFill>
                      <a:blip r:embed="rId11"/>
                      <a:stretch>
                        <a:fillRect/>
                      </a:stretch>
                    </p:blipFill>
                    <p:spPr>
                      <a:xfrm>
                        <a:off x="4667046" y="3357251"/>
                        <a:ext cx="2028427" cy="579551"/>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8531318-280A-D4A5-3B7C-754EE9CFCEA0}"/>
              </a:ext>
            </a:extLst>
          </p:cNvPr>
          <p:cNvGraphicFramePr>
            <a:graphicFrameLocks noChangeAspect="1"/>
          </p:cNvGraphicFramePr>
          <p:nvPr>
            <p:extLst>
              <p:ext uri="{D42A27DB-BD31-4B8C-83A1-F6EECF244321}">
                <p14:modId xmlns:p14="http://schemas.microsoft.com/office/powerpoint/2010/main" val="164908047"/>
              </p:ext>
            </p:extLst>
          </p:nvPr>
        </p:nvGraphicFramePr>
        <p:xfrm>
          <a:off x="7171937" y="3374787"/>
          <a:ext cx="1751073" cy="525322"/>
        </p:xfrm>
        <a:graphic>
          <a:graphicData uri="http://schemas.openxmlformats.org/presentationml/2006/ole">
            <mc:AlternateContent xmlns:mc="http://schemas.openxmlformats.org/markup-compatibility/2006">
              <mc:Choice xmlns:v="urn:schemas-microsoft-com:vml" Requires="v">
                <p:oleObj name="Equation" r:id="rId12" imgW="761760" imgH="228600" progId="Equation.DSMT4">
                  <p:embed/>
                </p:oleObj>
              </mc:Choice>
              <mc:Fallback>
                <p:oleObj name="Equation" r:id="rId12" imgW="761760" imgH="228600" progId="Equation.DSMT4">
                  <p:embed/>
                  <p:pic>
                    <p:nvPicPr>
                      <p:cNvPr id="0" name=""/>
                      <p:cNvPicPr/>
                      <p:nvPr/>
                    </p:nvPicPr>
                    <p:blipFill>
                      <a:blip r:embed="rId13"/>
                      <a:stretch>
                        <a:fillRect/>
                      </a:stretch>
                    </p:blipFill>
                    <p:spPr>
                      <a:xfrm>
                        <a:off x="7171937" y="3374787"/>
                        <a:ext cx="1751073" cy="525322"/>
                      </a:xfrm>
                      <a:prstGeom prst="rect">
                        <a:avLst/>
                      </a:prstGeom>
                    </p:spPr>
                  </p:pic>
                </p:oleObj>
              </mc:Fallback>
            </mc:AlternateContent>
          </a:graphicData>
        </a:graphic>
      </p:graphicFrame>
    </p:spTree>
    <p:extLst>
      <p:ext uri="{BB962C8B-B14F-4D97-AF65-F5344CB8AC3E}">
        <p14:creationId xmlns:p14="http://schemas.microsoft.com/office/powerpoint/2010/main" val="318041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This Chapter</a:t>
            </a:r>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1295400" y="1415935"/>
            <a:ext cx="6895171" cy="2311629"/>
          </a:xfrm>
        </p:spPr>
        <p:txBody>
          <a:bodyPr/>
          <a:lstStyle/>
          <a:p>
            <a:r>
              <a:rPr lang="en-US" dirty="0"/>
              <a:t>Supervised training </a:t>
            </a:r>
          </a:p>
          <a:p>
            <a:r>
              <a:rPr lang="en-US" dirty="0"/>
              <a:t>Perceptron for logistic regression </a:t>
            </a:r>
          </a:p>
          <a:p>
            <a:r>
              <a:rPr lang="en-US" dirty="0"/>
              <a:t>Neural networks for logistic regression and classification</a:t>
            </a:r>
          </a:p>
          <a:p>
            <a:r>
              <a:rPr lang="en-US" dirty="0"/>
              <a:t>Linear binary classifier</a:t>
            </a:r>
          </a:p>
          <a:p>
            <a:r>
              <a:rPr lang="en-US" dirty="0"/>
              <a:t>Loss function</a:t>
            </a:r>
          </a:p>
          <a:p>
            <a:r>
              <a:rPr lang="en-US" dirty="0"/>
              <a:t>Gradient descent optimization</a:t>
            </a:r>
          </a:p>
          <a:p>
            <a:r>
              <a:rPr lang="en-US" dirty="0"/>
              <a:t>Logistic regression</a:t>
            </a:r>
          </a:p>
          <a:p>
            <a:r>
              <a:rPr lang="en-US" dirty="0"/>
              <a:t>Neural networks for logistic regression</a:t>
            </a:r>
          </a:p>
          <a:p>
            <a:endParaRPr lang="en-US" dirty="0"/>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827" y="285750"/>
            <a:ext cx="7445373" cy="490538"/>
          </a:xfrm>
        </p:spPr>
        <p:txBody>
          <a:bodyPr/>
          <a:lstStyle/>
          <a:p>
            <a:r>
              <a:rPr lang="en-US" dirty="0"/>
              <a:t>Gradient Descent: Local Minimum Problem</a:t>
            </a:r>
          </a:p>
        </p:txBody>
      </p:sp>
      <p:sp>
        <p:nvSpPr>
          <p:cNvPr id="3" name="Content Placeholder 2"/>
          <p:cNvSpPr>
            <a:spLocks noGrp="1"/>
          </p:cNvSpPr>
          <p:nvPr>
            <p:ph idx="1"/>
          </p:nvPr>
        </p:nvSpPr>
        <p:spPr>
          <a:xfrm>
            <a:off x="522277" y="1175366"/>
            <a:ext cx="4291862" cy="458306"/>
          </a:xfrm>
        </p:spPr>
        <p:txBody>
          <a:bodyPr/>
          <a:lstStyle/>
          <a:p>
            <a:r>
              <a:rPr lang="en-US" dirty="0"/>
              <a:t>The objective function in the form</a:t>
            </a:r>
            <a:br>
              <a:rPr lang="en-US" dirty="0"/>
            </a:br>
            <a:br>
              <a:rPr lang="en-US" dirty="0"/>
            </a:br>
            <a:br>
              <a:rPr lang="en-US" dirty="0"/>
            </a:br>
            <a:br>
              <a:rPr lang="en-US" dirty="0"/>
            </a:br>
            <a:br>
              <a:rPr lang="en-US" dirty="0"/>
            </a:br>
            <a:r>
              <a:rPr lang="en-US" dirty="0"/>
              <a:t>may have multiple local minimums that prevent the gradient descent process to find the actual minimum.</a:t>
            </a:r>
          </a:p>
          <a:p>
            <a:r>
              <a:rPr lang="en-US" dirty="0"/>
              <a:t>The iterative process may get stuck in a local minimum.</a:t>
            </a:r>
            <a:br>
              <a:rPr lang="en-US" dirty="0"/>
            </a:br>
            <a:endParaRPr lang="en-US" dirty="0"/>
          </a:p>
          <a:p>
            <a:endParaRPr lang="en-US" dirty="0"/>
          </a:p>
          <a:p>
            <a:endParaRPr lang="en-US" dirty="0"/>
          </a:p>
          <a:p>
            <a:endParaRPr lang="en-US" dirty="0"/>
          </a:p>
          <a:p>
            <a:pPr marL="0" indent="0">
              <a:buNone/>
            </a:pPr>
            <a:br>
              <a:rPr lang="en-US" dirty="0"/>
            </a:br>
            <a:endParaRPr lang="en-US" dirty="0"/>
          </a:p>
        </p:txBody>
      </p:sp>
      <p:graphicFrame>
        <p:nvGraphicFramePr>
          <p:cNvPr id="16" name="Object 15">
            <a:extLst>
              <a:ext uri="{FF2B5EF4-FFF2-40B4-BE49-F238E27FC236}">
                <a16:creationId xmlns:a16="http://schemas.microsoft.com/office/drawing/2014/main" id="{583F2E21-061A-4F3E-B2A0-DBF7C6068E4A}"/>
              </a:ext>
            </a:extLst>
          </p:cNvPr>
          <p:cNvGraphicFramePr>
            <a:graphicFrameLocks noChangeAspect="1"/>
          </p:cNvGraphicFramePr>
          <p:nvPr>
            <p:extLst>
              <p:ext uri="{D42A27DB-BD31-4B8C-83A1-F6EECF244321}">
                <p14:modId xmlns:p14="http://schemas.microsoft.com/office/powerpoint/2010/main" val="3654800141"/>
              </p:ext>
            </p:extLst>
          </p:nvPr>
        </p:nvGraphicFramePr>
        <p:xfrm>
          <a:off x="950913" y="1643063"/>
          <a:ext cx="3975100" cy="915987"/>
        </p:xfrm>
        <a:graphic>
          <a:graphicData uri="http://schemas.openxmlformats.org/presentationml/2006/ole">
            <mc:AlternateContent xmlns:mc="http://schemas.openxmlformats.org/markup-compatibility/2006">
              <mc:Choice xmlns:v="urn:schemas-microsoft-com:vml" Requires="v">
                <p:oleObj name="Equation" r:id="rId2" imgW="1930320" imgH="444240" progId="Equation.DSMT4">
                  <p:embed/>
                </p:oleObj>
              </mc:Choice>
              <mc:Fallback>
                <p:oleObj name="Equation" r:id="rId2" imgW="1930320" imgH="444240" progId="Equation.DSMT4">
                  <p:embed/>
                  <p:pic>
                    <p:nvPicPr>
                      <p:cNvPr id="16" name="Object 15">
                        <a:extLst>
                          <a:ext uri="{FF2B5EF4-FFF2-40B4-BE49-F238E27FC236}">
                            <a16:creationId xmlns:a16="http://schemas.microsoft.com/office/drawing/2014/main" id="{583F2E21-061A-4F3E-B2A0-DBF7C6068E4A}"/>
                          </a:ext>
                        </a:extLst>
                      </p:cNvPr>
                      <p:cNvPicPr/>
                      <p:nvPr/>
                    </p:nvPicPr>
                    <p:blipFill>
                      <a:blip r:embed="rId3"/>
                      <a:stretch>
                        <a:fillRect/>
                      </a:stretch>
                    </p:blipFill>
                    <p:spPr>
                      <a:xfrm>
                        <a:off x="950913" y="1643063"/>
                        <a:ext cx="3975100" cy="915987"/>
                      </a:xfrm>
                      <a:prstGeom prst="rect">
                        <a:avLst/>
                      </a:prstGeom>
                    </p:spPr>
                  </p:pic>
                </p:oleObj>
              </mc:Fallback>
            </mc:AlternateContent>
          </a:graphicData>
        </a:graphic>
      </p:graphicFrame>
      <p:grpSp>
        <p:nvGrpSpPr>
          <p:cNvPr id="91" name="Group 90">
            <a:extLst>
              <a:ext uri="{FF2B5EF4-FFF2-40B4-BE49-F238E27FC236}">
                <a16:creationId xmlns:a16="http://schemas.microsoft.com/office/drawing/2014/main" id="{1AC3AEAA-894A-DD03-B6A9-E1E15CB1710F}"/>
              </a:ext>
            </a:extLst>
          </p:cNvPr>
          <p:cNvGrpSpPr/>
          <p:nvPr/>
        </p:nvGrpSpPr>
        <p:grpSpPr>
          <a:xfrm>
            <a:off x="4876800" y="1175367"/>
            <a:ext cx="4116413" cy="2869286"/>
            <a:chOff x="5151825" y="1543591"/>
            <a:chExt cx="3841388" cy="2501061"/>
          </a:xfrm>
        </p:grpSpPr>
        <p:grpSp>
          <p:nvGrpSpPr>
            <p:cNvPr id="78" name="Group 77">
              <a:extLst>
                <a:ext uri="{FF2B5EF4-FFF2-40B4-BE49-F238E27FC236}">
                  <a16:creationId xmlns:a16="http://schemas.microsoft.com/office/drawing/2014/main" id="{408C0697-532D-A140-C8CC-C8E0445B8E83}"/>
                </a:ext>
              </a:extLst>
            </p:cNvPr>
            <p:cNvGrpSpPr/>
            <p:nvPr/>
          </p:nvGrpSpPr>
          <p:grpSpPr>
            <a:xfrm>
              <a:off x="5151825" y="1543591"/>
              <a:ext cx="3841388" cy="2501061"/>
              <a:chOff x="5759723" y="1007303"/>
              <a:chExt cx="3841388" cy="2501061"/>
            </a:xfrm>
          </p:grpSpPr>
          <p:cxnSp>
            <p:nvCxnSpPr>
              <p:cNvPr id="8" name="Straight Connector 7">
                <a:extLst>
                  <a:ext uri="{FF2B5EF4-FFF2-40B4-BE49-F238E27FC236}">
                    <a16:creationId xmlns:a16="http://schemas.microsoft.com/office/drawing/2014/main" id="{2F1BE70B-B47B-2F62-BF07-76D0787CA32C}"/>
                  </a:ext>
                </a:extLst>
              </p:cNvPr>
              <p:cNvCxnSpPr/>
              <p:nvPr/>
            </p:nvCxnSpPr>
            <p:spPr bwMode="auto">
              <a:xfrm>
                <a:off x="6072774" y="1149867"/>
                <a:ext cx="0" cy="1980451"/>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EA9FB1EE-BC44-EE46-98D0-46B96E71B728}"/>
                  </a:ext>
                </a:extLst>
              </p:cNvPr>
              <p:cNvCxnSpPr/>
              <p:nvPr/>
            </p:nvCxnSpPr>
            <p:spPr bwMode="auto">
              <a:xfrm flipH="1">
                <a:off x="6072774" y="3135482"/>
                <a:ext cx="3345331"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8734BDB7-A03D-9701-BFB3-902D9B93B15A}"/>
                  </a:ext>
                </a:extLst>
              </p:cNvPr>
              <p:cNvSpPr txBox="1"/>
              <p:nvPr/>
            </p:nvSpPr>
            <p:spPr>
              <a:xfrm>
                <a:off x="9235101" y="3100117"/>
                <a:ext cx="366010" cy="408247"/>
              </a:xfrm>
              <a:prstGeom prst="rect">
                <a:avLst/>
              </a:prstGeom>
              <a:noFill/>
            </p:spPr>
            <p:txBody>
              <a:bodyPr wrap="square" rtlCol="0">
                <a:spAutoFit/>
              </a:bodyPr>
              <a:lstStyle/>
              <a:p>
                <a:r>
                  <a:rPr lang="en-US" dirty="0"/>
                  <a:t>w</a:t>
                </a:r>
              </a:p>
            </p:txBody>
          </p:sp>
          <p:sp>
            <p:nvSpPr>
              <p:cNvPr id="19" name="TextBox 18">
                <a:extLst>
                  <a:ext uri="{FF2B5EF4-FFF2-40B4-BE49-F238E27FC236}">
                    <a16:creationId xmlns:a16="http://schemas.microsoft.com/office/drawing/2014/main" id="{7387B88D-3AE9-EFD3-0E90-EE3979AA9B27}"/>
                  </a:ext>
                </a:extLst>
              </p:cNvPr>
              <p:cNvSpPr txBox="1"/>
              <p:nvPr/>
            </p:nvSpPr>
            <p:spPr>
              <a:xfrm>
                <a:off x="5759723" y="1007303"/>
                <a:ext cx="366010" cy="408247"/>
              </a:xfrm>
              <a:prstGeom prst="rect">
                <a:avLst/>
              </a:prstGeom>
              <a:noFill/>
            </p:spPr>
            <p:txBody>
              <a:bodyPr wrap="square" rtlCol="0">
                <a:spAutoFit/>
              </a:bodyPr>
              <a:lstStyle/>
              <a:p>
                <a:r>
                  <a:rPr lang="el-GR" dirty="0"/>
                  <a:t>ε</a:t>
                </a:r>
                <a:endParaRPr lang="en-US" dirty="0"/>
              </a:p>
            </p:txBody>
          </p:sp>
          <p:grpSp>
            <p:nvGrpSpPr>
              <p:cNvPr id="69" name="Group 68">
                <a:extLst>
                  <a:ext uri="{FF2B5EF4-FFF2-40B4-BE49-F238E27FC236}">
                    <a16:creationId xmlns:a16="http://schemas.microsoft.com/office/drawing/2014/main" id="{22C537AB-06E5-7B62-EB67-995F71C7E713}"/>
                  </a:ext>
                </a:extLst>
              </p:cNvPr>
              <p:cNvGrpSpPr/>
              <p:nvPr/>
            </p:nvGrpSpPr>
            <p:grpSpPr>
              <a:xfrm>
                <a:off x="6444301" y="1329878"/>
                <a:ext cx="1683141" cy="1620428"/>
                <a:chOff x="5504662" y="1188143"/>
                <a:chExt cx="2731679" cy="1907627"/>
              </a:xfrm>
            </p:grpSpPr>
            <p:sp>
              <p:nvSpPr>
                <p:cNvPr id="57" name="Freeform 10">
                  <a:extLst>
                    <a:ext uri="{FF2B5EF4-FFF2-40B4-BE49-F238E27FC236}">
                      <a16:creationId xmlns:a16="http://schemas.microsoft.com/office/drawing/2014/main" id="{108BD371-6E95-45D6-DD36-5B6DA2A332C7}"/>
                    </a:ext>
                  </a:extLst>
                </p:cNvPr>
                <p:cNvSpPr/>
                <p:nvPr/>
              </p:nvSpPr>
              <p:spPr bwMode="auto">
                <a:xfrm>
                  <a:off x="7750173" y="1188143"/>
                  <a:ext cx="486168" cy="901210"/>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0" name="Freeform 12">
                  <a:extLst>
                    <a:ext uri="{FF2B5EF4-FFF2-40B4-BE49-F238E27FC236}">
                      <a16:creationId xmlns:a16="http://schemas.microsoft.com/office/drawing/2014/main" id="{18A98E7C-8842-88FD-3C8B-277714CCF91A}"/>
                    </a:ext>
                  </a:extLst>
                </p:cNvPr>
                <p:cNvSpPr/>
                <p:nvPr/>
              </p:nvSpPr>
              <p:spPr bwMode="auto">
                <a:xfrm flipH="1">
                  <a:off x="7539848" y="1836073"/>
                  <a:ext cx="202082" cy="248040"/>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1" name="Freeform 12">
                  <a:extLst>
                    <a:ext uri="{FF2B5EF4-FFF2-40B4-BE49-F238E27FC236}">
                      <a16:creationId xmlns:a16="http://schemas.microsoft.com/office/drawing/2014/main" id="{729BBAFD-DE12-6DD8-9D4D-EF830ABF4FC2}"/>
                    </a:ext>
                  </a:extLst>
                </p:cNvPr>
                <p:cNvSpPr/>
                <p:nvPr/>
              </p:nvSpPr>
              <p:spPr bwMode="auto">
                <a:xfrm flipV="1">
                  <a:off x="7269415" y="1588033"/>
                  <a:ext cx="270421" cy="248040"/>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2" name="Freeform 12">
                  <a:extLst>
                    <a:ext uri="{FF2B5EF4-FFF2-40B4-BE49-F238E27FC236}">
                      <a16:creationId xmlns:a16="http://schemas.microsoft.com/office/drawing/2014/main" id="{C425D8E6-7968-10A9-8C8D-D9CF724C20F4}"/>
                    </a:ext>
                  </a:extLst>
                </p:cNvPr>
                <p:cNvSpPr/>
                <p:nvPr/>
              </p:nvSpPr>
              <p:spPr bwMode="auto">
                <a:xfrm flipH="1" flipV="1">
                  <a:off x="7059078" y="1589091"/>
                  <a:ext cx="251066" cy="766741"/>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3" name="Freeform 10">
                  <a:extLst>
                    <a:ext uri="{FF2B5EF4-FFF2-40B4-BE49-F238E27FC236}">
                      <a16:creationId xmlns:a16="http://schemas.microsoft.com/office/drawing/2014/main" id="{3846A1A4-0788-8983-AA81-B4BB1CE617CD}"/>
                    </a:ext>
                  </a:extLst>
                </p:cNvPr>
                <p:cNvSpPr/>
                <p:nvPr/>
              </p:nvSpPr>
              <p:spPr bwMode="auto">
                <a:xfrm>
                  <a:off x="6808012" y="2295052"/>
                  <a:ext cx="251066" cy="276693"/>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4" name="Freeform 12">
                  <a:extLst>
                    <a:ext uri="{FF2B5EF4-FFF2-40B4-BE49-F238E27FC236}">
                      <a16:creationId xmlns:a16="http://schemas.microsoft.com/office/drawing/2014/main" id="{92563161-44B2-16AD-8BDE-931C491E28E8}"/>
                    </a:ext>
                  </a:extLst>
                </p:cNvPr>
                <p:cNvSpPr/>
                <p:nvPr/>
              </p:nvSpPr>
              <p:spPr bwMode="auto">
                <a:xfrm flipH="1">
                  <a:off x="6627292" y="2305807"/>
                  <a:ext cx="202082" cy="248040"/>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5" name="Freeform 12">
                  <a:extLst>
                    <a:ext uri="{FF2B5EF4-FFF2-40B4-BE49-F238E27FC236}">
                      <a16:creationId xmlns:a16="http://schemas.microsoft.com/office/drawing/2014/main" id="{CD1A70A9-2626-EFE7-CAF8-6024E95CEE73}"/>
                    </a:ext>
                  </a:extLst>
                </p:cNvPr>
                <p:cNvSpPr/>
                <p:nvPr/>
              </p:nvSpPr>
              <p:spPr bwMode="auto">
                <a:xfrm flipV="1">
                  <a:off x="6348517" y="2112058"/>
                  <a:ext cx="270421" cy="248040"/>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6" name="Freeform 12">
                  <a:extLst>
                    <a:ext uri="{FF2B5EF4-FFF2-40B4-BE49-F238E27FC236}">
                      <a16:creationId xmlns:a16="http://schemas.microsoft.com/office/drawing/2014/main" id="{AC7B8B89-9862-7AD4-0E64-A57ADDACD2A2}"/>
                    </a:ext>
                  </a:extLst>
                </p:cNvPr>
                <p:cNvSpPr/>
                <p:nvPr/>
              </p:nvSpPr>
              <p:spPr bwMode="auto">
                <a:xfrm flipH="1" flipV="1">
                  <a:off x="6138180" y="2113116"/>
                  <a:ext cx="251066" cy="766741"/>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7" name="Freeform 10">
                  <a:extLst>
                    <a:ext uri="{FF2B5EF4-FFF2-40B4-BE49-F238E27FC236}">
                      <a16:creationId xmlns:a16="http://schemas.microsoft.com/office/drawing/2014/main" id="{4DBAEEEF-EF68-39DF-1BF6-48CB3508112D}"/>
                    </a:ext>
                  </a:extLst>
                </p:cNvPr>
                <p:cNvSpPr/>
                <p:nvPr/>
              </p:nvSpPr>
              <p:spPr bwMode="auto">
                <a:xfrm>
                  <a:off x="5887114" y="2819077"/>
                  <a:ext cx="251066" cy="276693"/>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68" name="Freeform 12">
                  <a:extLst>
                    <a:ext uri="{FF2B5EF4-FFF2-40B4-BE49-F238E27FC236}">
                      <a16:creationId xmlns:a16="http://schemas.microsoft.com/office/drawing/2014/main" id="{88DDDAD3-E024-A53B-9D54-B5CA043CE97E}"/>
                    </a:ext>
                  </a:extLst>
                </p:cNvPr>
                <p:cNvSpPr/>
                <p:nvPr/>
              </p:nvSpPr>
              <p:spPr bwMode="auto">
                <a:xfrm flipH="1">
                  <a:off x="5504662" y="1188143"/>
                  <a:ext cx="403813" cy="1889729"/>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grpSp>
          <p:cxnSp>
            <p:nvCxnSpPr>
              <p:cNvPr id="71" name="Straight Arrow Connector 70">
                <a:extLst>
                  <a:ext uri="{FF2B5EF4-FFF2-40B4-BE49-F238E27FC236}">
                    <a16:creationId xmlns:a16="http://schemas.microsoft.com/office/drawing/2014/main" id="{40EB2A12-B0F0-C445-B605-AA6B165F8E6C}"/>
                  </a:ext>
                </a:extLst>
              </p:cNvPr>
              <p:cNvCxnSpPr>
                <a:cxnSpLocks/>
                <a:endCxn id="73" idx="4"/>
              </p:cNvCxnSpPr>
              <p:nvPr/>
            </p:nvCxnSpPr>
            <p:spPr bwMode="auto">
              <a:xfrm flipH="1">
                <a:off x="7848192" y="1775266"/>
                <a:ext cx="182057" cy="238560"/>
              </a:xfrm>
              <a:prstGeom prst="straightConnector1">
                <a:avLst/>
              </a:prstGeom>
              <a:solidFill>
                <a:schemeClr val="accent1"/>
              </a:solidFill>
              <a:ln w="38100" cap="flat" cmpd="dbl" algn="ctr">
                <a:solidFill>
                  <a:srgbClr val="FF0000"/>
                </a:solidFill>
                <a:prstDash val="solid"/>
                <a:miter lim="800000"/>
                <a:headEnd type="none" w="med" len="med"/>
                <a:tailEnd type="none" w="lg" len="lg"/>
              </a:ln>
              <a:effectLst/>
            </p:spPr>
          </p:cxnSp>
          <p:sp>
            <p:nvSpPr>
              <p:cNvPr id="73" name="Oval 72">
                <a:extLst>
                  <a:ext uri="{FF2B5EF4-FFF2-40B4-BE49-F238E27FC236}">
                    <a16:creationId xmlns:a16="http://schemas.microsoft.com/office/drawing/2014/main" id="{BE613289-918E-91BA-0873-7467B7AC7089}"/>
                  </a:ext>
                </a:extLst>
              </p:cNvPr>
              <p:cNvSpPr/>
              <p:nvPr/>
            </p:nvSpPr>
            <p:spPr bwMode="auto">
              <a:xfrm>
                <a:off x="7764881" y="1869846"/>
                <a:ext cx="166622" cy="14398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5" name="Oval 74">
                <a:extLst>
                  <a:ext uri="{FF2B5EF4-FFF2-40B4-BE49-F238E27FC236}">
                    <a16:creationId xmlns:a16="http://schemas.microsoft.com/office/drawing/2014/main" id="{24DD2984-B3BE-913D-A879-69A95D3B502F}"/>
                  </a:ext>
                </a:extLst>
              </p:cNvPr>
              <p:cNvSpPr/>
              <p:nvPr/>
            </p:nvSpPr>
            <p:spPr bwMode="auto">
              <a:xfrm>
                <a:off x="6603839" y="2715270"/>
                <a:ext cx="166622" cy="143980"/>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6" name="TextBox 75">
                <a:extLst>
                  <a:ext uri="{FF2B5EF4-FFF2-40B4-BE49-F238E27FC236}">
                    <a16:creationId xmlns:a16="http://schemas.microsoft.com/office/drawing/2014/main" id="{FE885757-13D3-6D7C-0409-C94F852791D5}"/>
                  </a:ext>
                </a:extLst>
              </p:cNvPr>
              <p:cNvSpPr txBox="1"/>
              <p:nvPr/>
            </p:nvSpPr>
            <p:spPr>
              <a:xfrm>
                <a:off x="7435028" y="2085508"/>
                <a:ext cx="1983078" cy="369332"/>
              </a:xfrm>
              <a:prstGeom prst="rect">
                <a:avLst/>
              </a:prstGeom>
              <a:noFill/>
            </p:spPr>
            <p:txBody>
              <a:bodyPr wrap="square" rtlCol="0">
                <a:spAutoFit/>
              </a:bodyPr>
              <a:lstStyle/>
              <a:p>
                <a:r>
                  <a:rPr lang="en-US" dirty="0"/>
                  <a:t>a local minimum</a:t>
                </a:r>
              </a:p>
            </p:txBody>
          </p:sp>
          <p:sp>
            <p:nvSpPr>
              <p:cNvPr id="77" name="TextBox 76">
                <a:extLst>
                  <a:ext uri="{FF2B5EF4-FFF2-40B4-BE49-F238E27FC236}">
                    <a16:creationId xmlns:a16="http://schemas.microsoft.com/office/drawing/2014/main" id="{5CBDED57-028E-8D52-5B97-B47C96716AA7}"/>
                  </a:ext>
                </a:extLst>
              </p:cNvPr>
              <p:cNvSpPr txBox="1"/>
              <p:nvPr/>
            </p:nvSpPr>
            <p:spPr>
              <a:xfrm>
                <a:off x="6827981" y="2636946"/>
                <a:ext cx="2334647" cy="369332"/>
              </a:xfrm>
              <a:prstGeom prst="rect">
                <a:avLst/>
              </a:prstGeom>
              <a:noFill/>
            </p:spPr>
            <p:txBody>
              <a:bodyPr wrap="square" rtlCol="0">
                <a:spAutoFit/>
              </a:bodyPr>
              <a:lstStyle/>
              <a:p>
                <a:r>
                  <a:rPr lang="en-US" dirty="0"/>
                  <a:t>the global minimum</a:t>
                </a:r>
              </a:p>
            </p:txBody>
          </p:sp>
        </p:grpSp>
        <p:cxnSp>
          <p:nvCxnSpPr>
            <p:cNvPr id="80" name="Straight Arrow Connector 79">
              <a:extLst>
                <a:ext uri="{FF2B5EF4-FFF2-40B4-BE49-F238E27FC236}">
                  <a16:creationId xmlns:a16="http://schemas.microsoft.com/office/drawing/2014/main" id="{566A1642-AB6F-3519-038A-87DDD2D43C3B}"/>
                </a:ext>
              </a:extLst>
            </p:cNvPr>
            <p:cNvCxnSpPr>
              <a:cxnSpLocks/>
            </p:cNvCxnSpPr>
            <p:nvPr/>
          </p:nvCxnSpPr>
          <p:spPr bwMode="auto">
            <a:xfrm flipH="1" flipV="1">
              <a:off x="7017800" y="2239459"/>
              <a:ext cx="376082" cy="54440"/>
            </a:xfrm>
            <a:prstGeom prst="straightConnector1">
              <a:avLst/>
            </a:prstGeom>
            <a:solidFill>
              <a:schemeClr val="accent1"/>
            </a:solidFill>
            <a:ln w="38100" cap="flat" cmpd="dbl" algn="ctr">
              <a:solidFill>
                <a:srgbClr val="FF0000"/>
              </a:solidFill>
              <a:prstDash val="solid"/>
              <a:miter lim="800000"/>
              <a:headEnd type="none" w="med" len="med"/>
              <a:tailEnd type="none" w="lg" len="lg"/>
            </a:ln>
            <a:effectLst/>
          </p:spPr>
        </p:cxnSp>
        <p:cxnSp>
          <p:nvCxnSpPr>
            <p:cNvPr id="82" name="Straight Arrow Connector 81">
              <a:extLst>
                <a:ext uri="{FF2B5EF4-FFF2-40B4-BE49-F238E27FC236}">
                  <a16:creationId xmlns:a16="http://schemas.microsoft.com/office/drawing/2014/main" id="{EB16AE82-4117-3003-45A9-4B4DF911CE44}"/>
                </a:ext>
              </a:extLst>
            </p:cNvPr>
            <p:cNvCxnSpPr>
              <a:cxnSpLocks/>
            </p:cNvCxnSpPr>
            <p:nvPr/>
          </p:nvCxnSpPr>
          <p:spPr bwMode="auto">
            <a:xfrm flipH="1">
              <a:off x="7017800" y="1946657"/>
              <a:ext cx="504387" cy="268090"/>
            </a:xfrm>
            <a:prstGeom prst="straightConnector1">
              <a:avLst/>
            </a:prstGeom>
            <a:solidFill>
              <a:schemeClr val="accent1"/>
            </a:solidFill>
            <a:ln w="38100" cap="flat" cmpd="dbl" algn="ctr">
              <a:solidFill>
                <a:srgbClr val="FF0000"/>
              </a:solidFill>
              <a:prstDash val="solid"/>
              <a:miter lim="800000"/>
              <a:headEnd type="none" w="med" len="med"/>
              <a:tailEnd type="none" w="lg" len="lg"/>
            </a:ln>
            <a:effectLst/>
          </p:spPr>
        </p:cxnSp>
      </p:grpSp>
    </p:spTree>
    <p:extLst>
      <p:ext uri="{BB962C8B-B14F-4D97-AF65-F5344CB8AC3E}">
        <p14:creationId xmlns:p14="http://schemas.microsoft.com/office/powerpoint/2010/main" val="124994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132714" y="2041867"/>
            <a:ext cx="5709985" cy="646331"/>
          </a:xfrm>
          <a:prstGeom prst="rect">
            <a:avLst/>
          </a:prstGeom>
          <a:noFill/>
        </p:spPr>
        <p:txBody>
          <a:bodyPr wrap="square" rtlCol="0">
            <a:spAutoFit/>
          </a:bodyPr>
          <a:lstStyle/>
          <a:p>
            <a:r>
              <a:rPr lang="en-US" sz="3600" dirty="0">
                <a:solidFill>
                  <a:srgbClr val="333399"/>
                </a:solidFill>
              </a:rPr>
              <a:t>Logistic Regression</a:t>
            </a:r>
            <a:endParaRPr lang="en-US" sz="3600" baseline="-25000" dirty="0">
              <a:solidFill>
                <a:srgbClr val="333399"/>
              </a:solidFill>
            </a:endParaRPr>
          </a:p>
        </p:txBody>
      </p:sp>
    </p:spTree>
    <p:extLst>
      <p:ext uri="{BB962C8B-B14F-4D97-AF65-F5344CB8AC3E}">
        <p14:creationId xmlns:p14="http://schemas.microsoft.com/office/powerpoint/2010/main" val="198591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228600" y="843557"/>
            <a:ext cx="8610600" cy="3456385"/>
          </a:xfrm>
        </p:spPr>
        <p:txBody>
          <a:bodyPr/>
          <a:lstStyle/>
          <a:p>
            <a:r>
              <a:rPr lang="en-US" dirty="0"/>
              <a:t>Logistic regression is a process of modeling the probability of a discrete outcome given an input variable. </a:t>
            </a:r>
          </a:p>
          <a:p>
            <a:r>
              <a:rPr lang="en-US" dirty="0"/>
              <a:t>There are three main types of logistic regression: </a:t>
            </a:r>
          </a:p>
          <a:p>
            <a:pPr lvl="1"/>
            <a:r>
              <a:rPr lang="en-US" dirty="0"/>
              <a:t>binary, </a:t>
            </a:r>
          </a:p>
          <a:p>
            <a:pPr lvl="1"/>
            <a:r>
              <a:rPr lang="en-US" dirty="0"/>
              <a:t>multinomial, and </a:t>
            </a:r>
          </a:p>
          <a:p>
            <a:pPr lvl="1"/>
            <a:r>
              <a:rPr lang="en-US" dirty="0"/>
              <a:t>ordinal. </a:t>
            </a:r>
          </a:p>
          <a:p>
            <a:r>
              <a:rPr lang="en-US" dirty="0"/>
              <a:t>The most common is binary logistic regression models that has a binary outcome. It takes only two values such as true/false, yes/no, and so on.</a:t>
            </a:r>
          </a:p>
          <a:p>
            <a:r>
              <a:rPr lang="en-US" dirty="0"/>
              <a:t>Multinomial logistic regression can model scenarios where there are more than two possible discrete outcomes. </a:t>
            </a:r>
          </a:p>
          <a:p>
            <a:r>
              <a:rPr lang="en-US" dirty="0"/>
              <a:t>Ordinal logistic regression is an extension of logistic where the logit (i.e. the log odds) of a binary response is linearly related to the independent variables. If the response variable has k levels, then there are k-1 logits.</a:t>
            </a:r>
          </a:p>
        </p:txBody>
      </p:sp>
    </p:spTree>
    <p:extLst>
      <p:ext uri="{BB962C8B-B14F-4D97-AF65-F5344CB8AC3E}">
        <p14:creationId xmlns:p14="http://schemas.microsoft.com/office/powerpoint/2010/main" val="208014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p:txBody>
          <a:bodyPr/>
          <a:lstStyle/>
          <a:p>
            <a:r>
              <a:rPr lang="en-US" dirty="0"/>
              <a:t>Usage of Logistic Regression</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685800" y="1200150"/>
            <a:ext cx="7870823" cy="3227785"/>
          </a:xfrm>
        </p:spPr>
        <p:txBody>
          <a:bodyPr/>
          <a:lstStyle/>
          <a:p>
            <a:r>
              <a:rPr lang="en-US" dirty="0"/>
              <a:t>Logistic regression is a useful analysis method for classification problems, where you are trying to determine if a new sample fits best into a category.</a:t>
            </a:r>
          </a:p>
          <a:p>
            <a:r>
              <a:rPr lang="en-US" dirty="0"/>
              <a:t>Classification problems fit logistic regression are:</a:t>
            </a:r>
          </a:p>
          <a:p>
            <a:pPr lvl="1"/>
            <a:r>
              <a:rPr lang="en-US" dirty="0"/>
              <a:t>imagen and voice recognition </a:t>
            </a:r>
          </a:p>
          <a:p>
            <a:pPr lvl="1"/>
            <a:r>
              <a:rPr lang="en-US" dirty="0"/>
              <a:t>pattern recognition </a:t>
            </a:r>
          </a:p>
          <a:p>
            <a:pPr lvl="1"/>
            <a:r>
              <a:rPr lang="en-US" dirty="0"/>
              <a:t>diagnostics</a:t>
            </a:r>
          </a:p>
          <a:p>
            <a:pPr lvl="1"/>
            <a:r>
              <a:rPr lang="en-US" dirty="0"/>
              <a:t>many aspects of cyber security, such as attack detection, logistic regression is a useful analytic technique.</a:t>
            </a:r>
          </a:p>
          <a:p>
            <a:pPr lvl="1"/>
            <a:r>
              <a:rPr lang="en-US" dirty="0"/>
              <a:t>and many other classification problems</a:t>
            </a:r>
          </a:p>
        </p:txBody>
      </p:sp>
    </p:spTree>
    <p:extLst>
      <p:ext uri="{BB962C8B-B14F-4D97-AF65-F5344CB8AC3E}">
        <p14:creationId xmlns:p14="http://schemas.microsoft.com/office/powerpoint/2010/main" val="2579576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xfrm>
            <a:off x="1371600" y="183935"/>
            <a:ext cx="7445373" cy="490538"/>
          </a:xfrm>
        </p:spPr>
        <p:txBody>
          <a:bodyPr/>
          <a:lstStyle/>
          <a:p>
            <a:r>
              <a:rPr lang="en-US" dirty="0"/>
              <a:t>Fundamentals of Logistic Regression</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114300" y="742950"/>
            <a:ext cx="8915400" cy="1017985"/>
          </a:xfrm>
          <a:solidFill>
            <a:schemeClr val="bg1"/>
          </a:solidFill>
        </p:spPr>
        <p:txBody>
          <a:bodyPr/>
          <a:lstStyle/>
          <a:p>
            <a:r>
              <a:rPr lang="en-US" dirty="0">
                <a:latin typeface="Tahoma" panose="020B0604030504040204" pitchFamily="34" charset="0"/>
                <a:ea typeface="Tahoma" panose="020B0604030504040204" pitchFamily="34" charset="0"/>
                <a:cs typeface="Tahoma" panose="020B0604030504040204" pitchFamily="34" charset="0"/>
              </a:rPr>
              <a:t>Notation in the logistic regression model states that given an N-dimensional vector or real numbers x there is probability P that this vector is classified as belonging to the predefined category.</a:t>
            </a:r>
          </a:p>
          <a:p>
            <a:r>
              <a:rPr lang="en-US" dirty="0">
                <a:latin typeface="Tahoma" panose="020B0604030504040204" pitchFamily="34" charset="0"/>
                <a:ea typeface="Tahoma" panose="020B0604030504040204" pitchFamily="34" charset="0"/>
                <a:cs typeface="Tahoma" panose="020B0604030504040204" pitchFamily="34" charset="0"/>
              </a:rPr>
              <a:t>This model can be expressed as</a:t>
            </a:r>
            <a:br>
              <a:rPr lang="en-US" dirty="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2800" dirty="0">
                <a:latin typeface="Tahoma" panose="020B0604030504040204" pitchFamily="34" charset="0"/>
                <a:ea typeface="Tahoma" panose="020B0604030504040204" pitchFamily="34" charset="0"/>
                <a:cs typeface="Tahoma" panose="020B0604030504040204" pitchFamily="34" charset="0"/>
              </a:rPr>
              <a:t>Given X </a:t>
            </a:r>
            <a:r>
              <a:rPr lang="en-US" sz="2800" b="1" dirty="0"/>
              <a:t>∈ ℜ</a:t>
            </a:r>
            <a:r>
              <a:rPr lang="en-US" sz="2800" baseline="30000" dirty="0">
                <a:latin typeface="Tahoma" panose="020B0604030504040204" pitchFamily="34" charset="0"/>
                <a:ea typeface="Tahoma" panose="020B0604030504040204" pitchFamily="34" charset="0"/>
                <a:cs typeface="Tahoma" panose="020B0604030504040204" pitchFamily="34" charset="0"/>
              </a:rPr>
              <a:t>N</a:t>
            </a:r>
            <a:r>
              <a:rPr lang="ru-RU" sz="2800" dirty="0">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  </a:t>
            </a:r>
            <a:r>
              <a:rPr lang="ru-RU" sz="2800" dirty="0">
                <a:latin typeface="Tahoma" panose="020B0604030504040204" pitchFamily="34" charset="0"/>
                <a:ea typeface="Tahoma" panose="020B0604030504040204" pitchFamily="34" charset="0"/>
                <a:cs typeface="Tahoma" panose="020B0604030504040204" pitchFamily="34" charset="0"/>
              </a:rPr>
              <a:t> ═</a:t>
            </a:r>
            <a:r>
              <a:rPr lang="en-US" sz="2800" dirty="0">
                <a:latin typeface="Tahoma" panose="020B0604030504040204" pitchFamily="34" charset="0"/>
                <a:ea typeface="Tahoma" panose="020B0604030504040204" pitchFamily="34" charset="0"/>
                <a:cs typeface="Tahoma" panose="020B0604030504040204" pitchFamily="34" charset="0"/>
              </a:rPr>
              <a:t>&gt;      </a:t>
            </a:r>
            <a:r>
              <a:rPr lang="cy-GB" sz="2800" dirty="0">
                <a:latin typeface="Tahoma" panose="020B0604030504040204" pitchFamily="34" charset="0"/>
                <a:ea typeface="Tahoma" panose="020B0604030504040204" pitchFamily="34" charset="0"/>
                <a:cs typeface="Tahoma" panose="020B0604030504040204" pitchFamily="34" charset="0"/>
              </a:rPr>
              <a:t>ŷ</a:t>
            </a:r>
            <a:r>
              <a:rPr lang="en-US" sz="2800" dirty="0">
                <a:latin typeface="Tahoma" panose="020B0604030504040204" pitchFamily="34" charset="0"/>
                <a:ea typeface="Tahoma" panose="020B0604030504040204" pitchFamily="34" charset="0"/>
                <a:cs typeface="Tahoma" panose="020B0604030504040204" pitchFamily="34" charset="0"/>
              </a:rPr>
              <a:t> = P(y=1|X)</a:t>
            </a:r>
            <a:r>
              <a:rPr lang="ru-RU" sz="2800" dirty="0">
                <a:latin typeface="Tahoma" panose="020B0604030504040204" pitchFamily="34" charset="0"/>
                <a:ea typeface="Tahoma" panose="020B0604030504040204" pitchFamily="34" charset="0"/>
                <a:cs typeface="Tahoma" panose="020B0604030504040204" pitchFamily="34" charset="0"/>
              </a:rPr>
              <a:t>  </a:t>
            </a:r>
            <a:endParaRPr lang="en-US" sz="2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ru-RU"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where x is the N-dimensional real number vector, </a:t>
            </a:r>
            <a:r>
              <a:rPr lang="cy-GB" dirty="0">
                <a:latin typeface="Tahoma" panose="020B0604030504040204" pitchFamily="34" charset="0"/>
                <a:ea typeface="Tahoma" panose="020B0604030504040204" pitchFamily="34" charset="0"/>
                <a:cs typeface="Tahoma" panose="020B0604030504040204" pitchFamily="34" charset="0"/>
              </a:rPr>
              <a:t>ŷ</a:t>
            </a:r>
            <a:r>
              <a:rPr lang="en-US" dirty="0">
                <a:latin typeface="Tahoma" panose="020B0604030504040204" pitchFamily="34" charset="0"/>
                <a:ea typeface="Tahoma" panose="020B0604030504040204" pitchFamily="34" charset="0"/>
                <a:cs typeface="Tahoma" panose="020B0604030504040204" pitchFamily="34" charset="0"/>
              </a:rPr>
              <a:t> is the probability P that this vector is classified as belonging to the predefine category, </a:t>
            </a:r>
            <a:r>
              <a:rPr lang="cy-GB" dirty="0">
                <a:latin typeface="Tahoma" panose="020B0604030504040204" pitchFamily="34" charset="0"/>
                <a:ea typeface="Tahoma" panose="020B0604030504040204" pitchFamily="34" charset="0"/>
                <a:cs typeface="Tahoma" panose="020B0604030504040204" pitchFamily="34" charset="0"/>
              </a:rPr>
              <a:t>y</a:t>
            </a:r>
            <a:r>
              <a:rPr lang="en-US" dirty="0">
                <a:latin typeface="Tahoma" panose="020B0604030504040204" pitchFamily="34" charset="0"/>
                <a:ea typeface="Tahoma" panose="020B0604030504040204" pitchFamily="34" charset="0"/>
                <a:cs typeface="Tahoma" panose="020B0604030504040204" pitchFamily="34" charset="0"/>
              </a:rPr>
              <a:t> = 1.</a:t>
            </a:r>
          </a:p>
          <a:p>
            <a:r>
              <a:rPr lang="en-US" dirty="0">
                <a:latin typeface="Tahoma" panose="020B0604030504040204" pitchFamily="34" charset="0"/>
                <a:ea typeface="Tahoma" panose="020B0604030504040204" pitchFamily="34" charset="0"/>
                <a:cs typeface="Tahoma" panose="020B0604030504040204" pitchFamily="34" charset="0"/>
              </a:rPr>
              <a:t>One can read it as P is the probability that the object described by given input x can be classified as y = 1, i.e. classified as y is True.</a:t>
            </a:r>
          </a:p>
          <a:p>
            <a:r>
              <a:rPr lang="en-US" dirty="0">
                <a:latin typeface="Tahoma" panose="020B0604030504040204" pitchFamily="34" charset="0"/>
                <a:ea typeface="Tahoma" panose="020B0604030504040204" pitchFamily="34" charset="0"/>
                <a:cs typeface="Tahoma" panose="020B0604030504040204" pitchFamily="34" charset="0"/>
              </a:rPr>
              <a:t>y = {0,1} is a target labeled probability (fact) that X belongs (y=1) or does not belong (y=0) to the category, </a:t>
            </a:r>
            <a:r>
              <a:rPr lang="cy-GB" dirty="0">
                <a:latin typeface="Tahoma" panose="020B0604030504040204" pitchFamily="34" charset="0"/>
                <a:ea typeface="Tahoma" panose="020B0604030504040204" pitchFamily="34" charset="0"/>
                <a:cs typeface="Tahoma" panose="020B0604030504040204" pitchFamily="34" charset="0"/>
              </a:rPr>
              <a:t>ŷ (y-cap)</a:t>
            </a:r>
            <a:r>
              <a:rPr lang="en-US" dirty="0">
                <a:latin typeface="Tahoma" panose="020B0604030504040204" pitchFamily="34" charset="0"/>
                <a:ea typeface="Tahoma" panose="020B0604030504040204" pitchFamily="34" charset="0"/>
                <a:cs typeface="Tahoma" panose="020B0604030504040204" pitchFamily="34" charset="0"/>
              </a:rPr>
              <a:t> is the assessed probability.</a:t>
            </a:r>
          </a:p>
          <a:p>
            <a:pPr marL="0" indent="0">
              <a:buNone/>
            </a:pPr>
            <a:endParaRPr lang="en-US" dirty="0">
              <a:latin typeface="Univers" panose="020B0503020202020204" pitchFamily="34" charset="0"/>
            </a:endParaRPr>
          </a:p>
        </p:txBody>
      </p:sp>
    </p:spTree>
    <p:extLst>
      <p:ext uri="{BB962C8B-B14F-4D97-AF65-F5344CB8AC3E}">
        <p14:creationId xmlns:p14="http://schemas.microsoft.com/office/powerpoint/2010/main" val="3977330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xfrm>
            <a:off x="63656" y="277582"/>
            <a:ext cx="9016687" cy="490538"/>
          </a:xfrm>
          <a:solidFill>
            <a:schemeClr val="bg1"/>
          </a:solidFill>
        </p:spPr>
        <p:txBody>
          <a:bodyPr/>
          <a:lstStyle/>
          <a:p>
            <a:r>
              <a:rPr lang="en-US" dirty="0"/>
              <a:t>Notation: Traditional Regression vs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A96D14-7E9E-30A0-6E3D-2DB7DF06B92F}"/>
                  </a:ext>
                </a:extLst>
              </p:cNvPr>
              <p:cNvSpPr>
                <a:spLocks noGrp="1"/>
              </p:cNvSpPr>
              <p:nvPr>
                <p:ph sz="quarter" idx="10"/>
              </p:nvPr>
            </p:nvSpPr>
            <p:spPr>
              <a:xfrm>
                <a:off x="228598" y="823874"/>
                <a:ext cx="4190451" cy="3058955"/>
              </a:xfrm>
            </p:spPr>
            <p:txBody>
              <a:bodyPr/>
              <a:lstStyle/>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Traditional Regression</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notation used in the traditional  regression model</a:t>
                </a:r>
              </a:p>
              <a:p>
                <a:r>
                  <a:rPr lang="en-US" dirty="0">
                    <a:latin typeface="Tahoma" panose="020B0604030504040204" pitchFamily="34" charset="0"/>
                    <a:ea typeface="Tahoma" panose="020B0604030504040204" pitchFamily="34" charset="0"/>
                    <a:cs typeface="Tahoma" panose="020B0604030504040204" pitchFamily="34" charset="0"/>
                  </a:rPr>
                  <a:t>X is the N-dimensional real number input vector x </a:t>
                </a:r>
                <a:r>
                  <a:rPr lang="en-US" dirty="0"/>
                  <a:t>∈</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smtClean="0">
                        <a:latin typeface="Cambria Math" panose="02040503050406030204" pitchFamily="18" charset="0"/>
                        <a:ea typeface="Tahoma" panose="020B0604030504040204" pitchFamily="34" charset="0"/>
                        <a:cs typeface="Tahoma" panose="020B0604030504040204" pitchFamily="34" charset="0"/>
                      </a:rPr>
                      <m:t>ℝ</m:t>
                    </m:r>
                  </m:oMath>
                </a14:m>
                <a:r>
                  <a:rPr lang="en-US" baseline="30000" dirty="0">
                    <a:latin typeface="Tahoma" panose="020B0604030504040204" pitchFamily="34" charset="0"/>
                    <a:ea typeface="Tahoma" panose="020B0604030504040204" pitchFamily="34" charset="0"/>
                    <a:cs typeface="Tahoma" panose="020B0604030504040204" pitchFamily="34" charset="0"/>
                  </a:rPr>
                  <a:t>N</a:t>
                </a:r>
              </a:p>
              <a:p>
                <a:r>
                  <a:rPr lang="en-US" dirty="0">
                    <a:latin typeface="Tahoma" panose="020B0604030504040204" pitchFamily="34" charset="0"/>
                    <a:ea typeface="Tahoma" panose="020B0604030504040204" pitchFamily="34" charset="0"/>
                    <a:cs typeface="Tahoma" panose="020B0604030504040204" pitchFamily="34" charset="0"/>
                  </a:rPr>
                  <a:t>y = is a target labeled outcome,</a:t>
                </a:r>
                <a:endParaRPr lang="cy-GB" dirty="0">
                  <a:latin typeface="Tahoma" panose="020B0604030504040204" pitchFamily="34" charset="0"/>
                  <a:ea typeface="Tahoma" panose="020B0604030504040204" pitchFamily="34" charset="0"/>
                  <a:cs typeface="Tahoma" panose="020B0604030504040204" pitchFamily="34" charset="0"/>
                </a:endParaRPr>
              </a:p>
              <a:p>
                <a:r>
                  <a:rPr lang="cy-GB" dirty="0">
                    <a:latin typeface="Tahoma" panose="020B0604030504040204" pitchFamily="34" charset="0"/>
                    <a:ea typeface="Tahoma" panose="020B0604030504040204" pitchFamily="34" charset="0"/>
                    <a:cs typeface="Tahoma" panose="020B0604030504040204" pitchFamily="34" charset="0"/>
                  </a:rPr>
                  <a:t>ŷ (y-cap)</a:t>
                </a:r>
                <a:r>
                  <a:rPr lang="en-US" dirty="0">
                    <a:latin typeface="Tahoma" panose="020B0604030504040204" pitchFamily="34" charset="0"/>
                    <a:ea typeface="Tahoma" panose="020B0604030504040204" pitchFamily="34" charset="0"/>
                    <a:cs typeface="Tahoma" panose="020B0604030504040204" pitchFamily="34" charset="0"/>
                  </a:rPr>
                  <a:t> is the assessed (calculated) outcome</a:t>
                </a:r>
                <a:endParaRPr lang="en-US" dirty="0">
                  <a:latin typeface="Univers" panose="020B0503020202020204" pitchFamily="34" charset="0"/>
                </a:endParaRPr>
              </a:p>
            </p:txBody>
          </p:sp>
        </mc:Choice>
        <mc:Fallback xmlns="">
          <p:sp>
            <p:nvSpPr>
              <p:cNvPr id="3" name="Content Placeholder 2">
                <a:extLst>
                  <a:ext uri="{FF2B5EF4-FFF2-40B4-BE49-F238E27FC236}">
                    <a16:creationId xmlns:a16="http://schemas.microsoft.com/office/drawing/2014/main" id="{91A96D14-7E9E-30A0-6E3D-2DB7DF06B92F}"/>
                  </a:ext>
                </a:extLst>
              </p:cNvPr>
              <p:cNvSpPr>
                <a:spLocks noGrp="1" noRot="1" noChangeAspect="1" noMove="1" noResize="1" noEditPoints="1" noAdjustHandles="1" noChangeArrowheads="1" noChangeShapeType="1" noTextEdit="1"/>
              </p:cNvSpPr>
              <p:nvPr>
                <p:ph sz="quarter" idx="10"/>
              </p:nvPr>
            </p:nvSpPr>
            <p:spPr>
              <a:xfrm>
                <a:off x="228598" y="823874"/>
                <a:ext cx="4190451" cy="3058955"/>
              </a:xfrm>
              <a:blipFill>
                <a:blip r:embed="rId2"/>
                <a:stretch>
                  <a:fillRect l="-1453" t="-996" r="-4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2BB9853-B8A6-943A-067A-3984326B48AA}"/>
                  </a:ext>
                </a:extLst>
              </p:cNvPr>
              <p:cNvSpPr>
                <a:spLocks noGrp="1"/>
              </p:cNvSpPr>
              <p:nvPr>
                <p:ph sz="quarter" idx="11"/>
              </p:nvPr>
            </p:nvSpPr>
            <p:spPr>
              <a:xfrm>
                <a:off x="4972161" y="745606"/>
                <a:ext cx="4051143" cy="2518832"/>
              </a:xfrm>
            </p:spPr>
            <p:txBody>
              <a:bodyPr/>
              <a:lstStyle/>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Neural Networks (in this course)</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notation used in the traditional regression model</a:t>
                </a:r>
              </a:p>
              <a:p>
                <a:r>
                  <a:rPr lang="en-US" dirty="0">
                    <a:latin typeface="Tahoma" panose="020B0604030504040204" pitchFamily="34" charset="0"/>
                    <a:ea typeface="Tahoma" panose="020B0604030504040204" pitchFamily="34" charset="0"/>
                    <a:cs typeface="Tahoma" panose="020B0604030504040204" pitchFamily="34" charset="0"/>
                  </a:rPr>
                  <a:t>X is the N-dimensional real number input vector x </a:t>
                </a:r>
                <a:r>
                  <a:rPr lang="en-US" dirty="0"/>
                  <a:t>∈</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i="1" smtClean="0">
                        <a:latin typeface="Cambria Math" panose="02040503050406030204" pitchFamily="18" charset="0"/>
                        <a:ea typeface="Tahoma" panose="020B0604030504040204" pitchFamily="34" charset="0"/>
                        <a:cs typeface="Tahoma" panose="020B0604030504040204" pitchFamily="34" charset="0"/>
                      </a:rPr>
                      <m:t>ℝ</m:t>
                    </m:r>
                  </m:oMath>
                </a14:m>
                <a:r>
                  <a:rPr lang="en-US" baseline="30000" dirty="0">
                    <a:latin typeface="Tahoma" panose="020B0604030504040204" pitchFamily="34" charset="0"/>
                    <a:ea typeface="Tahoma" panose="020B0604030504040204" pitchFamily="34" charset="0"/>
                    <a:cs typeface="Tahoma" panose="020B0604030504040204" pitchFamily="34" charset="0"/>
                  </a:rPr>
                  <a:t>N</a:t>
                </a:r>
                <a:r>
                  <a:rPr lang="en-US">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y is a target labeled outcome,</a:t>
                </a:r>
                <a:endParaRPr lang="cy-GB" dirty="0">
                  <a:latin typeface="Tahoma" panose="020B0604030504040204" pitchFamily="34" charset="0"/>
                  <a:ea typeface="Tahoma" panose="020B0604030504040204" pitchFamily="34" charset="0"/>
                  <a:cs typeface="Tahoma" panose="020B0604030504040204" pitchFamily="34" charset="0"/>
                </a:endParaRPr>
              </a:p>
              <a:p>
                <a:r>
                  <a:rPr lang="cy-GB" dirty="0">
                    <a:latin typeface="Tahoma" panose="020B0604030504040204" pitchFamily="34" charset="0"/>
                    <a:ea typeface="Tahoma" panose="020B0604030504040204" pitchFamily="34" charset="0"/>
                    <a:cs typeface="Tahoma" panose="020B0604030504040204" pitchFamily="34" charset="0"/>
                  </a:rPr>
                  <a:t>a</a:t>
                </a:r>
                <a:r>
                  <a:rPr lang="en-US" dirty="0">
                    <a:latin typeface="Tahoma" panose="020B0604030504040204" pitchFamily="34" charset="0"/>
                    <a:ea typeface="Tahoma" panose="020B0604030504040204" pitchFamily="34" charset="0"/>
                    <a:cs typeface="Tahoma" panose="020B0604030504040204" pitchFamily="34" charset="0"/>
                  </a:rPr>
                  <a:t> is the assessed (calculated) outcome</a:t>
                </a:r>
                <a:endParaRPr lang="en-US" dirty="0"/>
              </a:p>
            </p:txBody>
          </p:sp>
        </mc:Choice>
        <mc:Fallback xmlns="">
          <p:sp>
            <p:nvSpPr>
              <p:cNvPr id="5" name="Content Placeholder 4">
                <a:extLst>
                  <a:ext uri="{FF2B5EF4-FFF2-40B4-BE49-F238E27FC236}">
                    <a16:creationId xmlns:a16="http://schemas.microsoft.com/office/drawing/2014/main" id="{E2BB9853-B8A6-943A-067A-3984326B48AA}"/>
                  </a:ext>
                </a:extLst>
              </p:cNvPr>
              <p:cNvSpPr>
                <a:spLocks noGrp="1" noRot="1" noChangeAspect="1" noMove="1" noResize="1" noEditPoints="1" noAdjustHandles="1" noChangeArrowheads="1" noChangeShapeType="1" noTextEdit="1"/>
              </p:cNvSpPr>
              <p:nvPr>
                <p:ph sz="quarter" idx="11"/>
              </p:nvPr>
            </p:nvSpPr>
            <p:spPr>
              <a:xfrm>
                <a:off x="4972161" y="745606"/>
                <a:ext cx="4051143" cy="2518832"/>
              </a:xfrm>
              <a:blipFill>
                <a:blip r:embed="rId3"/>
                <a:stretch>
                  <a:fillRect l="-1657" t="-1208" b="-16667"/>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2572C1FE-1422-FEA8-8A10-939D32176088}"/>
              </a:ext>
            </a:extLst>
          </p:cNvPr>
          <p:cNvGrpSpPr/>
          <p:nvPr/>
        </p:nvGrpSpPr>
        <p:grpSpPr>
          <a:xfrm>
            <a:off x="5808479" y="3518824"/>
            <a:ext cx="2192521" cy="1228219"/>
            <a:chOff x="5809350" y="3637735"/>
            <a:chExt cx="2192521" cy="1228219"/>
          </a:xfrm>
        </p:grpSpPr>
        <p:sp>
          <p:nvSpPr>
            <p:cNvPr id="29" name="TextBox 28">
              <a:extLst>
                <a:ext uri="{FF2B5EF4-FFF2-40B4-BE49-F238E27FC236}">
                  <a16:creationId xmlns:a16="http://schemas.microsoft.com/office/drawing/2014/main" id="{54CF9DA6-04A0-FDFD-3F6D-E45B900433AF}"/>
                </a:ext>
              </a:extLst>
            </p:cNvPr>
            <p:cNvSpPr txBox="1"/>
            <p:nvPr/>
          </p:nvSpPr>
          <p:spPr>
            <a:xfrm>
              <a:off x="5809350" y="4119704"/>
              <a:ext cx="397600" cy="280846"/>
            </a:xfrm>
            <a:prstGeom prst="rect">
              <a:avLst/>
            </a:prstGeom>
            <a:noFill/>
            <a:ln w="12700">
              <a:solidFill>
                <a:schemeClr val="tx1"/>
              </a:solidFill>
            </a:ln>
          </p:spPr>
          <p:txBody>
            <a:bodyPr wrap="square" lIns="0" tIns="0" rIns="0" bIns="34290" rtlCol="0">
              <a:spAutoFit/>
            </a:bodyPr>
            <a:lstStyle/>
            <a:p>
              <a:pPr algn="ctr"/>
              <a:r>
                <a:rPr lang="en-US" sz="1600" dirty="0"/>
                <a:t>X</a:t>
              </a:r>
            </a:p>
          </p:txBody>
        </p:sp>
        <p:cxnSp>
          <p:nvCxnSpPr>
            <p:cNvPr id="11" name="Straight Arrow Connector 10">
              <a:extLst>
                <a:ext uri="{FF2B5EF4-FFF2-40B4-BE49-F238E27FC236}">
                  <a16:creationId xmlns:a16="http://schemas.microsoft.com/office/drawing/2014/main" id="{E769057B-3057-402D-624B-153A57F2439D}"/>
                </a:ext>
              </a:extLst>
            </p:cNvPr>
            <p:cNvCxnSpPr/>
            <p:nvPr/>
          </p:nvCxnSpPr>
          <p:spPr bwMode="auto">
            <a:xfrm flipV="1">
              <a:off x="7204161" y="4236076"/>
              <a:ext cx="54922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2639CAA1-8E03-0EA9-ECC3-9D7011C03293}"/>
                </a:ext>
              </a:extLst>
            </p:cNvPr>
            <p:cNvSpPr txBox="1"/>
            <p:nvPr/>
          </p:nvSpPr>
          <p:spPr>
            <a:xfrm>
              <a:off x="6998350" y="3637735"/>
              <a:ext cx="933190" cy="492443"/>
            </a:xfrm>
            <a:prstGeom prst="rect">
              <a:avLst/>
            </a:prstGeom>
            <a:noFill/>
          </p:spPr>
          <p:txBody>
            <a:bodyPr wrap="square" lIns="0" tIns="0" rIns="0" bIns="0" rtlCol="0">
              <a:spAutoFit/>
            </a:bodyPr>
            <a:lstStyle/>
            <a:p>
              <a:pPr algn="ctr"/>
              <a:r>
                <a:rPr lang="en-US" sz="1600" dirty="0"/>
                <a:t>Calculated output</a:t>
              </a:r>
            </a:p>
          </p:txBody>
        </p:sp>
        <p:sp>
          <p:nvSpPr>
            <p:cNvPr id="13" name="Oval 12">
              <a:extLst>
                <a:ext uri="{FF2B5EF4-FFF2-40B4-BE49-F238E27FC236}">
                  <a16:creationId xmlns:a16="http://schemas.microsoft.com/office/drawing/2014/main" id="{5ECAE176-E7BE-39DB-15DC-03E3BA30EA0A}"/>
                </a:ext>
              </a:extLst>
            </p:cNvPr>
            <p:cNvSpPr/>
            <p:nvPr/>
          </p:nvSpPr>
          <p:spPr bwMode="auto">
            <a:xfrm>
              <a:off x="6851841" y="4096163"/>
              <a:ext cx="352320" cy="32129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14" name="TextBox 13">
              <a:extLst>
                <a:ext uri="{FF2B5EF4-FFF2-40B4-BE49-F238E27FC236}">
                  <a16:creationId xmlns:a16="http://schemas.microsoft.com/office/drawing/2014/main" id="{7A81E372-F29D-7217-6A80-2C59380B97EC}"/>
                </a:ext>
              </a:extLst>
            </p:cNvPr>
            <p:cNvSpPr txBox="1"/>
            <p:nvPr/>
          </p:nvSpPr>
          <p:spPr>
            <a:xfrm>
              <a:off x="7200663" y="4373511"/>
              <a:ext cx="801208" cy="492443"/>
            </a:xfrm>
            <a:prstGeom prst="rect">
              <a:avLst/>
            </a:prstGeom>
            <a:noFill/>
          </p:spPr>
          <p:txBody>
            <a:bodyPr wrap="square" lIns="0" tIns="0" rIns="0" bIns="0" rtlCol="0">
              <a:spAutoFit/>
            </a:bodyPr>
            <a:lstStyle/>
            <a:p>
              <a:r>
                <a:rPr lang="en-US" sz="1600" dirty="0"/>
                <a:t>Target output y</a:t>
              </a:r>
            </a:p>
          </p:txBody>
        </p:sp>
        <p:sp>
          <p:nvSpPr>
            <p:cNvPr id="15" name="Up-Down Arrow 43">
              <a:extLst>
                <a:ext uri="{FF2B5EF4-FFF2-40B4-BE49-F238E27FC236}">
                  <a16:creationId xmlns:a16="http://schemas.microsoft.com/office/drawing/2014/main" id="{09E49054-B5DB-F36A-7E16-9E8E7ABF48C0}"/>
                </a:ext>
              </a:extLst>
            </p:cNvPr>
            <p:cNvSpPr/>
            <p:nvPr/>
          </p:nvSpPr>
          <p:spPr bwMode="auto">
            <a:xfrm>
              <a:off x="7802883" y="4361328"/>
              <a:ext cx="172142" cy="25845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17" name="Straight Connector 16">
              <a:extLst>
                <a:ext uri="{FF2B5EF4-FFF2-40B4-BE49-F238E27FC236}">
                  <a16:creationId xmlns:a16="http://schemas.microsoft.com/office/drawing/2014/main" id="{60C71633-C04F-2BE6-FE04-D13123C191CC}"/>
                </a:ext>
              </a:extLst>
            </p:cNvPr>
            <p:cNvCxnSpPr>
              <a:cxnSpLocks/>
            </p:cNvCxnSpPr>
            <p:nvPr/>
          </p:nvCxnSpPr>
          <p:spPr bwMode="auto">
            <a:xfrm>
              <a:off x="6223956" y="4260958"/>
              <a:ext cx="627885" cy="0"/>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F693C9A6-9461-E7BD-23E8-3BF07379F80C}"/>
                </a:ext>
              </a:extLst>
            </p:cNvPr>
            <p:cNvSpPr txBox="1"/>
            <p:nvPr/>
          </p:nvSpPr>
          <p:spPr>
            <a:xfrm>
              <a:off x="6271225" y="3955827"/>
              <a:ext cx="397599" cy="246221"/>
            </a:xfrm>
            <a:prstGeom prst="rect">
              <a:avLst/>
            </a:prstGeom>
            <a:noFill/>
          </p:spPr>
          <p:txBody>
            <a:bodyPr wrap="square" lIns="0" tIns="0" rIns="0" bIns="0" rtlCol="0">
              <a:spAutoFit/>
            </a:bodyPr>
            <a:lstStyle/>
            <a:p>
              <a:pPr algn="ctr"/>
              <a:r>
                <a:rPr lang="en-US" sz="1600" dirty="0" err="1"/>
                <a:t>W,b</a:t>
              </a:r>
              <a:endParaRPr lang="en-US" sz="1600" dirty="0"/>
            </a:p>
          </p:txBody>
        </p:sp>
        <p:sp>
          <p:nvSpPr>
            <p:cNvPr id="22" name="TextBox 21">
              <a:extLst>
                <a:ext uri="{FF2B5EF4-FFF2-40B4-BE49-F238E27FC236}">
                  <a16:creationId xmlns:a16="http://schemas.microsoft.com/office/drawing/2014/main" id="{B41F3BCA-2350-73E6-56DA-C2BFC5B3BB10}"/>
                </a:ext>
              </a:extLst>
            </p:cNvPr>
            <p:cNvSpPr txBox="1"/>
            <p:nvPr/>
          </p:nvSpPr>
          <p:spPr>
            <a:xfrm>
              <a:off x="7798573" y="4046391"/>
              <a:ext cx="189097" cy="246220"/>
            </a:xfrm>
            <a:prstGeom prst="rect">
              <a:avLst/>
            </a:prstGeom>
            <a:noFill/>
          </p:spPr>
          <p:txBody>
            <a:bodyPr wrap="square" lIns="0" tIns="0" rIns="0" bIns="0" rtlCol="0">
              <a:spAutoFit/>
            </a:bodyPr>
            <a:lstStyle/>
            <a:p>
              <a:pPr algn="ctr"/>
              <a:r>
                <a:rPr lang="en-US" sz="1600" dirty="0"/>
                <a:t>a</a:t>
              </a:r>
            </a:p>
          </p:txBody>
        </p:sp>
      </p:grpSp>
      <p:grpSp>
        <p:nvGrpSpPr>
          <p:cNvPr id="35" name="Group 34">
            <a:extLst>
              <a:ext uri="{FF2B5EF4-FFF2-40B4-BE49-F238E27FC236}">
                <a16:creationId xmlns:a16="http://schemas.microsoft.com/office/drawing/2014/main" id="{8AE64FAB-83F6-5A7A-FE53-D5920817B4E7}"/>
              </a:ext>
            </a:extLst>
          </p:cNvPr>
          <p:cNvGrpSpPr/>
          <p:nvPr/>
        </p:nvGrpSpPr>
        <p:grpSpPr>
          <a:xfrm>
            <a:off x="1057361" y="3478058"/>
            <a:ext cx="2178320" cy="1228219"/>
            <a:chOff x="5809350" y="3637735"/>
            <a:chExt cx="2178320" cy="1228219"/>
          </a:xfrm>
        </p:grpSpPr>
        <p:sp>
          <p:nvSpPr>
            <p:cNvPr id="36" name="TextBox 35">
              <a:extLst>
                <a:ext uri="{FF2B5EF4-FFF2-40B4-BE49-F238E27FC236}">
                  <a16:creationId xmlns:a16="http://schemas.microsoft.com/office/drawing/2014/main" id="{42D30C1E-40BF-E30F-2987-530F297F6353}"/>
                </a:ext>
              </a:extLst>
            </p:cNvPr>
            <p:cNvSpPr txBox="1"/>
            <p:nvPr/>
          </p:nvSpPr>
          <p:spPr>
            <a:xfrm>
              <a:off x="5809350" y="4119704"/>
              <a:ext cx="397600" cy="280846"/>
            </a:xfrm>
            <a:prstGeom prst="rect">
              <a:avLst/>
            </a:prstGeom>
            <a:noFill/>
            <a:ln w="12700">
              <a:solidFill>
                <a:schemeClr val="tx1"/>
              </a:solidFill>
            </a:ln>
          </p:spPr>
          <p:txBody>
            <a:bodyPr wrap="square" lIns="0" tIns="0" rIns="0" bIns="34290" rtlCol="0">
              <a:spAutoFit/>
            </a:bodyPr>
            <a:lstStyle/>
            <a:p>
              <a:pPr algn="ctr"/>
              <a:r>
                <a:rPr lang="en-US" sz="1600" dirty="0"/>
                <a:t>X</a:t>
              </a:r>
            </a:p>
          </p:txBody>
        </p:sp>
        <p:cxnSp>
          <p:nvCxnSpPr>
            <p:cNvPr id="37" name="Straight Arrow Connector 36">
              <a:extLst>
                <a:ext uri="{FF2B5EF4-FFF2-40B4-BE49-F238E27FC236}">
                  <a16:creationId xmlns:a16="http://schemas.microsoft.com/office/drawing/2014/main" id="{6663BC2A-3C20-A704-9B80-5757C259192A}"/>
                </a:ext>
              </a:extLst>
            </p:cNvPr>
            <p:cNvCxnSpPr/>
            <p:nvPr/>
          </p:nvCxnSpPr>
          <p:spPr bwMode="auto">
            <a:xfrm flipV="1">
              <a:off x="7204161" y="4236076"/>
              <a:ext cx="54922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7D4DE505-6374-B181-691B-4206B9CDB0D2}"/>
                </a:ext>
              </a:extLst>
            </p:cNvPr>
            <p:cNvSpPr txBox="1"/>
            <p:nvPr/>
          </p:nvSpPr>
          <p:spPr>
            <a:xfrm>
              <a:off x="6998350" y="3637735"/>
              <a:ext cx="933190" cy="492443"/>
            </a:xfrm>
            <a:prstGeom prst="rect">
              <a:avLst/>
            </a:prstGeom>
            <a:noFill/>
          </p:spPr>
          <p:txBody>
            <a:bodyPr wrap="square" lIns="0" tIns="0" rIns="0" bIns="0" rtlCol="0">
              <a:spAutoFit/>
            </a:bodyPr>
            <a:lstStyle/>
            <a:p>
              <a:pPr algn="ctr"/>
              <a:r>
                <a:rPr lang="en-US" sz="1600" dirty="0"/>
                <a:t>Calculated output</a:t>
              </a:r>
            </a:p>
          </p:txBody>
        </p:sp>
        <p:sp>
          <p:nvSpPr>
            <p:cNvPr id="39" name="Oval 38">
              <a:extLst>
                <a:ext uri="{FF2B5EF4-FFF2-40B4-BE49-F238E27FC236}">
                  <a16:creationId xmlns:a16="http://schemas.microsoft.com/office/drawing/2014/main" id="{CE7AF8F7-E783-3807-DDDC-5318F4988498}"/>
                </a:ext>
              </a:extLst>
            </p:cNvPr>
            <p:cNvSpPr/>
            <p:nvPr/>
          </p:nvSpPr>
          <p:spPr bwMode="auto">
            <a:xfrm>
              <a:off x="6851841" y="4096163"/>
              <a:ext cx="352320" cy="32129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40" name="TextBox 39">
              <a:extLst>
                <a:ext uri="{FF2B5EF4-FFF2-40B4-BE49-F238E27FC236}">
                  <a16:creationId xmlns:a16="http://schemas.microsoft.com/office/drawing/2014/main" id="{F7008232-90CD-A6D9-2FFE-BF3DF0B94B5B}"/>
                </a:ext>
              </a:extLst>
            </p:cNvPr>
            <p:cNvSpPr txBox="1"/>
            <p:nvPr/>
          </p:nvSpPr>
          <p:spPr>
            <a:xfrm>
              <a:off x="7173817" y="4373511"/>
              <a:ext cx="801208" cy="492443"/>
            </a:xfrm>
            <a:prstGeom prst="rect">
              <a:avLst/>
            </a:prstGeom>
            <a:noFill/>
          </p:spPr>
          <p:txBody>
            <a:bodyPr wrap="square" lIns="0" tIns="0" rIns="0" bIns="0" rtlCol="0">
              <a:spAutoFit/>
            </a:bodyPr>
            <a:lstStyle/>
            <a:p>
              <a:r>
                <a:rPr lang="en-US" sz="1600" dirty="0"/>
                <a:t>Target output y</a:t>
              </a:r>
            </a:p>
          </p:txBody>
        </p:sp>
        <p:sp>
          <p:nvSpPr>
            <p:cNvPr id="41" name="Up-Down Arrow 43">
              <a:extLst>
                <a:ext uri="{FF2B5EF4-FFF2-40B4-BE49-F238E27FC236}">
                  <a16:creationId xmlns:a16="http://schemas.microsoft.com/office/drawing/2014/main" id="{3AE63612-8FEB-964D-E2E3-BB8500109189}"/>
                </a:ext>
              </a:extLst>
            </p:cNvPr>
            <p:cNvSpPr/>
            <p:nvPr/>
          </p:nvSpPr>
          <p:spPr bwMode="auto">
            <a:xfrm>
              <a:off x="7802883" y="4361328"/>
              <a:ext cx="172142" cy="25845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42" name="Straight Connector 41">
              <a:extLst>
                <a:ext uri="{FF2B5EF4-FFF2-40B4-BE49-F238E27FC236}">
                  <a16:creationId xmlns:a16="http://schemas.microsoft.com/office/drawing/2014/main" id="{EDEE0C0D-2011-D3C5-0920-A110044A64A6}"/>
                </a:ext>
              </a:extLst>
            </p:cNvPr>
            <p:cNvCxnSpPr>
              <a:cxnSpLocks/>
            </p:cNvCxnSpPr>
            <p:nvPr/>
          </p:nvCxnSpPr>
          <p:spPr bwMode="auto">
            <a:xfrm>
              <a:off x="6223956" y="4260958"/>
              <a:ext cx="627885" cy="0"/>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1DFAD6C3-1681-873E-C643-92FD173B5411}"/>
                </a:ext>
              </a:extLst>
            </p:cNvPr>
            <p:cNvSpPr txBox="1"/>
            <p:nvPr/>
          </p:nvSpPr>
          <p:spPr>
            <a:xfrm>
              <a:off x="7798573" y="4046391"/>
              <a:ext cx="189097" cy="246220"/>
            </a:xfrm>
            <a:prstGeom prst="rect">
              <a:avLst/>
            </a:prstGeom>
            <a:noFill/>
          </p:spPr>
          <p:txBody>
            <a:bodyPr wrap="square" lIns="0" tIns="0" rIns="0" bIns="0" rtlCol="0">
              <a:spAutoFit/>
            </a:bodyPr>
            <a:lstStyle/>
            <a:p>
              <a:pPr algn="ctr"/>
              <a:r>
                <a:rPr lang="cy-GB" sz="1600" dirty="0"/>
                <a:t>ŷ</a:t>
              </a:r>
            </a:p>
          </p:txBody>
        </p:sp>
      </p:grpSp>
      <p:cxnSp>
        <p:nvCxnSpPr>
          <p:cNvPr id="46" name="Straight Connector 45">
            <a:extLst>
              <a:ext uri="{FF2B5EF4-FFF2-40B4-BE49-F238E27FC236}">
                <a16:creationId xmlns:a16="http://schemas.microsoft.com/office/drawing/2014/main" id="{9EFCC996-DCE5-FCE7-4B22-5D51F0362C04}"/>
              </a:ext>
            </a:extLst>
          </p:cNvPr>
          <p:cNvCxnSpPr/>
          <p:nvPr/>
        </p:nvCxnSpPr>
        <p:spPr bwMode="auto">
          <a:xfrm>
            <a:off x="4724952" y="894980"/>
            <a:ext cx="0" cy="3765564"/>
          </a:xfrm>
          <a:prstGeom prst="line">
            <a:avLst/>
          </a:prstGeom>
          <a:solidFill>
            <a:schemeClr val="accent1"/>
          </a:solidFill>
          <a:ln w="38100" cap="flat" cmpd="dbl"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1415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noFill/>
        </p:spPr>
        <p:txBody>
          <a:bodyPr/>
          <a:lstStyle/>
          <a:p>
            <a:r>
              <a:rPr lang="en-US" dirty="0"/>
              <a:t>Don’t Get Confuses with the Notation</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304800" y="789982"/>
            <a:ext cx="8686800" cy="711427"/>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Please do not get confused with the notation used in this course which is different from the traditional regression notation.</a:t>
            </a:r>
          </a:p>
          <a:p>
            <a:r>
              <a:rPr lang="en-US" dirty="0">
                <a:latin typeface="Tahoma" panose="020B0604030504040204" pitchFamily="34" charset="0"/>
                <a:ea typeface="Tahoma" panose="020B0604030504040204" pitchFamily="34" charset="0"/>
                <a:cs typeface="Tahoma" panose="020B0604030504040204" pitchFamily="34" charset="0"/>
              </a:rPr>
              <a:t>Different sources use different notations in neural networks which may look confusing.</a:t>
            </a:r>
          </a:p>
          <a:p>
            <a:r>
              <a:rPr lang="en-US" dirty="0">
                <a:latin typeface="Tahoma" panose="020B0604030504040204" pitchFamily="34" charset="0"/>
                <a:ea typeface="Tahoma" panose="020B0604030504040204" pitchFamily="34" charset="0"/>
                <a:cs typeface="Tahoma" panose="020B0604030504040204" pitchFamily="34" charset="0"/>
              </a:rPr>
              <a:t>In this course, we tried to stay consistent with the traditional notation of neural network, however, keeping its meaning is similar to the traditional regression notation.</a:t>
            </a:r>
          </a:p>
        </p:txBody>
      </p:sp>
      <p:grpSp>
        <p:nvGrpSpPr>
          <p:cNvPr id="34" name="Group 33">
            <a:extLst>
              <a:ext uri="{FF2B5EF4-FFF2-40B4-BE49-F238E27FC236}">
                <a16:creationId xmlns:a16="http://schemas.microsoft.com/office/drawing/2014/main" id="{2572C1FE-1422-FEA8-8A10-939D32176088}"/>
              </a:ext>
            </a:extLst>
          </p:cNvPr>
          <p:cNvGrpSpPr/>
          <p:nvPr/>
        </p:nvGrpSpPr>
        <p:grpSpPr>
          <a:xfrm>
            <a:off x="5785178" y="3444685"/>
            <a:ext cx="2178320" cy="1228219"/>
            <a:chOff x="5809350" y="3637735"/>
            <a:chExt cx="2178320" cy="1228219"/>
          </a:xfrm>
        </p:grpSpPr>
        <p:sp>
          <p:nvSpPr>
            <p:cNvPr id="29" name="TextBox 28">
              <a:extLst>
                <a:ext uri="{FF2B5EF4-FFF2-40B4-BE49-F238E27FC236}">
                  <a16:creationId xmlns:a16="http://schemas.microsoft.com/office/drawing/2014/main" id="{54CF9DA6-04A0-FDFD-3F6D-E45B900433AF}"/>
                </a:ext>
              </a:extLst>
            </p:cNvPr>
            <p:cNvSpPr txBox="1"/>
            <p:nvPr/>
          </p:nvSpPr>
          <p:spPr>
            <a:xfrm>
              <a:off x="5809350" y="4119704"/>
              <a:ext cx="397600" cy="280846"/>
            </a:xfrm>
            <a:prstGeom prst="rect">
              <a:avLst/>
            </a:prstGeom>
            <a:noFill/>
            <a:ln w="12700">
              <a:solidFill>
                <a:schemeClr val="tx1"/>
              </a:solidFill>
            </a:ln>
          </p:spPr>
          <p:txBody>
            <a:bodyPr wrap="square" lIns="0" tIns="0" rIns="0" bIns="34290" rtlCol="0">
              <a:spAutoFit/>
            </a:bodyPr>
            <a:lstStyle/>
            <a:p>
              <a:pPr algn="ctr"/>
              <a:r>
                <a:rPr lang="en-US" sz="1600" dirty="0"/>
                <a:t>X</a:t>
              </a:r>
            </a:p>
          </p:txBody>
        </p:sp>
        <p:cxnSp>
          <p:nvCxnSpPr>
            <p:cNvPr id="11" name="Straight Arrow Connector 10">
              <a:extLst>
                <a:ext uri="{FF2B5EF4-FFF2-40B4-BE49-F238E27FC236}">
                  <a16:creationId xmlns:a16="http://schemas.microsoft.com/office/drawing/2014/main" id="{E769057B-3057-402D-624B-153A57F2439D}"/>
                </a:ext>
              </a:extLst>
            </p:cNvPr>
            <p:cNvCxnSpPr/>
            <p:nvPr/>
          </p:nvCxnSpPr>
          <p:spPr bwMode="auto">
            <a:xfrm flipV="1">
              <a:off x="7204161" y="4236076"/>
              <a:ext cx="54922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2639CAA1-8E03-0EA9-ECC3-9D7011C03293}"/>
                </a:ext>
              </a:extLst>
            </p:cNvPr>
            <p:cNvSpPr txBox="1"/>
            <p:nvPr/>
          </p:nvSpPr>
          <p:spPr>
            <a:xfrm>
              <a:off x="6998350" y="3637735"/>
              <a:ext cx="933190" cy="492443"/>
            </a:xfrm>
            <a:prstGeom prst="rect">
              <a:avLst/>
            </a:prstGeom>
            <a:noFill/>
          </p:spPr>
          <p:txBody>
            <a:bodyPr wrap="square" lIns="0" tIns="0" rIns="0" bIns="0" rtlCol="0">
              <a:spAutoFit/>
            </a:bodyPr>
            <a:lstStyle/>
            <a:p>
              <a:pPr algn="ctr"/>
              <a:r>
                <a:rPr lang="en-US" sz="1600" dirty="0"/>
                <a:t>Calculated output</a:t>
              </a:r>
            </a:p>
          </p:txBody>
        </p:sp>
        <p:sp>
          <p:nvSpPr>
            <p:cNvPr id="13" name="Oval 12">
              <a:extLst>
                <a:ext uri="{FF2B5EF4-FFF2-40B4-BE49-F238E27FC236}">
                  <a16:creationId xmlns:a16="http://schemas.microsoft.com/office/drawing/2014/main" id="{5ECAE176-E7BE-39DB-15DC-03E3BA30EA0A}"/>
                </a:ext>
              </a:extLst>
            </p:cNvPr>
            <p:cNvSpPr/>
            <p:nvPr/>
          </p:nvSpPr>
          <p:spPr bwMode="auto">
            <a:xfrm>
              <a:off x="6851841" y="4096163"/>
              <a:ext cx="352320" cy="32129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14" name="TextBox 13">
              <a:extLst>
                <a:ext uri="{FF2B5EF4-FFF2-40B4-BE49-F238E27FC236}">
                  <a16:creationId xmlns:a16="http://schemas.microsoft.com/office/drawing/2014/main" id="{7A81E372-F29D-7217-6A80-2C59380B97EC}"/>
                </a:ext>
              </a:extLst>
            </p:cNvPr>
            <p:cNvSpPr txBox="1"/>
            <p:nvPr/>
          </p:nvSpPr>
          <p:spPr>
            <a:xfrm>
              <a:off x="7173817" y="4373511"/>
              <a:ext cx="801208" cy="492443"/>
            </a:xfrm>
            <a:prstGeom prst="rect">
              <a:avLst/>
            </a:prstGeom>
            <a:noFill/>
          </p:spPr>
          <p:txBody>
            <a:bodyPr wrap="square" lIns="0" tIns="0" rIns="0" bIns="0" rtlCol="0">
              <a:spAutoFit/>
            </a:bodyPr>
            <a:lstStyle/>
            <a:p>
              <a:r>
                <a:rPr lang="en-US" sz="1600" dirty="0"/>
                <a:t>Target output y</a:t>
              </a:r>
            </a:p>
          </p:txBody>
        </p:sp>
        <p:sp>
          <p:nvSpPr>
            <p:cNvPr id="15" name="Up-Down Arrow 43">
              <a:extLst>
                <a:ext uri="{FF2B5EF4-FFF2-40B4-BE49-F238E27FC236}">
                  <a16:creationId xmlns:a16="http://schemas.microsoft.com/office/drawing/2014/main" id="{09E49054-B5DB-F36A-7E16-9E8E7ABF48C0}"/>
                </a:ext>
              </a:extLst>
            </p:cNvPr>
            <p:cNvSpPr/>
            <p:nvPr/>
          </p:nvSpPr>
          <p:spPr bwMode="auto">
            <a:xfrm>
              <a:off x="7802883" y="4361328"/>
              <a:ext cx="172142" cy="25845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17" name="Straight Connector 16">
              <a:extLst>
                <a:ext uri="{FF2B5EF4-FFF2-40B4-BE49-F238E27FC236}">
                  <a16:creationId xmlns:a16="http://schemas.microsoft.com/office/drawing/2014/main" id="{60C71633-C04F-2BE6-FE04-D13123C191CC}"/>
                </a:ext>
              </a:extLst>
            </p:cNvPr>
            <p:cNvCxnSpPr>
              <a:cxnSpLocks/>
            </p:cNvCxnSpPr>
            <p:nvPr/>
          </p:nvCxnSpPr>
          <p:spPr bwMode="auto">
            <a:xfrm>
              <a:off x="6223956" y="4260958"/>
              <a:ext cx="627885" cy="0"/>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F693C9A6-9461-E7BD-23E8-3BF07379F80C}"/>
                </a:ext>
              </a:extLst>
            </p:cNvPr>
            <p:cNvSpPr txBox="1"/>
            <p:nvPr/>
          </p:nvSpPr>
          <p:spPr>
            <a:xfrm>
              <a:off x="6354152" y="3964805"/>
              <a:ext cx="276775" cy="246221"/>
            </a:xfrm>
            <a:prstGeom prst="rect">
              <a:avLst/>
            </a:prstGeom>
            <a:noFill/>
          </p:spPr>
          <p:txBody>
            <a:bodyPr wrap="square" lIns="0" tIns="0" rIns="0" bIns="0" rtlCol="0">
              <a:spAutoFit/>
            </a:bodyPr>
            <a:lstStyle/>
            <a:p>
              <a:pPr algn="ctr"/>
              <a:r>
                <a:rPr lang="en-US" sz="1600" dirty="0"/>
                <a:t>W</a:t>
              </a:r>
            </a:p>
          </p:txBody>
        </p:sp>
        <p:sp>
          <p:nvSpPr>
            <p:cNvPr id="22" name="TextBox 21">
              <a:extLst>
                <a:ext uri="{FF2B5EF4-FFF2-40B4-BE49-F238E27FC236}">
                  <a16:creationId xmlns:a16="http://schemas.microsoft.com/office/drawing/2014/main" id="{B41F3BCA-2350-73E6-56DA-C2BFC5B3BB10}"/>
                </a:ext>
              </a:extLst>
            </p:cNvPr>
            <p:cNvSpPr txBox="1"/>
            <p:nvPr/>
          </p:nvSpPr>
          <p:spPr>
            <a:xfrm>
              <a:off x="7798573" y="4046391"/>
              <a:ext cx="189097" cy="246220"/>
            </a:xfrm>
            <a:prstGeom prst="rect">
              <a:avLst/>
            </a:prstGeom>
            <a:noFill/>
          </p:spPr>
          <p:txBody>
            <a:bodyPr wrap="square" lIns="0" tIns="0" rIns="0" bIns="0" rtlCol="0">
              <a:spAutoFit/>
            </a:bodyPr>
            <a:lstStyle/>
            <a:p>
              <a:pPr algn="ctr"/>
              <a:r>
                <a:rPr lang="en-US" sz="1600" dirty="0"/>
                <a:t>a</a:t>
              </a:r>
            </a:p>
          </p:txBody>
        </p:sp>
      </p:grpSp>
      <p:grpSp>
        <p:nvGrpSpPr>
          <p:cNvPr id="35" name="Group 34">
            <a:extLst>
              <a:ext uri="{FF2B5EF4-FFF2-40B4-BE49-F238E27FC236}">
                <a16:creationId xmlns:a16="http://schemas.microsoft.com/office/drawing/2014/main" id="{8AE64FAB-83F6-5A7A-FE53-D5920817B4E7}"/>
              </a:ext>
            </a:extLst>
          </p:cNvPr>
          <p:cNvGrpSpPr/>
          <p:nvPr/>
        </p:nvGrpSpPr>
        <p:grpSpPr>
          <a:xfrm>
            <a:off x="1034060" y="3403919"/>
            <a:ext cx="2188062" cy="1228219"/>
            <a:chOff x="5809350" y="3637735"/>
            <a:chExt cx="2188062" cy="1228219"/>
          </a:xfrm>
        </p:grpSpPr>
        <p:sp>
          <p:nvSpPr>
            <p:cNvPr id="36" name="TextBox 35">
              <a:extLst>
                <a:ext uri="{FF2B5EF4-FFF2-40B4-BE49-F238E27FC236}">
                  <a16:creationId xmlns:a16="http://schemas.microsoft.com/office/drawing/2014/main" id="{42D30C1E-40BF-E30F-2987-530F297F6353}"/>
                </a:ext>
              </a:extLst>
            </p:cNvPr>
            <p:cNvSpPr txBox="1"/>
            <p:nvPr/>
          </p:nvSpPr>
          <p:spPr>
            <a:xfrm>
              <a:off x="5809350" y="4119704"/>
              <a:ext cx="397600" cy="280846"/>
            </a:xfrm>
            <a:prstGeom prst="rect">
              <a:avLst/>
            </a:prstGeom>
            <a:noFill/>
            <a:ln w="12700">
              <a:solidFill>
                <a:schemeClr val="tx1"/>
              </a:solidFill>
            </a:ln>
          </p:spPr>
          <p:txBody>
            <a:bodyPr wrap="square" lIns="0" tIns="0" rIns="0" bIns="34290" rtlCol="0">
              <a:spAutoFit/>
            </a:bodyPr>
            <a:lstStyle/>
            <a:p>
              <a:pPr algn="ctr"/>
              <a:r>
                <a:rPr lang="en-US" sz="1600" dirty="0"/>
                <a:t>X</a:t>
              </a:r>
            </a:p>
          </p:txBody>
        </p:sp>
        <p:cxnSp>
          <p:nvCxnSpPr>
            <p:cNvPr id="37" name="Straight Arrow Connector 36">
              <a:extLst>
                <a:ext uri="{FF2B5EF4-FFF2-40B4-BE49-F238E27FC236}">
                  <a16:creationId xmlns:a16="http://schemas.microsoft.com/office/drawing/2014/main" id="{6663BC2A-3C20-A704-9B80-5757C259192A}"/>
                </a:ext>
              </a:extLst>
            </p:cNvPr>
            <p:cNvCxnSpPr/>
            <p:nvPr/>
          </p:nvCxnSpPr>
          <p:spPr bwMode="auto">
            <a:xfrm flipV="1">
              <a:off x="7204161" y="4236076"/>
              <a:ext cx="54922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7D4DE505-6374-B181-691B-4206B9CDB0D2}"/>
                </a:ext>
              </a:extLst>
            </p:cNvPr>
            <p:cNvSpPr txBox="1"/>
            <p:nvPr/>
          </p:nvSpPr>
          <p:spPr>
            <a:xfrm>
              <a:off x="6998350" y="3637735"/>
              <a:ext cx="933190" cy="492443"/>
            </a:xfrm>
            <a:prstGeom prst="rect">
              <a:avLst/>
            </a:prstGeom>
            <a:noFill/>
          </p:spPr>
          <p:txBody>
            <a:bodyPr wrap="square" lIns="0" tIns="0" rIns="0" bIns="0" rtlCol="0">
              <a:spAutoFit/>
            </a:bodyPr>
            <a:lstStyle/>
            <a:p>
              <a:pPr algn="ctr"/>
              <a:r>
                <a:rPr lang="en-US" sz="1600" dirty="0"/>
                <a:t>Calculated output</a:t>
              </a:r>
            </a:p>
          </p:txBody>
        </p:sp>
        <p:sp>
          <p:nvSpPr>
            <p:cNvPr id="39" name="Oval 38">
              <a:extLst>
                <a:ext uri="{FF2B5EF4-FFF2-40B4-BE49-F238E27FC236}">
                  <a16:creationId xmlns:a16="http://schemas.microsoft.com/office/drawing/2014/main" id="{CE7AF8F7-E783-3807-DDDC-5318F4988498}"/>
                </a:ext>
              </a:extLst>
            </p:cNvPr>
            <p:cNvSpPr/>
            <p:nvPr/>
          </p:nvSpPr>
          <p:spPr bwMode="auto">
            <a:xfrm>
              <a:off x="6851841" y="4096163"/>
              <a:ext cx="352320" cy="32129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40" name="TextBox 39">
              <a:extLst>
                <a:ext uri="{FF2B5EF4-FFF2-40B4-BE49-F238E27FC236}">
                  <a16:creationId xmlns:a16="http://schemas.microsoft.com/office/drawing/2014/main" id="{F7008232-90CD-A6D9-2FFE-BF3DF0B94B5B}"/>
                </a:ext>
              </a:extLst>
            </p:cNvPr>
            <p:cNvSpPr txBox="1"/>
            <p:nvPr/>
          </p:nvSpPr>
          <p:spPr>
            <a:xfrm>
              <a:off x="7173817" y="4373511"/>
              <a:ext cx="801208" cy="492443"/>
            </a:xfrm>
            <a:prstGeom prst="rect">
              <a:avLst/>
            </a:prstGeom>
            <a:noFill/>
          </p:spPr>
          <p:txBody>
            <a:bodyPr wrap="square" lIns="0" tIns="0" rIns="0" bIns="0" rtlCol="0">
              <a:spAutoFit/>
            </a:bodyPr>
            <a:lstStyle/>
            <a:p>
              <a:r>
                <a:rPr lang="en-US" sz="1600" dirty="0"/>
                <a:t>Target output y</a:t>
              </a:r>
            </a:p>
          </p:txBody>
        </p:sp>
        <p:sp>
          <p:nvSpPr>
            <p:cNvPr id="41" name="Up-Down Arrow 43">
              <a:extLst>
                <a:ext uri="{FF2B5EF4-FFF2-40B4-BE49-F238E27FC236}">
                  <a16:creationId xmlns:a16="http://schemas.microsoft.com/office/drawing/2014/main" id="{3AE63612-8FEB-964D-E2E3-BB8500109189}"/>
                </a:ext>
              </a:extLst>
            </p:cNvPr>
            <p:cNvSpPr/>
            <p:nvPr/>
          </p:nvSpPr>
          <p:spPr bwMode="auto">
            <a:xfrm>
              <a:off x="7802883" y="4361328"/>
              <a:ext cx="172142" cy="25845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42" name="Straight Connector 41">
              <a:extLst>
                <a:ext uri="{FF2B5EF4-FFF2-40B4-BE49-F238E27FC236}">
                  <a16:creationId xmlns:a16="http://schemas.microsoft.com/office/drawing/2014/main" id="{EDEE0C0D-2011-D3C5-0920-A110044A64A6}"/>
                </a:ext>
              </a:extLst>
            </p:cNvPr>
            <p:cNvCxnSpPr>
              <a:cxnSpLocks/>
            </p:cNvCxnSpPr>
            <p:nvPr/>
          </p:nvCxnSpPr>
          <p:spPr bwMode="auto">
            <a:xfrm>
              <a:off x="6223956" y="4260958"/>
              <a:ext cx="627885" cy="0"/>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1DFAD6C3-1681-873E-C643-92FD173B5411}"/>
                </a:ext>
              </a:extLst>
            </p:cNvPr>
            <p:cNvSpPr txBox="1"/>
            <p:nvPr/>
          </p:nvSpPr>
          <p:spPr>
            <a:xfrm>
              <a:off x="7808315" y="4090081"/>
              <a:ext cx="189097" cy="246220"/>
            </a:xfrm>
            <a:prstGeom prst="rect">
              <a:avLst/>
            </a:prstGeom>
            <a:noFill/>
          </p:spPr>
          <p:txBody>
            <a:bodyPr wrap="square" lIns="0" tIns="0" rIns="0" bIns="0" rtlCol="0">
              <a:spAutoFit/>
            </a:bodyPr>
            <a:lstStyle/>
            <a:p>
              <a:pPr algn="ctr"/>
              <a:r>
                <a:rPr lang="cy-GB" sz="1600" dirty="0"/>
                <a:t>ŷ</a:t>
              </a:r>
            </a:p>
          </p:txBody>
        </p:sp>
      </p:grpSp>
      <p:sp>
        <p:nvSpPr>
          <p:cNvPr id="7" name="TextBox 6">
            <a:extLst>
              <a:ext uri="{FF2B5EF4-FFF2-40B4-BE49-F238E27FC236}">
                <a16:creationId xmlns:a16="http://schemas.microsoft.com/office/drawing/2014/main" id="{1E0EE610-9130-84A8-60AC-7550EA92DF0E}"/>
              </a:ext>
            </a:extLst>
          </p:cNvPr>
          <p:cNvSpPr txBox="1"/>
          <p:nvPr/>
        </p:nvSpPr>
        <p:spPr>
          <a:xfrm>
            <a:off x="685800" y="3000229"/>
            <a:ext cx="4584582" cy="369332"/>
          </a:xfrm>
          <a:prstGeom prst="rect">
            <a:avLst/>
          </a:prstGeom>
          <a:noFill/>
        </p:spPr>
        <p:txBody>
          <a:bodyPr wrap="square">
            <a:spAutoFit/>
          </a:bodyPr>
          <a:lstStyle/>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Traditional Regression</a:t>
            </a:r>
          </a:p>
        </p:txBody>
      </p:sp>
      <p:sp>
        <p:nvSpPr>
          <p:cNvPr id="10" name="TextBox 9">
            <a:extLst>
              <a:ext uri="{FF2B5EF4-FFF2-40B4-BE49-F238E27FC236}">
                <a16:creationId xmlns:a16="http://schemas.microsoft.com/office/drawing/2014/main" id="{2A15D608-A6FD-FEAF-085C-EF0681A1D3ED}"/>
              </a:ext>
            </a:extLst>
          </p:cNvPr>
          <p:cNvSpPr txBox="1"/>
          <p:nvPr/>
        </p:nvSpPr>
        <p:spPr>
          <a:xfrm>
            <a:off x="4849689" y="2981930"/>
            <a:ext cx="3955960" cy="369332"/>
          </a:xfrm>
          <a:prstGeom prst="rect">
            <a:avLst/>
          </a:prstGeom>
          <a:noFill/>
        </p:spPr>
        <p:txBody>
          <a:bodyPr wrap="square">
            <a:spAutoFit/>
          </a:bodyPr>
          <a:lstStyle/>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Neural Networks (in this course)</a:t>
            </a:r>
          </a:p>
        </p:txBody>
      </p:sp>
      <p:cxnSp>
        <p:nvCxnSpPr>
          <p:cNvPr id="16" name="Straight Connector 15">
            <a:extLst>
              <a:ext uri="{FF2B5EF4-FFF2-40B4-BE49-F238E27FC236}">
                <a16:creationId xmlns:a16="http://schemas.microsoft.com/office/drawing/2014/main" id="{19A31DDB-33DA-467A-BE54-A59D1B6172FA}"/>
              </a:ext>
            </a:extLst>
          </p:cNvPr>
          <p:cNvCxnSpPr/>
          <p:nvPr/>
        </p:nvCxnSpPr>
        <p:spPr bwMode="auto">
          <a:xfrm>
            <a:off x="4572000" y="3100875"/>
            <a:ext cx="0" cy="1604475"/>
          </a:xfrm>
          <a:prstGeom prst="line">
            <a:avLst/>
          </a:prstGeom>
          <a:solidFill>
            <a:schemeClr val="accent1"/>
          </a:solidFill>
          <a:ln w="38100" cap="flat" cmpd="dbl" algn="ctr">
            <a:solidFill>
              <a:schemeClr val="tx1"/>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5312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132714" y="1764868"/>
            <a:ext cx="5709985" cy="1200329"/>
          </a:xfrm>
          <a:prstGeom prst="rect">
            <a:avLst/>
          </a:prstGeom>
          <a:noFill/>
        </p:spPr>
        <p:txBody>
          <a:bodyPr wrap="square" rtlCol="0">
            <a:spAutoFit/>
          </a:bodyPr>
          <a:lstStyle/>
          <a:p>
            <a:r>
              <a:rPr lang="en-US" sz="3600" dirty="0">
                <a:solidFill>
                  <a:srgbClr val="333399"/>
                </a:solidFill>
              </a:rPr>
              <a:t>Neural Networks for Logistic Regression</a:t>
            </a:r>
            <a:endParaRPr lang="en-US" sz="3600" baseline="-25000" dirty="0">
              <a:solidFill>
                <a:srgbClr val="333399"/>
              </a:solidFill>
            </a:endParaRPr>
          </a:p>
        </p:txBody>
      </p:sp>
    </p:spTree>
    <p:extLst>
      <p:ext uri="{BB962C8B-B14F-4D97-AF65-F5344CB8AC3E}">
        <p14:creationId xmlns:p14="http://schemas.microsoft.com/office/powerpoint/2010/main" val="2046871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xfrm>
            <a:off x="1295400" y="285750"/>
            <a:ext cx="7391400" cy="490538"/>
          </a:xfrm>
        </p:spPr>
        <p:txBody>
          <a:bodyPr/>
          <a:lstStyle/>
          <a:p>
            <a:r>
              <a:rPr lang="en-US" dirty="0"/>
              <a:t>Fundamentals of Logistic Regression (2/2)</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239938" y="3117974"/>
            <a:ext cx="8531445" cy="1216600"/>
          </a:xfrm>
        </p:spPr>
        <p:txBody>
          <a:bodyPr/>
          <a:lstStyle/>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Given X </a:t>
            </a:r>
            <a:r>
              <a:rPr lang="en-US" sz="2400" b="1" dirty="0"/>
              <a:t>∈ ℜ</a:t>
            </a:r>
            <a:r>
              <a:rPr lang="en-US" sz="2400" baseline="30000" dirty="0">
                <a:latin typeface="Tahoma" panose="020B0604030504040204" pitchFamily="34" charset="0"/>
                <a:ea typeface="Tahoma" panose="020B0604030504040204" pitchFamily="34" charset="0"/>
                <a:cs typeface="Tahoma" panose="020B0604030504040204" pitchFamily="34" charset="0"/>
              </a:rPr>
              <a:t>N</a:t>
            </a:r>
            <a:r>
              <a:rPr lang="ru-RU" sz="2400"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 </a:t>
            </a:r>
            <a:r>
              <a:rPr lang="ru-RU" sz="2400"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&gt;    </a:t>
            </a:r>
            <a:r>
              <a:rPr lang="cy-GB" sz="2400" dirty="0">
                <a:latin typeface="Tahoma" panose="020B0604030504040204" pitchFamily="34" charset="0"/>
                <a:ea typeface="Tahoma" panose="020B0604030504040204" pitchFamily="34" charset="0"/>
                <a:cs typeface="Tahoma" panose="020B0604030504040204" pitchFamily="34" charset="0"/>
              </a:rPr>
              <a:t>a</a:t>
            </a:r>
            <a:r>
              <a:rPr lang="en-US" sz="2400" dirty="0">
                <a:latin typeface="Tahoma" panose="020B0604030504040204" pitchFamily="34" charset="0"/>
                <a:ea typeface="Tahoma" panose="020B0604030504040204" pitchFamily="34" charset="0"/>
                <a:cs typeface="Tahoma" panose="020B0604030504040204" pitchFamily="34" charset="0"/>
              </a:rPr>
              <a:t> = P(y=1|X)</a:t>
            </a:r>
            <a:r>
              <a:rPr lang="ru-RU" sz="2000" dirty="0">
                <a:latin typeface="Tahoma" panose="020B0604030504040204" pitchFamily="34" charset="0"/>
                <a:ea typeface="Tahoma" panose="020B0604030504040204" pitchFamily="34" charset="0"/>
                <a:cs typeface="Tahoma" panose="020B0604030504040204" pitchFamily="34" charset="0"/>
              </a:rPr>
              <a:t>  </a:t>
            </a: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Univers" panose="020B0503020202020204" pitchFamily="34" charset="0"/>
            </a:endParaRPr>
          </a:p>
          <a:p>
            <a:r>
              <a:rPr lang="en-US" dirty="0">
                <a:latin typeface="Univers" panose="020B0503020202020204" pitchFamily="34" charset="0"/>
              </a:rPr>
              <a:t>The input image is marked belonging to category “cat”, i.e. y = 1.</a:t>
            </a:r>
          </a:p>
          <a:p>
            <a:r>
              <a:rPr lang="en-US" dirty="0">
                <a:latin typeface="Univers" panose="020B0503020202020204" pitchFamily="34" charset="0"/>
              </a:rPr>
              <a:t>The logistic regression generates probability a of pattern x to be classified as “cat” (y =1|X),</a:t>
            </a:r>
          </a:p>
          <a:p>
            <a:pPr marL="0" indent="0">
              <a:buNone/>
            </a:pPr>
            <a:endParaRPr lang="en-US" dirty="0">
              <a:latin typeface="Univers" panose="020B0503020202020204" pitchFamily="34" charset="0"/>
            </a:endParaRPr>
          </a:p>
        </p:txBody>
      </p:sp>
      <p:grpSp>
        <p:nvGrpSpPr>
          <p:cNvPr id="70" name="Group 69">
            <a:extLst>
              <a:ext uri="{FF2B5EF4-FFF2-40B4-BE49-F238E27FC236}">
                <a16:creationId xmlns:a16="http://schemas.microsoft.com/office/drawing/2014/main" id="{5005E685-6F06-594F-A66D-5C96DD00E277}"/>
              </a:ext>
            </a:extLst>
          </p:cNvPr>
          <p:cNvGrpSpPr/>
          <p:nvPr/>
        </p:nvGrpSpPr>
        <p:grpSpPr>
          <a:xfrm>
            <a:off x="2615805" y="1100701"/>
            <a:ext cx="1889856" cy="1879096"/>
            <a:chOff x="2647973" y="636823"/>
            <a:chExt cx="2540206" cy="2274428"/>
          </a:xfrm>
        </p:grpSpPr>
        <p:grpSp>
          <p:nvGrpSpPr>
            <p:cNvPr id="46" name="Group 45">
              <a:extLst>
                <a:ext uri="{FF2B5EF4-FFF2-40B4-BE49-F238E27FC236}">
                  <a16:creationId xmlns:a16="http://schemas.microsoft.com/office/drawing/2014/main" id="{13822095-E4D9-B3F5-5B4B-4592BFA92E83}"/>
                </a:ext>
              </a:extLst>
            </p:cNvPr>
            <p:cNvGrpSpPr/>
            <p:nvPr/>
          </p:nvGrpSpPr>
          <p:grpSpPr>
            <a:xfrm>
              <a:off x="3359379" y="1300423"/>
              <a:ext cx="1524000" cy="1330673"/>
              <a:chOff x="3505200" y="1304403"/>
              <a:chExt cx="1524000" cy="1216600"/>
            </a:xfrm>
            <a:solidFill>
              <a:srgbClr val="0070C0"/>
            </a:solidFill>
          </p:grpSpPr>
          <p:sp>
            <p:nvSpPr>
              <p:cNvPr id="47" name="Rectangle 46">
                <a:extLst>
                  <a:ext uri="{FF2B5EF4-FFF2-40B4-BE49-F238E27FC236}">
                    <a16:creationId xmlns:a16="http://schemas.microsoft.com/office/drawing/2014/main" id="{44FB10CC-5FB5-7DDA-7CCD-905C3C0A5667}"/>
                  </a:ext>
                </a:extLst>
              </p:cNvPr>
              <p:cNvSpPr/>
              <p:nvPr/>
            </p:nvSpPr>
            <p:spPr bwMode="auto">
              <a:xfrm>
                <a:off x="3505200" y="1304403"/>
                <a:ext cx="1524000" cy="1216600"/>
              </a:xfrm>
              <a:prstGeom prst="rect">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nvGrpSpPr>
              <p:cNvPr id="48" name="Group 47">
                <a:extLst>
                  <a:ext uri="{FF2B5EF4-FFF2-40B4-BE49-F238E27FC236}">
                    <a16:creationId xmlns:a16="http://schemas.microsoft.com/office/drawing/2014/main" id="{BF7F9DCE-F39C-4214-8E03-EF8A95499A1B}"/>
                  </a:ext>
                </a:extLst>
              </p:cNvPr>
              <p:cNvGrpSpPr/>
              <p:nvPr/>
            </p:nvGrpSpPr>
            <p:grpSpPr>
              <a:xfrm>
                <a:off x="3505200" y="1428750"/>
                <a:ext cx="1524000" cy="942472"/>
                <a:chOff x="4191000" y="1428750"/>
                <a:chExt cx="1524000" cy="942472"/>
              </a:xfrm>
              <a:grpFill/>
            </p:grpSpPr>
            <p:cxnSp>
              <p:nvCxnSpPr>
                <p:cNvPr id="57" name="Straight Connector 56">
                  <a:extLst>
                    <a:ext uri="{FF2B5EF4-FFF2-40B4-BE49-F238E27FC236}">
                      <a16:creationId xmlns:a16="http://schemas.microsoft.com/office/drawing/2014/main" id="{C9D68D58-7BBD-6E51-619B-9800650616FB}"/>
                    </a:ext>
                  </a:extLst>
                </p:cNvPr>
                <p:cNvCxnSpPr/>
                <p:nvPr/>
              </p:nvCxnSpPr>
              <p:spPr bwMode="auto">
                <a:xfrm>
                  <a:off x="4191000" y="1428750"/>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8" name="Straight Connector 57">
                  <a:extLst>
                    <a:ext uri="{FF2B5EF4-FFF2-40B4-BE49-F238E27FC236}">
                      <a16:creationId xmlns:a16="http://schemas.microsoft.com/office/drawing/2014/main" id="{BA08ED7A-D3BE-4D8B-74C9-F791F05433F9}"/>
                    </a:ext>
                  </a:extLst>
                </p:cNvPr>
                <p:cNvCxnSpPr/>
                <p:nvPr/>
              </p:nvCxnSpPr>
              <p:spPr bwMode="auto">
                <a:xfrm>
                  <a:off x="4191000" y="1742908"/>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9" name="Straight Connector 58">
                  <a:extLst>
                    <a:ext uri="{FF2B5EF4-FFF2-40B4-BE49-F238E27FC236}">
                      <a16:creationId xmlns:a16="http://schemas.microsoft.com/office/drawing/2014/main" id="{2BB9BC12-1E21-1207-A21C-CACBB00588E7}"/>
                    </a:ext>
                  </a:extLst>
                </p:cNvPr>
                <p:cNvCxnSpPr/>
                <p:nvPr/>
              </p:nvCxnSpPr>
              <p:spPr bwMode="auto">
                <a:xfrm>
                  <a:off x="4191000" y="1899987"/>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60" name="Straight Connector 59">
                  <a:extLst>
                    <a:ext uri="{FF2B5EF4-FFF2-40B4-BE49-F238E27FC236}">
                      <a16:creationId xmlns:a16="http://schemas.microsoft.com/office/drawing/2014/main" id="{4935C520-DDAB-3C76-0A38-A764FA4BB3EC}"/>
                    </a:ext>
                  </a:extLst>
                </p:cNvPr>
                <p:cNvCxnSpPr/>
                <p:nvPr/>
              </p:nvCxnSpPr>
              <p:spPr bwMode="auto">
                <a:xfrm>
                  <a:off x="4191000" y="2057066"/>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61" name="Straight Connector 60">
                  <a:extLst>
                    <a:ext uri="{FF2B5EF4-FFF2-40B4-BE49-F238E27FC236}">
                      <a16:creationId xmlns:a16="http://schemas.microsoft.com/office/drawing/2014/main" id="{C4E00CEA-303E-A25D-8CBE-D0F1DD118117}"/>
                    </a:ext>
                  </a:extLst>
                </p:cNvPr>
                <p:cNvCxnSpPr/>
                <p:nvPr/>
              </p:nvCxnSpPr>
              <p:spPr bwMode="auto">
                <a:xfrm>
                  <a:off x="4191000" y="1585829"/>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62" name="Straight Connector 61">
                  <a:extLst>
                    <a:ext uri="{FF2B5EF4-FFF2-40B4-BE49-F238E27FC236}">
                      <a16:creationId xmlns:a16="http://schemas.microsoft.com/office/drawing/2014/main" id="{2121FF36-13C9-8E18-D95E-EC310948EF32}"/>
                    </a:ext>
                  </a:extLst>
                </p:cNvPr>
                <p:cNvCxnSpPr/>
                <p:nvPr/>
              </p:nvCxnSpPr>
              <p:spPr bwMode="auto">
                <a:xfrm>
                  <a:off x="4191000" y="2214145"/>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5A2249FC-D16F-1CE2-3C32-C3927E050801}"/>
                    </a:ext>
                  </a:extLst>
                </p:cNvPr>
                <p:cNvCxnSpPr/>
                <p:nvPr/>
              </p:nvCxnSpPr>
              <p:spPr bwMode="auto">
                <a:xfrm>
                  <a:off x="4191000" y="2371222"/>
                  <a:ext cx="1524000" cy="0"/>
                </a:xfrm>
                <a:prstGeom prst="line">
                  <a:avLst/>
                </a:prstGeom>
                <a:grpFill/>
                <a:ln w="38100" cap="flat" cmpd="dbl" algn="ctr">
                  <a:solidFill>
                    <a:schemeClr val="tx1"/>
                  </a:solidFill>
                  <a:prstDash val="solid"/>
                  <a:miter lim="800000"/>
                  <a:headEnd type="none" w="med" len="med"/>
                  <a:tailEnd type="none" w="med" len="med"/>
                </a:ln>
                <a:effectLst/>
              </p:spPr>
            </p:cxnSp>
          </p:grpSp>
          <p:grpSp>
            <p:nvGrpSpPr>
              <p:cNvPr id="49" name="Group 48">
                <a:extLst>
                  <a:ext uri="{FF2B5EF4-FFF2-40B4-BE49-F238E27FC236}">
                    <a16:creationId xmlns:a16="http://schemas.microsoft.com/office/drawing/2014/main" id="{37ABE0CE-4864-881A-03BF-A1768A59A486}"/>
                  </a:ext>
                </a:extLst>
              </p:cNvPr>
              <p:cNvGrpSpPr/>
              <p:nvPr/>
            </p:nvGrpSpPr>
            <p:grpSpPr>
              <a:xfrm rot="5400000">
                <a:off x="3682658" y="1311126"/>
                <a:ext cx="1161065" cy="1203155"/>
                <a:chOff x="4191000" y="1428750"/>
                <a:chExt cx="1524000" cy="942472"/>
              </a:xfrm>
              <a:grpFill/>
            </p:grpSpPr>
            <p:cxnSp>
              <p:nvCxnSpPr>
                <p:cNvPr id="50" name="Straight Connector 49">
                  <a:extLst>
                    <a:ext uri="{FF2B5EF4-FFF2-40B4-BE49-F238E27FC236}">
                      <a16:creationId xmlns:a16="http://schemas.microsoft.com/office/drawing/2014/main" id="{E5C59479-4432-BBBC-1590-20655A919773}"/>
                    </a:ext>
                  </a:extLst>
                </p:cNvPr>
                <p:cNvCxnSpPr/>
                <p:nvPr/>
              </p:nvCxnSpPr>
              <p:spPr bwMode="auto">
                <a:xfrm>
                  <a:off x="4191000" y="1428750"/>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1" name="Straight Connector 50">
                  <a:extLst>
                    <a:ext uri="{FF2B5EF4-FFF2-40B4-BE49-F238E27FC236}">
                      <a16:creationId xmlns:a16="http://schemas.microsoft.com/office/drawing/2014/main" id="{79D09713-5EEA-286D-A106-F3518DA1BA91}"/>
                    </a:ext>
                  </a:extLst>
                </p:cNvPr>
                <p:cNvCxnSpPr/>
                <p:nvPr/>
              </p:nvCxnSpPr>
              <p:spPr bwMode="auto">
                <a:xfrm>
                  <a:off x="4191000" y="1742908"/>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987F19B0-47F4-B82A-E521-5F152C956FEA}"/>
                    </a:ext>
                  </a:extLst>
                </p:cNvPr>
                <p:cNvCxnSpPr/>
                <p:nvPr/>
              </p:nvCxnSpPr>
              <p:spPr bwMode="auto">
                <a:xfrm>
                  <a:off x="4191000" y="1899987"/>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E0E65E4F-D013-E69C-82A4-714E1BA80651}"/>
                    </a:ext>
                  </a:extLst>
                </p:cNvPr>
                <p:cNvCxnSpPr/>
                <p:nvPr/>
              </p:nvCxnSpPr>
              <p:spPr bwMode="auto">
                <a:xfrm>
                  <a:off x="4191000" y="2057066"/>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4" name="Straight Connector 53">
                  <a:extLst>
                    <a:ext uri="{FF2B5EF4-FFF2-40B4-BE49-F238E27FC236}">
                      <a16:creationId xmlns:a16="http://schemas.microsoft.com/office/drawing/2014/main" id="{B6009197-3E91-9D16-7C05-2A864006FB62}"/>
                    </a:ext>
                  </a:extLst>
                </p:cNvPr>
                <p:cNvCxnSpPr/>
                <p:nvPr/>
              </p:nvCxnSpPr>
              <p:spPr bwMode="auto">
                <a:xfrm>
                  <a:off x="4191000" y="1585829"/>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5" name="Straight Connector 54">
                  <a:extLst>
                    <a:ext uri="{FF2B5EF4-FFF2-40B4-BE49-F238E27FC236}">
                      <a16:creationId xmlns:a16="http://schemas.microsoft.com/office/drawing/2014/main" id="{035965D3-12E4-183F-5820-E48055DAE9B4}"/>
                    </a:ext>
                  </a:extLst>
                </p:cNvPr>
                <p:cNvCxnSpPr/>
                <p:nvPr/>
              </p:nvCxnSpPr>
              <p:spPr bwMode="auto">
                <a:xfrm>
                  <a:off x="4191000" y="2214145"/>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56" name="Straight Connector 55">
                  <a:extLst>
                    <a:ext uri="{FF2B5EF4-FFF2-40B4-BE49-F238E27FC236}">
                      <a16:creationId xmlns:a16="http://schemas.microsoft.com/office/drawing/2014/main" id="{FCC0AA7C-D89E-2BF7-A250-CAFB260DE95B}"/>
                    </a:ext>
                  </a:extLst>
                </p:cNvPr>
                <p:cNvCxnSpPr/>
                <p:nvPr/>
              </p:nvCxnSpPr>
              <p:spPr bwMode="auto">
                <a:xfrm>
                  <a:off x="4191000" y="2371222"/>
                  <a:ext cx="1524000" cy="0"/>
                </a:xfrm>
                <a:prstGeom prst="line">
                  <a:avLst/>
                </a:prstGeom>
                <a:grpFill/>
                <a:ln w="38100" cap="flat" cmpd="dbl" algn="ctr">
                  <a:solidFill>
                    <a:schemeClr val="tx1"/>
                  </a:solidFill>
                  <a:prstDash val="solid"/>
                  <a:miter lim="800000"/>
                  <a:headEnd type="none" w="med" len="med"/>
                  <a:tailEnd type="none" w="med" len="med"/>
                </a:ln>
                <a:effectLst/>
              </p:spPr>
            </p:cxnSp>
          </p:grpSp>
        </p:grpSp>
        <p:grpSp>
          <p:nvGrpSpPr>
            <p:cNvPr id="27" name="Group 26">
              <a:extLst>
                <a:ext uri="{FF2B5EF4-FFF2-40B4-BE49-F238E27FC236}">
                  <a16:creationId xmlns:a16="http://schemas.microsoft.com/office/drawing/2014/main" id="{FBBFA0E1-8804-4908-041F-086400E9AA49}"/>
                </a:ext>
              </a:extLst>
            </p:cNvPr>
            <p:cNvGrpSpPr/>
            <p:nvPr/>
          </p:nvGrpSpPr>
          <p:grpSpPr>
            <a:xfrm>
              <a:off x="3511779" y="1428178"/>
              <a:ext cx="1524000" cy="1330673"/>
              <a:chOff x="3505200" y="1304403"/>
              <a:chExt cx="1524000" cy="1216600"/>
            </a:xfrm>
          </p:grpSpPr>
          <p:sp>
            <p:nvSpPr>
              <p:cNvPr id="8" name="Rectangle 7">
                <a:extLst>
                  <a:ext uri="{FF2B5EF4-FFF2-40B4-BE49-F238E27FC236}">
                    <a16:creationId xmlns:a16="http://schemas.microsoft.com/office/drawing/2014/main" id="{4C025D90-511D-0340-6C14-D40495149C1F}"/>
                  </a:ext>
                </a:extLst>
              </p:cNvPr>
              <p:cNvSpPr/>
              <p:nvPr/>
            </p:nvSpPr>
            <p:spPr bwMode="auto">
              <a:xfrm>
                <a:off x="3505200" y="1304403"/>
                <a:ext cx="1524000" cy="12166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nvGrpSpPr>
              <p:cNvPr id="17" name="Group 16">
                <a:extLst>
                  <a:ext uri="{FF2B5EF4-FFF2-40B4-BE49-F238E27FC236}">
                    <a16:creationId xmlns:a16="http://schemas.microsoft.com/office/drawing/2014/main" id="{D3811869-FD07-7A8C-7C40-50F59A50C8FC}"/>
                  </a:ext>
                </a:extLst>
              </p:cNvPr>
              <p:cNvGrpSpPr/>
              <p:nvPr/>
            </p:nvGrpSpPr>
            <p:grpSpPr>
              <a:xfrm>
                <a:off x="3505200" y="1428750"/>
                <a:ext cx="1524000" cy="942472"/>
                <a:chOff x="4191000" y="1428750"/>
                <a:chExt cx="1524000" cy="942472"/>
              </a:xfrm>
            </p:grpSpPr>
            <p:cxnSp>
              <p:nvCxnSpPr>
                <p:cNvPr id="10" name="Straight Connector 9">
                  <a:extLst>
                    <a:ext uri="{FF2B5EF4-FFF2-40B4-BE49-F238E27FC236}">
                      <a16:creationId xmlns:a16="http://schemas.microsoft.com/office/drawing/2014/main" id="{3952DA98-6B19-656F-2F50-2AF4AF28873E}"/>
                    </a:ext>
                  </a:extLst>
                </p:cNvPr>
                <p:cNvCxnSpPr/>
                <p:nvPr/>
              </p:nvCxnSpPr>
              <p:spPr bwMode="auto">
                <a:xfrm>
                  <a:off x="4191000" y="1428750"/>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D1CC8B9E-6288-EA3A-BD7B-83B2CC88A674}"/>
                    </a:ext>
                  </a:extLst>
                </p:cNvPr>
                <p:cNvCxnSpPr/>
                <p:nvPr/>
              </p:nvCxnSpPr>
              <p:spPr bwMode="auto">
                <a:xfrm>
                  <a:off x="4191000" y="1742908"/>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DC84EDE1-7F85-D605-DBE5-7088209C9A67}"/>
                    </a:ext>
                  </a:extLst>
                </p:cNvPr>
                <p:cNvCxnSpPr/>
                <p:nvPr/>
              </p:nvCxnSpPr>
              <p:spPr bwMode="auto">
                <a:xfrm>
                  <a:off x="4191000" y="1899987"/>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3" name="Straight Connector 12">
                  <a:extLst>
                    <a:ext uri="{FF2B5EF4-FFF2-40B4-BE49-F238E27FC236}">
                      <a16:creationId xmlns:a16="http://schemas.microsoft.com/office/drawing/2014/main" id="{22ACD586-7350-B5A6-2E86-066C77DA0A7E}"/>
                    </a:ext>
                  </a:extLst>
                </p:cNvPr>
                <p:cNvCxnSpPr/>
                <p:nvPr/>
              </p:nvCxnSpPr>
              <p:spPr bwMode="auto">
                <a:xfrm>
                  <a:off x="4191000" y="2057066"/>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4" name="Straight Connector 13">
                  <a:extLst>
                    <a:ext uri="{FF2B5EF4-FFF2-40B4-BE49-F238E27FC236}">
                      <a16:creationId xmlns:a16="http://schemas.microsoft.com/office/drawing/2014/main" id="{DF612749-8867-0E4B-4923-B03E438694E7}"/>
                    </a:ext>
                  </a:extLst>
                </p:cNvPr>
                <p:cNvCxnSpPr/>
                <p:nvPr/>
              </p:nvCxnSpPr>
              <p:spPr bwMode="auto">
                <a:xfrm>
                  <a:off x="4191000" y="1585829"/>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655CE0B1-3448-8F32-5047-A3302B0AFC5F}"/>
                    </a:ext>
                  </a:extLst>
                </p:cNvPr>
                <p:cNvCxnSpPr/>
                <p:nvPr/>
              </p:nvCxnSpPr>
              <p:spPr bwMode="auto">
                <a:xfrm>
                  <a:off x="4191000" y="2214145"/>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6" name="Straight Connector 15">
                  <a:extLst>
                    <a:ext uri="{FF2B5EF4-FFF2-40B4-BE49-F238E27FC236}">
                      <a16:creationId xmlns:a16="http://schemas.microsoft.com/office/drawing/2014/main" id="{30A02060-5008-6CA6-A21B-D10FDACBD37D}"/>
                    </a:ext>
                  </a:extLst>
                </p:cNvPr>
                <p:cNvCxnSpPr/>
                <p:nvPr/>
              </p:nvCxnSpPr>
              <p:spPr bwMode="auto">
                <a:xfrm>
                  <a:off x="4191000" y="2371222"/>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grpSp>
            <p:nvGrpSpPr>
              <p:cNvPr id="18" name="Group 17">
                <a:extLst>
                  <a:ext uri="{FF2B5EF4-FFF2-40B4-BE49-F238E27FC236}">
                    <a16:creationId xmlns:a16="http://schemas.microsoft.com/office/drawing/2014/main" id="{A98B92D5-1987-7575-0FEA-5BC767B8BC43}"/>
                  </a:ext>
                </a:extLst>
              </p:cNvPr>
              <p:cNvGrpSpPr/>
              <p:nvPr/>
            </p:nvGrpSpPr>
            <p:grpSpPr>
              <a:xfrm rot="5400000">
                <a:off x="3682658" y="1311126"/>
                <a:ext cx="1161065" cy="1203155"/>
                <a:chOff x="4191000" y="1428750"/>
                <a:chExt cx="1524000" cy="942472"/>
              </a:xfrm>
            </p:grpSpPr>
            <p:cxnSp>
              <p:nvCxnSpPr>
                <p:cNvPr id="19" name="Straight Connector 18">
                  <a:extLst>
                    <a:ext uri="{FF2B5EF4-FFF2-40B4-BE49-F238E27FC236}">
                      <a16:creationId xmlns:a16="http://schemas.microsoft.com/office/drawing/2014/main" id="{3C8FE381-FE83-1494-8630-AFE34CB59AF8}"/>
                    </a:ext>
                  </a:extLst>
                </p:cNvPr>
                <p:cNvCxnSpPr/>
                <p:nvPr/>
              </p:nvCxnSpPr>
              <p:spPr bwMode="auto">
                <a:xfrm>
                  <a:off x="4191000" y="1428750"/>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5F4AA87E-A0F1-AC0C-284D-D348CE839A1B}"/>
                    </a:ext>
                  </a:extLst>
                </p:cNvPr>
                <p:cNvCxnSpPr/>
                <p:nvPr/>
              </p:nvCxnSpPr>
              <p:spPr bwMode="auto">
                <a:xfrm>
                  <a:off x="4191000" y="1742908"/>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5F33EC97-F311-9473-0D8F-FA367D61EED4}"/>
                    </a:ext>
                  </a:extLst>
                </p:cNvPr>
                <p:cNvCxnSpPr/>
                <p:nvPr/>
              </p:nvCxnSpPr>
              <p:spPr bwMode="auto">
                <a:xfrm>
                  <a:off x="4191000" y="1899987"/>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22" name="Straight Connector 21">
                  <a:extLst>
                    <a:ext uri="{FF2B5EF4-FFF2-40B4-BE49-F238E27FC236}">
                      <a16:creationId xmlns:a16="http://schemas.microsoft.com/office/drawing/2014/main" id="{D9613558-5FF9-34DD-EF64-ADABD8894EB4}"/>
                    </a:ext>
                  </a:extLst>
                </p:cNvPr>
                <p:cNvCxnSpPr/>
                <p:nvPr/>
              </p:nvCxnSpPr>
              <p:spPr bwMode="auto">
                <a:xfrm>
                  <a:off x="4191000" y="2057066"/>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FD3CD8BE-DDA9-A9B6-0016-72791A6024BD}"/>
                    </a:ext>
                  </a:extLst>
                </p:cNvPr>
                <p:cNvCxnSpPr/>
                <p:nvPr/>
              </p:nvCxnSpPr>
              <p:spPr bwMode="auto">
                <a:xfrm>
                  <a:off x="4191000" y="1585829"/>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8161CA0A-2FFD-1F93-5A00-A651040DDD17}"/>
                    </a:ext>
                  </a:extLst>
                </p:cNvPr>
                <p:cNvCxnSpPr/>
                <p:nvPr/>
              </p:nvCxnSpPr>
              <p:spPr bwMode="auto">
                <a:xfrm>
                  <a:off x="4191000" y="2214145"/>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4058E1A8-924B-FF3D-AA15-21FA4A3801FD}"/>
                    </a:ext>
                  </a:extLst>
                </p:cNvPr>
                <p:cNvCxnSpPr/>
                <p:nvPr/>
              </p:nvCxnSpPr>
              <p:spPr bwMode="auto">
                <a:xfrm>
                  <a:off x="4191000" y="2371222"/>
                  <a:ext cx="15240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grpSp>
        </p:grpSp>
        <p:grpSp>
          <p:nvGrpSpPr>
            <p:cNvPr id="28" name="Group 27">
              <a:extLst>
                <a:ext uri="{FF2B5EF4-FFF2-40B4-BE49-F238E27FC236}">
                  <a16:creationId xmlns:a16="http://schemas.microsoft.com/office/drawing/2014/main" id="{569931DC-E3FC-BDEA-93AA-89FC700C8A0A}"/>
                </a:ext>
              </a:extLst>
            </p:cNvPr>
            <p:cNvGrpSpPr/>
            <p:nvPr/>
          </p:nvGrpSpPr>
          <p:grpSpPr>
            <a:xfrm>
              <a:off x="3664179" y="1580578"/>
              <a:ext cx="1524000" cy="1330673"/>
              <a:chOff x="3505200" y="1304403"/>
              <a:chExt cx="1524000" cy="1216600"/>
            </a:xfrm>
            <a:solidFill>
              <a:srgbClr val="FF0000"/>
            </a:solidFill>
          </p:grpSpPr>
          <p:sp>
            <p:nvSpPr>
              <p:cNvPr id="29" name="Rectangle 28">
                <a:extLst>
                  <a:ext uri="{FF2B5EF4-FFF2-40B4-BE49-F238E27FC236}">
                    <a16:creationId xmlns:a16="http://schemas.microsoft.com/office/drawing/2014/main" id="{B8B4ACDE-4D26-4BFB-B6E9-9D7494AE65C8}"/>
                  </a:ext>
                </a:extLst>
              </p:cNvPr>
              <p:cNvSpPr/>
              <p:nvPr/>
            </p:nvSpPr>
            <p:spPr bwMode="auto">
              <a:xfrm>
                <a:off x="3505200" y="1304403"/>
                <a:ext cx="1524000" cy="1216600"/>
              </a:xfrm>
              <a:prstGeom prst="rect">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nvGrpSpPr>
              <p:cNvPr id="30" name="Group 29">
                <a:extLst>
                  <a:ext uri="{FF2B5EF4-FFF2-40B4-BE49-F238E27FC236}">
                    <a16:creationId xmlns:a16="http://schemas.microsoft.com/office/drawing/2014/main" id="{B82ACA92-19C9-0072-CD37-BE2E0B4446DD}"/>
                  </a:ext>
                </a:extLst>
              </p:cNvPr>
              <p:cNvGrpSpPr/>
              <p:nvPr/>
            </p:nvGrpSpPr>
            <p:grpSpPr>
              <a:xfrm>
                <a:off x="3505200" y="1428750"/>
                <a:ext cx="1524000" cy="942472"/>
                <a:chOff x="4191000" y="1428750"/>
                <a:chExt cx="1524000" cy="942472"/>
              </a:xfrm>
              <a:grpFill/>
            </p:grpSpPr>
            <p:cxnSp>
              <p:nvCxnSpPr>
                <p:cNvPr id="39" name="Straight Connector 38">
                  <a:extLst>
                    <a:ext uri="{FF2B5EF4-FFF2-40B4-BE49-F238E27FC236}">
                      <a16:creationId xmlns:a16="http://schemas.microsoft.com/office/drawing/2014/main" id="{16116BC9-2179-895F-486E-9212CFBA8896}"/>
                    </a:ext>
                  </a:extLst>
                </p:cNvPr>
                <p:cNvCxnSpPr/>
                <p:nvPr/>
              </p:nvCxnSpPr>
              <p:spPr bwMode="auto">
                <a:xfrm>
                  <a:off x="4191000" y="1428750"/>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40" name="Straight Connector 39">
                  <a:extLst>
                    <a:ext uri="{FF2B5EF4-FFF2-40B4-BE49-F238E27FC236}">
                      <a16:creationId xmlns:a16="http://schemas.microsoft.com/office/drawing/2014/main" id="{F3B4D329-4504-8F52-4E4F-F3C8D9B612C0}"/>
                    </a:ext>
                  </a:extLst>
                </p:cNvPr>
                <p:cNvCxnSpPr/>
                <p:nvPr/>
              </p:nvCxnSpPr>
              <p:spPr bwMode="auto">
                <a:xfrm>
                  <a:off x="4191000" y="1742908"/>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41" name="Straight Connector 40">
                  <a:extLst>
                    <a:ext uri="{FF2B5EF4-FFF2-40B4-BE49-F238E27FC236}">
                      <a16:creationId xmlns:a16="http://schemas.microsoft.com/office/drawing/2014/main" id="{9272EE22-FF21-01A8-2AD2-2880CF705E89}"/>
                    </a:ext>
                  </a:extLst>
                </p:cNvPr>
                <p:cNvCxnSpPr/>
                <p:nvPr/>
              </p:nvCxnSpPr>
              <p:spPr bwMode="auto">
                <a:xfrm>
                  <a:off x="4191000" y="1899987"/>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42" name="Straight Connector 41">
                  <a:extLst>
                    <a:ext uri="{FF2B5EF4-FFF2-40B4-BE49-F238E27FC236}">
                      <a16:creationId xmlns:a16="http://schemas.microsoft.com/office/drawing/2014/main" id="{59B5876A-62B1-3646-F54D-93D2233BFA93}"/>
                    </a:ext>
                  </a:extLst>
                </p:cNvPr>
                <p:cNvCxnSpPr/>
                <p:nvPr/>
              </p:nvCxnSpPr>
              <p:spPr bwMode="auto">
                <a:xfrm>
                  <a:off x="4191000" y="2057066"/>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43" name="Straight Connector 42">
                  <a:extLst>
                    <a:ext uri="{FF2B5EF4-FFF2-40B4-BE49-F238E27FC236}">
                      <a16:creationId xmlns:a16="http://schemas.microsoft.com/office/drawing/2014/main" id="{BE397907-70C4-AD98-F79B-58B1FC130DA9}"/>
                    </a:ext>
                  </a:extLst>
                </p:cNvPr>
                <p:cNvCxnSpPr/>
                <p:nvPr/>
              </p:nvCxnSpPr>
              <p:spPr bwMode="auto">
                <a:xfrm>
                  <a:off x="4191000" y="1585829"/>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44" name="Straight Connector 43">
                  <a:extLst>
                    <a:ext uri="{FF2B5EF4-FFF2-40B4-BE49-F238E27FC236}">
                      <a16:creationId xmlns:a16="http://schemas.microsoft.com/office/drawing/2014/main" id="{241FF5C6-FC88-4697-4D58-58CAB64B7F5C}"/>
                    </a:ext>
                  </a:extLst>
                </p:cNvPr>
                <p:cNvCxnSpPr/>
                <p:nvPr/>
              </p:nvCxnSpPr>
              <p:spPr bwMode="auto">
                <a:xfrm>
                  <a:off x="4191000" y="2214145"/>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45" name="Straight Connector 44">
                  <a:extLst>
                    <a:ext uri="{FF2B5EF4-FFF2-40B4-BE49-F238E27FC236}">
                      <a16:creationId xmlns:a16="http://schemas.microsoft.com/office/drawing/2014/main" id="{560CD092-6F7C-01F1-C0E1-12CBCCAFAC0C}"/>
                    </a:ext>
                  </a:extLst>
                </p:cNvPr>
                <p:cNvCxnSpPr/>
                <p:nvPr/>
              </p:nvCxnSpPr>
              <p:spPr bwMode="auto">
                <a:xfrm>
                  <a:off x="4191000" y="2371222"/>
                  <a:ext cx="1524000" cy="0"/>
                </a:xfrm>
                <a:prstGeom prst="line">
                  <a:avLst/>
                </a:prstGeom>
                <a:grpFill/>
                <a:ln w="38100" cap="flat" cmpd="dbl" algn="ctr">
                  <a:solidFill>
                    <a:schemeClr val="tx1"/>
                  </a:solidFill>
                  <a:prstDash val="solid"/>
                  <a:miter lim="800000"/>
                  <a:headEnd type="none" w="med" len="med"/>
                  <a:tailEnd type="none" w="med" len="med"/>
                </a:ln>
                <a:effectLst/>
              </p:spPr>
            </p:cxnSp>
          </p:grpSp>
          <p:grpSp>
            <p:nvGrpSpPr>
              <p:cNvPr id="31" name="Group 30">
                <a:extLst>
                  <a:ext uri="{FF2B5EF4-FFF2-40B4-BE49-F238E27FC236}">
                    <a16:creationId xmlns:a16="http://schemas.microsoft.com/office/drawing/2014/main" id="{7759DFE6-40A4-20E6-4403-607DE55D9658}"/>
                  </a:ext>
                </a:extLst>
              </p:cNvPr>
              <p:cNvGrpSpPr/>
              <p:nvPr/>
            </p:nvGrpSpPr>
            <p:grpSpPr>
              <a:xfrm rot="5400000">
                <a:off x="3682658" y="1311126"/>
                <a:ext cx="1161065" cy="1203155"/>
                <a:chOff x="4191000" y="1428750"/>
                <a:chExt cx="1524000" cy="942472"/>
              </a:xfrm>
              <a:grpFill/>
            </p:grpSpPr>
            <p:cxnSp>
              <p:nvCxnSpPr>
                <p:cNvPr id="32" name="Straight Connector 31">
                  <a:extLst>
                    <a:ext uri="{FF2B5EF4-FFF2-40B4-BE49-F238E27FC236}">
                      <a16:creationId xmlns:a16="http://schemas.microsoft.com/office/drawing/2014/main" id="{928B17C7-FEB6-8637-82B8-3FAC2D004C5D}"/>
                    </a:ext>
                  </a:extLst>
                </p:cNvPr>
                <p:cNvCxnSpPr/>
                <p:nvPr/>
              </p:nvCxnSpPr>
              <p:spPr bwMode="auto">
                <a:xfrm>
                  <a:off x="4191000" y="1428750"/>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331C1D54-7DEF-35E5-089E-A63DFA1E48FC}"/>
                    </a:ext>
                  </a:extLst>
                </p:cNvPr>
                <p:cNvCxnSpPr/>
                <p:nvPr/>
              </p:nvCxnSpPr>
              <p:spPr bwMode="auto">
                <a:xfrm>
                  <a:off x="4191000" y="1742908"/>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34" name="Straight Connector 33">
                  <a:extLst>
                    <a:ext uri="{FF2B5EF4-FFF2-40B4-BE49-F238E27FC236}">
                      <a16:creationId xmlns:a16="http://schemas.microsoft.com/office/drawing/2014/main" id="{7C383512-5539-E223-0E1C-CEE88CA9A710}"/>
                    </a:ext>
                  </a:extLst>
                </p:cNvPr>
                <p:cNvCxnSpPr/>
                <p:nvPr/>
              </p:nvCxnSpPr>
              <p:spPr bwMode="auto">
                <a:xfrm>
                  <a:off x="4191000" y="1899987"/>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6E5F65F3-601F-1319-5AA3-FD027A5EF77D}"/>
                    </a:ext>
                  </a:extLst>
                </p:cNvPr>
                <p:cNvCxnSpPr/>
                <p:nvPr/>
              </p:nvCxnSpPr>
              <p:spPr bwMode="auto">
                <a:xfrm>
                  <a:off x="4191000" y="2057066"/>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A6527A06-EB90-F118-52C6-44DCFE9B5216}"/>
                    </a:ext>
                  </a:extLst>
                </p:cNvPr>
                <p:cNvCxnSpPr/>
                <p:nvPr/>
              </p:nvCxnSpPr>
              <p:spPr bwMode="auto">
                <a:xfrm>
                  <a:off x="4191000" y="1585829"/>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D31D1581-9670-1EBB-8732-8311B19422F7}"/>
                    </a:ext>
                  </a:extLst>
                </p:cNvPr>
                <p:cNvCxnSpPr/>
                <p:nvPr/>
              </p:nvCxnSpPr>
              <p:spPr bwMode="auto">
                <a:xfrm>
                  <a:off x="4191000" y="2214145"/>
                  <a:ext cx="1524000" cy="0"/>
                </a:xfrm>
                <a:prstGeom prst="line">
                  <a:avLst/>
                </a:prstGeom>
                <a:grpFill/>
                <a:ln w="38100" cap="flat" cmpd="dbl" algn="ctr">
                  <a:solidFill>
                    <a:schemeClr val="tx1"/>
                  </a:solidFill>
                  <a:prstDash val="solid"/>
                  <a:miter lim="800000"/>
                  <a:headEnd type="none" w="med" len="med"/>
                  <a:tailEnd type="none" w="med" len="med"/>
                </a:ln>
                <a:effectLst/>
              </p:spPr>
            </p:cxnSp>
            <p:cxnSp>
              <p:nvCxnSpPr>
                <p:cNvPr id="38" name="Straight Connector 37">
                  <a:extLst>
                    <a:ext uri="{FF2B5EF4-FFF2-40B4-BE49-F238E27FC236}">
                      <a16:creationId xmlns:a16="http://schemas.microsoft.com/office/drawing/2014/main" id="{1FCDD05A-44A5-A800-977B-6A1FF4AE0275}"/>
                    </a:ext>
                  </a:extLst>
                </p:cNvPr>
                <p:cNvCxnSpPr/>
                <p:nvPr/>
              </p:nvCxnSpPr>
              <p:spPr bwMode="auto">
                <a:xfrm>
                  <a:off x="4191000" y="2371222"/>
                  <a:ext cx="1524000" cy="0"/>
                </a:xfrm>
                <a:prstGeom prst="line">
                  <a:avLst/>
                </a:prstGeom>
                <a:grpFill/>
                <a:ln w="38100" cap="flat" cmpd="dbl" algn="ctr">
                  <a:solidFill>
                    <a:schemeClr val="tx1"/>
                  </a:solidFill>
                  <a:prstDash val="solid"/>
                  <a:miter lim="800000"/>
                  <a:headEnd type="none" w="med" len="med"/>
                  <a:tailEnd type="none" w="med" len="med"/>
                </a:ln>
                <a:effectLst/>
              </p:spPr>
            </p:cxnSp>
          </p:grpSp>
        </p:grpSp>
        <p:sp>
          <p:nvSpPr>
            <p:cNvPr id="64" name="Left Brace 63">
              <a:extLst>
                <a:ext uri="{FF2B5EF4-FFF2-40B4-BE49-F238E27FC236}">
                  <a16:creationId xmlns:a16="http://schemas.microsoft.com/office/drawing/2014/main" id="{C2135FA6-BC4D-F9F0-6B80-035944C8A2B9}"/>
                </a:ext>
              </a:extLst>
            </p:cNvPr>
            <p:cNvSpPr/>
            <p:nvPr/>
          </p:nvSpPr>
          <p:spPr bwMode="auto">
            <a:xfrm>
              <a:off x="3116742" y="1289921"/>
              <a:ext cx="176976" cy="1351676"/>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65" name="Left Brace 64">
              <a:extLst>
                <a:ext uri="{FF2B5EF4-FFF2-40B4-BE49-F238E27FC236}">
                  <a16:creationId xmlns:a16="http://schemas.microsoft.com/office/drawing/2014/main" id="{7492652E-8405-FB2E-5D17-7F98FE7D9008}"/>
                </a:ext>
              </a:extLst>
            </p:cNvPr>
            <p:cNvSpPr/>
            <p:nvPr/>
          </p:nvSpPr>
          <p:spPr bwMode="auto">
            <a:xfrm rot="5400000">
              <a:off x="3976536" y="375762"/>
              <a:ext cx="237417" cy="1455949"/>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66" name="TextBox 65">
              <a:extLst>
                <a:ext uri="{FF2B5EF4-FFF2-40B4-BE49-F238E27FC236}">
                  <a16:creationId xmlns:a16="http://schemas.microsoft.com/office/drawing/2014/main" id="{E857C3E8-466D-DA25-C6C3-658977A3D340}"/>
                </a:ext>
              </a:extLst>
            </p:cNvPr>
            <p:cNvSpPr txBox="1"/>
            <p:nvPr/>
          </p:nvSpPr>
          <p:spPr>
            <a:xfrm>
              <a:off x="2647973" y="1757659"/>
              <a:ext cx="610656" cy="447034"/>
            </a:xfrm>
            <a:prstGeom prst="rect">
              <a:avLst/>
            </a:prstGeom>
            <a:noFill/>
          </p:spPr>
          <p:txBody>
            <a:bodyPr wrap="square" rtlCol="0">
              <a:spAutoFit/>
            </a:bodyPr>
            <a:lstStyle/>
            <a:p>
              <a:r>
                <a:rPr lang="en-US" dirty="0"/>
                <a:t>20</a:t>
              </a:r>
            </a:p>
          </p:txBody>
        </p:sp>
        <p:sp>
          <p:nvSpPr>
            <p:cNvPr id="67" name="TextBox 66">
              <a:extLst>
                <a:ext uri="{FF2B5EF4-FFF2-40B4-BE49-F238E27FC236}">
                  <a16:creationId xmlns:a16="http://schemas.microsoft.com/office/drawing/2014/main" id="{9F21396C-2153-CACE-998A-110FB7A5636C}"/>
                </a:ext>
              </a:extLst>
            </p:cNvPr>
            <p:cNvSpPr txBox="1"/>
            <p:nvPr/>
          </p:nvSpPr>
          <p:spPr>
            <a:xfrm>
              <a:off x="3868716" y="636823"/>
              <a:ext cx="753978" cy="447034"/>
            </a:xfrm>
            <a:prstGeom prst="rect">
              <a:avLst/>
            </a:prstGeom>
            <a:noFill/>
          </p:spPr>
          <p:txBody>
            <a:bodyPr wrap="square" rtlCol="0">
              <a:spAutoFit/>
            </a:bodyPr>
            <a:lstStyle/>
            <a:p>
              <a:r>
                <a:rPr lang="en-US" dirty="0"/>
                <a:t>20</a:t>
              </a:r>
            </a:p>
          </p:txBody>
        </p:sp>
      </p:grpSp>
      <p:grpSp>
        <p:nvGrpSpPr>
          <p:cNvPr id="144" name="Group 143">
            <a:extLst>
              <a:ext uri="{FF2B5EF4-FFF2-40B4-BE49-F238E27FC236}">
                <a16:creationId xmlns:a16="http://schemas.microsoft.com/office/drawing/2014/main" id="{E933126D-D970-194D-307A-3D00E0EC2BCB}"/>
              </a:ext>
            </a:extLst>
          </p:cNvPr>
          <p:cNvGrpSpPr/>
          <p:nvPr/>
        </p:nvGrpSpPr>
        <p:grpSpPr>
          <a:xfrm>
            <a:off x="5169507" y="854602"/>
            <a:ext cx="3112017" cy="2702098"/>
            <a:chOff x="4134466" y="936451"/>
            <a:chExt cx="3801400" cy="3128141"/>
          </a:xfrm>
        </p:grpSpPr>
        <p:grpSp>
          <p:nvGrpSpPr>
            <p:cNvPr id="98" name="Group 97">
              <a:extLst>
                <a:ext uri="{FF2B5EF4-FFF2-40B4-BE49-F238E27FC236}">
                  <a16:creationId xmlns:a16="http://schemas.microsoft.com/office/drawing/2014/main" id="{2E704666-5C33-B272-25C6-86795E7C7E47}"/>
                </a:ext>
              </a:extLst>
            </p:cNvPr>
            <p:cNvGrpSpPr/>
            <p:nvPr/>
          </p:nvGrpSpPr>
          <p:grpSpPr>
            <a:xfrm>
              <a:off x="4134466" y="936451"/>
              <a:ext cx="1659462" cy="3128141"/>
              <a:chOff x="4885994" y="1042665"/>
              <a:chExt cx="1659462" cy="3128141"/>
            </a:xfrm>
          </p:grpSpPr>
          <p:grpSp>
            <p:nvGrpSpPr>
              <p:cNvPr id="91" name="Group 90">
                <a:extLst>
                  <a:ext uri="{FF2B5EF4-FFF2-40B4-BE49-F238E27FC236}">
                    <a16:creationId xmlns:a16="http://schemas.microsoft.com/office/drawing/2014/main" id="{18F3D142-6FF7-62D3-676A-556C1D755B64}"/>
                  </a:ext>
                </a:extLst>
              </p:cNvPr>
              <p:cNvGrpSpPr/>
              <p:nvPr/>
            </p:nvGrpSpPr>
            <p:grpSpPr>
              <a:xfrm>
                <a:off x="5903727" y="1042665"/>
                <a:ext cx="641729" cy="3128141"/>
                <a:chOff x="5788270" y="1043801"/>
                <a:chExt cx="641729" cy="3128141"/>
              </a:xfrm>
            </p:grpSpPr>
            <p:sp>
              <p:nvSpPr>
                <p:cNvPr id="77" name="Rectangle 76">
                  <a:extLst>
                    <a:ext uri="{FF2B5EF4-FFF2-40B4-BE49-F238E27FC236}">
                      <a16:creationId xmlns:a16="http://schemas.microsoft.com/office/drawing/2014/main" id="{A3D0BB26-7EC6-05EC-5AC9-6801FF5E6D7E}"/>
                    </a:ext>
                  </a:extLst>
                </p:cNvPr>
                <p:cNvSpPr/>
                <p:nvPr/>
              </p:nvSpPr>
              <p:spPr bwMode="auto">
                <a:xfrm>
                  <a:off x="5804513" y="1043801"/>
                  <a:ext cx="625486" cy="3128141"/>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grpSp>
              <p:nvGrpSpPr>
                <p:cNvPr id="90" name="Group 89">
                  <a:extLst>
                    <a:ext uri="{FF2B5EF4-FFF2-40B4-BE49-F238E27FC236}">
                      <a16:creationId xmlns:a16="http://schemas.microsoft.com/office/drawing/2014/main" id="{8DE49CC0-AEE7-0D19-2800-BABB1351DC0B}"/>
                    </a:ext>
                  </a:extLst>
                </p:cNvPr>
                <p:cNvGrpSpPr/>
                <p:nvPr/>
              </p:nvGrpSpPr>
              <p:grpSpPr>
                <a:xfrm>
                  <a:off x="5788270" y="1124633"/>
                  <a:ext cx="634460" cy="2973182"/>
                  <a:chOff x="5788270" y="1124633"/>
                  <a:chExt cx="634460" cy="2973182"/>
                </a:xfrm>
              </p:grpSpPr>
              <p:sp>
                <p:nvSpPr>
                  <p:cNvPr id="78" name="TextBox 77">
                    <a:extLst>
                      <a:ext uri="{FF2B5EF4-FFF2-40B4-BE49-F238E27FC236}">
                        <a16:creationId xmlns:a16="http://schemas.microsoft.com/office/drawing/2014/main" id="{63384BD9-6B23-C11A-E500-ECB0D818372C}"/>
                      </a:ext>
                    </a:extLst>
                  </p:cNvPr>
                  <p:cNvSpPr txBox="1"/>
                  <p:nvPr/>
                </p:nvSpPr>
                <p:spPr>
                  <a:xfrm>
                    <a:off x="5875667" y="112463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a:t>
                    </a:r>
                    <a:endParaRPr lang="en-US" sz="1600" dirty="0"/>
                  </a:p>
                </p:txBody>
              </p:sp>
              <p:sp>
                <p:nvSpPr>
                  <p:cNvPr id="80" name="TextBox 79">
                    <a:extLst>
                      <a:ext uri="{FF2B5EF4-FFF2-40B4-BE49-F238E27FC236}">
                        <a16:creationId xmlns:a16="http://schemas.microsoft.com/office/drawing/2014/main" id="{09BCB640-569C-58E9-E72B-9E967BB2ED9E}"/>
                      </a:ext>
                    </a:extLst>
                  </p:cNvPr>
                  <p:cNvSpPr txBox="1"/>
                  <p:nvPr/>
                </p:nvSpPr>
                <p:spPr>
                  <a:xfrm>
                    <a:off x="5880997" y="1369766"/>
                    <a:ext cx="466998" cy="285043"/>
                  </a:xfrm>
                  <a:prstGeom prst="rect">
                    <a:avLst/>
                  </a:prstGeom>
                  <a:noFill/>
                </p:spPr>
                <p:txBody>
                  <a:bodyPr wrap="square" lIns="0" tIns="0" rIns="0" bIns="0" rtlCol="0">
                    <a:spAutoFit/>
                  </a:bodyPr>
                  <a:lstStyle/>
                  <a:p>
                    <a:pPr algn="ctr"/>
                    <a:r>
                      <a:rPr lang="en-US" sz="1600" b="1" dirty="0"/>
                      <a:t>…</a:t>
                    </a:r>
                  </a:p>
                </p:txBody>
              </p:sp>
              <p:sp>
                <p:nvSpPr>
                  <p:cNvPr id="81" name="TextBox 80">
                    <a:extLst>
                      <a:ext uri="{FF2B5EF4-FFF2-40B4-BE49-F238E27FC236}">
                        <a16:creationId xmlns:a16="http://schemas.microsoft.com/office/drawing/2014/main" id="{8A96634C-D7B9-C340-BD66-3047659257C1}"/>
                      </a:ext>
                    </a:extLst>
                  </p:cNvPr>
                  <p:cNvSpPr txBox="1"/>
                  <p:nvPr/>
                </p:nvSpPr>
                <p:spPr>
                  <a:xfrm>
                    <a:off x="5875667" y="1722172"/>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400</a:t>
                    </a:r>
                    <a:endParaRPr lang="en-US" sz="1600" dirty="0"/>
                  </a:p>
                </p:txBody>
              </p:sp>
              <p:sp>
                <p:nvSpPr>
                  <p:cNvPr id="82" name="TextBox 81">
                    <a:extLst>
                      <a:ext uri="{FF2B5EF4-FFF2-40B4-BE49-F238E27FC236}">
                        <a16:creationId xmlns:a16="http://schemas.microsoft.com/office/drawing/2014/main" id="{642F6CEA-7125-A128-50BD-6D71982FF122}"/>
                      </a:ext>
                    </a:extLst>
                  </p:cNvPr>
                  <p:cNvSpPr txBox="1"/>
                  <p:nvPr/>
                </p:nvSpPr>
                <p:spPr>
                  <a:xfrm>
                    <a:off x="5875667" y="213119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401</a:t>
                    </a:r>
                    <a:endParaRPr lang="en-US" sz="1600" dirty="0"/>
                  </a:p>
                </p:txBody>
              </p:sp>
              <p:sp>
                <p:nvSpPr>
                  <p:cNvPr id="84" name="TextBox 83">
                    <a:extLst>
                      <a:ext uri="{FF2B5EF4-FFF2-40B4-BE49-F238E27FC236}">
                        <a16:creationId xmlns:a16="http://schemas.microsoft.com/office/drawing/2014/main" id="{8B130BAF-41E1-694C-BB47-C2A72EAD54B1}"/>
                      </a:ext>
                    </a:extLst>
                  </p:cNvPr>
                  <p:cNvSpPr txBox="1"/>
                  <p:nvPr/>
                </p:nvSpPr>
                <p:spPr>
                  <a:xfrm>
                    <a:off x="5880997" y="2365535"/>
                    <a:ext cx="466998" cy="285043"/>
                  </a:xfrm>
                  <a:prstGeom prst="rect">
                    <a:avLst/>
                  </a:prstGeom>
                  <a:noFill/>
                </p:spPr>
                <p:txBody>
                  <a:bodyPr wrap="square" lIns="0" tIns="0" rIns="0" bIns="0" rtlCol="0">
                    <a:spAutoFit/>
                  </a:bodyPr>
                  <a:lstStyle/>
                  <a:p>
                    <a:pPr algn="ctr"/>
                    <a:r>
                      <a:rPr lang="en-US" sz="1600" b="1" dirty="0"/>
                      <a:t>…</a:t>
                    </a:r>
                  </a:p>
                </p:txBody>
              </p:sp>
              <p:sp>
                <p:nvSpPr>
                  <p:cNvPr id="85" name="TextBox 84">
                    <a:extLst>
                      <a:ext uri="{FF2B5EF4-FFF2-40B4-BE49-F238E27FC236}">
                        <a16:creationId xmlns:a16="http://schemas.microsoft.com/office/drawing/2014/main" id="{E04D0747-06C4-1A22-1A32-78B23657B0F6}"/>
                      </a:ext>
                    </a:extLst>
                  </p:cNvPr>
                  <p:cNvSpPr txBox="1"/>
                  <p:nvPr/>
                </p:nvSpPr>
                <p:spPr>
                  <a:xfrm>
                    <a:off x="5875667" y="2720199"/>
                    <a:ext cx="485678" cy="325127"/>
                  </a:xfrm>
                  <a:prstGeom prst="rect">
                    <a:avLst/>
                  </a:prstGeom>
                  <a:noFill/>
                  <a:ln w="12700">
                    <a:solidFill>
                      <a:schemeClr val="tx1"/>
                    </a:solidFill>
                  </a:ln>
                </p:spPr>
                <p:txBody>
                  <a:bodyPr wrap="square" lIns="0" tIns="0" rIns="0" bIns="34290" rtlCol="0">
                    <a:spAutoFit/>
                  </a:bodyPr>
                  <a:lstStyle/>
                  <a:p>
                    <a:pPr algn="ctr"/>
                    <a:r>
                      <a:rPr lang="en-US" sz="1600" dirty="0" err="1"/>
                      <a:t>x</a:t>
                    </a:r>
                    <a:r>
                      <a:rPr lang="en-US" sz="1600" baseline="-25000" dirty="0" err="1"/>
                      <a:t>N</a:t>
                    </a:r>
                    <a:endParaRPr lang="en-US" sz="1600" dirty="0"/>
                  </a:p>
                </p:txBody>
              </p:sp>
              <p:sp>
                <p:nvSpPr>
                  <p:cNvPr id="86" name="TextBox 85">
                    <a:extLst>
                      <a:ext uri="{FF2B5EF4-FFF2-40B4-BE49-F238E27FC236}">
                        <a16:creationId xmlns:a16="http://schemas.microsoft.com/office/drawing/2014/main" id="{07977A77-EAC1-DE8A-67FB-A56766D4B57B}"/>
                      </a:ext>
                    </a:extLst>
                  </p:cNvPr>
                  <p:cNvSpPr txBox="1"/>
                  <p:nvPr/>
                </p:nvSpPr>
                <p:spPr>
                  <a:xfrm>
                    <a:off x="5875667" y="308400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801</a:t>
                    </a:r>
                    <a:endParaRPr lang="en-US" sz="1600" dirty="0"/>
                  </a:p>
                </p:txBody>
              </p:sp>
              <p:sp>
                <p:nvSpPr>
                  <p:cNvPr id="88" name="TextBox 87">
                    <a:extLst>
                      <a:ext uri="{FF2B5EF4-FFF2-40B4-BE49-F238E27FC236}">
                        <a16:creationId xmlns:a16="http://schemas.microsoft.com/office/drawing/2014/main" id="{3B68C9B0-453C-31DB-3B19-9309AAD473D9}"/>
                      </a:ext>
                    </a:extLst>
                  </p:cNvPr>
                  <p:cNvSpPr txBox="1"/>
                  <p:nvPr/>
                </p:nvSpPr>
                <p:spPr>
                  <a:xfrm>
                    <a:off x="5880997" y="3380266"/>
                    <a:ext cx="466998" cy="285043"/>
                  </a:xfrm>
                  <a:prstGeom prst="rect">
                    <a:avLst/>
                  </a:prstGeom>
                  <a:noFill/>
                </p:spPr>
                <p:txBody>
                  <a:bodyPr wrap="square" lIns="0" tIns="0" rIns="0" bIns="0" rtlCol="0">
                    <a:spAutoFit/>
                  </a:bodyPr>
                  <a:lstStyle/>
                  <a:p>
                    <a:pPr algn="ctr"/>
                    <a:r>
                      <a:rPr lang="en-US" sz="1600" b="1" dirty="0"/>
                      <a:t>…</a:t>
                    </a:r>
                  </a:p>
                </p:txBody>
              </p:sp>
              <p:sp>
                <p:nvSpPr>
                  <p:cNvPr id="89" name="TextBox 88">
                    <a:extLst>
                      <a:ext uri="{FF2B5EF4-FFF2-40B4-BE49-F238E27FC236}">
                        <a16:creationId xmlns:a16="http://schemas.microsoft.com/office/drawing/2014/main" id="{CB2DE360-9ABE-5C0A-4A02-4582DB51833A}"/>
                      </a:ext>
                    </a:extLst>
                  </p:cNvPr>
                  <p:cNvSpPr txBox="1"/>
                  <p:nvPr/>
                </p:nvSpPr>
                <p:spPr>
                  <a:xfrm>
                    <a:off x="5788270" y="3772688"/>
                    <a:ext cx="634460"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1200</a:t>
                    </a:r>
                    <a:endParaRPr lang="en-US" sz="1600" dirty="0"/>
                  </a:p>
                </p:txBody>
              </p:sp>
            </p:grpSp>
          </p:grpSp>
          <p:sp>
            <p:nvSpPr>
              <p:cNvPr id="92" name="Left Brace 91">
                <a:extLst>
                  <a:ext uri="{FF2B5EF4-FFF2-40B4-BE49-F238E27FC236}">
                    <a16:creationId xmlns:a16="http://schemas.microsoft.com/office/drawing/2014/main" id="{57098E87-D5DC-A1B9-F723-67C0C6CB30E3}"/>
                  </a:ext>
                </a:extLst>
              </p:cNvPr>
              <p:cNvSpPr/>
              <p:nvPr/>
            </p:nvSpPr>
            <p:spPr bwMode="auto">
              <a:xfrm>
                <a:off x="5637465" y="1112283"/>
                <a:ext cx="176976" cy="920376"/>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sz="1600"/>
              </a:p>
            </p:txBody>
          </p:sp>
          <p:sp>
            <p:nvSpPr>
              <p:cNvPr id="93" name="TextBox 92">
                <a:extLst>
                  <a:ext uri="{FF2B5EF4-FFF2-40B4-BE49-F238E27FC236}">
                    <a16:creationId xmlns:a16="http://schemas.microsoft.com/office/drawing/2014/main" id="{44F87B9B-FB20-5100-99F3-F9E717EDCFB4}"/>
                  </a:ext>
                </a:extLst>
              </p:cNvPr>
              <p:cNvSpPr txBox="1"/>
              <p:nvPr/>
            </p:nvSpPr>
            <p:spPr>
              <a:xfrm>
                <a:off x="5047202" y="1389063"/>
                <a:ext cx="647589" cy="391934"/>
              </a:xfrm>
              <a:prstGeom prst="rect">
                <a:avLst/>
              </a:prstGeom>
              <a:noFill/>
            </p:spPr>
            <p:txBody>
              <a:bodyPr wrap="square" rtlCol="0">
                <a:spAutoFit/>
              </a:bodyPr>
              <a:lstStyle/>
              <a:p>
                <a:r>
                  <a:rPr lang="en-US" sz="1600" dirty="0"/>
                  <a:t>Red</a:t>
                </a:r>
              </a:p>
            </p:txBody>
          </p:sp>
          <p:sp>
            <p:nvSpPr>
              <p:cNvPr id="94" name="Left Brace 93">
                <a:extLst>
                  <a:ext uri="{FF2B5EF4-FFF2-40B4-BE49-F238E27FC236}">
                    <a16:creationId xmlns:a16="http://schemas.microsoft.com/office/drawing/2014/main" id="{665C4436-9C69-B468-4789-FD277843539D}"/>
                  </a:ext>
                </a:extLst>
              </p:cNvPr>
              <p:cNvSpPr/>
              <p:nvPr/>
            </p:nvSpPr>
            <p:spPr bwMode="auto">
              <a:xfrm>
                <a:off x="5659236" y="2110311"/>
                <a:ext cx="176976" cy="920376"/>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sz="1600"/>
              </a:p>
            </p:txBody>
          </p:sp>
          <p:sp>
            <p:nvSpPr>
              <p:cNvPr id="95" name="TextBox 94">
                <a:extLst>
                  <a:ext uri="{FF2B5EF4-FFF2-40B4-BE49-F238E27FC236}">
                    <a16:creationId xmlns:a16="http://schemas.microsoft.com/office/drawing/2014/main" id="{1763C956-5BC2-EBAB-02CB-F461BBA1FA38}"/>
                  </a:ext>
                </a:extLst>
              </p:cNvPr>
              <p:cNvSpPr txBox="1"/>
              <p:nvPr/>
            </p:nvSpPr>
            <p:spPr>
              <a:xfrm>
                <a:off x="4885994" y="2334439"/>
                <a:ext cx="926302" cy="391934"/>
              </a:xfrm>
              <a:prstGeom prst="rect">
                <a:avLst/>
              </a:prstGeom>
              <a:noFill/>
            </p:spPr>
            <p:txBody>
              <a:bodyPr wrap="square" rtlCol="0">
                <a:spAutoFit/>
              </a:bodyPr>
              <a:lstStyle/>
              <a:p>
                <a:r>
                  <a:rPr lang="en-US" sz="1600" dirty="0"/>
                  <a:t>Green</a:t>
                </a:r>
              </a:p>
            </p:txBody>
          </p:sp>
          <p:sp>
            <p:nvSpPr>
              <p:cNvPr id="96" name="Left Brace 95">
                <a:extLst>
                  <a:ext uri="{FF2B5EF4-FFF2-40B4-BE49-F238E27FC236}">
                    <a16:creationId xmlns:a16="http://schemas.microsoft.com/office/drawing/2014/main" id="{0C286F76-5032-37D2-F499-8EED0A25E268}"/>
                  </a:ext>
                </a:extLst>
              </p:cNvPr>
              <p:cNvSpPr/>
              <p:nvPr/>
            </p:nvSpPr>
            <p:spPr bwMode="auto">
              <a:xfrm>
                <a:off x="5637532" y="3143310"/>
                <a:ext cx="176976" cy="920376"/>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sz="1600"/>
              </a:p>
            </p:txBody>
          </p:sp>
          <p:sp>
            <p:nvSpPr>
              <p:cNvPr id="97" name="TextBox 96">
                <a:extLst>
                  <a:ext uri="{FF2B5EF4-FFF2-40B4-BE49-F238E27FC236}">
                    <a16:creationId xmlns:a16="http://schemas.microsoft.com/office/drawing/2014/main" id="{78B91161-9D0B-EFD6-2724-221A60BA08E1}"/>
                  </a:ext>
                </a:extLst>
              </p:cNvPr>
              <p:cNvSpPr txBox="1"/>
              <p:nvPr/>
            </p:nvSpPr>
            <p:spPr>
              <a:xfrm>
                <a:off x="5047203" y="3420089"/>
                <a:ext cx="831544" cy="391934"/>
              </a:xfrm>
              <a:prstGeom prst="rect">
                <a:avLst/>
              </a:prstGeom>
              <a:noFill/>
            </p:spPr>
            <p:txBody>
              <a:bodyPr wrap="square" rtlCol="0">
                <a:spAutoFit/>
              </a:bodyPr>
              <a:lstStyle/>
              <a:p>
                <a:r>
                  <a:rPr lang="en-US" sz="1600" dirty="0"/>
                  <a:t>Blue</a:t>
                </a:r>
              </a:p>
            </p:txBody>
          </p:sp>
        </p:grpSp>
        <p:cxnSp>
          <p:nvCxnSpPr>
            <p:cNvPr id="102" name="Straight Connector 101">
              <a:extLst>
                <a:ext uri="{FF2B5EF4-FFF2-40B4-BE49-F238E27FC236}">
                  <a16:creationId xmlns:a16="http://schemas.microsoft.com/office/drawing/2014/main" id="{3E7E18EF-D279-2BBD-4600-EF1E5AF722ED}"/>
                </a:ext>
              </a:extLst>
            </p:cNvPr>
            <p:cNvCxnSpPr>
              <a:cxnSpLocks/>
              <a:endCxn id="109" idx="4"/>
            </p:cNvCxnSpPr>
            <p:nvPr/>
          </p:nvCxnSpPr>
          <p:spPr bwMode="auto">
            <a:xfrm flipV="1">
              <a:off x="5699261" y="2610818"/>
              <a:ext cx="1026648" cy="1207637"/>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Straight Arrow Connector 102">
              <a:extLst>
                <a:ext uri="{FF2B5EF4-FFF2-40B4-BE49-F238E27FC236}">
                  <a16:creationId xmlns:a16="http://schemas.microsoft.com/office/drawing/2014/main" id="{745CADC3-D6CC-2F6E-838A-F326BE06DB5B}"/>
                </a:ext>
              </a:extLst>
            </p:cNvPr>
            <p:cNvCxnSpPr/>
            <p:nvPr/>
          </p:nvCxnSpPr>
          <p:spPr bwMode="auto">
            <a:xfrm flipV="1">
              <a:off x="6941092" y="2400834"/>
              <a:ext cx="67088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TextBox 107">
              <a:extLst>
                <a:ext uri="{FF2B5EF4-FFF2-40B4-BE49-F238E27FC236}">
                  <a16:creationId xmlns:a16="http://schemas.microsoft.com/office/drawing/2014/main" id="{5738B238-C8A1-5F2D-7E0A-408D7A613F90}"/>
                </a:ext>
              </a:extLst>
            </p:cNvPr>
            <p:cNvSpPr txBox="1"/>
            <p:nvPr/>
          </p:nvSpPr>
          <p:spPr>
            <a:xfrm>
              <a:off x="6622635" y="1653052"/>
              <a:ext cx="1165734" cy="570087"/>
            </a:xfrm>
            <a:prstGeom prst="rect">
              <a:avLst/>
            </a:prstGeom>
            <a:noFill/>
          </p:spPr>
          <p:txBody>
            <a:bodyPr wrap="square" lIns="0" tIns="0" rIns="0" bIns="0" rtlCol="0">
              <a:spAutoFit/>
            </a:bodyPr>
            <a:lstStyle/>
            <a:p>
              <a:pPr algn="ctr"/>
              <a:r>
                <a:rPr lang="en-US" sz="1600" dirty="0"/>
                <a:t>Calculated  output</a:t>
              </a:r>
            </a:p>
          </p:txBody>
        </p:sp>
        <p:sp>
          <p:nvSpPr>
            <p:cNvPr id="109" name="Oval 108">
              <a:extLst>
                <a:ext uri="{FF2B5EF4-FFF2-40B4-BE49-F238E27FC236}">
                  <a16:creationId xmlns:a16="http://schemas.microsoft.com/office/drawing/2014/main" id="{B3F18B55-C77A-8B87-5C7E-B9AAAAF8C226}"/>
                </a:ext>
              </a:extLst>
            </p:cNvPr>
            <p:cNvSpPr/>
            <p:nvPr/>
          </p:nvSpPr>
          <p:spPr bwMode="auto">
            <a:xfrm>
              <a:off x="6510725" y="2238860"/>
              <a:ext cx="430367" cy="37195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110" name="TextBox 109">
              <a:extLst>
                <a:ext uri="{FF2B5EF4-FFF2-40B4-BE49-F238E27FC236}">
                  <a16:creationId xmlns:a16="http://schemas.microsoft.com/office/drawing/2014/main" id="{56D4E124-2FDE-E718-B1E4-6A782D52BAD9}"/>
                </a:ext>
              </a:extLst>
            </p:cNvPr>
            <p:cNvSpPr txBox="1"/>
            <p:nvPr/>
          </p:nvSpPr>
          <p:spPr>
            <a:xfrm>
              <a:off x="6957172" y="2559938"/>
              <a:ext cx="978694" cy="570087"/>
            </a:xfrm>
            <a:prstGeom prst="rect">
              <a:avLst/>
            </a:prstGeom>
            <a:noFill/>
          </p:spPr>
          <p:txBody>
            <a:bodyPr wrap="square" lIns="0" tIns="0" rIns="0" bIns="0" rtlCol="0">
              <a:spAutoFit/>
            </a:bodyPr>
            <a:lstStyle/>
            <a:p>
              <a:r>
                <a:rPr lang="en-US" sz="1600" dirty="0"/>
                <a:t>Target output y</a:t>
              </a:r>
            </a:p>
          </p:txBody>
        </p:sp>
        <p:sp>
          <p:nvSpPr>
            <p:cNvPr id="111" name="Up-Down Arrow 43">
              <a:extLst>
                <a:ext uri="{FF2B5EF4-FFF2-40B4-BE49-F238E27FC236}">
                  <a16:creationId xmlns:a16="http://schemas.microsoft.com/office/drawing/2014/main" id="{9911F622-2AF3-8F11-0E23-65C1E3BD2AC6}"/>
                </a:ext>
              </a:extLst>
            </p:cNvPr>
            <p:cNvSpPr/>
            <p:nvPr/>
          </p:nvSpPr>
          <p:spPr bwMode="auto">
            <a:xfrm>
              <a:off x="7672445" y="2545834"/>
              <a:ext cx="210275" cy="29920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124" name="Straight Connector 123">
              <a:extLst>
                <a:ext uri="{FF2B5EF4-FFF2-40B4-BE49-F238E27FC236}">
                  <a16:creationId xmlns:a16="http://schemas.microsoft.com/office/drawing/2014/main" id="{E8A8C0CB-75BC-63F6-1D92-2C7403E59F21}"/>
                </a:ext>
              </a:extLst>
            </p:cNvPr>
            <p:cNvCxnSpPr/>
            <p:nvPr/>
          </p:nvCxnSpPr>
          <p:spPr bwMode="auto">
            <a:xfrm flipV="1">
              <a:off x="5708115" y="2461732"/>
              <a:ext cx="798533" cy="344008"/>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Connector 124">
              <a:extLst>
                <a:ext uri="{FF2B5EF4-FFF2-40B4-BE49-F238E27FC236}">
                  <a16:creationId xmlns:a16="http://schemas.microsoft.com/office/drawing/2014/main" id="{18BF5857-3E15-3279-3706-3378592536FA}"/>
                </a:ext>
              </a:extLst>
            </p:cNvPr>
            <p:cNvCxnSpPr>
              <a:cxnSpLocks/>
              <a:endCxn id="109" idx="3"/>
            </p:cNvCxnSpPr>
            <p:nvPr/>
          </p:nvCxnSpPr>
          <p:spPr bwMode="auto">
            <a:xfrm flipV="1">
              <a:off x="5721482" y="2556346"/>
              <a:ext cx="852269" cy="566390"/>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Straight Connector 99">
              <a:extLst>
                <a:ext uri="{FF2B5EF4-FFF2-40B4-BE49-F238E27FC236}">
                  <a16:creationId xmlns:a16="http://schemas.microsoft.com/office/drawing/2014/main" id="{1CA27EAA-2002-DCAE-917A-918F0B407D3B}"/>
                </a:ext>
              </a:extLst>
            </p:cNvPr>
            <p:cNvCxnSpPr>
              <a:cxnSpLocks/>
              <a:endCxn id="109" idx="0"/>
            </p:cNvCxnSpPr>
            <p:nvPr/>
          </p:nvCxnSpPr>
          <p:spPr bwMode="auto">
            <a:xfrm>
              <a:off x="5728557" y="1188672"/>
              <a:ext cx="989201" cy="1047391"/>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Connector 100">
              <a:extLst>
                <a:ext uri="{FF2B5EF4-FFF2-40B4-BE49-F238E27FC236}">
                  <a16:creationId xmlns:a16="http://schemas.microsoft.com/office/drawing/2014/main" id="{BD55F07B-BAF6-28A8-BBDF-111E0150B00B}"/>
                </a:ext>
              </a:extLst>
            </p:cNvPr>
            <p:cNvCxnSpPr>
              <a:cxnSpLocks/>
              <a:endCxn id="109" idx="1"/>
            </p:cNvCxnSpPr>
            <p:nvPr/>
          </p:nvCxnSpPr>
          <p:spPr bwMode="auto">
            <a:xfrm>
              <a:off x="5687895" y="1778960"/>
              <a:ext cx="885856" cy="49332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Connector 106">
              <a:extLst>
                <a:ext uri="{FF2B5EF4-FFF2-40B4-BE49-F238E27FC236}">
                  <a16:creationId xmlns:a16="http://schemas.microsoft.com/office/drawing/2014/main" id="{B3003B03-CA69-5310-4E71-E82309CD966D}"/>
                </a:ext>
              </a:extLst>
            </p:cNvPr>
            <p:cNvCxnSpPr>
              <a:cxnSpLocks/>
              <a:endCxn id="109" idx="2"/>
            </p:cNvCxnSpPr>
            <p:nvPr/>
          </p:nvCxnSpPr>
          <p:spPr bwMode="auto">
            <a:xfrm>
              <a:off x="5719249" y="2133167"/>
              <a:ext cx="783325" cy="267829"/>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0" name="Group 139">
              <a:extLst>
                <a:ext uri="{FF2B5EF4-FFF2-40B4-BE49-F238E27FC236}">
                  <a16:creationId xmlns:a16="http://schemas.microsoft.com/office/drawing/2014/main" id="{E457C883-6E28-9DEB-7135-D45A284808C2}"/>
                </a:ext>
              </a:extLst>
            </p:cNvPr>
            <p:cNvGrpSpPr/>
            <p:nvPr/>
          </p:nvGrpSpPr>
          <p:grpSpPr>
            <a:xfrm>
              <a:off x="5835151" y="1025021"/>
              <a:ext cx="747255" cy="2827573"/>
              <a:chOff x="5794166" y="1017283"/>
              <a:chExt cx="747255" cy="2827573"/>
            </a:xfrm>
          </p:grpSpPr>
          <p:sp>
            <p:nvSpPr>
              <p:cNvPr id="112" name="TextBox 111">
                <a:extLst>
                  <a:ext uri="{FF2B5EF4-FFF2-40B4-BE49-F238E27FC236}">
                    <a16:creationId xmlns:a16="http://schemas.microsoft.com/office/drawing/2014/main" id="{E612C4B6-CFC9-AC12-65C3-5AE394E33F82}"/>
                  </a:ext>
                </a:extLst>
              </p:cNvPr>
              <p:cNvSpPr txBox="1"/>
              <p:nvPr/>
            </p:nvSpPr>
            <p:spPr>
              <a:xfrm>
                <a:off x="5808000" y="1580751"/>
                <a:ext cx="535999" cy="285043"/>
              </a:xfrm>
              <a:prstGeom prst="rect">
                <a:avLst/>
              </a:prstGeom>
              <a:noFill/>
            </p:spPr>
            <p:txBody>
              <a:bodyPr wrap="square" lIns="0" tIns="0" rIns="0" bIns="0" rtlCol="0">
                <a:spAutoFit/>
              </a:bodyPr>
              <a:lstStyle/>
              <a:p>
                <a:pPr algn="ctr"/>
                <a:r>
                  <a:rPr lang="en-US" sz="1600" dirty="0"/>
                  <a:t>w</a:t>
                </a:r>
                <a:r>
                  <a:rPr lang="en-US" sz="1600" baseline="-25000" dirty="0"/>
                  <a:t>400</a:t>
                </a:r>
                <a:endParaRPr lang="en-US" sz="1600" dirty="0"/>
              </a:p>
            </p:txBody>
          </p:sp>
          <p:sp>
            <p:nvSpPr>
              <p:cNvPr id="113" name="TextBox 112">
                <a:extLst>
                  <a:ext uri="{FF2B5EF4-FFF2-40B4-BE49-F238E27FC236}">
                    <a16:creationId xmlns:a16="http://schemas.microsoft.com/office/drawing/2014/main" id="{1C8A5DBE-189E-CB12-45AE-7BE415702E93}"/>
                  </a:ext>
                </a:extLst>
              </p:cNvPr>
              <p:cNvSpPr txBox="1"/>
              <p:nvPr/>
            </p:nvSpPr>
            <p:spPr>
              <a:xfrm>
                <a:off x="5802198" y="2934229"/>
                <a:ext cx="547602" cy="285043"/>
              </a:xfrm>
              <a:prstGeom prst="rect">
                <a:avLst/>
              </a:prstGeom>
              <a:noFill/>
            </p:spPr>
            <p:txBody>
              <a:bodyPr wrap="square" lIns="0" tIns="0" rIns="0" bIns="0" rtlCol="0">
                <a:spAutoFit/>
              </a:bodyPr>
              <a:lstStyle/>
              <a:p>
                <a:pPr algn="ctr"/>
                <a:r>
                  <a:rPr lang="en-US" sz="1600" dirty="0"/>
                  <a:t>w</a:t>
                </a:r>
                <a:r>
                  <a:rPr lang="en-US" sz="1600" baseline="-25000" dirty="0"/>
                  <a:t>801</a:t>
                </a:r>
                <a:endParaRPr lang="en-US" sz="1600" dirty="0"/>
              </a:p>
            </p:txBody>
          </p:sp>
          <p:sp>
            <p:nvSpPr>
              <p:cNvPr id="114" name="TextBox 113">
                <a:extLst>
                  <a:ext uri="{FF2B5EF4-FFF2-40B4-BE49-F238E27FC236}">
                    <a16:creationId xmlns:a16="http://schemas.microsoft.com/office/drawing/2014/main" id="{5C15B982-DE76-6E23-A27E-13588B75021B}"/>
                  </a:ext>
                </a:extLst>
              </p:cNvPr>
              <p:cNvSpPr txBox="1"/>
              <p:nvPr/>
            </p:nvSpPr>
            <p:spPr>
              <a:xfrm>
                <a:off x="5898921" y="3559813"/>
                <a:ext cx="642500" cy="285043"/>
              </a:xfrm>
              <a:prstGeom prst="rect">
                <a:avLst/>
              </a:prstGeom>
              <a:noFill/>
            </p:spPr>
            <p:txBody>
              <a:bodyPr wrap="square" lIns="0" tIns="0" rIns="0" bIns="0" rtlCol="0">
                <a:spAutoFit/>
              </a:bodyPr>
              <a:lstStyle/>
              <a:p>
                <a:pPr algn="ctr"/>
                <a:r>
                  <a:rPr lang="en-US" sz="1600" dirty="0"/>
                  <a:t>w</a:t>
                </a:r>
                <a:r>
                  <a:rPr lang="en-US" sz="1600" baseline="-25000" dirty="0"/>
                  <a:t>1200</a:t>
                </a:r>
                <a:endParaRPr lang="en-US" sz="1600" dirty="0"/>
              </a:p>
            </p:txBody>
          </p:sp>
          <p:sp>
            <p:nvSpPr>
              <p:cNvPr id="115" name="TextBox 114">
                <a:extLst>
                  <a:ext uri="{FF2B5EF4-FFF2-40B4-BE49-F238E27FC236}">
                    <a16:creationId xmlns:a16="http://schemas.microsoft.com/office/drawing/2014/main" id="{44DF7C7B-1D07-BF23-0064-39FB5C4044CE}"/>
                  </a:ext>
                </a:extLst>
              </p:cNvPr>
              <p:cNvSpPr txBox="1"/>
              <p:nvPr/>
            </p:nvSpPr>
            <p:spPr>
              <a:xfrm>
                <a:off x="5844192" y="1017283"/>
                <a:ext cx="338087" cy="285043"/>
              </a:xfrm>
              <a:prstGeom prst="rect">
                <a:avLst/>
              </a:prstGeom>
              <a:noFill/>
            </p:spPr>
            <p:txBody>
              <a:bodyPr wrap="square" lIns="0" tIns="0" rIns="0" bIns="0" rtlCol="0">
                <a:spAutoFit/>
              </a:bodyPr>
              <a:lstStyle/>
              <a:p>
                <a:pPr algn="ctr"/>
                <a:r>
                  <a:rPr lang="en-US" sz="1600" dirty="0"/>
                  <a:t>w</a:t>
                </a:r>
                <a:r>
                  <a:rPr lang="en-US" sz="1600" baseline="-25000" dirty="0"/>
                  <a:t>1</a:t>
                </a:r>
                <a:endParaRPr lang="en-US" sz="1600" dirty="0"/>
              </a:p>
            </p:txBody>
          </p:sp>
          <p:sp>
            <p:nvSpPr>
              <p:cNvPr id="116" name="TextBox 115">
                <a:extLst>
                  <a:ext uri="{FF2B5EF4-FFF2-40B4-BE49-F238E27FC236}">
                    <a16:creationId xmlns:a16="http://schemas.microsoft.com/office/drawing/2014/main" id="{72EBC3ED-C3BD-25E5-F9C8-5F2900FFEB28}"/>
                  </a:ext>
                </a:extLst>
              </p:cNvPr>
              <p:cNvSpPr txBox="1"/>
              <p:nvPr/>
            </p:nvSpPr>
            <p:spPr>
              <a:xfrm>
                <a:off x="5838937" y="1314327"/>
                <a:ext cx="259863" cy="285043"/>
              </a:xfrm>
              <a:prstGeom prst="rect">
                <a:avLst/>
              </a:prstGeom>
              <a:noFill/>
            </p:spPr>
            <p:txBody>
              <a:bodyPr wrap="square" lIns="0" tIns="0" rIns="0" bIns="0" rtlCol="0">
                <a:spAutoFit/>
              </a:bodyPr>
              <a:lstStyle/>
              <a:p>
                <a:pPr algn="ctr"/>
                <a:r>
                  <a:rPr lang="en-US" sz="1600" b="1" dirty="0"/>
                  <a:t>…</a:t>
                </a:r>
              </a:p>
            </p:txBody>
          </p:sp>
          <p:sp>
            <p:nvSpPr>
              <p:cNvPr id="134" name="TextBox 133">
                <a:extLst>
                  <a:ext uri="{FF2B5EF4-FFF2-40B4-BE49-F238E27FC236}">
                    <a16:creationId xmlns:a16="http://schemas.microsoft.com/office/drawing/2014/main" id="{02A4B703-B1E6-0A96-8A5D-ED8AF7B77AC2}"/>
                  </a:ext>
                </a:extLst>
              </p:cNvPr>
              <p:cNvSpPr txBox="1"/>
              <p:nvPr/>
            </p:nvSpPr>
            <p:spPr>
              <a:xfrm>
                <a:off x="5873004" y="1943957"/>
                <a:ext cx="477412" cy="285043"/>
              </a:xfrm>
              <a:prstGeom prst="rect">
                <a:avLst/>
              </a:prstGeom>
              <a:noFill/>
            </p:spPr>
            <p:txBody>
              <a:bodyPr wrap="square" lIns="0" tIns="0" rIns="0" bIns="0" rtlCol="0">
                <a:spAutoFit/>
              </a:bodyPr>
              <a:lstStyle/>
              <a:p>
                <a:pPr algn="ctr"/>
                <a:r>
                  <a:rPr lang="en-US" sz="1600" dirty="0"/>
                  <a:t>w</a:t>
                </a:r>
                <a:r>
                  <a:rPr lang="en-US" sz="1600" baseline="-25000" dirty="0"/>
                  <a:t>401</a:t>
                </a:r>
                <a:endParaRPr lang="en-US" sz="1600" dirty="0"/>
              </a:p>
            </p:txBody>
          </p:sp>
          <p:sp>
            <p:nvSpPr>
              <p:cNvPr id="135" name="TextBox 134">
                <a:extLst>
                  <a:ext uri="{FF2B5EF4-FFF2-40B4-BE49-F238E27FC236}">
                    <a16:creationId xmlns:a16="http://schemas.microsoft.com/office/drawing/2014/main" id="{93DA3AE6-3565-FA0B-3593-72D23F34FCF3}"/>
                  </a:ext>
                </a:extLst>
              </p:cNvPr>
              <p:cNvSpPr txBox="1"/>
              <p:nvPr/>
            </p:nvSpPr>
            <p:spPr>
              <a:xfrm>
                <a:off x="5794166" y="2471393"/>
                <a:ext cx="500531" cy="285043"/>
              </a:xfrm>
              <a:prstGeom prst="rect">
                <a:avLst/>
              </a:prstGeom>
              <a:noFill/>
            </p:spPr>
            <p:txBody>
              <a:bodyPr wrap="square" lIns="0" tIns="0" rIns="0" bIns="0" rtlCol="0">
                <a:spAutoFit/>
              </a:bodyPr>
              <a:lstStyle/>
              <a:p>
                <a:pPr algn="ctr"/>
                <a:r>
                  <a:rPr lang="en-US" sz="1600" dirty="0"/>
                  <a:t>w</a:t>
                </a:r>
                <a:r>
                  <a:rPr lang="en-US" sz="1600" baseline="-25000" dirty="0"/>
                  <a:t>800</a:t>
                </a:r>
                <a:endParaRPr lang="en-US" sz="1600" dirty="0"/>
              </a:p>
            </p:txBody>
          </p:sp>
          <p:sp>
            <p:nvSpPr>
              <p:cNvPr id="136" name="TextBox 135">
                <a:extLst>
                  <a:ext uri="{FF2B5EF4-FFF2-40B4-BE49-F238E27FC236}">
                    <a16:creationId xmlns:a16="http://schemas.microsoft.com/office/drawing/2014/main" id="{CAE620D9-7EE8-9B5C-FD35-E0A1D373F692}"/>
                  </a:ext>
                </a:extLst>
              </p:cNvPr>
              <p:cNvSpPr txBox="1"/>
              <p:nvPr/>
            </p:nvSpPr>
            <p:spPr>
              <a:xfrm>
                <a:off x="5879602" y="2234342"/>
                <a:ext cx="259863" cy="285043"/>
              </a:xfrm>
              <a:prstGeom prst="rect">
                <a:avLst/>
              </a:prstGeom>
              <a:noFill/>
            </p:spPr>
            <p:txBody>
              <a:bodyPr wrap="square" lIns="0" tIns="0" rIns="0" bIns="0" rtlCol="0">
                <a:spAutoFit/>
              </a:bodyPr>
              <a:lstStyle/>
              <a:p>
                <a:pPr algn="ctr"/>
                <a:r>
                  <a:rPr lang="en-US" sz="1600" b="1" dirty="0"/>
                  <a:t>…</a:t>
                </a:r>
              </a:p>
            </p:txBody>
          </p:sp>
          <p:sp>
            <p:nvSpPr>
              <p:cNvPr id="137" name="TextBox 136">
                <a:extLst>
                  <a:ext uri="{FF2B5EF4-FFF2-40B4-BE49-F238E27FC236}">
                    <a16:creationId xmlns:a16="http://schemas.microsoft.com/office/drawing/2014/main" id="{E6A20610-4140-FD93-00D1-68A67E15EF92}"/>
                  </a:ext>
                </a:extLst>
              </p:cNvPr>
              <p:cNvSpPr txBox="1"/>
              <p:nvPr/>
            </p:nvSpPr>
            <p:spPr>
              <a:xfrm>
                <a:off x="5833070" y="3172689"/>
                <a:ext cx="259863" cy="285043"/>
              </a:xfrm>
              <a:prstGeom prst="rect">
                <a:avLst/>
              </a:prstGeom>
              <a:noFill/>
            </p:spPr>
            <p:txBody>
              <a:bodyPr wrap="square" lIns="0" tIns="0" rIns="0" bIns="0" rtlCol="0">
                <a:spAutoFit/>
              </a:bodyPr>
              <a:lstStyle/>
              <a:p>
                <a:pPr algn="ctr"/>
                <a:r>
                  <a:rPr lang="en-US" sz="1600" b="1" dirty="0"/>
                  <a:t>…</a:t>
                </a:r>
              </a:p>
            </p:txBody>
          </p:sp>
        </p:grpSp>
        <p:sp>
          <p:nvSpPr>
            <p:cNvPr id="104" name="TextBox 103">
              <a:extLst>
                <a:ext uri="{FF2B5EF4-FFF2-40B4-BE49-F238E27FC236}">
                  <a16:creationId xmlns:a16="http://schemas.microsoft.com/office/drawing/2014/main" id="{B6016367-D875-A546-BC1A-83A4EA028750}"/>
                </a:ext>
              </a:extLst>
            </p:cNvPr>
            <p:cNvSpPr txBox="1"/>
            <p:nvPr/>
          </p:nvSpPr>
          <p:spPr>
            <a:xfrm>
              <a:off x="7684816" y="2125892"/>
              <a:ext cx="230988" cy="356305"/>
            </a:xfrm>
            <a:prstGeom prst="rect">
              <a:avLst/>
            </a:prstGeom>
            <a:noFill/>
          </p:spPr>
          <p:txBody>
            <a:bodyPr wrap="square" lIns="0" tIns="0" rIns="0" bIns="0" rtlCol="0">
              <a:spAutoFit/>
            </a:bodyPr>
            <a:lstStyle/>
            <a:p>
              <a:pPr algn="ctr"/>
              <a:r>
                <a:rPr lang="en-US" sz="2000" dirty="0"/>
                <a:t>a</a:t>
              </a:r>
            </a:p>
          </p:txBody>
        </p:sp>
      </p:grpSp>
      <p:sp>
        <p:nvSpPr>
          <p:cNvPr id="145" name="Arrow: Right 144">
            <a:extLst>
              <a:ext uri="{FF2B5EF4-FFF2-40B4-BE49-F238E27FC236}">
                <a16:creationId xmlns:a16="http://schemas.microsoft.com/office/drawing/2014/main" id="{05C9EFEA-957B-8623-DF2E-4A5102DEF8F1}"/>
              </a:ext>
            </a:extLst>
          </p:cNvPr>
          <p:cNvSpPr/>
          <p:nvPr/>
        </p:nvSpPr>
        <p:spPr bwMode="auto">
          <a:xfrm>
            <a:off x="2141937" y="2040550"/>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6" name="Arrow: Right 145">
            <a:extLst>
              <a:ext uri="{FF2B5EF4-FFF2-40B4-BE49-F238E27FC236}">
                <a16:creationId xmlns:a16="http://schemas.microsoft.com/office/drawing/2014/main" id="{FD1DE39E-CDD1-EDCF-F726-D08B4D5BDD80}"/>
              </a:ext>
            </a:extLst>
          </p:cNvPr>
          <p:cNvSpPr/>
          <p:nvPr/>
        </p:nvSpPr>
        <p:spPr bwMode="auto">
          <a:xfrm>
            <a:off x="4620811" y="2053295"/>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pic>
        <p:nvPicPr>
          <p:cNvPr id="5" name="Picture 4" descr="A cat looking at the camera&#10;&#10;Description automatically generated">
            <a:extLst>
              <a:ext uri="{FF2B5EF4-FFF2-40B4-BE49-F238E27FC236}">
                <a16:creationId xmlns:a16="http://schemas.microsoft.com/office/drawing/2014/main" id="{BD7CE708-06F2-4AAC-6551-75CDFCD80C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495154"/>
            <a:ext cx="1253961" cy="1436137"/>
          </a:xfrm>
          <a:prstGeom prst="rect">
            <a:avLst/>
          </a:prstGeom>
        </p:spPr>
      </p:pic>
    </p:spTree>
    <p:extLst>
      <p:ext uri="{BB962C8B-B14F-4D97-AF65-F5344CB8AC3E}">
        <p14:creationId xmlns:p14="http://schemas.microsoft.com/office/powerpoint/2010/main" val="3917855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47D2-F149-E810-67A9-FBB0249E7AE9}"/>
              </a:ext>
            </a:extLst>
          </p:cNvPr>
          <p:cNvSpPr>
            <a:spLocks noGrp="1"/>
          </p:cNvSpPr>
          <p:nvPr>
            <p:ph type="title"/>
          </p:nvPr>
        </p:nvSpPr>
        <p:spPr>
          <a:xfrm>
            <a:off x="1393827" y="285750"/>
            <a:ext cx="7521573" cy="490538"/>
          </a:xfrm>
        </p:spPr>
        <p:txBody>
          <a:bodyPr/>
          <a:lstStyle/>
          <a:p>
            <a:r>
              <a:rPr lang="en-US" dirty="0"/>
              <a:t>Logistic Regression Loss Function</a:t>
            </a:r>
          </a:p>
        </p:txBody>
      </p:sp>
      <p:sp>
        <p:nvSpPr>
          <p:cNvPr id="3" name="Content Placeholder 2">
            <a:extLst>
              <a:ext uri="{FF2B5EF4-FFF2-40B4-BE49-F238E27FC236}">
                <a16:creationId xmlns:a16="http://schemas.microsoft.com/office/drawing/2014/main" id="{A1FFE0BA-F6DD-4515-4DBA-D0E73B46B9B8}"/>
              </a:ext>
            </a:extLst>
          </p:cNvPr>
          <p:cNvSpPr>
            <a:spLocks noGrp="1"/>
          </p:cNvSpPr>
          <p:nvPr>
            <p:ph sz="quarter" idx="10"/>
          </p:nvPr>
        </p:nvSpPr>
        <p:spPr>
          <a:xfrm>
            <a:off x="228600" y="935832"/>
            <a:ext cx="8153400" cy="381000"/>
          </a:xfrm>
        </p:spPr>
        <p:txBody>
          <a:bodyPr/>
          <a:lstStyle/>
          <a:p>
            <a:r>
              <a:rPr lang="en-US" dirty="0"/>
              <a:t>The difference between the calculated and target (labeled) classification in logistic regression for a single pattern is known as a </a:t>
            </a:r>
            <a:r>
              <a:rPr lang="en-US" b="1" i="1" dirty="0"/>
              <a:t>loss (error) function</a:t>
            </a:r>
            <a:r>
              <a:rPr lang="en-US" dirty="0"/>
              <a:t>.</a:t>
            </a:r>
          </a:p>
          <a:p>
            <a:r>
              <a:rPr lang="en-US" dirty="0"/>
              <a:t>It is also known as the </a:t>
            </a:r>
            <a:r>
              <a:rPr lang="en-US" b="1" i="1" dirty="0"/>
              <a:t>cross-entropy loss function </a:t>
            </a:r>
            <a:r>
              <a:rPr lang="en-US" dirty="0"/>
              <a:t>or the </a:t>
            </a:r>
            <a:r>
              <a:rPr lang="en-US" b="1" i="1" dirty="0"/>
              <a:t>log loss function, </a:t>
            </a:r>
            <a:r>
              <a:rPr lang="en-US" dirty="0"/>
              <a:t>or </a:t>
            </a:r>
            <a:r>
              <a:rPr lang="en-US" b="1" i="1" dirty="0"/>
              <a:t>cost function</a:t>
            </a:r>
            <a:endParaRPr lang="en-US" dirty="0"/>
          </a:p>
          <a:p>
            <a:endParaRPr lang="en-US" dirty="0"/>
          </a:p>
        </p:txBody>
      </p:sp>
      <p:sp>
        <p:nvSpPr>
          <p:cNvPr id="4" name="Content Placeholder 3">
            <a:extLst>
              <a:ext uri="{FF2B5EF4-FFF2-40B4-BE49-F238E27FC236}">
                <a16:creationId xmlns:a16="http://schemas.microsoft.com/office/drawing/2014/main" id="{3C615AE0-A49E-7DC6-1A6E-687DE7ED4087}"/>
              </a:ext>
            </a:extLst>
          </p:cNvPr>
          <p:cNvSpPr>
            <a:spLocks noGrp="1"/>
          </p:cNvSpPr>
          <p:nvPr>
            <p:ph sz="quarter" idx="11"/>
          </p:nvPr>
        </p:nvSpPr>
        <p:spPr>
          <a:xfrm>
            <a:off x="220579" y="3477919"/>
            <a:ext cx="7521573" cy="704850"/>
          </a:xfrm>
        </p:spPr>
        <p:txBody>
          <a:bodyPr/>
          <a:lstStyle/>
          <a:p>
            <a:r>
              <a:rPr lang="en-US" dirty="0"/>
              <a:t>It is quite convenient for binary classification, i.e. y = {0,1}</a:t>
            </a:r>
          </a:p>
        </p:txBody>
      </p:sp>
      <p:graphicFrame>
        <p:nvGraphicFramePr>
          <p:cNvPr id="5" name="Object 4">
            <a:extLst>
              <a:ext uri="{FF2B5EF4-FFF2-40B4-BE49-F238E27FC236}">
                <a16:creationId xmlns:a16="http://schemas.microsoft.com/office/drawing/2014/main" id="{88EF16BA-44A8-5F39-31DB-56F68DFB58FC}"/>
              </a:ext>
            </a:extLst>
          </p:cNvPr>
          <p:cNvGraphicFramePr>
            <a:graphicFrameLocks noChangeAspect="1"/>
          </p:cNvGraphicFramePr>
          <p:nvPr>
            <p:extLst>
              <p:ext uri="{D42A27DB-BD31-4B8C-83A1-F6EECF244321}">
                <p14:modId xmlns:p14="http://schemas.microsoft.com/office/powerpoint/2010/main" val="1539990779"/>
              </p:ext>
            </p:extLst>
          </p:nvPr>
        </p:nvGraphicFramePr>
        <p:xfrm>
          <a:off x="615950" y="2528888"/>
          <a:ext cx="6734175" cy="963612"/>
        </p:xfrm>
        <a:graphic>
          <a:graphicData uri="http://schemas.openxmlformats.org/presentationml/2006/ole">
            <mc:AlternateContent xmlns:mc="http://schemas.openxmlformats.org/markup-compatibility/2006">
              <mc:Choice xmlns:v="urn:schemas-microsoft-com:vml" Requires="v">
                <p:oleObj name="Equation" r:id="rId2" imgW="3377880" imgH="482400" progId="Equation.DSMT4">
                  <p:embed/>
                </p:oleObj>
              </mc:Choice>
              <mc:Fallback>
                <p:oleObj name="Equation" r:id="rId2" imgW="3377880" imgH="482400" progId="Equation.DSMT4">
                  <p:embed/>
                  <p:pic>
                    <p:nvPicPr>
                      <p:cNvPr id="0" name=""/>
                      <p:cNvPicPr/>
                      <p:nvPr/>
                    </p:nvPicPr>
                    <p:blipFill>
                      <a:blip r:embed="rId3"/>
                      <a:stretch>
                        <a:fillRect/>
                      </a:stretch>
                    </p:blipFill>
                    <p:spPr>
                      <a:xfrm>
                        <a:off x="615950" y="2528888"/>
                        <a:ext cx="6734175" cy="96361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781CD37-406D-CBB8-5521-C11A37CE4D22}"/>
              </a:ext>
            </a:extLst>
          </p:cNvPr>
          <p:cNvGraphicFramePr>
            <a:graphicFrameLocks noChangeAspect="1"/>
          </p:cNvGraphicFramePr>
          <p:nvPr>
            <p:extLst>
              <p:ext uri="{D42A27DB-BD31-4B8C-83A1-F6EECF244321}">
                <p14:modId xmlns:p14="http://schemas.microsoft.com/office/powerpoint/2010/main" val="2398912842"/>
              </p:ext>
            </p:extLst>
          </p:nvPr>
        </p:nvGraphicFramePr>
        <p:xfrm>
          <a:off x="2032000" y="3890963"/>
          <a:ext cx="3632200" cy="812800"/>
        </p:xfrm>
        <a:graphic>
          <a:graphicData uri="http://schemas.openxmlformats.org/presentationml/2006/ole">
            <mc:AlternateContent xmlns:mc="http://schemas.openxmlformats.org/markup-compatibility/2006">
              <mc:Choice xmlns:v="urn:schemas-microsoft-com:vml" Requires="v">
                <p:oleObj name="Equation" r:id="rId4" imgW="1930320" imgH="431640" progId="Equation.DSMT4">
                  <p:embed/>
                </p:oleObj>
              </mc:Choice>
              <mc:Fallback>
                <p:oleObj name="Equation" r:id="rId4" imgW="1930320" imgH="431640" progId="Equation.DSMT4">
                  <p:embed/>
                  <p:pic>
                    <p:nvPicPr>
                      <p:cNvPr id="0" name=""/>
                      <p:cNvPicPr/>
                      <p:nvPr/>
                    </p:nvPicPr>
                    <p:blipFill>
                      <a:blip r:embed="rId5"/>
                      <a:stretch>
                        <a:fillRect/>
                      </a:stretch>
                    </p:blipFill>
                    <p:spPr>
                      <a:xfrm>
                        <a:off x="2032000" y="3890963"/>
                        <a:ext cx="3632200" cy="812800"/>
                      </a:xfrm>
                      <a:prstGeom prst="rect">
                        <a:avLst/>
                      </a:prstGeom>
                    </p:spPr>
                  </p:pic>
                </p:oleObj>
              </mc:Fallback>
            </mc:AlternateContent>
          </a:graphicData>
        </a:graphic>
      </p:graphicFrame>
    </p:spTree>
    <p:extLst>
      <p:ext uri="{BB962C8B-B14F-4D97-AF65-F5344CB8AC3E}">
        <p14:creationId xmlns:p14="http://schemas.microsoft.com/office/powerpoint/2010/main" val="359410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143481" y="2145924"/>
            <a:ext cx="4693567" cy="646331"/>
          </a:xfrm>
          <a:prstGeom prst="rect">
            <a:avLst/>
          </a:prstGeom>
          <a:noFill/>
        </p:spPr>
        <p:txBody>
          <a:bodyPr wrap="square" rtlCol="0">
            <a:spAutoFit/>
          </a:bodyPr>
          <a:lstStyle/>
          <a:p>
            <a:r>
              <a:rPr lang="en-US" sz="3600" dirty="0">
                <a:solidFill>
                  <a:srgbClr val="333399"/>
                </a:solidFill>
              </a:rPr>
              <a:t>Supervised Training</a:t>
            </a:r>
            <a:endParaRPr lang="en-US" sz="3600" baseline="-25000" dirty="0">
              <a:solidFill>
                <a:srgbClr val="333399"/>
              </a:solidFill>
            </a:endParaRPr>
          </a:p>
        </p:txBody>
      </p:sp>
    </p:spTree>
    <p:extLst>
      <p:ext uri="{BB962C8B-B14F-4D97-AF65-F5344CB8AC3E}">
        <p14:creationId xmlns:p14="http://schemas.microsoft.com/office/powerpoint/2010/main" val="3880121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47D2-F149-E810-67A9-FBB0249E7AE9}"/>
              </a:ext>
            </a:extLst>
          </p:cNvPr>
          <p:cNvSpPr>
            <a:spLocks noGrp="1"/>
          </p:cNvSpPr>
          <p:nvPr>
            <p:ph type="title"/>
          </p:nvPr>
        </p:nvSpPr>
        <p:spPr>
          <a:xfrm>
            <a:off x="1219201" y="285750"/>
            <a:ext cx="5943600" cy="490538"/>
          </a:xfrm>
        </p:spPr>
        <p:txBody>
          <a:bodyPr/>
          <a:lstStyle/>
          <a:p>
            <a:r>
              <a:rPr lang="en-US" dirty="0"/>
              <a:t>Logistic Regression Cost Function</a:t>
            </a:r>
          </a:p>
        </p:txBody>
      </p:sp>
      <p:sp>
        <p:nvSpPr>
          <p:cNvPr id="3" name="Content Placeholder 2">
            <a:extLst>
              <a:ext uri="{FF2B5EF4-FFF2-40B4-BE49-F238E27FC236}">
                <a16:creationId xmlns:a16="http://schemas.microsoft.com/office/drawing/2014/main" id="{A1FFE0BA-F6DD-4515-4DBA-D0E73B46B9B8}"/>
              </a:ext>
            </a:extLst>
          </p:cNvPr>
          <p:cNvSpPr>
            <a:spLocks noGrp="1"/>
          </p:cNvSpPr>
          <p:nvPr>
            <p:ph sz="quarter" idx="10"/>
          </p:nvPr>
        </p:nvSpPr>
        <p:spPr>
          <a:xfrm>
            <a:off x="76202" y="805762"/>
            <a:ext cx="6974211" cy="838200"/>
          </a:xfrm>
        </p:spPr>
        <p:txBody>
          <a:bodyPr/>
          <a:lstStyle/>
          <a:p>
            <a:r>
              <a:rPr lang="en-US" dirty="0"/>
              <a:t>The logistic regression </a:t>
            </a:r>
            <a:r>
              <a:rPr lang="en-US" b="1" i="1" dirty="0"/>
              <a:t>cost function </a:t>
            </a:r>
            <a:r>
              <a:rPr lang="en-US" dirty="0"/>
              <a:t>is the cumulative </a:t>
            </a:r>
            <a:r>
              <a:rPr lang="en-US" b="1" i="1" dirty="0"/>
              <a:t>cross-entropy loss function </a:t>
            </a:r>
            <a:r>
              <a:rPr lang="en-US" dirty="0"/>
              <a:t>or the </a:t>
            </a:r>
            <a:r>
              <a:rPr lang="en-US" b="1" i="1" dirty="0"/>
              <a:t>log loss function </a:t>
            </a:r>
            <a:r>
              <a:rPr lang="en-US" dirty="0"/>
              <a:t>for</a:t>
            </a:r>
            <a:r>
              <a:rPr lang="en-US" b="1" i="1" dirty="0"/>
              <a:t> </a:t>
            </a:r>
            <a:r>
              <a:rPr lang="en-US" dirty="0"/>
              <a:t>the entire set of patterns. </a:t>
            </a:r>
          </a:p>
          <a:p>
            <a:r>
              <a:rPr lang="en-US" dirty="0"/>
              <a:t>It is a convex function, which means that it has a </a:t>
            </a:r>
            <a:r>
              <a:rPr lang="en-US" b="1" i="1" dirty="0"/>
              <a:t>single global minimum</a:t>
            </a:r>
            <a:r>
              <a:rPr lang="en-US" dirty="0"/>
              <a:t>. This makes it easier to optimize using gradient descent.</a:t>
            </a:r>
          </a:p>
          <a:p>
            <a:r>
              <a:rPr lang="en-US" b="1" i="1" dirty="0"/>
              <a:t>Loss function </a:t>
            </a:r>
            <a:r>
              <a:rPr lang="en-US" dirty="0"/>
              <a:t>J(</a:t>
            </a:r>
            <a:r>
              <a:rPr lang="en-US" dirty="0" err="1"/>
              <a:t>w,b</a:t>
            </a:r>
            <a:r>
              <a:rPr lang="en-US" dirty="0"/>
              <a:t>) for the set of M training samples is</a:t>
            </a:r>
          </a:p>
          <a:p>
            <a:endParaRPr lang="en-US" dirty="0"/>
          </a:p>
        </p:txBody>
      </p:sp>
      <p:sp>
        <p:nvSpPr>
          <p:cNvPr id="4" name="Content Placeholder 3">
            <a:extLst>
              <a:ext uri="{FF2B5EF4-FFF2-40B4-BE49-F238E27FC236}">
                <a16:creationId xmlns:a16="http://schemas.microsoft.com/office/drawing/2014/main" id="{3C615AE0-A49E-7DC6-1A6E-687DE7ED4087}"/>
              </a:ext>
            </a:extLst>
          </p:cNvPr>
          <p:cNvSpPr>
            <a:spLocks noGrp="1"/>
          </p:cNvSpPr>
          <p:nvPr>
            <p:ph sz="quarter" idx="11"/>
          </p:nvPr>
        </p:nvSpPr>
        <p:spPr>
          <a:xfrm>
            <a:off x="86372" y="3879000"/>
            <a:ext cx="9033159" cy="704850"/>
          </a:xfrm>
        </p:spPr>
        <p:txBody>
          <a:bodyPr/>
          <a:lstStyle/>
          <a:p>
            <a:r>
              <a:rPr lang="en-US" dirty="0"/>
              <a:t>It is a convex function by w and b, which means that it has a </a:t>
            </a:r>
            <a:r>
              <a:rPr lang="en-US" b="1" i="1" dirty="0"/>
              <a:t>single global minimum</a:t>
            </a:r>
            <a:r>
              <a:rPr lang="en-US" dirty="0"/>
              <a:t>. This makes it easier to optimize using gradient descent.</a:t>
            </a:r>
          </a:p>
          <a:p>
            <a:r>
              <a:rPr lang="en-US" sz="2000" dirty="0"/>
              <a:t>The superscript (p) in the equations denotes pattern p in the training set.</a:t>
            </a:r>
            <a:endParaRPr lang="en-US" dirty="0"/>
          </a:p>
          <a:p>
            <a:endParaRPr lang="en-US" dirty="0"/>
          </a:p>
          <a:p>
            <a:endParaRPr lang="en-US" dirty="0"/>
          </a:p>
        </p:txBody>
      </p:sp>
      <p:graphicFrame>
        <p:nvGraphicFramePr>
          <p:cNvPr id="6" name="Object 5">
            <a:extLst>
              <a:ext uri="{FF2B5EF4-FFF2-40B4-BE49-F238E27FC236}">
                <a16:creationId xmlns:a16="http://schemas.microsoft.com/office/drawing/2014/main" id="{5A460ED0-EA23-AEA7-1C17-7314C9181F1D}"/>
              </a:ext>
            </a:extLst>
          </p:cNvPr>
          <p:cNvGraphicFramePr>
            <a:graphicFrameLocks noChangeAspect="1"/>
          </p:cNvGraphicFramePr>
          <p:nvPr>
            <p:extLst>
              <p:ext uri="{D42A27DB-BD31-4B8C-83A1-F6EECF244321}">
                <p14:modId xmlns:p14="http://schemas.microsoft.com/office/powerpoint/2010/main" val="1086158343"/>
              </p:ext>
            </p:extLst>
          </p:nvPr>
        </p:nvGraphicFramePr>
        <p:xfrm>
          <a:off x="95250" y="3121025"/>
          <a:ext cx="9055100" cy="801688"/>
        </p:xfrm>
        <a:graphic>
          <a:graphicData uri="http://schemas.openxmlformats.org/presentationml/2006/ole">
            <mc:AlternateContent xmlns:mc="http://schemas.openxmlformats.org/markup-compatibility/2006">
              <mc:Choice xmlns:v="urn:schemas-microsoft-com:vml" Requires="v">
                <p:oleObj name="Equation" r:id="rId2" imgW="5016240" imgH="444240" progId="Equation.DSMT4">
                  <p:embed/>
                </p:oleObj>
              </mc:Choice>
              <mc:Fallback>
                <p:oleObj name="Equation" r:id="rId2" imgW="5016240" imgH="444240" progId="Equation.DSMT4">
                  <p:embed/>
                  <p:pic>
                    <p:nvPicPr>
                      <p:cNvPr id="0" name=""/>
                      <p:cNvPicPr/>
                      <p:nvPr/>
                    </p:nvPicPr>
                    <p:blipFill>
                      <a:blip r:embed="rId3"/>
                      <a:stretch>
                        <a:fillRect/>
                      </a:stretch>
                    </p:blipFill>
                    <p:spPr>
                      <a:xfrm>
                        <a:off x="95250" y="3121025"/>
                        <a:ext cx="9055100" cy="801688"/>
                      </a:xfrm>
                      <a:prstGeom prst="rect">
                        <a:avLst/>
                      </a:prstGeom>
                    </p:spPr>
                  </p:pic>
                </p:oleObj>
              </mc:Fallback>
            </mc:AlternateContent>
          </a:graphicData>
        </a:graphic>
      </p:graphicFrame>
      <p:grpSp>
        <p:nvGrpSpPr>
          <p:cNvPr id="36" name="Group 35">
            <a:extLst>
              <a:ext uri="{FF2B5EF4-FFF2-40B4-BE49-F238E27FC236}">
                <a16:creationId xmlns:a16="http://schemas.microsoft.com/office/drawing/2014/main" id="{6399C1AC-D1F0-C30F-3E16-0777A2FB7BE3}"/>
              </a:ext>
            </a:extLst>
          </p:cNvPr>
          <p:cNvGrpSpPr/>
          <p:nvPr/>
        </p:nvGrpSpPr>
        <p:grpSpPr>
          <a:xfrm>
            <a:off x="7050413" y="971550"/>
            <a:ext cx="1839686" cy="1905193"/>
            <a:chOff x="5686592" y="1066212"/>
            <a:chExt cx="2604232" cy="2478313"/>
          </a:xfrm>
        </p:grpSpPr>
        <p:grpSp>
          <p:nvGrpSpPr>
            <p:cNvPr id="37" name="Group 36">
              <a:extLst>
                <a:ext uri="{FF2B5EF4-FFF2-40B4-BE49-F238E27FC236}">
                  <a16:creationId xmlns:a16="http://schemas.microsoft.com/office/drawing/2014/main" id="{10CEEEB4-74A3-3E04-889D-DC235EB19CC3}"/>
                </a:ext>
              </a:extLst>
            </p:cNvPr>
            <p:cNvGrpSpPr/>
            <p:nvPr/>
          </p:nvGrpSpPr>
          <p:grpSpPr>
            <a:xfrm>
              <a:off x="5686592" y="1066212"/>
              <a:ext cx="2604232" cy="2478313"/>
              <a:chOff x="5722376" y="3505200"/>
              <a:chExt cx="2536291" cy="2479250"/>
            </a:xfrm>
          </p:grpSpPr>
          <p:cxnSp>
            <p:nvCxnSpPr>
              <p:cNvPr id="48" name="Straight Connector 47">
                <a:extLst>
                  <a:ext uri="{FF2B5EF4-FFF2-40B4-BE49-F238E27FC236}">
                    <a16:creationId xmlns:a16="http://schemas.microsoft.com/office/drawing/2014/main" id="{B2654561-86EB-C031-D642-A5110AC81062}"/>
                  </a:ext>
                </a:extLst>
              </p:cNvPr>
              <p:cNvCxnSpPr/>
              <p:nvPr/>
            </p:nvCxnSpPr>
            <p:spPr bwMode="auto">
              <a:xfrm>
                <a:off x="6070816" y="3581400"/>
                <a:ext cx="0" cy="198120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3347F462-B310-BE8D-0C7F-01B74A5D9728}"/>
                  </a:ext>
                </a:extLst>
              </p:cNvPr>
              <p:cNvCxnSpPr/>
              <p:nvPr/>
            </p:nvCxnSpPr>
            <p:spPr bwMode="auto">
              <a:xfrm flipH="1">
                <a:off x="6070816" y="5567766"/>
                <a:ext cx="2107123"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 name="Group 49">
                <a:extLst>
                  <a:ext uri="{FF2B5EF4-FFF2-40B4-BE49-F238E27FC236}">
                    <a16:creationId xmlns:a16="http://schemas.microsoft.com/office/drawing/2014/main" id="{963003FE-7C3F-DE00-0C28-B73A39AD5F07}"/>
                  </a:ext>
                </a:extLst>
              </p:cNvPr>
              <p:cNvGrpSpPr/>
              <p:nvPr/>
            </p:nvGrpSpPr>
            <p:grpSpPr>
              <a:xfrm>
                <a:off x="6106333" y="3615864"/>
                <a:ext cx="1870128" cy="1640372"/>
                <a:chOff x="6130872" y="3525863"/>
                <a:chExt cx="1870128" cy="1167958"/>
              </a:xfrm>
            </p:grpSpPr>
            <p:sp>
              <p:nvSpPr>
                <p:cNvPr id="72" name="Freeform 10">
                  <a:extLst>
                    <a:ext uri="{FF2B5EF4-FFF2-40B4-BE49-F238E27FC236}">
                      <a16:creationId xmlns:a16="http://schemas.microsoft.com/office/drawing/2014/main" id="{CD443684-6501-73C0-2189-94A26405E3E5}"/>
                    </a:ext>
                  </a:extLst>
                </p:cNvPr>
                <p:cNvSpPr/>
                <p:nvPr/>
              </p:nvSpPr>
              <p:spPr bwMode="auto">
                <a:xfrm>
                  <a:off x="6989736" y="3525864"/>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73" name="Freeform 12">
                  <a:extLst>
                    <a:ext uri="{FF2B5EF4-FFF2-40B4-BE49-F238E27FC236}">
                      <a16:creationId xmlns:a16="http://schemas.microsoft.com/office/drawing/2014/main" id="{B9FCBC81-B790-5C88-442B-AB372001E735}"/>
                    </a:ext>
                  </a:extLst>
                </p:cNvPr>
                <p:cNvSpPr/>
                <p:nvPr/>
              </p:nvSpPr>
              <p:spPr bwMode="auto">
                <a:xfrm flipH="1">
                  <a:off x="6130872" y="3525863"/>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grpSp>
          <p:sp>
            <p:nvSpPr>
              <p:cNvPr id="53" name="TextBox 52">
                <a:extLst>
                  <a:ext uri="{FF2B5EF4-FFF2-40B4-BE49-F238E27FC236}">
                    <a16:creationId xmlns:a16="http://schemas.microsoft.com/office/drawing/2014/main" id="{7F8F0927-CDCB-53FB-F481-D4C4739D67E2}"/>
                  </a:ext>
                </a:extLst>
              </p:cNvPr>
              <p:cNvSpPr txBox="1"/>
              <p:nvPr/>
            </p:nvSpPr>
            <p:spPr>
              <a:xfrm>
                <a:off x="7384100" y="5503834"/>
                <a:ext cx="874567" cy="480616"/>
              </a:xfrm>
              <a:prstGeom prst="rect">
                <a:avLst/>
              </a:prstGeom>
              <a:noFill/>
            </p:spPr>
            <p:txBody>
              <a:bodyPr wrap="square" rtlCol="0">
                <a:spAutoFit/>
              </a:bodyPr>
              <a:lstStyle/>
              <a:p>
                <a:r>
                  <a:rPr lang="en-US" dirty="0"/>
                  <a:t>w, b</a:t>
                </a:r>
              </a:p>
            </p:txBody>
          </p:sp>
          <p:sp>
            <p:nvSpPr>
              <p:cNvPr id="54" name="TextBox 53">
                <a:extLst>
                  <a:ext uri="{FF2B5EF4-FFF2-40B4-BE49-F238E27FC236}">
                    <a16:creationId xmlns:a16="http://schemas.microsoft.com/office/drawing/2014/main" id="{B6B63AD2-9152-D360-D9B2-023D3A3886E5}"/>
                  </a:ext>
                </a:extLst>
              </p:cNvPr>
              <p:cNvSpPr txBox="1"/>
              <p:nvPr/>
            </p:nvSpPr>
            <p:spPr>
              <a:xfrm>
                <a:off x="5722376" y="3505200"/>
                <a:ext cx="356461" cy="480616"/>
              </a:xfrm>
              <a:prstGeom prst="rect">
                <a:avLst/>
              </a:prstGeom>
              <a:noFill/>
            </p:spPr>
            <p:txBody>
              <a:bodyPr wrap="square" rtlCol="0">
                <a:spAutoFit/>
              </a:bodyPr>
              <a:lstStyle/>
              <a:p>
                <a:r>
                  <a:rPr lang="en-US" dirty="0"/>
                  <a:t>J</a:t>
                </a:r>
              </a:p>
            </p:txBody>
          </p:sp>
        </p:grpSp>
        <p:grpSp>
          <p:nvGrpSpPr>
            <p:cNvPr id="38" name="Group 37">
              <a:extLst>
                <a:ext uri="{FF2B5EF4-FFF2-40B4-BE49-F238E27FC236}">
                  <a16:creationId xmlns:a16="http://schemas.microsoft.com/office/drawing/2014/main" id="{0A392DA5-5D90-4CC4-573D-74E6469802E4}"/>
                </a:ext>
              </a:extLst>
            </p:cNvPr>
            <p:cNvGrpSpPr/>
            <p:nvPr/>
          </p:nvGrpSpPr>
          <p:grpSpPr>
            <a:xfrm>
              <a:off x="7066553" y="1558023"/>
              <a:ext cx="799105" cy="1180572"/>
              <a:chOff x="7066553" y="1558023"/>
              <a:chExt cx="799105" cy="1180572"/>
            </a:xfrm>
          </p:grpSpPr>
          <p:sp>
            <p:nvSpPr>
              <p:cNvPr id="39" name="Oval 38">
                <a:extLst>
                  <a:ext uri="{FF2B5EF4-FFF2-40B4-BE49-F238E27FC236}">
                    <a16:creationId xmlns:a16="http://schemas.microsoft.com/office/drawing/2014/main" id="{41D5156C-BEB6-101E-1986-7CA352322283}"/>
                  </a:ext>
                </a:extLst>
              </p:cNvPr>
              <p:cNvSpPr/>
              <p:nvPr/>
            </p:nvSpPr>
            <p:spPr bwMode="auto">
              <a:xfrm>
                <a:off x="7715698" y="1558023"/>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0" name="Oval 39">
                <a:extLst>
                  <a:ext uri="{FF2B5EF4-FFF2-40B4-BE49-F238E27FC236}">
                    <a16:creationId xmlns:a16="http://schemas.microsoft.com/office/drawing/2014/main" id="{D4AB38BE-A1C9-5E84-DC5B-06C746F7BA43}"/>
                  </a:ext>
                </a:extLst>
              </p:cNvPr>
              <p:cNvSpPr/>
              <p:nvPr/>
            </p:nvSpPr>
            <p:spPr bwMode="auto">
              <a:xfrm>
                <a:off x="7264831" y="2482838"/>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1" name="Oval 40">
                <a:extLst>
                  <a:ext uri="{FF2B5EF4-FFF2-40B4-BE49-F238E27FC236}">
                    <a16:creationId xmlns:a16="http://schemas.microsoft.com/office/drawing/2014/main" id="{820667CA-2B24-8C79-F386-C643183C9BD1}"/>
                  </a:ext>
                </a:extLst>
              </p:cNvPr>
              <p:cNvSpPr/>
              <p:nvPr/>
            </p:nvSpPr>
            <p:spPr bwMode="auto">
              <a:xfrm>
                <a:off x="7066553" y="2609013"/>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2" name="Oval 41">
                <a:extLst>
                  <a:ext uri="{FF2B5EF4-FFF2-40B4-BE49-F238E27FC236}">
                    <a16:creationId xmlns:a16="http://schemas.microsoft.com/office/drawing/2014/main" id="{DA48C34C-FDFD-A499-87F4-4F8A7706DC55}"/>
                  </a:ext>
                </a:extLst>
              </p:cNvPr>
              <p:cNvSpPr/>
              <p:nvPr/>
            </p:nvSpPr>
            <p:spPr bwMode="auto">
              <a:xfrm>
                <a:off x="7436602" y="2269185"/>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3" name="Oval 42">
                <a:extLst>
                  <a:ext uri="{FF2B5EF4-FFF2-40B4-BE49-F238E27FC236}">
                    <a16:creationId xmlns:a16="http://schemas.microsoft.com/office/drawing/2014/main" id="{20AD509A-86A9-4F25-ECCD-398654B0A801}"/>
                  </a:ext>
                </a:extLst>
              </p:cNvPr>
              <p:cNvSpPr/>
              <p:nvPr/>
            </p:nvSpPr>
            <p:spPr bwMode="auto">
              <a:xfrm>
                <a:off x="7564653" y="1981616"/>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44" name="Straight Arrow Connector 43">
                <a:extLst>
                  <a:ext uri="{FF2B5EF4-FFF2-40B4-BE49-F238E27FC236}">
                    <a16:creationId xmlns:a16="http://schemas.microsoft.com/office/drawing/2014/main" id="{1D974E7A-B349-BE8A-7462-3FB240B448CE}"/>
                  </a:ext>
                </a:extLst>
              </p:cNvPr>
              <p:cNvCxnSpPr>
                <a:cxnSpLocks/>
              </p:cNvCxnSpPr>
              <p:nvPr/>
            </p:nvCxnSpPr>
            <p:spPr bwMode="auto">
              <a:xfrm flipH="1">
                <a:off x="7662752" y="1654411"/>
                <a:ext cx="127926" cy="232681"/>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cxnSp>
            <p:nvCxnSpPr>
              <p:cNvPr id="45" name="Straight Arrow Connector 44">
                <a:extLst>
                  <a:ext uri="{FF2B5EF4-FFF2-40B4-BE49-F238E27FC236}">
                    <a16:creationId xmlns:a16="http://schemas.microsoft.com/office/drawing/2014/main" id="{1B1BA6FF-9F79-3C7F-76C1-BA6E44D37AA2}"/>
                  </a:ext>
                </a:extLst>
              </p:cNvPr>
              <p:cNvCxnSpPr>
                <a:cxnSpLocks/>
              </p:cNvCxnSpPr>
              <p:nvPr/>
            </p:nvCxnSpPr>
            <p:spPr bwMode="auto">
              <a:xfrm flipH="1">
                <a:off x="7564026" y="2058599"/>
                <a:ext cx="53071" cy="222778"/>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cxnSp>
            <p:nvCxnSpPr>
              <p:cNvPr id="46" name="Straight Arrow Connector 45">
                <a:extLst>
                  <a:ext uri="{FF2B5EF4-FFF2-40B4-BE49-F238E27FC236}">
                    <a16:creationId xmlns:a16="http://schemas.microsoft.com/office/drawing/2014/main" id="{B16C4B3B-F13B-583D-7AB3-88E5B7C3190C}"/>
                  </a:ext>
                </a:extLst>
              </p:cNvPr>
              <p:cNvCxnSpPr>
                <a:cxnSpLocks/>
                <a:endCxn id="40" idx="7"/>
              </p:cNvCxnSpPr>
              <p:nvPr/>
            </p:nvCxnSpPr>
            <p:spPr bwMode="auto">
              <a:xfrm flipH="1">
                <a:off x="7392830" y="2319441"/>
                <a:ext cx="126275" cy="182374"/>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cxnSp>
            <p:nvCxnSpPr>
              <p:cNvPr id="47" name="Straight Arrow Connector 46">
                <a:extLst>
                  <a:ext uri="{FF2B5EF4-FFF2-40B4-BE49-F238E27FC236}">
                    <a16:creationId xmlns:a16="http://schemas.microsoft.com/office/drawing/2014/main" id="{4ABA81FB-F169-768C-026A-B619B0E7AAF0}"/>
                  </a:ext>
                </a:extLst>
              </p:cNvPr>
              <p:cNvCxnSpPr>
                <a:cxnSpLocks/>
                <a:stCxn id="40" idx="3"/>
              </p:cNvCxnSpPr>
              <p:nvPr/>
            </p:nvCxnSpPr>
            <p:spPr bwMode="auto">
              <a:xfrm flipH="1">
                <a:off x="7187274" y="2593443"/>
                <a:ext cx="99518" cy="69739"/>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grpSp>
      </p:grpSp>
    </p:spTree>
    <p:extLst>
      <p:ext uri="{BB962C8B-B14F-4D97-AF65-F5344CB8AC3E}">
        <p14:creationId xmlns:p14="http://schemas.microsoft.com/office/powerpoint/2010/main" val="3601032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47D2-F149-E810-67A9-FBB0249E7AE9}"/>
              </a:ext>
            </a:extLst>
          </p:cNvPr>
          <p:cNvSpPr>
            <a:spLocks noGrp="1"/>
          </p:cNvSpPr>
          <p:nvPr>
            <p:ph type="title"/>
          </p:nvPr>
        </p:nvSpPr>
        <p:spPr>
          <a:xfrm>
            <a:off x="1219201" y="285750"/>
            <a:ext cx="7125738" cy="490538"/>
          </a:xfrm>
        </p:spPr>
        <p:txBody>
          <a:bodyPr/>
          <a:lstStyle/>
          <a:p>
            <a:r>
              <a:rPr lang="en-US" dirty="0"/>
              <a:t>Cost Function is a Function of W and b</a:t>
            </a:r>
          </a:p>
        </p:txBody>
      </p:sp>
      <p:sp>
        <p:nvSpPr>
          <p:cNvPr id="3" name="Content Placeholder 2">
            <a:extLst>
              <a:ext uri="{FF2B5EF4-FFF2-40B4-BE49-F238E27FC236}">
                <a16:creationId xmlns:a16="http://schemas.microsoft.com/office/drawing/2014/main" id="{A1FFE0BA-F6DD-4515-4DBA-D0E73B46B9B8}"/>
              </a:ext>
            </a:extLst>
          </p:cNvPr>
          <p:cNvSpPr>
            <a:spLocks noGrp="1"/>
          </p:cNvSpPr>
          <p:nvPr>
            <p:ph sz="quarter" idx="10"/>
          </p:nvPr>
        </p:nvSpPr>
        <p:spPr>
          <a:xfrm>
            <a:off x="35883" y="842901"/>
            <a:ext cx="7470553" cy="838200"/>
          </a:xfrm>
        </p:spPr>
        <p:txBody>
          <a:bodyPr/>
          <a:lstStyle/>
          <a:p>
            <a:r>
              <a:rPr lang="en-US" b="1" i="1" dirty="0"/>
              <a:t>Cost function </a:t>
            </a:r>
            <a:r>
              <a:rPr lang="en-US" dirty="0"/>
              <a:t>depends on all a</a:t>
            </a:r>
            <a:r>
              <a:rPr lang="en-US" baseline="30000" dirty="0"/>
              <a:t>(p)</a:t>
            </a:r>
            <a:r>
              <a:rPr lang="en-US" dirty="0"/>
              <a:t> and y</a:t>
            </a:r>
            <a:r>
              <a:rPr lang="en-US" baseline="30000" dirty="0"/>
              <a:t>(p)</a:t>
            </a:r>
            <a:r>
              <a:rPr lang="en-US" dirty="0"/>
              <a:t> in the training set.</a:t>
            </a:r>
          </a:p>
          <a:p>
            <a:r>
              <a:rPr lang="en-US" dirty="0"/>
              <a:t>Each a</a:t>
            </a:r>
            <a:r>
              <a:rPr lang="en-US" baseline="30000" dirty="0"/>
              <a:t>(p)</a:t>
            </a:r>
            <a:r>
              <a:rPr lang="en-US" dirty="0"/>
              <a:t> is calculated for each input X</a:t>
            </a:r>
            <a:r>
              <a:rPr lang="en-US" baseline="30000" dirty="0"/>
              <a:t>(p)</a:t>
            </a:r>
            <a:r>
              <a:rPr lang="en-US" dirty="0"/>
              <a:t> in the training set at given W = [w</a:t>
            </a:r>
            <a:r>
              <a:rPr lang="en-US" baseline="-25000" dirty="0"/>
              <a:t>1</a:t>
            </a:r>
            <a:r>
              <a:rPr lang="en-US" dirty="0"/>
              <a:t>, w</a:t>
            </a:r>
            <a:r>
              <a:rPr lang="en-US" baseline="-25000" dirty="0"/>
              <a:t>1</a:t>
            </a:r>
            <a:r>
              <a:rPr lang="en-US" dirty="0"/>
              <a:t>,…, </a:t>
            </a:r>
            <a:r>
              <a:rPr lang="en-US" dirty="0" err="1"/>
              <a:t>w</a:t>
            </a:r>
            <a:r>
              <a:rPr lang="en-US" baseline="-25000" dirty="0" err="1"/>
              <a:t>N</a:t>
            </a:r>
            <a:r>
              <a:rPr lang="en-US" dirty="0"/>
              <a:t>] and b which are the same throughout the training set.</a:t>
            </a:r>
          </a:p>
          <a:p>
            <a:r>
              <a:rPr lang="en-US" dirty="0"/>
              <a:t>In result, we try to minimize the cost function by varying w and b.</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3C615AE0-A49E-7DC6-1A6E-687DE7ED4087}"/>
              </a:ext>
            </a:extLst>
          </p:cNvPr>
          <p:cNvSpPr>
            <a:spLocks noGrp="1"/>
          </p:cNvSpPr>
          <p:nvPr>
            <p:ph sz="quarter" idx="11"/>
          </p:nvPr>
        </p:nvSpPr>
        <p:spPr>
          <a:xfrm>
            <a:off x="37973" y="2704500"/>
            <a:ext cx="8927353" cy="704850"/>
          </a:xfrm>
        </p:spPr>
        <p:txBody>
          <a:bodyPr/>
          <a:lstStyle/>
          <a:p>
            <a:r>
              <a:rPr lang="en-US" dirty="0"/>
              <a:t>For this procedure, W and b become variables, so we can say that for the gradient descent procedure the cost function is a function of w and b.</a:t>
            </a:r>
          </a:p>
          <a:p>
            <a:endParaRPr lang="en-US" dirty="0"/>
          </a:p>
          <a:p>
            <a:endParaRPr lang="en-US" dirty="0"/>
          </a:p>
          <a:p>
            <a:endParaRPr lang="en-US" dirty="0"/>
          </a:p>
          <a:p>
            <a:r>
              <a:rPr lang="en-US" dirty="0"/>
              <a:t>Please note that X</a:t>
            </a:r>
            <a:r>
              <a:rPr lang="en-US" baseline="30000" dirty="0"/>
              <a:t>(p)</a:t>
            </a:r>
            <a:r>
              <a:rPr lang="en-US" dirty="0"/>
              <a:t>, a</a:t>
            </a:r>
            <a:r>
              <a:rPr lang="en-US" baseline="30000" dirty="0"/>
              <a:t>(p)</a:t>
            </a:r>
            <a:r>
              <a:rPr lang="en-US" dirty="0"/>
              <a:t> and y</a:t>
            </a:r>
            <a:r>
              <a:rPr lang="en-US" baseline="30000" dirty="0"/>
              <a:t>(p)</a:t>
            </a:r>
            <a:r>
              <a:rPr lang="en-US" dirty="0"/>
              <a:t> are different for each training sample while connection weight W and bias b stay the same for all samples.</a:t>
            </a:r>
          </a:p>
          <a:p>
            <a:endParaRPr lang="en-US" dirty="0"/>
          </a:p>
        </p:txBody>
      </p:sp>
      <p:grpSp>
        <p:nvGrpSpPr>
          <p:cNvPr id="36" name="Group 35">
            <a:extLst>
              <a:ext uri="{FF2B5EF4-FFF2-40B4-BE49-F238E27FC236}">
                <a16:creationId xmlns:a16="http://schemas.microsoft.com/office/drawing/2014/main" id="{6399C1AC-D1F0-C30F-3E16-0777A2FB7BE3}"/>
              </a:ext>
            </a:extLst>
          </p:cNvPr>
          <p:cNvGrpSpPr/>
          <p:nvPr/>
        </p:nvGrpSpPr>
        <p:grpSpPr>
          <a:xfrm>
            <a:off x="7315200" y="902265"/>
            <a:ext cx="1650128" cy="1802235"/>
            <a:chOff x="5537270" y="1066212"/>
            <a:chExt cx="2753555" cy="2512834"/>
          </a:xfrm>
        </p:grpSpPr>
        <p:grpSp>
          <p:nvGrpSpPr>
            <p:cNvPr id="37" name="Group 36">
              <a:extLst>
                <a:ext uri="{FF2B5EF4-FFF2-40B4-BE49-F238E27FC236}">
                  <a16:creationId xmlns:a16="http://schemas.microsoft.com/office/drawing/2014/main" id="{10CEEEB4-74A3-3E04-889D-DC235EB19CC3}"/>
                </a:ext>
              </a:extLst>
            </p:cNvPr>
            <p:cNvGrpSpPr/>
            <p:nvPr/>
          </p:nvGrpSpPr>
          <p:grpSpPr>
            <a:xfrm>
              <a:off x="5537270" y="1066212"/>
              <a:ext cx="2753555" cy="2512834"/>
              <a:chOff x="5576949" y="3505200"/>
              <a:chExt cx="2681718" cy="2513784"/>
            </a:xfrm>
          </p:grpSpPr>
          <p:cxnSp>
            <p:nvCxnSpPr>
              <p:cNvPr id="48" name="Straight Connector 47">
                <a:extLst>
                  <a:ext uri="{FF2B5EF4-FFF2-40B4-BE49-F238E27FC236}">
                    <a16:creationId xmlns:a16="http://schemas.microsoft.com/office/drawing/2014/main" id="{B2654561-86EB-C031-D642-A5110AC81062}"/>
                  </a:ext>
                </a:extLst>
              </p:cNvPr>
              <p:cNvCxnSpPr/>
              <p:nvPr/>
            </p:nvCxnSpPr>
            <p:spPr bwMode="auto">
              <a:xfrm>
                <a:off x="6070816" y="3581400"/>
                <a:ext cx="0" cy="198120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3347F462-B310-BE8D-0C7F-01B74A5D9728}"/>
                  </a:ext>
                </a:extLst>
              </p:cNvPr>
              <p:cNvCxnSpPr/>
              <p:nvPr/>
            </p:nvCxnSpPr>
            <p:spPr bwMode="auto">
              <a:xfrm flipH="1">
                <a:off x="6070816" y="5567766"/>
                <a:ext cx="2107123"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 name="Group 49">
                <a:extLst>
                  <a:ext uri="{FF2B5EF4-FFF2-40B4-BE49-F238E27FC236}">
                    <a16:creationId xmlns:a16="http://schemas.microsoft.com/office/drawing/2014/main" id="{963003FE-7C3F-DE00-0C28-B73A39AD5F07}"/>
                  </a:ext>
                </a:extLst>
              </p:cNvPr>
              <p:cNvGrpSpPr/>
              <p:nvPr/>
            </p:nvGrpSpPr>
            <p:grpSpPr>
              <a:xfrm>
                <a:off x="6106333" y="3615864"/>
                <a:ext cx="1870128" cy="1640372"/>
                <a:chOff x="6130872" y="3525863"/>
                <a:chExt cx="1870128" cy="1167958"/>
              </a:xfrm>
            </p:grpSpPr>
            <p:sp>
              <p:nvSpPr>
                <p:cNvPr id="72" name="Freeform 10">
                  <a:extLst>
                    <a:ext uri="{FF2B5EF4-FFF2-40B4-BE49-F238E27FC236}">
                      <a16:creationId xmlns:a16="http://schemas.microsoft.com/office/drawing/2014/main" id="{CD443684-6501-73C0-2189-94A26405E3E5}"/>
                    </a:ext>
                  </a:extLst>
                </p:cNvPr>
                <p:cNvSpPr/>
                <p:nvPr/>
              </p:nvSpPr>
              <p:spPr bwMode="auto">
                <a:xfrm>
                  <a:off x="6989736" y="3525864"/>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sp>
              <p:nvSpPr>
                <p:cNvPr id="73" name="Freeform 12">
                  <a:extLst>
                    <a:ext uri="{FF2B5EF4-FFF2-40B4-BE49-F238E27FC236}">
                      <a16:creationId xmlns:a16="http://schemas.microsoft.com/office/drawing/2014/main" id="{B9FCBC81-B790-5C88-442B-AB372001E735}"/>
                    </a:ext>
                  </a:extLst>
                </p:cNvPr>
                <p:cNvSpPr/>
                <p:nvPr/>
              </p:nvSpPr>
              <p:spPr bwMode="auto">
                <a:xfrm flipH="1">
                  <a:off x="6130872" y="3525863"/>
                  <a:ext cx="1011264" cy="1167957"/>
                </a:xfrm>
                <a:custGeom>
                  <a:avLst/>
                  <a:gdLst>
                    <a:gd name="connsiteX0" fmla="*/ 0 w 728420"/>
                    <a:gd name="connsiteY0" fmla="*/ 1162373 h 1167957"/>
                    <a:gd name="connsiteX1" fmla="*/ 147233 w 728420"/>
                    <a:gd name="connsiteY1" fmla="*/ 1154624 h 1167957"/>
                    <a:gd name="connsiteX2" fmla="*/ 325464 w 728420"/>
                    <a:gd name="connsiteY2" fmla="*/ 1046136 h 1167957"/>
                    <a:gd name="connsiteX3" fmla="*/ 519193 w 728420"/>
                    <a:gd name="connsiteY3" fmla="*/ 751668 h 1167957"/>
                    <a:gd name="connsiteX4" fmla="*/ 650928 w 728420"/>
                    <a:gd name="connsiteY4" fmla="*/ 371960 h 1167957"/>
                    <a:gd name="connsiteX5" fmla="*/ 728420 w 728420"/>
                    <a:gd name="connsiteY5" fmla="*/ 0 h 116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420" h="1167957">
                      <a:moveTo>
                        <a:pt x="0" y="1162373"/>
                      </a:moveTo>
                      <a:cubicBezTo>
                        <a:pt x="46494" y="1168185"/>
                        <a:pt x="92989" y="1173997"/>
                        <a:pt x="147233" y="1154624"/>
                      </a:cubicBezTo>
                      <a:cubicBezTo>
                        <a:pt x="201477" y="1135251"/>
                        <a:pt x="263471" y="1113295"/>
                        <a:pt x="325464" y="1046136"/>
                      </a:cubicBezTo>
                      <a:cubicBezTo>
                        <a:pt x="387457" y="978977"/>
                        <a:pt x="464949" y="864031"/>
                        <a:pt x="519193" y="751668"/>
                      </a:cubicBezTo>
                      <a:cubicBezTo>
                        <a:pt x="573437" y="639305"/>
                        <a:pt x="616057" y="497238"/>
                        <a:pt x="650928" y="371960"/>
                      </a:cubicBezTo>
                      <a:cubicBezTo>
                        <a:pt x="685799" y="246682"/>
                        <a:pt x="707109" y="123341"/>
                        <a:pt x="728420" y="0"/>
                      </a:cubicBezTo>
                    </a:path>
                  </a:pathLst>
                </a:custGeom>
                <a:noFill/>
                <a:ln w="254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a:p>
              </p:txBody>
            </p:sp>
          </p:grpSp>
          <p:sp>
            <p:nvSpPr>
              <p:cNvPr id="53" name="TextBox 52">
                <a:extLst>
                  <a:ext uri="{FF2B5EF4-FFF2-40B4-BE49-F238E27FC236}">
                    <a16:creationId xmlns:a16="http://schemas.microsoft.com/office/drawing/2014/main" id="{7F8F0927-CDCB-53FB-F481-D4C4739D67E2}"/>
                  </a:ext>
                </a:extLst>
              </p:cNvPr>
              <p:cNvSpPr txBox="1"/>
              <p:nvPr/>
            </p:nvSpPr>
            <p:spPr>
              <a:xfrm>
                <a:off x="7152935" y="5503834"/>
                <a:ext cx="1105732" cy="515150"/>
              </a:xfrm>
              <a:prstGeom prst="rect">
                <a:avLst/>
              </a:prstGeom>
              <a:noFill/>
            </p:spPr>
            <p:txBody>
              <a:bodyPr wrap="square" rtlCol="0">
                <a:spAutoFit/>
              </a:bodyPr>
              <a:lstStyle/>
              <a:p>
                <a:r>
                  <a:rPr lang="en-US" dirty="0"/>
                  <a:t>w, b</a:t>
                </a:r>
              </a:p>
            </p:txBody>
          </p:sp>
          <p:sp>
            <p:nvSpPr>
              <p:cNvPr id="54" name="TextBox 53">
                <a:extLst>
                  <a:ext uri="{FF2B5EF4-FFF2-40B4-BE49-F238E27FC236}">
                    <a16:creationId xmlns:a16="http://schemas.microsoft.com/office/drawing/2014/main" id="{B6B63AD2-9152-D360-D9B2-023D3A3886E5}"/>
                  </a:ext>
                </a:extLst>
              </p:cNvPr>
              <p:cNvSpPr txBox="1"/>
              <p:nvPr/>
            </p:nvSpPr>
            <p:spPr>
              <a:xfrm>
                <a:off x="5576949" y="3505200"/>
                <a:ext cx="501889" cy="515150"/>
              </a:xfrm>
              <a:prstGeom prst="rect">
                <a:avLst/>
              </a:prstGeom>
              <a:noFill/>
            </p:spPr>
            <p:txBody>
              <a:bodyPr wrap="square" rtlCol="0">
                <a:spAutoFit/>
              </a:bodyPr>
              <a:lstStyle/>
              <a:p>
                <a:r>
                  <a:rPr lang="en-US" dirty="0"/>
                  <a:t>J</a:t>
                </a:r>
              </a:p>
            </p:txBody>
          </p:sp>
        </p:grpSp>
        <p:grpSp>
          <p:nvGrpSpPr>
            <p:cNvPr id="38" name="Group 37">
              <a:extLst>
                <a:ext uri="{FF2B5EF4-FFF2-40B4-BE49-F238E27FC236}">
                  <a16:creationId xmlns:a16="http://schemas.microsoft.com/office/drawing/2014/main" id="{0A392DA5-5D90-4CC4-573D-74E6469802E4}"/>
                </a:ext>
              </a:extLst>
            </p:cNvPr>
            <p:cNvGrpSpPr/>
            <p:nvPr/>
          </p:nvGrpSpPr>
          <p:grpSpPr>
            <a:xfrm>
              <a:off x="7066553" y="1558023"/>
              <a:ext cx="799105" cy="1180572"/>
              <a:chOff x="7066553" y="1558023"/>
              <a:chExt cx="799105" cy="1180572"/>
            </a:xfrm>
          </p:grpSpPr>
          <p:sp>
            <p:nvSpPr>
              <p:cNvPr id="39" name="Oval 38">
                <a:extLst>
                  <a:ext uri="{FF2B5EF4-FFF2-40B4-BE49-F238E27FC236}">
                    <a16:creationId xmlns:a16="http://schemas.microsoft.com/office/drawing/2014/main" id="{41D5156C-BEB6-101E-1986-7CA352322283}"/>
                  </a:ext>
                </a:extLst>
              </p:cNvPr>
              <p:cNvSpPr/>
              <p:nvPr/>
            </p:nvSpPr>
            <p:spPr bwMode="auto">
              <a:xfrm>
                <a:off x="7715698" y="1558023"/>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0" name="Oval 39">
                <a:extLst>
                  <a:ext uri="{FF2B5EF4-FFF2-40B4-BE49-F238E27FC236}">
                    <a16:creationId xmlns:a16="http://schemas.microsoft.com/office/drawing/2014/main" id="{D4AB38BE-A1C9-5E84-DC5B-06C746F7BA43}"/>
                  </a:ext>
                </a:extLst>
              </p:cNvPr>
              <p:cNvSpPr/>
              <p:nvPr/>
            </p:nvSpPr>
            <p:spPr bwMode="auto">
              <a:xfrm>
                <a:off x="7264831" y="2482838"/>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1" name="Oval 40">
                <a:extLst>
                  <a:ext uri="{FF2B5EF4-FFF2-40B4-BE49-F238E27FC236}">
                    <a16:creationId xmlns:a16="http://schemas.microsoft.com/office/drawing/2014/main" id="{820667CA-2B24-8C79-F386-C643183C9BD1}"/>
                  </a:ext>
                </a:extLst>
              </p:cNvPr>
              <p:cNvSpPr/>
              <p:nvPr/>
            </p:nvSpPr>
            <p:spPr bwMode="auto">
              <a:xfrm>
                <a:off x="7066553" y="2609013"/>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2" name="Oval 41">
                <a:extLst>
                  <a:ext uri="{FF2B5EF4-FFF2-40B4-BE49-F238E27FC236}">
                    <a16:creationId xmlns:a16="http://schemas.microsoft.com/office/drawing/2014/main" id="{DA48C34C-FDFD-A499-87F4-4F8A7706DC55}"/>
                  </a:ext>
                </a:extLst>
              </p:cNvPr>
              <p:cNvSpPr/>
              <p:nvPr/>
            </p:nvSpPr>
            <p:spPr bwMode="auto">
              <a:xfrm>
                <a:off x="7436602" y="2269185"/>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3" name="Oval 42">
                <a:extLst>
                  <a:ext uri="{FF2B5EF4-FFF2-40B4-BE49-F238E27FC236}">
                    <a16:creationId xmlns:a16="http://schemas.microsoft.com/office/drawing/2014/main" id="{20AD509A-86A9-4F25-ECCD-398654B0A801}"/>
                  </a:ext>
                </a:extLst>
              </p:cNvPr>
              <p:cNvSpPr/>
              <p:nvPr/>
            </p:nvSpPr>
            <p:spPr bwMode="auto">
              <a:xfrm>
                <a:off x="7564653" y="1981616"/>
                <a:ext cx="149960" cy="129582"/>
              </a:xfrm>
              <a:prstGeom prst="ellipse">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44" name="Straight Arrow Connector 43">
                <a:extLst>
                  <a:ext uri="{FF2B5EF4-FFF2-40B4-BE49-F238E27FC236}">
                    <a16:creationId xmlns:a16="http://schemas.microsoft.com/office/drawing/2014/main" id="{1D974E7A-B349-BE8A-7462-3FB240B448CE}"/>
                  </a:ext>
                </a:extLst>
              </p:cNvPr>
              <p:cNvCxnSpPr>
                <a:cxnSpLocks/>
              </p:cNvCxnSpPr>
              <p:nvPr/>
            </p:nvCxnSpPr>
            <p:spPr bwMode="auto">
              <a:xfrm flipH="1">
                <a:off x="7662752" y="1654411"/>
                <a:ext cx="127926" cy="232681"/>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cxnSp>
            <p:nvCxnSpPr>
              <p:cNvPr id="45" name="Straight Arrow Connector 44">
                <a:extLst>
                  <a:ext uri="{FF2B5EF4-FFF2-40B4-BE49-F238E27FC236}">
                    <a16:creationId xmlns:a16="http://schemas.microsoft.com/office/drawing/2014/main" id="{1B1BA6FF-9F79-3C7F-76C1-BA6E44D37AA2}"/>
                  </a:ext>
                </a:extLst>
              </p:cNvPr>
              <p:cNvCxnSpPr>
                <a:cxnSpLocks/>
              </p:cNvCxnSpPr>
              <p:nvPr/>
            </p:nvCxnSpPr>
            <p:spPr bwMode="auto">
              <a:xfrm flipH="1">
                <a:off x="7564026" y="2058599"/>
                <a:ext cx="53071" cy="222778"/>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cxnSp>
            <p:nvCxnSpPr>
              <p:cNvPr id="46" name="Straight Arrow Connector 45">
                <a:extLst>
                  <a:ext uri="{FF2B5EF4-FFF2-40B4-BE49-F238E27FC236}">
                    <a16:creationId xmlns:a16="http://schemas.microsoft.com/office/drawing/2014/main" id="{B16C4B3B-F13B-583D-7AB3-88E5B7C3190C}"/>
                  </a:ext>
                </a:extLst>
              </p:cNvPr>
              <p:cNvCxnSpPr>
                <a:cxnSpLocks/>
                <a:endCxn id="40" idx="7"/>
              </p:cNvCxnSpPr>
              <p:nvPr/>
            </p:nvCxnSpPr>
            <p:spPr bwMode="auto">
              <a:xfrm flipH="1">
                <a:off x="7392830" y="2319441"/>
                <a:ext cx="126275" cy="182374"/>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cxnSp>
            <p:nvCxnSpPr>
              <p:cNvPr id="47" name="Straight Arrow Connector 46">
                <a:extLst>
                  <a:ext uri="{FF2B5EF4-FFF2-40B4-BE49-F238E27FC236}">
                    <a16:creationId xmlns:a16="http://schemas.microsoft.com/office/drawing/2014/main" id="{4ABA81FB-F169-768C-026A-B619B0E7AAF0}"/>
                  </a:ext>
                </a:extLst>
              </p:cNvPr>
              <p:cNvCxnSpPr>
                <a:cxnSpLocks/>
                <a:stCxn id="40" idx="3"/>
              </p:cNvCxnSpPr>
              <p:nvPr/>
            </p:nvCxnSpPr>
            <p:spPr bwMode="auto">
              <a:xfrm flipH="1">
                <a:off x="7187274" y="2593443"/>
                <a:ext cx="99518" cy="69739"/>
              </a:xfrm>
              <a:prstGeom prst="straightConnector1">
                <a:avLst/>
              </a:prstGeom>
              <a:solidFill>
                <a:schemeClr val="accent1"/>
              </a:solidFill>
              <a:ln w="38100" cap="flat" cmpd="dbl" algn="ctr">
                <a:solidFill>
                  <a:srgbClr val="0070C0"/>
                </a:solidFill>
                <a:prstDash val="solid"/>
                <a:miter lim="800000"/>
                <a:headEnd type="none" w="med" len="med"/>
                <a:tailEnd type="stealth" w="lg" len="lg"/>
              </a:ln>
              <a:effectLst/>
            </p:spPr>
          </p:cxnSp>
        </p:grpSp>
      </p:grpSp>
      <p:graphicFrame>
        <p:nvGraphicFramePr>
          <p:cNvPr id="5" name="Object 4">
            <a:extLst>
              <a:ext uri="{FF2B5EF4-FFF2-40B4-BE49-F238E27FC236}">
                <a16:creationId xmlns:a16="http://schemas.microsoft.com/office/drawing/2014/main" id="{BBB9131B-C220-DD50-E53C-89630FAF6EE6}"/>
              </a:ext>
            </a:extLst>
          </p:cNvPr>
          <p:cNvGraphicFramePr>
            <a:graphicFrameLocks noChangeAspect="1"/>
          </p:cNvGraphicFramePr>
          <p:nvPr>
            <p:extLst>
              <p:ext uri="{D42A27DB-BD31-4B8C-83A1-F6EECF244321}">
                <p14:modId xmlns:p14="http://schemas.microsoft.com/office/powerpoint/2010/main" val="3261510207"/>
              </p:ext>
            </p:extLst>
          </p:nvPr>
        </p:nvGraphicFramePr>
        <p:xfrm>
          <a:off x="28575" y="3436938"/>
          <a:ext cx="9017167" cy="804297"/>
        </p:xfrm>
        <a:graphic>
          <a:graphicData uri="http://schemas.openxmlformats.org/presentationml/2006/ole">
            <mc:AlternateContent xmlns:mc="http://schemas.openxmlformats.org/markup-compatibility/2006">
              <mc:Choice xmlns:v="urn:schemas-microsoft-com:vml" Requires="v">
                <p:oleObj name="Equation" r:id="rId2" imgW="4991040" imgH="444240" progId="Equation.DSMT4">
                  <p:embed/>
                </p:oleObj>
              </mc:Choice>
              <mc:Fallback>
                <p:oleObj name="Equation" r:id="rId2" imgW="4991040" imgH="444240" progId="Equation.DSMT4">
                  <p:embed/>
                  <p:pic>
                    <p:nvPicPr>
                      <p:cNvPr id="0" name=""/>
                      <p:cNvPicPr/>
                      <p:nvPr/>
                    </p:nvPicPr>
                    <p:blipFill>
                      <a:blip r:embed="rId3"/>
                      <a:stretch>
                        <a:fillRect/>
                      </a:stretch>
                    </p:blipFill>
                    <p:spPr>
                      <a:xfrm>
                        <a:off x="28575" y="3436938"/>
                        <a:ext cx="9017167" cy="804297"/>
                      </a:xfrm>
                      <a:prstGeom prst="rect">
                        <a:avLst/>
                      </a:prstGeom>
                    </p:spPr>
                  </p:pic>
                </p:oleObj>
              </mc:Fallback>
            </mc:AlternateContent>
          </a:graphicData>
        </a:graphic>
      </p:graphicFrame>
    </p:spTree>
    <p:extLst>
      <p:ext uri="{BB962C8B-B14F-4D97-AF65-F5344CB8AC3E}">
        <p14:creationId xmlns:p14="http://schemas.microsoft.com/office/powerpoint/2010/main" val="2918578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11B1-A6F6-E546-4D8F-EA79A19A0672}"/>
              </a:ext>
            </a:extLst>
          </p:cNvPr>
          <p:cNvSpPr>
            <a:spLocks noGrp="1"/>
          </p:cNvSpPr>
          <p:nvPr>
            <p:ph type="title"/>
          </p:nvPr>
        </p:nvSpPr>
        <p:spPr>
          <a:xfrm>
            <a:off x="1393827" y="285750"/>
            <a:ext cx="7445373" cy="490538"/>
          </a:xfrm>
        </p:spPr>
        <p:txBody>
          <a:bodyPr/>
          <a:lstStyle/>
          <a:p>
            <a:r>
              <a:rPr lang="en-US" dirty="0"/>
              <a:t>Sigmoid Function for Logistic Regression</a:t>
            </a:r>
          </a:p>
        </p:txBody>
      </p:sp>
      <p:sp>
        <p:nvSpPr>
          <p:cNvPr id="3" name="Content Placeholder 2">
            <a:extLst>
              <a:ext uri="{FF2B5EF4-FFF2-40B4-BE49-F238E27FC236}">
                <a16:creationId xmlns:a16="http://schemas.microsoft.com/office/drawing/2014/main" id="{F93D7196-A987-B9FE-AA7D-ABD5D377F71D}"/>
              </a:ext>
            </a:extLst>
          </p:cNvPr>
          <p:cNvSpPr>
            <a:spLocks noGrp="1"/>
          </p:cNvSpPr>
          <p:nvPr>
            <p:ph sz="quarter" idx="10"/>
          </p:nvPr>
        </p:nvSpPr>
        <p:spPr>
          <a:xfrm>
            <a:off x="228600" y="904659"/>
            <a:ext cx="4104410" cy="1524000"/>
          </a:xfrm>
        </p:spPr>
        <p:txBody>
          <a:bodyPr/>
          <a:lstStyle/>
          <a:p>
            <a:r>
              <a:rPr lang="en-US" dirty="0"/>
              <a:t>Let’s analyze the dependence of the probability of passing an exam on the time spent for the preparation for the exam.</a:t>
            </a:r>
          </a:p>
          <a:p>
            <a:r>
              <a:rPr lang="en-US" dirty="0"/>
              <a:t>It is obvious that the longer time the higher the probability of passing the exam.</a:t>
            </a:r>
          </a:p>
        </p:txBody>
      </p:sp>
      <p:sp>
        <p:nvSpPr>
          <p:cNvPr id="4" name="Content Placeholder 3">
            <a:extLst>
              <a:ext uri="{FF2B5EF4-FFF2-40B4-BE49-F238E27FC236}">
                <a16:creationId xmlns:a16="http://schemas.microsoft.com/office/drawing/2014/main" id="{4FE61ABF-4060-CDC5-825A-4AF39A5002C3}"/>
              </a:ext>
            </a:extLst>
          </p:cNvPr>
          <p:cNvSpPr>
            <a:spLocks noGrp="1"/>
          </p:cNvSpPr>
          <p:nvPr>
            <p:ph sz="quarter" idx="11"/>
          </p:nvPr>
        </p:nvSpPr>
        <p:spPr>
          <a:xfrm>
            <a:off x="228600" y="3012699"/>
            <a:ext cx="5367250" cy="610769"/>
          </a:xfrm>
        </p:spPr>
        <p:txBody>
          <a:bodyPr/>
          <a:lstStyle/>
          <a:p>
            <a:r>
              <a:rPr lang="en-US" dirty="0"/>
              <a:t>However, it would be naive to believe that the probability is a step function with a certain crisp threshold.</a:t>
            </a:r>
          </a:p>
          <a:p>
            <a:r>
              <a:rPr lang="en-US" dirty="0"/>
              <a:t>Actually, it is a sigmoid function a=</a:t>
            </a:r>
            <a:r>
              <a:rPr lang="el-GR" dirty="0"/>
              <a:t>σ</a:t>
            </a:r>
            <a:r>
              <a:rPr lang="en-US" dirty="0"/>
              <a:t>(z) where z is the aggregated signal (preparation time in the current case)</a:t>
            </a:r>
          </a:p>
        </p:txBody>
      </p:sp>
      <p:graphicFrame>
        <p:nvGraphicFramePr>
          <p:cNvPr id="10" name="Chart 9">
            <a:extLst>
              <a:ext uri="{FF2B5EF4-FFF2-40B4-BE49-F238E27FC236}">
                <a16:creationId xmlns:a16="http://schemas.microsoft.com/office/drawing/2014/main" id="{94F157D9-3691-47AE-BCAB-DDDEB06ACBB3}"/>
              </a:ext>
            </a:extLst>
          </p:cNvPr>
          <p:cNvGraphicFramePr>
            <a:graphicFrameLocks/>
          </p:cNvGraphicFramePr>
          <p:nvPr>
            <p:extLst>
              <p:ext uri="{D42A27DB-BD31-4B8C-83A1-F6EECF244321}">
                <p14:modId xmlns:p14="http://schemas.microsoft.com/office/powerpoint/2010/main" val="1450999786"/>
              </p:ext>
            </p:extLst>
          </p:nvPr>
        </p:nvGraphicFramePr>
        <p:xfrm>
          <a:off x="4952999" y="885609"/>
          <a:ext cx="3550361" cy="23719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Object 10">
            <a:extLst>
              <a:ext uri="{FF2B5EF4-FFF2-40B4-BE49-F238E27FC236}">
                <a16:creationId xmlns:a16="http://schemas.microsoft.com/office/drawing/2014/main" id="{F988BEDE-2F6F-D669-EA25-03426CB727F3}"/>
              </a:ext>
            </a:extLst>
          </p:cNvPr>
          <p:cNvGraphicFramePr>
            <a:graphicFrameLocks noChangeAspect="1"/>
          </p:cNvGraphicFramePr>
          <p:nvPr>
            <p:extLst>
              <p:ext uri="{D42A27DB-BD31-4B8C-83A1-F6EECF244321}">
                <p14:modId xmlns:p14="http://schemas.microsoft.com/office/powerpoint/2010/main" val="2155437633"/>
              </p:ext>
            </p:extLst>
          </p:nvPr>
        </p:nvGraphicFramePr>
        <p:xfrm>
          <a:off x="5904044" y="3623468"/>
          <a:ext cx="2599316" cy="922338"/>
        </p:xfrm>
        <a:graphic>
          <a:graphicData uri="http://schemas.openxmlformats.org/presentationml/2006/ole">
            <mc:AlternateContent xmlns:mc="http://schemas.openxmlformats.org/markup-compatibility/2006">
              <mc:Choice xmlns:v="urn:schemas-microsoft-com:vml" Requires="v">
                <p:oleObj name="Equation" r:id="rId3" imgW="1180800" imgH="419040" progId="Equation.DSMT4">
                  <p:embed/>
                </p:oleObj>
              </mc:Choice>
              <mc:Fallback>
                <p:oleObj name="Equation" r:id="rId3" imgW="1180800" imgH="419040" progId="Equation.DSMT4">
                  <p:embed/>
                  <p:pic>
                    <p:nvPicPr>
                      <p:cNvPr id="0" name=""/>
                      <p:cNvPicPr/>
                      <p:nvPr/>
                    </p:nvPicPr>
                    <p:blipFill>
                      <a:blip r:embed="rId4"/>
                      <a:stretch>
                        <a:fillRect/>
                      </a:stretch>
                    </p:blipFill>
                    <p:spPr>
                      <a:xfrm>
                        <a:off x="5904044" y="3623468"/>
                        <a:ext cx="2599316" cy="922338"/>
                      </a:xfrm>
                      <a:prstGeom prst="rect">
                        <a:avLst/>
                      </a:prstGeom>
                    </p:spPr>
                  </p:pic>
                </p:oleObj>
              </mc:Fallback>
            </mc:AlternateContent>
          </a:graphicData>
        </a:graphic>
      </p:graphicFrame>
    </p:spTree>
    <p:extLst>
      <p:ext uri="{BB962C8B-B14F-4D97-AF65-F5344CB8AC3E}">
        <p14:creationId xmlns:p14="http://schemas.microsoft.com/office/powerpoint/2010/main" val="4047437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11B1-A6F6-E546-4D8F-EA79A19A0672}"/>
              </a:ext>
            </a:extLst>
          </p:cNvPr>
          <p:cNvSpPr>
            <a:spLocks noGrp="1"/>
          </p:cNvSpPr>
          <p:nvPr>
            <p:ph type="title"/>
          </p:nvPr>
        </p:nvSpPr>
        <p:spPr>
          <a:xfrm>
            <a:off x="114300" y="236536"/>
            <a:ext cx="8915400" cy="490538"/>
          </a:xfrm>
          <a:solidFill>
            <a:schemeClr val="bg1"/>
          </a:solidFill>
        </p:spPr>
        <p:txBody>
          <a:bodyPr/>
          <a:lstStyle/>
          <a:p>
            <a:r>
              <a:rPr lang="en-US" dirty="0"/>
              <a:t>Sigmoid Activation Function for the Output Neurons</a:t>
            </a:r>
          </a:p>
        </p:txBody>
      </p:sp>
      <p:sp>
        <p:nvSpPr>
          <p:cNvPr id="3" name="Content Placeholder 2">
            <a:extLst>
              <a:ext uri="{FF2B5EF4-FFF2-40B4-BE49-F238E27FC236}">
                <a16:creationId xmlns:a16="http://schemas.microsoft.com/office/drawing/2014/main" id="{F93D7196-A987-B9FE-AA7D-ABD5D377F71D}"/>
              </a:ext>
            </a:extLst>
          </p:cNvPr>
          <p:cNvSpPr>
            <a:spLocks noGrp="1"/>
          </p:cNvSpPr>
          <p:nvPr>
            <p:ph idx="1"/>
          </p:nvPr>
        </p:nvSpPr>
        <p:spPr>
          <a:xfrm>
            <a:off x="76199" y="894044"/>
            <a:ext cx="5501777" cy="2845029"/>
          </a:xfrm>
        </p:spPr>
        <p:txBody>
          <a:bodyPr/>
          <a:lstStyle/>
          <a:p>
            <a:r>
              <a:rPr lang="en-US" dirty="0"/>
              <a:t>Perceptron is a logistic regression binary classifier.</a:t>
            </a:r>
          </a:p>
          <a:p>
            <a:r>
              <a:rPr lang="en-US" dirty="0"/>
              <a:t>A sigmoid function is a good match for such problems.</a:t>
            </a:r>
          </a:p>
          <a:p>
            <a:r>
              <a:rPr lang="en-US" dirty="0"/>
              <a:t>For this reason, a sigmoid activation function is appropriate to use for the output neuron rather than the step function.</a:t>
            </a:r>
          </a:p>
          <a:p>
            <a:r>
              <a:rPr lang="en-US" dirty="0"/>
              <a:t>The sigmoid function </a:t>
            </a:r>
            <a:r>
              <a:rPr lang="el-GR" dirty="0"/>
              <a:t>σ</a:t>
            </a:r>
            <a:r>
              <a:rPr lang="en-US" dirty="0"/>
              <a:t>(z) is analytically differentiable.</a:t>
            </a:r>
          </a:p>
          <a:p>
            <a:pPr marL="0" indent="0">
              <a:buNone/>
            </a:pPr>
            <a:endParaRPr lang="en-US" dirty="0"/>
          </a:p>
        </p:txBody>
      </p:sp>
      <p:graphicFrame>
        <p:nvGraphicFramePr>
          <p:cNvPr id="11" name="Object 10">
            <a:extLst>
              <a:ext uri="{FF2B5EF4-FFF2-40B4-BE49-F238E27FC236}">
                <a16:creationId xmlns:a16="http://schemas.microsoft.com/office/drawing/2014/main" id="{F988BEDE-2F6F-D669-EA25-03426CB727F3}"/>
              </a:ext>
            </a:extLst>
          </p:cNvPr>
          <p:cNvGraphicFramePr>
            <a:graphicFrameLocks noChangeAspect="1"/>
          </p:cNvGraphicFramePr>
          <p:nvPr>
            <p:extLst>
              <p:ext uri="{D42A27DB-BD31-4B8C-83A1-F6EECF244321}">
                <p14:modId xmlns:p14="http://schemas.microsoft.com/office/powerpoint/2010/main" val="2615134507"/>
              </p:ext>
            </p:extLst>
          </p:nvPr>
        </p:nvGraphicFramePr>
        <p:xfrm>
          <a:off x="1295400" y="3786633"/>
          <a:ext cx="2599316" cy="922338"/>
        </p:xfrm>
        <a:graphic>
          <a:graphicData uri="http://schemas.openxmlformats.org/presentationml/2006/ole">
            <mc:AlternateContent xmlns:mc="http://schemas.openxmlformats.org/markup-compatibility/2006">
              <mc:Choice xmlns:v="urn:schemas-microsoft-com:vml" Requires="v">
                <p:oleObj name="Equation" r:id="rId2" imgW="1180800" imgH="419040" progId="Equation.DSMT4">
                  <p:embed/>
                </p:oleObj>
              </mc:Choice>
              <mc:Fallback>
                <p:oleObj name="Equation" r:id="rId2" imgW="1180800" imgH="419040" progId="Equation.DSMT4">
                  <p:embed/>
                  <p:pic>
                    <p:nvPicPr>
                      <p:cNvPr id="11" name="Object 10">
                        <a:extLst>
                          <a:ext uri="{FF2B5EF4-FFF2-40B4-BE49-F238E27FC236}">
                            <a16:creationId xmlns:a16="http://schemas.microsoft.com/office/drawing/2014/main" id="{F988BEDE-2F6F-D669-EA25-03426CB727F3}"/>
                          </a:ext>
                        </a:extLst>
                      </p:cNvPr>
                      <p:cNvPicPr/>
                      <p:nvPr/>
                    </p:nvPicPr>
                    <p:blipFill>
                      <a:blip r:embed="rId3"/>
                      <a:stretch>
                        <a:fillRect/>
                      </a:stretch>
                    </p:blipFill>
                    <p:spPr>
                      <a:xfrm>
                        <a:off x="1295400" y="3786633"/>
                        <a:ext cx="2599316" cy="922338"/>
                      </a:xfrm>
                      <a:prstGeom prst="rect">
                        <a:avLst/>
                      </a:prstGeom>
                      <a:ln>
                        <a:solidFill>
                          <a:schemeClr val="tx1"/>
                        </a:solidFill>
                      </a:ln>
                    </p:spPr>
                  </p:pic>
                </p:oleObj>
              </mc:Fallback>
            </mc:AlternateContent>
          </a:graphicData>
        </a:graphic>
      </p:graphicFrame>
      <p:graphicFrame>
        <p:nvGraphicFramePr>
          <p:cNvPr id="6" name="Chart 5">
            <a:extLst>
              <a:ext uri="{FF2B5EF4-FFF2-40B4-BE49-F238E27FC236}">
                <a16:creationId xmlns:a16="http://schemas.microsoft.com/office/drawing/2014/main" id="{2B455D9A-FA58-95BE-2C3D-D63C4FA71A99}"/>
              </a:ext>
            </a:extLst>
          </p:cNvPr>
          <p:cNvGraphicFramePr>
            <a:graphicFrameLocks/>
          </p:cNvGraphicFramePr>
          <p:nvPr>
            <p:extLst>
              <p:ext uri="{D42A27DB-BD31-4B8C-83A1-F6EECF244321}">
                <p14:modId xmlns:p14="http://schemas.microsoft.com/office/powerpoint/2010/main" val="1976719726"/>
              </p:ext>
            </p:extLst>
          </p:nvPr>
        </p:nvGraphicFramePr>
        <p:xfrm>
          <a:off x="5577977" y="894044"/>
          <a:ext cx="3266208" cy="24397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Object 7">
            <a:extLst>
              <a:ext uri="{FF2B5EF4-FFF2-40B4-BE49-F238E27FC236}">
                <a16:creationId xmlns:a16="http://schemas.microsoft.com/office/drawing/2014/main" id="{D89921F1-9EE7-9FD2-B5ED-2D825C7E488F}"/>
              </a:ext>
            </a:extLst>
          </p:cNvPr>
          <p:cNvGraphicFramePr>
            <a:graphicFrameLocks noChangeAspect="1"/>
          </p:cNvGraphicFramePr>
          <p:nvPr>
            <p:extLst>
              <p:ext uri="{D42A27DB-BD31-4B8C-83A1-F6EECF244321}">
                <p14:modId xmlns:p14="http://schemas.microsoft.com/office/powerpoint/2010/main" val="3365556"/>
              </p:ext>
            </p:extLst>
          </p:nvPr>
        </p:nvGraphicFramePr>
        <p:xfrm>
          <a:off x="5050993" y="3863088"/>
          <a:ext cx="2825316" cy="769427"/>
        </p:xfrm>
        <a:graphic>
          <a:graphicData uri="http://schemas.openxmlformats.org/presentationml/2006/ole">
            <mc:AlternateContent xmlns:mc="http://schemas.openxmlformats.org/markup-compatibility/2006">
              <mc:Choice xmlns:v="urn:schemas-microsoft-com:vml" Requires="v">
                <p:oleObj name="Equation" r:id="rId5" imgW="1447560" imgH="393480" progId="Equation.DSMT4">
                  <p:embed/>
                </p:oleObj>
              </mc:Choice>
              <mc:Fallback>
                <p:oleObj name="Equation" r:id="rId5" imgW="1447560" imgH="393480" progId="Equation.DSMT4">
                  <p:embed/>
                  <p:pic>
                    <p:nvPicPr>
                      <p:cNvPr id="0" name=""/>
                      <p:cNvPicPr/>
                      <p:nvPr/>
                    </p:nvPicPr>
                    <p:blipFill>
                      <a:blip r:embed="rId6"/>
                      <a:stretch>
                        <a:fillRect/>
                      </a:stretch>
                    </p:blipFill>
                    <p:spPr>
                      <a:xfrm>
                        <a:off x="5050993" y="3863088"/>
                        <a:ext cx="2825316" cy="76942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495449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BC67-142E-5554-10EA-0A1DB2D26775}"/>
              </a:ext>
            </a:extLst>
          </p:cNvPr>
          <p:cNvSpPr>
            <a:spLocks noGrp="1"/>
          </p:cNvSpPr>
          <p:nvPr>
            <p:ph type="title"/>
          </p:nvPr>
        </p:nvSpPr>
        <p:spPr>
          <a:xfrm>
            <a:off x="1393827" y="285750"/>
            <a:ext cx="7445373" cy="490538"/>
          </a:xfrm>
        </p:spPr>
        <p:txBody>
          <a:bodyPr/>
          <a:lstStyle/>
          <a:p>
            <a:r>
              <a:rPr lang="en-US" dirty="0"/>
              <a:t>Sigmoid Activation Function for the Output</a:t>
            </a:r>
          </a:p>
        </p:txBody>
      </p:sp>
      <p:sp>
        <p:nvSpPr>
          <p:cNvPr id="3" name="Content Placeholder 2">
            <a:extLst>
              <a:ext uri="{FF2B5EF4-FFF2-40B4-BE49-F238E27FC236}">
                <a16:creationId xmlns:a16="http://schemas.microsoft.com/office/drawing/2014/main" id="{A170ADFF-908E-4D63-ABEC-05EBF56F0FF8}"/>
              </a:ext>
            </a:extLst>
          </p:cNvPr>
          <p:cNvSpPr>
            <a:spLocks noGrp="1"/>
          </p:cNvSpPr>
          <p:nvPr>
            <p:ph idx="1"/>
          </p:nvPr>
        </p:nvSpPr>
        <p:spPr>
          <a:xfrm>
            <a:off x="152401" y="995419"/>
            <a:ext cx="4559082" cy="1549629"/>
          </a:xfrm>
        </p:spPr>
        <p:txBody>
          <a:bodyPr/>
          <a:lstStyle/>
          <a:p>
            <a:r>
              <a:rPr lang="en-US" dirty="0"/>
              <a:t>It is appropriate to use the sigmoid activation function for output neurons, a = f(z) = </a:t>
            </a:r>
            <a:r>
              <a:rPr lang="el-GR" dirty="0"/>
              <a:t>σ</a:t>
            </a:r>
            <a:r>
              <a:rPr lang="en-US" dirty="0"/>
              <a:t>(z).</a:t>
            </a:r>
          </a:p>
          <a:p>
            <a:r>
              <a:rPr lang="en-US" dirty="0"/>
              <a:t>There is a single neuron and a single layer in the simple perceptron. </a:t>
            </a:r>
          </a:p>
          <a:p>
            <a:r>
              <a:rPr lang="en-US" dirty="0"/>
              <a:t>Later, we will add more neurons and more layers.</a:t>
            </a:r>
          </a:p>
          <a:p>
            <a:r>
              <a:rPr lang="en-US" dirty="0"/>
              <a:t>The last layer will be referred to as the output layers and the neurons in that layer are the output neurons.</a:t>
            </a:r>
          </a:p>
        </p:txBody>
      </p:sp>
      <p:grpSp>
        <p:nvGrpSpPr>
          <p:cNvPr id="32" name="Group 31">
            <a:extLst>
              <a:ext uri="{FF2B5EF4-FFF2-40B4-BE49-F238E27FC236}">
                <a16:creationId xmlns:a16="http://schemas.microsoft.com/office/drawing/2014/main" id="{6283C94E-A987-01D6-DD6D-ADD10FAFC7F9}"/>
              </a:ext>
            </a:extLst>
          </p:cNvPr>
          <p:cNvGrpSpPr/>
          <p:nvPr/>
        </p:nvGrpSpPr>
        <p:grpSpPr>
          <a:xfrm>
            <a:off x="4776060" y="1263926"/>
            <a:ext cx="4063140" cy="2019300"/>
            <a:chOff x="4655410" y="1466850"/>
            <a:chExt cx="4063140" cy="2019300"/>
          </a:xfrm>
        </p:grpSpPr>
        <p:grpSp>
          <p:nvGrpSpPr>
            <p:cNvPr id="5" name="Group 4">
              <a:extLst>
                <a:ext uri="{FF2B5EF4-FFF2-40B4-BE49-F238E27FC236}">
                  <a16:creationId xmlns:a16="http://schemas.microsoft.com/office/drawing/2014/main" id="{190071D4-D611-96BC-2A54-5501BB642CC9}"/>
                </a:ext>
              </a:extLst>
            </p:cNvPr>
            <p:cNvGrpSpPr/>
            <p:nvPr/>
          </p:nvGrpSpPr>
          <p:grpSpPr>
            <a:xfrm>
              <a:off x="4655410" y="1466850"/>
              <a:ext cx="850999" cy="2019300"/>
              <a:chOff x="5769015" y="662642"/>
              <a:chExt cx="512054" cy="1227349"/>
            </a:xfrm>
          </p:grpSpPr>
          <p:sp>
            <p:nvSpPr>
              <p:cNvPr id="22" name="Rectangle 21">
                <a:extLst>
                  <a:ext uri="{FF2B5EF4-FFF2-40B4-BE49-F238E27FC236}">
                    <a16:creationId xmlns:a16="http://schemas.microsoft.com/office/drawing/2014/main" id="{95DC04D0-62A1-4D0A-BBD8-8FAF42C26FED}"/>
                  </a:ext>
                </a:extLst>
              </p:cNvPr>
              <p:cNvSpPr/>
              <p:nvPr/>
            </p:nvSpPr>
            <p:spPr bwMode="auto">
              <a:xfrm>
                <a:off x="5769015" y="662642"/>
                <a:ext cx="512054" cy="1227349"/>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2000"/>
              </a:p>
            </p:txBody>
          </p:sp>
          <p:grpSp>
            <p:nvGrpSpPr>
              <p:cNvPr id="23" name="Group 22">
                <a:extLst>
                  <a:ext uri="{FF2B5EF4-FFF2-40B4-BE49-F238E27FC236}">
                    <a16:creationId xmlns:a16="http://schemas.microsoft.com/office/drawing/2014/main" id="{8D4CAA70-ACAB-2A94-8BB5-F5FA2476BCDC}"/>
                  </a:ext>
                </a:extLst>
              </p:cNvPr>
              <p:cNvGrpSpPr/>
              <p:nvPr/>
            </p:nvGrpSpPr>
            <p:grpSpPr>
              <a:xfrm>
                <a:off x="5807449" y="714612"/>
                <a:ext cx="436683" cy="1130044"/>
                <a:chOff x="5861410" y="1124633"/>
                <a:chExt cx="533419" cy="1308219"/>
              </a:xfrm>
            </p:grpSpPr>
            <p:sp>
              <p:nvSpPr>
                <p:cNvPr id="24" name="TextBox 23">
                  <a:extLst>
                    <a:ext uri="{FF2B5EF4-FFF2-40B4-BE49-F238E27FC236}">
                      <a16:creationId xmlns:a16="http://schemas.microsoft.com/office/drawing/2014/main" id="{7E39E8E3-04D6-F860-14A4-E12B191CE964}"/>
                    </a:ext>
                  </a:extLst>
                </p:cNvPr>
                <p:cNvSpPr txBox="1"/>
                <p:nvPr/>
              </p:nvSpPr>
              <p:spPr>
                <a:xfrm>
                  <a:off x="5875667" y="1124633"/>
                  <a:ext cx="485678" cy="240928"/>
                </a:xfrm>
                <a:prstGeom prst="rect">
                  <a:avLst/>
                </a:prstGeom>
                <a:noFill/>
                <a:ln w="12700">
                  <a:solidFill>
                    <a:schemeClr val="tx1"/>
                  </a:solidFill>
                </a:ln>
              </p:spPr>
              <p:txBody>
                <a:bodyPr wrap="square" lIns="0" tIns="0" rIns="0" bIns="34290" rtlCol="0">
                  <a:spAutoFit/>
                </a:bodyPr>
                <a:lstStyle/>
                <a:p>
                  <a:pPr algn="ctr"/>
                  <a:r>
                    <a:rPr lang="en-US" sz="2000" dirty="0"/>
                    <a:t>x</a:t>
                  </a:r>
                  <a:r>
                    <a:rPr lang="en-US" sz="2000" baseline="-25000" dirty="0"/>
                    <a:t>1</a:t>
                  </a:r>
                  <a:endParaRPr lang="en-US" sz="2000" dirty="0"/>
                </a:p>
              </p:txBody>
            </p:sp>
            <p:sp>
              <p:nvSpPr>
                <p:cNvPr id="25" name="TextBox 24">
                  <a:extLst>
                    <a:ext uri="{FF2B5EF4-FFF2-40B4-BE49-F238E27FC236}">
                      <a16:creationId xmlns:a16="http://schemas.microsoft.com/office/drawing/2014/main" id="{903EE88E-8A29-B392-5C35-4FF232366636}"/>
                    </a:ext>
                  </a:extLst>
                </p:cNvPr>
                <p:cNvSpPr txBox="1"/>
                <p:nvPr/>
              </p:nvSpPr>
              <p:spPr>
                <a:xfrm>
                  <a:off x="5875667" y="1538029"/>
                  <a:ext cx="485679" cy="240928"/>
                </a:xfrm>
                <a:prstGeom prst="rect">
                  <a:avLst/>
                </a:prstGeom>
                <a:noFill/>
                <a:ln w="12700">
                  <a:solidFill>
                    <a:schemeClr val="tx1"/>
                  </a:solidFill>
                </a:ln>
              </p:spPr>
              <p:txBody>
                <a:bodyPr wrap="square" lIns="0" tIns="0" rIns="0" bIns="34290" rtlCol="0">
                  <a:spAutoFit/>
                </a:bodyPr>
                <a:lstStyle/>
                <a:p>
                  <a:pPr algn="ctr"/>
                  <a:r>
                    <a:rPr lang="en-US" sz="2000" dirty="0"/>
                    <a:t>x</a:t>
                  </a:r>
                  <a:r>
                    <a:rPr lang="en-US" sz="2000" baseline="-25000" dirty="0"/>
                    <a:t>2</a:t>
                  </a:r>
                  <a:endParaRPr lang="en-US" sz="2000" dirty="0"/>
                </a:p>
              </p:txBody>
            </p:sp>
            <p:sp>
              <p:nvSpPr>
                <p:cNvPr id="26" name="TextBox 25">
                  <a:extLst>
                    <a:ext uri="{FF2B5EF4-FFF2-40B4-BE49-F238E27FC236}">
                      <a16:creationId xmlns:a16="http://schemas.microsoft.com/office/drawing/2014/main" id="{FBBCC743-9FB3-915F-63F4-E2ECE2B896F9}"/>
                    </a:ext>
                  </a:extLst>
                </p:cNvPr>
                <p:cNvSpPr txBox="1"/>
                <p:nvPr/>
              </p:nvSpPr>
              <p:spPr>
                <a:xfrm>
                  <a:off x="5875668" y="2191924"/>
                  <a:ext cx="519161" cy="240928"/>
                </a:xfrm>
                <a:prstGeom prst="rect">
                  <a:avLst/>
                </a:prstGeom>
                <a:noFill/>
                <a:ln w="12700">
                  <a:solidFill>
                    <a:schemeClr val="tx1"/>
                  </a:solidFill>
                </a:ln>
              </p:spPr>
              <p:txBody>
                <a:bodyPr wrap="square" lIns="0" tIns="0" rIns="0" bIns="34290" rtlCol="0">
                  <a:spAutoFit/>
                </a:bodyPr>
                <a:lstStyle/>
                <a:p>
                  <a:pPr algn="ctr"/>
                  <a:r>
                    <a:rPr lang="en-US" sz="2000" dirty="0" err="1"/>
                    <a:t>x</a:t>
                  </a:r>
                  <a:r>
                    <a:rPr lang="en-US" sz="2000" baseline="-25000" dirty="0" err="1"/>
                    <a:t>N</a:t>
                  </a:r>
                  <a:endParaRPr lang="en-US" sz="2000" dirty="0"/>
                </a:p>
              </p:txBody>
            </p:sp>
            <p:sp>
              <p:nvSpPr>
                <p:cNvPr id="27" name="TextBox 26">
                  <a:extLst>
                    <a:ext uri="{FF2B5EF4-FFF2-40B4-BE49-F238E27FC236}">
                      <a16:creationId xmlns:a16="http://schemas.microsoft.com/office/drawing/2014/main" id="{5BAFD294-7CF9-E981-EAD9-F770696F188E}"/>
                    </a:ext>
                  </a:extLst>
                </p:cNvPr>
                <p:cNvSpPr txBox="1"/>
                <p:nvPr/>
              </p:nvSpPr>
              <p:spPr>
                <a:xfrm>
                  <a:off x="5861410" y="1820881"/>
                  <a:ext cx="466998" cy="216565"/>
                </a:xfrm>
                <a:prstGeom prst="rect">
                  <a:avLst/>
                </a:prstGeom>
                <a:noFill/>
              </p:spPr>
              <p:txBody>
                <a:bodyPr wrap="square" lIns="0" tIns="0" rIns="0" bIns="0" rtlCol="0">
                  <a:spAutoFit/>
                </a:bodyPr>
                <a:lstStyle/>
                <a:p>
                  <a:pPr algn="ctr"/>
                  <a:r>
                    <a:rPr lang="en-US" sz="2000" b="1" dirty="0"/>
                    <a:t>…</a:t>
                  </a:r>
                </a:p>
              </p:txBody>
            </p:sp>
          </p:grpSp>
        </p:grpSp>
        <p:cxnSp>
          <p:nvCxnSpPr>
            <p:cNvPr id="6" name="Straight Arrow Connector 5">
              <a:extLst>
                <a:ext uri="{FF2B5EF4-FFF2-40B4-BE49-F238E27FC236}">
                  <a16:creationId xmlns:a16="http://schemas.microsoft.com/office/drawing/2014/main" id="{300E2790-1F7D-3918-9FF8-0A642D8BBFB8}"/>
                </a:ext>
              </a:extLst>
            </p:cNvPr>
            <p:cNvCxnSpPr>
              <a:stCxn id="52" idx="2"/>
            </p:cNvCxnSpPr>
            <p:nvPr/>
          </p:nvCxnSpPr>
          <p:spPr bwMode="auto">
            <a:xfrm flipV="1">
              <a:off x="7497175" y="2435313"/>
              <a:ext cx="882761" cy="30134"/>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4E7AEDF6-AF59-E826-ED4E-498488E2ABC2}"/>
                </a:ext>
              </a:extLst>
            </p:cNvPr>
            <p:cNvSpPr txBox="1"/>
            <p:nvPr/>
          </p:nvSpPr>
          <p:spPr>
            <a:xfrm>
              <a:off x="7243563" y="1680271"/>
              <a:ext cx="1233172" cy="615553"/>
            </a:xfrm>
            <a:prstGeom prst="rect">
              <a:avLst/>
            </a:prstGeom>
            <a:noFill/>
          </p:spPr>
          <p:txBody>
            <a:bodyPr wrap="square" lIns="0" tIns="0" rIns="0" bIns="0" rtlCol="0">
              <a:spAutoFit/>
            </a:bodyPr>
            <a:lstStyle/>
            <a:p>
              <a:pPr algn="ctr"/>
              <a:r>
                <a:rPr lang="en-US" sz="2000" dirty="0"/>
                <a:t>Calculated output</a:t>
              </a:r>
            </a:p>
          </p:txBody>
        </p:sp>
        <p:sp>
          <p:nvSpPr>
            <p:cNvPr id="9" name="TextBox 8">
              <a:extLst>
                <a:ext uri="{FF2B5EF4-FFF2-40B4-BE49-F238E27FC236}">
                  <a16:creationId xmlns:a16="http://schemas.microsoft.com/office/drawing/2014/main" id="{E133E5A5-12A4-8F82-620A-1F42EDBC43F5}"/>
                </a:ext>
              </a:extLst>
            </p:cNvPr>
            <p:cNvSpPr txBox="1"/>
            <p:nvPr/>
          </p:nvSpPr>
          <p:spPr>
            <a:xfrm>
              <a:off x="7550753" y="2792948"/>
              <a:ext cx="1167797" cy="615553"/>
            </a:xfrm>
            <a:prstGeom prst="rect">
              <a:avLst/>
            </a:prstGeom>
            <a:noFill/>
          </p:spPr>
          <p:txBody>
            <a:bodyPr wrap="square" lIns="0" tIns="0" rIns="0" bIns="0" rtlCol="0">
              <a:spAutoFit/>
            </a:bodyPr>
            <a:lstStyle/>
            <a:p>
              <a:r>
                <a:rPr lang="en-US" sz="2000" dirty="0"/>
                <a:t>Target output y</a:t>
              </a:r>
            </a:p>
          </p:txBody>
        </p:sp>
        <p:sp>
          <p:nvSpPr>
            <p:cNvPr id="10" name="Up-Down Arrow 43">
              <a:extLst>
                <a:ext uri="{FF2B5EF4-FFF2-40B4-BE49-F238E27FC236}">
                  <a16:creationId xmlns:a16="http://schemas.microsoft.com/office/drawing/2014/main" id="{C2575C3D-B470-613A-085E-6F01010CA576}"/>
                </a:ext>
              </a:extLst>
            </p:cNvPr>
            <p:cNvSpPr/>
            <p:nvPr/>
          </p:nvSpPr>
          <p:spPr bwMode="auto">
            <a:xfrm>
              <a:off x="8302446" y="2593701"/>
              <a:ext cx="286088" cy="47546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2000"/>
            </a:p>
          </p:txBody>
        </p:sp>
        <p:cxnSp>
          <p:nvCxnSpPr>
            <p:cNvPr id="11" name="Straight Connector 10">
              <a:extLst>
                <a:ext uri="{FF2B5EF4-FFF2-40B4-BE49-F238E27FC236}">
                  <a16:creationId xmlns:a16="http://schemas.microsoft.com/office/drawing/2014/main" id="{1A269CF2-BE09-962F-CAC6-E59F1FE1220C}"/>
                </a:ext>
              </a:extLst>
            </p:cNvPr>
            <p:cNvCxnSpPr>
              <a:cxnSpLocks/>
              <a:stCxn id="24" idx="3"/>
            </p:cNvCxnSpPr>
            <p:nvPr/>
          </p:nvCxnSpPr>
          <p:spPr bwMode="auto">
            <a:xfrm>
              <a:off x="5399466" y="1723555"/>
              <a:ext cx="1121229" cy="53744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7EDEDAE5-2F9C-4877-D37F-4E1A2F879FA8}"/>
                </a:ext>
              </a:extLst>
            </p:cNvPr>
            <p:cNvCxnSpPr>
              <a:cxnSpLocks/>
              <a:stCxn id="25" idx="3"/>
              <a:endCxn id="53" idx="2"/>
            </p:cNvCxnSpPr>
            <p:nvPr/>
          </p:nvCxnSpPr>
          <p:spPr bwMode="auto">
            <a:xfrm>
              <a:off x="5399468" y="2311063"/>
              <a:ext cx="1079188" cy="155594"/>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16BC67F9-61DC-5B49-0899-9862AF08F41C}"/>
                </a:ext>
              </a:extLst>
            </p:cNvPr>
            <p:cNvCxnSpPr>
              <a:cxnSpLocks/>
              <a:stCxn id="26" idx="3"/>
            </p:cNvCxnSpPr>
            <p:nvPr/>
          </p:nvCxnSpPr>
          <p:spPr bwMode="auto">
            <a:xfrm flipV="1">
              <a:off x="5445023" y="2614875"/>
              <a:ext cx="1075672" cy="625488"/>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 name="Group 13">
              <a:extLst>
                <a:ext uri="{FF2B5EF4-FFF2-40B4-BE49-F238E27FC236}">
                  <a16:creationId xmlns:a16="http://schemas.microsoft.com/office/drawing/2014/main" id="{9F3BEE4A-2C6F-1131-B8EF-31D44DCE201D}"/>
                </a:ext>
              </a:extLst>
            </p:cNvPr>
            <p:cNvGrpSpPr/>
            <p:nvPr/>
          </p:nvGrpSpPr>
          <p:grpSpPr>
            <a:xfrm>
              <a:off x="5551030" y="1536916"/>
              <a:ext cx="729247" cy="1915450"/>
              <a:chOff x="5678811" y="1662443"/>
              <a:chExt cx="535999" cy="1347793"/>
            </a:xfrm>
          </p:grpSpPr>
          <p:sp>
            <p:nvSpPr>
              <p:cNvPr id="18" name="TextBox 17">
                <a:extLst>
                  <a:ext uri="{FF2B5EF4-FFF2-40B4-BE49-F238E27FC236}">
                    <a16:creationId xmlns:a16="http://schemas.microsoft.com/office/drawing/2014/main" id="{6F1F3EF9-5851-4760-A15D-6AA04B4F44CA}"/>
                  </a:ext>
                </a:extLst>
              </p:cNvPr>
              <p:cNvSpPr txBox="1"/>
              <p:nvPr/>
            </p:nvSpPr>
            <p:spPr>
              <a:xfrm>
                <a:off x="5678811" y="2025764"/>
                <a:ext cx="535999" cy="216565"/>
              </a:xfrm>
              <a:prstGeom prst="rect">
                <a:avLst/>
              </a:prstGeom>
              <a:noFill/>
            </p:spPr>
            <p:txBody>
              <a:bodyPr wrap="square" lIns="0" tIns="0" rIns="0" bIns="0" rtlCol="0">
                <a:spAutoFit/>
              </a:bodyPr>
              <a:lstStyle/>
              <a:p>
                <a:pPr algn="ctr"/>
                <a:r>
                  <a:rPr lang="en-US" sz="2000" dirty="0"/>
                  <a:t>w</a:t>
                </a:r>
                <a:r>
                  <a:rPr lang="en-US" sz="2000" baseline="-25000" dirty="0"/>
                  <a:t>2</a:t>
                </a:r>
                <a:endParaRPr lang="en-US" sz="2000" dirty="0"/>
              </a:p>
            </p:txBody>
          </p:sp>
          <p:sp>
            <p:nvSpPr>
              <p:cNvPr id="19" name="TextBox 18">
                <a:extLst>
                  <a:ext uri="{FF2B5EF4-FFF2-40B4-BE49-F238E27FC236}">
                    <a16:creationId xmlns:a16="http://schemas.microsoft.com/office/drawing/2014/main" id="{4A9C0171-3554-B6BD-6A30-51B8A819D05A}"/>
                  </a:ext>
                </a:extLst>
              </p:cNvPr>
              <p:cNvSpPr txBox="1"/>
              <p:nvPr/>
            </p:nvSpPr>
            <p:spPr>
              <a:xfrm>
                <a:off x="5780554" y="1662443"/>
                <a:ext cx="338087" cy="216565"/>
              </a:xfrm>
              <a:prstGeom prst="rect">
                <a:avLst/>
              </a:prstGeom>
              <a:noFill/>
            </p:spPr>
            <p:txBody>
              <a:bodyPr wrap="square" lIns="0" tIns="0" rIns="0" bIns="0" rtlCol="0">
                <a:spAutoFit/>
              </a:bodyPr>
              <a:lstStyle/>
              <a:p>
                <a:pPr algn="ctr"/>
                <a:r>
                  <a:rPr lang="en-US" sz="2000" dirty="0"/>
                  <a:t>w</a:t>
                </a:r>
                <a:r>
                  <a:rPr lang="en-US" sz="2000" baseline="-25000" dirty="0"/>
                  <a:t>1</a:t>
                </a:r>
                <a:endParaRPr lang="en-US" sz="2000" dirty="0"/>
              </a:p>
            </p:txBody>
          </p:sp>
          <p:sp>
            <p:nvSpPr>
              <p:cNvPr id="20" name="TextBox 19">
                <a:extLst>
                  <a:ext uri="{FF2B5EF4-FFF2-40B4-BE49-F238E27FC236}">
                    <a16:creationId xmlns:a16="http://schemas.microsoft.com/office/drawing/2014/main" id="{FA087235-EB2E-971B-5D8B-4E1F7519F943}"/>
                  </a:ext>
                </a:extLst>
              </p:cNvPr>
              <p:cNvSpPr txBox="1"/>
              <p:nvPr/>
            </p:nvSpPr>
            <p:spPr>
              <a:xfrm>
                <a:off x="5806963" y="2405198"/>
                <a:ext cx="259863" cy="216565"/>
              </a:xfrm>
              <a:prstGeom prst="rect">
                <a:avLst/>
              </a:prstGeom>
              <a:noFill/>
            </p:spPr>
            <p:txBody>
              <a:bodyPr wrap="square" lIns="0" tIns="0" rIns="0" bIns="0" rtlCol="0">
                <a:spAutoFit/>
              </a:bodyPr>
              <a:lstStyle/>
              <a:p>
                <a:pPr algn="ctr"/>
                <a:r>
                  <a:rPr lang="en-US" sz="2000" b="1" dirty="0"/>
                  <a:t>…</a:t>
                </a:r>
              </a:p>
            </p:txBody>
          </p:sp>
          <p:sp>
            <p:nvSpPr>
              <p:cNvPr id="21" name="TextBox 20">
                <a:extLst>
                  <a:ext uri="{FF2B5EF4-FFF2-40B4-BE49-F238E27FC236}">
                    <a16:creationId xmlns:a16="http://schemas.microsoft.com/office/drawing/2014/main" id="{2429A901-497D-AA72-7054-5884DD3C3EEA}"/>
                  </a:ext>
                </a:extLst>
              </p:cNvPr>
              <p:cNvSpPr txBox="1"/>
              <p:nvPr/>
            </p:nvSpPr>
            <p:spPr>
              <a:xfrm>
                <a:off x="5786189" y="2793671"/>
                <a:ext cx="378985" cy="216565"/>
              </a:xfrm>
              <a:prstGeom prst="rect">
                <a:avLst/>
              </a:prstGeom>
              <a:noFill/>
            </p:spPr>
            <p:txBody>
              <a:bodyPr wrap="square" lIns="0" tIns="0" rIns="0" bIns="0" rtlCol="0">
                <a:spAutoFit/>
              </a:bodyPr>
              <a:lstStyle/>
              <a:p>
                <a:pPr algn="ctr"/>
                <a:r>
                  <a:rPr lang="en-US" sz="2000" dirty="0" err="1"/>
                  <a:t>w</a:t>
                </a:r>
                <a:r>
                  <a:rPr lang="en-US" sz="2000" baseline="-25000" dirty="0" err="1"/>
                  <a:t>N</a:t>
                </a:r>
                <a:endParaRPr lang="en-US" sz="2000" dirty="0"/>
              </a:p>
            </p:txBody>
          </p:sp>
        </p:grpSp>
        <p:sp>
          <p:nvSpPr>
            <p:cNvPr id="16" name="TextBox 15">
              <a:extLst>
                <a:ext uri="{FF2B5EF4-FFF2-40B4-BE49-F238E27FC236}">
                  <a16:creationId xmlns:a16="http://schemas.microsoft.com/office/drawing/2014/main" id="{F8E8BE83-3FCA-34AE-AA5F-B326A05D1A28}"/>
                </a:ext>
              </a:extLst>
            </p:cNvPr>
            <p:cNvSpPr txBox="1"/>
            <p:nvPr/>
          </p:nvSpPr>
          <p:spPr>
            <a:xfrm>
              <a:off x="8303528" y="2206314"/>
              <a:ext cx="314266" cy="307778"/>
            </a:xfrm>
            <a:prstGeom prst="rect">
              <a:avLst/>
            </a:prstGeom>
            <a:noFill/>
          </p:spPr>
          <p:txBody>
            <a:bodyPr wrap="square" lIns="0" tIns="0" rIns="0" bIns="0" rtlCol="0">
              <a:spAutoFit/>
            </a:bodyPr>
            <a:lstStyle/>
            <a:p>
              <a:pPr algn="ctr"/>
              <a:r>
                <a:rPr lang="en-US" sz="2000" dirty="0"/>
                <a:t>a</a:t>
              </a:r>
            </a:p>
          </p:txBody>
        </p:sp>
        <p:grpSp>
          <p:nvGrpSpPr>
            <p:cNvPr id="56" name="Group 55">
              <a:extLst>
                <a:ext uri="{FF2B5EF4-FFF2-40B4-BE49-F238E27FC236}">
                  <a16:creationId xmlns:a16="http://schemas.microsoft.com/office/drawing/2014/main" id="{779EFAC6-4B93-45C0-35E9-41701BD9E85C}"/>
                </a:ext>
              </a:extLst>
            </p:cNvPr>
            <p:cNvGrpSpPr/>
            <p:nvPr/>
          </p:nvGrpSpPr>
          <p:grpSpPr>
            <a:xfrm>
              <a:off x="6276033" y="2023731"/>
              <a:ext cx="1221143" cy="883433"/>
              <a:chOff x="1666888" y="3332389"/>
              <a:chExt cx="955365" cy="647189"/>
            </a:xfrm>
          </p:grpSpPr>
          <p:sp>
            <p:nvSpPr>
              <p:cNvPr id="52" name="Pie 7">
                <a:extLst>
                  <a:ext uri="{FF2B5EF4-FFF2-40B4-BE49-F238E27FC236}">
                    <a16:creationId xmlns:a16="http://schemas.microsoft.com/office/drawing/2014/main" id="{13CCFFAA-0A14-5F9A-EDB3-AF29CDDBAEEE}"/>
                  </a:ext>
                </a:extLst>
              </p:cNvPr>
              <p:cNvSpPr/>
              <p:nvPr/>
            </p:nvSpPr>
            <p:spPr bwMode="auto">
              <a:xfrm flipH="1">
                <a:off x="1666888" y="3332389"/>
                <a:ext cx="955365" cy="647189"/>
              </a:xfrm>
              <a:prstGeom prst="pie">
                <a:avLst>
                  <a:gd name="adj1" fmla="val 5384087"/>
                  <a:gd name="adj2" fmla="val 16200000"/>
                </a:avLst>
              </a:prstGeom>
              <a:solidFill>
                <a:schemeClr val="bg1">
                  <a:lumMod val="85000"/>
                </a:schemeClr>
              </a:solidFill>
              <a:ln w="19050" cap="flat" cmpd="sng" algn="ctr">
                <a:solidFill>
                  <a:schemeClr val="tx1"/>
                </a:solidFill>
                <a:prstDash val="solid"/>
                <a:miter lim="800000"/>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r" defTabSz="685800"/>
                <a:endParaRPr lang="en-US" dirty="0"/>
              </a:p>
            </p:txBody>
          </p:sp>
          <p:sp>
            <p:nvSpPr>
              <p:cNvPr id="53" name="Pie 6">
                <a:extLst>
                  <a:ext uri="{FF2B5EF4-FFF2-40B4-BE49-F238E27FC236}">
                    <a16:creationId xmlns:a16="http://schemas.microsoft.com/office/drawing/2014/main" id="{1AC8EE1D-DF0C-C0BB-117C-00A37F6C4708}"/>
                  </a:ext>
                </a:extLst>
              </p:cNvPr>
              <p:cNvSpPr/>
              <p:nvPr/>
            </p:nvSpPr>
            <p:spPr bwMode="auto">
              <a:xfrm>
                <a:off x="1825411" y="3342111"/>
                <a:ext cx="636342" cy="629516"/>
              </a:xfrm>
              <a:prstGeom prst="pie">
                <a:avLst>
                  <a:gd name="adj1" fmla="val 5384087"/>
                  <a:gd name="adj2" fmla="val 16200000"/>
                </a:avLst>
              </a:prstGeom>
              <a:noFill/>
              <a:ln w="19050" cap="flat" cmpd="sng" algn="ctr">
                <a:solidFill>
                  <a:schemeClr val="tx1"/>
                </a:solidFill>
                <a:prstDash val="solid"/>
                <a:miter lim="800000"/>
                <a:headEnd type="none" w="med" len="med"/>
                <a:tailEnd type="none" w="med" len="med"/>
              </a:ln>
              <a:effectLst/>
            </p:spPr>
            <p:txBody>
              <a:bodyPr vert="horz" wrap="none" lIns="0" tIns="34290" rIns="0" bIns="34290" numCol="1" rtlCol="0" anchor="ctr" anchorCtr="0" compatLnSpc="1">
                <a:prstTxWarp prst="textNoShape">
                  <a:avLst/>
                </a:prstTxWarp>
              </a:bodyPr>
              <a:lstStyle/>
              <a:p>
                <a:pPr defTabSz="685800"/>
                <a:r>
                  <a:rPr lang="en-US" sz="2000" dirty="0"/>
                  <a:t>z</a:t>
                </a:r>
              </a:p>
            </p:txBody>
          </p:sp>
          <p:sp>
            <p:nvSpPr>
              <p:cNvPr id="55" name="Freeform: Shape 54">
                <a:extLst>
                  <a:ext uri="{FF2B5EF4-FFF2-40B4-BE49-F238E27FC236}">
                    <a16:creationId xmlns:a16="http://schemas.microsoft.com/office/drawing/2014/main" id="{AA9B1FCB-E52F-DA41-F178-96399FB83CC1}"/>
                  </a:ext>
                </a:extLst>
              </p:cNvPr>
              <p:cNvSpPr/>
              <p:nvPr/>
            </p:nvSpPr>
            <p:spPr bwMode="auto">
              <a:xfrm>
                <a:off x="2194664" y="3602062"/>
                <a:ext cx="318122" cy="160241"/>
              </a:xfrm>
              <a:custGeom>
                <a:avLst/>
                <a:gdLst>
                  <a:gd name="connsiteX0" fmla="*/ 0 w 439414"/>
                  <a:gd name="connsiteY0" fmla="*/ 275587 h 276001"/>
                  <a:gd name="connsiteX1" fmla="*/ 157162 w 439414"/>
                  <a:gd name="connsiteY1" fmla="*/ 239868 h 276001"/>
                  <a:gd name="connsiteX2" fmla="*/ 257175 w 439414"/>
                  <a:gd name="connsiteY2" fmla="*/ 46987 h 276001"/>
                  <a:gd name="connsiteX3" fmla="*/ 428625 w 439414"/>
                  <a:gd name="connsiteY3" fmla="*/ 4124 h 276001"/>
                  <a:gd name="connsiteX4" fmla="*/ 407194 w 439414"/>
                  <a:gd name="connsiteY4" fmla="*/ 4124 h 276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414" h="276001">
                    <a:moveTo>
                      <a:pt x="0" y="275587"/>
                    </a:moveTo>
                    <a:cubicBezTo>
                      <a:pt x="57150" y="276777"/>
                      <a:pt x="114300" y="277968"/>
                      <a:pt x="157162" y="239868"/>
                    </a:cubicBezTo>
                    <a:cubicBezTo>
                      <a:pt x="200024" y="201768"/>
                      <a:pt x="211931" y="86278"/>
                      <a:pt x="257175" y="46987"/>
                    </a:cubicBezTo>
                    <a:cubicBezTo>
                      <a:pt x="302419" y="7696"/>
                      <a:pt x="403622" y="11268"/>
                      <a:pt x="428625" y="4124"/>
                    </a:cubicBezTo>
                    <a:cubicBezTo>
                      <a:pt x="453628" y="-3020"/>
                      <a:pt x="430411" y="552"/>
                      <a:pt x="407194" y="4124"/>
                    </a:cubicBezTo>
                  </a:path>
                </a:pathLst>
              </a:custGeom>
              <a:noFill/>
              <a:ln w="254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grpSp>
      </p:grpSp>
      <p:graphicFrame>
        <p:nvGraphicFramePr>
          <p:cNvPr id="37" name="Object 36">
            <a:extLst>
              <a:ext uri="{FF2B5EF4-FFF2-40B4-BE49-F238E27FC236}">
                <a16:creationId xmlns:a16="http://schemas.microsoft.com/office/drawing/2014/main" id="{C2F2CB2B-24B5-5A0D-4190-B396E770FF8C}"/>
              </a:ext>
            </a:extLst>
          </p:cNvPr>
          <p:cNvGraphicFramePr>
            <a:graphicFrameLocks noChangeAspect="1"/>
          </p:cNvGraphicFramePr>
          <p:nvPr>
            <p:extLst>
              <p:ext uri="{D42A27DB-BD31-4B8C-83A1-F6EECF244321}">
                <p14:modId xmlns:p14="http://schemas.microsoft.com/office/powerpoint/2010/main" val="227998389"/>
              </p:ext>
            </p:extLst>
          </p:nvPr>
        </p:nvGraphicFramePr>
        <p:xfrm>
          <a:off x="5338523" y="3770865"/>
          <a:ext cx="2620963" cy="942975"/>
        </p:xfrm>
        <a:graphic>
          <a:graphicData uri="http://schemas.openxmlformats.org/presentationml/2006/ole">
            <mc:AlternateContent xmlns:mc="http://schemas.openxmlformats.org/markup-compatibility/2006">
              <mc:Choice xmlns:v="urn:schemas-microsoft-com:vml" Requires="v">
                <p:oleObj name="Equation" r:id="rId2" imgW="2621386" imgH="943471" progId="Equation.DSMT4">
                  <p:embed/>
                </p:oleObj>
              </mc:Choice>
              <mc:Fallback>
                <p:oleObj name="Equation" r:id="rId2" imgW="2621386" imgH="943471" progId="Equation.DSMT4">
                  <p:embed/>
                  <p:pic>
                    <p:nvPicPr>
                      <p:cNvPr id="0" name=""/>
                      <p:cNvPicPr/>
                      <p:nvPr/>
                    </p:nvPicPr>
                    <p:blipFill>
                      <a:blip r:embed="rId3"/>
                      <a:stretch>
                        <a:fillRect/>
                      </a:stretch>
                    </p:blipFill>
                    <p:spPr>
                      <a:xfrm>
                        <a:off x="5338523" y="3770865"/>
                        <a:ext cx="2620963" cy="942975"/>
                      </a:xfrm>
                      <a:prstGeom prst="rect">
                        <a:avLst/>
                      </a:prstGeom>
                    </p:spPr>
                  </p:pic>
                </p:oleObj>
              </mc:Fallback>
            </mc:AlternateContent>
          </a:graphicData>
        </a:graphic>
      </p:graphicFrame>
    </p:spTree>
    <p:extLst>
      <p:ext uri="{BB962C8B-B14F-4D97-AF65-F5344CB8AC3E}">
        <p14:creationId xmlns:p14="http://schemas.microsoft.com/office/powerpoint/2010/main" val="3404808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181100" y="3638550"/>
            <a:ext cx="6781800" cy="533400"/>
          </a:xfrm>
        </p:spPr>
        <p:txBody>
          <a:bodyPr/>
          <a:lstStyle/>
          <a:p>
            <a:pPr marL="2286000" indent="-2286000"/>
            <a:r>
              <a:rPr lang="en-US" dirty="0"/>
              <a:t>Chapter 3 – The Perceptron for Logistic Regression</a:t>
            </a:r>
          </a:p>
        </p:txBody>
      </p:sp>
    </p:spTree>
    <p:extLst>
      <p:ext uri="{BB962C8B-B14F-4D97-AF65-F5344CB8AC3E}">
        <p14:creationId xmlns:p14="http://schemas.microsoft.com/office/powerpoint/2010/main" val="209980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E57F-7A7B-FE26-DD57-A92F77C02831}"/>
              </a:ext>
            </a:extLst>
          </p:cNvPr>
          <p:cNvSpPr>
            <a:spLocks noGrp="1"/>
          </p:cNvSpPr>
          <p:nvPr>
            <p:ph type="title"/>
          </p:nvPr>
        </p:nvSpPr>
        <p:spPr/>
        <p:txBody>
          <a:bodyPr/>
          <a:lstStyle/>
          <a:p>
            <a:r>
              <a:rPr lang="en-US" dirty="0"/>
              <a:t>The Essence of Supervised Training</a:t>
            </a:r>
          </a:p>
        </p:txBody>
      </p:sp>
      <p:sp>
        <p:nvSpPr>
          <p:cNvPr id="3" name="Content Placeholder 2">
            <a:extLst>
              <a:ext uri="{FF2B5EF4-FFF2-40B4-BE49-F238E27FC236}">
                <a16:creationId xmlns:a16="http://schemas.microsoft.com/office/drawing/2014/main" id="{B12497CF-933C-230F-186E-288371FF2156}"/>
              </a:ext>
            </a:extLst>
          </p:cNvPr>
          <p:cNvSpPr>
            <a:spLocks noGrp="1"/>
          </p:cNvSpPr>
          <p:nvPr>
            <p:ph idx="1"/>
          </p:nvPr>
        </p:nvSpPr>
        <p:spPr>
          <a:xfrm>
            <a:off x="304800" y="1123950"/>
            <a:ext cx="8251823" cy="3149829"/>
          </a:xfrm>
        </p:spPr>
        <p:txBody>
          <a:bodyPr/>
          <a:lstStyle/>
          <a:p>
            <a:r>
              <a:rPr lang="en-US" b="1" dirty="0"/>
              <a:t>Supervised training (learning)</a:t>
            </a:r>
            <a:r>
              <a:rPr lang="en-US" dirty="0"/>
              <a:t>, also known as supervised machine learning, is a subcategory of machine learning and artificial intelligence. </a:t>
            </a:r>
          </a:p>
          <a:p>
            <a:r>
              <a:rPr lang="en-US" dirty="0"/>
              <a:t>It is defined by its use of labeled datasets to train algorithms that to classify data or predict outcomes accurately.</a:t>
            </a:r>
          </a:p>
          <a:p>
            <a:r>
              <a:rPr lang="en-US" dirty="0"/>
              <a:t>As input data is fed into the model, it adjusts its weights until the model has been fitted appropriately, which occurs as part of the cross validation process. </a:t>
            </a:r>
          </a:p>
          <a:p>
            <a:r>
              <a:rPr lang="en-US" dirty="0"/>
              <a:t>Supervised learning helps organizations solve for a variety of real-world problems at scale, such as classifying spam in a separate folder from your inbox.</a:t>
            </a:r>
          </a:p>
        </p:txBody>
      </p:sp>
    </p:spTree>
    <p:extLst>
      <p:ext uri="{BB962C8B-B14F-4D97-AF65-F5344CB8AC3E}">
        <p14:creationId xmlns:p14="http://schemas.microsoft.com/office/powerpoint/2010/main" val="355739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E57F-7A7B-FE26-DD57-A92F77C02831}"/>
              </a:ext>
            </a:extLst>
          </p:cNvPr>
          <p:cNvSpPr>
            <a:spLocks noGrp="1"/>
          </p:cNvSpPr>
          <p:nvPr>
            <p:ph type="title"/>
          </p:nvPr>
        </p:nvSpPr>
        <p:spPr/>
        <p:txBody>
          <a:bodyPr/>
          <a:lstStyle/>
          <a:p>
            <a:r>
              <a:rPr lang="en-US" dirty="0"/>
              <a:t>Machine Learning Approaches</a:t>
            </a:r>
          </a:p>
        </p:txBody>
      </p:sp>
      <p:sp>
        <p:nvSpPr>
          <p:cNvPr id="3" name="Content Placeholder 2">
            <a:extLst>
              <a:ext uri="{FF2B5EF4-FFF2-40B4-BE49-F238E27FC236}">
                <a16:creationId xmlns:a16="http://schemas.microsoft.com/office/drawing/2014/main" id="{B12497CF-933C-230F-186E-288371FF2156}"/>
              </a:ext>
            </a:extLst>
          </p:cNvPr>
          <p:cNvSpPr>
            <a:spLocks noGrp="1"/>
          </p:cNvSpPr>
          <p:nvPr>
            <p:ph idx="1"/>
          </p:nvPr>
        </p:nvSpPr>
        <p:spPr>
          <a:xfrm>
            <a:off x="457200" y="1123950"/>
            <a:ext cx="8099423" cy="3149829"/>
          </a:xfrm>
        </p:spPr>
        <p:txBody>
          <a:bodyPr/>
          <a:lstStyle/>
          <a:p>
            <a:r>
              <a:rPr lang="en-US" dirty="0"/>
              <a:t>Various Machine Learning (ML) tools include but not limited to the following approaches:</a:t>
            </a:r>
          </a:p>
          <a:p>
            <a:pPr lvl="1"/>
            <a:r>
              <a:rPr lang="en-US" dirty="0"/>
              <a:t>Neural networks</a:t>
            </a:r>
          </a:p>
          <a:p>
            <a:pPr lvl="1"/>
            <a:r>
              <a:rPr lang="en-US" dirty="0"/>
              <a:t>Naive bayes</a:t>
            </a:r>
          </a:p>
          <a:p>
            <a:pPr lvl="1"/>
            <a:r>
              <a:rPr lang="en-US" dirty="0"/>
              <a:t>Logistic regression </a:t>
            </a:r>
          </a:p>
          <a:p>
            <a:pPr lvl="1"/>
            <a:r>
              <a:rPr lang="en-US" dirty="0"/>
              <a:t>Support vector machines (SVM)</a:t>
            </a:r>
          </a:p>
          <a:p>
            <a:pPr lvl="1"/>
            <a:r>
              <a:rPr lang="en-US" dirty="0"/>
              <a:t>K-nearest neighbor</a:t>
            </a:r>
          </a:p>
          <a:p>
            <a:pPr lvl="1"/>
            <a:r>
              <a:rPr lang="en-US" dirty="0"/>
              <a:t>Random forest</a:t>
            </a:r>
          </a:p>
          <a:p>
            <a:r>
              <a:rPr lang="en-US" dirty="0"/>
              <a:t>You can learn more about supervised and unsupervised machine learning at https://www.ibm.com/topics/supervised-learning</a:t>
            </a:r>
          </a:p>
          <a:p>
            <a:endParaRPr lang="en-US" dirty="0"/>
          </a:p>
        </p:txBody>
      </p:sp>
    </p:spTree>
    <p:extLst>
      <p:ext uri="{BB962C8B-B14F-4D97-AF65-F5344CB8AC3E}">
        <p14:creationId xmlns:p14="http://schemas.microsoft.com/office/powerpoint/2010/main" val="21473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132714" y="2041867"/>
            <a:ext cx="5709985" cy="646331"/>
          </a:xfrm>
          <a:prstGeom prst="rect">
            <a:avLst/>
          </a:prstGeom>
          <a:noFill/>
        </p:spPr>
        <p:txBody>
          <a:bodyPr wrap="square" rtlCol="0">
            <a:spAutoFit/>
          </a:bodyPr>
          <a:lstStyle/>
          <a:p>
            <a:r>
              <a:rPr lang="en-US" sz="3600" dirty="0">
                <a:solidFill>
                  <a:srgbClr val="333399"/>
                </a:solidFill>
              </a:rPr>
              <a:t>Input Vector Encoding</a:t>
            </a:r>
            <a:endParaRPr lang="en-US" sz="3600" baseline="-25000" dirty="0">
              <a:solidFill>
                <a:srgbClr val="333399"/>
              </a:solidFill>
            </a:endParaRPr>
          </a:p>
        </p:txBody>
      </p:sp>
    </p:spTree>
    <p:extLst>
      <p:ext uri="{BB962C8B-B14F-4D97-AF65-F5344CB8AC3E}">
        <p14:creationId xmlns:p14="http://schemas.microsoft.com/office/powerpoint/2010/main" val="83782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xfrm>
            <a:off x="1066801" y="285750"/>
            <a:ext cx="4652110" cy="490538"/>
          </a:xfrm>
        </p:spPr>
        <p:txBody>
          <a:bodyPr/>
          <a:lstStyle/>
          <a:p>
            <a:r>
              <a:rPr lang="en-US" dirty="0"/>
              <a:t>Grayscale Image Mapping</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833186" y="3167418"/>
            <a:ext cx="7570334" cy="1216600"/>
          </a:xfrm>
        </p:spPr>
        <p:txBody>
          <a:bodyPr/>
          <a:lstStyle/>
          <a:p>
            <a:r>
              <a:rPr lang="en-US" dirty="0">
                <a:latin typeface="Univers" panose="020B0503020202020204" pitchFamily="34" charset="0"/>
              </a:rPr>
              <a:t>Suppose there is a 20x20 pixels grayscale image of a cat.</a:t>
            </a:r>
          </a:p>
          <a:p>
            <a:r>
              <a:rPr lang="en-US" dirty="0">
                <a:latin typeface="Univers" panose="020B0503020202020204" pitchFamily="34" charset="0"/>
              </a:rPr>
              <a:t>Each pixel contains a number in the scale (0,255) each.</a:t>
            </a:r>
          </a:p>
          <a:p>
            <a:r>
              <a:rPr lang="en-US" dirty="0">
                <a:latin typeface="Univers" panose="020B0503020202020204" pitchFamily="34" charset="0"/>
              </a:rPr>
              <a:t>Thus, the image is represented by vector x of length </a:t>
            </a:r>
            <a:br>
              <a:rPr lang="en-US" dirty="0">
                <a:latin typeface="Univers" panose="020B0503020202020204" pitchFamily="34" charset="0"/>
              </a:rPr>
            </a:br>
            <a:r>
              <a:rPr lang="en-US" dirty="0">
                <a:latin typeface="Univers" panose="020B0503020202020204" pitchFamily="34" charset="0"/>
              </a:rPr>
              <a:t>N = 20 * 20 = 400 of real numbers, each between 0 and 255.</a:t>
            </a:r>
          </a:p>
          <a:p>
            <a:pPr marL="0" indent="0">
              <a:buNone/>
            </a:pPr>
            <a:endParaRPr lang="en-US" dirty="0">
              <a:latin typeface="Univers" panose="020B0503020202020204" pitchFamily="34" charset="0"/>
            </a:endParaRPr>
          </a:p>
        </p:txBody>
      </p:sp>
      <p:grpSp>
        <p:nvGrpSpPr>
          <p:cNvPr id="46" name="Group 45">
            <a:extLst>
              <a:ext uri="{FF2B5EF4-FFF2-40B4-BE49-F238E27FC236}">
                <a16:creationId xmlns:a16="http://schemas.microsoft.com/office/drawing/2014/main" id="{13822095-E4D9-B3F5-5B4B-4592BFA92E83}"/>
              </a:ext>
            </a:extLst>
          </p:cNvPr>
          <p:cNvGrpSpPr/>
          <p:nvPr/>
        </p:nvGrpSpPr>
        <p:grpSpPr>
          <a:xfrm>
            <a:off x="3678475" y="1519806"/>
            <a:ext cx="1133822" cy="1099381"/>
            <a:chOff x="3505200" y="1304403"/>
            <a:chExt cx="1524000" cy="1216600"/>
          </a:xfrm>
          <a:noFill/>
        </p:grpSpPr>
        <p:sp>
          <p:nvSpPr>
            <p:cNvPr id="47" name="Rectangle 46">
              <a:extLst>
                <a:ext uri="{FF2B5EF4-FFF2-40B4-BE49-F238E27FC236}">
                  <a16:creationId xmlns:a16="http://schemas.microsoft.com/office/drawing/2014/main" id="{44FB10CC-5FB5-7DDA-7CCD-905C3C0A5667}"/>
                </a:ext>
              </a:extLst>
            </p:cNvPr>
            <p:cNvSpPr/>
            <p:nvPr/>
          </p:nvSpPr>
          <p:spPr bwMode="auto">
            <a:xfrm>
              <a:off x="3505200" y="1304403"/>
              <a:ext cx="1524000" cy="1216600"/>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48" name="Group 47">
              <a:extLst>
                <a:ext uri="{FF2B5EF4-FFF2-40B4-BE49-F238E27FC236}">
                  <a16:creationId xmlns:a16="http://schemas.microsoft.com/office/drawing/2014/main" id="{BF7F9DCE-F39C-4214-8E03-EF8A95499A1B}"/>
                </a:ext>
              </a:extLst>
            </p:cNvPr>
            <p:cNvGrpSpPr/>
            <p:nvPr/>
          </p:nvGrpSpPr>
          <p:grpSpPr>
            <a:xfrm>
              <a:off x="3505200" y="1428750"/>
              <a:ext cx="1524000" cy="942472"/>
              <a:chOff x="4191000" y="1428750"/>
              <a:chExt cx="1524000" cy="942472"/>
            </a:xfrm>
            <a:grpFill/>
          </p:grpSpPr>
          <p:cxnSp>
            <p:nvCxnSpPr>
              <p:cNvPr id="57" name="Straight Connector 56">
                <a:extLst>
                  <a:ext uri="{FF2B5EF4-FFF2-40B4-BE49-F238E27FC236}">
                    <a16:creationId xmlns:a16="http://schemas.microsoft.com/office/drawing/2014/main" id="{C9D68D58-7BBD-6E51-619B-9800650616FB}"/>
                  </a:ext>
                </a:extLst>
              </p:cNvPr>
              <p:cNvCxnSpPr/>
              <p:nvPr/>
            </p:nvCxnSpPr>
            <p:spPr bwMode="auto">
              <a:xfrm>
                <a:off x="4191000" y="1428750"/>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8" name="Straight Connector 57">
                <a:extLst>
                  <a:ext uri="{FF2B5EF4-FFF2-40B4-BE49-F238E27FC236}">
                    <a16:creationId xmlns:a16="http://schemas.microsoft.com/office/drawing/2014/main" id="{BA08ED7A-D3BE-4D8B-74C9-F791F05433F9}"/>
                  </a:ext>
                </a:extLst>
              </p:cNvPr>
              <p:cNvCxnSpPr/>
              <p:nvPr/>
            </p:nvCxnSpPr>
            <p:spPr bwMode="auto">
              <a:xfrm>
                <a:off x="4191000" y="174290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9" name="Straight Connector 58">
                <a:extLst>
                  <a:ext uri="{FF2B5EF4-FFF2-40B4-BE49-F238E27FC236}">
                    <a16:creationId xmlns:a16="http://schemas.microsoft.com/office/drawing/2014/main" id="{2BB9BC12-1E21-1207-A21C-CACBB00588E7}"/>
                  </a:ext>
                </a:extLst>
              </p:cNvPr>
              <p:cNvCxnSpPr/>
              <p:nvPr/>
            </p:nvCxnSpPr>
            <p:spPr bwMode="auto">
              <a:xfrm>
                <a:off x="4191000" y="189998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0" name="Straight Connector 59">
                <a:extLst>
                  <a:ext uri="{FF2B5EF4-FFF2-40B4-BE49-F238E27FC236}">
                    <a16:creationId xmlns:a16="http://schemas.microsoft.com/office/drawing/2014/main" id="{4935C520-DDAB-3C76-0A38-A764FA4BB3EC}"/>
                  </a:ext>
                </a:extLst>
              </p:cNvPr>
              <p:cNvCxnSpPr/>
              <p:nvPr/>
            </p:nvCxnSpPr>
            <p:spPr bwMode="auto">
              <a:xfrm>
                <a:off x="4191000" y="205706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1" name="Straight Connector 60">
                <a:extLst>
                  <a:ext uri="{FF2B5EF4-FFF2-40B4-BE49-F238E27FC236}">
                    <a16:creationId xmlns:a16="http://schemas.microsoft.com/office/drawing/2014/main" id="{C4E00CEA-303E-A25D-8CBE-D0F1DD118117}"/>
                  </a:ext>
                </a:extLst>
              </p:cNvPr>
              <p:cNvCxnSpPr/>
              <p:nvPr/>
            </p:nvCxnSpPr>
            <p:spPr bwMode="auto">
              <a:xfrm>
                <a:off x="4191000" y="1585829"/>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2" name="Straight Connector 61">
                <a:extLst>
                  <a:ext uri="{FF2B5EF4-FFF2-40B4-BE49-F238E27FC236}">
                    <a16:creationId xmlns:a16="http://schemas.microsoft.com/office/drawing/2014/main" id="{2121FF36-13C9-8E18-D95E-EC310948EF32}"/>
                  </a:ext>
                </a:extLst>
              </p:cNvPr>
              <p:cNvCxnSpPr/>
              <p:nvPr/>
            </p:nvCxnSpPr>
            <p:spPr bwMode="auto">
              <a:xfrm>
                <a:off x="4191000" y="2214145"/>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5A2249FC-D16F-1CE2-3C32-C3927E050801}"/>
                  </a:ext>
                </a:extLst>
              </p:cNvPr>
              <p:cNvCxnSpPr/>
              <p:nvPr/>
            </p:nvCxnSpPr>
            <p:spPr bwMode="auto">
              <a:xfrm>
                <a:off x="4191000" y="2371222"/>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49" name="Group 48">
              <a:extLst>
                <a:ext uri="{FF2B5EF4-FFF2-40B4-BE49-F238E27FC236}">
                  <a16:creationId xmlns:a16="http://schemas.microsoft.com/office/drawing/2014/main" id="{37ABE0CE-4864-881A-03BF-A1768A59A486}"/>
                </a:ext>
              </a:extLst>
            </p:cNvPr>
            <p:cNvGrpSpPr/>
            <p:nvPr/>
          </p:nvGrpSpPr>
          <p:grpSpPr>
            <a:xfrm rot="5400000">
              <a:off x="3682658" y="1311126"/>
              <a:ext cx="1161065" cy="1203155"/>
              <a:chOff x="4191000" y="1428750"/>
              <a:chExt cx="1524000" cy="942472"/>
            </a:xfrm>
            <a:grpFill/>
          </p:grpSpPr>
          <p:cxnSp>
            <p:nvCxnSpPr>
              <p:cNvPr id="50" name="Straight Connector 49">
                <a:extLst>
                  <a:ext uri="{FF2B5EF4-FFF2-40B4-BE49-F238E27FC236}">
                    <a16:creationId xmlns:a16="http://schemas.microsoft.com/office/drawing/2014/main" id="{E5C59479-4432-BBBC-1590-20655A919773}"/>
                  </a:ext>
                </a:extLst>
              </p:cNvPr>
              <p:cNvCxnSpPr/>
              <p:nvPr/>
            </p:nvCxnSpPr>
            <p:spPr bwMode="auto">
              <a:xfrm>
                <a:off x="4191000" y="1428750"/>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1" name="Straight Connector 50">
                <a:extLst>
                  <a:ext uri="{FF2B5EF4-FFF2-40B4-BE49-F238E27FC236}">
                    <a16:creationId xmlns:a16="http://schemas.microsoft.com/office/drawing/2014/main" id="{79D09713-5EEA-286D-A106-F3518DA1BA91}"/>
                  </a:ext>
                </a:extLst>
              </p:cNvPr>
              <p:cNvCxnSpPr/>
              <p:nvPr/>
            </p:nvCxnSpPr>
            <p:spPr bwMode="auto">
              <a:xfrm>
                <a:off x="4191000" y="174290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987F19B0-47F4-B82A-E521-5F152C956FEA}"/>
                  </a:ext>
                </a:extLst>
              </p:cNvPr>
              <p:cNvCxnSpPr/>
              <p:nvPr/>
            </p:nvCxnSpPr>
            <p:spPr bwMode="auto">
              <a:xfrm>
                <a:off x="4191000" y="189998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E0E65E4F-D013-E69C-82A4-714E1BA80651}"/>
                  </a:ext>
                </a:extLst>
              </p:cNvPr>
              <p:cNvCxnSpPr/>
              <p:nvPr/>
            </p:nvCxnSpPr>
            <p:spPr bwMode="auto">
              <a:xfrm>
                <a:off x="4191000" y="205706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4" name="Straight Connector 53">
                <a:extLst>
                  <a:ext uri="{FF2B5EF4-FFF2-40B4-BE49-F238E27FC236}">
                    <a16:creationId xmlns:a16="http://schemas.microsoft.com/office/drawing/2014/main" id="{B6009197-3E91-9D16-7C05-2A864006FB62}"/>
                  </a:ext>
                </a:extLst>
              </p:cNvPr>
              <p:cNvCxnSpPr/>
              <p:nvPr/>
            </p:nvCxnSpPr>
            <p:spPr bwMode="auto">
              <a:xfrm>
                <a:off x="4191000" y="1585829"/>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5" name="Straight Connector 54">
                <a:extLst>
                  <a:ext uri="{FF2B5EF4-FFF2-40B4-BE49-F238E27FC236}">
                    <a16:creationId xmlns:a16="http://schemas.microsoft.com/office/drawing/2014/main" id="{035965D3-12E4-183F-5820-E48055DAE9B4}"/>
                  </a:ext>
                </a:extLst>
              </p:cNvPr>
              <p:cNvCxnSpPr/>
              <p:nvPr/>
            </p:nvCxnSpPr>
            <p:spPr bwMode="auto">
              <a:xfrm>
                <a:off x="4191000" y="2214145"/>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6" name="Straight Connector 55">
                <a:extLst>
                  <a:ext uri="{FF2B5EF4-FFF2-40B4-BE49-F238E27FC236}">
                    <a16:creationId xmlns:a16="http://schemas.microsoft.com/office/drawing/2014/main" id="{FCC0AA7C-D89E-2BF7-A250-CAFB260DE95B}"/>
                  </a:ext>
                </a:extLst>
              </p:cNvPr>
              <p:cNvCxnSpPr/>
              <p:nvPr/>
            </p:nvCxnSpPr>
            <p:spPr bwMode="auto">
              <a:xfrm>
                <a:off x="4191000" y="2371222"/>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64" name="Left Brace 63">
            <a:extLst>
              <a:ext uri="{FF2B5EF4-FFF2-40B4-BE49-F238E27FC236}">
                <a16:creationId xmlns:a16="http://schemas.microsoft.com/office/drawing/2014/main" id="{C2135FA6-BC4D-F9F0-6B80-035944C8A2B9}"/>
              </a:ext>
            </a:extLst>
          </p:cNvPr>
          <p:cNvSpPr/>
          <p:nvPr/>
        </p:nvSpPr>
        <p:spPr bwMode="auto">
          <a:xfrm>
            <a:off x="3497959" y="1511129"/>
            <a:ext cx="131666" cy="1116733"/>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dirty="0"/>
          </a:p>
        </p:txBody>
      </p:sp>
      <p:sp>
        <p:nvSpPr>
          <p:cNvPr id="65" name="Left Brace 64">
            <a:extLst>
              <a:ext uri="{FF2B5EF4-FFF2-40B4-BE49-F238E27FC236}">
                <a16:creationId xmlns:a16="http://schemas.microsoft.com/office/drawing/2014/main" id="{7492652E-8405-FB2E-5D17-7F98FE7D9008}"/>
              </a:ext>
            </a:extLst>
          </p:cNvPr>
          <p:cNvSpPr/>
          <p:nvPr/>
        </p:nvSpPr>
        <p:spPr bwMode="auto">
          <a:xfrm rot="5400000">
            <a:off x="4127867" y="815710"/>
            <a:ext cx="196150" cy="1083193"/>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dirty="0"/>
          </a:p>
        </p:txBody>
      </p:sp>
      <p:sp>
        <p:nvSpPr>
          <p:cNvPr id="66" name="TextBox 65">
            <a:extLst>
              <a:ext uri="{FF2B5EF4-FFF2-40B4-BE49-F238E27FC236}">
                <a16:creationId xmlns:a16="http://schemas.microsoft.com/office/drawing/2014/main" id="{E857C3E8-466D-DA25-C6C3-658977A3D340}"/>
              </a:ext>
            </a:extLst>
          </p:cNvPr>
          <p:cNvSpPr txBox="1"/>
          <p:nvPr/>
        </p:nvSpPr>
        <p:spPr>
          <a:xfrm>
            <a:off x="3149205" y="1897567"/>
            <a:ext cx="454314" cy="369332"/>
          </a:xfrm>
          <a:prstGeom prst="rect">
            <a:avLst/>
          </a:prstGeom>
          <a:noFill/>
        </p:spPr>
        <p:txBody>
          <a:bodyPr wrap="square" rtlCol="0">
            <a:spAutoFit/>
          </a:bodyPr>
          <a:lstStyle/>
          <a:p>
            <a:r>
              <a:rPr lang="en-US" dirty="0"/>
              <a:t>20</a:t>
            </a:r>
          </a:p>
        </p:txBody>
      </p:sp>
      <p:sp>
        <p:nvSpPr>
          <p:cNvPr id="67" name="TextBox 66">
            <a:extLst>
              <a:ext uri="{FF2B5EF4-FFF2-40B4-BE49-F238E27FC236}">
                <a16:creationId xmlns:a16="http://schemas.microsoft.com/office/drawing/2014/main" id="{9F21396C-2153-CACE-998A-110FB7A5636C}"/>
              </a:ext>
            </a:extLst>
          </p:cNvPr>
          <p:cNvSpPr txBox="1"/>
          <p:nvPr/>
        </p:nvSpPr>
        <p:spPr>
          <a:xfrm>
            <a:off x="4057410" y="971550"/>
            <a:ext cx="560943" cy="369332"/>
          </a:xfrm>
          <a:prstGeom prst="rect">
            <a:avLst/>
          </a:prstGeom>
          <a:noFill/>
        </p:spPr>
        <p:txBody>
          <a:bodyPr wrap="square" rtlCol="0">
            <a:spAutoFit/>
          </a:bodyPr>
          <a:lstStyle/>
          <a:p>
            <a:r>
              <a:rPr lang="en-US" dirty="0"/>
              <a:t>20</a:t>
            </a:r>
          </a:p>
        </p:txBody>
      </p:sp>
      <p:grpSp>
        <p:nvGrpSpPr>
          <p:cNvPr id="75" name="Group 74">
            <a:extLst>
              <a:ext uri="{FF2B5EF4-FFF2-40B4-BE49-F238E27FC236}">
                <a16:creationId xmlns:a16="http://schemas.microsoft.com/office/drawing/2014/main" id="{E9697B62-C9C7-D673-9924-3C868E433D2F}"/>
              </a:ext>
            </a:extLst>
          </p:cNvPr>
          <p:cNvGrpSpPr/>
          <p:nvPr/>
        </p:nvGrpSpPr>
        <p:grpSpPr>
          <a:xfrm>
            <a:off x="5867400" y="1313612"/>
            <a:ext cx="2347354" cy="1343137"/>
            <a:chOff x="5871207" y="1392864"/>
            <a:chExt cx="2347354" cy="1343137"/>
          </a:xfrm>
        </p:grpSpPr>
        <p:grpSp>
          <p:nvGrpSpPr>
            <p:cNvPr id="9" name="Group 8">
              <a:extLst>
                <a:ext uri="{FF2B5EF4-FFF2-40B4-BE49-F238E27FC236}">
                  <a16:creationId xmlns:a16="http://schemas.microsoft.com/office/drawing/2014/main" id="{77217731-F9AC-8317-EE79-D463794C07E9}"/>
                </a:ext>
              </a:extLst>
            </p:cNvPr>
            <p:cNvGrpSpPr/>
            <p:nvPr/>
          </p:nvGrpSpPr>
          <p:grpSpPr>
            <a:xfrm>
              <a:off x="5871207" y="1392864"/>
              <a:ext cx="512054" cy="1343137"/>
              <a:chOff x="5769015" y="662642"/>
              <a:chExt cx="512054" cy="1343137"/>
            </a:xfrm>
          </p:grpSpPr>
          <p:sp>
            <p:nvSpPr>
              <p:cNvPr id="77" name="Rectangle 76">
                <a:extLst>
                  <a:ext uri="{FF2B5EF4-FFF2-40B4-BE49-F238E27FC236}">
                    <a16:creationId xmlns:a16="http://schemas.microsoft.com/office/drawing/2014/main" id="{A3D0BB26-7EC6-05EC-5AC9-6801FF5E6D7E}"/>
                  </a:ext>
                </a:extLst>
              </p:cNvPr>
              <p:cNvSpPr/>
              <p:nvPr/>
            </p:nvSpPr>
            <p:spPr bwMode="auto">
              <a:xfrm>
                <a:off x="5769015" y="662642"/>
                <a:ext cx="512054" cy="1343137"/>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dirty="0"/>
              </a:p>
            </p:txBody>
          </p:sp>
          <p:grpSp>
            <p:nvGrpSpPr>
              <p:cNvPr id="90" name="Group 89">
                <a:extLst>
                  <a:ext uri="{FF2B5EF4-FFF2-40B4-BE49-F238E27FC236}">
                    <a16:creationId xmlns:a16="http://schemas.microsoft.com/office/drawing/2014/main" id="{8DE49CC0-AEE7-0D19-2800-BABB1351DC0B}"/>
                  </a:ext>
                </a:extLst>
              </p:cNvPr>
              <p:cNvGrpSpPr/>
              <p:nvPr/>
            </p:nvGrpSpPr>
            <p:grpSpPr>
              <a:xfrm>
                <a:off x="5807449" y="714612"/>
                <a:ext cx="436683" cy="1202775"/>
                <a:chOff x="5861410" y="1124633"/>
                <a:chExt cx="533419" cy="1392418"/>
              </a:xfrm>
            </p:grpSpPr>
            <p:sp>
              <p:nvSpPr>
                <p:cNvPr id="78" name="TextBox 77">
                  <a:extLst>
                    <a:ext uri="{FF2B5EF4-FFF2-40B4-BE49-F238E27FC236}">
                      <a16:creationId xmlns:a16="http://schemas.microsoft.com/office/drawing/2014/main" id="{63384BD9-6B23-C11A-E500-ECB0D818372C}"/>
                    </a:ext>
                  </a:extLst>
                </p:cNvPr>
                <p:cNvSpPr txBox="1"/>
                <p:nvPr/>
              </p:nvSpPr>
              <p:spPr>
                <a:xfrm>
                  <a:off x="5875667" y="112463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a:t>
                  </a:r>
                  <a:endParaRPr lang="en-US" sz="1600" dirty="0"/>
                </a:p>
              </p:txBody>
            </p:sp>
            <p:sp>
              <p:nvSpPr>
                <p:cNvPr id="81" name="TextBox 80">
                  <a:extLst>
                    <a:ext uri="{FF2B5EF4-FFF2-40B4-BE49-F238E27FC236}">
                      <a16:creationId xmlns:a16="http://schemas.microsoft.com/office/drawing/2014/main" id="{8A96634C-D7B9-C340-BD66-3047659257C1}"/>
                    </a:ext>
                  </a:extLst>
                </p:cNvPr>
                <p:cNvSpPr txBox="1"/>
                <p:nvPr/>
              </p:nvSpPr>
              <p:spPr>
                <a:xfrm>
                  <a:off x="5875667" y="1538029"/>
                  <a:ext cx="485679"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2</a:t>
                  </a:r>
                  <a:endParaRPr lang="en-US" sz="1600" dirty="0"/>
                </a:p>
              </p:txBody>
            </p:sp>
            <p:sp>
              <p:nvSpPr>
                <p:cNvPr id="82" name="TextBox 81">
                  <a:extLst>
                    <a:ext uri="{FF2B5EF4-FFF2-40B4-BE49-F238E27FC236}">
                      <a16:creationId xmlns:a16="http://schemas.microsoft.com/office/drawing/2014/main" id="{642F6CEA-7125-A128-50BD-6D71982FF122}"/>
                    </a:ext>
                  </a:extLst>
                </p:cNvPr>
                <p:cNvSpPr txBox="1"/>
                <p:nvPr/>
              </p:nvSpPr>
              <p:spPr>
                <a:xfrm>
                  <a:off x="5875668" y="2191924"/>
                  <a:ext cx="519161"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400</a:t>
                  </a:r>
                  <a:endParaRPr lang="en-US" sz="1600" dirty="0"/>
                </a:p>
              </p:txBody>
            </p:sp>
            <p:sp>
              <p:nvSpPr>
                <p:cNvPr id="84" name="TextBox 83">
                  <a:extLst>
                    <a:ext uri="{FF2B5EF4-FFF2-40B4-BE49-F238E27FC236}">
                      <a16:creationId xmlns:a16="http://schemas.microsoft.com/office/drawing/2014/main" id="{8B130BAF-41E1-694C-BB47-C2A72EAD54B1}"/>
                    </a:ext>
                  </a:extLst>
                </p:cNvPr>
                <p:cNvSpPr txBox="1"/>
                <p:nvPr/>
              </p:nvSpPr>
              <p:spPr>
                <a:xfrm>
                  <a:off x="5861410" y="1820881"/>
                  <a:ext cx="466998" cy="285043"/>
                </a:xfrm>
                <a:prstGeom prst="rect">
                  <a:avLst/>
                </a:prstGeom>
                <a:noFill/>
              </p:spPr>
              <p:txBody>
                <a:bodyPr wrap="square" lIns="0" tIns="0" rIns="0" bIns="0" rtlCol="0">
                  <a:spAutoFit/>
                </a:bodyPr>
                <a:lstStyle/>
                <a:p>
                  <a:pPr algn="ctr"/>
                  <a:r>
                    <a:rPr lang="en-US" sz="1600" b="1" dirty="0"/>
                    <a:t>…</a:t>
                  </a:r>
                </a:p>
              </p:txBody>
            </p:sp>
          </p:grpSp>
        </p:grpSp>
        <p:cxnSp>
          <p:nvCxnSpPr>
            <p:cNvPr id="103" name="Straight Arrow Connector 102">
              <a:extLst>
                <a:ext uri="{FF2B5EF4-FFF2-40B4-BE49-F238E27FC236}">
                  <a16:creationId xmlns:a16="http://schemas.microsoft.com/office/drawing/2014/main" id="{745CADC3-D6CC-2F6E-838A-F326BE06DB5B}"/>
                </a:ext>
              </a:extLst>
            </p:cNvPr>
            <p:cNvCxnSpPr/>
            <p:nvPr/>
          </p:nvCxnSpPr>
          <p:spPr bwMode="auto">
            <a:xfrm flipV="1">
              <a:off x="7409934" y="2066590"/>
              <a:ext cx="54922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TextBox 107">
              <a:extLst>
                <a:ext uri="{FF2B5EF4-FFF2-40B4-BE49-F238E27FC236}">
                  <a16:creationId xmlns:a16="http://schemas.microsoft.com/office/drawing/2014/main" id="{5738B238-C8A1-5F2D-7E0A-408D7A613F90}"/>
                </a:ext>
              </a:extLst>
            </p:cNvPr>
            <p:cNvSpPr txBox="1"/>
            <p:nvPr/>
          </p:nvSpPr>
          <p:spPr>
            <a:xfrm>
              <a:off x="7204123" y="1468249"/>
              <a:ext cx="933190" cy="492443"/>
            </a:xfrm>
            <a:prstGeom prst="rect">
              <a:avLst/>
            </a:prstGeom>
            <a:noFill/>
          </p:spPr>
          <p:txBody>
            <a:bodyPr wrap="square" lIns="0" tIns="0" rIns="0" bIns="0" rtlCol="0">
              <a:spAutoFit/>
            </a:bodyPr>
            <a:lstStyle/>
            <a:p>
              <a:pPr algn="ctr"/>
              <a:r>
                <a:rPr lang="en-US" sz="1600" dirty="0"/>
                <a:t>Calculated output</a:t>
              </a:r>
            </a:p>
          </p:txBody>
        </p:sp>
        <p:sp>
          <p:nvSpPr>
            <p:cNvPr id="109" name="Oval 108">
              <a:extLst>
                <a:ext uri="{FF2B5EF4-FFF2-40B4-BE49-F238E27FC236}">
                  <a16:creationId xmlns:a16="http://schemas.microsoft.com/office/drawing/2014/main" id="{B3F18B55-C77A-8B87-5C7E-B9AAAAF8C226}"/>
                </a:ext>
              </a:extLst>
            </p:cNvPr>
            <p:cNvSpPr/>
            <p:nvPr/>
          </p:nvSpPr>
          <p:spPr bwMode="auto">
            <a:xfrm>
              <a:off x="7057614" y="1926677"/>
              <a:ext cx="352320" cy="32129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110" name="TextBox 109">
              <a:extLst>
                <a:ext uri="{FF2B5EF4-FFF2-40B4-BE49-F238E27FC236}">
                  <a16:creationId xmlns:a16="http://schemas.microsoft.com/office/drawing/2014/main" id="{56D4E124-2FDE-E718-B1E4-6A782D52BAD9}"/>
                </a:ext>
              </a:extLst>
            </p:cNvPr>
            <p:cNvSpPr txBox="1"/>
            <p:nvPr/>
          </p:nvSpPr>
          <p:spPr>
            <a:xfrm>
              <a:off x="7417353" y="2202549"/>
              <a:ext cx="801208" cy="492443"/>
            </a:xfrm>
            <a:prstGeom prst="rect">
              <a:avLst/>
            </a:prstGeom>
            <a:noFill/>
          </p:spPr>
          <p:txBody>
            <a:bodyPr wrap="square" lIns="0" tIns="0" rIns="0" bIns="0" rtlCol="0">
              <a:spAutoFit/>
            </a:bodyPr>
            <a:lstStyle/>
            <a:p>
              <a:r>
                <a:rPr lang="en-US" sz="1600" dirty="0"/>
                <a:t>Target output y</a:t>
              </a:r>
            </a:p>
          </p:txBody>
        </p:sp>
        <p:sp>
          <p:nvSpPr>
            <p:cNvPr id="111" name="Up-Down Arrow 43">
              <a:extLst>
                <a:ext uri="{FF2B5EF4-FFF2-40B4-BE49-F238E27FC236}">
                  <a16:creationId xmlns:a16="http://schemas.microsoft.com/office/drawing/2014/main" id="{9911F622-2AF3-8F11-0E23-65C1E3BD2AC6}"/>
                </a:ext>
              </a:extLst>
            </p:cNvPr>
            <p:cNvSpPr/>
            <p:nvPr/>
          </p:nvSpPr>
          <p:spPr bwMode="auto">
            <a:xfrm>
              <a:off x="8008656" y="2191842"/>
              <a:ext cx="172142" cy="25845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dirty="0"/>
            </a:p>
          </p:txBody>
        </p:sp>
        <p:cxnSp>
          <p:nvCxnSpPr>
            <p:cNvPr id="100" name="Straight Connector 99">
              <a:extLst>
                <a:ext uri="{FF2B5EF4-FFF2-40B4-BE49-F238E27FC236}">
                  <a16:creationId xmlns:a16="http://schemas.microsoft.com/office/drawing/2014/main" id="{1CA27EAA-2002-DCAE-917A-918F0B407D3B}"/>
                </a:ext>
              </a:extLst>
            </p:cNvPr>
            <p:cNvCxnSpPr>
              <a:cxnSpLocks/>
              <a:stCxn id="78" idx="3"/>
              <a:endCxn id="109" idx="1"/>
            </p:cNvCxnSpPr>
            <p:nvPr/>
          </p:nvCxnSpPr>
          <p:spPr bwMode="auto">
            <a:xfrm>
              <a:off x="6318912" y="1585257"/>
              <a:ext cx="790298" cy="388473"/>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Connector 100">
              <a:extLst>
                <a:ext uri="{FF2B5EF4-FFF2-40B4-BE49-F238E27FC236}">
                  <a16:creationId xmlns:a16="http://schemas.microsoft.com/office/drawing/2014/main" id="{BD55F07B-BAF6-28A8-BBDF-111E0150B00B}"/>
                </a:ext>
              </a:extLst>
            </p:cNvPr>
            <p:cNvCxnSpPr>
              <a:cxnSpLocks/>
              <a:stCxn id="81" idx="3"/>
              <a:endCxn id="109" idx="2"/>
            </p:cNvCxnSpPr>
            <p:nvPr/>
          </p:nvCxnSpPr>
          <p:spPr bwMode="auto">
            <a:xfrm>
              <a:off x="6318913" y="1942350"/>
              <a:ext cx="738701" cy="14497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Connector 106">
              <a:extLst>
                <a:ext uri="{FF2B5EF4-FFF2-40B4-BE49-F238E27FC236}">
                  <a16:creationId xmlns:a16="http://schemas.microsoft.com/office/drawing/2014/main" id="{B3003B03-CA69-5310-4E71-E82309CD966D}"/>
                </a:ext>
              </a:extLst>
            </p:cNvPr>
            <p:cNvCxnSpPr>
              <a:cxnSpLocks/>
              <a:stCxn id="82" idx="3"/>
              <a:endCxn id="109" idx="3"/>
            </p:cNvCxnSpPr>
            <p:nvPr/>
          </p:nvCxnSpPr>
          <p:spPr bwMode="auto">
            <a:xfrm flipV="1">
              <a:off x="6346324" y="2200922"/>
              <a:ext cx="762886" cy="306264"/>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0" name="Group 139">
              <a:extLst>
                <a:ext uri="{FF2B5EF4-FFF2-40B4-BE49-F238E27FC236}">
                  <a16:creationId xmlns:a16="http://schemas.microsoft.com/office/drawing/2014/main" id="{E457C883-6E28-9DEB-7135-D45A284808C2}"/>
                </a:ext>
              </a:extLst>
            </p:cNvPr>
            <p:cNvGrpSpPr/>
            <p:nvPr/>
          </p:nvGrpSpPr>
          <p:grpSpPr>
            <a:xfrm>
              <a:off x="6410116" y="1435451"/>
              <a:ext cx="505734" cy="1221755"/>
              <a:chOff x="5678811" y="1662443"/>
              <a:chExt cx="617766" cy="1414390"/>
            </a:xfrm>
          </p:grpSpPr>
          <p:sp>
            <p:nvSpPr>
              <p:cNvPr id="112" name="TextBox 111">
                <a:extLst>
                  <a:ext uri="{FF2B5EF4-FFF2-40B4-BE49-F238E27FC236}">
                    <a16:creationId xmlns:a16="http://schemas.microsoft.com/office/drawing/2014/main" id="{E612C4B6-CFC9-AC12-65C3-5AE394E33F82}"/>
                  </a:ext>
                </a:extLst>
              </p:cNvPr>
              <p:cNvSpPr txBox="1"/>
              <p:nvPr/>
            </p:nvSpPr>
            <p:spPr>
              <a:xfrm>
                <a:off x="5678811" y="2025764"/>
                <a:ext cx="535999" cy="285043"/>
              </a:xfrm>
              <a:prstGeom prst="rect">
                <a:avLst/>
              </a:prstGeom>
              <a:noFill/>
            </p:spPr>
            <p:txBody>
              <a:bodyPr wrap="square" lIns="0" tIns="0" rIns="0" bIns="0" rtlCol="0">
                <a:spAutoFit/>
              </a:bodyPr>
              <a:lstStyle/>
              <a:p>
                <a:pPr algn="ctr"/>
                <a:r>
                  <a:rPr lang="en-US" sz="1600" dirty="0"/>
                  <a:t>w</a:t>
                </a:r>
                <a:r>
                  <a:rPr lang="en-US" sz="1600" baseline="-25000" dirty="0"/>
                  <a:t>2</a:t>
                </a:r>
                <a:endParaRPr lang="en-US" sz="1600" dirty="0"/>
              </a:p>
            </p:txBody>
          </p:sp>
          <p:sp>
            <p:nvSpPr>
              <p:cNvPr id="115" name="TextBox 114">
                <a:extLst>
                  <a:ext uri="{FF2B5EF4-FFF2-40B4-BE49-F238E27FC236}">
                    <a16:creationId xmlns:a16="http://schemas.microsoft.com/office/drawing/2014/main" id="{44DF7C7B-1D07-BF23-0064-39FB5C4044CE}"/>
                  </a:ext>
                </a:extLst>
              </p:cNvPr>
              <p:cNvSpPr txBox="1"/>
              <p:nvPr/>
            </p:nvSpPr>
            <p:spPr>
              <a:xfrm>
                <a:off x="5780554" y="1662443"/>
                <a:ext cx="338087" cy="285043"/>
              </a:xfrm>
              <a:prstGeom prst="rect">
                <a:avLst/>
              </a:prstGeom>
              <a:noFill/>
            </p:spPr>
            <p:txBody>
              <a:bodyPr wrap="square" lIns="0" tIns="0" rIns="0" bIns="0" rtlCol="0">
                <a:spAutoFit/>
              </a:bodyPr>
              <a:lstStyle/>
              <a:p>
                <a:pPr algn="ctr"/>
                <a:r>
                  <a:rPr lang="en-US" sz="1600" dirty="0"/>
                  <a:t>w</a:t>
                </a:r>
                <a:r>
                  <a:rPr lang="en-US" sz="1600" baseline="-25000" dirty="0"/>
                  <a:t>1</a:t>
                </a:r>
                <a:endParaRPr lang="en-US" sz="1600" dirty="0"/>
              </a:p>
            </p:txBody>
          </p:sp>
          <p:sp>
            <p:nvSpPr>
              <p:cNvPr id="116" name="TextBox 115">
                <a:extLst>
                  <a:ext uri="{FF2B5EF4-FFF2-40B4-BE49-F238E27FC236}">
                    <a16:creationId xmlns:a16="http://schemas.microsoft.com/office/drawing/2014/main" id="{72EBC3ED-C3BD-25E5-F9C8-5F2900FFEB28}"/>
                  </a:ext>
                </a:extLst>
              </p:cNvPr>
              <p:cNvSpPr txBox="1"/>
              <p:nvPr/>
            </p:nvSpPr>
            <p:spPr>
              <a:xfrm>
                <a:off x="5806963" y="2405198"/>
                <a:ext cx="259863" cy="285043"/>
              </a:xfrm>
              <a:prstGeom prst="rect">
                <a:avLst/>
              </a:prstGeom>
              <a:noFill/>
            </p:spPr>
            <p:txBody>
              <a:bodyPr wrap="square" lIns="0" tIns="0" rIns="0" bIns="0" rtlCol="0">
                <a:spAutoFit/>
              </a:bodyPr>
              <a:lstStyle/>
              <a:p>
                <a:pPr algn="ctr"/>
                <a:r>
                  <a:rPr lang="en-US" sz="1600" b="1" dirty="0"/>
                  <a:t>…</a:t>
                </a:r>
              </a:p>
            </p:txBody>
          </p:sp>
          <p:sp>
            <p:nvSpPr>
              <p:cNvPr id="134" name="TextBox 133">
                <a:extLst>
                  <a:ext uri="{FF2B5EF4-FFF2-40B4-BE49-F238E27FC236}">
                    <a16:creationId xmlns:a16="http://schemas.microsoft.com/office/drawing/2014/main" id="{02A4B703-B1E6-0A96-8A5D-ED8AF7B77AC2}"/>
                  </a:ext>
                </a:extLst>
              </p:cNvPr>
              <p:cNvSpPr txBox="1"/>
              <p:nvPr/>
            </p:nvSpPr>
            <p:spPr>
              <a:xfrm>
                <a:off x="5819166" y="2791790"/>
                <a:ext cx="477411" cy="285043"/>
              </a:xfrm>
              <a:prstGeom prst="rect">
                <a:avLst/>
              </a:prstGeom>
              <a:noFill/>
            </p:spPr>
            <p:txBody>
              <a:bodyPr wrap="square" lIns="0" tIns="0" rIns="0" bIns="0" rtlCol="0">
                <a:spAutoFit/>
              </a:bodyPr>
              <a:lstStyle/>
              <a:p>
                <a:pPr algn="ctr"/>
                <a:r>
                  <a:rPr lang="en-US" sz="1600" dirty="0"/>
                  <a:t>w</a:t>
                </a:r>
                <a:r>
                  <a:rPr lang="en-US" sz="1600" baseline="-25000" dirty="0"/>
                  <a:t>400</a:t>
                </a:r>
                <a:endParaRPr lang="en-US" sz="1600" dirty="0"/>
              </a:p>
            </p:txBody>
          </p:sp>
        </p:grpSp>
        <p:sp>
          <p:nvSpPr>
            <p:cNvPr id="104" name="TextBox 103">
              <a:extLst>
                <a:ext uri="{FF2B5EF4-FFF2-40B4-BE49-F238E27FC236}">
                  <a16:creationId xmlns:a16="http://schemas.microsoft.com/office/drawing/2014/main" id="{B6016367-D875-A546-BC1A-83A4EA028750}"/>
                </a:ext>
              </a:extLst>
            </p:cNvPr>
            <p:cNvSpPr txBox="1"/>
            <p:nvPr/>
          </p:nvSpPr>
          <p:spPr>
            <a:xfrm>
              <a:off x="8014208" y="1898568"/>
              <a:ext cx="189097" cy="246221"/>
            </a:xfrm>
            <a:prstGeom prst="rect">
              <a:avLst/>
            </a:prstGeom>
            <a:noFill/>
          </p:spPr>
          <p:txBody>
            <a:bodyPr wrap="square" lIns="0" tIns="0" rIns="0" bIns="0" rtlCol="0">
              <a:spAutoFit/>
            </a:bodyPr>
            <a:lstStyle/>
            <a:p>
              <a:pPr algn="ctr"/>
              <a:r>
                <a:rPr lang="en-US" sz="1600" dirty="0"/>
                <a:t>a</a:t>
              </a:r>
            </a:p>
          </p:txBody>
        </p:sp>
      </p:grpSp>
      <p:sp>
        <p:nvSpPr>
          <p:cNvPr id="145" name="Arrow: Right 144">
            <a:extLst>
              <a:ext uri="{FF2B5EF4-FFF2-40B4-BE49-F238E27FC236}">
                <a16:creationId xmlns:a16="http://schemas.microsoft.com/office/drawing/2014/main" id="{05C9EFEA-957B-8623-DF2E-4A5102DEF8F1}"/>
              </a:ext>
            </a:extLst>
          </p:cNvPr>
          <p:cNvSpPr/>
          <p:nvPr/>
        </p:nvSpPr>
        <p:spPr bwMode="auto">
          <a:xfrm>
            <a:off x="2675337" y="1911399"/>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46" name="Arrow: Right 145">
            <a:extLst>
              <a:ext uri="{FF2B5EF4-FFF2-40B4-BE49-F238E27FC236}">
                <a16:creationId xmlns:a16="http://schemas.microsoft.com/office/drawing/2014/main" id="{FD1DE39E-CDD1-EDCF-F726-D08B4D5BDD80}"/>
              </a:ext>
            </a:extLst>
          </p:cNvPr>
          <p:cNvSpPr/>
          <p:nvPr/>
        </p:nvSpPr>
        <p:spPr bwMode="auto">
          <a:xfrm>
            <a:off x="5154211" y="1924144"/>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pic>
        <p:nvPicPr>
          <p:cNvPr id="5" name="Picture 4" descr="A cat looking at the camera&#10;&#10;Description automatically generated">
            <a:extLst>
              <a:ext uri="{FF2B5EF4-FFF2-40B4-BE49-F238E27FC236}">
                <a16:creationId xmlns:a16="http://schemas.microsoft.com/office/drawing/2014/main" id="{BD7CE708-06F2-4AAC-6551-75CDFCD80C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366003"/>
            <a:ext cx="1253961" cy="1436137"/>
          </a:xfrm>
          <a:prstGeom prst="rect">
            <a:avLst/>
          </a:prstGeom>
        </p:spPr>
      </p:pic>
    </p:spTree>
    <p:extLst>
      <p:ext uri="{BB962C8B-B14F-4D97-AF65-F5344CB8AC3E}">
        <p14:creationId xmlns:p14="http://schemas.microsoft.com/office/powerpoint/2010/main" val="224350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xfrm>
            <a:off x="1314160" y="221251"/>
            <a:ext cx="3797168" cy="490538"/>
          </a:xfrm>
        </p:spPr>
        <p:txBody>
          <a:bodyPr/>
          <a:lstStyle/>
          <a:p>
            <a:r>
              <a:rPr lang="en-US" dirty="0"/>
              <a:t>Color Image Mapping</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306277" y="3326301"/>
            <a:ext cx="8531445" cy="1216600"/>
          </a:xfrm>
        </p:spPr>
        <p:txBody>
          <a:bodyPr/>
          <a:lstStyle/>
          <a:p>
            <a:r>
              <a:rPr lang="en-US" dirty="0">
                <a:latin typeface="Univers" panose="020B0503020202020204" pitchFamily="34" charset="0"/>
              </a:rPr>
              <a:t>Suppose there is a 20x20 pixels color image of a cat size.</a:t>
            </a:r>
          </a:p>
          <a:p>
            <a:r>
              <a:rPr lang="en-US" dirty="0">
                <a:latin typeface="Univers" panose="020B0503020202020204" pitchFamily="34" charset="0"/>
              </a:rPr>
              <a:t>In the RGB format, each pixel has 3 colors R, G, and B in the scale (0,255) each.</a:t>
            </a:r>
          </a:p>
          <a:p>
            <a:r>
              <a:rPr lang="en-US" dirty="0">
                <a:latin typeface="Univers" panose="020B0503020202020204" pitchFamily="34" charset="0"/>
              </a:rPr>
              <a:t>Thus, the image is represented by vector x of length N = 3*20*20 =1200 real numbers each between 0 and 255.</a:t>
            </a:r>
          </a:p>
          <a:p>
            <a:pPr marL="0" indent="0">
              <a:buNone/>
            </a:pPr>
            <a:endParaRPr lang="en-US" dirty="0">
              <a:latin typeface="Univers" panose="020B0503020202020204" pitchFamily="34" charset="0"/>
            </a:endParaRPr>
          </a:p>
        </p:txBody>
      </p:sp>
      <p:grpSp>
        <p:nvGrpSpPr>
          <p:cNvPr id="4" name="Group 3">
            <a:extLst>
              <a:ext uri="{FF2B5EF4-FFF2-40B4-BE49-F238E27FC236}">
                <a16:creationId xmlns:a16="http://schemas.microsoft.com/office/drawing/2014/main" id="{714C0FF2-876B-6B8F-1002-978BACA4C08B}"/>
              </a:ext>
            </a:extLst>
          </p:cNvPr>
          <p:cNvGrpSpPr/>
          <p:nvPr/>
        </p:nvGrpSpPr>
        <p:grpSpPr>
          <a:xfrm>
            <a:off x="2417921" y="890887"/>
            <a:ext cx="1889856" cy="1879096"/>
            <a:chOff x="2417921" y="890887"/>
            <a:chExt cx="1889856" cy="1879096"/>
          </a:xfrm>
        </p:grpSpPr>
        <p:grpSp>
          <p:nvGrpSpPr>
            <p:cNvPr id="46" name="Group 45">
              <a:extLst>
                <a:ext uri="{FF2B5EF4-FFF2-40B4-BE49-F238E27FC236}">
                  <a16:creationId xmlns:a16="http://schemas.microsoft.com/office/drawing/2014/main" id="{13822095-E4D9-B3F5-5B4B-4592BFA92E83}"/>
                </a:ext>
              </a:extLst>
            </p:cNvPr>
            <p:cNvGrpSpPr/>
            <p:nvPr/>
          </p:nvGrpSpPr>
          <p:grpSpPr>
            <a:xfrm>
              <a:off x="2947191" y="1439143"/>
              <a:ext cx="1133822" cy="1099381"/>
              <a:chOff x="3505200" y="1304403"/>
              <a:chExt cx="1524000" cy="1216600"/>
            </a:xfrm>
            <a:solidFill>
              <a:srgbClr val="0070C0"/>
            </a:solidFill>
          </p:grpSpPr>
          <p:sp>
            <p:nvSpPr>
              <p:cNvPr id="47" name="Rectangle 46">
                <a:extLst>
                  <a:ext uri="{FF2B5EF4-FFF2-40B4-BE49-F238E27FC236}">
                    <a16:creationId xmlns:a16="http://schemas.microsoft.com/office/drawing/2014/main" id="{44FB10CC-5FB5-7DDA-7CCD-905C3C0A5667}"/>
                  </a:ext>
                </a:extLst>
              </p:cNvPr>
              <p:cNvSpPr/>
              <p:nvPr/>
            </p:nvSpPr>
            <p:spPr bwMode="auto">
              <a:xfrm>
                <a:off x="3505200" y="1304403"/>
                <a:ext cx="1524000" cy="1216600"/>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48" name="Group 47">
                <a:extLst>
                  <a:ext uri="{FF2B5EF4-FFF2-40B4-BE49-F238E27FC236}">
                    <a16:creationId xmlns:a16="http://schemas.microsoft.com/office/drawing/2014/main" id="{BF7F9DCE-F39C-4214-8E03-EF8A95499A1B}"/>
                  </a:ext>
                </a:extLst>
              </p:cNvPr>
              <p:cNvGrpSpPr/>
              <p:nvPr/>
            </p:nvGrpSpPr>
            <p:grpSpPr>
              <a:xfrm>
                <a:off x="3505200" y="1428750"/>
                <a:ext cx="1524000" cy="942472"/>
                <a:chOff x="4191000" y="1428750"/>
                <a:chExt cx="1524000" cy="942472"/>
              </a:xfrm>
              <a:grpFill/>
            </p:grpSpPr>
            <p:cxnSp>
              <p:nvCxnSpPr>
                <p:cNvPr id="57" name="Straight Connector 56">
                  <a:extLst>
                    <a:ext uri="{FF2B5EF4-FFF2-40B4-BE49-F238E27FC236}">
                      <a16:creationId xmlns:a16="http://schemas.microsoft.com/office/drawing/2014/main" id="{C9D68D58-7BBD-6E51-619B-9800650616FB}"/>
                    </a:ext>
                  </a:extLst>
                </p:cNvPr>
                <p:cNvCxnSpPr/>
                <p:nvPr/>
              </p:nvCxnSpPr>
              <p:spPr bwMode="auto">
                <a:xfrm>
                  <a:off x="4191000" y="1428750"/>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8" name="Straight Connector 57">
                  <a:extLst>
                    <a:ext uri="{FF2B5EF4-FFF2-40B4-BE49-F238E27FC236}">
                      <a16:creationId xmlns:a16="http://schemas.microsoft.com/office/drawing/2014/main" id="{BA08ED7A-D3BE-4D8B-74C9-F791F05433F9}"/>
                    </a:ext>
                  </a:extLst>
                </p:cNvPr>
                <p:cNvCxnSpPr/>
                <p:nvPr/>
              </p:nvCxnSpPr>
              <p:spPr bwMode="auto">
                <a:xfrm>
                  <a:off x="4191000" y="174290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9" name="Straight Connector 58">
                  <a:extLst>
                    <a:ext uri="{FF2B5EF4-FFF2-40B4-BE49-F238E27FC236}">
                      <a16:creationId xmlns:a16="http://schemas.microsoft.com/office/drawing/2014/main" id="{2BB9BC12-1E21-1207-A21C-CACBB00588E7}"/>
                    </a:ext>
                  </a:extLst>
                </p:cNvPr>
                <p:cNvCxnSpPr/>
                <p:nvPr/>
              </p:nvCxnSpPr>
              <p:spPr bwMode="auto">
                <a:xfrm>
                  <a:off x="4191000" y="189998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0" name="Straight Connector 59">
                  <a:extLst>
                    <a:ext uri="{FF2B5EF4-FFF2-40B4-BE49-F238E27FC236}">
                      <a16:creationId xmlns:a16="http://schemas.microsoft.com/office/drawing/2014/main" id="{4935C520-DDAB-3C76-0A38-A764FA4BB3EC}"/>
                    </a:ext>
                  </a:extLst>
                </p:cNvPr>
                <p:cNvCxnSpPr/>
                <p:nvPr/>
              </p:nvCxnSpPr>
              <p:spPr bwMode="auto">
                <a:xfrm>
                  <a:off x="4191000" y="205706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1" name="Straight Connector 60">
                  <a:extLst>
                    <a:ext uri="{FF2B5EF4-FFF2-40B4-BE49-F238E27FC236}">
                      <a16:creationId xmlns:a16="http://schemas.microsoft.com/office/drawing/2014/main" id="{C4E00CEA-303E-A25D-8CBE-D0F1DD118117}"/>
                    </a:ext>
                  </a:extLst>
                </p:cNvPr>
                <p:cNvCxnSpPr/>
                <p:nvPr/>
              </p:nvCxnSpPr>
              <p:spPr bwMode="auto">
                <a:xfrm>
                  <a:off x="4191000" y="1585829"/>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2" name="Straight Connector 61">
                  <a:extLst>
                    <a:ext uri="{FF2B5EF4-FFF2-40B4-BE49-F238E27FC236}">
                      <a16:creationId xmlns:a16="http://schemas.microsoft.com/office/drawing/2014/main" id="{2121FF36-13C9-8E18-D95E-EC310948EF32}"/>
                    </a:ext>
                  </a:extLst>
                </p:cNvPr>
                <p:cNvCxnSpPr/>
                <p:nvPr/>
              </p:nvCxnSpPr>
              <p:spPr bwMode="auto">
                <a:xfrm>
                  <a:off x="4191000" y="2214145"/>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5A2249FC-D16F-1CE2-3C32-C3927E050801}"/>
                    </a:ext>
                  </a:extLst>
                </p:cNvPr>
                <p:cNvCxnSpPr/>
                <p:nvPr/>
              </p:nvCxnSpPr>
              <p:spPr bwMode="auto">
                <a:xfrm>
                  <a:off x="4191000" y="2371222"/>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49" name="Group 48">
                <a:extLst>
                  <a:ext uri="{FF2B5EF4-FFF2-40B4-BE49-F238E27FC236}">
                    <a16:creationId xmlns:a16="http://schemas.microsoft.com/office/drawing/2014/main" id="{37ABE0CE-4864-881A-03BF-A1768A59A486}"/>
                  </a:ext>
                </a:extLst>
              </p:cNvPr>
              <p:cNvGrpSpPr/>
              <p:nvPr/>
            </p:nvGrpSpPr>
            <p:grpSpPr>
              <a:xfrm rot="5400000">
                <a:off x="3682658" y="1311126"/>
                <a:ext cx="1161065" cy="1203155"/>
                <a:chOff x="4191000" y="1428750"/>
                <a:chExt cx="1524000" cy="942472"/>
              </a:xfrm>
              <a:grpFill/>
            </p:grpSpPr>
            <p:cxnSp>
              <p:nvCxnSpPr>
                <p:cNvPr id="50" name="Straight Connector 49">
                  <a:extLst>
                    <a:ext uri="{FF2B5EF4-FFF2-40B4-BE49-F238E27FC236}">
                      <a16:creationId xmlns:a16="http://schemas.microsoft.com/office/drawing/2014/main" id="{E5C59479-4432-BBBC-1590-20655A919773}"/>
                    </a:ext>
                  </a:extLst>
                </p:cNvPr>
                <p:cNvCxnSpPr/>
                <p:nvPr/>
              </p:nvCxnSpPr>
              <p:spPr bwMode="auto">
                <a:xfrm>
                  <a:off x="4191000" y="1428750"/>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1" name="Straight Connector 50">
                  <a:extLst>
                    <a:ext uri="{FF2B5EF4-FFF2-40B4-BE49-F238E27FC236}">
                      <a16:creationId xmlns:a16="http://schemas.microsoft.com/office/drawing/2014/main" id="{79D09713-5EEA-286D-A106-F3518DA1BA91}"/>
                    </a:ext>
                  </a:extLst>
                </p:cNvPr>
                <p:cNvCxnSpPr/>
                <p:nvPr/>
              </p:nvCxnSpPr>
              <p:spPr bwMode="auto">
                <a:xfrm>
                  <a:off x="4191000" y="174290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987F19B0-47F4-B82A-E521-5F152C956FEA}"/>
                    </a:ext>
                  </a:extLst>
                </p:cNvPr>
                <p:cNvCxnSpPr/>
                <p:nvPr/>
              </p:nvCxnSpPr>
              <p:spPr bwMode="auto">
                <a:xfrm>
                  <a:off x="4191000" y="189998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E0E65E4F-D013-E69C-82A4-714E1BA80651}"/>
                    </a:ext>
                  </a:extLst>
                </p:cNvPr>
                <p:cNvCxnSpPr/>
                <p:nvPr/>
              </p:nvCxnSpPr>
              <p:spPr bwMode="auto">
                <a:xfrm>
                  <a:off x="4191000" y="205706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4" name="Straight Connector 53">
                  <a:extLst>
                    <a:ext uri="{FF2B5EF4-FFF2-40B4-BE49-F238E27FC236}">
                      <a16:creationId xmlns:a16="http://schemas.microsoft.com/office/drawing/2014/main" id="{B6009197-3E91-9D16-7C05-2A864006FB62}"/>
                    </a:ext>
                  </a:extLst>
                </p:cNvPr>
                <p:cNvCxnSpPr/>
                <p:nvPr/>
              </p:nvCxnSpPr>
              <p:spPr bwMode="auto">
                <a:xfrm>
                  <a:off x="4191000" y="1585829"/>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5" name="Straight Connector 54">
                  <a:extLst>
                    <a:ext uri="{FF2B5EF4-FFF2-40B4-BE49-F238E27FC236}">
                      <a16:creationId xmlns:a16="http://schemas.microsoft.com/office/drawing/2014/main" id="{035965D3-12E4-183F-5820-E48055DAE9B4}"/>
                    </a:ext>
                  </a:extLst>
                </p:cNvPr>
                <p:cNvCxnSpPr/>
                <p:nvPr/>
              </p:nvCxnSpPr>
              <p:spPr bwMode="auto">
                <a:xfrm>
                  <a:off x="4191000" y="2214145"/>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6" name="Straight Connector 55">
                  <a:extLst>
                    <a:ext uri="{FF2B5EF4-FFF2-40B4-BE49-F238E27FC236}">
                      <a16:creationId xmlns:a16="http://schemas.microsoft.com/office/drawing/2014/main" id="{FCC0AA7C-D89E-2BF7-A250-CAFB260DE95B}"/>
                    </a:ext>
                  </a:extLst>
                </p:cNvPr>
                <p:cNvCxnSpPr/>
                <p:nvPr/>
              </p:nvCxnSpPr>
              <p:spPr bwMode="auto">
                <a:xfrm>
                  <a:off x="4191000" y="2371222"/>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7" name="Group 26">
              <a:extLst>
                <a:ext uri="{FF2B5EF4-FFF2-40B4-BE49-F238E27FC236}">
                  <a16:creationId xmlns:a16="http://schemas.microsoft.com/office/drawing/2014/main" id="{FBBFA0E1-8804-4908-041F-086400E9AA49}"/>
                </a:ext>
              </a:extLst>
            </p:cNvPr>
            <p:cNvGrpSpPr/>
            <p:nvPr/>
          </p:nvGrpSpPr>
          <p:grpSpPr>
            <a:xfrm>
              <a:off x="3060573" y="1544692"/>
              <a:ext cx="1133822" cy="1099381"/>
              <a:chOff x="3505200" y="1304403"/>
              <a:chExt cx="1524000" cy="1216600"/>
            </a:xfrm>
          </p:grpSpPr>
          <p:sp>
            <p:nvSpPr>
              <p:cNvPr id="8" name="Rectangle 7">
                <a:extLst>
                  <a:ext uri="{FF2B5EF4-FFF2-40B4-BE49-F238E27FC236}">
                    <a16:creationId xmlns:a16="http://schemas.microsoft.com/office/drawing/2014/main" id="{4C025D90-511D-0340-6C14-D40495149C1F}"/>
                  </a:ext>
                </a:extLst>
              </p:cNvPr>
              <p:cNvSpPr/>
              <p:nvPr/>
            </p:nvSpPr>
            <p:spPr bwMode="auto">
              <a:xfrm>
                <a:off x="3505200" y="1304403"/>
                <a:ext cx="1524000" cy="1216600"/>
              </a:xfrm>
              <a:prstGeom prst="rect">
                <a:avLst/>
              </a:prstGeom>
              <a:solidFill>
                <a:schemeClr val="accent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7" name="Group 16">
                <a:extLst>
                  <a:ext uri="{FF2B5EF4-FFF2-40B4-BE49-F238E27FC236}">
                    <a16:creationId xmlns:a16="http://schemas.microsoft.com/office/drawing/2014/main" id="{D3811869-FD07-7A8C-7C40-50F59A50C8FC}"/>
                  </a:ext>
                </a:extLst>
              </p:cNvPr>
              <p:cNvGrpSpPr/>
              <p:nvPr/>
            </p:nvGrpSpPr>
            <p:grpSpPr>
              <a:xfrm>
                <a:off x="3505200" y="1428750"/>
                <a:ext cx="1524000" cy="942472"/>
                <a:chOff x="4191000" y="1428750"/>
                <a:chExt cx="1524000" cy="942472"/>
              </a:xfrm>
            </p:grpSpPr>
            <p:cxnSp>
              <p:nvCxnSpPr>
                <p:cNvPr id="10" name="Straight Connector 9">
                  <a:extLst>
                    <a:ext uri="{FF2B5EF4-FFF2-40B4-BE49-F238E27FC236}">
                      <a16:creationId xmlns:a16="http://schemas.microsoft.com/office/drawing/2014/main" id="{3952DA98-6B19-656F-2F50-2AF4AF28873E}"/>
                    </a:ext>
                  </a:extLst>
                </p:cNvPr>
                <p:cNvCxnSpPr/>
                <p:nvPr/>
              </p:nvCxnSpPr>
              <p:spPr bwMode="auto">
                <a:xfrm>
                  <a:off x="4191000" y="1428750"/>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D1CC8B9E-6288-EA3A-BD7B-83B2CC88A674}"/>
                    </a:ext>
                  </a:extLst>
                </p:cNvPr>
                <p:cNvCxnSpPr/>
                <p:nvPr/>
              </p:nvCxnSpPr>
              <p:spPr bwMode="auto">
                <a:xfrm>
                  <a:off x="4191000" y="1742908"/>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12" name="Straight Connector 11">
                  <a:extLst>
                    <a:ext uri="{FF2B5EF4-FFF2-40B4-BE49-F238E27FC236}">
                      <a16:creationId xmlns:a16="http://schemas.microsoft.com/office/drawing/2014/main" id="{DC84EDE1-7F85-D605-DBE5-7088209C9A67}"/>
                    </a:ext>
                  </a:extLst>
                </p:cNvPr>
                <p:cNvCxnSpPr/>
                <p:nvPr/>
              </p:nvCxnSpPr>
              <p:spPr bwMode="auto">
                <a:xfrm>
                  <a:off x="4191000" y="1899987"/>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13" name="Straight Connector 12">
                  <a:extLst>
                    <a:ext uri="{FF2B5EF4-FFF2-40B4-BE49-F238E27FC236}">
                      <a16:creationId xmlns:a16="http://schemas.microsoft.com/office/drawing/2014/main" id="{22ACD586-7350-B5A6-2E86-066C77DA0A7E}"/>
                    </a:ext>
                  </a:extLst>
                </p:cNvPr>
                <p:cNvCxnSpPr/>
                <p:nvPr/>
              </p:nvCxnSpPr>
              <p:spPr bwMode="auto">
                <a:xfrm>
                  <a:off x="4191000" y="2057066"/>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14" name="Straight Connector 13">
                  <a:extLst>
                    <a:ext uri="{FF2B5EF4-FFF2-40B4-BE49-F238E27FC236}">
                      <a16:creationId xmlns:a16="http://schemas.microsoft.com/office/drawing/2014/main" id="{DF612749-8867-0E4B-4923-B03E438694E7}"/>
                    </a:ext>
                  </a:extLst>
                </p:cNvPr>
                <p:cNvCxnSpPr/>
                <p:nvPr/>
              </p:nvCxnSpPr>
              <p:spPr bwMode="auto">
                <a:xfrm>
                  <a:off x="4191000" y="1585829"/>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655CE0B1-3448-8F32-5047-A3302B0AFC5F}"/>
                    </a:ext>
                  </a:extLst>
                </p:cNvPr>
                <p:cNvCxnSpPr/>
                <p:nvPr/>
              </p:nvCxnSpPr>
              <p:spPr bwMode="auto">
                <a:xfrm>
                  <a:off x="4191000" y="2214145"/>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16" name="Straight Connector 15">
                  <a:extLst>
                    <a:ext uri="{FF2B5EF4-FFF2-40B4-BE49-F238E27FC236}">
                      <a16:creationId xmlns:a16="http://schemas.microsoft.com/office/drawing/2014/main" id="{30A02060-5008-6CA6-A21B-D10FDACBD37D}"/>
                    </a:ext>
                  </a:extLst>
                </p:cNvPr>
                <p:cNvCxnSpPr/>
                <p:nvPr/>
              </p:nvCxnSpPr>
              <p:spPr bwMode="auto">
                <a:xfrm>
                  <a:off x="4191000" y="2371222"/>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grpSp>
            <p:nvGrpSpPr>
              <p:cNvPr id="18" name="Group 17">
                <a:extLst>
                  <a:ext uri="{FF2B5EF4-FFF2-40B4-BE49-F238E27FC236}">
                    <a16:creationId xmlns:a16="http://schemas.microsoft.com/office/drawing/2014/main" id="{A98B92D5-1987-7575-0FEA-5BC767B8BC43}"/>
                  </a:ext>
                </a:extLst>
              </p:cNvPr>
              <p:cNvGrpSpPr/>
              <p:nvPr/>
            </p:nvGrpSpPr>
            <p:grpSpPr>
              <a:xfrm rot="5400000">
                <a:off x="3682658" y="1311126"/>
                <a:ext cx="1161065" cy="1203155"/>
                <a:chOff x="4191000" y="1428750"/>
                <a:chExt cx="1524000" cy="942472"/>
              </a:xfrm>
            </p:grpSpPr>
            <p:cxnSp>
              <p:nvCxnSpPr>
                <p:cNvPr id="19" name="Straight Connector 18">
                  <a:extLst>
                    <a:ext uri="{FF2B5EF4-FFF2-40B4-BE49-F238E27FC236}">
                      <a16:creationId xmlns:a16="http://schemas.microsoft.com/office/drawing/2014/main" id="{3C8FE381-FE83-1494-8630-AFE34CB59AF8}"/>
                    </a:ext>
                  </a:extLst>
                </p:cNvPr>
                <p:cNvCxnSpPr/>
                <p:nvPr/>
              </p:nvCxnSpPr>
              <p:spPr bwMode="auto">
                <a:xfrm>
                  <a:off x="4191000" y="1428750"/>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5F4AA87E-A0F1-AC0C-284D-D348CE839A1B}"/>
                    </a:ext>
                  </a:extLst>
                </p:cNvPr>
                <p:cNvCxnSpPr/>
                <p:nvPr/>
              </p:nvCxnSpPr>
              <p:spPr bwMode="auto">
                <a:xfrm>
                  <a:off x="4191000" y="1742908"/>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5F33EC97-F311-9473-0D8F-FA367D61EED4}"/>
                    </a:ext>
                  </a:extLst>
                </p:cNvPr>
                <p:cNvCxnSpPr/>
                <p:nvPr/>
              </p:nvCxnSpPr>
              <p:spPr bwMode="auto">
                <a:xfrm>
                  <a:off x="4191000" y="1899987"/>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22" name="Straight Connector 21">
                  <a:extLst>
                    <a:ext uri="{FF2B5EF4-FFF2-40B4-BE49-F238E27FC236}">
                      <a16:creationId xmlns:a16="http://schemas.microsoft.com/office/drawing/2014/main" id="{D9613558-5FF9-34DD-EF64-ADABD8894EB4}"/>
                    </a:ext>
                  </a:extLst>
                </p:cNvPr>
                <p:cNvCxnSpPr/>
                <p:nvPr/>
              </p:nvCxnSpPr>
              <p:spPr bwMode="auto">
                <a:xfrm>
                  <a:off x="4191000" y="2057066"/>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FD3CD8BE-DDA9-A9B6-0016-72791A6024BD}"/>
                    </a:ext>
                  </a:extLst>
                </p:cNvPr>
                <p:cNvCxnSpPr/>
                <p:nvPr/>
              </p:nvCxnSpPr>
              <p:spPr bwMode="auto">
                <a:xfrm>
                  <a:off x="4191000" y="1585829"/>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8161CA0A-2FFD-1F93-5A00-A651040DDD17}"/>
                    </a:ext>
                  </a:extLst>
                </p:cNvPr>
                <p:cNvCxnSpPr/>
                <p:nvPr/>
              </p:nvCxnSpPr>
              <p:spPr bwMode="auto">
                <a:xfrm>
                  <a:off x="4191000" y="2214145"/>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4058E1A8-924B-FF3D-AA15-21FA4A3801FD}"/>
                    </a:ext>
                  </a:extLst>
                </p:cNvPr>
                <p:cNvCxnSpPr/>
                <p:nvPr/>
              </p:nvCxnSpPr>
              <p:spPr bwMode="auto">
                <a:xfrm>
                  <a:off x="4191000" y="2371222"/>
                  <a:ext cx="1524000" cy="0"/>
                </a:xfrm>
                <a:prstGeom prst="line">
                  <a:avLst/>
                </a:prstGeom>
                <a:solidFill>
                  <a:schemeClr val="accent1"/>
                </a:solidFill>
                <a:ln w="12700" cap="flat" cmpd="sng" algn="ctr">
                  <a:solidFill>
                    <a:schemeClr val="tx1"/>
                  </a:solidFill>
                  <a:prstDash val="solid"/>
                  <a:miter lim="800000"/>
                  <a:headEnd type="none" w="med" len="med"/>
                  <a:tailEnd type="none" w="med" len="med"/>
                </a:ln>
                <a:effectLst/>
              </p:spPr>
            </p:cxnSp>
          </p:grpSp>
        </p:grpSp>
        <p:grpSp>
          <p:nvGrpSpPr>
            <p:cNvPr id="28" name="Group 27">
              <a:extLst>
                <a:ext uri="{FF2B5EF4-FFF2-40B4-BE49-F238E27FC236}">
                  <a16:creationId xmlns:a16="http://schemas.microsoft.com/office/drawing/2014/main" id="{569931DC-E3FC-BDEA-93AA-89FC700C8A0A}"/>
                </a:ext>
              </a:extLst>
            </p:cNvPr>
            <p:cNvGrpSpPr/>
            <p:nvPr/>
          </p:nvGrpSpPr>
          <p:grpSpPr>
            <a:xfrm>
              <a:off x="3173955" y="1670602"/>
              <a:ext cx="1133822" cy="1099381"/>
              <a:chOff x="3505200" y="1304403"/>
              <a:chExt cx="1524000" cy="1216600"/>
            </a:xfrm>
            <a:solidFill>
              <a:srgbClr val="FF0000"/>
            </a:solidFill>
          </p:grpSpPr>
          <p:sp>
            <p:nvSpPr>
              <p:cNvPr id="29" name="Rectangle 28">
                <a:extLst>
                  <a:ext uri="{FF2B5EF4-FFF2-40B4-BE49-F238E27FC236}">
                    <a16:creationId xmlns:a16="http://schemas.microsoft.com/office/drawing/2014/main" id="{B8B4ACDE-4D26-4BFB-B6E9-9D7494AE65C8}"/>
                  </a:ext>
                </a:extLst>
              </p:cNvPr>
              <p:cNvSpPr/>
              <p:nvPr/>
            </p:nvSpPr>
            <p:spPr bwMode="auto">
              <a:xfrm>
                <a:off x="3505200" y="1304403"/>
                <a:ext cx="1524000" cy="1216600"/>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0" name="Group 29">
                <a:extLst>
                  <a:ext uri="{FF2B5EF4-FFF2-40B4-BE49-F238E27FC236}">
                    <a16:creationId xmlns:a16="http://schemas.microsoft.com/office/drawing/2014/main" id="{B82ACA92-19C9-0072-CD37-BE2E0B4446DD}"/>
                  </a:ext>
                </a:extLst>
              </p:cNvPr>
              <p:cNvGrpSpPr/>
              <p:nvPr/>
            </p:nvGrpSpPr>
            <p:grpSpPr>
              <a:xfrm>
                <a:off x="3505200" y="1428750"/>
                <a:ext cx="1524000" cy="942472"/>
                <a:chOff x="4191000" y="1428750"/>
                <a:chExt cx="1524000" cy="942472"/>
              </a:xfrm>
              <a:grpFill/>
            </p:grpSpPr>
            <p:cxnSp>
              <p:nvCxnSpPr>
                <p:cNvPr id="39" name="Straight Connector 38">
                  <a:extLst>
                    <a:ext uri="{FF2B5EF4-FFF2-40B4-BE49-F238E27FC236}">
                      <a16:creationId xmlns:a16="http://schemas.microsoft.com/office/drawing/2014/main" id="{16116BC9-2179-895F-486E-9212CFBA8896}"/>
                    </a:ext>
                  </a:extLst>
                </p:cNvPr>
                <p:cNvCxnSpPr/>
                <p:nvPr/>
              </p:nvCxnSpPr>
              <p:spPr bwMode="auto">
                <a:xfrm>
                  <a:off x="4191000" y="1428750"/>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0" name="Straight Connector 39">
                  <a:extLst>
                    <a:ext uri="{FF2B5EF4-FFF2-40B4-BE49-F238E27FC236}">
                      <a16:creationId xmlns:a16="http://schemas.microsoft.com/office/drawing/2014/main" id="{F3B4D329-4504-8F52-4E4F-F3C8D9B612C0}"/>
                    </a:ext>
                  </a:extLst>
                </p:cNvPr>
                <p:cNvCxnSpPr/>
                <p:nvPr/>
              </p:nvCxnSpPr>
              <p:spPr bwMode="auto">
                <a:xfrm>
                  <a:off x="4191000" y="174290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1" name="Straight Connector 40">
                  <a:extLst>
                    <a:ext uri="{FF2B5EF4-FFF2-40B4-BE49-F238E27FC236}">
                      <a16:creationId xmlns:a16="http://schemas.microsoft.com/office/drawing/2014/main" id="{9272EE22-FF21-01A8-2AD2-2880CF705E89}"/>
                    </a:ext>
                  </a:extLst>
                </p:cNvPr>
                <p:cNvCxnSpPr/>
                <p:nvPr/>
              </p:nvCxnSpPr>
              <p:spPr bwMode="auto">
                <a:xfrm>
                  <a:off x="4191000" y="189998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2" name="Straight Connector 41">
                  <a:extLst>
                    <a:ext uri="{FF2B5EF4-FFF2-40B4-BE49-F238E27FC236}">
                      <a16:creationId xmlns:a16="http://schemas.microsoft.com/office/drawing/2014/main" id="{59B5876A-62B1-3646-F54D-93D2233BFA93}"/>
                    </a:ext>
                  </a:extLst>
                </p:cNvPr>
                <p:cNvCxnSpPr/>
                <p:nvPr/>
              </p:nvCxnSpPr>
              <p:spPr bwMode="auto">
                <a:xfrm>
                  <a:off x="4191000" y="205706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3" name="Straight Connector 42">
                  <a:extLst>
                    <a:ext uri="{FF2B5EF4-FFF2-40B4-BE49-F238E27FC236}">
                      <a16:creationId xmlns:a16="http://schemas.microsoft.com/office/drawing/2014/main" id="{BE397907-70C4-AD98-F79B-58B1FC130DA9}"/>
                    </a:ext>
                  </a:extLst>
                </p:cNvPr>
                <p:cNvCxnSpPr/>
                <p:nvPr/>
              </p:nvCxnSpPr>
              <p:spPr bwMode="auto">
                <a:xfrm>
                  <a:off x="4191000" y="1585829"/>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4" name="Straight Connector 43">
                  <a:extLst>
                    <a:ext uri="{FF2B5EF4-FFF2-40B4-BE49-F238E27FC236}">
                      <a16:creationId xmlns:a16="http://schemas.microsoft.com/office/drawing/2014/main" id="{241FF5C6-FC88-4697-4D58-58CAB64B7F5C}"/>
                    </a:ext>
                  </a:extLst>
                </p:cNvPr>
                <p:cNvCxnSpPr/>
                <p:nvPr/>
              </p:nvCxnSpPr>
              <p:spPr bwMode="auto">
                <a:xfrm>
                  <a:off x="4191000" y="2214145"/>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5" name="Straight Connector 44">
                  <a:extLst>
                    <a:ext uri="{FF2B5EF4-FFF2-40B4-BE49-F238E27FC236}">
                      <a16:creationId xmlns:a16="http://schemas.microsoft.com/office/drawing/2014/main" id="{560CD092-6F7C-01F1-C0E1-12CBCCAFAC0C}"/>
                    </a:ext>
                  </a:extLst>
                </p:cNvPr>
                <p:cNvCxnSpPr/>
                <p:nvPr/>
              </p:nvCxnSpPr>
              <p:spPr bwMode="auto">
                <a:xfrm>
                  <a:off x="4191000" y="2371222"/>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31" name="Group 30">
                <a:extLst>
                  <a:ext uri="{FF2B5EF4-FFF2-40B4-BE49-F238E27FC236}">
                    <a16:creationId xmlns:a16="http://schemas.microsoft.com/office/drawing/2014/main" id="{7759DFE6-40A4-20E6-4403-607DE55D9658}"/>
                  </a:ext>
                </a:extLst>
              </p:cNvPr>
              <p:cNvGrpSpPr/>
              <p:nvPr/>
            </p:nvGrpSpPr>
            <p:grpSpPr>
              <a:xfrm rot="5400000">
                <a:off x="3682658" y="1311126"/>
                <a:ext cx="1161065" cy="1203155"/>
                <a:chOff x="4191000" y="1428750"/>
                <a:chExt cx="1524000" cy="942472"/>
              </a:xfrm>
              <a:grpFill/>
            </p:grpSpPr>
            <p:cxnSp>
              <p:nvCxnSpPr>
                <p:cNvPr id="32" name="Straight Connector 31">
                  <a:extLst>
                    <a:ext uri="{FF2B5EF4-FFF2-40B4-BE49-F238E27FC236}">
                      <a16:creationId xmlns:a16="http://schemas.microsoft.com/office/drawing/2014/main" id="{928B17C7-FEB6-8637-82B8-3FAC2D004C5D}"/>
                    </a:ext>
                  </a:extLst>
                </p:cNvPr>
                <p:cNvCxnSpPr/>
                <p:nvPr/>
              </p:nvCxnSpPr>
              <p:spPr bwMode="auto">
                <a:xfrm>
                  <a:off x="4191000" y="1428750"/>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331C1D54-7DEF-35E5-089E-A63DFA1E48FC}"/>
                    </a:ext>
                  </a:extLst>
                </p:cNvPr>
                <p:cNvCxnSpPr/>
                <p:nvPr/>
              </p:nvCxnSpPr>
              <p:spPr bwMode="auto">
                <a:xfrm>
                  <a:off x="4191000" y="174290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 name="Straight Connector 33">
                  <a:extLst>
                    <a:ext uri="{FF2B5EF4-FFF2-40B4-BE49-F238E27FC236}">
                      <a16:creationId xmlns:a16="http://schemas.microsoft.com/office/drawing/2014/main" id="{7C383512-5539-E223-0E1C-CEE88CA9A710}"/>
                    </a:ext>
                  </a:extLst>
                </p:cNvPr>
                <p:cNvCxnSpPr/>
                <p:nvPr/>
              </p:nvCxnSpPr>
              <p:spPr bwMode="auto">
                <a:xfrm>
                  <a:off x="4191000" y="189998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6E5F65F3-601F-1319-5AA3-FD027A5EF77D}"/>
                    </a:ext>
                  </a:extLst>
                </p:cNvPr>
                <p:cNvCxnSpPr/>
                <p:nvPr/>
              </p:nvCxnSpPr>
              <p:spPr bwMode="auto">
                <a:xfrm>
                  <a:off x="4191000" y="205706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A6527A06-EB90-F118-52C6-44DCFE9B5216}"/>
                    </a:ext>
                  </a:extLst>
                </p:cNvPr>
                <p:cNvCxnSpPr/>
                <p:nvPr/>
              </p:nvCxnSpPr>
              <p:spPr bwMode="auto">
                <a:xfrm>
                  <a:off x="4191000" y="1585829"/>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D31D1581-9670-1EBB-8732-8311B19422F7}"/>
                    </a:ext>
                  </a:extLst>
                </p:cNvPr>
                <p:cNvCxnSpPr/>
                <p:nvPr/>
              </p:nvCxnSpPr>
              <p:spPr bwMode="auto">
                <a:xfrm>
                  <a:off x="4191000" y="2214145"/>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8" name="Straight Connector 37">
                  <a:extLst>
                    <a:ext uri="{FF2B5EF4-FFF2-40B4-BE49-F238E27FC236}">
                      <a16:creationId xmlns:a16="http://schemas.microsoft.com/office/drawing/2014/main" id="{1FCDD05A-44A5-A800-977B-6A1FF4AE0275}"/>
                    </a:ext>
                  </a:extLst>
                </p:cNvPr>
                <p:cNvCxnSpPr/>
                <p:nvPr/>
              </p:nvCxnSpPr>
              <p:spPr bwMode="auto">
                <a:xfrm>
                  <a:off x="4191000" y="2371222"/>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64" name="Left Brace 63">
              <a:extLst>
                <a:ext uri="{FF2B5EF4-FFF2-40B4-BE49-F238E27FC236}">
                  <a16:creationId xmlns:a16="http://schemas.microsoft.com/office/drawing/2014/main" id="{C2135FA6-BC4D-F9F0-6B80-035944C8A2B9}"/>
                </a:ext>
              </a:extLst>
            </p:cNvPr>
            <p:cNvSpPr/>
            <p:nvPr/>
          </p:nvSpPr>
          <p:spPr bwMode="auto">
            <a:xfrm>
              <a:off x="2766675" y="1430466"/>
              <a:ext cx="131666" cy="1116733"/>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dirty="0"/>
            </a:p>
          </p:txBody>
        </p:sp>
        <p:sp>
          <p:nvSpPr>
            <p:cNvPr id="65" name="Left Brace 64">
              <a:extLst>
                <a:ext uri="{FF2B5EF4-FFF2-40B4-BE49-F238E27FC236}">
                  <a16:creationId xmlns:a16="http://schemas.microsoft.com/office/drawing/2014/main" id="{7492652E-8405-FB2E-5D17-7F98FE7D9008}"/>
                </a:ext>
              </a:extLst>
            </p:cNvPr>
            <p:cNvSpPr/>
            <p:nvPr/>
          </p:nvSpPr>
          <p:spPr bwMode="auto">
            <a:xfrm rot="5400000">
              <a:off x="3396583" y="735047"/>
              <a:ext cx="196150" cy="1083193"/>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dirty="0"/>
            </a:p>
          </p:txBody>
        </p:sp>
        <p:sp>
          <p:nvSpPr>
            <p:cNvPr id="66" name="TextBox 65">
              <a:extLst>
                <a:ext uri="{FF2B5EF4-FFF2-40B4-BE49-F238E27FC236}">
                  <a16:creationId xmlns:a16="http://schemas.microsoft.com/office/drawing/2014/main" id="{E857C3E8-466D-DA25-C6C3-658977A3D340}"/>
                </a:ext>
              </a:extLst>
            </p:cNvPr>
            <p:cNvSpPr txBox="1"/>
            <p:nvPr/>
          </p:nvSpPr>
          <p:spPr>
            <a:xfrm>
              <a:off x="2417921" y="1816904"/>
              <a:ext cx="454314" cy="369332"/>
            </a:xfrm>
            <a:prstGeom prst="rect">
              <a:avLst/>
            </a:prstGeom>
            <a:noFill/>
          </p:spPr>
          <p:txBody>
            <a:bodyPr wrap="square" rtlCol="0">
              <a:spAutoFit/>
            </a:bodyPr>
            <a:lstStyle/>
            <a:p>
              <a:r>
                <a:rPr lang="en-US" dirty="0"/>
                <a:t>20</a:t>
              </a:r>
            </a:p>
          </p:txBody>
        </p:sp>
        <p:sp>
          <p:nvSpPr>
            <p:cNvPr id="67" name="TextBox 66">
              <a:extLst>
                <a:ext uri="{FF2B5EF4-FFF2-40B4-BE49-F238E27FC236}">
                  <a16:creationId xmlns:a16="http://schemas.microsoft.com/office/drawing/2014/main" id="{9F21396C-2153-CACE-998A-110FB7A5636C}"/>
                </a:ext>
              </a:extLst>
            </p:cNvPr>
            <p:cNvSpPr txBox="1"/>
            <p:nvPr/>
          </p:nvSpPr>
          <p:spPr>
            <a:xfrm>
              <a:off x="3326126" y="890887"/>
              <a:ext cx="560943" cy="369332"/>
            </a:xfrm>
            <a:prstGeom prst="rect">
              <a:avLst/>
            </a:prstGeom>
            <a:noFill/>
          </p:spPr>
          <p:txBody>
            <a:bodyPr wrap="square" rtlCol="0">
              <a:spAutoFit/>
            </a:bodyPr>
            <a:lstStyle/>
            <a:p>
              <a:r>
                <a:rPr lang="en-US" dirty="0"/>
                <a:t>20</a:t>
              </a:r>
            </a:p>
          </p:txBody>
        </p:sp>
      </p:grpSp>
      <p:grpSp>
        <p:nvGrpSpPr>
          <p:cNvPr id="144" name="Group 143">
            <a:extLst>
              <a:ext uri="{FF2B5EF4-FFF2-40B4-BE49-F238E27FC236}">
                <a16:creationId xmlns:a16="http://schemas.microsoft.com/office/drawing/2014/main" id="{E933126D-D970-194D-307A-3D00E0EC2BCB}"/>
              </a:ext>
            </a:extLst>
          </p:cNvPr>
          <p:cNvGrpSpPr/>
          <p:nvPr/>
        </p:nvGrpSpPr>
        <p:grpSpPr>
          <a:xfrm>
            <a:off x="4960594" y="644788"/>
            <a:ext cx="3091020" cy="2702098"/>
            <a:chOff x="4134466" y="936451"/>
            <a:chExt cx="3775752" cy="3128141"/>
          </a:xfrm>
        </p:grpSpPr>
        <p:grpSp>
          <p:nvGrpSpPr>
            <p:cNvPr id="98" name="Group 97">
              <a:extLst>
                <a:ext uri="{FF2B5EF4-FFF2-40B4-BE49-F238E27FC236}">
                  <a16:creationId xmlns:a16="http://schemas.microsoft.com/office/drawing/2014/main" id="{2E704666-5C33-B272-25C6-86795E7C7E47}"/>
                </a:ext>
              </a:extLst>
            </p:cNvPr>
            <p:cNvGrpSpPr/>
            <p:nvPr/>
          </p:nvGrpSpPr>
          <p:grpSpPr>
            <a:xfrm>
              <a:off x="4134466" y="936451"/>
              <a:ext cx="1659462" cy="3128141"/>
              <a:chOff x="4885994" y="1042665"/>
              <a:chExt cx="1659462" cy="3128141"/>
            </a:xfrm>
          </p:grpSpPr>
          <p:grpSp>
            <p:nvGrpSpPr>
              <p:cNvPr id="91" name="Group 90">
                <a:extLst>
                  <a:ext uri="{FF2B5EF4-FFF2-40B4-BE49-F238E27FC236}">
                    <a16:creationId xmlns:a16="http://schemas.microsoft.com/office/drawing/2014/main" id="{18F3D142-6FF7-62D3-676A-556C1D755B64}"/>
                  </a:ext>
                </a:extLst>
              </p:cNvPr>
              <p:cNvGrpSpPr/>
              <p:nvPr/>
            </p:nvGrpSpPr>
            <p:grpSpPr>
              <a:xfrm>
                <a:off x="5903727" y="1042665"/>
                <a:ext cx="641729" cy="3128141"/>
                <a:chOff x="5788270" y="1043801"/>
                <a:chExt cx="641729" cy="3128141"/>
              </a:xfrm>
            </p:grpSpPr>
            <p:sp>
              <p:nvSpPr>
                <p:cNvPr id="77" name="Rectangle 76">
                  <a:extLst>
                    <a:ext uri="{FF2B5EF4-FFF2-40B4-BE49-F238E27FC236}">
                      <a16:creationId xmlns:a16="http://schemas.microsoft.com/office/drawing/2014/main" id="{A3D0BB26-7EC6-05EC-5AC9-6801FF5E6D7E}"/>
                    </a:ext>
                  </a:extLst>
                </p:cNvPr>
                <p:cNvSpPr/>
                <p:nvPr/>
              </p:nvSpPr>
              <p:spPr bwMode="auto">
                <a:xfrm>
                  <a:off x="5804513" y="1043801"/>
                  <a:ext cx="625486" cy="3128141"/>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dirty="0"/>
                </a:p>
              </p:txBody>
            </p:sp>
            <p:grpSp>
              <p:nvGrpSpPr>
                <p:cNvPr id="90" name="Group 89">
                  <a:extLst>
                    <a:ext uri="{FF2B5EF4-FFF2-40B4-BE49-F238E27FC236}">
                      <a16:creationId xmlns:a16="http://schemas.microsoft.com/office/drawing/2014/main" id="{8DE49CC0-AEE7-0D19-2800-BABB1351DC0B}"/>
                    </a:ext>
                  </a:extLst>
                </p:cNvPr>
                <p:cNvGrpSpPr/>
                <p:nvPr/>
              </p:nvGrpSpPr>
              <p:grpSpPr>
                <a:xfrm>
                  <a:off x="5788270" y="1124633"/>
                  <a:ext cx="634460" cy="2973182"/>
                  <a:chOff x="5788270" y="1124633"/>
                  <a:chExt cx="634460" cy="2973182"/>
                </a:xfrm>
              </p:grpSpPr>
              <p:sp>
                <p:nvSpPr>
                  <p:cNvPr id="78" name="TextBox 77">
                    <a:extLst>
                      <a:ext uri="{FF2B5EF4-FFF2-40B4-BE49-F238E27FC236}">
                        <a16:creationId xmlns:a16="http://schemas.microsoft.com/office/drawing/2014/main" id="{63384BD9-6B23-C11A-E500-ECB0D818372C}"/>
                      </a:ext>
                    </a:extLst>
                  </p:cNvPr>
                  <p:cNvSpPr txBox="1"/>
                  <p:nvPr/>
                </p:nvSpPr>
                <p:spPr>
                  <a:xfrm>
                    <a:off x="5875667" y="112463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a:t>
                    </a:r>
                    <a:endParaRPr lang="en-US" sz="1600" dirty="0"/>
                  </a:p>
                </p:txBody>
              </p:sp>
              <p:sp>
                <p:nvSpPr>
                  <p:cNvPr id="80" name="TextBox 79">
                    <a:extLst>
                      <a:ext uri="{FF2B5EF4-FFF2-40B4-BE49-F238E27FC236}">
                        <a16:creationId xmlns:a16="http://schemas.microsoft.com/office/drawing/2014/main" id="{09BCB640-569C-58E9-E72B-9E967BB2ED9E}"/>
                      </a:ext>
                    </a:extLst>
                  </p:cNvPr>
                  <p:cNvSpPr txBox="1"/>
                  <p:nvPr/>
                </p:nvSpPr>
                <p:spPr>
                  <a:xfrm>
                    <a:off x="5880997" y="1369766"/>
                    <a:ext cx="466998" cy="285043"/>
                  </a:xfrm>
                  <a:prstGeom prst="rect">
                    <a:avLst/>
                  </a:prstGeom>
                  <a:noFill/>
                </p:spPr>
                <p:txBody>
                  <a:bodyPr wrap="square" lIns="0" tIns="0" rIns="0" bIns="0" rtlCol="0">
                    <a:spAutoFit/>
                  </a:bodyPr>
                  <a:lstStyle/>
                  <a:p>
                    <a:pPr algn="ctr"/>
                    <a:r>
                      <a:rPr lang="en-US" sz="1600" b="1" dirty="0"/>
                      <a:t>…</a:t>
                    </a:r>
                  </a:p>
                </p:txBody>
              </p:sp>
              <p:sp>
                <p:nvSpPr>
                  <p:cNvPr id="81" name="TextBox 80">
                    <a:extLst>
                      <a:ext uri="{FF2B5EF4-FFF2-40B4-BE49-F238E27FC236}">
                        <a16:creationId xmlns:a16="http://schemas.microsoft.com/office/drawing/2014/main" id="{8A96634C-D7B9-C340-BD66-3047659257C1}"/>
                      </a:ext>
                    </a:extLst>
                  </p:cNvPr>
                  <p:cNvSpPr txBox="1"/>
                  <p:nvPr/>
                </p:nvSpPr>
                <p:spPr>
                  <a:xfrm>
                    <a:off x="5875667" y="1722172"/>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400</a:t>
                    </a:r>
                    <a:endParaRPr lang="en-US" sz="1600" dirty="0"/>
                  </a:p>
                </p:txBody>
              </p:sp>
              <p:sp>
                <p:nvSpPr>
                  <p:cNvPr id="82" name="TextBox 81">
                    <a:extLst>
                      <a:ext uri="{FF2B5EF4-FFF2-40B4-BE49-F238E27FC236}">
                        <a16:creationId xmlns:a16="http://schemas.microsoft.com/office/drawing/2014/main" id="{642F6CEA-7125-A128-50BD-6D71982FF122}"/>
                      </a:ext>
                    </a:extLst>
                  </p:cNvPr>
                  <p:cNvSpPr txBox="1"/>
                  <p:nvPr/>
                </p:nvSpPr>
                <p:spPr>
                  <a:xfrm>
                    <a:off x="5875667" y="213119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401</a:t>
                    </a:r>
                    <a:endParaRPr lang="en-US" sz="1600" dirty="0"/>
                  </a:p>
                </p:txBody>
              </p:sp>
              <p:sp>
                <p:nvSpPr>
                  <p:cNvPr id="84" name="TextBox 83">
                    <a:extLst>
                      <a:ext uri="{FF2B5EF4-FFF2-40B4-BE49-F238E27FC236}">
                        <a16:creationId xmlns:a16="http://schemas.microsoft.com/office/drawing/2014/main" id="{8B130BAF-41E1-694C-BB47-C2A72EAD54B1}"/>
                      </a:ext>
                    </a:extLst>
                  </p:cNvPr>
                  <p:cNvSpPr txBox="1"/>
                  <p:nvPr/>
                </p:nvSpPr>
                <p:spPr>
                  <a:xfrm>
                    <a:off x="5880997" y="2365535"/>
                    <a:ext cx="466998" cy="285043"/>
                  </a:xfrm>
                  <a:prstGeom prst="rect">
                    <a:avLst/>
                  </a:prstGeom>
                  <a:noFill/>
                </p:spPr>
                <p:txBody>
                  <a:bodyPr wrap="square" lIns="0" tIns="0" rIns="0" bIns="0" rtlCol="0">
                    <a:spAutoFit/>
                  </a:bodyPr>
                  <a:lstStyle/>
                  <a:p>
                    <a:pPr algn="ctr"/>
                    <a:r>
                      <a:rPr lang="en-US" sz="1600" b="1" dirty="0"/>
                      <a:t>…</a:t>
                    </a:r>
                  </a:p>
                </p:txBody>
              </p:sp>
              <p:sp>
                <p:nvSpPr>
                  <p:cNvPr id="85" name="TextBox 84">
                    <a:extLst>
                      <a:ext uri="{FF2B5EF4-FFF2-40B4-BE49-F238E27FC236}">
                        <a16:creationId xmlns:a16="http://schemas.microsoft.com/office/drawing/2014/main" id="{E04D0747-06C4-1A22-1A32-78B23657B0F6}"/>
                      </a:ext>
                    </a:extLst>
                  </p:cNvPr>
                  <p:cNvSpPr txBox="1"/>
                  <p:nvPr/>
                </p:nvSpPr>
                <p:spPr>
                  <a:xfrm>
                    <a:off x="5875667" y="2720199"/>
                    <a:ext cx="485678" cy="325127"/>
                  </a:xfrm>
                  <a:prstGeom prst="rect">
                    <a:avLst/>
                  </a:prstGeom>
                  <a:noFill/>
                  <a:ln w="12700">
                    <a:solidFill>
                      <a:schemeClr val="tx1"/>
                    </a:solidFill>
                  </a:ln>
                </p:spPr>
                <p:txBody>
                  <a:bodyPr wrap="square" lIns="0" tIns="0" rIns="0" bIns="34290" rtlCol="0">
                    <a:spAutoFit/>
                  </a:bodyPr>
                  <a:lstStyle/>
                  <a:p>
                    <a:pPr algn="ctr"/>
                    <a:r>
                      <a:rPr lang="en-US" sz="1600" dirty="0" err="1"/>
                      <a:t>x</a:t>
                    </a:r>
                    <a:r>
                      <a:rPr lang="en-US" sz="1600" baseline="-25000" dirty="0" err="1"/>
                      <a:t>N</a:t>
                    </a:r>
                    <a:endParaRPr lang="en-US" sz="1600" dirty="0"/>
                  </a:p>
                </p:txBody>
              </p:sp>
              <p:sp>
                <p:nvSpPr>
                  <p:cNvPr id="86" name="TextBox 85">
                    <a:extLst>
                      <a:ext uri="{FF2B5EF4-FFF2-40B4-BE49-F238E27FC236}">
                        <a16:creationId xmlns:a16="http://schemas.microsoft.com/office/drawing/2014/main" id="{07977A77-EAC1-DE8A-67FB-A56766D4B57B}"/>
                      </a:ext>
                    </a:extLst>
                  </p:cNvPr>
                  <p:cNvSpPr txBox="1"/>
                  <p:nvPr/>
                </p:nvSpPr>
                <p:spPr>
                  <a:xfrm>
                    <a:off x="5875667" y="308400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801</a:t>
                    </a:r>
                    <a:endParaRPr lang="en-US" sz="1600" dirty="0"/>
                  </a:p>
                </p:txBody>
              </p:sp>
              <p:sp>
                <p:nvSpPr>
                  <p:cNvPr id="88" name="TextBox 87">
                    <a:extLst>
                      <a:ext uri="{FF2B5EF4-FFF2-40B4-BE49-F238E27FC236}">
                        <a16:creationId xmlns:a16="http://schemas.microsoft.com/office/drawing/2014/main" id="{3B68C9B0-453C-31DB-3B19-9309AAD473D9}"/>
                      </a:ext>
                    </a:extLst>
                  </p:cNvPr>
                  <p:cNvSpPr txBox="1"/>
                  <p:nvPr/>
                </p:nvSpPr>
                <p:spPr>
                  <a:xfrm>
                    <a:off x="5880997" y="3380266"/>
                    <a:ext cx="466998" cy="285043"/>
                  </a:xfrm>
                  <a:prstGeom prst="rect">
                    <a:avLst/>
                  </a:prstGeom>
                  <a:noFill/>
                </p:spPr>
                <p:txBody>
                  <a:bodyPr wrap="square" lIns="0" tIns="0" rIns="0" bIns="0" rtlCol="0">
                    <a:spAutoFit/>
                  </a:bodyPr>
                  <a:lstStyle/>
                  <a:p>
                    <a:pPr algn="ctr"/>
                    <a:r>
                      <a:rPr lang="en-US" sz="1600" b="1" dirty="0"/>
                      <a:t>…</a:t>
                    </a:r>
                  </a:p>
                </p:txBody>
              </p:sp>
              <p:sp>
                <p:nvSpPr>
                  <p:cNvPr id="89" name="TextBox 88">
                    <a:extLst>
                      <a:ext uri="{FF2B5EF4-FFF2-40B4-BE49-F238E27FC236}">
                        <a16:creationId xmlns:a16="http://schemas.microsoft.com/office/drawing/2014/main" id="{CB2DE360-9ABE-5C0A-4A02-4582DB51833A}"/>
                      </a:ext>
                    </a:extLst>
                  </p:cNvPr>
                  <p:cNvSpPr txBox="1"/>
                  <p:nvPr/>
                </p:nvSpPr>
                <p:spPr>
                  <a:xfrm>
                    <a:off x="5788270" y="3772688"/>
                    <a:ext cx="634460"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1200</a:t>
                    </a:r>
                    <a:endParaRPr lang="en-US" sz="1600" dirty="0"/>
                  </a:p>
                </p:txBody>
              </p:sp>
            </p:grpSp>
          </p:grpSp>
          <p:sp>
            <p:nvSpPr>
              <p:cNvPr id="92" name="Left Brace 91">
                <a:extLst>
                  <a:ext uri="{FF2B5EF4-FFF2-40B4-BE49-F238E27FC236}">
                    <a16:creationId xmlns:a16="http://schemas.microsoft.com/office/drawing/2014/main" id="{57098E87-D5DC-A1B9-F723-67C0C6CB30E3}"/>
                  </a:ext>
                </a:extLst>
              </p:cNvPr>
              <p:cNvSpPr/>
              <p:nvPr/>
            </p:nvSpPr>
            <p:spPr bwMode="auto">
              <a:xfrm>
                <a:off x="5637465" y="1112283"/>
                <a:ext cx="176976" cy="920376"/>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sz="1600"/>
              </a:p>
            </p:txBody>
          </p:sp>
          <p:sp>
            <p:nvSpPr>
              <p:cNvPr id="93" name="TextBox 92">
                <a:extLst>
                  <a:ext uri="{FF2B5EF4-FFF2-40B4-BE49-F238E27FC236}">
                    <a16:creationId xmlns:a16="http://schemas.microsoft.com/office/drawing/2014/main" id="{44F87B9B-FB20-5100-99F3-F9E717EDCFB4}"/>
                  </a:ext>
                </a:extLst>
              </p:cNvPr>
              <p:cNvSpPr txBox="1"/>
              <p:nvPr/>
            </p:nvSpPr>
            <p:spPr>
              <a:xfrm>
                <a:off x="5047202" y="1389063"/>
                <a:ext cx="647589" cy="391934"/>
              </a:xfrm>
              <a:prstGeom prst="rect">
                <a:avLst/>
              </a:prstGeom>
              <a:noFill/>
            </p:spPr>
            <p:txBody>
              <a:bodyPr wrap="square" rtlCol="0">
                <a:spAutoFit/>
              </a:bodyPr>
              <a:lstStyle/>
              <a:p>
                <a:r>
                  <a:rPr lang="en-US" sz="1600" dirty="0"/>
                  <a:t>Red</a:t>
                </a:r>
              </a:p>
            </p:txBody>
          </p:sp>
          <p:sp>
            <p:nvSpPr>
              <p:cNvPr id="94" name="Left Brace 93">
                <a:extLst>
                  <a:ext uri="{FF2B5EF4-FFF2-40B4-BE49-F238E27FC236}">
                    <a16:creationId xmlns:a16="http://schemas.microsoft.com/office/drawing/2014/main" id="{665C4436-9C69-B468-4789-FD277843539D}"/>
                  </a:ext>
                </a:extLst>
              </p:cNvPr>
              <p:cNvSpPr/>
              <p:nvPr/>
            </p:nvSpPr>
            <p:spPr bwMode="auto">
              <a:xfrm>
                <a:off x="5659236" y="2110311"/>
                <a:ext cx="176976" cy="920376"/>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sz="1600"/>
              </a:p>
            </p:txBody>
          </p:sp>
          <p:sp>
            <p:nvSpPr>
              <p:cNvPr id="95" name="TextBox 94">
                <a:extLst>
                  <a:ext uri="{FF2B5EF4-FFF2-40B4-BE49-F238E27FC236}">
                    <a16:creationId xmlns:a16="http://schemas.microsoft.com/office/drawing/2014/main" id="{1763C956-5BC2-EBAB-02CB-F461BBA1FA38}"/>
                  </a:ext>
                </a:extLst>
              </p:cNvPr>
              <p:cNvSpPr txBox="1"/>
              <p:nvPr/>
            </p:nvSpPr>
            <p:spPr>
              <a:xfrm>
                <a:off x="4885994" y="2334439"/>
                <a:ext cx="926302" cy="391934"/>
              </a:xfrm>
              <a:prstGeom prst="rect">
                <a:avLst/>
              </a:prstGeom>
              <a:noFill/>
            </p:spPr>
            <p:txBody>
              <a:bodyPr wrap="square" rtlCol="0">
                <a:spAutoFit/>
              </a:bodyPr>
              <a:lstStyle/>
              <a:p>
                <a:r>
                  <a:rPr lang="en-US" sz="1600" dirty="0"/>
                  <a:t>Green</a:t>
                </a:r>
              </a:p>
            </p:txBody>
          </p:sp>
          <p:sp>
            <p:nvSpPr>
              <p:cNvPr id="96" name="Left Brace 95">
                <a:extLst>
                  <a:ext uri="{FF2B5EF4-FFF2-40B4-BE49-F238E27FC236}">
                    <a16:creationId xmlns:a16="http://schemas.microsoft.com/office/drawing/2014/main" id="{0C286F76-5032-37D2-F499-8EED0A25E268}"/>
                  </a:ext>
                </a:extLst>
              </p:cNvPr>
              <p:cNvSpPr/>
              <p:nvPr/>
            </p:nvSpPr>
            <p:spPr bwMode="auto">
              <a:xfrm>
                <a:off x="5637532" y="3143310"/>
                <a:ext cx="176976" cy="920376"/>
              </a:xfrm>
              <a:prstGeom prst="leftBrace">
                <a:avLst>
                  <a:gd name="adj1" fmla="val 76057"/>
                  <a:gd name="adj2" fmla="val 49110"/>
                </a:avLst>
              </a:pr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sz="1600"/>
              </a:p>
            </p:txBody>
          </p:sp>
          <p:sp>
            <p:nvSpPr>
              <p:cNvPr id="97" name="TextBox 96">
                <a:extLst>
                  <a:ext uri="{FF2B5EF4-FFF2-40B4-BE49-F238E27FC236}">
                    <a16:creationId xmlns:a16="http://schemas.microsoft.com/office/drawing/2014/main" id="{78B91161-9D0B-EFD6-2724-221A60BA08E1}"/>
                  </a:ext>
                </a:extLst>
              </p:cNvPr>
              <p:cNvSpPr txBox="1"/>
              <p:nvPr/>
            </p:nvSpPr>
            <p:spPr>
              <a:xfrm>
                <a:off x="5047203" y="3420089"/>
                <a:ext cx="831544" cy="391934"/>
              </a:xfrm>
              <a:prstGeom prst="rect">
                <a:avLst/>
              </a:prstGeom>
              <a:noFill/>
            </p:spPr>
            <p:txBody>
              <a:bodyPr wrap="square" rtlCol="0">
                <a:spAutoFit/>
              </a:bodyPr>
              <a:lstStyle/>
              <a:p>
                <a:r>
                  <a:rPr lang="en-US" sz="1600" dirty="0"/>
                  <a:t>Blue</a:t>
                </a:r>
              </a:p>
            </p:txBody>
          </p:sp>
        </p:grpSp>
        <p:cxnSp>
          <p:nvCxnSpPr>
            <p:cNvPr id="102" name="Straight Connector 101">
              <a:extLst>
                <a:ext uri="{FF2B5EF4-FFF2-40B4-BE49-F238E27FC236}">
                  <a16:creationId xmlns:a16="http://schemas.microsoft.com/office/drawing/2014/main" id="{3E7E18EF-D279-2BBD-4600-EF1E5AF722ED}"/>
                </a:ext>
              </a:extLst>
            </p:cNvPr>
            <p:cNvCxnSpPr>
              <a:cxnSpLocks/>
              <a:endCxn id="109" idx="4"/>
            </p:cNvCxnSpPr>
            <p:nvPr/>
          </p:nvCxnSpPr>
          <p:spPr bwMode="auto">
            <a:xfrm flipV="1">
              <a:off x="5699261" y="2610818"/>
              <a:ext cx="1026648" cy="1207637"/>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Straight Arrow Connector 102">
              <a:extLst>
                <a:ext uri="{FF2B5EF4-FFF2-40B4-BE49-F238E27FC236}">
                  <a16:creationId xmlns:a16="http://schemas.microsoft.com/office/drawing/2014/main" id="{745CADC3-D6CC-2F6E-838A-F326BE06DB5B}"/>
                </a:ext>
              </a:extLst>
            </p:cNvPr>
            <p:cNvCxnSpPr/>
            <p:nvPr/>
          </p:nvCxnSpPr>
          <p:spPr bwMode="auto">
            <a:xfrm flipV="1">
              <a:off x="6941092" y="2400834"/>
              <a:ext cx="670885"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TextBox 107">
              <a:extLst>
                <a:ext uri="{FF2B5EF4-FFF2-40B4-BE49-F238E27FC236}">
                  <a16:creationId xmlns:a16="http://schemas.microsoft.com/office/drawing/2014/main" id="{5738B238-C8A1-5F2D-7E0A-408D7A613F90}"/>
                </a:ext>
              </a:extLst>
            </p:cNvPr>
            <p:cNvSpPr txBox="1"/>
            <p:nvPr/>
          </p:nvSpPr>
          <p:spPr>
            <a:xfrm>
              <a:off x="6583015" y="1668984"/>
              <a:ext cx="1287462" cy="570087"/>
            </a:xfrm>
            <a:prstGeom prst="rect">
              <a:avLst/>
            </a:prstGeom>
            <a:noFill/>
          </p:spPr>
          <p:txBody>
            <a:bodyPr wrap="square" lIns="0" tIns="0" rIns="0" bIns="0" rtlCol="0">
              <a:spAutoFit/>
            </a:bodyPr>
            <a:lstStyle/>
            <a:p>
              <a:pPr algn="ctr"/>
              <a:r>
                <a:rPr lang="en-US" sz="1600" dirty="0"/>
                <a:t>Calculated output</a:t>
              </a:r>
            </a:p>
          </p:txBody>
        </p:sp>
        <p:sp>
          <p:nvSpPr>
            <p:cNvPr id="109" name="Oval 108">
              <a:extLst>
                <a:ext uri="{FF2B5EF4-FFF2-40B4-BE49-F238E27FC236}">
                  <a16:creationId xmlns:a16="http://schemas.microsoft.com/office/drawing/2014/main" id="{B3F18B55-C77A-8B87-5C7E-B9AAAAF8C226}"/>
                </a:ext>
              </a:extLst>
            </p:cNvPr>
            <p:cNvSpPr/>
            <p:nvPr/>
          </p:nvSpPr>
          <p:spPr bwMode="auto">
            <a:xfrm>
              <a:off x="6510725" y="2238860"/>
              <a:ext cx="430367" cy="37195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110" name="TextBox 109">
              <a:extLst>
                <a:ext uri="{FF2B5EF4-FFF2-40B4-BE49-F238E27FC236}">
                  <a16:creationId xmlns:a16="http://schemas.microsoft.com/office/drawing/2014/main" id="{56D4E124-2FDE-E718-B1E4-6A782D52BAD9}"/>
                </a:ext>
              </a:extLst>
            </p:cNvPr>
            <p:cNvSpPr txBox="1"/>
            <p:nvPr/>
          </p:nvSpPr>
          <p:spPr>
            <a:xfrm>
              <a:off x="6904026" y="2559938"/>
              <a:ext cx="978694" cy="570087"/>
            </a:xfrm>
            <a:prstGeom prst="rect">
              <a:avLst/>
            </a:prstGeom>
            <a:noFill/>
          </p:spPr>
          <p:txBody>
            <a:bodyPr wrap="square" lIns="0" tIns="0" rIns="0" bIns="0" rtlCol="0">
              <a:spAutoFit/>
            </a:bodyPr>
            <a:lstStyle/>
            <a:p>
              <a:r>
                <a:rPr lang="en-US" sz="1600" dirty="0"/>
                <a:t>Target output y</a:t>
              </a:r>
            </a:p>
          </p:txBody>
        </p:sp>
        <p:sp>
          <p:nvSpPr>
            <p:cNvPr id="111" name="Up-Down Arrow 43">
              <a:extLst>
                <a:ext uri="{FF2B5EF4-FFF2-40B4-BE49-F238E27FC236}">
                  <a16:creationId xmlns:a16="http://schemas.microsoft.com/office/drawing/2014/main" id="{9911F622-2AF3-8F11-0E23-65C1E3BD2AC6}"/>
                </a:ext>
              </a:extLst>
            </p:cNvPr>
            <p:cNvSpPr/>
            <p:nvPr/>
          </p:nvSpPr>
          <p:spPr bwMode="auto">
            <a:xfrm>
              <a:off x="7672445" y="2545834"/>
              <a:ext cx="210275" cy="29920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124" name="Straight Connector 123">
              <a:extLst>
                <a:ext uri="{FF2B5EF4-FFF2-40B4-BE49-F238E27FC236}">
                  <a16:creationId xmlns:a16="http://schemas.microsoft.com/office/drawing/2014/main" id="{E8A8C0CB-75BC-63F6-1D92-2C7403E59F21}"/>
                </a:ext>
              </a:extLst>
            </p:cNvPr>
            <p:cNvCxnSpPr/>
            <p:nvPr/>
          </p:nvCxnSpPr>
          <p:spPr bwMode="auto">
            <a:xfrm flipV="1">
              <a:off x="5708115" y="2461732"/>
              <a:ext cx="798533" cy="344008"/>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Connector 124">
              <a:extLst>
                <a:ext uri="{FF2B5EF4-FFF2-40B4-BE49-F238E27FC236}">
                  <a16:creationId xmlns:a16="http://schemas.microsoft.com/office/drawing/2014/main" id="{18BF5857-3E15-3279-3706-3378592536FA}"/>
                </a:ext>
              </a:extLst>
            </p:cNvPr>
            <p:cNvCxnSpPr>
              <a:cxnSpLocks/>
              <a:endCxn id="109" idx="3"/>
            </p:cNvCxnSpPr>
            <p:nvPr/>
          </p:nvCxnSpPr>
          <p:spPr bwMode="auto">
            <a:xfrm flipV="1">
              <a:off x="5721482" y="2556346"/>
              <a:ext cx="852269" cy="566390"/>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Straight Connector 99">
              <a:extLst>
                <a:ext uri="{FF2B5EF4-FFF2-40B4-BE49-F238E27FC236}">
                  <a16:creationId xmlns:a16="http://schemas.microsoft.com/office/drawing/2014/main" id="{1CA27EAA-2002-DCAE-917A-918F0B407D3B}"/>
                </a:ext>
              </a:extLst>
            </p:cNvPr>
            <p:cNvCxnSpPr>
              <a:cxnSpLocks/>
              <a:endCxn id="109" idx="0"/>
            </p:cNvCxnSpPr>
            <p:nvPr/>
          </p:nvCxnSpPr>
          <p:spPr bwMode="auto">
            <a:xfrm>
              <a:off x="5728557" y="1188672"/>
              <a:ext cx="989201" cy="1047391"/>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Connector 100">
              <a:extLst>
                <a:ext uri="{FF2B5EF4-FFF2-40B4-BE49-F238E27FC236}">
                  <a16:creationId xmlns:a16="http://schemas.microsoft.com/office/drawing/2014/main" id="{BD55F07B-BAF6-28A8-BBDF-111E0150B00B}"/>
                </a:ext>
              </a:extLst>
            </p:cNvPr>
            <p:cNvCxnSpPr>
              <a:cxnSpLocks/>
              <a:endCxn id="109" idx="1"/>
            </p:cNvCxnSpPr>
            <p:nvPr/>
          </p:nvCxnSpPr>
          <p:spPr bwMode="auto">
            <a:xfrm>
              <a:off x="5687895" y="1778960"/>
              <a:ext cx="885856" cy="49332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Connector 106">
              <a:extLst>
                <a:ext uri="{FF2B5EF4-FFF2-40B4-BE49-F238E27FC236}">
                  <a16:creationId xmlns:a16="http://schemas.microsoft.com/office/drawing/2014/main" id="{B3003B03-CA69-5310-4E71-E82309CD966D}"/>
                </a:ext>
              </a:extLst>
            </p:cNvPr>
            <p:cNvCxnSpPr>
              <a:cxnSpLocks/>
              <a:endCxn id="109" idx="2"/>
            </p:cNvCxnSpPr>
            <p:nvPr/>
          </p:nvCxnSpPr>
          <p:spPr bwMode="auto">
            <a:xfrm>
              <a:off x="5719249" y="2133167"/>
              <a:ext cx="783325" cy="267829"/>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0" name="Group 139">
              <a:extLst>
                <a:ext uri="{FF2B5EF4-FFF2-40B4-BE49-F238E27FC236}">
                  <a16:creationId xmlns:a16="http://schemas.microsoft.com/office/drawing/2014/main" id="{E457C883-6E28-9DEB-7135-D45A284808C2}"/>
                </a:ext>
              </a:extLst>
            </p:cNvPr>
            <p:cNvGrpSpPr/>
            <p:nvPr/>
          </p:nvGrpSpPr>
          <p:grpSpPr>
            <a:xfrm>
              <a:off x="5835151" y="1025021"/>
              <a:ext cx="747255" cy="2827573"/>
              <a:chOff x="5794166" y="1017283"/>
              <a:chExt cx="747255" cy="2827573"/>
            </a:xfrm>
          </p:grpSpPr>
          <p:sp>
            <p:nvSpPr>
              <p:cNvPr id="112" name="TextBox 111">
                <a:extLst>
                  <a:ext uri="{FF2B5EF4-FFF2-40B4-BE49-F238E27FC236}">
                    <a16:creationId xmlns:a16="http://schemas.microsoft.com/office/drawing/2014/main" id="{E612C4B6-CFC9-AC12-65C3-5AE394E33F82}"/>
                  </a:ext>
                </a:extLst>
              </p:cNvPr>
              <p:cNvSpPr txBox="1"/>
              <p:nvPr/>
            </p:nvSpPr>
            <p:spPr>
              <a:xfrm>
                <a:off x="5808000" y="1580751"/>
                <a:ext cx="535999" cy="285043"/>
              </a:xfrm>
              <a:prstGeom prst="rect">
                <a:avLst/>
              </a:prstGeom>
              <a:noFill/>
            </p:spPr>
            <p:txBody>
              <a:bodyPr wrap="square" lIns="0" tIns="0" rIns="0" bIns="0" rtlCol="0">
                <a:spAutoFit/>
              </a:bodyPr>
              <a:lstStyle/>
              <a:p>
                <a:pPr algn="ctr"/>
                <a:r>
                  <a:rPr lang="en-US" sz="1600" dirty="0"/>
                  <a:t>w</a:t>
                </a:r>
                <a:r>
                  <a:rPr lang="en-US" sz="1600" baseline="-25000" dirty="0"/>
                  <a:t>400</a:t>
                </a:r>
                <a:endParaRPr lang="en-US" sz="1600" dirty="0"/>
              </a:p>
            </p:txBody>
          </p:sp>
          <p:sp>
            <p:nvSpPr>
              <p:cNvPr id="113" name="TextBox 112">
                <a:extLst>
                  <a:ext uri="{FF2B5EF4-FFF2-40B4-BE49-F238E27FC236}">
                    <a16:creationId xmlns:a16="http://schemas.microsoft.com/office/drawing/2014/main" id="{1C8A5DBE-189E-CB12-45AE-7BE415702E93}"/>
                  </a:ext>
                </a:extLst>
              </p:cNvPr>
              <p:cNvSpPr txBox="1"/>
              <p:nvPr/>
            </p:nvSpPr>
            <p:spPr>
              <a:xfrm>
                <a:off x="5802198" y="2934229"/>
                <a:ext cx="547602" cy="285043"/>
              </a:xfrm>
              <a:prstGeom prst="rect">
                <a:avLst/>
              </a:prstGeom>
              <a:noFill/>
            </p:spPr>
            <p:txBody>
              <a:bodyPr wrap="square" lIns="0" tIns="0" rIns="0" bIns="0" rtlCol="0">
                <a:spAutoFit/>
              </a:bodyPr>
              <a:lstStyle/>
              <a:p>
                <a:pPr algn="ctr"/>
                <a:r>
                  <a:rPr lang="en-US" sz="1600" dirty="0"/>
                  <a:t>w</a:t>
                </a:r>
                <a:r>
                  <a:rPr lang="en-US" sz="1600" baseline="-25000" dirty="0"/>
                  <a:t>801</a:t>
                </a:r>
                <a:endParaRPr lang="en-US" sz="1600" dirty="0"/>
              </a:p>
            </p:txBody>
          </p:sp>
          <p:sp>
            <p:nvSpPr>
              <p:cNvPr id="114" name="TextBox 113">
                <a:extLst>
                  <a:ext uri="{FF2B5EF4-FFF2-40B4-BE49-F238E27FC236}">
                    <a16:creationId xmlns:a16="http://schemas.microsoft.com/office/drawing/2014/main" id="{5C15B982-DE76-6E23-A27E-13588B75021B}"/>
                  </a:ext>
                </a:extLst>
              </p:cNvPr>
              <p:cNvSpPr txBox="1"/>
              <p:nvPr/>
            </p:nvSpPr>
            <p:spPr>
              <a:xfrm>
                <a:off x="5898921" y="3559813"/>
                <a:ext cx="642500" cy="285043"/>
              </a:xfrm>
              <a:prstGeom prst="rect">
                <a:avLst/>
              </a:prstGeom>
              <a:noFill/>
            </p:spPr>
            <p:txBody>
              <a:bodyPr wrap="square" lIns="0" tIns="0" rIns="0" bIns="0" rtlCol="0">
                <a:spAutoFit/>
              </a:bodyPr>
              <a:lstStyle/>
              <a:p>
                <a:pPr algn="ctr"/>
                <a:r>
                  <a:rPr lang="en-US" sz="1600" dirty="0"/>
                  <a:t>w</a:t>
                </a:r>
                <a:r>
                  <a:rPr lang="en-US" sz="1600" baseline="-25000" dirty="0"/>
                  <a:t>1200</a:t>
                </a:r>
                <a:endParaRPr lang="en-US" sz="1600" dirty="0"/>
              </a:p>
            </p:txBody>
          </p:sp>
          <p:sp>
            <p:nvSpPr>
              <p:cNvPr id="115" name="TextBox 114">
                <a:extLst>
                  <a:ext uri="{FF2B5EF4-FFF2-40B4-BE49-F238E27FC236}">
                    <a16:creationId xmlns:a16="http://schemas.microsoft.com/office/drawing/2014/main" id="{44DF7C7B-1D07-BF23-0064-39FB5C4044CE}"/>
                  </a:ext>
                </a:extLst>
              </p:cNvPr>
              <p:cNvSpPr txBox="1"/>
              <p:nvPr/>
            </p:nvSpPr>
            <p:spPr>
              <a:xfrm>
                <a:off x="5844192" y="1017283"/>
                <a:ext cx="338087" cy="285043"/>
              </a:xfrm>
              <a:prstGeom prst="rect">
                <a:avLst/>
              </a:prstGeom>
              <a:noFill/>
            </p:spPr>
            <p:txBody>
              <a:bodyPr wrap="square" lIns="0" tIns="0" rIns="0" bIns="0" rtlCol="0">
                <a:spAutoFit/>
              </a:bodyPr>
              <a:lstStyle/>
              <a:p>
                <a:pPr algn="ctr"/>
                <a:r>
                  <a:rPr lang="en-US" sz="1600" dirty="0"/>
                  <a:t>w</a:t>
                </a:r>
                <a:r>
                  <a:rPr lang="en-US" sz="1600" baseline="-25000" dirty="0"/>
                  <a:t>1</a:t>
                </a:r>
                <a:endParaRPr lang="en-US" sz="1600" dirty="0"/>
              </a:p>
            </p:txBody>
          </p:sp>
          <p:sp>
            <p:nvSpPr>
              <p:cNvPr id="116" name="TextBox 115">
                <a:extLst>
                  <a:ext uri="{FF2B5EF4-FFF2-40B4-BE49-F238E27FC236}">
                    <a16:creationId xmlns:a16="http://schemas.microsoft.com/office/drawing/2014/main" id="{72EBC3ED-C3BD-25E5-F9C8-5F2900FFEB28}"/>
                  </a:ext>
                </a:extLst>
              </p:cNvPr>
              <p:cNvSpPr txBox="1"/>
              <p:nvPr/>
            </p:nvSpPr>
            <p:spPr>
              <a:xfrm>
                <a:off x="5838937" y="1314327"/>
                <a:ext cx="259863" cy="285043"/>
              </a:xfrm>
              <a:prstGeom prst="rect">
                <a:avLst/>
              </a:prstGeom>
              <a:noFill/>
            </p:spPr>
            <p:txBody>
              <a:bodyPr wrap="square" lIns="0" tIns="0" rIns="0" bIns="0" rtlCol="0">
                <a:spAutoFit/>
              </a:bodyPr>
              <a:lstStyle/>
              <a:p>
                <a:pPr algn="ctr"/>
                <a:r>
                  <a:rPr lang="en-US" sz="1600" b="1" dirty="0"/>
                  <a:t>…</a:t>
                </a:r>
              </a:p>
            </p:txBody>
          </p:sp>
          <p:sp>
            <p:nvSpPr>
              <p:cNvPr id="134" name="TextBox 133">
                <a:extLst>
                  <a:ext uri="{FF2B5EF4-FFF2-40B4-BE49-F238E27FC236}">
                    <a16:creationId xmlns:a16="http://schemas.microsoft.com/office/drawing/2014/main" id="{02A4B703-B1E6-0A96-8A5D-ED8AF7B77AC2}"/>
                  </a:ext>
                </a:extLst>
              </p:cNvPr>
              <p:cNvSpPr txBox="1"/>
              <p:nvPr/>
            </p:nvSpPr>
            <p:spPr>
              <a:xfrm>
                <a:off x="5873004" y="1943957"/>
                <a:ext cx="477412" cy="285043"/>
              </a:xfrm>
              <a:prstGeom prst="rect">
                <a:avLst/>
              </a:prstGeom>
              <a:noFill/>
            </p:spPr>
            <p:txBody>
              <a:bodyPr wrap="square" lIns="0" tIns="0" rIns="0" bIns="0" rtlCol="0">
                <a:spAutoFit/>
              </a:bodyPr>
              <a:lstStyle/>
              <a:p>
                <a:pPr algn="ctr"/>
                <a:r>
                  <a:rPr lang="en-US" sz="1600" dirty="0"/>
                  <a:t>w</a:t>
                </a:r>
                <a:r>
                  <a:rPr lang="en-US" sz="1600" baseline="-25000" dirty="0"/>
                  <a:t>401</a:t>
                </a:r>
                <a:endParaRPr lang="en-US" sz="1600" dirty="0"/>
              </a:p>
            </p:txBody>
          </p:sp>
          <p:sp>
            <p:nvSpPr>
              <p:cNvPr id="135" name="TextBox 134">
                <a:extLst>
                  <a:ext uri="{FF2B5EF4-FFF2-40B4-BE49-F238E27FC236}">
                    <a16:creationId xmlns:a16="http://schemas.microsoft.com/office/drawing/2014/main" id="{93DA3AE6-3565-FA0B-3593-72D23F34FCF3}"/>
                  </a:ext>
                </a:extLst>
              </p:cNvPr>
              <p:cNvSpPr txBox="1"/>
              <p:nvPr/>
            </p:nvSpPr>
            <p:spPr>
              <a:xfrm>
                <a:off x="5794166" y="2471393"/>
                <a:ext cx="500531" cy="285043"/>
              </a:xfrm>
              <a:prstGeom prst="rect">
                <a:avLst/>
              </a:prstGeom>
              <a:noFill/>
            </p:spPr>
            <p:txBody>
              <a:bodyPr wrap="square" lIns="0" tIns="0" rIns="0" bIns="0" rtlCol="0">
                <a:spAutoFit/>
              </a:bodyPr>
              <a:lstStyle/>
              <a:p>
                <a:pPr algn="ctr"/>
                <a:r>
                  <a:rPr lang="en-US" sz="1600" dirty="0"/>
                  <a:t>w</a:t>
                </a:r>
                <a:r>
                  <a:rPr lang="en-US" sz="1600" baseline="-25000" dirty="0"/>
                  <a:t>800</a:t>
                </a:r>
                <a:endParaRPr lang="en-US" sz="1600" dirty="0"/>
              </a:p>
            </p:txBody>
          </p:sp>
          <p:sp>
            <p:nvSpPr>
              <p:cNvPr id="136" name="TextBox 135">
                <a:extLst>
                  <a:ext uri="{FF2B5EF4-FFF2-40B4-BE49-F238E27FC236}">
                    <a16:creationId xmlns:a16="http://schemas.microsoft.com/office/drawing/2014/main" id="{CAE620D9-7EE8-9B5C-FD35-E0A1D373F692}"/>
                  </a:ext>
                </a:extLst>
              </p:cNvPr>
              <p:cNvSpPr txBox="1"/>
              <p:nvPr/>
            </p:nvSpPr>
            <p:spPr>
              <a:xfrm>
                <a:off x="5879602" y="2234342"/>
                <a:ext cx="259863" cy="285043"/>
              </a:xfrm>
              <a:prstGeom prst="rect">
                <a:avLst/>
              </a:prstGeom>
              <a:noFill/>
            </p:spPr>
            <p:txBody>
              <a:bodyPr wrap="square" lIns="0" tIns="0" rIns="0" bIns="0" rtlCol="0">
                <a:spAutoFit/>
              </a:bodyPr>
              <a:lstStyle/>
              <a:p>
                <a:pPr algn="ctr"/>
                <a:r>
                  <a:rPr lang="en-US" sz="1600" b="1" dirty="0"/>
                  <a:t>…</a:t>
                </a:r>
              </a:p>
            </p:txBody>
          </p:sp>
          <p:sp>
            <p:nvSpPr>
              <p:cNvPr id="137" name="TextBox 136">
                <a:extLst>
                  <a:ext uri="{FF2B5EF4-FFF2-40B4-BE49-F238E27FC236}">
                    <a16:creationId xmlns:a16="http://schemas.microsoft.com/office/drawing/2014/main" id="{E6A20610-4140-FD93-00D1-68A67E15EF92}"/>
                  </a:ext>
                </a:extLst>
              </p:cNvPr>
              <p:cNvSpPr txBox="1"/>
              <p:nvPr/>
            </p:nvSpPr>
            <p:spPr>
              <a:xfrm>
                <a:off x="5833070" y="3172689"/>
                <a:ext cx="259863" cy="285043"/>
              </a:xfrm>
              <a:prstGeom prst="rect">
                <a:avLst/>
              </a:prstGeom>
              <a:noFill/>
            </p:spPr>
            <p:txBody>
              <a:bodyPr wrap="square" lIns="0" tIns="0" rIns="0" bIns="0" rtlCol="0">
                <a:spAutoFit/>
              </a:bodyPr>
              <a:lstStyle/>
              <a:p>
                <a:pPr algn="ctr"/>
                <a:r>
                  <a:rPr lang="en-US" sz="1600" b="1" dirty="0"/>
                  <a:t>…</a:t>
                </a:r>
              </a:p>
            </p:txBody>
          </p:sp>
        </p:grpSp>
        <p:sp>
          <p:nvSpPr>
            <p:cNvPr id="104" name="TextBox 103">
              <a:extLst>
                <a:ext uri="{FF2B5EF4-FFF2-40B4-BE49-F238E27FC236}">
                  <a16:creationId xmlns:a16="http://schemas.microsoft.com/office/drawing/2014/main" id="{B6016367-D875-A546-BC1A-83A4EA028750}"/>
                </a:ext>
              </a:extLst>
            </p:cNvPr>
            <p:cNvSpPr txBox="1"/>
            <p:nvPr/>
          </p:nvSpPr>
          <p:spPr>
            <a:xfrm>
              <a:off x="7679232" y="2206319"/>
              <a:ext cx="230986" cy="285043"/>
            </a:xfrm>
            <a:prstGeom prst="rect">
              <a:avLst/>
            </a:prstGeom>
            <a:noFill/>
          </p:spPr>
          <p:txBody>
            <a:bodyPr wrap="square" lIns="0" tIns="0" rIns="0" bIns="0" rtlCol="0">
              <a:spAutoFit/>
            </a:bodyPr>
            <a:lstStyle/>
            <a:p>
              <a:pPr algn="ctr"/>
              <a:r>
                <a:rPr lang="en-US" sz="1600" dirty="0"/>
                <a:t>a</a:t>
              </a:r>
            </a:p>
          </p:txBody>
        </p:sp>
      </p:grpSp>
      <p:sp>
        <p:nvSpPr>
          <p:cNvPr id="145" name="Arrow: Right 144">
            <a:extLst>
              <a:ext uri="{FF2B5EF4-FFF2-40B4-BE49-F238E27FC236}">
                <a16:creationId xmlns:a16="http://schemas.microsoft.com/office/drawing/2014/main" id="{05C9EFEA-957B-8623-DF2E-4A5102DEF8F1}"/>
              </a:ext>
            </a:extLst>
          </p:cNvPr>
          <p:cNvSpPr/>
          <p:nvPr/>
        </p:nvSpPr>
        <p:spPr bwMode="auto">
          <a:xfrm>
            <a:off x="1944053" y="1830736"/>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6" name="Arrow: Right 145">
            <a:extLst>
              <a:ext uri="{FF2B5EF4-FFF2-40B4-BE49-F238E27FC236}">
                <a16:creationId xmlns:a16="http://schemas.microsoft.com/office/drawing/2014/main" id="{FD1DE39E-CDD1-EDCF-F726-D08B4D5BDD80}"/>
              </a:ext>
            </a:extLst>
          </p:cNvPr>
          <p:cNvSpPr/>
          <p:nvPr/>
        </p:nvSpPr>
        <p:spPr bwMode="auto">
          <a:xfrm>
            <a:off x="4422927" y="1843481"/>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pic>
        <p:nvPicPr>
          <p:cNvPr id="5" name="Picture 4" descr="A cat looking at the camera&#10;&#10;Description automatically generated">
            <a:extLst>
              <a:ext uri="{FF2B5EF4-FFF2-40B4-BE49-F238E27FC236}">
                <a16:creationId xmlns:a16="http://schemas.microsoft.com/office/drawing/2014/main" id="{BD7CE708-06F2-4AAC-6551-75CDFCD80C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916" y="1285340"/>
            <a:ext cx="1253961" cy="1436137"/>
          </a:xfrm>
          <a:prstGeom prst="rect">
            <a:avLst/>
          </a:prstGeom>
        </p:spPr>
      </p:pic>
    </p:spTree>
    <p:extLst>
      <p:ext uri="{BB962C8B-B14F-4D97-AF65-F5344CB8AC3E}">
        <p14:creationId xmlns:p14="http://schemas.microsoft.com/office/powerpoint/2010/main" val="376557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805-1C50-0B89-201B-87554E3DE4F0}"/>
              </a:ext>
            </a:extLst>
          </p:cNvPr>
          <p:cNvSpPr>
            <a:spLocks noGrp="1"/>
          </p:cNvSpPr>
          <p:nvPr>
            <p:ph type="title"/>
          </p:nvPr>
        </p:nvSpPr>
        <p:spPr>
          <a:xfrm>
            <a:off x="1122266" y="285750"/>
            <a:ext cx="7869334" cy="490538"/>
          </a:xfrm>
        </p:spPr>
        <p:txBody>
          <a:bodyPr/>
          <a:lstStyle/>
          <a:p>
            <a:r>
              <a:rPr lang="en-US" dirty="0"/>
              <a:t>Neural Networks for Housing Price Prediction</a:t>
            </a:r>
          </a:p>
        </p:txBody>
      </p:sp>
      <p:sp>
        <p:nvSpPr>
          <p:cNvPr id="3" name="Content Placeholder 2">
            <a:extLst>
              <a:ext uri="{FF2B5EF4-FFF2-40B4-BE49-F238E27FC236}">
                <a16:creationId xmlns:a16="http://schemas.microsoft.com/office/drawing/2014/main" id="{91A96D14-7E9E-30A0-6E3D-2DB7DF06B92F}"/>
              </a:ext>
            </a:extLst>
          </p:cNvPr>
          <p:cNvSpPr>
            <a:spLocks noGrp="1"/>
          </p:cNvSpPr>
          <p:nvPr>
            <p:ph idx="1"/>
          </p:nvPr>
        </p:nvSpPr>
        <p:spPr>
          <a:xfrm>
            <a:off x="441903" y="3354349"/>
            <a:ext cx="8531445" cy="1216600"/>
          </a:xfrm>
        </p:spPr>
        <p:txBody>
          <a:bodyPr/>
          <a:lstStyle/>
          <a:p>
            <a:r>
              <a:rPr lang="en-US" dirty="0">
                <a:latin typeface="Univers" panose="020B0503020202020204" pitchFamily="34" charset="0"/>
              </a:rPr>
              <a:t>Suppose there are N different parameters describing a house.</a:t>
            </a:r>
          </a:p>
          <a:p>
            <a:r>
              <a:rPr lang="en-US" dirty="0">
                <a:latin typeface="Univers" panose="020B0503020202020204" pitchFamily="34" charset="0"/>
              </a:rPr>
              <a:t>Each parameter forms a component if the input vector x</a:t>
            </a:r>
          </a:p>
          <a:p>
            <a:r>
              <a:rPr lang="en-US" dirty="0">
                <a:latin typeface="Univers" panose="020B0503020202020204" pitchFamily="34" charset="0"/>
              </a:rPr>
              <a:t>a is the predicted value of the house (calculated)</a:t>
            </a:r>
          </a:p>
          <a:p>
            <a:r>
              <a:rPr lang="en-US" dirty="0">
                <a:latin typeface="Univers" panose="020B0503020202020204" pitchFamily="34" charset="0"/>
              </a:rPr>
              <a:t>y is the actual market value of the house (labeled)</a:t>
            </a:r>
          </a:p>
          <a:p>
            <a:pPr marL="0" indent="0">
              <a:buNone/>
            </a:pPr>
            <a:endParaRPr lang="en-US" dirty="0">
              <a:latin typeface="Univers" panose="020B0503020202020204" pitchFamily="34" charset="0"/>
            </a:endParaRPr>
          </a:p>
        </p:txBody>
      </p:sp>
      <p:grpSp>
        <p:nvGrpSpPr>
          <p:cNvPr id="221" name="Group 220">
            <a:extLst>
              <a:ext uri="{FF2B5EF4-FFF2-40B4-BE49-F238E27FC236}">
                <a16:creationId xmlns:a16="http://schemas.microsoft.com/office/drawing/2014/main" id="{BE356312-4E9F-6096-5FD9-3812A6980D8E}"/>
              </a:ext>
            </a:extLst>
          </p:cNvPr>
          <p:cNvGrpSpPr/>
          <p:nvPr/>
        </p:nvGrpSpPr>
        <p:grpSpPr>
          <a:xfrm>
            <a:off x="295866" y="1204272"/>
            <a:ext cx="8296771" cy="1684585"/>
            <a:chOff x="295866" y="1204272"/>
            <a:chExt cx="8296771" cy="1684585"/>
          </a:xfrm>
        </p:grpSpPr>
        <p:sp>
          <p:nvSpPr>
            <p:cNvPr id="145" name="Arrow: Right 144">
              <a:extLst>
                <a:ext uri="{FF2B5EF4-FFF2-40B4-BE49-F238E27FC236}">
                  <a16:creationId xmlns:a16="http://schemas.microsoft.com/office/drawing/2014/main" id="{05C9EFEA-957B-8623-DF2E-4A5102DEF8F1}"/>
                </a:ext>
              </a:extLst>
            </p:cNvPr>
            <p:cNvSpPr/>
            <p:nvPr/>
          </p:nvSpPr>
          <p:spPr bwMode="auto">
            <a:xfrm>
              <a:off x="2369279" y="1797019"/>
              <a:ext cx="433546" cy="304712"/>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pic>
          <p:nvPicPr>
            <p:cNvPr id="6" name="Picture 5" descr="A house with a driveway and a lawn&#10;&#10;Description automatically generated">
              <a:extLst>
                <a:ext uri="{FF2B5EF4-FFF2-40B4-BE49-F238E27FC236}">
                  <a16:creationId xmlns:a16="http://schemas.microsoft.com/office/drawing/2014/main" id="{083AF4FA-65C8-3D62-FD07-BF67F53D51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66" y="1364901"/>
              <a:ext cx="1938223" cy="1453667"/>
            </a:xfrm>
            <a:prstGeom prst="rect">
              <a:avLst/>
            </a:prstGeom>
          </p:spPr>
        </p:pic>
        <p:sp>
          <p:nvSpPr>
            <p:cNvPr id="71" name="TextBox 70">
              <a:extLst>
                <a:ext uri="{FF2B5EF4-FFF2-40B4-BE49-F238E27FC236}">
                  <a16:creationId xmlns:a16="http://schemas.microsoft.com/office/drawing/2014/main" id="{41980160-DBF8-9A00-82C7-8300B9424082}"/>
                </a:ext>
              </a:extLst>
            </p:cNvPr>
            <p:cNvSpPr txBox="1"/>
            <p:nvPr/>
          </p:nvSpPr>
          <p:spPr>
            <a:xfrm>
              <a:off x="2743200" y="1206345"/>
              <a:ext cx="1428545" cy="1682512"/>
            </a:xfrm>
            <a:prstGeom prst="rect">
              <a:avLst/>
            </a:prstGeom>
            <a:noFill/>
          </p:spPr>
          <p:txBody>
            <a:bodyPr wrap="square" rtlCol="0">
              <a:spAutoFit/>
            </a:bodyPr>
            <a:lstStyle/>
            <a:p>
              <a:pPr algn="r">
                <a:spcBef>
                  <a:spcPts val="400"/>
                </a:spcBef>
              </a:pPr>
              <a:r>
                <a:rPr lang="en-US" dirty="0"/>
                <a:t>Size</a:t>
              </a:r>
            </a:p>
            <a:p>
              <a:pPr algn="r">
                <a:spcBef>
                  <a:spcPts val="400"/>
                </a:spcBef>
              </a:pPr>
              <a:r>
                <a:rPr lang="en-US" dirty="0"/>
                <a:t>No. rooms</a:t>
              </a:r>
            </a:p>
            <a:p>
              <a:pPr algn="r">
                <a:spcBef>
                  <a:spcPts val="400"/>
                </a:spcBef>
              </a:pPr>
              <a:r>
                <a:rPr lang="en-US" dirty="0"/>
                <a:t>Garage</a:t>
              </a:r>
            </a:p>
            <a:p>
              <a:pPr algn="r">
                <a:spcBef>
                  <a:spcPts val="400"/>
                </a:spcBef>
              </a:pPr>
              <a:r>
                <a:rPr lang="en-US" dirty="0"/>
                <a:t>…</a:t>
              </a:r>
            </a:p>
            <a:p>
              <a:pPr algn="r">
                <a:spcBef>
                  <a:spcPts val="400"/>
                </a:spcBef>
              </a:pPr>
              <a:r>
                <a:rPr lang="en-US" dirty="0"/>
                <a:t>Zip Code</a:t>
              </a:r>
            </a:p>
          </p:txBody>
        </p:sp>
        <p:grpSp>
          <p:nvGrpSpPr>
            <p:cNvPr id="220" name="Group 219">
              <a:extLst>
                <a:ext uri="{FF2B5EF4-FFF2-40B4-BE49-F238E27FC236}">
                  <a16:creationId xmlns:a16="http://schemas.microsoft.com/office/drawing/2014/main" id="{9B34DA3D-D2BA-267F-F49F-430FBC312255}"/>
                </a:ext>
              </a:extLst>
            </p:cNvPr>
            <p:cNvGrpSpPr/>
            <p:nvPr/>
          </p:nvGrpSpPr>
          <p:grpSpPr>
            <a:xfrm>
              <a:off x="4175603" y="1204272"/>
              <a:ext cx="4417034" cy="1681262"/>
              <a:chOff x="4832165" y="1193085"/>
              <a:chExt cx="4417034" cy="1681262"/>
            </a:xfrm>
          </p:grpSpPr>
          <p:cxnSp>
            <p:nvCxnSpPr>
              <p:cNvPr id="79" name="Straight Arrow Connector 78">
                <a:extLst>
                  <a:ext uri="{FF2B5EF4-FFF2-40B4-BE49-F238E27FC236}">
                    <a16:creationId xmlns:a16="http://schemas.microsoft.com/office/drawing/2014/main" id="{7B098648-67E2-32A9-561F-AA071E724864}"/>
                  </a:ext>
                </a:extLst>
              </p:cNvPr>
              <p:cNvCxnSpPr/>
              <p:nvPr/>
            </p:nvCxnSpPr>
            <p:spPr bwMode="auto">
              <a:xfrm flipV="1">
                <a:off x="6370892" y="1866811"/>
                <a:ext cx="549220" cy="0"/>
              </a:xfrm>
              <a:prstGeom prst="straightConnector1">
                <a:avLst/>
              </a:prstGeom>
              <a:solidFill>
                <a:schemeClr val="accent1"/>
              </a:solidFill>
              <a:ln w="1905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a:extLst>
                  <a:ext uri="{FF2B5EF4-FFF2-40B4-BE49-F238E27FC236}">
                    <a16:creationId xmlns:a16="http://schemas.microsoft.com/office/drawing/2014/main" id="{FC3BCC51-36D3-3452-B5E4-0344C788DE1A}"/>
                  </a:ext>
                </a:extLst>
              </p:cNvPr>
              <p:cNvSpPr txBox="1"/>
              <p:nvPr/>
            </p:nvSpPr>
            <p:spPr>
              <a:xfrm>
                <a:off x="6061881" y="1257347"/>
                <a:ext cx="1121938" cy="492443"/>
              </a:xfrm>
              <a:prstGeom prst="rect">
                <a:avLst/>
              </a:prstGeom>
              <a:noFill/>
            </p:spPr>
            <p:txBody>
              <a:bodyPr wrap="square" lIns="0" tIns="0" rIns="0" bIns="0" rtlCol="0">
                <a:spAutoFit/>
              </a:bodyPr>
              <a:lstStyle/>
              <a:p>
                <a:pPr algn="ctr"/>
                <a:r>
                  <a:rPr lang="en-US" sz="1600" dirty="0"/>
                  <a:t>Calculated output</a:t>
                </a:r>
              </a:p>
            </p:txBody>
          </p:sp>
          <p:sp>
            <p:nvSpPr>
              <p:cNvPr id="87" name="Oval 86">
                <a:extLst>
                  <a:ext uri="{FF2B5EF4-FFF2-40B4-BE49-F238E27FC236}">
                    <a16:creationId xmlns:a16="http://schemas.microsoft.com/office/drawing/2014/main" id="{1726BA02-18A2-957F-70F3-218016459375}"/>
                  </a:ext>
                </a:extLst>
              </p:cNvPr>
              <p:cNvSpPr/>
              <p:nvPr/>
            </p:nvSpPr>
            <p:spPr bwMode="auto">
              <a:xfrm>
                <a:off x="6018572" y="1726898"/>
                <a:ext cx="352320" cy="321298"/>
              </a:xfrm>
              <a:prstGeom prst="ellipse">
                <a:avLst/>
              </a:prstGeom>
              <a:noFill/>
              <a:ln w="222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algn="ctr" defTabSz="685800"/>
                <a:endParaRPr lang="en-US" sz="1600" dirty="0"/>
              </a:p>
            </p:txBody>
          </p:sp>
          <p:sp>
            <p:nvSpPr>
              <p:cNvPr id="99" name="TextBox 98">
                <a:extLst>
                  <a:ext uri="{FF2B5EF4-FFF2-40B4-BE49-F238E27FC236}">
                    <a16:creationId xmlns:a16="http://schemas.microsoft.com/office/drawing/2014/main" id="{822E5509-EA1E-7288-A6F9-A8B5DDB67B3D}"/>
                  </a:ext>
                </a:extLst>
              </p:cNvPr>
              <p:cNvSpPr txBox="1"/>
              <p:nvPr/>
            </p:nvSpPr>
            <p:spPr>
              <a:xfrm>
                <a:off x="6340548" y="2004246"/>
                <a:ext cx="2651052" cy="246221"/>
              </a:xfrm>
              <a:prstGeom prst="rect">
                <a:avLst/>
              </a:prstGeom>
              <a:noFill/>
            </p:spPr>
            <p:txBody>
              <a:bodyPr wrap="square" lIns="0" tIns="0" rIns="0" bIns="0" rtlCol="0">
                <a:spAutoFit/>
              </a:bodyPr>
              <a:lstStyle/>
              <a:p>
                <a:r>
                  <a:rPr lang="en-US" sz="1600" dirty="0"/>
                  <a:t>Target</a:t>
                </a:r>
              </a:p>
            </p:txBody>
          </p:sp>
          <p:sp>
            <p:nvSpPr>
              <p:cNvPr id="105" name="Up-Down Arrow 43">
                <a:extLst>
                  <a:ext uri="{FF2B5EF4-FFF2-40B4-BE49-F238E27FC236}">
                    <a16:creationId xmlns:a16="http://schemas.microsoft.com/office/drawing/2014/main" id="{B6FCA10A-9CFF-5023-869C-9FA626B7EE12}"/>
                  </a:ext>
                </a:extLst>
              </p:cNvPr>
              <p:cNvSpPr/>
              <p:nvPr/>
            </p:nvSpPr>
            <p:spPr bwMode="auto">
              <a:xfrm>
                <a:off x="6969614" y="1992063"/>
                <a:ext cx="172142" cy="258450"/>
              </a:xfrm>
              <a:prstGeom prst="up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bodyPr>
              <a:lstStyle/>
              <a:p>
                <a:pPr defTabSz="685800"/>
                <a:endParaRPr lang="en-US" sz="1600"/>
              </a:p>
            </p:txBody>
          </p:sp>
          <p:cxnSp>
            <p:nvCxnSpPr>
              <p:cNvPr id="106" name="Straight Connector 105">
                <a:extLst>
                  <a:ext uri="{FF2B5EF4-FFF2-40B4-BE49-F238E27FC236}">
                    <a16:creationId xmlns:a16="http://schemas.microsoft.com/office/drawing/2014/main" id="{8D8AD5C6-3491-4422-762B-D8C9DF9DD893}"/>
                  </a:ext>
                </a:extLst>
              </p:cNvPr>
              <p:cNvCxnSpPr>
                <a:cxnSpLocks/>
                <a:stCxn id="131" idx="3"/>
                <a:endCxn id="87" idx="1"/>
              </p:cNvCxnSpPr>
              <p:nvPr/>
            </p:nvCxnSpPr>
            <p:spPr bwMode="auto">
              <a:xfrm>
                <a:off x="5279870" y="1385478"/>
                <a:ext cx="790298" cy="388473"/>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Straight Connector 116">
                <a:extLst>
                  <a:ext uri="{FF2B5EF4-FFF2-40B4-BE49-F238E27FC236}">
                    <a16:creationId xmlns:a16="http://schemas.microsoft.com/office/drawing/2014/main" id="{8E6EFF70-780D-7339-AEFD-D2D36F27449F}"/>
                  </a:ext>
                </a:extLst>
              </p:cNvPr>
              <p:cNvCxnSpPr>
                <a:cxnSpLocks/>
                <a:stCxn id="132" idx="3"/>
                <a:endCxn id="87" idx="2"/>
              </p:cNvCxnSpPr>
              <p:nvPr/>
            </p:nvCxnSpPr>
            <p:spPr bwMode="auto">
              <a:xfrm>
                <a:off x="5279871" y="1742571"/>
                <a:ext cx="738701" cy="144976"/>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Straight Connector 117">
                <a:extLst>
                  <a:ext uri="{FF2B5EF4-FFF2-40B4-BE49-F238E27FC236}">
                    <a16:creationId xmlns:a16="http://schemas.microsoft.com/office/drawing/2014/main" id="{8FA214EE-7AAF-4F60-5F50-176E4CCC7D5B}"/>
                  </a:ext>
                </a:extLst>
              </p:cNvPr>
              <p:cNvCxnSpPr>
                <a:cxnSpLocks/>
                <a:stCxn id="133" idx="3"/>
                <a:endCxn id="87" idx="3"/>
              </p:cNvCxnSpPr>
              <p:nvPr/>
            </p:nvCxnSpPr>
            <p:spPr bwMode="auto">
              <a:xfrm flipV="1">
                <a:off x="5296126" y="2001143"/>
                <a:ext cx="774042" cy="690657"/>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TextBox 120">
                <a:extLst>
                  <a:ext uri="{FF2B5EF4-FFF2-40B4-BE49-F238E27FC236}">
                    <a16:creationId xmlns:a16="http://schemas.microsoft.com/office/drawing/2014/main" id="{E1E5CEA6-5078-7E5F-F17F-0A478F5E2E73}"/>
                  </a:ext>
                </a:extLst>
              </p:cNvPr>
              <p:cNvSpPr txBox="1"/>
              <p:nvPr/>
            </p:nvSpPr>
            <p:spPr>
              <a:xfrm>
                <a:off x="6863115" y="1685190"/>
                <a:ext cx="1862552" cy="246221"/>
              </a:xfrm>
              <a:prstGeom prst="rect">
                <a:avLst/>
              </a:prstGeom>
              <a:noFill/>
            </p:spPr>
            <p:txBody>
              <a:bodyPr wrap="square" lIns="0" tIns="0" rIns="0" bIns="0" rtlCol="0">
                <a:spAutoFit/>
              </a:bodyPr>
              <a:lstStyle/>
              <a:p>
                <a:pPr algn="ctr"/>
                <a:r>
                  <a:rPr lang="en-US" sz="1600" dirty="0"/>
                  <a:t>a (predicted price)</a:t>
                </a:r>
              </a:p>
            </p:txBody>
          </p:sp>
          <p:sp>
            <p:nvSpPr>
              <p:cNvPr id="122" name="TextBox 121">
                <a:extLst>
                  <a:ext uri="{FF2B5EF4-FFF2-40B4-BE49-F238E27FC236}">
                    <a16:creationId xmlns:a16="http://schemas.microsoft.com/office/drawing/2014/main" id="{EB0A6AD7-6C37-C3F7-2F4C-3476AA6D539B}"/>
                  </a:ext>
                </a:extLst>
              </p:cNvPr>
              <p:cNvSpPr txBox="1"/>
              <p:nvPr/>
            </p:nvSpPr>
            <p:spPr>
              <a:xfrm>
                <a:off x="6339583" y="2242037"/>
                <a:ext cx="2909616" cy="246221"/>
              </a:xfrm>
              <a:prstGeom prst="rect">
                <a:avLst/>
              </a:prstGeom>
              <a:noFill/>
            </p:spPr>
            <p:txBody>
              <a:bodyPr wrap="square" lIns="0" tIns="0" rIns="0" bIns="0" rtlCol="0">
                <a:spAutoFit/>
              </a:bodyPr>
              <a:lstStyle/>
              <a:p>
                <a:pPr algn="ctr"/>
                <a:r>
                  <a:rPr lang="en-US" sz="1600" dirty="0"/>
                  <a:t>output y (actual price – labeled)</a:t>
                </a:r>
              </a:p>
            </p:txBody>
          </p:sp>
          <p:grpSp>
            <p:nvGrpSpPr>
              <p:cNvPr id="215" name="Group 214">
                <a:extLst>
                  <a:ext uri="{FF2B5EF4-FFF2-40B4-BE49-F238E27FC236}">
                    <a16:creationId xmlns:a16="http://schemas.microsoft.com/office/drawing/2014/main" id="{4D093800-AE26-D2DF-FACD-239D3AC478DA}"/>
                  </a:ext>
                </a:extLst>
              </p:cNvPr>
              <p:cNvGrpSpPr/>
              <p:nvPr/>
            </p:nvGrpSpPr>
            <p:grpSpPr>
              <a:xfrm>
                <a:off x="4832165" y="1193085"/>
                <a:ext cx="512054" cy="1681262"/>
                <a:chOff x="5867400" y="1313612"/>
                <a:chExt cx="512054" cy="1681262"/>
              </a:xfrm>
            </p:grpSpPr>
            <p:sp>
              <p:nvSpPr>
                <p:cNvPr id="129" name="Rectangle 128">
                  <a:extLst>
                    <a:ext uri="{FF2B5EF4-FFF2-40B4-BE49-F238E27FC236}">
                      <a16:creationId xmlns:a16="http://schemas.microsoft.com/office/drawing/2014/main" id="{E50FAABC-A753-F8B4-9DBE-3AE3CB003D62}"/>
                    </a:ext>
                  </a:extLst>
                </p:cNvPr>
                <p:cNvSpPr/>
                <p:nvPr/>
              </p:nvSpPr>
              <p:spPr bwMode="auto">
                <a:xfrm>
                  <a:off x="5867400" y="1313612"/>
                  <a:ext cx="512054" cy="1681262"/>
                </a:xfrm>
                <a:prstGeom prst="rect">
                  <a:avLst/>
                </a:prstGeom>
                <a:noFill/>
                <a:ln w="15875"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600"/>
                </a:p>
              </p:txBody>
            </p:sp>
            <p:grpSp>
              <p:nvGrpSpPr>
                <p:cNvPr id="130" name="Group 129">
                  <a:extLst>
                    <a:ext uri="{FF2B5EF4-FFF2-40B4-BE49-F238E27FC236}">
                      <a16:creationId xmlns:a16="http://schemas.microsoft.com/office/drawing/2014/main" id="{41638990-6572-C69F-8E9A-9E38630493F7}"/>
                    </a:ext>
                  </a:extLst>
                </p:cNvPr>
                <p:cNvGrpSpPr/>
                <p:nvPr/>
              </p:nvGrpSpPr>
              <p:grpSpPr>
                <a:xfrm>
                  <a:off x="5905830" y="1365582"/>
                  <a:ext cx="425531" cy="1587168"/>
                  <a:chOff x="5861410" y="1124633"/>
                  <a:chExt cx="519797" cy="1837417"/>
                </a:xfrm>
              </p:grpSpPr>
              <p:sp>
                <p:nvSpPr>
                  <p:cNvPr id="131" name="TextBox 130">
                    <a:extLst>
                      <a:ext uri="{FF2B5EF4-FFF2-40B4-BE49-F238E27FC236}">
                        <a16:creationId xmlns:a16="http://schemas.microsoft.com/office/drawing/2014/main" id="{707D9A17-37F7-150C-4232-E992D7C6D520}"/>
                      </a:ext>
                    </a:extLst>
                  </p:cNvPr>
                  <p:cNvSpPr txBox="1"/>
                  <p:nvPr/>
                </p:nvSpPr>
                <p:spPr>
                  <a:xfrm>
                    <a:off x="5875667" y="1124633"/>
                    <a:ext cx="485678"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1</a:t>
                    </a:r>
                    <a:endParaRPr lang="en-US" sz="1600" dirty="0"/>
                  </a:p>
                </p:txBody>
              </p:sp>
              <p:sp>
                <p:nvSpPr>
                  <p:cNvPr id="132" name="TextBox 131">
                    <a:extLst>
                      <a:ext uri="{FF2B5EF4-FFF2-40B4-BE49-F238E27FC236}">
                        <a16:creationId xmlns:a16="http://schemas.microsoft.com/office/drawing/2014/main" id="{5795D1BA-B252-FE9E-F3C9-F18B3A2F4C6F}"/>
                      </a:ext>
                    </a:extLst>
                  </p:cNvPr>
                  <p:cNvSpPr txBox="1"/>
                  <p:nvPr/>
                </p:nvSpPr>
                <p:spPr>
                  <a:xfrm>
                    <a:off x="5875667" y="1538029"/>
                    <a:ext cx="485679" cy="325127"/>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2</a:t>
                    </a:r>
                    <a:endParaRPr lang="en-US" sz="1600" dirty="0"/>
                  </a:p>
                </p:txBody>
              </p:sp>
              <p:sp>
                <p:nvSpPr>
                  <p:cNvPr id="133" name="TextBox 132">
                    <a:extLst>
                      <a:ext uri="{FF2B5EF4-FFF2-40B4-BE49-F238E27FC236}">
                        <a16:creationId xmlns:a16="http://schemas.microsoft.com/office/drawing/2014/main" id="{293DCBDA-593C-0F2A-0B70-71FB6AEF48EC}"/>
                      </a:ext>
                    </a:extLst>
                  </p:cNvPr>
                  <p:cNvSpPr txBox="1"/>
                  <p:nvPr/>
                </p:nvSpPr>
                <p:spPr>
                  <a:xfrm>
                    <a:off x="5862046" y="2636923"/>
                    <a:ext cx="519161" cy="325127"/>
                  </a:xfrm>
                  <a:prstGeom prst="rect">
                    <a:avLst/>
                  </a:prstGeom>
                  <a:noFill/>
                  <a:ln w="12700">
                    <a:solidFill>
                      <a:schemeClr val="tx1"/>
                    </a:solidFill>
                  </a:ln>
                </p:spPr>
                <p:txBody>
                  <a:bodyPr wrap="square" lIns="0" tIns="0" rIns="0" bIns="34290" rtlCol="0">
                    <a:spAutoFit/>
                  </a:bodyPr>
                  <a:lstStyle/>
                  <a:p>
                    <a:pPr algn="ctr"/>
                    <a:r>
                      <a:rPr lang="en-US" sz="1600" dirty="0" err="1"/>
                      <a:t>x</a:t>
                    </a:r>
                    <a:r>
                      <a:rPr lang="en-US" sz="1600" baseline="-25000" dirty="0" err="1"/>
                      <a:t>N</a:t>
                    </a:r>
                    <a:endParaRPr lang="en-US" sz="1600" dirty="0"/>
                  </a:p>
                </p:txBody>
              </p:sp>
              <p:sp>
                <p:nvSpPr>
                  <p:cNvPr id="138" name="TextBox 137">
                    <a:extLst>
                      <a:ext uri="{FF2B5EF4-FFF2-40B4-BE49-F238E27FC236}">
                        <a16:creationId xmlns:a16="http://schemas.microsoft.com/office/drawing/2014/main" id="{43EBC541-05A2-B320-1DAD-B8B9D2955546}"/>
                      </a:ext>
                    </a:extLst>
                  </p:cNvPr>
                  <p:cNvSpPr txBox="1"/>
                  <p:nvPr/>
                </p:nvSpPr>
                <p:spPr>
                  <a:xfrm>
                    <a:off x="5861410" y="2235935"/>
                    <a:ext cx="466999" cy="285043"/>
                  </a:xfrm>
                  <a:prstGeom prst="rect">
                    <a:avLst/>
                  </a:prstGeom>
                  <a:noFill/>
                </p:spPr>
                <p:txBody>
                  <a:bodyPr wrap="square" lIns="0" tIns="0" rIns="0" bIns="0" rtlCol="0">
                    <a:spAutoFit/>
                  </a:bodyPr>
                  <a:lstStyle/>
                  <a:p>
                    <a:pPr algn="ctr"/>
                    <a:r>
                      <a:rPr lang="en-US" sz="1600" b="1" dirty="0"/>
                      <a:t>…</a:t>
                    </a:r>
                  </a:p>
                </p:txBody>
              </p:sp>
            </p:grpSp>
            <p:sp>
              <p:nvSpPr>
                <p:cNvPr id="214" name="TextBox 213">
                  <a:extLst>
                    <a:ext uri="{FF2B5EF4-FFF2-40B4-BE49-F238E27FC236}">
                      <a16:creationId xmlns:a16="http://schemas.microsoft.com/office/drawing/2014/main" id="{3A2B8DAF-E18E-AA91-20B0-E3B1D6EFB5D8}"/>
                    </a:ext>
                  </a:extLst>
                </p:cNvPr>
                <p:cNvSpPr txBox="1"/>
                <p:nvPr/>
              </p:nvSpPr>
              <p:spPr>
                <a:xfrm>
                  <a:off x="5921298" y="2060652"/>
                  <a:ext cx="397601" cy="280846"/>
                </a:xfrm>
                <a:prstGeom prst="rect">
                  <a:avLst/>
                </a:prstGeom>
                <a:noFill/>
                <a:ln w="12700">
                  <a:solidFill>
                    <a:schemeClr val="tx1"/>
                  </a:solidFill>
                </a:ln>
              </p:spPr>
              <p:txBody>
                <a:bodyPr wrap="square" lIns="0" tIns="0" rIns="0" bIns="34290" rtlCol="0">
                  <a:spAutoFit/>
                </a:bodyPr>
                <a:lstStyle/>
                <a:p>
                  <a:pPr algn="ctr"/>
                  <a:r>
                    <a:rPr lang="en-US" sz="1600" dirty="0"/>
                    <a:t>x</a:t>
                  </a:r>
                  <a:r>
                    <a:rPr lang="en-US" sz="1600" baseline="-25000" dirty="0"/>
                    <a:t>3</a:t>
                  </a:r>
                  <a:endParaRPr lang="en-US" sz="1600" dirty="0"/>
                </a:p>
              </p:txBody>
            </p:sp>
          </p:grpSp>
          <p:cxnSp>
            <p:nvCxnSpPr>
              <p:cNvPr id="216" name="Straight Connector 215">
                <a:extLst>
                  <a:ext uri="{FF2B5EF4-FFF2-40B4-BE49-F238E27FC236}">
                    <a16:creationId xmlns:a16="http://schemas.microsoft.com/office/drawing/2014/main" id="{454274E4-1450-87BB-F676-758C1F784BBE}"/>
                  </a:ext>
                </a:extLst>
              </p:cNvPr>
              <p:cNvCxnSpPr>
                <a:cxnSpLocks/>
                <a:stCxn id="214" idx="3"/>
              </p:cNvCxnSpPr>
              <p:nvPr/>
            </p:nvCxnSpPr>
            <p:spPr bwMode="auto">
              <a:xfrm flipV="1">
                <a:off x="5283664" y="1919690"/>
                <a:ext cx="730566" cy="160858"/>
              </a:xfrm>
              <a:prstGeom prst="line">
                <a:avLst/>
              </a:prstGeom>
              <a:solidFill>
                <a:schemeClr val="accent1"/>
              </a:solidFill>
              <a:ln w="15875"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9" name="Group 218">
                <a:extLst>
                  <a:ext uri="{FF2B5EF4-FFF2-40B4-BE49-F238E27FC236}">
                    <a16:creationId xmlns:a16="http://schemas.microsoft.com/office/drawing/2014/main" id="{8E47FFD0-CB71-FFB3-4B52-32402D745550}"/>
                  </a:ext>
                </a:extLst>
              </p:cNvPr>
              <p:cNvGrpSpPr/>
              <p:nvPr/>
            </p:nvGrpSpPr>
            <p:grpSpPr>
              <a:xfrm>
                <a:off x="5394324" y="1235672"/>
                <a:ext cx="460182" cy="1512775"/>
                <a:chOff x="6429559" y="1356199"/>
                <a:chExt cx="460182" cy="1512775"/>
              </a:xfrm>
            </p:grpSpPr>
            <p:sp>
              <p:nvSpPr>
                <p:cNvPr id="123" name="TextBox 122">
                  <a:extLst>
                    <a:ext uri="{FF2B5EF4-FFF2-40B4-BE49-F238E27FC236}">
                      <a16:creationId xmlns:a16="http://schemas.microsoft.com/office/drawing/2014/main" id="{39F7EA1F-5EB1-695F-4103-ACA74C24C484}"/>
                    </a:ext>
                  </a:extLst>
                </p:cNvPr>
                <p:cNvSpPr txBox="1"/>
                <p:nvPr/>
              </p:nvSpPr>
              <p:spPr>
                <a:xfrm>
                  <a:off x="6429559" y="1671274"/>
                  <a:ext cx="438795" cy="319673"/>
                </a:xfrm>
                <a:prstGeom prst="rect">
                  <a:avLst/>
                </a:prstGeom>
                <a:noFill/>
              </p:spPr>
              <p:txBody>
                <a:bodyPr wrap="square" lIns="0" tIns="0" rIns="0" bIns="0" rtlCol="0">
                  <a:spAutoFit/>
                </a:bodyPr>
                <a:lstStyle/>
                <a:p>
                  <a:pPr algn="ctr"/>
                  <a:r>
                    <a:rPr lang="en-US" sz="1600" dirty="0"/>
                    <a:t>w</a:t>
                  </a:r>
                  <a:r>
                    <a:rPr lang="en-US" sz="1600" baseline="-25000" dirty="0"/>
                    <a:t>2</a:t>
                  </a:r>
                  <a:endParaRPr lang="en-US" sz="1600" dirty="0"/>
                </a:p>
              </p:txBody>
            </p:sp>
            <p:sp>
              <p:nvSpPr>
                <p:cNvPr id="126" name="TextBox 125">
                  <a:extLst>
                    <a:ext uri="{FF2B5EF4-FFF2-40B4-BE49-F238E27FC236}">
                      <a16:creationId xmlns:a16="http://schemas.microsoft.com/office/drawing/2014/main" id="{7F5BEAB3-9000-8DB2-D7AC-54B00090D281}"/>
                    </a:ext>
                  </a:extLst>
                </p:cNvPr>
                <p:cNvSpPr txBox="1"/>
                <p:nvPr/>
              </p:nvSpPr>
              <p:spPr>
                <a:xfrm>
                  <a:off x="6489601" y="1356199"/>
                  <a:ext cx="276775" cy="319673"/>
                </a:xfrm>
                <a:prstGeom prst="rect">
                  <a:avLst/>
                </a:prstGeom>
                <a:noFill/>
              </p:spPr>
              <p:txBody>
                <a:bodyPr wrap="square" lIns="0" tIns="0" rIns="0" bIns="0" rtlCol="0">
                  <a:spAutoFit/>
                </a:bodyPr>
                <a:lstStyle/>
                <a:p>
                  <a:pPr algn="ctr"/>
                  <a:r>
                    <a:rPr lang="en-US" sz="1600" dirty="0"/>
                    <a:t>w</a:t>
                  </a:r>
                  <a:r>
                    <a:rPr lang="en-US" sz="1600" baseline="-25000" dirty="0"/>
                    <a:t>1</a:t>
                  </a:r>
                  <a:endParaRPr lang="en-US" sz="1600" dirty="0"/>
                </a:p>
              </p:txBody>
            </p:sp>
            <p:sp>
              <p:nvSpPr>
                <p:cNvPr id="127" name="TextBox 126">
                  <a:extLst>
                    <a:ext uri="{FF2B5EF4-FFF2-40B4-BE49-F238E27FC236}">
                      <a16:creationId xmlns:a16="http://schemas.microsoft.com/office/drawing/2014/main" id="{AAE6E202-91A8-E6B1-F293-CC39089436E2}"/>
                    </a:ext>
                  </a:extLst>
                </p:cNvPr>
                <p:cNvSpPr txBox="1"/>
                <p:nvPr/>
              </p:nvSpPr>
              <p:spPr>
                <a:xfrm>
                  <a:off x="6511223" y="2297544"/>
                  <a:ext cx="212737" cy="319673"/>
                </a:xfrm>
                <a:prstGeom prst="rect">
                  <a:avLst/>
                </a:prstGeom>
                <a:noFill/>
              </p:spPr>
              <p:txBody>
                <a:bodyPr wrap="square" lIns="0" tIns="0" rIns="0" bIns="0" rtlCol="0">
                  <a:spAutoFit/>
                </a:bodyPr>
                <a:lstStyle/>
                <a:p>
                  <a:pPr algn="ctr"/>
                  <a:r>
                    <a:rPr lang="en-US" sz="1600" b="1" dirty="0"/>
                    <a:t>…</a:t>
                  </a:r>
                </a:p>
              </p:txBody>
            </p:sp>
            <p:sp>
              <p:nvSpPr>
                <p:cNvPr id="128" name="TextBox 127">
                  <a:extLst>
                    <a:ext uri="{FF2B5EF4-FFF2-40B4-BE49-F238E27FC236}">
                      <a16:creationId xmlns:a16="http://schemas.microsoft.com/office/drawing/2014/main" id="{72D8127A-58E6-A66D-F1CD-BDB443A974E5}"/>
                    </a:ext>
                  </a:extLst>
                </p:cNvPr>
                <p:cNvSpPr txBox="1"/>
                <p:nvPr/>
              </p:nvSpPr>
              <p:spPr>
                <a:xfrm>
                  <a:off x="6498909" y="2622753"/>
                  <a:ext cx="390832" cy="246221"/>
                </a:xfrm>
                <a:prstGeom prst="rect">
                  <a:avLst/>
                </a:prstGeom>
                <a:noFill/>
              </p:spPr>
              <p:txBody>
                <a:bodyPr wrap="square" lIns="0" tIns="0" rIns="0" bIns="0" rtlCol="0">
                  <a:spAutoFit/>
                </a:bodyPr>
                <a:lstStyle/>
                <a:p>
                  <a:pPr algn="ctr"/>
                  <a:r>
                    <a:rPr lang="en-US" sz="1600" dirty="0" err="1"/>
                    <a:t>w</a:t>
                  </a:r>
                  <a:r>
                    <a:rPr lang="en-US" sz="1600" baseline="-25000" dirty="0" err="1"/>
                    <a:t>N</a:t>
                  </a:r>
                  <a:endParaRPr lang="en-US" sz="1600" dirty="0"/>
                </a:p>
              </p:txBody>
            </p:sp>
            <p:sp>
              <p:nvSpPr>
                <p:cNvPr id="218" name="TextBox 217">
                  <a:extLst>
                    <a:ext uri="{FF2B5EF4-FFF2-40B4-BE49-F238E27FC236}">
                      <a16:creationId xmlns:a16="http://schemas.microsoft.com/office/drawing/2014/main" id="{DED4565A-F15B-0DE5-352C-9901245C3473}"/>
                    </a:ext>
                  </a:extLst>
                </p:cNvPr>
                <p:cNvSpPr txBox="1"/>
                <p:nvPr/>
              </p:nvSpPr>
              <p:spPr>
                <a:xfrm>
                  <a:off x="6443264" y="2091995"/>
                  <a:ext cx="438795" cy="246221"/>
                </a:xfrm>
                <a:prstGeom prst="rect">
                  <a:avLst/>
                </a:prstGeom>
                <a:noFill/>
              </p:spPr>
              <p:txBody>
                <a:bodyPr wrap="square" lIns="0" tIns="0" rIns="0" bIns="0" rtlCol="0">
                  <a:spAutoFit/>
                </a:bodyPr>
                <a:lstStyle/>
                <a:p>
                  <a:pPr algn="ctr"/>
                  <a:r>
                    <a:rPr lang="en-US" sz="1600" dirty="0"/>
                    <a:t>w</a:t>
                  </a:r>
                  <a:r>
                    <a:rPr lang="en-US" sz="1600" baseline="-25000" dirty="0"/>
                    <a:t>3</a:t>
                  </a:r>
                  <a:endParaRPr lang="en-US" sz="1600" dirty="0"/>
                </a:p>
              </p:txBody>
            </p:sp>
          </p:grpSp>
        </p:grpSp>
      </p:grpSp>
    </p:spTree>
    <p:extLst>
      <p:ext uri="{BB962C8B-B14F-4D97-AF65-F5344CB8AC3E}">
        <p14:creationId xmlns:p14="http://schemas.microsoft.com/office/powerpoint/2010/main" val="461316896"/>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sng" algn="ctr">
          <a:solidFill>
            <a:srgbClr val="FF0000"/>
          </a:solidFill>
          <a:prstDash val="solid"/>
          <a:miter lim="800000"/>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37031</TotalTime>
  <Words>2478</Words>
  <Application>Microsoft Office PowerPoint</Application>
  <PresentationFormat>On-screen Show (16:9)</PresentationFormat>
  <Paragraphs>353</Paragraphs>
  <Slides>35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Cambria Math</vt:lpstr>
      <vt:lpstr>Tahoma</vt:lpstr>
      <vt:lpstr>Univers</vt:lpstr>
      <vt:lpstr>Wingdings</vt:lpstr>
      <vt:lpstr>Blends</vt:lpstr>
      <vt:lpstr>Equation</vt:lpstr>
      <vt:lpstr>Chapter 3 – The Perceptron for Logistic Regression</vt:lpstr>
      <vt:lpstr>In This Chapter</vt:lpstr>
      <vt:lpstr>PowerPoint Presentation</vt:lpstr>
      <vt:lpstr>The Essence of Supervised Training</vt:lpstr>
      <vt:lpstr>Machine Learning Approaches</vt:lpstr>
      <vt:lpstr>PowerPoint Presentation</vt:lpstr>
      <vt:lpstr>Grayscale Image Mapping</vt:lpstr>
      <vt:lpstr>Color Image Mapping</vt:lpstr>
      <vt:lpstr>Neural Networks for Housing Price Prediction</vt:lpstr>
      <vt:lpstr>Neural Networks for Engine Diagnostics</vt:lpstr>
      <vt:lpstr>PowerPoint Presentation</vt:lpstr>
      <vt:lpstr>Perceptron</vt:lpstr>
      <vt:lpstr>Perceptron as a Linear Binary Classifier</vt:lpstr>
      <vt:lpstr>Forward Propagation and Backpropagation</vt:lpstr>
      <vt:lpstr>Backpropagation</vt:lpstr>
      <vt:lpstr>PowerPoint Presentation</vt:lpstr>
      <vt:lpstr>Limitations of Simple Supervised Training </vt:lpstr>
      <vt:lpstr>Gradient Descent: Fundamentals</vt:lpstr>
      <vt:lpstr>Gradient Descent: Objective Function</vt:lpstr>
      <vt:lpstr>Gradient Descent: Local Minimum Problem</vt:lpstr>
      <vt:lpstr>PowerPoint Presentation</vt:lpstr>
      <vt:lpstr>Logistic Regression</vt:lpstr>
      <vt:lpstr>Usage of Logistic Regression</vt:lpstr>
      <vt:lpstr>Fundamentals of Logistic Regression</vt:lpstr>
      <vt:lpstr>Notation: Traditional Regression vs Neural Networks</vt:lpstr>
      <vt:lpstr>Don’t Get Confuses with the Notation</vt:lpstr>
      <vt:lpstr>PowerPoint Presentation</vt:lpstr>
      <vt:lpstr>Fundamentals of Logistic Regression (2/2)</vt:lpstr>
      <vt:lpstr>Logistic Regression Loss Function</vt:lpstr>
      <vt:lpstr>Logistic Regression Cost Function</vt:lpstr>
      <vt:lpstr>Cost Function is a Function of W and b</vt:lpstr>
      <vt:lpstr>Sigmoid Function for Logistic Regression</vt:lpstr>
      <vt:lpstr>Sigmoid Activation Function for the Output Neurons</vt:lpstr>
      <vt:lpstr>Sigmoid Activation Function for the Output</vt:lpstr>
      <vt:lpstr>Chapter 3 – The Perceptron for Logistic Regression</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641</cp:revision>
  <cp:lastPrinted>1601-01-01T00:00:00Z</cp:lastPrinted>
  <dcterms:created xsi:type="dcterms:W3CDTF">2003-11-11T09:16:48Z</dcterms:created>
  <dcterms:modified xsi:type="dcterms:W3CDTF">2024-08-22T04:29:20Z</dcterms:modified>
</cp:coreProperties>
</file>