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handoutMasterIdLst>
    <p:handoutMasterId r:id="rId41"/>
  </p:handoutMasterIdLst>
  <p:sldIdLst>
    <p:sldId id="720" r:id="rId2"/>
    <p:sldId id="930" r:id="rId3"/>
    <p:sldId id="635" r:id="rId4"/>
    <p:sldId id="618" r:id="rId5"/>
    <p:sldId id="631" r:id="rId6"/>
    <p:sldId id="640" r:id="rId7"/>
    <p:sldId id="633" r:id="rId8"/>
    <p:sldId id="638" r:id="rId9"/>
    <p:sldId id="641" r:id="rId10"/>
    <p:sldId id="649" r:id="rId11"/>
    <p:sldId id="652" r:id="rId12"/>
    <p:sldId id="653" r:id="rId13"/>
    <p:sldId id="654" r:id="rId14"/>
    <p:sldId id="656" r:id="rId15"/>
    <p:sldId id="655" r:id="rId16"/>
    <p:sldId id="657" r:id="rId17"/>
    <p:sldId id="672" r:id="rId18"/>
    <p:sldId id="673" r:id="rId19"/>
    <p:sldId id="650" r:id="rId20"/>
    <p:sldId id="674" r:id="rId21"/>
    <p:sldId id="768" r:id="rId22"/>
    <p:sldId id="802" r:id="rId23"/>
    <p:sldId id="642" r:id="rId24"/>
    <p:sldId id="658" r:id="rId25"/>
    <p:sldId id="714" r:id="rId26"/>
    <p:sldId id="659" r:id="rId27"/>
    <p:sldId id="679" r:id="rId28"/>
    <p:sldId id="680" r:id="rId29"/>
    <p:sldId id="675" r:id="rId30"/>
    <p:sldId id="715" r:id="rId31"/>
    <p:sldId id="716" r:id="rId32"/>
    <p:sldId id="705" r:id="rId33"/>
    <p:sldId id="718" r:id="rId34"/>
    <p:sldId id="688" r:id="rId35"/>
    <p:sldId id="706" r:id="rId36"/>
    <p:sldId id="607" r:id="rId37"/>
    <p:sldId id="312" r:id="rId38"/>
    <p:sldId id="805" r:id="rId39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8A6"/>
    <a:srgbClr val="FFC1C1"/>
    <a:srgbClr val="B9FFD9"/>
    <a:srgbClr val="B3EBFF"/>
    <a:srgbClr val="FF0000"/>
    <a:srgbClr val="B1F1B7"/>
    <a:srgbClr val="FFF1C9"/>
    <a:srgbClr val="CFC215"/>
    <a:srgbClr val="F2F3C9"/>
    <a:srgbClr val="CC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39" d="100"/>
          <a:sy n="139" d="100"/>
        </p:scale>
        <p:origin x="84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6064-3D00-49F6-8362-C795B30818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257300"/>
            <a:ext cx="38862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D19B3-9000-47C2-9C05-FBAC3FB266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257300"/>
            <a:ext cx="37338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92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49691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37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200400" y="4862445"/>
            <a:ext cx="26190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4 – Perceptron Training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434975" y="4849691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e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0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34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e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57.wmf"/><Relationship Id="rId21" Type="http://schemas.openxmlformats.org/officeDocument/2006/relationships/image" Target="../media/image64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0.wmf"/><Relationship Id="rId5" Type="http://schemas.openxmlformats.org/officeDocument/2006/relationships/image" Target="../media/image58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4.wmf"/><Relationship Id="rId2" Type="http://schemas.openxmlformats.org/officeDocument/2006/relationships/oleObject" Target="../embeddings/oleObject81.bin"/><Relationship Id="rId16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38550"/>
            <a:ext cx="7086600" cy="533400"/>
          </a:xfrm>
        </p:spPr>
        <p:txBody>
          <a:bodyPr/>
          <a:lstStyle/>
          <a:p>
            <a:pPr marL="2286000" indent="-2286000"/>
            <a:r>
              <a:rPr lang="en-US" dirty="0"/>
              <a:t>Chapter 4 – Perceptron Training</a:t>
            </a:r>
          </a:p>
        </p:txBody>
      </p:sp>
    </p:spTree>
    <p:extLst>
      <p:ext uri="{BB962C8B-B14F-4D97-AF65-F5344CB8AC3E}">
        <p14:creationId xmlns:p14="http://schemas.microsoft.com/office/powerpoint/2010/main" val="363045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839554" y="2186062"/>
            <a:ext cx="523126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Vectors and Matrices</a:t>
            </a:r>
          </a:p>
        </p:txBody>
      </p:sp>
    </p:spTree>
    <p:extLst>
      <p:ext uri="{BB962C8B-B14F-4D97-AF65-F5344CB8AC3E}">
        <p14:creationId xmlns:p14="http://schemas.microsoft.com/office/powerpoint/2010/main" val="215170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60-A107-C9AC-F796-751EC85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077C-A7B3-BE3F-E25F-8084DFA9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4137025" cy="635229"/>
          </a:xfrm>
        </p:spPr>
        <p:txBody>
          <a:bodyPr/>
          <a:lstStyle/>
          <a:p>
            <a:r>
              <a:rPr lang="en-US" dirty="0"/>
              <a:t>Matrix A of size N x M is M columns each of size N</a:t>
            </a:r>
          </a:p>
          <a:p>
            <a:r>
              <a:rPr lang="en-US" dirty="0"/>
              <a:t>N is the number of rows and M is the number of columns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81CCF-FF6F-4091-9FB9-EC5B529E8D9E}"/>
              </a:ext>
            </a:extLst>
          </p:cNvPr>
          <p:cNvGrpSpPr/>
          <p:nvPr/>
        </p:nvGrpSpPr>
        <p:grpSpPr>
          <a:xfrm>
            <a:off x="5257800" y="790576"/>
            <a:ext cx="3171372" cy="2057400"/>
            <a:chOff x="5538816" y="2445267"/>
            <a:chExt cx="3452784" cy="2391648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66F0548B-2DBF-BC76-7294-0B6102AD82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91314"/>
                </p:ext>
              </p:extLst>
            </p:nvPr>
          </p:nvGraphicFramePr>
          <p:xfrm>
            <a:off x="5538816" y="2445267"/>
            <a:ext cx="2800575" cy="1593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939600" progId="Equation.DSMT4">
                    <p:embed/>
                  </p:oleObj>
                </mc:Choice>
                <mc:Fallback>
                  <p:oleObj name="Equation" r:id="rId2" imgW="1650960" imgH="9396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66F0548B-2DBF-BC76-7294-0B6102AD82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38816" y="2445267"/>
                          <a:ext cx="2800575" cy="15937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F4F976B-B455-CDB9-187D-CF4E859D1E16}"/>
                </a:ext>
              </a:extLst>
            </p:cNvPr>
            <p:cNvSpPr/>
            <p:nvPr/>
          </p:nvSpPr>
          <p:spPr bwMode="auto">
            <a:xfrm>
              <a:off x="8410511" y="2505930"/>
              <a:ext cx="200089" cy="153308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31E6DD18-C6E1-AF24-93EF-71F90BCF872E}"/>
                </a:ext>
              </a:extLst>
            </p:cNvPr>
            <p:cNvSpPr/>
            <p:nvPr/>
          </p:nvSpPr>
          <p:spPr bwMode="auto">
            <a:xfrm rot="5400000">
              <a:off x="7027511" y="3158072"/>
              <a:ext cx="270578" cy="213360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263307-DB12-9683-5225-04E8818B7BE0}"/>
                </a:ext>
              </a:extLst>
            </p:cNvPr>
            <p:cNvSpPr txBox="1"/>
            <p:nvPr/>
          </p:nvSpPr>
          <p:spPr>
            <a:xfrm>
              <a:off x="6972300" y="4360161"/>
              <a:ext cx="381000" cy="47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17341B-312E-16B5-8853-9BA6AC94AA9E}"/>
                </a:ext>
              </a:extLst>
            </p:cNvPr>
            <p:cNvSpPr txBox="1"/>
            <p:nvPr/>
          </p:nvSpPr>
          <p:spPr>
            <a:xfrm>
              <a:off x="8610600" y="3087804"/>
              <a:ext cx="381000" cy="47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CF53995-8762-7509-69CB-59F9436A1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63764"/>
              </p:ext>
            </p:extLst>
          </p:nvPr>
        </p:nvGraphicFramePr>
        <p:xfrm>
          <a:off x="193675" y="2776538"/>
          <a:ext cx="8755063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79880" imgH="1143000" progId="Equation.DSMT4">
                  <p:embed/>
                </p:oleObj>
              </mc:Choice>
              <mc:Fallback>
                <p:oleObj name="Equation" r:id="rId4" imgW="5879880" imgH="11430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CF53995-8762-7509-69CB-59F9436A1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2776538"/>
                        <a:ext cx="8755063" cy="170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79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60-A107-C9AC-F796-751EC85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Hadamard Product (Matrices)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077C-A7B3-BE3F-E25F-8084DFA9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2" y="1048861"/>
            <a:ext cx="8480425" cy="635229"/>
          </a:xfrm>
        </p:spPr>
        <p:txBody>
          <a:bodyPr/>
          <a:lstStyle/>
          <a:p>
            <a:r>
              <a:rPr lang="en-US" dirty="0"/>
              <a:t>Hadamard product of two matrices is the by-component products of their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allow for the Hadamard product A</a:t>
            </a:r>
            <a:r>
              <a:rPr lang="ar-AE" dirty="0"/>
              <a:t>٥</a:t>
            </a:r>
            <a:r>
              <a:rPr lang="en-US" dirty="0"/>
              <a:t>B both matrices A and B must of the same size. The resultant matrix will be of the same size too.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CF53995-8762-7509-69CB-59F9436A1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23797"/>
              </p:ext>
            </p:extLst>
          </p:nvPr>
        </p:nvGraphicFramePr>
        <p:xfrm>
          <a:off x="667540" y="2139043"/>
          <a:ext cx="8015288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84520" imgH="1143000" progId="Equation.DSMT4">
                  <p:embed/>
                </p:oleObj>
              </mc:Choice>
              <mc:Fallback>
                <p:oleObj name="Equation" r:id="rId2" imgW="5384520" imgH="11430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CF53995-8762-7509-69CB-59F9436A1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7540" y="2139043"/>
                        <a:ext cx="8015288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619711-3818-54F0-D2CB-B8C56E6EA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810"/>
              </p:ext>
            </p:extLst>
          </p:nvPr>
        </p:nvGraphicFramePr>
        <p:xfrm>
          <a:off x="1360488" y="1662113"/>
          <a:ext cx="6423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279360" progId="Equation.DSMT4">
                  <p:embed/>
                </p:oleObj>
              </mc:Choice>
              <mc:Fallback>
                <p:oleObj name="Equation" r:id="rId4" imgW="3657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0488" y="1662113"/>
                        <a:ext cx="642302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1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60-A107-C9AC-F796-751EC85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077C-A7B3-BE3F-E25F-8084DFA9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494" y="767703"/>
            <a:ext cx="9143999" cy="635229"/>
          </a:xfrm>
        </p:spPr>
        <p:txBody>
          <a:bodyPr/>
          <a:lstStyle/>
          <a:p>
            <a:r>
              <a:rPr lang="en-US" dirty="0"/>
              <a:t>Matrix (or dot) product of two matrices is the by-component products of their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allow for the matrix multiplication A·B the number of columns in matrix A must be equal to the number of rows in matrix B, i.e. A (N x M) and B (M x K). The resultant matrix will be C (N x K).</a:t>
            </a:r>
          </a:p>
          <a:p>
            <a:r>
              <a:rPr lang="en-US" dirty="0"/>
              <a:t>Often, matrix multiplication (dot product) is denoted without any signs as AB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619711-3818-54F0-D2CB-B8C56E6EA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8419"/>
              </p:ext>
            </p:extLst>
          </p:nvPr>
        </p:nvGraphicFramePr>
        <p:xfrm>
          <a:off x="1768475" y="1185863"/>
          <a:ext cx="63785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431640" progId="Equation.DSMT4">
                  <p:embed/>
                </p:oleObj>
              </mc:Choice>
              <mc:Fallback>
                <p:oleObj name="Equation" r:id="rId2" imgW="363204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E619711-3818-54F0-D2CB-B8C56E6EA0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8475" y="1185863"/>
                        <a:ext cx="63785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80C2A26E-2EFA-5447-C904-CE59DA3576E8}"/>
              </a:ext>
            </a:extLst>
          </p:cNvPr>
          <p:cNvGrpSpPr/>
          <p:nvPr/>
        </p:nvGrpSpPr>
        <p:grpSpPr>
          <a:xfrm>
            <a:off x="228600" y="1684233"/>
            <a:ext cx="8818562" cy="2056336"/>
            <a:chOff x="371519" y="2134327"/>
            <a:chExt cx="8818562" cy="2056336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7CF53995-8762-7509-69CB-59F9436A18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408919"/>
                </p:ext>
              </p:extLst>
            </p:nvPr>
          </p:nvGraphicFramePr>
          <p:xfrm>
            <a:off x="371519" y="2134327"/>
            <a:ext cx="8466137" cy="168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97200" imgH="914400" progId="Equation.DSMT4">
                    <p:embed/>
                  </p:oleObj>
                </mc:Choice>
                <mc:Fallback>
                  <p:oleObj name="Equation" r:id="rId4" imgW="4597200" imgH="914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7CF53995-8762-7509-69CB-59F9436A18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1519" y="2134327"/>
                          <a:ext cx="8466137" cy="1684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B472DA-AC09-199E-929B-D850BF80D1A6}"/>
                </a:ext>
              </a:extLst>
            </p:cNvPr>
            <p:cNvCxnSpPr/>
            <p:nvPr/>
          </p:nvCxnSpPr>
          <p:spPr bwMode="auto">
            <a:xfrm>
              <a:off x="2003428" y="318135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EBEC2E-70AB-7D82-91FB-3F62CC331CB0}"/>
                </a:ext>
              </a:extLst>
            </p:cNvPr>
            <p:cNvCxnSpPr/>
            <p:nvPr/>
          </p:nvCxnSpPr>
          <p:spPr bwMode="auto">
            <a:xfrm>
              <a:off x="4365628" y="2495550"/>
              <a:ext cx="0" cy="914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648587-0AC9-59BB-64D0-0E81763017C1}"/>
                </a:ext>
              </a:extLst>
            </p:cNvPr>
            <p:cNvCxnSpPr/>
            <p:nvPr/>
          </p:nvCxnSpPr>
          <p:spPr bwMode="auto">
            <a:xfrm>
              <a:off x="5965828" y="3333750"/>
              <a:ext cx="23431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F659AE-49F2-CC85-91F5-F49FF669813E}"/>
                </a:ext>
              </a:extLst>
            </p:cNvPr>
            <p:cNvCxnSpPr/>
            <p:nvPr/>
          </p:nvCxnSpPr>
          <p:spPr bwMode="auto">
            <a:xfrm>
              <a:off x="6599280" y="2420716"/>
              <a:ext cx="0" cy="133910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0243CB-6330-A9E3-D96A-5525F53F768A}"/>
                </a:ext>
              </a:extLst>
            </p:cNvPr>
            <p:cNvSpPr/>
            <p:nvPr/>
          </p:nvSpPr>
          <p:spPr bwMode="auto">
            <a:xfrm>
              <a:off x="6484982" y="3195103"/>
              <a:ext cx="228597" cy="228593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48FFE-A52C-2471-3C80-4527DE372BA3}"/>
                </a:ext>
              </a:extLst>
            </p:cNvPr>
            <p:cNvSpPr txBox="1"/>
            <p:nvPr/>
          </p:nvSpPr>
          <p:spPr>
            <a:xfrm>
              <a:off x="4658578" y="3821331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0B7FD-2CE8-041E-EDFD-5B29AABF1464}"/>
                </a:ext>
              </a:extLst>
            </p:cNvPr>
            <p:cNvSpPr txBox="1"/>
            <p:nvPr/>
          </p:nvSpPr>
          <p:spPr>
            <a:xfrm>
              <a:off x="4343886" y="2768000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9D352DE-341F-D51D-DB7F-AD339532E4CA}"/>
                </a:ext>
              </a:extLst>
            </p:cNvPr>
            <p:cNvSpPr/>
            <p:nvPr/>
          </p:nvSpPr>
          <p:spPr bwMode="auto">
            <a:xfrm flipH="1">
              <a:off x="1722880" y="2435126"/>
              <a:ext cx="164768" cy="118764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23103B6-8FA8-6819-25EF-C6B0347EFF23}"/>
                </a:ext>
              </a:extLst>
            </p:cNvPr>
            <p:cNvSpPr/>
            <p:nvPr/>
          </p:nvSpPr>
          <p:spPr bwMode="auto">
            <a:xfrm rot="5400000">
              <a:off x="2658341" y="2967860"/>
              <a:ext cx="297754" cy="1607580"/>
            </a:xfrm>
            <a:prstGeom prst="rightBrace">
              <a:avLst>
                <a:gd name="adj1" fmla="val 155906"/>
                <a:gd name="adj2" fmla="val 4568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8B1DE9-14A0-9297-9B88-8316DB622CCC}"/>
                </a:ext>
              </a:extLst>
            </p:cNvPr>
            <p:cNvSpPr txBox="1"/>
            <p:nvPr/>
          </p:nvSpPr>
          <p:spPr>
            <a:xfrm>
              <a:off x="2451684" y="3781002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F338F-4830-B155-3802-8F70ECA0DB0E}"/>
                </a:ext>
              </a:extLst>
            </p:cNvPr>
            <p:cNvSpPr txBox="1"/>
            <p:nvPr/>
          </p:nvSpPr>
          <p:spPr>
            <a:xfrm>
              <a:off x="1474922" y="2940068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9FDF506-DFC3-3B57-152A-BAEFEDA14F0F}"/>
                </a:ext>
              </a:extLst>
            </p:cNvPr>
            <p:cNvSpPr/>
            <p:nvPr/>
          </p:nvSpPr>
          <p:spPr bwMode="auto">
            <a:xfrm rot="5400000">
              <a:off x="4469070" y="3038420"/>
              <a:ext cx="297754" cy="1442811"/>
            </a:xfrm>
            <a:prstGeom prst="rightBrace">
              <a:avLst>
                <a:gd name="adj1" fmla="val 155906"/>
                <a:gd name="adj2" fmla="val 4568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DF7A4A6-7F81-2D89-7F2C-C422CDC99C7A}"/>
                </a:ext>
              </a:extLst>
            </p:cNvPr>
            <p:cNvSpPr/>
            <p:nvPr/>
          </p:nvSpPr>
          <p:spPr bwMode="auto">
            <a:xfrm>
              <a:off x="5472243" y="2420716"/>
              <a:ext cx="184930" cy="118099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7164D5-7174-881C-09F1-730FE2C358FD}"/>
                </a:ext>
              </a:extLst>
            </p:cNvPr>
            <p:cNvSpPr txBox="1"/>
            <p:nvPr/>
          </p:nvSpPr>
          <p:spPr>
            <a:xfrm>
              <a:off x="5513264" y="2987998"/>
              <a:ext cx="332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9CC789F8-3FB1-00A0-35EB-DCE02DFB962D}"/>
                </a:ext>
              </a:extLst>
            </p:cNvPr>
            <p:cNvSpPr/>
            <p:nvPr/>
          </p:nvSpPr>
          <p:spPr bwMode="auto">
            <a:xfrm>
              <a:off x="8789865" y="2250493"/>
              <a:ext cx="221914" cy="140434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110A1C-A2EC-F5E4-380C-7A3CD151CD80}"/>
                </a:ext>
              </a:extLst>
            </p:cNvPr>
            <p:cNvSpPr txBox="1"/>
            <p:nvPr/>
          </p:nvSpPr>
          <p:spPr>
            <a:xfrm>
              <a:off x="8876337" y="3015385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50F4796-DF38-6D5E-FC71-F162E1F0AD86}"/>
                </a:ext>
              </a:extLst>
            </p:cNvPr>
            <p:cNvSpPr/>
            <p:nvPr/>
          </p:nvSpPr>
          <p:spPr bwMode="auto">
            <a:xfrm rot="5400000">
              <a:off x="7178342" y="2704395"/>
              <a:ext cx="297754" cy="2261961"/>
            </a:xfrm>
            <a:prstGeom prst="rightBrace">
              <a:avLst>
                <a:gd name="adj1" fmla="val 155906"/>
                <a:gd name="adj2" fmla="val 4568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6A707-05C5-61F5-E312-75C28A32042B}"/>
                </a:ext>
              </a:extLst>
            </p:cNvPr>
            <p:cNvSpPr txBox="1"/>
            <p:nvPr/>
          </p:nvSpPr>
          <p:spPr>
            <a:xfrm>
              <a:off x="7482178" y="3821331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6D2F4A-9C0F-8343-51BF-3DA34C72B074}"/>
              </a:ext>
            </a:extLst>
          </p:cNvPr>
          <p:cNvSpPr txBox="1"/>
          <p:nvPr/>
        </p:nvSpPr>
        <p:spPr>
          <a:xfrm>
            <a:off x="1520929" y="1434140"/>
            <a:ext cx="373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٠</a:t>
            </a:r>
          </a:p>
        </p:txBody>
      </p:sp>
    </p:spTree>
    <p:extLst>
      <p:ext uri="{BB962C8B-B14F-4D97-AF65-F5344CB8AC3E}">
        <p14:creationId xmlns:p14="http://schemas.microsoft.com/office/powerpoint/2010/main" val="223184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60-A107-C9AC-F796-751EC85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619711-3818-54F0-D2CB-B8C56E6EA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70923"/>
              </p:ext>
            </p:extLst>
          </p:nvPr>
        </p:nvGraphicFramePr>
        <p:xfrm>
          <a:off x="1044575" y="898525"/>
          <a:ext cx="63785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431640" progId="Equation.DSMT4">
                  <p:embed/>
                </p:oleObj>
              </mc:Choice>
              <mc:Fallback>
                <p:oleObj name="Equation" r:id="rId2" imgW="363204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E619711-3818-54F0-D2CB-B8C56E6EA0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4575" y="898525"/>
                        <a:ext cx="63785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B6451E-71BA-D52B-ADDD-CADDE4628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80693"/>
            <a:ext cx="3143250" cy="276225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BDA6FF9-0033-E4E3-3590-EEEE8102E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47390"/>
              </p:ext>
            </p:extLst>
          </p:nvPr>
        </p:nvGraphicFramePr>
        <p:xfrm>
          <a:off x="838200" y="1820863"/>
          <a:ext cx="17224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164880" progId="Equation.DSMT4">
                  <p:embed/>
                </p:oleObj>
              </mc:Choice>
              <mc:Fallback>
                <p:oleObj name="Equation" r:id="rId5" imgW="7617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820863"/>
                        <a:ext cx="1722438" cy="3730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61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DD3E-30C7-D7B8-5BF7-7628B54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37" y="285750"/>
            <a:ext cx="8659663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Dimensions in Hadamard and dot Matrix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04DA-97DC-F5E6-D440-3178FA8C35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0935" y="895350"/>
            <a:ext cx="2323170" cy="441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Hadamard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AB596B-2D06-78CC-74DF-454569A3F3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0930" y="936744"/>
            <a:ext cx="3250080" cy="562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Matrix (dot) multiplication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53F228-4C3E-259E-E7A5-1E44A5EA63AB}"/>
              </a:ext>
            </a:extLst>
          </p:cNvPr>
          <p:cNvCxnSpPr/>
          <p:nvPr/>
        </p:nvCxnSpPr>
        <p:spPr bwMode="auto">
          <a:xfrm>
            <a:off x="4419600" y="1200150"/>
            <a:ext cx="0" cy="29718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D17FBF4-6517-67C4-E023-F09763EE5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24467"/>
              </p:ext>
            </p:extLst>
          </p:nvPr>
        </p:nvGraphicFramePr>
        <p:xfrm>
          <a:off x="5743960" y="1375802"/>
          <a:ext cx="1465823" cy="44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DSMT4">
                  <p:embed/>
                </p:oleObj>
              </mc:Choice>
              <mc:Fallback>
                <p:oleObj name="Equation" r:id="rId2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3960" y="1375802"/>
                        <a:ext cx="1465823" cy="44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B37D642-56B2-8E4E-0053-34789B181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84738"/>
              </p:ext>
            </p:extLst>
          </p:nvPr>
        </p:nvGraphicFramePr>
        <p:xfrm>
          <a:off x="1573802" y="1389945"/>
          <a:ext cx="1455746" cy="42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177480" progId="Equation.DSMT4">
                  <p:embed/>
                </p:oleObj>
              </mc:Choice>
              <mc:Fallback>
                <p:oleObj name="Equation" r:id="rId4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3802" y="1389945"/>
                        <a:ext cx="1455746" cy="424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8BBFA45-33B2-66C9-95BA-C8B4AE729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88136"/>
              </p:ext>
            </p:extLst>
          </p:nvPr>
        </p:nvGraphicFramePr>
        <p:xfrm>
          <a:off x="6002433" y="3945276"/>
          <a:ext cx="1914724" cy="8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31640" progId="Equation.DSMT4">
                  <p:embed/>
                </p:oleObj>
              </mc:Choice>
              <mc:Fallback>
                <p:oleObj name="Equation" r:id="rId6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2433" y="3945276"/>
                        <a:ext cx="1914724" cy="8797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3CBBD96-D494-0BAD-0A05-236F648CC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79312"/>
              </p:ext>
            </p:extLst>
          </p:nvPr>
        </p:nvGraphicFramePr>
        <p:xfrm>
          <a:off x="1789688" y="4150599"/>
          <a:ext cx="1715675" cy="54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41200" progId="Equation.DSMT4">
                  <p:embed/>
                </p:oleObj>
              </mc:Choice>
              <mc:Fallback>
                <p:oleObj name="Equation" r:id="rId8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9688" y="4150599"/>
                        <a:ext cx="1715675" cy="54329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9A196D06-6C44-69B1-C9A6-6DC04C1ABC44}"/>
              </a:ext>
            </a:extLst>
          </p:cNvPr>
          <p:cNvGrpSpPr/>
          <p:nvPr/>
        </p:nvGrpSpPr>
        <p:grpSpPr>
          <a:xfrm>
            <a:off x="293704" y="1925410"/>
            <a:ext cx="3709914" cy="2008152"/>
            <a:chOff x="338689" y="2057135"/>
            <a:chExt cx="3709914" cy="200815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CC2BDD2-63D3-7F33-70B1-DA80BEAD5DC0}"/>
                </a:ext>
              </a:extLst>
            </p:cNvPr>
            <p:cNvSpPr txBox="1"/>
            <p:nvPr/>
          </p:nvSpPr>
          <p:spPr>
            <a:xfrm>
              <a:off x="1583553" y="2825259"/>
              <a:ext cx="280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r-AE" sz="2400" dirty="0"/>
                <a:t>٥</a:t>
              </a:r>
              <a:endParaRPr lang="en-US" sz="2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871EAD-9F59-322B-052F-79EAA687896E}"/>
                </a:ext>
              </a:extLst>
            </p:cNvPr>
            <p:cNvSpPr txBox="1"/>
            <p:nvPr/>
          </p:nvSpPr>
          <p:spPr>
            <a:xfrm>
              <a:off x="2772234" y="2815779"/>
              <a:ext cx="280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687C5147-DC56-86A7-459A-FA345EBDCC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269260"/>
                </p:ext>
              </p:extLst>
            </p:nvPr>
          </p:nvGraphicFramePr>
          <p:xfrm>
            <a:off x="3523306" y="2094369"/>
            <a:ext cx="365378" cy="426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8411" imgH="475521" progId="Equation.DSMT4">
                    <p:embed/>
                  </p:oleObj>
                </mc:Choice>
                <mc:Fallback>
                  <p:oleObj name="Equation" r:id="rId10" imgW="408411" imgH="4755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523306" y="2094369"/>
                          <a:ext cx="365378" cy="426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F6E7BF74-7CD9-A600-5886-DF09247A1E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955713"/>
                </p:ext>
              </p:extLst>
            </p:nvPr>
          </p:nvGraphicFramePr>
          <p:xfrm>
            <a:off x="2208757" y="2057135"/>
            <a:ext cx="374695" cy="405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9B885C27-550A-2637-7957-EE419A8931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08757" y="2057135"/>
                          <a:ext cx="374695" cy="405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854C75FC-6AD4-46DC-324F-1B35CABDFE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261589"/>
                </p:ext>
              </p:extLst>
            </p:nvPr>
          </p:nvGraphicFramePr>
          <p:xfrm>
            <a:off x="898585" y="2067963"/>
            <a:ext cx="342326" cy="370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A6BD7E35-64F0-4B42-2338-0A838741941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98585" y="2067963"/>
                          <a:ext cx="342326" cy="3708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7C09108-A8A6-2288-2B20-3EA2B1025DCE}"/>
                </a:ext>
              </a:extLst>
            </p:cNvPr>
            <p:cNvGrpSpPr/>
            <p:nvPr/>
          </p:nvGrpSpPr>
          <p:grpSpPr>
            <a:xfrm>
              <a:off x="2905318" y="2581343"/>
              <a:ext cx="1143285" cy="1483944"/>
              <a:chOff x="2905318" y="2581343"/>
              <a:chExt cx="1143285" cy="1483944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7EEA5B2-DB05-69D1-B056-CF12ACA9E6FB}"/>
                  </a:ext>
                </a:extLst>
              </p:cNvPr>
              <p:cNvGrpSpPr/>
              <p:nvPr/>
            </p:nvGrpSpPr>
            <p:grpSpPr>
              <a:xfrm>
                <a:off x="3211535" y="2581343"/>
                <a:ext cx="837068" cy="1099381"/>
                <a:chOff x="3483135" y="2250373"/>
                <a:chExt cx="837068" cy="1099381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2745ED5-9824-3246-22C6-39DF250D9C54}"/>
                    </a:ext>
                  </a:extLst>
                </p:cNvPr>
                <p:cNvSpPr/>
                <p:nvPr/>
              </p:nvSpPr>
              <p:spPr bwMode="auto">
                <a:xfrm>
                  <a:off x="3483135" y="2250373"/>
                  <a:ext cx="837068" cy="1099381"/>
                </a:xfrm>
                <a:prstGeom prst="rect">
                  <a:avLst/>
                </a:prstGeom>
                <a:solidFill>
                  <a:srgbClr val="B8F8A6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090610E-F74B-FBF4-98B9-1CCFD2F70E7C}"/>
                    </a:ext>
                  </a:extLst>
                </p:cNvPr>
                <p:cNvGrpSpPr/>
                <p:nvPr/>
              </p:nvGrpSpPr>
              <p:grpSpPr>
                <a:xfrm>
                  <a:off x="3483135" y="2548600"/>
                  <a:ext cx="837067" cy="550052"/>
                  <a:chOff x="4191000" y="1585829"/>
                  <a:chExt cx="1524000" cy="672222"/>
                </a:xfrm>
                <a:solidFill>
                  <a:srgbClr val="B8F8A6"/>
                </a:solidFill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824362A3-0367-5F0A-A534-2DC185775A1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920876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45EDBE0-C21B-9D0C-A49D-E940CAF22A0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585829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124A5710-E108-9034-E930-AD112C3903B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258051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B93EC99-82E8-F374-8263-539E1B4D444D}"/>
                    </a:ext>
                  </a:extLst>
                </p:cNvPr>
                <p:cNvGrpSpPr/>
                <p:nvPr/>
              </p:nvGrpSpPr>
              <p:grpSpPr>
                <a:xfrm rot="5400000">
                  <a:off x="3376260" y="2664088"/>
                  <a:ext cx="1049197" cy="298374"/>
                  <a:chOff x="4191000" y="1742908"/>
                  <a:chExt cx="1524000" cy="314158"/>
                </a:xfrm>
                <a:solidFill>
                  <a:srgbClr val="B8F8A6"/>
                </a:solidFill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9556CD56-CA7E-56A8-51E8-D5DE35F3464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FD3FAD8B-7D49-B5E6-1638-2E86CC310C0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057066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D2291E2-BE4E-06E3-1636-2EB0BC4950AF}"/>
                  </a:ext>
                </a:extLst>
              </p:cNvPr>
              <p:cNvSpPr txBox="1"/>
              <p:nvPr/>
            </p:nvSpPr>
            <p:spPr>
              <a:xfrm>
                <a:off x="2905318" y="3169181"/>
                <a:ext cx="38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1A1F72A-E9BA-9E2E-A878-0C32181B9C06}"/>
                  </a:ext>
                </a:extLst>
              </p:cNvPr>
              <p:cNvSpPr txBox="1"/>
              <p:nvPr/>
            </p:nvSpPr>
            <p:spPr>
              <a:xfrm>
                <a:off x="3528112" y="3695955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DEE78E6-E8A0-05D1-400C-4351089E6CBD}"/>
                  </a:ext>
                </a:extLst>
              </p:cNvPr>
              <p:cNvSpPr/>
              <p:nvPr/>
            </p:nvSpPr>
            <p:spPr bwMode="auto">
              <a:xfrm>
                <a:off x="3523305" y="2927594"/>
                <a:ext cx="215684" cy="207163"/>
              </a:xfrm>
              <a:prstGeom prst="ellips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492EE7-5ADB-7FE1-DFC6-98EA14463FB8}"/>
                </a:ext>
              </a:extLst>
            </p:cNvPr>
            <p:cNvGrpSpPr/>
            <p:nvPr/>
          </p:nvGrpSpPr>
          <p:grpSpPr>
            <a:xfrm>
              <a:off x="338689" y="2581343"/>
              <a:ext cx="1192557" cy="1483944"/>
              <a:chOff x="338689" y="2581343"/>
              <a:chExt cx="1192557" cy="148394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50FD3D9-4DD8-6038-8896-7898E6C9C175}"/>
                  </a:ext>
                </a:extLst>
              </p:cNvPr>
              <p:cNvGrpSpPr/>
              <p:nvPr/>
            </p:nvGrpSpPr>
            <p:grpSpPr>
              <a:xfrm>
                <a:off x="741666" y="2581343"/>
                <a:ext cx="789580" cy="1099381"/>
                <a:chOff x="757870" y="2245921"/>
                <a:chExt cx="789580" cy="1099381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4E675EA-B091-5DC5-0130-9E5BFFC4DDA9}"/>
                    </a:ext>
                  </a:extLst>
                </p:cNvPr>
                <p:cNvSpPr/>
                <p:nvPr/>
              </p:nvSpPr>
              <p:spPr bwMode="auto">
                <a:xfrm>
                  <a:off x="757870" y="2245921"/>
                  <a:ext cx="766130" cy="1099381"/>
                </a:xfrm>
                <a:prstGeom prst="rect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745305E-A22E-5D66-3961-52CA39382E94}"/>
                    </a:ext>
                  </a:extLst>
                </p:cNvPr>
                <p:cNvGrpSpPr/>
                <p:nvPr/>
              </p:nvGrpSpPr>
              <p:grpSpPr>
                <a:xfrm>
                  <a:off x="781323" y="2520327"/>
                  <a:ext cx="766127" cy="570108"/>
                  <a:chOff x="4191000" y="1428750"/>
                  <a:chExt cx="1524000" cy="314158"/>
                </a:xfrm>
                <a:solidFill>
                  <a:srgbClr val="B3EBFF"/>
                </a:solidFill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95A235DE-7EC2-2E96-3CB8-223A5C0E097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93590514-C458-CFDB-BB6D-8BCE79131DC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69928CD-CD19-FB6F-6F5B-6699D253CC5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585829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AD40EB7-ED4C-708C-8F9F-B6EDEC3791DA}"/>
                    </a:ext>
                  </a:extLst>
                </p:cNvPr>
                <p:cNvGrpSpPr/>
                <p:nvPr/>
              </p:nvGrpSpPr>
              <p:grpSpPr>
                <a:xfrm rot="5400000">
                  <a:off x="593746" y="2653293"/>
                  <a:ext cx="1060771" cy="273059"/>
                  <a:chOff x="4174188" y="2231866"/>
                  <a:chExt cx="1540812" cy="139356"/>
                </a:xfrm>
                <a:solidFill>
                  <a:srgbClr val="B3EBFF"/>
                </a:solidFill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363F115A-E5D2-63E6-FFB8-0E35D094613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74188" y="2231866"/>
                    <a:ext cx="1524001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84E35EA-3CD7-6F55-80EA-DB6AB507384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371222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46DC65-3737-5A2C-93B1-E62827CE14E1}"/>
                  </a:ext>
                </a:extLst>
              </p:cNvPr>
              <p:cNvSpPr txBox="1"/>
              <p:nvPr/>
            </p:nvSpPr>
            <p:spPr>
              <a:xfrm>
                <a:off x="988780" y="3695955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FA7FB4-8217-C77B-F423-BA2B436B74C0}"/>
                  </a:ext>
                </a:extLst>
              </p:cNvPr>
              <p:cNvSpPr txBox="1"/>
              <p:nvPr/>
            </p:nvSpPr>
            <p:spPr>
              <a:xfrm>
                <a:off x="338689" y="3188904"/>
                <a:ext cx="38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8F88F8-7AA6-70D0-9A00-131F72DC5BAC}"/>
                  </a:ext>
                </a:extLst>
              </p:cNvPr>
              <p:cNvSpPr/>
              <p:nvPr/>
            </p:nvSpPr>
            <p:spPr bwMode="auto">
              <a:xfrm>
                <a:off x="995562" y="2885937"/>
                <a:ext cx="215684" cy="207163"/>
              </a:xfrm>
              <a:prstGeom prst="ellips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04F1EA-B58C-F48B-3F53-D7825E1769B4}"/>
                </a:ext>
              </a:extLst>
            </p:cNvPr>
            <p:cNvGrpSpPr/>
            <p:nvPr/>
          </p:nvGrpSpPr>
          <p:grpSpPr>
            <a:xfrm>
              <a:off x="1604884" y="2568527"/>
              <a:ext cx="1091594" cy="1480418"/>
              <a:chOff x="1604884" y="2568527"/>
              <a:chExt cx="1091594" cy="148041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B2EFDD4-7355-9FFC-B5E7-8C086135F020}"/>
                  </a:ext>
                </a:extLst>
              </p:cNvPr>
              <p:cNvGrpSpPr/>
              <p:nvPr/>
            </p:nvGrpSpPr>
            <p:grpSpPr>
              <a:xfrm>
                <a:off x="1930351" y="2568527"/>
                <a:ext cx="766127" cy="1099381"/>
                <a:chOff x="3200400" y="2268347"/>
                <a:chExt cx="766127" cy="1099381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98480D6-EB8A-1F25-A304-3BBE955F076C}"/>
                    </a:ext>
                  </a:extLst>
                </p:cNvPr>
                <p:cNvSpPr/>
                <p:nvPr/>
              </p:nvSpPr>
              <p:spPr bwMode="auto">
                <a:xfrm>
                  <a:off x="3200400" y="2268347"/>
                  <a:ext cx="766127" cy="1099381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645FE52-E6EB-0376-D50E-D291590BCCF4}"/>
                    </a:ext>
                  </a:extLst>
                </p:cNvPr>
                <p:cNvGrpSpPr/>
                <p:nvPr/>
              </p:nvGrpSpPr>
              <p:grpSpPr>
                <a:xfrm>
                  <a:off x="3200400" y="2554325"/>
                  <a:ext cx="766125" cy="550813"/>
                  <a:chOff x="4191000" y="1620885"/>
                  <a:chExt cx="1524000" cy="609546"/>
                </a:xfrm>
                <a:solidFill>
                  <a:srgbClr val="FFC1C1"/>
                </a:solidFill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CF347E7-A242-1C63-F060-D443B33ECF0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620885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93A5DD5A-3AF8-8CEB-91AD-BAB8E7E0A8C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230431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8EAACBE1-AF67-C069-B1E0-3F2396D1F81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91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9FF1261-4050-9436-09C7-4A06107C0EC2}"/>
                    </a:ext>
                  </a:extLst>
                </p:cNvPr>
                <p:cNvGrpSpPr/>
                <p:nvPr/>
              </p:nvGrpSpPr>
              <p:grpSpPr>
                <a:xfrm rot="5400000">
                  <a:off x="3051726" y="2693845"/>
                  <a:ext cx="1064137" cy="263330"/>
                  <a:chOff x="4191000" y="2035727"/>
                  <a:chExt cx="1545701" cy="161812"/>
                </a:xfrm>
                <a:solidFill>
                  <a:srgbClr val="FFC1C1"/>
                </a:solidFill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8D61B24-BADD-CCCB-75F3-EFA2E342D0F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035727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8C165527-2633-9A17-DFEE-B6A434BBB3E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12701" y="2197539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292A041-BC1B-A592-DA7A-E62548D6BD21}"/>
                  </a:ext>
                </a:extLst>
              </p:cNvPr>
              <p:cNvSpPr txBox="1"/>
              <p:nvPr/>
            </p:nvSpPr>
            <p:spPr>
              <a:xfrm>
                <a:off x="1604884" y="3169828"/>
                <a:ext cx="38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808756D-652B-C9DC-D814-865940BE80FD}"/>
                  </a:ext>
                </a:extLst>
              </p:cNvPr>
              <p:cNvSpPr txBox="1"/>
              <p:nvPr/>
            </p:nvSpPr>
            <p:spPr>
              <a:xfrm>
                <a:off x="2222420" y="3679613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D4158B9-F0E4-7E98-6A1B-AB9CA8DFC07D}"/>
                  </a:ext>
                </a:extLst>
              </p:cNvPr>
              <p:cNvSpPr/>
              <p:nvPr/>
            </p:nvSpPr>
            <p:spPr bwMode="auto">
              <a:xfrm>
                <a:off x="2199538" y="2884527"/>
                <a:ext cx="215684" cy="207163"/>
              </a:xfrm>
              <a:prstGeom prst="ellips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25931-FC2F-FCD6-A0B7-37E1381AA4A5}"/>
              </a:ext>
            </a:extLst>
          </p:cNvPr>
          <p:cNvGrpSpPr/>
          <p:nvPr/>
        </p:nvGrpSpPr>
        <p:grpSpPr>
          <a:xfrm>
            <a:off x="4609926" y="1885950"/>
            <a:ext cx="4278622" cy="2141211"/>
            <a:chOff x="4609926" y="1962150"/>
            <a:chExt cx="4278622" cy="2141211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6566C64-241C-B5C5-A5D2-F3107EB8CCBC}"/>
                </a:ext>
              </a:extLst>
            </p:cNvPr>
            <p:cNvSpPr txBox="1"/>
            <p:nvPr/>
          </p:nvSpPr>
          <p:spPr>
            <a:xfrm>
              <a:off x="5812865" y="2744399"/>
              <a:ext cx="280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٠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6FB5992-27C1-593B-8773-8BA9CD406C3E}"/>
                </a:ext>
              </a:extLst>
            </p:cNvPr>
            <p:cNvSpPr txBox="1"/>
            <p:nvPr/>
          </p:nvSpPr>
          <p:spPr>
            <a:xfrm>
              <a:off x="7349049" y="2701215"/>
              <a:ext cx="280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FFDC2EA-14FC-7C69-E337-FD328E593428}"/>
                </a:ext>
              </a:extLst>
            </p:cNvPr>
            <p:cNvSpPr txBox="1"/>
            <p:nvPr/>
          </p:nvSpPr>
          <p:spPr>
            <a:xfrm>
              <a:off x="7430338" y="3289946"/>
              <a:ext cx="380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22165DA-A0C3-65EE-B1FE-4888B255E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933981"/>
                </p:ext>
              </p:extLst>
            </p:nvPr>
          </p:nvGraphicFramePr>
          <p:xfrm>
            <a:off x="8130861" y="1981849"/>
            <a:ext cx="408678" cy="47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77480" progId="Equation.DSMT4">
                    <p:embed/>
                  </p:oleObj>
                </mc:Choice>
                <mc:Fallback>
                  <p:oleObj name="Equation" r:id="rId16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130861" y="1981849"/>
                          <a:ext cx="408678" cy="47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B885C27-550A-2637-7957-EE419A8931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757460"/>
                </p:ext>
              </p:extLst>
            </p:nvPr>
          </p:nvGraphicFramePr>
          <p:xfrm>
            <a:off x="6617344" y="1962150"/>
            <a:ext cx="418392" cy="453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617344" y="1962150"/>
                          <a:ext cx="418392" cy="4532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A6BD7E35-64F0-4B42-2338-0A83874194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88939"/>
                </p:ext>
              </p:extLst>
            </p:nvPr>
          </p:nvGraphicFramePr>
          <p:xfrm>
            <a:off x="5154511" y="1981849"/>
            <a:ext cx="382248" cy="414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154511" y="1981849"/>
                          <a:ext cx="382248" cy="4141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8D9513-DE20-BBCC-71C9-F9626AFE3219}"/>
                </a:ext>
              </a:extLst>
            </p:cNvPr>
            <p:cNvGrpSpPr/>
            <p:nvPr/>
          </p:nvGrpSpPr>
          <p:grpSpPr>
            <a:xfrm>
              <a:off x="7754726" y="2471186"/>
              <a:ext cx="1133822" cy="1632175"/>
              <a:chOff x="7754726" y="2471186"/>
              <a:chExt cx="1133822" cy="1632175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CA2176CF-5769-3688-8CBA-36E5ED12BD50}"/>
                  </a:ext>
                </a:extLst>
              </p:cNvPr>
              <p:cNvGrpSpPr/>
              <p:nvPr/>
            </p:nvGrpSpPr>
            <p:grpSpPr>
              <a:xfrm>
                <a:off x="7754726" y="2471186"/>
                <a:ext cx="1133822" cy="1259777"/>
                <a:chOff x="7770930" y="2241236"/>
                <a:chExt cx="1133822" cy="125977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DB65F0F-B999-B07B-DEEE-5A037D907EDA}"/>
                    </a:ext>
                  </a:extLst>
                </p:cNvPr>
                <p:cNvSpPr/>
                <p:nvPr/>
              </p:nvSpPr>
              <p:spPr bwMode="auto">
                <a:xfrm>
                  <a:off x="7770930" y="2241236"/>
                  <a:ext cx="1133822" cy="1241552"/>
                </a:xfrm>
                <a:prstGeom prst="rect">
                  <a:avLst/>
                </a:prstGeom>
                <a:solidFill>
                  <a:srgbClr val="B8F8A6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5BF1F572-823B-D152-BE9C-A35909C8959D}"/>
                    </a:ext>
                  </a:extLst>
                </p:cNvPr>
                <p:cNvGrpSpPr/>
                <p:nvPr/>
              </p:nvGrpSpPr>
              <p:grpSpPr>
                <a:xfrm>
                  <a:off x="7770930" y="2507123"/>
                  <a:ext cx="1133822" cy="768863"/>
                  <a:chOff x="4191000" y="1596222"/>
                  <a:chExt cx="1524000" cy="690349"/>
                </a:xfrm>
                <a:solidFill>
                  <a:srgbClr val="B8F8A6"/>
                </a:solidFill>
              </p:grpSpPr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93C82AC4-3B66-96E6-9F2D-438ED8D4A8C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837405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5EDAD8D-7CAB-685A-E267-DD6DDE1D4D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07302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7628DD1A-F6A3-CB6D-070F-2C001DEF6A1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596222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9496CC7C-0A6D-7CEA-6CF4-28B92C8372F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286571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9AB0A61-0F6A-9A3D-E376-4D4C16C2F47A}"/>
                    </a:ext>
                  </a:extLst>
                </p:cNvPr>
                <p:cNvGrpSpPr/>
                <p:nvPr/>
              </p:nvGrpSpPr>
              <p:grpSpPr>
                <a:xfrm rot="5400000">
                  <a:off x="7734062" y="2585297"/>
                  <a:ext cx="1234685" cy="596748"/>
                  <a:chOff x="4191000" y="1428750"/>
                  <a:chExt cx="1524000" cy="628316"/>
                </a:xfrm>
                <a:solidFill>
                  <a:srgbClr val="B8F8A6"/>
                </a:solidFill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9A2544D5-6AD9-9747-67E9-39BCAE1217C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AB7C236-B0D7-206C-6308-D1D58E34E31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44E936E-0EB7-63D2-E213-806A3E0D52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057066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69961B5-2649-A7AC-6BD3-D7318BAF67F9}"/>
                  </a:ext>
                </a:extLst>
              </p:cNvPr>
              <p:cNvSpPr txBox="1"/>
              <p:nvPr/>
            </p:nvSpPr>
            <p:spPr>
              <a:xfrm>
                <a:off x="8237279" y="3734029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D0FB202-AF03-ADBA-6D8E-4DD0950A3215}"/>
                  </a:ext>
                </a:extLst>
              </p:cNvPr>
              <p:cNvSpPr/>
              <p:nvPr/>
            </p:nvSpPr>
            <p:spPr bwMode="auto">
              <a:xfrm>
                <a:off x="8368662" y="3293671"/>
                <a:ext cx="215684" cy="207163"/>
              </a:xfrm>
              <a:prstGeom prst="ellips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186528-0A1C-176F-13AC-B7A66171B56A}"/>
                </a:ext>
              </a:extLst>
            </p:cNvPr>
            <p:cNvGrpSpPr/>
            <p:nvPr/>
          </p:nvGrpSpPr>
          <p:grpSpPr>
            <a:xfrm>
              <a:off x="4609926" y="2481422"/>
              <a:ext cx="1134034" cy="1586526"/>
              <a:chOff x="4609926" y="2481422"/>
              <a:chExt cx="1134034" cy="1586526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AE7DED1-9C20-3401-65FC-D745645C127F}"/>
                  </a:ext>
                </a:extLst>
              </p:cNvPr>
              <p:cNvSpPr/>
              <p:nvPr/>
            </p:nvSpPr>
            <p:spPr bwMode="auto">
              <a:xfrm>
                <a:off x="4962652" y="2499022"/>
                <a:ext cx="766130" cy="1217078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414A15D-BA73-F052-78FC-F9644F81D85F}"/>
                  </a:ext>
                </a:extLst>
              </p:cNvPr>
              <p:cNvGrpSpPr/>
              <p:nvPr/>
            </p:nvGrpSpPr>
            <p:grpSpPr>
              <a:xfrm rot="5400000">
                <a:off x="4713733" y="2959642"/>
                <a:ext cx="1234683" cy="278243"/>
                <a:chOff x="4174191" y="2187718"/>
                <a:chExt cx="1457742" cy="185598"/>
              </a:xfrm>
              <a:solidFill>
                <a:srgbClr val="B3EBFF"/>
              </a:solidFill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9666E632-3D7B-377F-7E63-27C2CD03AC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4903062" y="1458847"/>
                  <a:ext cx="0" cy="145774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1E99558-3D9D-5975-9017-847AB985CA4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4909478" y="1654836"/>
                  <a:ext cx="0" cy="1436959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2229C97-E6C2-F34A-B309-6315C4993E64}"/>
                  </a:ext>
                </a:extLst>
              </p:cNvPr>
              <p:cNvGrpSpPr/>
              <p:nvPr/>
            </p:nvGrpSpPr>
            <p:grpSpPr>
              <a:xfrm>
                <a:off x="4933422" y="2749033"/>
                <a:ext cx="788974" cy="756903"/>
                <a:chOff x="5002309" y="3906972"/>
                <a:chExt cx="788974" cy="756903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AEF77FE-39C3-BDD4-8CF6-39919779C3D3}"/>
                    </a:ext>
                  </a:extLst>
                </p:cNvPr>
                <p:cNvCxnSpPr/>
                <p:nvPr/>
              </p:nvCxnSpPr>
              <p:spPr bwMode="auto">
                <a:xfrm>
                  <a:off x="5002309" y="3906972"/>
                  <a:ext cx="766127" cy="0"/>
                </a:xfrm>
                <a:prstGeom prst="line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4ADC32F7-A20B-EABC-0344-63D28FF13D69}"/>
                    </a:ext>
                  </a:extLst>
                </p:cNvPr>
                <p:cNvCxnSpPr/>
                <p:nvPr/>
              </p:nvCxnSpPr>
              <p:spPr bwMode="auto">
                <a:xfrm>
                  <a:off x="5002309" y="4663875"/>
                  <a:ext cx="766127" cy="0"/>
                </a:xfrm>
                <a:prstGeom prst="line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FF77B0CB-08A6-2FAE-1EFE-F3488CD28213}"/>
                    </a:ext>
                  </a:extLst>
                </p:cNvPr>
                <p:cNvCxnSpPr/>
                <p:nvPr/>
              </p:nvCxnSpPr>
              <p:spPr bwMode="auto">
                <a:xfrm>
                  <a:off x="5002309" y="4406961"/>
                  <a:ext cx="766127" cy="0"/>
                </a:xfrm>
                <a:prstGeom prst="line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D230425-0325-1351-95AE-C836FF8957C2}"/>
                    </a:ext>
                  </a:extLst>
                </p:cNvPr>
                <p:cNvCxnSpPr/>
                <p:nvPr/>
              </p:nvCxnSpPr>
              <p:spPr bwMode="auto">
                <a:xfrm>
                  <a:off x="5025156" y="4153625"/>
                  <a:ext cx="766127" cy="0"/>
                </a:xfrm>
                <a:prstGeom prst="line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C7B986E-81CB-448F-2C31-6B7129B80DFE}"/>
                  </a:ext>
                </a:extLst>
              </p:cNvPr>
              <p:cNvSpPr txBox="1"/>
              <p:nvPr/>
            </p:nvSpPr>
            <p:spPr>
              <a:xfrm>
                <a:off x="4609926" y="3329284"/>
                <a:ext cx="38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9385CA-40AF-54BE-3FD8-04896EBDACFF}"/>
                  </a:ext>
                </a:extLst>
              </p:cNvPr>
              <p:cNvSpPr txBox="1"/>
              <p:nvPr/>
            </p:nvSpPr>
            <p:spPr>
              <a:xfrm>
                <a:off x="5176891" y="3698616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FA4C0B-2397-7D79-9C03-5578B779AE2F}"/>
                  </a:ext>
                </a:extLst>
              </p:cNvPr>
              <p:cNvCxnSpPr/>
              <p:nvPr/>
            </p:nvCxnSpPr>
            <p:spPr bwMode="auto">
              <a:xfrm>
                <a:off x="5020794" y="3391709"/>
                <a:ext cx="723166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C2062E6-E6F8-8170-5B4B-522179EB6F31}"/>
                </a:ext>
              </a:extLst>
            </p:cNvPr>
            <p:cNvGrpSpPr/>
            <p:nvPr/>
          </p:nvGrpSpPr>
          <p:grpSpPr>
            <a:xfrm>
              <a:off x="5846839" y="2532975"/>
              <a:ext cx="1495824" cy="1214127"/>
              <a:chOff x="5846839" y="2532975"/>
              <a:chExt cx="1495824" cy="1214127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5D88415-BF11-72F4-48C9-5EFFC8320D09}"/>
                  </a:ext>
                </a:extLst>
              </p:cNvPr>
              <p:cNvGrpSpPr/>
              <p:nvPr/>
            </p:nvGrpSpPr>
            <p:grpSpPr>
              <a:xfrm>
                <a:off x="6205858" y="2532975"/>
                <a:ext cx="1136805" cy="872798"/>
                <a:chOff x="6550217" y="2258197"/>
                <a:chExt cx="1136805" cy="87279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FF1E160-7CE1-BD2E-D164-B1D41F7BE068}"/>
                    </a:ext>
                  </a:extLst>
                </p:cNvPr>
                <p:cNvSpPr/>
                <p:nvPr/>
              </p:nvSpPr>
              <p:spPr bwMode="auto">
                <a:xfrm>
                  <a:off x="6553200" y="2258197"/>
                  <a:ext cx="1133822" cy="832238"/>
                </a:xfrm>
                <a:prstGeom prst="rect">
                  <a:avLst/>
                </a:prstGeom>
                <a:solidFill>
                  <a:srgbClr val="FFC1C1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125E2AD-0871-D73A-5A30-3A13FA2DE481}"/>
                    </a:ext>
                  </a:extLst>
                </p:cNvPr>
                <p:cNvGrpSpPr/>
                <p:nvPr/>
              </p:nvGrpSpPr>
              <p:grpSpPr>
                <a:xfrm>
                  <a:off x="6550217" y="2552449"/>
                  <a:ext cx="1133822" cy="283889"/>
                  <a:chOff x="4191000" y="1428750"/>
                  <a:chExt cx="1524000" cy="314158"/>
                </a:xfrm>
                <a:solidFill>
                  <a:srgbClr val="FFC1C1"/>
                </a:solidFill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C175ED0-EF3F-8CF5-5B36-93AB3471387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428750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14EE459-780D-5CDB-07DF-35B21A26CA2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1742908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DB19470-0E1A-F0DD-1D5B-674034C8D021}"/>
                    </a:ext>
                  </a:extLst>
                </p:cNvPr>
                <p:cNvGrpSpPr/>
                <p:nvPr/>
              </p:nvGrpSpPr>
              <p:grpSpPr>
                <a:xfrm rot="5400000">
                  <a:off x="6700037" y="2415242"/>
                  <a:ext cx="832240" cy="599265"/>
                  <a:chOff x="4191000" y="2057066"/>
                  <a:chExt cx="1524000" cy="314156"/>
                </a:xfrm>
                <a:solidFill>
                  <a:srgbClr val="FFC1C1"/>
                </a:solidFill>
              </p:grpSpPr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4E94C7E4-C2CE-DAFF-83FC-FD1AC120489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057066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CB40585-DAC2-D5D3-0FBC-098463D805B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214145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31DA748-A892-AF6D-C2B8-676B4B70252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191000" y="2371222"/>
                    <a:ext cx="1524000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7B03190-CB50-89C1-E804-EFE423034A9C}"/>
                  </a:ext>
                </a:extLst>
              </p:cNvPr>
              <p:cNvSpPr txBox="1"/>
              <p:nvPr/>
            </p:nvSpPr>
            <p:spPr>
              <a:xfrm>
                <a:off x="6655208" y="3377770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DEC5D0F-AFF2-7F93-5C4D-D17C01041C84}"/>
                  </a:ext>
                </a:extLst>
              </p:cNvPr>
              <p:cNvSpPr txBox="1"/>
              <p:nvPr/>
            </p:nvSpPr>
            <p:spPr>
              <a:xfrm>
                <a:off x="5846839" y="3048253"/>
                <a:ext cx="38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6A6A108-4DFC-6FCF-90A1-761882AD8837}"/>
                  </a:ext>
                </a:extLst>
              </p:cNvPr>
              <p:cNvCxnSpPr/>
              <p:nvPr/>
            </p:nvCxnSpPr>
            <p:spPr bwMode="auto">
              <a:xfrm>
                <a:off x="6911302" y="2580578"/>
                <a:ext cx="0" cy="748706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87801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2BE-EBAC-9B53-4B22-8D311631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5750"/>
            <a:ext cx="8077200" cy="490538"/>
          </a:xfrm>
        </p:spPr>
        <p:txBody>
          <a:bodyPr/>
          <a:lstStyle/>
          <a:p>
            <a:r>
              <a:rPr lang="en-US" dirty="0"/>
              <a:t>Scalar Multiplication of a Matrix by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5B92-7B3E-DA2E-5418-F007BFDB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87335"/>
            <a:ext cx="2668587" cy="1092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A is a matrix N x M and c is a number, then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A0A305-74BF-AE64-EB9E-BDCC310D6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34573"/>
              </p:ext>
            </p:extLst>
          </p:nvPr>
        </p:nvGraphicFramePr>
        <p:xfrm>
          <a:off x="3581400" y="886828"/>
          <a:ext cx="321916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939600" progId="Equation.DSMT4">
                  <p:embed/>
                </p:oleObj>
              </mc:Choice>
              <mc:Fallback>
                <p:oleObj name="Equation" r:id="rId2" imgW="1650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1400" y="886828"/>
                        <a:ext cx="3219167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70DCB66-9A60-B86A-8BE4-C1B7106FF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22342"/>
              </p:ext>
            </p:extLst>
          </p:nvPr>
        </p:nvGraphicFramePr>
        <p:xfrm>
          <a:off x="1398588" y="2838450"/>
          <a:ext cx="436403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939600" progId="Equation.DSMT4">
                  <p:embed/>
                </p:oleObj>
              </mc:Choice>
              <mc:Fallback>
                <p:oleObj name="Equation" r:id="rId4" imgW="2234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2838450"/>
                        <a:ext cx="4364037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4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32ED-6F9E-8B51-F7B2-CAB6CDA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276-9E95-0C58-632B-FBC4027C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890358"/>
            <a:ext cx="2889764" cy="1234380"/>
          </a:xfrm>
        </p:spPr>
        <p:txBody>
          <a:bodyPr/>
          <a:lstStyle/>
          <a:p>
            <a:r>
              <a:rPr lang="en-US" dirty="0"/>
              <a:t>A transpose of matrix A of size (N x M) is a Matrix A</a:t>
            </a:r>
            <a:r>
              <a:rPr lang="en-US" baseline="30000" dirty="0"/>
              <a:t>T</a:t>
            </a:r>
            <a:r>
              <a:rPr lang="en-US" dirty="0"/>
              <a:t> of size M x N where </a:t>
            </a:r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baseline="-25000" dirty="0" err="1"/>
              <a:t>kj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jk</a:t>
            </a:r>
            <a:endParaRPr lang="en-US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C51791-9815-F78E-B93F-61D013EAAD26}"/>
              </a:ext>
            </a:extLst>
          </p:cNvPr>
          <p:cNvGrpSpPr/>
          <p:nvPr/>
        </p:nvGrpSpPr>
        <p:grpSpPr>
          <a:xfrm>
            <a:off x="712788" y="2859089"/>
            <a:ext cx="3163652" cy="2087806"/>
            <a:chOff x="5547221" y="2409921"/>
            <a:chExt cx="3444379" cy="2426994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06E6AB5C-0130-9A46-3576-F3976DD1FE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021544"/>
                </p:ext>
              </p:extLst>
            </p:nvPr>
          </p:nvGraphicFramePr>
          <p:xfrm>
            <a:off x="5547221" y="2409921"/>
            <a:ext cx="2862176" cy="1629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939600" progId="Equation.DSMT4">
                    <p:embed/>
                  </p:oleObj>
                </mc:Choice>
                <mc:Fallback>
                  <p:oleObj name="Equation" r:id="rId2" imgW="1650960" imgH="9396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66F0548B-2DBF-BC76-7294-0B6102AD82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47221" y="2409921"/>
                          <a:ext cx="2862176" cy="16294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0C330DA-1BA3-605F-D954-F31F6A84EEA7}"/>
                </a:ext>
              </a:extLst>
            </p:cNvPr>
            <p:cNvSpPr/>
            <p:nvPr/>
          </p:nvSpPr>
          <p:spPr bwMode="auto">
            <a:xfrm>
              <a:off x="8410511" y="2505930"/>
              <a:ext cx="200089" cy="153308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50F6E25-095C-5C40-ADE1-4EDB57E29E1E}"/>
                </a:ext>
              </a:extLst>
            </p:cNvPr>
            <p:cNvSpPr/>
            <p:nvPr/>
          </p:nvSpPr>
          <p:spPr bwMode="auto">
            <a:xfrm rot="5400000">
              <a:off x="7027511" y="3158072"/>
              <a:ext cx="270578" cy="213360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C4E675-8ACC-B595-AB08-B83377586607}"/>
                </a:ext>
              </a:extLst>
            </p:cNvPr>
            <p:cNvSpPr txBox="1"/>
            <p:nvPr/>
          </p:nvSpPr>
          <p:spPr>
            <a:xfrm>
              <a:off x="6972300" y="4360161"/>
              <a:ext cx="381000" cy="47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E327E9-7162-9139-8A48-695AB94D7916}"/>
                </a:ext>
              </a:extLst>
            </p:cNvPr>
            <p:cNvSpPr txBox="1"/>
            <p:nvPr/>
          </p:nvSpPr>
          <p:spPr>
            <a:xfrm>
              <a:off x="8610600" y="3087804"/>
              <a:ext cx="381000" cy="47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6B8B8-DF02-B98B-75B0-9C578FD9262C}"/>
              </a:ext>
            </a:extLst>
          </p:cNvPr>
          <p:cNvGrpSpPr/>
          <p:nvPr/>
        </p:nvGrpSpPr>
        <p:grpSpPr>
          <a:xfrm>
            <a:off x="4560889" y="2894013"/>
            <a:ext cx="3324920" cy="2047958"/>
            <a:chOff x="5371643" y="2408823"/>
            <a:chExt cx="3619957" cy="2380672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C3F5D2AF-925E-A2D5-C729-95F50F1741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981791"/>
                </p:ext>
              </p:extLst>
            </p:nvPr>
          </p:nvGraphicFramePr>
          <p:xfrm>
            <a:off x="5371643" y="2408823"/>
            <a:ext cx="3062667" cy="1629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65080" imgH="939600" progId="Equation.DSMT4">
                    <p:embed/>
                  </p:oleObj>
                </mc:Choice>
                <mc:Fallback>
                  <p:oleObj name="Equation" r:id="rId4" imgW="1765080" imgH="9396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66F0548B-2DBF-BC76-7294-0B6102AD82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71643" y="2408823"/>
                          <a:ext cx="3062667" cy="1629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FF6E13CA-89BE-36D0-5A5E-6957A507579F}"/>
                </a:ext>
              </a:extLst>
            </p:cNvPr>
            <p:cNvSpPr/>
            <p:nvPr/>
          </p:nvSpPr>
          <p:spPr bwMode="auto">
            <a:xfrm>
              <a:off x="8410511" y="2505930"/>
              <a:ext cx="200089" cy="153308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49BC2ABB-3EE3-A10E-8E5F-D065FB2F9766}"/>
                </a:ext>
              </a:extLst>
            </p:cNvPr>
            <p:cNvSpPr/>
            <p:nvPr/>
          </p:nvSpPr>
          <p:spPr bwMode="auto">
            <a:xfrm rot="5400000">
              <a:off x="7027511" y="3158072"/>
              <a:ext cx="270578" cy="2133600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09C77-71E4-207C-9272-13F48F6B4DAB}"/>
                </a:ext>
              </a:extLst>
            </p:cNvPr>
            <p:cNvSpPr txBox="1"/>
            <p:nvPr/>
          </p:nvSpPr>
          <p:spPr>
            <a:xfrm>
              <a:off x="6972300" y="4360161"/>
              <a:ext cx="381000" cy="42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58E223-BE92-B12B-A5B0-2F2FF5C3D6C4}"/>
                </a:ext>
              </a:extLst>
            </p:cNvPr>
            <p:cNvSpPr txBox="1"/>
            <p:nvPr/>
          </p:nvSpPr>
          <p:spPr>
            <a:xfrm>
              <a:off x="8610600" y="3087804"/>
              <a:ext cx="381000" cy="42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F4DF7-24DC-81A6-B5DD-0763B2DADB71}"/>
              </a:ext>
            </a:extLst>
          </p:cNvPr>
          <p:cNvGrpSpPr/>
          <p:nvPr/>
        </p:nvGrpSpPr>
        <p:grpSpPr>
          <a:xfrm>
            <a:off x="3984377" y="1317148"/>
            <a:ext cx="789580" cy="1099381"/>
            <a:chOff x="757870" y="2245921"/>
            <a:chExt cx="789580" cy="10993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FD9F1C-2593-045B-C9F2-6317FE61E59F}"/>
                </a:ext>
              </a:extLst>
            </p:cNvPr>
            <p:cNvSpPr/>
            <p:nvPr/>
          </p:nvSpPr>
          <p:spPr bwMode="auto">
            <a:xfrm>
              <a:off x="757870" y="2245921"/>
              <a:ext cx="766130" cy="1099381"/>
            </a:xfrm>
            <a:prstGeom prst="rect">
              <a:avLst/>
            </a:prstGeom>
            <a:solidFill>
              <a:srgbClr val="B3EBFF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138C81-5302-3345-6B5A-63BBAEF42118}"/>
                </a:ext>
              </a:extLst>
            </p:cNvPr>
            <p:cNvGrpSpPr/>
            <p:nvPr/>
          </p:nvGrpSpPr>
          <p:grpSpPr>
            <a:xfrm>
              <a:off x="781323" y="2520327"/>
              <a:ext cx="766127" cy="570108"/>
              <a:chOff x="4191000" y="1428750"/>
              <a:chExt cx="1524000" cy="314158"/>
            </a:xfrm>
            <a:solidFill>
              <a:srgbClr val="B3EBFF"/>
            </a:solidFill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E874920-5D57-EB29-D20D-8B577944C89E}"/>
                  </a:ext>
                </a:extLst>
              </p:cNvPr>
              <p:cNvCxnSpPr/>
              <p:nvPr/>
            </p:nvCxnSpPr>
            <p:spPr bwMode="auto">
              <a:xfrm>
                <a:off x="4191000" y="1428750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535FF08-279F-B769-86C6-575419FB0545}"/>
                  </a:ext>
                </a:extLst>
              </p:cNvPr>
              <p:cNvCxnSpPr/>
              <p:nvPr/>
            </p:nvCxnSpPr>
            <p:spPr bwMode="auto">
              <a:xfrm>
                <a:off x="4191000" y="1742908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4E447E-54F9-A05D-DD9C-F4932D6A72A1}"/>
                  </a:ext>
                </a:extLst>
              </p:cNvPr>
              <p:cNvCxnSpPr/>
              <p:nvPr/>
            </p:nvCxnSpPr>
            <p:spPr bwMode="auto">
              <a:xfrm>
                <a:off x="4191000" y="1585829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598195-71C7-6CDE-9DAB-9A1590BE07C7}"/>
                </a:ext>
              </a:extLst>
            </p:cNvPr>
            <p:cNvGrpSpPr/>
            <p:nvPr/>
          </p:nvGrpSpPr>
          <p:grpSpPr>
            <a:xfrm rot="5400000">
              <a:off x="602126" y="2661683"/>
              <a:ext cx="1060771" cy="256279"/>
              <a:chOff x="4174188" y="2231866"/>
              <a:chExt cx="1540812" cy="130792"/>
            </a:xfrm>
            <a:solidFill>
              <a:srgbClr val="B3EBFF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E0F0A20-E0FB-557D-98ED-B2DF349CB674}"/>
                  </a:ext>
                </a:extLst>
              </p:cNvPr>
              <p:cNvCxnSpPr/>
              <p:nvPr/>
            </p:nvCxnSpPr>
            <p:spPr bwMode="auto">
              <a:xfrm>
                <a:off x="4174188" y="2231866"/>
                <a:ext cx="1524001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77EB84-06C7-418C-30D2-175C1F8F7623}"/>
                  </a:ext>
                </a:extLst>
              </p:cNvPr>
              <p:cNvCxnSpPr/>
              <p:nvPr/>
            </p:nvCxnSpPr>
            <p:spPr bwMode="auto">
              <a:xfrm>
                <a:off x="4191000" y="2362658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FA9A36C-6617-EEE7-5C94-8A55A232C55A}"/>
              </a:ext>
            </a:extLst>
          </p:cNvPr>
          <p:cNvSpPr txBox="1"/>
          <p:nvPr/>
        </p:nvSpPr>
        <p:spPr>
          <a:xfrm>
            <a:off x="4231491" y="2431760"/>
            <a:ext cx="38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31371-E76D-7DB8-1628-F7BB6D76A411}"/>
              </a:ext>
            </a:extLst>
          </p:cNvPr>
          <p:cNvSpPr txBox="1"/>
          <p:nvPr/>
        </p:nvSpPr>
        <p:spPr>
          <a:xfrm>
            <a:off x="3581400" y="1924709"/>
            <a:ext cx="3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775E213-E286-8440-4230-43E9FFCA1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79828"/>
              </p:ext>
            </p:extLst>
          </p:nvPr>
        </p:nvGraphicFramePr>
        <p:xfrm>
          <a:off x="4191000" y="862248"/>
          <a:ext cx="382248" cy="41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54C75FC-6AD4-46DC-324F-1B35CABDF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1000" y="862248"/>
                        <a:ext cx="382248" cy="414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6C025D0-8E8C-312E-986D-67110EE75CF9}"/>
              </a:ext>
            </a:extLst>
          </p:cNvPr>
          <p:cNvGrpSpPr/>
          <p:nvPr/>
        </p:nvGrpSpPr>
        <p:grpSpPr>
          <a:xfrm rot="5400000">
            <a:off x="6160756" y="1292055"/>
            <a:ext cx="789580" cy="1099381"/>
            <a:chOff x="757870" y="2245921"/>
            <a:chExt cx="789580" cy="10993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AC30F0-69F8-4B09-4C5C-08E194E80287}"/>
                </a:ext>
              </a:extLst>
            </p:cNvPr>
            <p:cNvSpPr/>
            <p:nvPr/>
          </p:nvSpPr>
          <p:spPr bwMode="auto">
            <a:xfrm>
              <a:off x="757870" y="2245921"/>
              <a:ext cx="766130" cy="1099381"/>
            </a:xfrm>
            <a:prstGeom prst="rect">
              <a:avLst/>
            </a:prstGeom>
            <a:solidFill>
              <a:srgbClr val="B3EBFF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4A7334-ED83-1594-A540-6FF189E8AD27}"/>
                </a:ext>
              </a:extLst>
            </p:cNvPr>
            <p:cNvGrpSpPr/>
            <p:nvPr/>
          </p:nvGrpSpPr>
          <p:grpSpPr>
            <a:xfrm>
              <a:off x="781323" y="2520327"/>
              <a:ext cx="766127" cy="570108"/>
              <a:chOff x="4191000" y="1428750"/>
              <a:chExt cx="1524000" cy="314158"/>
            </a:xfrm>
            <a:solidFill>
              <a:srgbClr val="B3EBFF"/>
            </a:solidFill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2D5447D-870C-965C-4C8C-10D9D5D121E4}"/>
                  </a:ext>
                </a:extLst>
              </p:cNvPr>
              <p:cNvCxnSpPr/>
              <p:nvPr/>
            </p:nvCxnSpPr>
            <p:spPr bwMode="auto">
              <a:xfrm>
                <a:off x="4191000" y="1428750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023E392-A6AE-7115-6762-808C00AC09FB}"/>
                  </a:ext>
                </a:extLst>
              </p:cNvPr>
              <p:cNvCxnSpPr/>
              <p:nvPr/>
            </p:nvCxnSpPr>
            <p:spPr bwMode="auto">
              <a:xfrm>
                <a:off x="4191000" y="1742908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BFD614E-4827-A650-1A0A-876BCCD9F29F}"/>
                  </a:ext>
                </a:extLst>
              </p:cNvPr>
              <p:cNvCxnSpPr/>
              <p:nvPr/>
            </p:nvCxnSpPr>
            <p:spPr bwMode="auto">
              <a:xfrm>
                <a:off x="4191000" y="1585829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8378F3-8C90-801C-22AB-066907EE55C3}"/>
                </a:ext>
              </a:extLst>
            </p:cNvPr>
            <p:cNvGrpSpPr/>
            <p:nvPr/>
          </p:nvGrpSpPr>
          <p:grpSpPr>
            <a:xfrm rot="5400000">
              <a:off x="593746" y="2653293"/>
              <a:ext cx="1060771" cy="273059"/>
              <a:chOff x="4174188" y="2231866"/>
              <a:chExt cx="1540812" cy="139356"/>
            </a:xfrm>
            <a:solidFill>
              <a:srgbClr val="B3EBFF"/>
            </a:solidFill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611D623-6547-9939-AD3F-8180A7EC178B}"/>
                  </a:ext>
                </a:extLst>
              </p:cNvPr>
              <p:cNvCxnSpPr/>
              <p:nvPr/>
            </p:nvCxnSpPr>
            <p:spPr bwMode="auto">
              <a:xfrm>
                <a:off x="4174188" y="2231866"/>
                <a:ext cx="1524001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C4C7F84-10B5-115F-3BCE-1381C12F3F88}"/>
                  </a:ext>
                </a:extLst>
              </p:cNvPr>
              <p:cNvCxnSpPr/>
              <p:nvPr/>
            </p:nvCxnSpPr>
            <p:spPr bwMode="auto">
              <a:xfrm>
                <a:off x="4191000" y="2371222"/>
                <a:ext cx="1524000" cy="0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C762649-AEAD-CEB3-AD9B-2D7B8797FC2B}"/>
              </a:ext>
            </a:extLst>
          </p:cNvPr>
          <p:cNvSpPr txBox="1"/>
          <p:nvPr/>
        </p:nvSpPr>
        <p:spPr>
          <a:xfrm>
            <a:off x="5661996" y="1686119"/>
            <a:ext cx="38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9ED131-6B99-1399-91CC-EC0D270E84E5}"/>
              </a:ext>
            </a:extLst>
          </p:cNvPr>
          <p:cNvSpPr txBox="1"/>
          <p:nvPr/>
        </p:nvSpPr>
        <p:spPr>
          <a:xfrm>
            <a:off x="6468877" y="2301478"/>
            <a:ext cx="38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E57F4E5-54E0-994B-C681-D3E817335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63988"/>
              </p:ext>
            </p:extLst>
          </p:nvPr>
        </p:nvGraphicFramePr>
        <p:xfrm>
          <a:off x="6288250" y="820866"/>
          <a:ext cx="5413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77480" progId="Equation.DSMT4">
                  <p:embed/>
                </p:oleObj>
              </mc:Choice>
              <mc:Fallback>
                <p:oleObj name="Equation" r:id="rId8" imgW="21564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54C75FC-6AD4-46DC-324F-1B35CABDF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8250" y="820866"/>
                        <a:ext cx="54133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40E5AE36-BF57-110A-CE0D-64AD8AA0F00F}"/>
              </a:ext>
            </a:extLst>
          </p:cNvPr>
          <p:cNvSpPr/>
          <p:nvPr/>
        </p:nvSpPr>
        <p:spPr bwMode="auto">
          <a:xfrm>
            <a:off x="1741319" y="2889495"/>
            <a:ext cx="420624" cy="42062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C1F984-1C80-F447-64CF-8CF5C7DF53FD}"/>
              </a:ext>
            </a:extLst>
          </p:cNvPr>
          <p:cNvSpPr/>
          <p:nvPr/>
        </p:nvSpPr>
        <p:spPr bwMode="auto">
          <a:xfrm>
            <a:off x="5200333" y="3253033"/>
            <a:ext cx="420624" cy="420624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F89332-0A19-2722-727A-FF1AE9EB7FF9}"/>
              </a:ext>
            </a:extLst>
          </p:cNvPr>
          <p:cNvSpPr/>
          <p:nvPr/>
        </p:nvSpPr>
        <p:spPr bwMode="auto">
          <a:xfrm>
            <a:off x="1752600" y="3907952"/>
            <a:ext cx="420624" cy="4206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4D063F-6C2E-4A71-A256-6605157A5FF3}"/>
              </a:ext>
            </a:extLst>
          </p:cNvPr>
          <p:cNvSpPr/>
          <p:nvPr/>
        </p:nvSpPr>
        <p:spPr bwMode="auto">
          <a:xfrm>
            <a:off x="6820229" y="3262750"/>
            <a:ext cx="420624" cy="4206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12F91-3614-576E-01F8-BD92EBFA78C5}"/>
              </a:ext>
            </a:extLst>
          </p:cNvPr>
          <p:cNvSpPr/>
          <p:nvPr/>
        </p:nvSpPr>
        <p:spPr bwMode="auto">
          <a:xfrm>
            <a:off x="1709285" y="2859088"/>
            <a:ext cx="493810" cy="1480787"/>
          </a:xfrm>
          <a:prstGeom prst="rect">
            <a:avLst/>
          </a:prstGeom>
          <a:solidFill>
            <a:schemeClr val="accent1">
              <a:alpha val="10000"/>
            </a:schemeClr>
          </a:solidFill>
          <a:ln w="38100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4F84E-AC06-F119-60B1-8DEBAEF69097}"/>
              </a:ext>
            </a:extLst>
          </p:cNvPr>
          <p:cNvSpPr/>
          <p:nvPr/>
        </p:nvSpPr>
        <p:spPr bwMode="auto">
          <a:xfrm>
            <a:off x="5146861" y="3252205"/>
            <a:ext cx="2152372" cy="466782"/>
          </a:xfrm>
          <a:prstGeom prst="rect">
            <a:avLst/>
          </a:prstGeom>
          <a:solidFill>
            <a:schemeClr val="accent1">
              <a:alpha val="10000"/>
            </a:schemeClr>
          </a:solidFill>
          <a:ln w="38100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B6924D26-2214-C79B-DDF6-B3CFB54B6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07241"/>
              </p:ext>
            </p:extLst>
          </p:nvPr>
        </p:nvGraphicFramePr>
        <p:xfrm>
          <a:off x="7443970" y="1524624"/>
          <a:ext cx="1467158" cy="5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241200" progId="Equation.DSMT4">
                  <p:embed/>
                </p:oleObj>
              </mc:Choice>
              <mc:Fallback>
                <p:oleObj name="Equation" r:id="rId10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43970" y="1524624"/>
                        <a:ext cx="1467158" cy="55752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44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32ED-6F9E-8B51-F7B2-CAB6CDAE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21573" cy="490538"/>
          </a:xfrm>
        </p:spPr>
        <p:txBody>
          <a:bodyPr/>
          <a:lstStyle/>
          <a:p>
            <a:r>
              <a:rPr lang="en-US" dirty="0"/>
              <a:t>Multiplication of a Matrix and its Transpose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75118E1-736D-77F3-CD4F-577ACA5FB3A2}"/>
              </a:ext>
            </a:extLst>
          </p:cNvPr>
          <p:cNvGrpSpPr/>
          <p:nvPr/>
        </p:nvGrpSpPr>
        <p:grpSpPr>
          <a:xfrm>
            <a:off x="682539" y="942975"/>
            <a:ext cx="5426472" cy="1957919"/>
            <a:chOff x="682539" y="942975"/>
            <a:chExt cx="5426472" cy="19579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B31371-E76D-7DB8-1628-F7BB6D76A411}"/>
                </a:ext>
              </a:extLst>
            </p:cNvPr>
            <p:cNvSpPr txBox="1"/>
            <p:nvPr/>
          </p:nvSpPr>
          <p:spPr>
            <a:xfrm>
              <a:off x="682539" y="1636798"/>
              <a:ext cx="380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AF4DF7-24DC-81A6-B5DD-0763B2DADB71}"/>
                </a:ext>
              </a:extLst>
            </p:cNvPr>
            <p:cNvGrpSpPr/>
            <p:nvPr/>
          </p:nvGrpSpPr>
          <p:grpSpPr>
            <a:xfrm>
              <a:off x="1249924" y="1346917"/>
              <a:ext cx="736349" cy="971182"/>
              <a:chOff x="757870" y="2245921"/>
              <a:chExt cx="789580" cy="109938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4FD9F1C-2593-045B-C9F2-6317FE61E59F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766130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A138C81-5302-3345-6B5A-63BBAEF42118}"/>
                  </a:ext>
                </a:extLst>
              </p:cNvPr>
              <p:cNvGrpSpPr/>
              <p:nvPr/>
            </p:nvGrpSpPr>
            <p:grpSpPr>
              <a:xfrm>
                <a:off x="781323" y="2520327"/>
                <a:ext cx="766127" cy="570108"/>
                <a:chOff x="4191000" y="1428750"/>
                <a:chExt cx="1524000" cy="314158"/>
              </a:xfrm>
              <a:solidFill>
                <a:srgbClr val="B3EBFF"/>
              </a:solidFill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E874920-5D57-EB29-D20D-8B577944C89E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428750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35FF08-279F-B769-86C6-575419FB0545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74290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54E447E-54F9-A05D-DD9C-F4932D6A72A1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585829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598195-71C7-6CDE-9DAB-9A1590BE07C7}"/>
                  </a:ext>
                </a:extLst>
              </p:cNvPr>
              <p:cNvGrpSpPr/>
              <p:nvPr/>
            </p:nvGrpSpPr>
            <p:grpSpPr>
              <a:xfrm rot="5400000">
                <a:off x="602126" y="2661683"/>
                <a:ext cx="1060771" cy="256279"/>
                <a:chOff x="4174188" y="2231866"/>
                <a:chExt cx="1540812" cy="130792"/>
              </a:xfrm>
              <a:solidFill>
                <a:srgbClr val="B3EBFF"/>
              </a:solidFill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E0F0A20-E0FB-557D-98ED-B2DF349CB674}"/>
                    </a:ext>
                  </a:extLst>
                </p:cNvPr>
                <p:cNvCxnSpPr/>
                <p:nvPr/>
              </p:nvCxnSpPr>
              <p:spPr bwMode="auto">
                <a:xfrm>
                  <a:off x="4174188" y="2231866"/>
                  <a:ext cx="152400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F77EB84-06C7-418C-30D2-175C1F8F7623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236265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A9A36C-6617-EEE7-5C94-8A55A232C55A}"/>
                </a:ext>
              </a:extLst>
            </p:cNvPr>
            <p:cNvSpPr txBox="1"/>
            <p:nvPr/>
          </p:nvSpPr>
          <p:spPr>
            <a:xfrm>
              <a:off x="1479808" y="2565067"/>
              <a:ext cx="354874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0775E213-E286-8440-4230-43E9FFCA18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206122"/>
                </p:ext>
              </p:extLst>
            </p:nvPr>
          </p:nvGraphicFramePr>
          <p:xfrm>
            <a:off x="1416945" y="947797"/>
            <a:ext cx="356478" cy="365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0775E213-E286-8440-4230-43E9FFCA18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16945" y="947797"/>
                          <a:ext cx="356478" cy="3658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C025D0-8E8C-312E-986D-67110EE75CF9}"/>
                </a:ext>
              </a:extLst>
            </p:cNvPr>
            <p:cNvGrpSpPr/>
            <p:nvPr/>
          </p:nvGrpSpPr>
          <p:grpSpPr>
            <a:xfrm rot="5400000">
              <a:off x="2597167" y="1281222"/>
              <a:ext cx="697507" cy="1025265"/>
              <a:chOff x="757870" y="2245921"/>
              <a:chExt cx="789580" cy="109938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AC30F0-69F8-4B09-4C5C-08E194E80287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766130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E4A7334-ED83-1594-A540-6FF189E8AD27}"/>
                  </a:ext>
                </a:extLst>
              </p:cNvPr>
              <p:cNvGrpSpPr/>
              <p:nvPr/>
            </p:nvGrpSpPr>
            <p:grpSpPr>
              <a:xfrm>
                <a:off x="781323" y="2520327"/>
                <a:ext cx="766127" cy="570108"/>
                <a:chOff x="4191000" y="1428750"/>
                <a:chExt cx="1524000" cy="314158"/>
              </a:xfrm>
              <a:solidFill>
                <a:srgbClr val="B3EBFF"/>
              </a:solidFill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2D5447D-870C-965C-4C8C-10D9D5D121E4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428750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023E392-A6AE-7115-6762-808C00AC09FB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74290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BFD614E-4827-A650-1A0A-876BCCD9F29F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585829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D8378F3-8C90-801C-22AB-066907EE55C3}"/>
                  </a:ext>
                </a:extLst>
              </p:cNvPr>
              <p:cNvGrpSpPr/>
              <p:nvPr/>
            </p:nvGrpSpPr>
            <p:grpSpPr>
              <a:xfrm rot="5400000">
                <a:off x="593746" y="2653293"/>
                <a:ext cx="1060771" cy="273059"/>
                <a:chOff x="4174188" y="2231866"/>
                <a:chExt cx="1540812" cy="139356"/>
              </a:xfrm>
              <a:solidFill>
                <a:srgbClr val="B3EBFF"/>
              </a:solidFill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611D623-6547-9939-AD3F-8180A7EC178B}"/>
                    </a:ext>
                  </a:extLst>
                </p:cNvPr>
                <p:cNvCxnSpPr/>
                <p:nvPr/>
              </p:nvCxnSpPr>
              <p:spPr bwMode="auto">
                <a:xfrm>
                  <a:off x="4174188" y="2231866"/>
                  <a:ext cx="152400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C4C7F84-10B5-115F-3BCE-1381C12F3F88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2371222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762649-AEAD-CEB3-AD9B-2D7B8797FC2B}"/>
                </a:ext>
              </a:extLst>
            </p:cNvPr>
            <p:cNvSpPr txBox="1"/>
            <p:nvPr/>
          </p:nvSpPr>
          <p:spPr>
            <a:xfrm>
              <a:off x="3624984" y="1605381"/>
              <a:ext cx="354874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9ED131-6B99-1399-91CC-EC0D270E84E5}"/>
                </a:ext>
              </a:extLst>
            </p:cNvPr>
            <p:cNvSpPr txBox="1"/>
            <p:nvPr/>
          </p:nvSpPr>
          <p:spPr>
            <a:xfrm>
              <a:off x="4806607" y="2574630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FE57F4E5-54E0-994B-C681-D3E817335B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5381495"/>
                </p:ext>
              </p:extLst>
            </p:nvPr>
          </p:nvGraphicFramePr>
          <p:xfrm>
            <a:off x="2796654" y="953906"/>
            <a:ext cx="504843" cy="394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77480" progId="Equation.DSMT4">
                    <p:embed/>
                  </p:oleObj>
                </mc:Choice>
                <mc:Fallback>
                  <p:oleObj name="Equation" r:id="rId4" imgW="215640" imgH="17748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FE57F4E5-54E0-994B-C681-D3E817335B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96654" y="953906"/>
                          <a:ext cx="504843" cy="394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DE2DC1-ED5D-6EB0-5EF0-813A0B2138EC}"/>
                </a:ext>
              </a:extLst>
            </p:cNvPr>
            <p:cNvSpPr txBox="1"/>
            <p:nvPr/>
          </p:nvSpPr>
          <p:spPr>
            <a:xfrm>
              <a:off x="2011950" y="1550930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٠</a:t>
              </a:r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6CD15F92-D45D-48B3-05EE-6DC514946D8D}"/>
                </a:ext>
              </a:extLst>
            </p:cNvPr>
            <p:cNvSpPr/>
            <p:nvPr/>
          </p:nvSpPr>
          <p:spPr bwMode="auto">
            <a:xfrm>
              <a:off x="3550529" y="1465818"/>
              <a:ext cx="98908" cy="61064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313FDA63-FA33-F22C-FC5E-FD85A65D25F6}"/>
                </a:ext>
              </a:extLst>
            </p:cNvPr>
            <p:cNvSpPr/>
            <p:nvPr/>
          </p:nvSpPr>
          <p:spPr bwMode="auto">
            <a:xfrm flipH="1">
              <a:off x="1037198" y="1329653"/>
              <a:ext cx="142622" cy="95605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9E5F0F73-4981-2645-6AA7-21BEA51652C3}"/>
                </a:ext>
              </a:extLst>
            </p:cNvPr>
            <p:cNvSpPr/>
            <p:nvPr/>
          </p:nvSpPr>
          <p:spPr bwMode="auto">
            <a:xfrm>
              <a:off x="5576395" y="1306785"/>
              <a:ext cx="142623" cy="97814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BD43DB3-86FE-CFA2-DF57-B5CE434AA0A5}"/>
                </a:ext>
              </a:extLst>
            </p:cNvPr>
            <p:cNvSpPr/>
            <p:nvPr/>
          </p:nvSpPr>
          <p:spPr bwMode="auto">
            <a:xfrm rot="5400000">
              <a:off x="1510535" y="2098891"/>
              <a:ext cx="205620" cy="74585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B6B15A30-12F7-0C0F-60BC-FAF55CE87726}"/>
                </a:ext>
              </a:extLst>
            </p:cNvPr>
            <p:cNvSpPr/>
            <p:nvPr/>
          </p:nvSpPr>
          <p:spPr bwMode="auto">
            <a:xfrm rot="5400000">
              <a:off x="2853906" y="1808860"/>
              <a:ext cx="205620" cy="978463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D412FC-F862-271F-F441-DB7633EDF584}"/>
                </a:ext>
              </a:extLst>
            </p:cNvPr>
            <p:cNvSpPr txBox="1"/>
            <p:nvPr/>
          </p:nvSpPr>
          <p:spPr>
            <a:xfrm>
              <a:off x="3903651" y="1457220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2AAB32-856C-EFE6-1313-EE50E61EBE01}"/>
                </a:ext>
              </a:extLst>
            </p:cNvPr>
            <p:cNvGrpSpPr/>
            <p:nvPr/>
          </p:nvGrpSpPr>
          <p:grpSpPr>
            <a:xfrm>
              <a:off x="4438901" y="1329653"/>
              <a:ext cx="989589" cy="971182"/>
              <a:chOff x="757869" y="2245921"/>
              <a:chExt cx="1061127" cy="109938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82D5726-65BC-78C3-0796-12BF441DE1F6}"/>
                  </a:ext>
                </a:extLst>
              </p:cNvPr>
              <p:cNvSpPr/>
              <p:nvPr/>
            </p:nvSpPr>
            <p:spPr bwMode="auto">
              <a:xfrm>
                <a:off x="757869" y="2245921"/>
                <a:ext cx="1061127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732DA12-2F87-3196-023F-90EEE7DA3B94}"/>
                  </a:ext>
                </a:extLst>
              </p:cNvPr>
              <p:cNvGrpSpPr/>
              <p:nvPr/>
            </p:nvGrpSpPr>
            <p:grpSpPr>
              <a:xfrm>
                <a:off x="781323" y="2520326"/>
                <a:ext cx="1037673" cy="570988"/>
                <a:chOff x="4191000" y="1428750"/>
                <a:chExt cx="2064166" cy="314643"/>
              </a:xfrm>
              <a:solidFill>
                <a:srgbClr val="B3EBFF"/>
              </a:solidFill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5976290-9397-02D6-97A3-704B2C791D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428750"/>
                  <a:ext cx="2064166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ABACC75-E2C8-4EF9-B4DE-12A293511AE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742908"/>
                  <a:ext cx="2064166" cy="48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0149870-2540-E7AA-11CF-B9AD65C076D2}"/>
                    </a:ext>
                  </a:extLst>
                </p:cNvPr>
                <p:cNvCxnSpPr>
                  <a:cxnSpLocks/>
                  <a:endCxn id="54" idx="3"/>
                </p:cNvCxnSpPr>
                <p:nvPr/>
              </p:nvCxnSpPr>
              <p:spPr bwMode="auto">
                <a:xfrm flipV="1">
                  <a:off x="4191000" y="1580446"/>
                  <a:ext cx="2064166" cy="5383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F9D66B6-1527-B39E-C016-0F1A8CA4B675}"/>
                  </a:ext>
                </a:extLst>
              </p:cNvPr>
              <p:cNvGrpSpPr/>
              <p:nvPr/>
            </p:nvGrpSpPr>
            <p:grpSpPr>
              <a:xfrm rot="5400000">
                <a:off x="602126" y="2661683"/>
                <a:ext cx="1060771" cy="256279"/>
                <a:chOff x="4174188" y="2231866"/>
                <a:chExt cx="1540812" cy="130792"/>
              </a:xfrm>
              <a:solidFill>
                <a:srgbClr val="B3EBFF"/>
              </a:solidFill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9445D53-B971-18EA-9E3C-F32425634F50}"/>
                    </a:ext>
                  </a:extLst>
                </p:cNvPr>
                <p:cNvCxnSpPr/>
                <p:nvPr/>
              </p:nvCxnSpPr>
              <p:spPr bwMode="auto">
                <a:xfrm>
                  <a:off x="4174188" y="2231866"/>
                  <a:ext cx="152400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BC057A-B9C7-DA13-797D-36C7FCC6DF5F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236265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19D46CA-27DA-49A0-8616-6656F6095ACE}"/>
                </a:ext>
              </a:extLst>
            </p:cNvPr>
            <p:cNvCxnSpPr/>
            <p:nvPr/>
          </p:nvCxnSpPr>
          <p:spPr bwMode="auto">
            <a:xfrm rot="5400000">
              <a:off x="4698057" y="1822283"/>
              <a:ext cx="926850" cy="0"/>
            </a:xfrm>
            <a:prstGeom prst="line">
              <a:avLst/>
            </a:prstGeom>
            <a:solidFill>
              <a:srgbClr val="B3EBFF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FFA7A771-1E9F-E8CB-BB84-806B252D646D}"/>
                </a:ext>
              </a:extLst>
            </p:cNvPr>
            <p:cNvSpPr/>
            <p:nvPr/>
          </p:nvSpPr>
          <p:spPr bwMode="auto">
            <a:xfrm rot="5400000">
              <a:off x="4841822" y="2002255"/>
              <a:ext cx="205620" cy="978463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7FBDB2-12A0-9564-B288-3E3C708BDCB4}"/>
                </a:ext>
              </a:extLst>
            </p:cNvPr>
            <p:cNvSpPr txBox="1"/>
            <p:nvPr/>
          </p:nvSpPr>
          <p:spPr>
            <a:xfrm>
              <a:off x="5754136" y="1615812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184110-29E5-7DE2-63C8-C6ECA387C81C}"/>
                </a:ext>
              </a:extLst>
            </p:cNvPr>
            <p:cNvSpPr txBox="1"/>
            <p:nvPr/>
          </p:nvSpPr>
          <p:spPr>
            <a:xfrm>
              <a:off x="2804554" y="2431165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13CC1D79-F962-8F0D-BF88-A50317AAB7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152969"/>
                </p:ext>
              </p:extLst>
            </p:nvPr>
          </p:nvGraphicFramePr>
          <p:xfrm>
            <a:off x="4586288" y="942975"/>
            <a:ext cx="839787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177480" progId="Equation.DSMT4">
                    <p:embed/>
                  </p:oleObj>
                </mc:Choice>
                <mc:Fallback>
                  <p:oleObj name="Equation" r:id="rId6" imgW="3934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86288" y="942975"/>
                          <a:ext cx="839787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5F45AE-4490-1A96-ED8A-E60604F40C1D}"/>
              </a:ext>
            </a:extLst>
          </p:cNvPr>
          <p:cNvGrpSpPr/>
          <p:nvPr/>
        </p:nvGrpSpPr>
        <p:grpSpPr>
          <a:xfrm>
            <a:off x="627313" y="2885732"/>
            <a:ext cx="5235784" cy="1975747"/>
            <a:chOff x="-36088" y="2970769"/>
            <a:chExt cx="5235784" cy="19757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2BB57F4-EB3B-60D7-7AFD-5E6803332E5E}"/>
                </a:ext>
              </a:extLst>
            </p:cNvPr>
            <p:cNvGrpSpPr/>
            <p:nvPr/>
          </p:nvGrpSpPr>
          <p:grpSpPr>
            <a:xfrm>
              <a:off x="1970567" y="3433577"/>
              <a:ext cx="736349" cy="971182"/>
              <a:chOff x="757870" y="2245921"/>
              <a:chExt cx="789580" cy="1099381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110A153-008C-4B42-30AE-722AFFA3BAB6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766130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884E0C1-92CC-3677-CED5-4B4ED18ED1FC}"/>
                  </a:ext>
                </a:extLst>
              </p:cNvPr>
              <p:cNvGrpSpPr/>
              <p:nvPr/>
            </p:nvGrpSpPr>
            <p:grpSpPr>
              <a:xfrm>
                <a:off x="781323" y="2520327"/>
                <a:ext cx="766127" cy="570108"/>
                <a:chOff x="4191000" y="1428750"/>
                <a:chExt cx="1524000" cy="314158"/>
              </a:xfrm>
              <a:solidFill>
                <a:srgbClr val="B3EBFF"/>
              </a:solidFill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83BA39A-AE4D-E7AA-E211-C36BFA44856C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428750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42317DA0-70E5-EBE1-0CAB-A0C7C68DBB75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74290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DEF36A0-9A7A-FDA2-E6A1-24AB4B784EA1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585829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9025CE9-5339-53D6-61C2-36F9DECB354F}"/>
                  </a:ext>
                </a:extLst>
              </p:cNvPr>
              <p:cNvGrpSpPr/>
              <p:nvPr/>
            </p:nvGrpSpPr>
            <p:grpSpPr>
              <a:xfrm rot="5400000">
                <a:off x="602126" y="2661683"/>
                <a:ext cx="1060771" cy="256279"/>
                <a:chOff x="4174188" y="2231866"/>
                <a:chExt cx="1540812" cy="130792"/>
              </a:xfrm>
              <a:solidFill>
                <a:srgbClr val="B3EBFF"/>
              </a:solidFill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0FD632D9-EEA0-7681-EBF0-5085553EB861}"/>
                    </a:ext>
                  </a:extLst>
                </p:cNvPr>
                <p:cNvCxnSpPr/>
                <p:nvPr/>
              </p:nvCxnSpPr>
              <p:spPr bwMode="auto">
                <a:xfrm>
                  <a:off x="4174188" y="2231866"/>
                  <a:ext cx="152400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6E0495-59E7-03E1-1152-A660DDC2FEC1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236265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9A0FB9-7BEA-1ABF-0160-FD6DDE249B40}"/>
                </a:ext>
              </a:extLst>
            </p:cNvPr>
            <p:cNvSpPr txBox="1"/>
            <p:nvPr/>
          </p:nvSpPr>
          <p:spPr>
            <a:xfrm>
              <a:off x="2156667" y="4620252"/>
              <a:ext cx="354874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1E03137A-8155-7423-7455-C5DBED4B89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641019"/>
                </p:ext>
              </p:extLst>
            </p:nvPr>
          </p:nvGraphicFramePr>
          <p:xfrm>
            <a:off x="2120019" y="2970769"/>
            <a:ext cx="356478" cy="365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0775E213-E286-8440-4230-43E9FFCA18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20019" y="2970769"/>
                          <a:ext cx="356478" cy="3658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83C68A-9C2A-E7E2-875C-8E4098FD1657}"/>
                </a:ext>
              </a:extLst>
            </p:cNvPr>
            <p:cNvGrpSpPr/>
            <p:nvPr/>
          </p:nvGrpSpPr>
          <p:grpSpPr>
            <a:xfrm rot="5400000">
              <a:off x="731525" y="3420661"/>
              <a:ext cx="697507" cy="1025265"/>
              <a:chOff x="757870" y="2245921"/>
              <a:chExt cx="789580" cy="109938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07D48-C34F-8921-DB63-B007309E3491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766130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694AECD-5246-6116-FE2A-DED8CDC4FA2E}"/>
                  </a:ext>
                </a:extLst>
              </p:cNvPr>
              <p:cNvGrpSpPr/>
              <p:nvPr/>
            </p:nvGrpSpPr>
            <p:grpSpPr>
              <a:xfrm>
                <a:off x="781323" y="2520327"/>
                <a:ext cx="766127" cy="570108"/>
                <a:chOff x="4191000" y="1428750"/>
                <a:chExt cx="1524000" cy="314158"/>
              </a:xfrm>
              <a:solidFill>
                <a:srgbClr val="B3EBFF"/>
              </a:solidFill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DAAC3BC-4BA5-51AE-0DCE-79E93863FFBB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428750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254EC5E-DBA4-77F9-3EE9-ED00F711D1EE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742908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51BF8A4-17E7-FD2A-9D5A-F4A5C2F72A81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1585829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F42C4B2-09A5-E31D-1734-BDF1697683D3}"/>
                  </a:ext>
                </a:extLst>
              </p:cNvPr>
              <p:cNvGrpSpPr/>
              <p:nvPr/>
            </p:nvGrpSpPr>
            <p:grpSpPr>
              <a:xfrm rot="5400000">
                <a:off x="593746" y="2653293"/>
                <a:ext cx="1060771" cy="273059"/>
                <a:chOff x="4174188" y="2231866"/>
                <a:chExt cx="1540812" cy="139356"/>
              </a:xfrm>
              <a:solidFill>
                <a:srgbClr val="B3EBFF"/>
              </a:solidFill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D403B8D-4723-284F-5D68-5F2E36BE98B1}"/>
                    </a:ext>
                  </a:extLst>
                </p:cNvPr>
                <p:cNvCxnSpPr/>
                <p:nvPr/>
              </p:nvCxnSpPr>
              <p:spPr bwMode="auto">
                <a:xfrm>
                  <a:off x="4174188" y="2231866"/>
                  <a:ext cx="152400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2D1CEE4-6C1B-D2CB-FF77-63318CB6ECFA}"/>
                    </a:ext>
                  </a:extLst>
                </p:cNvPr>
                <p:cNvCxnSpPr/>
                <p:nvPr/>
              </p:nvCxnSpPr>
              <p:spPr bwMode="auto">
                <a:xfrm>
                  <a:off x="4191000" y="2371222"/>
                  <a:ext cx="152400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A5B92F-5A4C-7246-C7A0-E20377941795}"/>
                </a:ext>
              </a:extLst>
            </p:cNvPr>
            <p:cNvSpPr txBox="1"/>
            <p:nvPr/>
          </p:nvSpPr>
          <p:spPr>
            <a:xfrm>
              <a:off x="-36088" y="3751135"/>
              <a:ext cx="354874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8FB537-8C0E-22A5-F6B6-0294B510014D}"/>
                </a:ext>
              </a:extLst>
            </p:cNvPr>
            <p:cNvSpPr txBox="1"/>
            <p:nvPr/>
          </p:nvSpPr>
          <p:spPr>
            <a:xfrm>
              <a:off x="2984044" y="3780521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graphicFrame>
          <p:nvGraphicFramePr>
            <p:cNvPr id="83" name="Object 82">
              <a:extLst>
                <a:ext uri="{FF2B5EF4-FFF2-40B4-BE49-F238E27FC236}">
                  <a16:creationId xmlns:a16="http://schemas.microsoft.com/office/drawing/2014/main" id="{EE394A56-F89F-68E5-9B36-B7460B185F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291119"/>
                </p:ext>
              </p:extLst>
            </p:nvPr>
          </p:nvGraphicFramePr>
          <p:xfrm>
            <a:off x="728118" y="3024804"/>
            <a:ext cx="504843" cy="394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77480" progId="Equation.DSMT4">
                    <p:embed/>
                  </p:oleObj>
                </mc:Choice>
                <mc:Fallback>
                  <p:oleObj name="Equation" r:id="rId4" imgW="215640" imgH="17748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FE57F4E5-54E0-994B-C681-D3E817335B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8118" y="3024804"/>
                          <a:ext cx="504843" cy="394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96D541-2817-7F65-1EBC-5F34870F3939}"/>
                </a:ext>
              </a:extLst>
            </p:cNvPr>
            <p:cNvSpPr txBox="1"/>
            <p:nvPr/>
          </p:nvSpPr>
          <p:spPr>
            <a:xfrm>
              <a:off x="1551367" y="3621745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٠</a:t>
              </a:r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F88142DC-370E-50BF-1115-5D4A0FA0C3F3}"/>
                </a:ext>
              </a:extLst>
            </p:cNvPr>
            <p:cNvSpPr/>
            <p:nvPr/>
          </p:nvSpPr>
          <p:spPr bwMode="auto">
            <a:xfrm>
              <a:off x="2814339" y="3464364"/>
              <a:ext cx="199238" cy="92845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45295A37-2952-1662-64EA-B89BA3A4FC47}"/>
                </a:ext>
              </a:extLst>
            </p:cNvPr>
            <p:cNvSpPr/>
            <p:nvPr/>
          </p:nvSpPr>
          <p:spPr bwMode="auto">
            <a:xfrm flipH="1">
              <a:off x="281703" y="3562350"/>
              <a:ext cx="184189" cy="71364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A9E25BDC-2A20-F0DE-5771-8097F2C3CF57}"/>
                </a:ext>
              </a:extLst>
            </p:cNvPr>
            <p:cNvSpPr/>
            <p:nvPr/>
          </p:nvSpPr>
          <p:spPr bwMode="auto">
            <a:xfrm>
              <a:off x="4677884" y="3578782"/>
              <a:ext cx="169640" cy="67835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8" name="Right Brace 87">
              <a:extLst>
                <a:ext uri="{FF2B5EF4-FFF2-40B4-BE49-F238E27FC236}">
                  <a16:creationId xmlns:a16="http://schemas.microsoft.com/office/drawing/2014/main" id="{4B8C214C-303B-C05E-13DE-802199E63648}"/>
                </a:ext>
              </a:extLst>
            </p:cNvPr>
            <p:cNvSpPr/>
            <p:nvPr/>
          </p:nvSpPr>
          <p:spPr bwMode="auto">
            <a:xfrm rot="5400000">
              <a:off x="970665" y="3981678"/>
              <a:ext cx="242856" cy="97154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0B3A7349-A492-57E2-159B-9B010082D558}"/>
                </a:ext>
              </a:extLst>
            </p:cNvPr>
            <p:cNvSpPr/>
            <p:nvPr/>
          </p:nvSpPr>
          <p:spPr bwMode="auto">
            <a:xfrm rot="5400000">
              <a:off x="2220798" y="4180498"/>
              <a:ext cx="235885" cy="736349"/>
            </a:xfrm>
            <a:prstGeom prst="rightBrace">
              <a:avLst>
                <a:gd name="adj1" fmla="val 55259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8AF5D6-D518-29DF-FD7E-A3D1FEA6213F}"/>
                </a:ext>
              </a:extLst>
            </p:cNvPr>
            <p:cNvSpPr txBox="1"/>
            <p:nvPr/>
          </p:nvSpPr>
          <p:spPr>
            <a:xfrm>
              <a:off x="3281040" y="3549204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2E1E304-4895-DC6F-1A69-970D5C91D135}"/>
                </a:ext>
              </a:extLst>
            </p:cNvPr>
            <p:cNvGrpSpPr/>
            <p:nvPr/>
          </p:nvGrpSpPr>
          <p:grpSpPr>
            <a:xfrm>
              <a:off x="3849043" y="3556618"/>
              <a:ext cx="722581" cy="769151"/>
              <a:chOff x="757870" y="2245921"/>
              <a:chExt cx="774817" cy="870682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136CC52-50E5-1B66-61CB-548BE2AB4699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766130" cy="829950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A96C888-4303-DDBB-587A-DA878B2411AB}"/>
                  </a:ext>
                </a:extLst>
              </p:cNvPr>
              <p:cNvGrpSpPr/>
              <p:nvPr/>
            </p:nvGrpSpPr>
            <p:grpSpPr>
              <a:xfrm>
                <a:off x="781324" y="2520327"/>
                <a:ext cx="751363" cy="285054"/>
                <a:chOff x="4191000" y="1428750"/>
                <a:chExt cx="1494630" cy="157079"/>
              </a:xfrm>
              <a:solidFill>
                <a:srgbClr val="B3EBFF"/>
              </a:solidFill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AA27CF79-68ED-A8BF-DAE9-824D938EB79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428750"/>
                  <a:ext cx="149463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722832A-327B-5F59-EE78-853504C1D5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191000" y="1585828"/>
                  <a:ext cx="1477350" cy="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63A8C7B-A394-1082-6245-DF70286DD7DB}"/>
                  </a:ext>
                </a:extLst>
              </p:cNvPr>
              <p:cNvGrpSpPr/>
              <p:nvPr/>
            </p:nvGrpSpPr>
            <p:grpSpPr>
              <a:xfrm rot="5400000">
                <a:off x="703930" y="2559881"/>
                <a:ext cx="857165" cy="256279"/>
                <a:chOff x="4174189" y="2231866"/>
                <a:chExt cx="1245066" cy="130792"/>
              </a:xfrm>
              <a:solidFill>
                <a:srgbClr val="B3EBFF"/>
              </a:solidFill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DBDF303-E005-B448-8335-EEB9487654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>
                  <a:off x="4767140" y="1638915"/>
                  <a:ext cx="0" cy="118590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7307C7A-122F-7E10-11A5-F8E499F75F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>
                  <a:off x="4805127" y="1748530"/>
                  <a:ext cx="0" cy="1228256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9509CFAC-9CA7-E421-FC35-AEFFF3E63F49}"/>
                </a:ext>
              </a:extLst>
            </p:cNvPr>
            <p:cNvSpPr/>
            <p:nvPr/>
          </p:nvSpPr>
          <p:spPr bwMode="auto">
            <a:xfrm rot="5400000">
              <a:off x="4136027" y="4080345"/>
              <a:ext cx="164865" cy="738833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17DCEEA-CBC7-D944-CF4C-06F48319829F}"/>
                </a:ext>
              </a:extLst>
            </p:cNvPr>
            <p:cNvSpPr txBox="1"/>
            <p:nvPr/>
          </p:nvSpPr>
          <p:spPr>
            <a:xfrm>
              <a:off x="4844821" y="3745272"/>
              <a:ext cx="35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0F1F88-B5E7-D784-C828-AF947579568C}"/>
                </a:ext>
              </a:extLst>
            </p:cNvPr>
            <p:cNvSpPr txBox="1"/>
            <p:nvPr/>
          </p:nvSpPr>
          <p:spPr>
            <a:xfrm>
              <a:off x="955067" y="4583470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BA719DE7-4C0D-3F43-4E38-B2D492981D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305702"/>
                </p:ext>
              </p:extLst>
            </p:nvPr>
          </p:nvGraphicFramePr>
          <p:xfrm>
            <a:off x="3775249" y="3082237"/>
            <a:ext cx="865188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177480" progId="Equation.DSMT4">
                    <p:embed/>
                  </p:oleObj>
                </mc:Choice>
                <mc:Fallback>
                  <p:oleObj name="Equation" r:id="rId8" imgW="406080" imgH="177480" progId="Equation.DSMT4">
                    <p:embed/>
                    <p:pic>
                      <p:nvPicPr>
                        <p:cNvPr id="74" name="Object 73">
                          <a:extLst>
                            <a:ext uri="{FF2B5EF4-FFF2-40B4-BE49-F238E27FC236}">
                              <a16:creationId xmlns:a16="http://schemas.microsoft.com/office/drawing/2014/main" id="{13CC1D79-F962-8F0D-BF88-A50317AAB7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75249" y="3082237"/>
                          <a:ext cx="865188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BAC8295-2922-9FEE-7A6B-749F8748D1FD}"/>
                </a:ext>
              </a:extLst>
            </p:cNvPr>
            <p:cNvSpPr txBox="1"/>
            <p:nvPr/>
          </p:nvSpPr>
          <p:spPr>
            <a:xfrm>
              <a:off x="4046174" y="4500505"/>
              <a:ext cx="35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76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160-A107-C9AC-F796-751EC85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077C-A7B3-BE3F-E25F-8084DFA9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49" y="890302"/>
            <a:ext cx="4441651" cy="635229"/>
          </a:xfrm>
        </p:spPr>
        <p:txBody>
          <a:bodyPr/>
          <a:lstStyle/>
          <a:p>
            <a:r>
              <a:rPr lang="en-US" dirty="0"/>
              <a:t>Vector of size N is a matrix of size N x 1 (column) or 1 x N (row)</a:t>
            </a:r>
          </a:p>
          <a:p>
            <a:r>
              <a:rPr lang="en-US" dirty="0"/>
              <a:t>Vector A</a:t>
            </a:r>
            <a:r>
              <a:rPr lang="en-US" baseline="30000" dirty="0"/>
              <a:t>T</a:t>
            </a:r>
            <a:r>
              <a:rPr lang="en-US" dirty="0"/>
              <a:t> (transpose) of a column-vector A is a row of components of vector A.</a:t>
            </a:r>
          </a:p>
          <a:p>
            <a:r>
              <a:rPr lang="en-US" dirty="0"/>
              <a:t>Vector C</a:t>
            </a:r>
            <a:r>
              <a:rPr lang="en-US" baseline="30000" dirty="0"/>
              <a:t>T</a:t>
            </a:r>
            <a:r>
              <a:rPr lang="en-US" dirty="0"/>
              <a:t> (transpose) of a row-vector C is a column-vector of the components of row-vector C.</a:t>
            </a:r>
          </a:p>
          <a:p>
            <a:r>
              <a:rPr lang="en-US" dirty="0"/>
              <a:t>Dot (matrix) product of a transpose vector to itself</a:t>
            </a:r>
          </a:p>
          <a:p>
            <a:r>
              <a:rPr lang="en-US" dirty="0"/>
              <a:t>Dot (matrix) product of a transpose column-vector A</a:t>
            </a:r>
            <a:r>
              <a:rPr lang="en-US" baseline="30000" dirty="0"/>
              <a:t>T</a:t>
            </a:r>
            <a:r>
              <a:rPr lang="en-US" dirty="0"/>
              <a:t> to another column-vector B of the same size.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FEA5284-F76A-52EC-C441-9AE179718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77587"/>
              </p:ext>
            </p:extLst>
          </p:nvPr>
        </p:nvGraphicFramePr>
        <p:xfrm>
          <a:off x="5962650" y="419785"/>
          <a:ext cx="10477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939600" progId="Equation.DSMT4">
                  <p:embed/>
                </p:oleObj>
              </mc:Choice>
              <mc:Fallback>
                <p:oleObj name="Equation" r:id="rId2" imgW="596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62650" y="419785"/>
                        <a:ext cx="104775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31AAD6-DAC9-4CC1-96F5-218EF5850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66903"/>
              </p:ext>
            </p:extLst>
          </p:nvPr>
        </p:nvGraphicFramePr>
        <p:xfrm>
          <a:off x="4693417" y="2507809"/>
          <a:ext cx="27479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253800" progId="Equation.DSMT4">
                  <p:embed/>
                </p:oleObj>
              </mc:Choice>
              <mc:Fallback>
                <p:oleObj name="Equation" r:id="rId4" imgW="1422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3417" y="2507809"/>
                        <a:ext cx="2747962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4C4043-2494-D3D9-D007-DD9F5BF8B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38969"/>
              </p:ext>
            </p:extLst>
          </p:nvPr>
        </p:nvGraphicFramePr>
        <p:xfrm>
          <a:off x="4702828" y="437397"/>
          <a:ext cx="1066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939600" progId="Equation.DSMT4">
                  <p:embed/>
                </p:oleObj>
              </mc:Choice>
              <mc:Fallback>
                <p:oleObj name="Equation" r:id="rId6" imgW="609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2828" y="437397"/>
                        <a:ext cx="1066800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BFAC4C-15A3-00B5-D31E-095274CB3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03984"/>
              </p:ext>
            </p:extLst>
          </p:nvPr>
        </p:nvGraphicFramePr>
        <p:xfrm>
          <a:off x="4656904" y="2077597"/>
          <a:ext cx="28209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253800" progId="Equation.DSMT4">
                  <p:embed/>
                </p:oleObj>
              </mc:Choice>
              <mc:Fallback>
                <p:oleObj name="Equation" r:id="rId8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6904" y="2077597"/>
                        <a:ext cx="282098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05E24F-D6D8-C221-9D06-2B2F9A7C8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107885"/>
              </p:ext>
            </p:extLst>
          </p:nvPr>
        </p:nvGraphicFramePr>
        <p:xfrm>
          <a:off x="4822766" y="3333750"/>
          <a:ext cx="1743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431640" progId="Equation.DSMT4">
                  <p:embed/>
                </p:oleObj>
              </mc:Choice>
              <mc:Fallback>
                <p:oleObj name="Equation" r:id="rId10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2766" y="3333750"/>
                        <a:ext cx="174307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4C64CE4-00A6-BB17-0C3A-CEB1D2868012}"/>
              </a:ext>
            </a:extLst>
          </p:cNvPr>
          <p:cNvGrpSpPr/>
          <p:nvPr/>
        </p:nvGrpSpPr>
        <p:grpSpPr>
          <a:xfrm>
            <a:off x="6899455" y="3505774"/>
            <a:ext cx="772556" cy="685800"/>
            <a:chOff x="7607293" y="3943350"/>
            <a:chExt cx="772556" cy="68580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3CDC47E-2C6F-AD0B-FA44-7D4D23CB01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16018"/>
                </p:ext>
              </p:extLst>
            </p:nvPr>
          </p:nvGraphicFramePr>
          <p:xfrm>
            <a:off x="7607293" y="4074670"/>
            <a:ext cx="7239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0120" imgH="164880" progId="Equation.DSMT4">
                    <p:embed/>
                  </p:oleObj>
                </mc:Choice>
                <mc:Fallback>
                  <p:oleObj name="Equation" r:id="rId12" imgW="3301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07293" y="4074670"/>
                          <a:ext cx="723900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90941B-F10C-EE90-10D5-E7045384D145}"/>
                </a:ext>
              </a:extLst>
            </p:cNvPr>
            <p:cNvCxnSpPr/>
            <p:nvPr/>
          </p:nvCxnSpPr>
          <p:spPr bwMode="auto">
            <a:xfrm flipV="1">
              <a:off x="7696200" y="3943350"/>
              <a:ext cx="676275" cy="685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A50330-7D5D-6D40-5C10-5C39DD59AC59}"/>
                </a:ext>
              </a:extLst>
            </p:cNvPr>
            <p:cNvCxnSpPr/>
            <p:nvPr/>
          </p:nvCxnSpPr>
          <p:spPr bwMode="auto">
            <a:xfrm>
              <a:off x="7703574" y="3943350"/>
              <a:ext cx="676275" cy="685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E7EF04A-7795-39AD-D71D-B731099BE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37154"/>
              </p:ext>
            </p:extLst>
          </p:nvPr>
        </p:nvGraphicFramePr>
        <p:xfrm>
          <a:off x="7204923" y="368274"/>
          <a:ext cx="168751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939600" progId="Equation.DSMT4">
                  <p:embed/>
                </p:oleObj>
              </mc:Choice>
              <mc:Fallback>
                <p:oleObj name="Equation" r:id="rId14" imgW="9522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04923" y="368274"/>
                        <a:ext cx="1687513" cy="166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2E7B9DD-D51B-386C-15B9-9D6AAFBF99D1}"/>
              </a:ext>
            </a:extLst>
          </p:cNvPr>
          <p:cNvSpPr txBox="1"/>
          <p:nvPr/>
        </p:nvSpPr>
        <p:spPr>
          <a:xfrm>
            <a:off x="6818878" y="36801"/>
            <a:ext cx="20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Hadamard product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4EEF7F2-1E86-F748-A316-A1F8FAF72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31366"/>
              </p:ext>
            </p:extLst>
          </p:nvPr>
        </p:nvGraphicFramePr>
        <p:xfrm>
          <a:off x="4841054" y="2938021"/>
          <a:ext cx="2600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46040" imgH="253800" progId="Equation.DSMT4">
                  <p:embed/>
                </p:oleObj>
              </mc:Choice>
              <mc:Fallback>
                <p:oleObj name="Equation" r:id="rId16" imgW="134604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831AAD6-DAC9-4CC1-96F5-218EF5850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41054" y="2938021"/>
                        <a:ext cx="26003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69ADCD5-4828-33BE-5837-B214984EA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0866"/>
              </p:ext>
            </p:extLst>
          </p:nvPr>
        </p:nvGraphicFramePr>
        <p:xfrm>
          <a:off x="7589741" y="2038350"/>
          <a:ext cx="1295400" cy="180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939600" progId="Equation.DSMT4">
                  <p:embed/>
                </p:oleObj>
              </mc:Choice>
              <mc:Fallback>
                <p:oleObj name="Equation" r:id="rId18" imgW="6728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89741" y="2038350"/>
                        <a:ext cx="1295400" cy="180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447BB2-2578-178F-F9DC-48DF91457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924446"/>
              </p:ext>
            </p:extLst>
          </p:nvPr>
        </p:nvGraphicFramePr>
        <p:xfrm>
          <a:off x="4781927" y="4115688"/>
          <a:ext cx="19954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94916" imgH="856586" progId="Equation.DSMT4">
                  <p:embed/>
                </p:oleObj>
              </mc:Choice>
              <mc:Fallback>
                <p:oleObj name="Equation" r:id="rId20" imgW="1994916" imgH="8565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81927" y="4115688"/>
                        <a:ext cx="199548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C2719CB-4474-4BE8-569E-6E31F97F3464}"/>
              </a:ext>
            </a:extLst>
          </p:cNvPr>
          <p:cNvGrpSpPr/>
          <p:nvPr/>
        </p:nvGrpSpPr>
        <p:grpSpPr>
          <a:xfrm>
            <a:off x="7834121" y="4191126"/>
            <a:ext cx="772556" cy="685800"/>
            <a:chOff x="7607293" y="3943350"/>
            <a:chExt cx="772556" cy="685800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FFE86F25-C774-4A86-CE1E-D3A747BBF6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984220"/>
                </p:ext>
              </p:extLst>
            </p:nvPr>
          </p:nvGraphicFramePr>
          <p:xfrm>
            <a:off x="7607293" y="4074670"/>
            <a:ext cx="7239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0120" imgH="164880" progId="Equation.DSMT4">
                    <p:embed/>
                  </p:oleObj>
                </mc:Choice>
                <mc:Fallback>
                  <p:oleObj name="Equation" r:id="rId22" imgW="330120" imgH="16488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F3CDC47E-2C6F-AD0B-FA44-7D4D23CB01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607293" y="4074670"/>
                          <a:ext cx="723900" cy="361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9090D8-B37E-8D33-F937-93B22C45AAC2}"/>
                </a:ext>
              </a:extLst>
            </p:cNvPr>
            <p:cNvCxnSpPr/>
            <p:nvPr/>
          </p:nvCxnSpPr>
          <p:spPr bwMode="auto">
            <a:xfrm flipV="1">
              <a:off x="7696200" y="3943350"/>
              <a:ext cx="676275" cy="685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A38A73-E7C8-06B5-1FF9-C4A5BDBCEF64}"/>
                </a:ext>
              </a:extLst>
            </p:cNvPr>
            <p:cNvCxnSpPr/>
            <p:nvPr/>
          </p:nvCxnSpPr>
          <p:spPr bwMode="auto">
            <a:xfrm>
              <a:off x="7703574" y="3943350"/>
              <a:ext cx="676275" cy="685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404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29" y="1415935"/>
            <a:ext cx="5943600" cy="231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Chapter 4</a:t>
            </a:r>
          </a:p>
          <a:p>
            <a:r>
              <a:rPr lang="en-US" dirty="0"/>
              <a:t>Perceptron for Logistic Regression with the Sigmoid Activation Function and a single Training Sample</a:t>
            </a:r>
          </a:p>
          <a:p>
            <a:r>
              <a:rPr lang="en-US" dirty="0"/>
              <a:t>Vectors and Matrices</a:t>
            </a:r>
          </a:p>
          <a:p>
            <a:r>
              <a:rPr lang="en-US" dirty="0"/>
              <a:t>Perceptron for Logistic Regression with the Sigmoid Activation Function and Many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32ED-6F9E-8B51-F7B2-CAB6CDAE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750173" cy="490538"/>
          </a:xfrm>
        </p:spPr>
        <p:txBody>
          <a:bodyPr/>
          <a:lstStyle/>
          <a:p>
            <a:r>
              <a:rPr lang="en-US" dirty="0"/>
              <a:t>Multiplication of a Vector by its Transpose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A632ECE-9DF1-213B-0E43-7F69506E1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58172"/>
              </p:ext>
            </p:extLst>
          </p:nvPr>
        </p:nvGraphicFramePr>
        <p:xfrm>
          <a:off x="451793" y="1193801"/>
          <a:ext cx="106521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939600" progId="Equation.DSMT4">
                  <p:embed/>
                </p:oleObj>
              </mc:Choice>
              <mc:Fallback>
                <p:oleObj name="Equation" r:id="rId2" imgW="609480" imgH="939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54C4043-2494-D3D9-D007-DD9F5BF8B0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793" y="1193801"/>
                        <a:ext cx="1065212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83F998-3D2F-9AA4-2F28-A1851FE78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96381"/>
              </p:ext>
            </p:extLst>
          </p:nvPr>
        </p:nvGraphicFramePr>
        <p:xfrm>
          <a:off x="373566" y="3126703"/>
          <a:ext cx="28209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53800" progId="Equation.DSMT4">
                  <p:embed/>
                </p:oleObj>
              </mc:Choice>
              <mc:Fallback>
                <p:oleObj name="Equation" r:id="rId4" imgW="14601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BFAC4C-15A3-00B5-D31E-095274CB3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566" y="3126703"/>
                        <a:ext cx="282098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CC47A06-6F70-5DDB-5FA4-C4247D629EA0}"/>
              </a:ext>
            </a:extLst>
          </p:cNvPr>
          <p:cNvGrpSpPr/>
          <p:nvPr/>
        </p:nvGrpSpPr>
        <p:grpSpPr>
          <a:xfrm>
            <a:off x="4980388" y="1035989"/>
            <a:ext cx="3252387" cy="1768035"/>
            <a:chOff x="740239" y="2701625"/>
            <a:chExt cx="3252387" cy="176803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96D541-2817-7F65-1EBC-5F34870F3939}"/>
                </a:ext>
              </a:extLst>
            </p:cNvPr>
            <p:cNvSpPr txBox="1"/>
            <p:nvPr/>
          </p:nvSpPr>
          <p:spPr>
            <a:xfrm>
              <a:off x="1724154" y="3346286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8AF5D6-D518-29DF-FD7E-A3D1FEA6213F}"/>
                </a:ext>
              </a:extLst>
            </p:cNvPr>
            <p:cNvSpPr txBox="1"/>
            <p:nvPr/>
          </p:nvSpPr>
          <p:spPr>
            <a:xfrm>
              <a:off x="2954229" y="3346286"/>
              <a:ext cx="348394" cy="570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2AE4BB-96A1-8C28-4A31-3A92FFADB44B}"/>
                </a:ext>
              </a:extLst>
            </p:cNvPr>
            <p:cNvGrpSpPr/>
            <p:nvPr/>
          </p:nvGrpSpPr>
          <p:grpSpPr>
            <a:xfrm>
              <a:off x="2118348" y="2735701"/>
              <a:ext cx="917238" cy="1393599"/>
              <a:chOff x="2118348" y="2735701"/>
              <a:chExt cx="917238" cy="139359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2BB57F4-EB3B-60D7-7AFD-5E6803332E5E}"/>
                  </a:ext>
                </a:extLst>
              </p:cNvPr>
              <p:cNvGrpSpPr/>
              <p:nvPr/>
            </p:nvGrpSpPr>
            <p:grpSpPr>
              <a:xfrm>
                <a:off x="2143354" y="3158118"/>
                <a:ext cx="263255" cy="971182"/>
                <a:chOff x="757870" y="2245921"/>
                <a:chExt cx="282286" cy="1099381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110A153-008C-4B42-30AE-722AFFA3BAB6}"/>
                    </a:ext>
                  </a:extLst>
                </p:cNvPr>
                <p:cNvSpPr/>
                <p:nvPr/>
              </p:nvSpPr>
              <p:spPr bwMode="auto">
                <a:xfrm>
                  <a:off x="757870" y="2245921"/>
                  <a:ext cx="282284" cy="1099381"/>
                </a:xfrm>
                <a:prstGeom prst="rect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F884E0C1-92CC-3677-CED5-4B4ED18ED1FC}"/>
                    </a:ext>
                  </a:extLst>
                </p:cNvPr>
                <p:cNvGrpSpPr/>
                <p:nvPr/>
              </p:nvGrpSpPr>
              <p:grpSpPr>
                <a:xfrm>
                  <a:off x="781325" y="2520327"/>
                  <a:ext cx="258831" cy="570108"/>
                  <a:chOff x="4191000" y="1428750"/>
                  <a:chExt cx="514873" cy="314158"/>
                </a:xfrm>
                <a:solidFill>
                  <a:srgbClr val="B3EBFF"/>
                </a:solidFill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D83BA39A-AE4D-E7AA-E211-C36BFA4485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191000" y="1428750"/>
                    <a:ext cx="514873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2317DA0-70E5-EBE1-0CAB-A0C7C68DB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191000" y="1742908"/>
                    <a:ext cx="514873" cy="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DEF36A0-9A7A-FDA2-E6A1-24AB4B784EA1}"/>
                      </a:ext>
                    </a:extLst>
                  </p:cNvPr>
                  <p:cNvCxnSpPr>
                    <a:cxnSpLocks/>
                    <a:endCxn id="113" idx="3"/>
                  </p:cNvCxnSpPr>
                  <p:nvPr/>
                </p:nvCxnSpPr>
                <p:spPr bwMode="auto">
                  <a:xfrm flipV="1">
                    <a:off x="4191000" y="1580446"/>
                    <a:ext cx="514873" cy="5383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aphicFrame>
            <p:nvGraphicFramePr>
              <p:cNvPr id="79" name="Object 78">
                <a:extLst>
                  <a:ext uri="{FF2B5EF4-FFF2-40B4-BE49-F238E27FC236}">
                    <a16:creationId xmlns:a16="http://schemas.microsoft.com/office/drawing/2014/main" id="{1E03137A-8155-7423-7455-C5DBED4B89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3766922"/>
                  </p:ext>
                </p:extLst>
              </p:nvPr>
            </p:nvGraphicFramePr>
            <p:xfrm>
              <a:off x="2118348" y="2735701"/>
              <a:ext cx="348394" cy="357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52280" imgH="164880" progId="Equation.DSMT4">
                      <p:embed/>
                    </p:oleObj>
                  </mc:Choice>
                  <mc:Fallback>
                    <p:oleObj name="Equation" r:id="rId6" imgW="152280" imgH="164880" progId="Equation.DSMT4">
                      <p:embed/>
                      <p:pic>
                        <p:nvPicPr>
                          <p:cNvPr id="79" name="Object 78">
                            <a:extLst>
                              <a:ext uri="{FF2B5EF4-FFF2-40B4-BE49-F238E27FC236}">
                                <a16:creationId xmlns:a16="http://schemas.microsoft.com/office/drawing/2014/main" id="{1E03137A-8155-7423-7455-C5DBED4B89D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118348" y="2735701"/>
                            <a:ext cx="348394" cy="3575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8FB537-8C0E-22A5-F6B6-0294B510014D}"/>
                  </a:ext>
                </a:extLst>
              </p:cNvPr>
              <p:cNvSpPr txBox="1"/>
              <p:nvPr/>
            </p:nvSpPr>
            <p:spPr>
              <a:xfrm>
                <a:off x="2680711" y="3512881"/>
                <a:ext cx="354875" cy="326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F88142DC-370E-50BF-1115-5D4A0FA0C3F3}"/>
                  </a:ext>
                </a:extLst>
              </p:cNvPr>
              <p:cNvSpPr/>
              <p:nvPr/>
            </p:nvSpPr>
            <p:spPr bwMode="auto">
              <a:xfrm>
                <a:off x="2511006" y="3196724"/>
                <a:ext cx="199238" cy="92845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A92997-99BA-E905-5407-7EC05CB1DC9C}"/>
                </a:ext>
              </a:extLst>
            </p:cNvPr>
            <p:cNvGrpSpPr/>
            <p:nvPr/>
          </p:nvGrpSpPr>
          <p:grpSpPr>
            <a:xfrm>
              <a:off x="740239" y="2701625"/>
              <a:ext cx="1025265" cy="1768035"/>
              <a:chOff x="740239" y="2701625"/>
              <a:chExt cx="1025265" cy="1768035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B83C68A-9C2A-E7E2-875C-8E4098FD1657}"/>
                  </a:ext>
                </a:extLst>
              </p:cNvPr>
              <p:cNvGrpSpPr/>
              <p:nvPr/>
            </p:nvGrpSpPr>
            <p:grpSpPr>
              <a:xfrm rot="5400000">
                <a:off x="1131443" y="3141117"/>
                <a:ext cx="242858" cy="1025265"/>
                <a:chOff x="757870" y="2245920"/>
                <a:chExt cx="274916" cy="1099381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1E07D48-C34F-8921-DB63-B007309E3491}"/>
                    </a:ext>
                  </a:extLst>
                </p:cNvPr>
                <p:cNvSpPr/>
                <p:nvPr/>
              </p:nvSpPr>
              <p:spPr bwMode="auto">
                <a:xfrm>
                  <a:off x="757870" y="2245920"/>
                  <a:ext cx="274916" cy="1099381"/>
                </a:xfrm>
                <a:prstGeom prst="rect">
                  <a:avLst/>
                </a:prstGeom>
                <a:solidFill>
                  <a:srgbClr val="B3EBFF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694AECD-5246-6116-FE2A-DED8CDC4FA2E}"/>
                    </a:ext>
                  </a:extLst>
                </p:cNvPr>
                <p:cNvGrpSpPr/>
                <p:nvPr/>
              </p:nvGrpSpPr>
              <p:grpSpPr>
                <a:xfrm>
                  <a:off x="781317" y="2520327"/>
                  <a:ext cx="251466" cy="571852"/>
                  <a:chOff x="4190996" y="1428750"/>
                  <a:chExt cx="500224" cy="315119"/>
                </a:xfrm>
                <a:solidFill>
                  <a:srgbClr val="B3EBFF"/>
                </a:solidFill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EDAAC3BC-4BA5-51AE-0DCE-79E93863F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16200000">
                    <a:off x="4441106" y="1178643"/>
                    <a:ext cx="0" cy="500214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254EC5E-DBA4-77F9-3EE9-ED00F711D1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16200000" flipH="1">
                    <a:off x="4440629" y="1493278"/>
                    <a:ext cx="961" cy="500221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51BF8A4-17E7-FD2A-9D5A-F4A5C2F72A81}"/>
                      </a:ext>
                    </a:extLst>
                  </p:cNvPr>
                  <p:cNvCxnSpPr>
                    <a:cxnSpLocks/>
                    <a:endCxn id="105" idx="3"/>
                  </p:cNvCxnSpPr>
                  <p:nvPr/>
                </p:nvCxnSpPr>
                <p:spPr bwMode="auto">
                  <a:xfrm rot="16200000">
                    <a:off x="4438412" y="1333030"/>
                    <a:ext cx="5384" cy="500215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aphicFrame>
            <p:nvGraphicFramePr>
              <p:cNvPr id="83" name="Object 82">
                <a:extLst>
                  <a:ext uri="{FF2B5EF4-FFF2-40B4-BE49-F238E27FC236}">
                    <a16:creationId xmlns:a16="http://schemas.microsoft.com/office/drawing/2014/main" id="{EE394A56-F89F-68E5-9B36-B7460B185F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1117878"/>
                  </p:ext>
                </p:extLst>
              </p:nvPr>
            </p:nvGraphicFramePr>
            <p:xfrm>
              <a:off x="1026794" y="2701625"/>
              <a:ext cx="504843" cy="3940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15640" imgH="177480" progId="Equation.DSMT4">
                      <p:embed/>
                    </p:oleObj>
                  </mc:Choice>
                  <mc:Fallback>
                    <p:oleObj name="Equation" r:id="rId8" imgW="215640" imgH="177480" progId="Equation.DSMT4">
                      <p:embed/>
                      <p:pic>
                        <p:nvPicPr>
                          <p:cNvPr id="83" name="Object 82">
                            <a:extLst>
                              <a:ext uri="{FF2B5EF4-FFF2-40B4-BE49-F238E27FC236}">
                                <a16:creationId xmlns:a16="http://schemas.microsoft.com/office/drawing/2014/main" id="{EE394A56-F89F-68E5-9B36-B7460B185F6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026794" y="2701625"/>
                            <a:ext cx="504843" cy="39406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4B8C214C-303B-C05E-13DE-802199E63648}"/>
                  </a:ext>
                </a:extLst>
              </p:cNvPr>
              <p:cNvSpPr/>
              <p:nvPr/>
            </p:nvSpPr>
            <p:spPr bwMode="auto">
              <a:xfrm rot="5400000">
                <a:off x="1141817" y="3511349"/>
                <a:ext cx="248609" cy="995512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A0F1F88-B5E7-D784-C828-AF947579568C}"/>
                  </a:ext>
                </a:extLst>
              </p:cNvPr>
              <p:cNvSpPr txBox="1"/>
              <p:nvPr/>
            </p:nvSpPr>
            <p:spPr>
              <a:xfrm>
                <a:off x="1097402" y="4100328"/>
                <a:ext cx="363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81F495-0067-4BB1-8697-D6C7160FD08C}"/>
                </a:ext>
              </a:extLst>
            </p:cNvPr>
            <p:cNvGrpSpPr/>
            <p:nvPr/>
          </p:nvGrpSpPr>
          <p:grpSpPr>
            <a:xfrm>
              <a:off x="3125851" y="2775299"/>
              <a:ext cx="866775" cy="1033454"/>
              <a:chOff x="3125851" y="2775299"/>
              <a:chExt cx="866775" cy="1033454"/>
            </a:xfrm>
          </p:grpSpPr>
          <p:graphicFrame>
            <p:nvGraphicFramePr>
              <p:cNvPr id="96" name="Object 95">
                <a:extLst>
                  <a:ext uri="{FF2B5EF4-FFF2-40B4-BE49-F238E27FC236}">
                    <a16:creationId xmlns:a16="http://schemas.microsoft.com/office/drawing/2014/main" id="{BA719DE7-4C0D-3F43-4E38-B2D492981D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09396"/>
                  </p:ext>
                </p:extLst>
              </p:nvPr>
            </p:nvGraphicFramePr>
            <p:xfrm>
              <a:off x="3125851" y="2775299"/>
              <a:ext cx="866775" cy="360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06080" imgH="177480" progId="Equation.DSMT4">
                      <p:embed/>
                    </p:oleObj>
                  </mc:Choice>
                  <mc:Fallback>
                    <p:oleObj name="Equation" r:id="rId10" imgW="406080" imgH="177480" progId="Equation.DSMT4">
                      <p:embed/>
                      <p:pic>
                        <p:nvPicPr>
                          <p:cNvPr id="96" name="Object 95">
                            <a:extLst>
                              <a:ext uri="{FF2B5EF4-FFF2-40B4-BE49-F238E27FC236}">
                                <a16:creationId xmlns:a16="http://schemas.microsoft.com/office/drawing/2014/main" id="{BA719DE7-4C0D-3F43-4E38-B2D492981DF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125851" y="2775299"/>
                            <a:ext cx="866775" cy="3603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11072-B915-8A39-A5C9-7B88E2B32C3C}"/>
                  </a:ext>
                </a:extLst>
              </p:cNvPr>
              <p:cNvSpPr/>
              <p:nvPr/>
            </p:nvSpPr>
            <p:spPr bwMode="auto">
              <a:xfrm rot="5400000">
                <a:off x="3500069" y="3575022"/>
                <a:ext cx="242858" cy="224603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BDE2DC1-ED5D-6EB0-5EF0-813A0B2138EC}"/>
              </a:ext>
            </a:extLst>
          </p:cNvPr>
          <p:cNvSpPr txBox="1"/>
          <p:nvPr/>
        </p:nvSpPr>
        <p:spPr>
          <a:xfrm>
            <a:off x="5029200" y="3475168"/>
            <a:ext cx="348394" cy="570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D412FC-F862-271F-F441-DB7633EDF584}"/>
              </a:ext>
            </a:extLst>
          </p:cNvPr>
          <p:cNvSpPr txBox="1"/>
          <p:nvPr/>
        </p:nvSpPr>
        <p:spPr>
          <a:xfrm>
            <a:off x="6701955" y="3427663"/>
            <a:ext cx="348394" cy="570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7FBDB2-12A0-9564-B288-3E3C708BDCB4}"/>
              </a:ext>
            </a:extLst>
          </p:cNvPr>
          <p:cNvSpPr txBox="1"/>
          <p:nvPr/>
        </p:nvSpPr>
        <p:spPr>
          <a:xfrm>
            <a:off x="8712925" y="3586255"/>
            <a:ext cx="354875" cy="32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805C75-EE85-8405-07C3-E5A76FDD4906}"/>
              </a:ext>
            </a:extLst>
          </p:cNvPr>
          <p:cNvGrpSpPr/>
          <p:nvPr/>
        </p:nvGrpSpPr>
        <p:grpSpPr>
          <a:xfrm>
            <a:off x="4191000" y="2849011"/>
            <a:ext cx="903723" cy="1442138"/>
            <a:chOff x="1511529" y="2687162"/>
            <a:chExt cx="903723" cy="144213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D541A29-F025-A1CF-2FDA-8C0711D375E7}"/>
                </a:ext>
              </a:extLst>
            </p:cNvPr>
            <p:cNvGrpSpPr/>
            <p:nvPr/>
          </p:nvGrpSpPr>
          <p:grpSpPr>
            <a:xfrm>
              <a:off x="2143354" y="3158118"/>
              <a:ext cx="263255" cy="971182"/>
              <a:chOff x="757870" y="2245921"/>
              <a:chExt cx="282286" cy="109938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4CAD3B-97D6-F948-BE6C-DFD1907ABD07}"/>
                  </a:ext>
                </a:extLst>
              </p:cNvPr>
              <p:cNvSpPr/>
              <p:nvPr/>
            </p:nvSpPr>
            <p:spPr bwMode="auto">
              <a:xfrm>
                <a:off x="757870" y="2245921"/>
                <a:ext cx="282284" cy="1099381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DCC5865-0FEB-7024-8201-BD9E12D8B6D3}"/>
                  </a:ext>
                </a:extLst>
              </p:cNvPr>
              <p:cNvGrpSpPr/>
              <p:nvPr/>
            </p:nvGrpSpPr>
            <p:grpSpPr>
              <a:xfrm>
                <a:off x="781325" y="2520327"/>
                <a:ext cx="258831" cy="570108"/>
                <a:chOff x="4191000" y="1428750"/>
                <a:chExt cx="514873" cy="314158"/>
              </a:xfrm>
              <a:solidFill>
                <a:srgbClr val="B3EBFF"/>
              </a:solidFill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500DAE-069F-46D8-644B-3A5168196D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428750"/>
                  <a:ext cx="514873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D57D4C8-A104-7E56-42EE-E1C9D7A9F3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742908"/>
                  <a:ext cx="514873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8387175-F426-6897-F354-830CF781D9F3}"/>
                    </a:ext>
                  </a:extLst>
                </p:cNvPr>
                <p:cNvCxnSpPr>
                  <a:cxnSpLocks/>
                  <a:endCxn id="63" idx="3"/>
                </p:cNvCxnSpPr>
                <p:nvPr/>
              </p:nvCxnSpPr>
              <p:spPr bwMode="auto">
                <a:xfrm flipV="1">
                  <a:off x="4191000" y="1580446"/>
                  <a:ext cx="514873" cy="5383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id="{6C1F6069-7293-703C-618F-7EBDAAC36D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606875"/>
                </p:ext>
              </p:extLst>
            </p:nvPr>
          </p:nvGraphicFramePr>
          <p:xfrm>
            <a:off x="2043840" y="2687162"/>
            <a:ext cx="371412" cy="38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1E03137A-8155-7423-7455-C5DBED4B89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043840" y="2687162"/>
                          <a:ext cx="371412" cy="381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2FF9ED-85AB-B424-17A7-5E73AE28C247}"/>
                </a:ext>
              </a:extLst>
            </p:cNvPr>
            <p:cNvSpPr txBox="1"/>
            <p:nvPr/>
          </p:nvSpPr>
          <p:spPr>
            <a:xfrm>
              <a:off x="1511529" y="3455391"/>
              <a:ext cx="354875" cy="32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CA625859-A142-C46B-98F4-D53690D40BB3}"/>
                </a:ext>
              </a:extLst>
            </p:cNvPr>
            <p:cNvSpPr/>
            <p:nvPr/>
          </p:nvSpPr>
          <p:spPr bwMode="auto">
            <a:xfrm flipH="1">
              <a:off x="1844602" y="3188111"/>
              <a:ext cx="199238" cy="928455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4A8F7A-0F59-93DB-0D5E-3557BD087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41541"/>
              </p:ext>
            </p:extLst>
          </p:nvPr>
        </p:nvGraphicFramePr>
        <p:xfrm>
          <a:off x="1849586" y="1181619"/>
          <a:ext cx="104356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939600" progId="Equation.DSMT4">
                  <p:embed/>
                </p:oleObj>
              </mc:Choice>
              <mc:Fallback>
                <p:oleObj name="Equation" r:id="rId14" imgW="596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49586" y="1181619"/>
                        <a:ext cx="1043567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B4FF3B3-3091-FFCE-11EE-ED39A324B0B2}"/>
              </a:ext>
            </a:extLst>
          </p:cNvPr>
          <p:cNvGrpSpPr/>
          <p:nvPr/>
        </p:nvGrpSpPr>
        <p:grpSpPr>
          <a:xfrm>
            <a:off x="5447812" y="2825750"/>
            <a:ext cx="1247627" cy="1780051"/>
            <a:chOff x="5495940" y="2825750"/>
            <a:chExt cx="1247627" cy="178005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C389FF6-31F8-8DE1-AEA9-442A493F7062}"/>
                </a:ext>
              </a:extLst>
            </p:cNvPr>
            <p:cNvGrpSpPr/>
            <p:nvPr/>
          </p:nvGrpSpPr>
          <p:grpSpPr>
            <a:xfrm rot="5400000">
              <a:off x="5998325" y="3166075"/>
              <a:ext cx="242857" cy="1247627"/>
              <a:chOff x="757871" y="2233018"/>
              <a:chExt cx="274916" cy="1337817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8BD5943-1314-434B-5058-94CFC682AFC7}"/>
                  </a:ext>
                </a:extLst>
              </p:cNvPr>
              <p:cNvSpPr/>
              <p:nvPr/>
            </p:nvSpPr>
            <p:spPr bwMode="auto">
              <a:xfrm>
                <a:off x="757871" y="2233018"/>
                <a:ext cx="274916" cy="1337817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3FDD11C-7FF8-3754-6CAD-CAEDCB4C99D0}"/>
                  </a:ext>
                </a:extLst>
              </p:cNvPr>
              <p:cNvGrpSpPr/>
              <p:nvPr/>
            </p:nvGrpSpPr>
            <p:grpSpPr>
              <a:xfrm>
                <a:off x="767694" y="2520327"/>
                <a:ext cx="265085" cy="571852"/>
                <a:chOff x="4163904" y="1428750"/>
                <a:chExt cx="527316" cy="315119"/>
              </a:xfrm>
              <a:solidFill>
                <a:srgbClr val="B3EBFF"/>
              </a:solidFill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B6184C0-B9CB-8A1E-7545-7349CBB1856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>
                  <a:off x="4441106" y="1178643"/>
                  <a:ext cx="0" cy="500214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2BBE3E2-C6B5-64BE-C1C8-AAA81F690B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4440629" y="1493278"/>
                  <a:ext cx="961" cy="50022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B7B7BCF-781C-ABD6-FFDC-418ECDFED2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4414013" y="1339147"/>
                  <a:ext cx="0" cy="500217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aphicFrame>
          <p:nvGraphicFramePr>
            <p:cNvPr id="70" name="Object 69">
              <a:extLst>
                <a:ext uri="{FF2B5EF4-FFF2-40B4-BE49-F238E27FC236}">
                  <a16:creationId xmlns:a16="http://schemas.microsoft.com/office/drawing/2014/main" id="{B044CF78-2372-68BB-3911-98EB689058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872463"/>
                </p:ext>
              </p:extLst>
            </p:nvPr>
          </p:nvGraphicFramePr>
          <p:xfrm>
            <a:off x="5992813" y="2825750"/>
            <a:ext cx="50482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640" imgH="190440" progId="Equation.DSMT4">
                    <p:embed/>
                  </p:oleObj>
                </mc:Choice>
                <mc:Fallback>
                  <p:oleObj name="Equation" r:id="rId16" imgW="215640" imgH="190440" progId="Equation.DSMT4">
                    <p:embed/>
                    <p:pic>
                      <p:nvPicPr>
                        <p:cNvPr id="83" name="Object 82">
                          <a:extLst>
                            <a:ext uri="{FF2B5EF4-FFF2-40B4-BE49-F238E27FC236}">
                              <a16:creationId xmlns:a16="http://schemas.microsoft.com/office/drawing/2014/main" id="{EE394A56-F89F-68E5-9B36-B7460B185F6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992813" y="2825750"/>
                          <a:ext cx="504825" cy="420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F5C82D9B-0EB8-8375-9C79-407C94091D7E}"/>
                </a:ext>
              </a:extLst>
            </p:cNvPr>
            <p:cNvSpPr/>
            <p:nvPr/>
          </p:nvSpPr>
          <p:spPr bwMode="auto">
            <a:xfrm rot="5400000">
              <a:off x="6032916" y="3572558"/>
              <a:ext cx="196114" cy="1197872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015848A-653F-4BDC-A88E-BE4544431818}"/>
                </a:ext>
              </a:extLst>
            </p:cNvPr>
            <p:cNvSpPr txBox="1"/>
            <p:nvPr/>
          </p:nvSpPr>
          <p:spPr>
            <a:xfrm>
              <a:off x="6063433" y="4236469"/>
              <a:ext cx="363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425FC3-6537-2F36-6D63-EF5FEEB1A2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15000" y="3666258"/>
              <a:ext cx="1626" cy="222141"/>
            </a:xfrm>
            <a:prstGeom prst="line">
              <a:avLst/>
            </a:prstGeom>
            <a:solidFill>
              <a:srgbClr val="B3EBFF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BCF491-31CC-602E-F4FE-37EDB1A757BD}"/>
              </a:ext>
            </a:extLst>
          </p:cNvPr>
          <p:cNvGrpSpPr/>
          <p:nvPr/>
        </p:nvGrpSpPr>
        <p:grpSpPr>
          <a:xfrm>
            <a:off x="7237205" y="2836863"/>
            <a:ext cx="1440602" cy="2018995"/>
            <a:chOff x="7237205" y="2836863"/>
            <a:chExt cx="1440602" cy="20189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9ED131-6B99-1399-91CC-EC0D270E84E5}"/>
                </a:ext>
              </a:extLst>
            </p:cNvPr>
            <p:cNvSpPr txBox="1"/>
            <p:nvPr/>
          </p:nvSpPr>
          <p:spPr>
            <a:xfrm>
              <a:off x="7950894" y="4486526"/>
              <a:ext cx="35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9E5F0F73-4981-2645-6AA7-21BEA51652C3}"/>
                </a:ext>
              </a:extLst>
            </p:cNvPr>
            <p:cNvSpPr/>
            <p:nvPr/>
          </p:nvSpPr>
          <p:spPr bwMode="auto">
            <a:xfrm>
              <a:off x="8535184" y="3277228"/>
              <a:ext cx="142623" cy="97814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FFA7A771-1E9F-E8CB-BB84-806B252D646D}"/>
                </a:ext>
              </a:extLst>
            </p:cNvPr>
            <p:cNvSpPr/>
            <p:nvPr/>
          </p:nvSpPr>
          <p:spPr bwMode="auto">
            <a:xfrm rot="5400000">
              <a:off x="7783907" y="3828917"/>
              <a:ext cx="185955" cy="124636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13CC1D79-F962-8F0D-BF88-A50317AAB7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599782"/>
                </p:ext>
              </p:extLst>
            </p:nvPr>
          </p:nvGraphicFramePr>
          <p:xfrm>
            <a:off x="7362825" y="2836863"/>
            <a:ext cx="83978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480" imgH="190440" progId="Equation.DSMT4">
                    <p:embed/>
                  </p:oleObj>
                </mc:Choice>
                <mc:Fallback>
                  <p:oleObj name="Equation" r:id="rId18" imgW="393480" imgH="190440" progId="Equation.DSMT4">
                    <p:embed/>
                    <p:pic>
                      <p:nvPicPr>
                        <p:cNvPr id="74" name="Object 73">
                          <a:extLst>
                            <a:ext uri="{FF2B5EF4-FFF2-40B4-BE49-F238E27FC236}">
                              <a16:creationId xmlns:a16="http://schemas.microsoft.com/office/drawing/2014/main" id="{13CC1D79-F962-8F0D-BF88-A50317AAB7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362825" y="2836863"/>
                          <a:ext cx="839788" cy="384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A85E038-B11A-B984-2323-3B0CEE0694B4}"/>
                </a:ext>
              </a:extLst>
            </p:cNvPr>
            <p:cNvGrpSpPr/>
            <p:nvPr/>
          </p:nvGrpSpPr>
          <p:grpSpPr>
            <a:xfrm>
              <a:off x="7237205" y="3300096"/>
              <a:ext cx="1262861" cy="971182"/>
              <a:chOff x="7237205" y="3300096"/>
              <a:chExt cx="1262861" cy="97118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82D5726-65BC-78C3-0796-12BF441DE1F6}"/>
                  </a:ext>
                </a:extLst>
              </p:cNvPr>
              <p:cNvSpPr/>
              <p:nvPr/>
            </p:nvSpPr>
            <p:spPr bwMode="auto">
              <a:xfrm>
                <a:off x="7237205" y="3300096"/>
                <a:ext cx="1262861" cy="971182"/>
              </a:xfrm>
              <a:prstGeom prst="rect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732DA12-2F87-3196-023F-90EEE7DA3B94}"/>
                  </a:ext>
                </a:extLst>
              </p:cNvPr>
              <p:cNvGrpSpPr/>
              <p:nvPr/>
            </p:nvGrpSpPr>
            <p:grpSpPr>
              <a:xfrm>
                <a:off x="7265118" y="3542503"/>
                <a:ext cx="1234948" cy="504405"/>
                <a:chOff x="4191000" y="1428750"/>
                <a:chExt cx="2064166" cy="314643"/>
              </a:xfrm>
              <a:solidFill>
                <a:srgbClr val="B3EBFF"/>
              </a:solidFill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5976290-9397-02D6-97A3-704B2C791D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428750"/>
                  <a:ext cx="2064166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ABACC75-E2C8-4EF9-B4DE-12A293511AE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91000" y="1742908"/>
                  <a:ext cx="2064166" cy="48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0149870-2540-E7AA-11CF-B9AD65C076D2}"/>
                    </a:ext>
                  </a:extLst>
                </p:cNvPr>
                <p:cNvCxnSpPr>
                  <a:cxnSpLocks/>
                  <a:endCxn id="54" idx="3"/>
                </p:cNvCxnSpPr>
                <p:nvPr/>
              </p:nvCxnSpPr>
              <p:spPr bwMode="auto">
                <a:xfrm flipV="1">
                  <a:off x="4191000" y="1580446"/>
                  <a:ext cx="2064166" cy="5383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F9D66B6-1527-B39E-C016-0F1A8CA4B675}"/>
                  </a:ext>
                </a:extLst>
              </p:cNvPr>
              <p:cNvGrpSpPr/>
              <p:nvPr/>
            </p:nvGrpSpPr>
            <p:grpSpPr>
              <a:xfrm rot="5400000">
                <a:off x="7148394" y="3658152"/>
                <a:ext cx="937073" cy="244842"/>
                <a:chOff x="4174187" y="2273143"/>
                <a:chExt cx="1540811" cy="104995"/>
              </a:xfrm>
              <a:solidFill>
                <a:srgbClr val="B3EBFF"/>
              </a:solidFill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9445D53-B971-18EA-9E3C-F32425634F50}"/>
                    </a:ext>
                  </a:extLst>
                </p:cNvPr>
                <p:cNvCxnSpPr/>
                <p:nvPr/>
              </p:nvCxnSpPr>
              <p:spPr bwMode="auto">
                <a:xfrm>
                  <a:off x="4174187" y="2273143"/>
                  <a:ext cx="152400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BC057A-B9C7-DA13-797D-36C7FCC6DF5F}"/>
                    </a:ext>
                  </a:extLst>
                </p:cNvPr>
                <p:cNvCxnSpPr/>
                <p:nvPr/>
              </p:nvCxnSpPr>
              <p:spPr bwMode="auto">
                <a:xfrm>
                  <a:off x="4191001" y="2378138"/>
                  <a:ext cx="1523997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19D46CA-27DA-49A0-8616-6656F6095ACE}"/>
                  </a:ext>
                </a:extLst>
              </p:cNvPr>
              <p:cNvCxnSpPr/>
              <p:nvPr/>
            </p:nvCxnSpPr>
            <p:spPr bwMode="auto">
              <a:xfrm rot="5400000">
                <a:off x="7520425" y="3780694"/>
                <a:ext cx="926850" cy="0"/>
              </a:xfrm>
              <a:prstGeom prst="line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5608B5B-A7C4-01E6-C972-332CBFD78880}"/>
                  </a:ext>
                </a:extLst>
              </p:cNvPr>
              <p:cNvCxnSpPr/>
              <p:nvPr/>
            </p:nvCxnSpPr>
            <p:spPr bwMode="auto">
              <a:xfrm rot="5400000">
                <a:off x="7769081" y="3781135"/>
                <a:ext cx="926850" cy="0"/>
              </a:xfrm>
              <a:prstGeom prst="line">
                <a:avLst/>
              </a:prstGeom>
              <a:solidFill>
                <a:srgbClr val="B3EBFF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1D2631-D7C1-357E-0378-2C517BAA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41700"/>
              </p:ext>
            </p:extLst>
          </p:nvPr>
        </p:nvGraphicFramePr>
        <p:xfrm>
          <a:off x="3173115" y="1181619"/>
          <a:ext cx="1088271" cy="167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480" imgH="939600" progId="Equation.DSMT4">
                  <p:embed/>
                </p:oleObj>
              </mc:Choice>
              <mc:Fallback>
                <p:oleObj name="Equation" r:id="rId20" imgW="609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73115" y="1181619"/>
                        <a:ext cx="1088271" cy="167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94DA187-0A01-3D85-4C5D-62BD52D7D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88747"/>
              </p:ext>
            </p:extLst>
          </p:nvPr>
        </p:nvGraphicFramePr>
        <p:xfrm>
          <a:off x="363239" y="3820733"/>
          <a:ext cx="2806350" cy="49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34960" imgH="253800" progId="Equation.DSMT4">
                  <p:embed/>
                </p:oleObj>
              </mc:Choice>
              <mc:Fallback>
                <p:oleObj name="Equation" r:id="rId22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3239" y="3820733"/>
                        <a:ext cx="2806350" cy="496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46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908-5950-82AC-B674-B7967799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All-Ones Vectors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8DBD-A1EA-1E88-285E-A21E2B6D677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05744" y="801161"/>
            <a:ext cx="6172200" cy="247650"/>
          </a:xfrm>
        </p:spPr>
        <p:txBody>
          <a:bodyPr/>
          <a:lstStyle/>
          <a:p>
            <a:r>
              <a:rPr lang="en-US" dirty="0"/>
              <a:t>Let’s introduce the all-ones vector and matrix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99FFF2-2D75-2A9C-6908-B327734173C6}"/>
              </a:ext>
            </a:extLst>
          </p:cNvPr>
          <p:cNvGrpSpPr/>
          <p:nvPr/>
        </p:nvGrpSpPr>
        <p:grpSpPr>
          <a:xfrm>
            <a:off x="175410" y="1276350"/>
            <a:ext cx="1674422" cy="1326073"/>
            <a:chOff x="742857" y="1245676"/>
            <a:chExt cx="1674422" cy="1326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F9DEB9-CAB4-32CC-D6A9-FAF5EC7C95E4}"/>
                </a:ext>
              </a:extLst>
            </p:cNvPr>
            <p:cNvSpPr txBox="1"/>
            <p:nvPr/>
          </p:nvSpPr>
          <p:spPr>
            <a:xfrm>
              <a:off x="816863" y="1267931"/>
              <a:ext cx="155948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All-ones vector</a:t>
              </a:r>
              <a:endParaRPr lang="en-US" sz="1600" b="1" baseline="-4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EEB30-B962-3270-9222-5B6E38939BF4}"/>
                </a:ext>
              </a:extLst>
            </p:cNvPr>
            <p:cNvSpPr/>
            <p:nvPr/>
          </p:nvSpPr>
          <p:spPr bwMode="auto">
            <a:xfrm>
              <a:off x="742857" y="1245676"/>
              <a:ext cx="1674422" cy="132607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E3E7B5-FFE5-818A-637F-D59605509BD7}"/>
                </a:ext>
              </a:extLst>
            </p:cNvPr>
            <p:cNvGrpSpPr/>
            <p:nvPr/>
          </p:nvGrpSpPr>
          <p:grpSpPr>
            <a:xfrm>
              <a:off x="911451" y="1460119"/>
              <a:ext cx="1172597" cy="1077218"/>
              <a:chOff x="911451" y="1460119"/>
              <a:chExt cx="1172597" cy="1077218"/>
            </a:xfrm>
          </p:grpSpPr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9EF647C3-0A64-3FDC-D7CD-7FDED0258092}"/>
                  </a:ext>
                </a:extLst>
              </p:cNvPr>
              <p:cNvSpPr/>
              <p:nvPr/>
            </p:nvSpPr>
            <p:spPr bwMode="auto">
              <a:xfrm>
                <a:off x="1815845" y="1558347"/>
                <a:ext cx="131367" cy="929736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F49F17-FA2F-ECCD-18FA-6119E34C34F2}"/>
                  </a:ext>
                </a:extLst>
              </p:cNvPr>
              <p:cNvSpPr txBox="1"/>
              <p:nvPr/>
            </p:nvSpPr>
            <p:spPr>
              <a:xfrm>
                <a:off x="1718506" y="1934458"/>
                <a:ext cx="3655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2B910E-679B-D82A-BE72-F2FFAFA59C26}"/>
                  </a:ext>
                </a:extLst>
              </p:cNvPr>
              <p:cNvSpPr txBox="1"/>
              <p:nvPr/>
            </p:nvSpPr>
            <p:spPr>
              <a:xfrm>
                <a:off x="911451" y="1757606"/>
                <a:ext cx="4504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/>
                  <a:t>=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DE8079-EF16-79D8-1729-AF1DDAC047C2}"/>
                  </a:ext>
                </a:extLst>
              </p:cNvPr>
              <p:cNvSpPr txBox="1"/>
              <p:nvPr/>
            </p:nvSpPr>
            <p:spPr>
              <a:xfrm>
                <a:off x="1402165" y="1460119"/>
                <a:ext cx="28665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/>
              </a:p>
            </p:txBody>
          </p:sp>
          <p:sp>
            <p:nvSpPr>
              <p:cNvPr id="41" name="Double Bracket 40">
                <a:extLst>
                  <a:ext uri="{FF2B5EF4-FFF2-40B4-BE49-F238E27FC236}">
                    <a16:creationId xmlns:a16="http://schemas.microsoft.com/office/drawing/2014/main" id="{3EBF3538-E369-7DE2-38C3-04B6E4BBBA3A}"/>
                  </a:ext>
                </a:extLst>
              </p:cNvPr>
              <p:cNvSpPr/>
              <p:nvPr/>
            </p:nvSpPr>
            <p:spPr bwMode="auto">
              <a:xfrm>
                <a:off x="1355200" y="1536406"/>
                <a:ext cx="410412" cy="955366"/>
              </a:xfrm>
              <a:prstGeom prst="bracketPair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B44270-A1BB-2E3D-C6BE-742A7CEFC495}"/>
              </a:ext>
            </a:extLst>
          </p:cNvPr>
          <p:cNvGrpSpPr/>
          <p:nvPr/>
        </p:nvGrpSpPr>
        <p:grpSpPr>
          <a:xfrm>
            <a:off x="1905000" y="1275969"/>
            <a:ext cx="3381990" cy="978029"/>
            <a:chOff x="2716253" y="1386300"/>
            <a:chExt cx="3384860" cy="9780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A9D94A-2B77-FBD3-1AAD-F97797E4FC69}"/>
                </a:ext>
              </a:extLst>
            </p:cNvPr>
            <p:cNvSpPr txBox="1"/>
            <p:nvPr/>
          </p:nvSpPr>
          <p:spPr>
            <a:xfrm>
              <a:off x="2771050" y="1389726"/>
              <a:ext cx="3330063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Transpose of the all-ones vector</a:t>
              </a:r>
              <a:endParaRPr lang="en-US" sz="1600" b="1" baseline="-45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42B66E-D7E4-DF2E-BF34-D5CDC7407682}"/>
                </a:ext>
              </a:extLst>
            </p:cNvPr>
            <p:cNvSpPr/>
            <p:nvPr/>
          </p:nvSpPr>
          <p:spPr bwMode="auto">
            <a:xfrm>
              <a:off x="2716253" y="1386300"/>
              <a:ext cx="3384859" cy="97802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E16CE9-16BC-EC14-D834-2083CFCC1647}"/>
                </a:ext>
              </a:extLst>
            </p:cNvPr>
            <p:cNvGrpSpPr/>
            <p:nvPr/>
          </p:nvGrpSpPr>
          <p:grpSpPr>
            <a:xfrm>
              <a:off x="3370915" y="1734959"/>
              <a:ext cx="2169068" cy="589598"/>
              <a:chOff x="2993715" y="3120140"/>
              <a:chExt cx="2169068" cy="589598"/>
            </a:xfrm>
          </p:grpSpPr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91F1785D-F5CE-88E4-0D21-6A797D83550F}"/>
                  </a:ext>
                </a:extLst>
              </p:cNvPr>
              <p:cNvSpPr/>
              <p:nvPr/>
            </p:nvSpPr>
            <p:spPr bwMode="auto">
              <a:xfrm rot="5400000">
                <a:off x="4475998" y="3012632"/>
                <a:ext cx="159396" cy="9017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DA9480-DFCF-3562-E846-199C11AEAF91}"/>
                  </a:ext>
                </a:extLst>
              </p:cNvPr>
              <p:cNvSpPr txBox="1"/>
              <p:nvPr/>
            </p:nvSpPr>
            <p:spPr>
              <a:xfrm>
                <a:off x="4440215" y="3463517"/>
                <a:ext cx="3655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38D5F6-F664-C3E3-7153-4EF350438A19}"/>
                  </a:ext>
                </a:extLst>
              </p:cNvPr>
              <p:cNvSpPr txBox="1"/>
              <p:nvPr/>
            </p:nvSpPr>
            <p:spPr>
              <a:xfrm>
                <a:off x="2993715" y="3120140"/>
                <a:ext cx="21690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≡ E</a:t>
                </a:r>
                <a:r>
                  <a:rPr lang="en-US" sz="16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1600" baseline="30000" dirty="0"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dirty="0"/>
                  <a:t>= [1  1  …   1] 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9F8D78-B48A-7DFA-D95B-90227B820C8D}"/>
              </a:ext>
            </a:extLst>
          </p:cNvPr>
          <p:cNvGrpSpPr/>
          <p:nvPr/>
        </p:nvGrpSpPr>
        <p:grpSpPr>
          <a:xfrm>
            <a:off x="249416" y="3037453"/>
            <a:ext cx="3059202" cy="1673585"/>
            <a:chOff x="821312" y="2709283"/>
            <a:chExt cx="3059202" cy="167358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5B2B93-E204-BE80-3EDB-B4C5FFF20312}"/>
                </a:ext>
              </a:extLst>
            </p:cNvPr>
            <p:cNvSpPr txBox="1"/>
            <p:nvPr/>
          </p:nvSpPr>
          <p:spPr>
            <a:xfrm>
              <a:off x="1531779" y="2712619"/>
              <a:ext cx="167829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All-ones matrix</a:t>
              </a:r>
              <a:endParaRPr lang="en-US" sz="1600" b="1" baseline="-45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43B122-723A-D174-36E1-26F018AC29AA}"/>
                </a:ext>
              </a:extLst>
            </p:cNvPr>
            <p:cNvSpPr/>
            <p:nvPr/>
          </p:nvSpPr>
          <p:spPr bwMode="auto">
            <a:xfrm>
              <a:off x="821312" y="2709283"/>
              <a:ext cx="3059202" cy="16735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854D1A-EC9D-47EF-0219-12EB947A4CF5}"/>
                </a:ext>
              </a:extLst>
            </p:cNvPr>
            <p:cNvSpPr txBox="1"/>
            <p:nvPr/>
          </p:nvSpPr>
          <p:spPr>
            <a:xfrm>
              <a:off x="922531" y="3377265"/>
              <a:ext cx="13263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</a:t>
              </a:r>
              <a:endParaRPr lang="en-US" sz="1600" dirty="0"/>
            </a:p>
          </p:txBody>
        </p:sp>
        <p:sp>
          <p:nvSpPr>
            <p:cNvPr id="68" name="Double Bracket 67">
              <a:extLst>
                <a:ext uri="{FF2B5EF4-FFF2-40B4-BE49-F238E27FC236}">
                  <a16:creationId xmlns:a16="http://schemas.microsoft.com/office/drawing/2014/main" id="{F7AF883C-970F-0BF5-E109-EA2ADA681C37}"/>
                </a:ext>
              </a:extLst>
            </p:cNvPr>
            <p:cNvSpPr/>
            <p:nvPr/>
          </p:nvSpPr>
          <p:spPr bwMode="auto">
            <a:xfrm>
              <a:off x="2297333" y="3040899"/>
              <a:ext cx="1170799" cy="957385"/>
            </a:xfrm>
            <a:prstGeom prst="bracketPair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62139D6-931C-D94E-5DC1-E9E36DBE7C59}"/>
                </a:ext>
              </a:extLst>
            </p:cNvPr>
            <p:cNvGrpSpPr/>
            <p:nvPr/>
          </p:nvGrpSpPr>
          <p:grpSpPr>
            <a:xfrm>
              <a:off x="2396708" y="3046005"/>
              <a:ext cx="1071424" cy="883718"/>
              <a:chOff x="2396708" y="3046005"/>
              <a:chExt cx="1071424" cy="88371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2A833A-C6E3-9D70-7D91-4A29054C3008}"/>
                  </a:ext>
                </a:extLst>
              </p:cNvPr>
              <p:cNvSpPr txBox="1"/>
              <p:nvPr/>
            </p:nvSpPr>
            <p:spPr>
              <a:xfrm>
                <a:off x="2406937" y="3046005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C32A56-A682-320D-5F05-D029F2565196}"/>
                  </a:ext>
                </a:extLst>
              </p:cNvPr>
              <p:cNvSpPr txBox="1"/>
              <p:nvPr/>
            </p:nvSpPr>
            <p:spPr>
              <a:xfrm>
                <a:off x="2406937" y="3273163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3B9A0E-198F-7E2A-02C1-AE114D500CB0}"/>
                  </a:ext>
                </a:extLst>
              </p:cNvPr>
              <p:cNvSpPr txBox="1"/>
              <p:nvPr/>
            </p:nvSpPr>
            <p:spPr>
              <a:xfrm>
                <a:off x="2396708" y="3383159"/>
                <a:ext cx="29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dirty="0"/>
                  <a:t>…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11DD4C-DAFC-E7B7-D763-63A3DE31F171}"/>
                  </a:ext>
                </a:extLst>
              </p:cNvPr>
              <p:cNvSpPr txBox="1"/>
              <p:nvPr/>
            </p:nvSpPr>
            <p:spPr>
              <a:xfrm>
                <a:off x="2421728" y="3683502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8393F32-F778-A9E0-676E-131FFA7CA27D}"/>
                </a:ext>
              </a:extLst>
            </p:cNvPr>
            <p:cNvGrpSpPr/>
            <p:nvPr/>
          </p:nvGrpSpPr>
          <p:grpSpPr>
            <a:xfrm>
              <a:off x="2451030" y="4056603"/>
              <a:ext cx="901770" cy="325919"/>
              <a:chOff x="5735014" y="4309905"/>
              <a:chExt cx="901770" cy="325919"/>
            </a:xfrm>
          </p:grpSpPr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3200A1F9-8C6D-BC45-06C1-11817871E87C}"/>
                  </a:ext>
                </a:extLst>
              </p:cNvPr>
              <p:cNvSpPr/>
              <p:nvPr/>
            </p:nvSpPr>
            <p:spPr bwMode="auto">
              <a:xfrm rot="5400000">
                <a:off x="6106201" y="3938718"/>
                <a:ext cx="159396" cy="9017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466FB4-585A-09E1-2006-9F384C8C0555}"/>
                  </a:ext>
                </a:extLst>
              </p:cNvPr>
              <p:cNvSpPr txBox="1"/>
              <p:nvPr/>
            </p:nvSpPr>
            <p:spPr>
              <a:xfrm>
                <a:off x="6205168" y="4389603"/>
                <a:ext cx="2307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100CA431-D2F2-61CB-33F3-586D1E60DB4A}"/>
                </a:ext>
              </a:extLst>
            </p:cNvPr>
            <p:cNvSpPr/>
            <p:nvPr/>
          </p:nvSpPr>
          <p:spPr bwMode="auto">
            <a:xfrm>
              <a:off x="3536416" y="3054516"/>
              <a:ext cx="131367" cy="92973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D92EFFB-459E-6238-B5BD-6565895EBFFD}"/>
                </a:ext>
              </a:extLst>
            </p:cNvPr>
            <p:cNvSpPr txBox="1"/>
            <p:nvPr/>
          </p:nvSpPr>
          <p:spPr>
            <a:xfrm>
              <a:off x="3622696" y="3500376"/>
              <a:ext cx="22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A7052C4-8F70-25AA-23F0-2615E7209501}"/>
              </a:ext>
            </a:extLst>
          </p:cNvPr>
          <p:cNvGrpSpPr/>
          <p:nvPr/>
        </p:nvGrpSpPr>
        <p:grpSpPr>
          <a:xfrm>
            <a:off x="3826136" y="3036202"/>
            <a:ext cx="3506593" cy="1681543"/>
            <a:chOff x="3725953" y="3027754"/>
            <a:chExt cx="3506593" cy="16815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1ED46A-FEEA-BE57-41D3-AFF98E508E79}"/>
                </a:ext>
              </a:extLst>
            </p:cNvPr>
            <p:cNvSpPr txBox="1"/>
            <p:nvPr/>
          </p:nvSpPr>
          <p:spPr>
            <a:xfrm>
              <a:off x="3850557" y="3027754"/>
              <a:ext cx="3381989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Transpose of the all-ones matrix</a:t>
              </a:r>
              <a:endParaRPr lang="en-US" sz="1600" b="1" baseline="-45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8BEB9D-E89E-F070-C315-694A60BB9F30}"/>
                </a:ext>
              </a:extLst>
            </p:cNvPr>
            <p:cNvSpPr/>
            <p:nvPr/>
          </p:nvSpPr>
          <p:spPr bwMode="auto">
            <a:xfrm>
              <a:off x="3725953" y="3035711"/>
              <a:ext cx="3493052" cy="16735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41CD8-9245-3522-CE95-9852477D46ED}"/>
                </a:ext>
              </a:extLst>
            </p:cNvPr>
            <p:cNvSpPr txBox="1"/>
            <p:nvPr/>
          </p:nvSpPr>
          <p:spPr>
            <a:xfrm>
              <a:off x="4046674" y="3733793"/>
              <a:ext cx="14539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 </a:t>
              </a:r>
              <a:r>
                <a:rPr lang="en-US" sz="1600" dirty="0"/>
                <a:t>= E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sz="1600" baseline="30000" dirty="0"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/>
                <a:t>=</a:t>
              </a:r>
            </a:p>
          </p:txBody>
        </p: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93C0F9CD-0BE9-39B6-C945-152EEA4C0AB9}"/>
                </a:ext>
              </a:extLst>
            </p:cNvPr>
            <p:cNvSpPr/>
            <p:nvPr/>
          </p:nvSpPr>
          <p:spPr bwMode="auto">
            <a:xfrm>
              <a:off x="5435254" y="3367327"/>
              <a:ext cx="1170799" cy="957385"/>
            </a:xfrm>
            <a:prstGeom prst="bracketPair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E63C0C0-3E4B-C0AC-1A54-C73682108EA9}"/>
                </a:ext>
              </a:extLst>
            </p:cNvPr>
            <p:cNvGrpSpPr/>
            <p:nvPr/>
          </p:nvGrpSpPr>
          <p:grpSpPr>
            <a:xfrm>
              <a:off x="5534629" y="3372433"/>
              <a:ext cx="1071424" cy="883718"/>
              <a:chOff x="1951499" y="3046005"/>
              <a:chExt cx="1071424" cy="883718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3B380F9-2D25-A3BB-D592-C23A79D98490}"/>
                  </a:ext>
                </a:extLst>
              </p:cNvPr>
              <p:cNvSpPr txBox="1"/>
              <p:nvPr/>
            </p:nvSpPr>
            <p:spPr>
              <a:xfrm>
                <a:off x="1961728" y="3046005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1CB705-E558-08E1-5733-C2E84DDB18FE}"/>
                  </a:ext>
                </a:extLst>
              </p:cNvPr>
              <p:cNvSpPr txBox="1"/>
              <p:nvPr/>
            </p:nvSpPr>
            <p:spPr>
              <a:xfrm>
                <a:off x="1975883" y="3273163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A4C424-1F36-E886-E3F9-4D2628C79087}"/>
                  </a:ext>
                </a:extLst>
              </p:cNvPr>
              <p:cNvSpPr txBox="1"/>
              <p:nvPr/>
            </p:nvSpPr>
            <p:spPr>
              <a:xfrm>
                <a:off x="1951499" y="3383159"/>
                <a:ext cx="29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dirty="0"/>
                  <a:t>… 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95AB2D-F18A-925E-6368-6E3A478CE470}"/>
                  </a:ext>
                </a:extLst>
              </p:cNvPr>
              <p:cNvSpPr txBox="1"/>
              <p:nvPr/>
            </p:nvSpPr>
            <p:spPr>
              <a:xfrm>
                <a:off x="1976519" y="3683502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1  …   1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75E0217-3CD9-35AC-3E8D-FF0C56A50447}"/>
                </a:ext>
              </a:extLst>
            </p:cNvPr>
            <p:cNvGrpSpPr/>
            <p:nvPr/>
          </p:nvGrpSpPr>
          <p:grpSpPr>
            <a:xfrm>
              <a:off x="5595091" y="4383378"/>
              <a:ext cx="901770" cy="325919"/>
              <a:chOff x="5295945" y="4310252"/>
              <a:chExt cx="901770" cy="325919"/>
            </a:xfrm>
          </p:grpSpPr>
          <p:sp>
            <p:nvSpPr>
              <p:cNvPr id="98" name="Right Brace 97">
                <a:extLst>
                  <a:ext uri="{FF2B5EF4-FFF2-40B4-BE49-F238E27FC236}">
                    <a16:creationId xmlns:a16="http://schemas.microsoft.com/office/drawing/2014/main" id="{95479BBD-AFAD-5880-D008-ACC385FFA45D}"/>
                  </a:ext>
                </a:extLst>
              </p:cNvPr>
              <p:cNvSpPr/>
              <p:nvPr/>
            </p:nvSpPr>
            <p:spPr bwMode="auto">
              <a:xfrm rot="5400000">
                <a:off x="5667132" y="3939065"/>
                <a:ext cx="159396" cy="9017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5EC0F5-C7B9-36FB-C38D-7ACEF7139F5D}"/>
                  </a:ext>
                </a:extLst>
              </p:cNvPr>
              <p:cNvSpPr txBox="1"/>
              <p:nvPr/>
            </p:nvSpPr>
            <p:spPr>
              <a:xfrm>
                <a:off x="5766099" y="4389950"/>
                <a:ext cx="2307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BAC9760A-8674-A002-238C-4B1AC7D16333}"/>
                </a:ext>
              </a:extLst>
            </p:cNvPr>
            <p:cNvSpPr/>
            <p:nvPr/>
          </p:nvSpPr>
          <p:spPr bwMode="auto">
            <a:xfrm>
              <a:off x="6674337" y="3380944"/>
              <a:ext cx="131367" cy="92973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C552EB-239A-25A1-AB16-991F99243C5F}"/>
                </a:ext>
              </a:extLst>
            </p:cNvPr>
            <p:cNvSpPr txBox="1"/>
            <p:nvPr/>
          </p:nvSpPr>
          <p:spPr>
            <a:xfrm>
              <a:off x="6760617" y="3826804"/>
              <a:ext cx="22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M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965185D-AA7A-6503-31BB-1A4222CB5224}"/>
              </a:ext>
            </a:extLst>
          </p:cNvPr>
          <p:cNvSpPr txBox="1"/>
          <p:nvPr/>
        </p:nvSpPr>
        <p:spPr>
          <a:xfrm>
            <a:off x="5410200" y="1277095"/>
            <a:ext cx="3684724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E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baseline="30000" dirty="0"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J</a:t>
            </a:r>
            <a:r>
              <a:rPr lang="en-US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baseline="30000" dirty="0"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20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CE87B6-D37D-B2A0-F39E-FC54ACAB6A12}"/>
              </a:ext>
            </a:extLst>
          </p:cNvPr>
          <p:cNvGrpSpPr/>
          <p:nvPr/>
        </p:nvGrpSpPr>
        <p:grpSpPr>
          <a:xfrm>
            <a:off x="5664581" y="1776427"/>
            <a:ext cx="2977176" cy="1099242"/>
            <a:chOff x="5677002" y="1947124"/>
            <a:chExt cx="2977176" cy="10992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C62D19-42A0-AA10-E530-8D405AAC202C}"/>
                </a:ext>
              </a:extLst>
            </p:cNvPr>
            <p:cNvSpPr txBox="1"/>
            <p:nvPr/>
          </p:nvSpPr>
          <p:spPr>
            <a:xfrm>
              <a:off x="8339105" y="2534888"/>
              <a:ext cx="3150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baseline="-250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22E2D-94D6-8CC2-0D63-A42B11365B5E}"/>
                </a:ext>
              </a:extLst>
            </p:cNvPr>
            <p:cNvSpPr txBox="1"/>
            <p:nvPr/>
          </p:nvSpPr>
          <p:spPr>
            <a:xfrm>
              <a:off x="5677002" y="2357870"/>
              <a:ext cx="20688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  <a:r>
                <a:rPr lang="en-US" sz="1600" baseline="-25000" dirty="0"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baseline="-35000" dirty="0">
                  <a:ea typeface="Tahoma" panose="020B0604030504040204" pitchFamily="34" charset="0"/>
                  <a:cs typeface="Tahoma" panose="020B0604030504040204" pitchFamily="34" charset="0"/>
                </a:rPr>
                <a:t>1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       b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[1]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</a:t>
              </a:r>
              <a:endParaRPr lang="en-US" sz="1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E8FACB-EE6E-7022-86DE-0C377C912EEB}"/>
                </a:ext>
              </a:extLst>
            </p:cNvPr>
            <p:cNvGrpSpPr/>
            <p:nvPr/>
          </p:nvGrpSpPr>
          <p:grpSpPr>
            <a:xfrm>
              <a:off x="6585351" y="1947124"/>
              <a:ext cx="410412" cy="1077218"/>
              <a:chOff x="1733331" y="3315728"/>
              <a:chExt cx="410412" cy="107721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F37475-C775-48F0-C706-D10BA8257BEB}"/>
                  </a:ext>
                </a:extLst>
              </p:cNvPr>
              <p:cNvSpPr txBox="1"/>
              <p:nvPr/>
            </p:nvSpPr>
            <p:spPr>
              <a:xfrm>
                <a:off x="1780296" y="3315728"/>
                <a:ext cx="28665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  <a:p>
                <a:r>
                  <a:rPr lang="en-US" sz="1600" dirty="0"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600" dirty="0"/>
              </a:p>
            </p:txBody>
          </p:sp>
          <p:sp>
            <p:nvSpPr>
              <p:cNvPr id="13" name="Double Bracket 12">
                <a:extLst>
                  <a:ext uri="{FF2B5EF4-FFF2-40B4-BE49-F238E27FC236}">
                    <a16:creationId xmlns:a16="http://schemas.microsoft.com/office/drawing/2014/main" id="{CC0AA9EF-8303-DB0A-14B0-9288E9E003DB}"/>
                  </a:ext>
                </a:extLst>
              </p:cNvPr>
              <p:cNvSpPr/>
              <p:nvPr/>
            </p:nvSpPr>
            <p:spPr bwMode="auto">
              <a:xfrm>
                <a:off x="1733331" y="3392014"/>
                <a:ext cx="410412" cy="1000931"/>
              </a:xfrm>
              <a:prstGeom prst="bracketPair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9E9770-C8A2-41F7-E2FF-DAEC139D43BA}"/>
                </a:ext>
              </a:extLst>
            </p:cNvPr>
            <p:cNvGrpSpPr/>
            <p:nvPr/>
          </p:nvGrpSpPr>
          <p:grpSpPr>
            <a:xfrm>
              <a:off x="7632421" y="1969148"/>
              <a:ext cx="557881" cy="1077218"/>
              <a:chOff x="2736385" y="3259780"/>
              <a:chExt cx="557881" cy="107721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EC2A32-BC22-B100-8B17-C3BDAB15E78F}"/>
                  </a:ext>
                </a:extLst>
              </p:cNvPr>
              <p:cNvSpPr txBox="1"/>
              <p:nvPr/>
            </p:nvSpPr>
            <p:spPr>
              <a:xfrm>
                <a:off x="2740590" y="3259780"/>
                <a:ext cx="55367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b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16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[1]</a:t>
                </a:r>
                <a:endParaRPr lang="en-US" sz="1600" dirty="0"/>
              </a:p>
            </p:txBody>
          </p:sp>
          <p:sp>
            <p:nvSpPr>
              <p:cNvPr id="11" name="Double Bracket 10">
                <a:extLst>
                  <a:ext uri="{FF2B5EF4-FFF2-40B4-BE49-F238E27FC236}">
                    <a16:creationId xmlns:a16="http://schemas.microsoft.com/office/drawing/2014/main" id="{9951D7A1-9FEC-730B-4830-ECCE0020D5A9}"/>
                  </a:ext>
                </a:extLst>
              </p:cNvPr>
              <p:cNvSpPr/>
              <p:nvPr/>
            </p:nvSpPr>
            <p:spPr bwMode="auto">
              <a:xfrm>
                <a:off x="2736385" y="3336067"/>
                <a:ext cx="501486" cy="978906"/>
              </a:xfrm>
              <a:prstGeom prst="bracketPair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ECEF2F2A-7D12-66C1-8A89-6650CD021BE1}"/>
                </a:ext>
              </a:extLst>
            </p:cNvPr>
            <p:cNvSpPr/>
            <p:nvPr/>
          </p:nvSpPr>
          <p:spPr bwMode="auto">
            <a:xfrm>
              <a:off x="8199020" y="2068649"/>
              <a:ext cx="131367" cy="92973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77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908-5950-82AC-B674-B7967799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Identity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8DBD-A1EA-1E88-285E-A21E2B6D677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05744" y="801161"/>
            <a:ext cx="8033456" cy="247650"/>
          </a:xfrm>
        </p:spPr>
        <p:txBody>
          <a:bodyPr/>
          <a:lstStyle/>
          <a:p>
            <a:r>
              <a:rPr lang="en-US" dirty="0"/>
              <a:t>The identity matrix I</a:t>
            </a:r>
            <a:r>
              <a:rPr lang="en-US" baseline="-25000" dirty="0"/>
              <a:t>N</a:t>
            </a:r>
            <a:r>
              <a:rPr lang="en-US" dirty="0"/>
              <a:t> is a square matrix [N x N] that has ones on its diagonal and zeros in other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matrix A of size [N x N] multiplied by the identity matrix of the same size from either side equals itself.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833A1-8C7F-A315-C73E-2F80C34AC0B1}"/>
              </a:ext>
            </a:extLst>
          </p:cNvPr>
          <p:cNvGrpSpPr/>
          <p:nvPr/>
        </p:nvGrpSpPr>
        <p:grpSpPr>
          <a:xfrm>
            <a:off x="2846971" y="3997301"/>
            <a:ext cx="3353384" cy="790413"/>
            <a:chOff x="3873942" y="3626444"/>
            <a:chExt cx="3353384" cy="7904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F9DEB9-CAB4-32CC-D6A9-FAF5EC7C95E4}"/>
                </a:ext>
              </a:extLst>
            </p:cNvPr>
            <p:cNvSpPr txBox="1"/>
            <p:nvPr/>
          </p:nvSpPr>
          <p:spPr>
            <a:xfrm>
              <a:off x="3930607" y="3626444"/>
              <a:ext cx="3296719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Multiplying by identity matrix</a:t>
              </a:r>
              <a:endParaRPr lang="en-US" sz="1600" b="1" baseline="-4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EEB30-B962-3270-9222-5B6E38939BF4}"/>
                </a:ext>
              </a:extLst>
            </p:cNvPr>
            <p:cNvSpPr/>
            <p:nvPr/>
          </p:nvSpPr>
          <p:spPr bwMode="auto">
            <a:xfrm>
              <a:off x="3873942" y="3628538"/>
              <a:ext cx="3169900" cy="7883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2B910E-679B-D82A-BE72-F2FFAFA59C26}"/>
                </a:ext>
              </a:extLst>
            </p:cNvPr>
            <p:cNvSpPr txBox="1"/>
            <p:nvPr/>
          </p:nvSpPr>
          <p:spPr>
            <a:xfrm>
              <a:off x="4589607" y="4007471"/>
              <a:ext cx="2223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  = A I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/>
                <a:t>= A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9F8D78-B48A-7DFA-D95B-90227B820C8D}"/>
              </a:ext>
            </a:extLst>
          </p:cNvPr>
          <p:cNvGrpSpPr/>
          <p:nvPr/>
        </p:nvGrpSpPr>
        <p:grpSpPr>
          <a:xfrm>
            <a:off x="1916674" y="1528446"/>
            <a:ext cx="2232604" cy="1688009"/>
            <a:chOff x="1662172" y="2694859"/>
            <a:chExt cx="2232604" cy="168800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5B2B93-E204-BE80-3EDB-B4C5FFF20312}"/>
                </a:ext>
              </a:extLst>
            </p:cNvPr>
            <p:cNvSpPr txBox="1"/>
            <p:nvPr/>
          </p:nvSpPr>
          <p:spPr>
            <a:xfrm>
              <a:off x="1942894" y="2694859"/>
              <a:ext cx="167829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Identity matrix</a:t>
              </a:r>
              <a:endParaRPr lang="en-US" sz="1600" b="1" baseline="-450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43B122-723A-D174-36E1-26F018AC29AA}"/>
                </a:ext>
              </a:extLst>
            </p:cNvPr>
            <p:cNvSpPr/>
            <p:nvPr/>
          </p:nvSpPr>
          <p:spPr bwMode="auto">
            <a:xfrm>
              <a:off x="1662172" y="2709283"/>
              <a:ext cx="2232604" cy="16735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854D1A-EC9D-47EF-0219-12EB947A4CF5}"/>
                </a:ext>
              </a:extLst>
            </p:cNvPr>
            <p:cNvSpPr txBox="1"/>
            <p:nvPr/>
          </p:nvSpPr>
          <p:spPr>
            <a:xfrm>
              <a:off x="1794048" y="3377265"/>
              <a:ext cx="4822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</a:t>
              </a:r>
              <a:endParaRPr lang="en-US" sz="1600" dirty="0"/>
            </a:p>
          </p:txBody>
        </p:sp>
        <p:sp>
          <p:nvSpPr>
            <p:cNvPr id="68" name="Double Bracket 67">
              <a:extLst>
                <a:ext uri="{FF2B5EF4-FFF2-40B4-BE49-F238E27FC236}">
                  <a16:creationId xmlns:a16="http://schemas.microsoft.com/office/drawing/2014/main" id="{F7AF883C-970F-0BF5-E109-EA2ADA681C37}"/>
                </a:ext>
              </a:extLst>
            </p:cNvPr>
            <p:cNvSpPr/>
            <p:nvPr/>
          </p:nvSpPr>
          <p:spPr bwMode="auto">
            <a:xfrm>
              <a:off x="2297333" y="3040899"/>
              <a:ext cx="1170799" cy="957385"/>
            </a:xfrm>
            <a:prstGeom prst="bracketPair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62139D6-931C-D94E-5DC1-E9E36DBE7C59}"/>
                </a:ext>
              </a:extLst>
            </p:cNvPr>
            <p:cNvGrpSpPr/>
            <p:nvPr/>
          </p:nvGrpSpPr>
          <p:grpSpPr>
            <a:xfrm>
              <a:off x="2396708" y="3046005"/>
              <a:ext cx="1071424" cy="883718"/>
              <a:chOff x="2396708" y="3046005"/>
              <a:chExt cx="1071424" cy="883718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2A833A-C6E3-9D70-7D91-4A29054C3008}"/>
                  </a:ext>
                </a:extLst>
              </p:cNvPr>
              <p:cNvSpPr txBox="1"/>
              <p:nvPr/>
            </p:nvSpPr>
            <p:spPr>
              <a:xfrm>
                <a:off x="2406937" y="3046005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0  …   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C32A56-A682-320D-5F05-D029F2565196}"/>
                  </a:ext>
                </a:extLst>
              </p:cNvPr>
              <p:cNvSpPr txBox="1"/>
              <p:nvPr/>
            </p:nvSpPr>
            <p:spPr>
              <a:xfrm>
                <a:off x="2406937" y="3273163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0  1  …   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3B9A0E-198F-7E2A-02C1-AE114D500CB0}"/>
                  </a:ext>
                </a:extLst>
              </p:cNvPr>
              <p:cNvSpPr txBox="1"/>
              <p:nvPr/>
            </p:nvSpPr>
            <p:spPr>
              <a:xfrm>
                <a:off x="2396708" y="3383159"/>
                <a:ext cx="29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dirty="0"/>
                  <a:t>…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B11DD4C-DAFC-E7B7-D763-63A3DE31F171}"/>
                  </a:ext>
                </a:extLst>
              </p:cNvPr>
              <p:cNvSpPr txBox="1"/>
              <p:nvPr/>
            </p:nvSpPr>
            <p:spPr>
              <a:xfrm>
                <a:off x="2421728" y="3683502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0  0  …   1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8393F32-F778-A9E0-676E-131FFA7CA27D}"/>
                </a:ext>
              </a:extLst>
            </p:cNvPr>
            <p:cNvGrpSpPr/>
            <p:nvPr/>
          </p:nvGrpSpPr>
          <p:grpSpPr>
            <a:xfrm>
              <a:off x="2451030" y="4056603"/>
              <a:ext cx="901770" cy="325919"/>
              <a:chOff x="5735014" y="4309905"/>
              <a:chExt cx="901770" cy="325919"/>
            </a:xfrm>
          </p:grpSpPr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3200A1F9-8C6D-BC45-06C1-11817871E87C}"/>
                  </a:ext>
                </a:extLst>
              </p:cNvPr>
              <p:cNvSpPr/>
              <p:nvPr/>
            </p:nvSpPr>
            <p:spPr bwMode="auto">
              <a:xfrm rot="5400000">
                <a:off x="6106201" y="3938718"/>
                <a:ext cx="159396" cy="9017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466FB4-585A-09E1-2006-9F384C8C0555}"/>
                  </a:ext>
                </a:extLst>
              </p:cNvPr>
              <p:cNvSpPr txBox="1"/>
              <p:nvPr/>
            </p:nvSpPr>
            <p:spPr>
              <a:xfrm>
                <a:off x="6205168" y="4389603"/>
                <a:ext cx="2307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100CA431-D2F2-61CB-33F3-586D1E60DB4A}"/>
                </a:ext>
              </a:extLst>
            </p:cNvPr>
            <p:cNvSpPr/>
            <p:nvPr/>
          </p:nvSpPr>
          <p:spPr bwMode="auto">
            <a:xfrm>
              <a:off x="3536416" y="3054516"/>
              <a:ext cx="131367" cy="92973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D92EFFB-459E-6238-B5BD-6565895EBFFD}"/>
                </a:ext>
              </a:extLst>
            </p:cNvPr>
            <p:cNvSpPr txBox="1"/>
            <p:nvPr/>
          </p:nvSpPr>
          <p:spPr>
            <a:xfrm>
              <a:off x="3622696" y="3500376"/>
              <a:ext cx="22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A7052C4-8F70-25AA-23F0-2615E7209501}"/>
              </a:ext>
            </a:extLst>
          </p:cNvPr>
          <p:cNvGrpSpPr/>
          <p:nvPr/>
        </p:nvGrpSpPr>
        <p:grpSpPr>
          <a:xfrm>
            <a:off x="4866314" y="1541619"/>
            <a:ext cx="2996198" cy="1681543"/>
            <a:chOff x="3939733" y="3027754"/>
            <a:chExt cx="2996198" cy="168154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1ED46A-FEEA-BE57-41D3-AFF98E508E79}"/>
                </a:ext>
              </a:extLst>
            </p:cNvPr>
            <p:cNvSpPr txBox="1"/>
            <p:nvPr/>
          </p:nvSpPr>
          <p:spPr>
            <a:xfrm>
              <a:off x="4195166" y="3027754"/>
              <a:ext cx="2733676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/>
                <a:t>Transpose of the identity matrix</a:t>
              </a:r>
              <a:endParaRPr lang="en-US" sz="1600" b="1" baseline="-450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8BEB9D-E89E-F070-C315-694A60BB9F30}"/>
                </a:ext>
              </a:extLst>
            </p:cNvPr>
            <p:cNvSpPr/>
            <p:nvPr/>
          </p:nvSpPr>
          <p:spPr bwMode="auto">
            <a:xfrm>
              <a:off x="3939733" y="3035711"/>
              <a:ext cx="2996198" cy="16735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41CD8-9245-3522-CE95-9852477D46ED}"/>
                </a:ext>
              </a:extLst>
            </p:cNvPr>
            <p:cNvSpPr txBox="1"/>
            <p:nvPr/>
          </p:nvSpPr>
          <p:spPr>
            <a:xfrm>
              <a:off x="4043059" y="3733273"/>
              <a:ext cx="14539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(I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  <a:r>
                <a: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 </a:t>
              </a:r>
              <a:r>
                <a:rPr lang="en-US" sz="1600" dirty="0"/>
                <a:t>= 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r>
                <a:rPr lang="en-US" sz="1600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/>
                <a:t>=</a:t>
              </a:r>
            </a:p>
          </p:txBody>
        </p: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93C0F9CD-0BE9-39B6-C945-152EEA4C0AB9}"/>
                </a:ext>
              </a:extLst>
            </p:cNvPr>
            <p:cNvSpPr/>
            <p:nvPr/>
          </p:nvSpPr>
          <p:spPr bwMode="auto">
            <a:xfrm>
              <a:off x="5239138" y="3367327"/>
              <a:ext cx="1170799" cy="957385"/>
            </a:xfrm>
            <a:prstGeom prst="bracketPair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E63C0C0-3E4B-C0AC-1A54-C73682108EA9}"/>
                </a:ext>
              </a:extLst>
            </p:cNvPr>
            <p:cNvGrpSpPr/>
            <p:nvPr/>
          </p:nvGrpSpPr>
          <p:grpSpPr>
            <a:xfrm>
              <a:off x="5338513" y="3372433"/>
              <a:ext cx="1071424" cy="883718"/>
              <a:chOff x="1755383" y="3046005"/>
              <a:chExt cx="1071424" cy="883718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3B380F9-2D25-A3BB-D592-C23A79D98490}"/>
                  </a:ext>
                </a:extLst>
              </p:cNvPr>
              <p:cNvSpPr txBox="1"/>
              <p:nvPr/>
            </p:nvSpPr>
            <p:spPr>
              <a:xfrm>
                <a:off x="1765612" y="3046005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1  0  …   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1CB705-E558-08E1-5733-C2E84DDB18FE}"/>
                  </a:ext>
                </a:extLst>
              </p:cNvPr>
              <p:cNvSpPr txBox="1"/>
              <p:nvPr/>
            </p:nvSpPr>
            <p:spPr>
              <a:xfrm>
                <a:off x="1765612" y="3273163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0  1  …   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A4C424-1F36-E886-E3F9-4D2628C79087}"/>
                  </a:ext>
                </a:extLst>
              </p:cNvPr>
              <p:cNvSpPr txBox="1"/>
              <p:nvPr/>
            </p:nvSpPr>
            <p:spPr>
              <a:xfrm>
                <a:off x="1755383" y="3383159"/>
                <a:ext cx="291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dirty="0"/>
                  <a:t>… 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95AB2D-F18A-925E-6368-6E3A478CE470}"/>
                  </a:ext>
                </a:extLst>
              </p:cNvPr>
              <p:cNvSpPr txBox="1"/>
              <p:nvPr/>
            </p:nvSpPr>
            <p:spPr>
              <a:xfrm>
                <a:off x="1780403" y="3683502"/>
                <a:ext cx="1046404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dirty="0"/>
                  <a:t>0  0  …   1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75E0217-3CD9-35AC-3E8D-FF0C56A50447}"/>
                </a:ext>
              </a:extLst>
            </p:cNvPr>
            <p:cNvGrpSpPr/>
            <p:nvPr/>
          </p:nvGrpSpPr>
          <p:grpSpPr>
            <a:xfrm>
              <a:off x="5398975" y="4383378"/>
              <a:ext cx="901770" cy="325919"/>
              <a:chOff x="5099829" y="4310252"/>
              <a:chExt cx="901770" cy="325919"/>
            </a:xfrm>
          </p:grpSpPr>
          <p:sp>
            <p:nvSpPr>
              <p:cNvPr id="98" name="Right Brace 97">
                <a:extLst>
                  <a:ext uri="{FF2B5EF4-FFF2-40B4-BE49-F238E27FC236}">
                    <a16:creationId xmlns:a16="http://schemas.microsoft.com/office/drawing/2014/main" id="{95479BBD-AFAD-5880-D008-ACC385FFA45D}"/>
                  </a:ext>
                </a:extLst>
              </p:cNvPr>
              <p:cNvSpPr/>
              <p:nvPr/>
            </p:nvSpPr>
            <p:spPr bwMode="auto">
              <a:xfrm rot="5400000">
                <a:off x="5471016" y="3939065"/>
                <a:ext cx="159396" cy="90177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5EC0F5-C7B9-36FB-C38D-7ACEF7139F5D}"/>
                  </a:ext>
                </a:extLst>
              </p:cNvPr>
              <p:cNvSpPr txBox="1"/>
              <p:nvPr/>
            </p:nvSpPr>
            <p:spPr>
              <a:xfrm>
                <a:off x="5569983" y="4389950"/>
                <a:ext cx="2307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FF0000"/>
                    </a:solidFill>
                  </a:rPr>
                  <a:t>N</a:t>
                </a:r>
                <a:endParaRPr lang="en-US" sz="1600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BAC9760A-8674-A002-238C-4B1AC7D16333}"/>
                </a:ext>
              </a:extLst>
            </p:cNvPr>
            <p:cNvSpPr/>
            <p:nvPr/>
          </p:nvSpPr>
          <p:spPr bwMode="auto">
            <a:xfrm>
              <a:off x="6478221" y="3380944"/>
              <a:ext cx="131367" cy="92973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C552EB-239A-25A1-AB16-991F99243C5F}"/>
                </a:ext>
              </a:extLst>
            </p:cNvPr>
            <p:cNvSpPr txBox="1"/>
            <p:nvPr/>
          </p:nvSpPr>
          <p:spPr>
            <a:xfrm>
              <a:off x="6564501" y="3826804"/>
              <a:ext cx="2258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2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763647" y="1566175"/>
            <a:ext cx="7699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Perceptron for Logistic Regression</a:t>
            </a:r>
          </a:p>
          <a:p>
            <a:r>
              <a:rPr lang="en-US" sz="3600" dirty="0">
                <a:solidFill>
                  <a:srgbClr val="333399"/>
                </a:solidFill>
              </a:rPr>
              <a:t>with the Sigmoid Activation Function and Many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26193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C67-142E-5554-10EA-0A1DB2D2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27" y="369064"/>
            <a:ext cx="6723055" cy="490538"/>
          </a:xfrm>
        </p:spPr>
        <p:txBody>
          <a:bodyPr/>
          <a:lstStyle/>
          <a:p>
            <a:r>
              <a:rPr lang="en-US" dirty="0"/>
              <a:t>Training of a Logistic Regression Perceptron with M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ADFF-908E-4D63-ABEC-05EBF56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6" y="1093885"/>
            <a:ext cx="4457445" cy="3621121"/>
          </a:xfrm>
        </p:spPr>
        <p:txBody>
          <a:bodyPr/>
          <a:lstStyle/>
          <a:p>
            <a:r>
              <a:rPr lang="en-US" dirty="0"/>
              <a:t>There is a perceptron with a set of M training samples </a:t>
            </a:r>
            <a:r>
              <a:rPr lang="ru-RU" sz="2000" dirty="0"/>
              <a:t>Ӿ</a:t>
            </a:r>
            <a:r>
              <a:rPr lang="en-US" sz="2000" b="1" dirty="0"/>
              <a:t> </a:t>
            </a:r>
            <a:r>
              <a:rPr lang="en-US" sz="2000" dirty="0"/>
              <a:t>= [(x</a:t>
            </a:r>
            <a:r>
              <a:rPr lang="en-US" sz="2000" baseline="30000" dirty="0"/>
              <a:t>(1)</a:t>
            </a:r>
            <a:r>
              <a:rPr lang="en-US" sz="2000" dirty="0"/>
              <a:t>,y</a:t>
            </a:r>
            <a:r>
              <a:rPr lang="en-US" sz="2000" baseline="30000" dirty="0"/>
              <a:t>(1)</a:t>
            </a:r>
            <a:r>
              <a:rPr lang="en-US" sz="2000" dirty="0"/>
              <a:t>), (x</a:t>
            </a:r>
            <a:r>
              <a:rPr lang="en-US" sz="2000" baseline="30000" dirty="0"/>
              <a:t>(2)</a:t>
            </a:r>
            <a:r>
              <a:rPr lang="en-US" sz="2000" dirty="0"/>
              <a:t>,y</a:t>
            </a:r>
            <a:r>
              <a:rPr lang="en-US" sz="2000" baseline="30000" dirty="0"/>
              <a:t>(2)</a:t>
            </a:r>
            <a:r>
              <a:rPr lang="en-US" sz="2000" dirty="0"/>
              <a:t>),…, (x</a:t>
            </a:r>
            <a:r>
              <a:rPr lang="en-US" sz="2000" baseline="30000" dirty="0"/>
              <a:t>(M)</a:t>
            </a:r>
            <a:r>
              <a:rPr lang="en-US" sz="2000" dirty="0"/>
              <a:t>,y</a:t>
            </a:r>
            <a:r>
              <a:rPr lang="en-US" sz="2000" baseline="30000" dirty="0"/>
              <a:t>(M)</a:t>
            </a:r>
            <a:r>
              <a:rPr lang="en-US" sz="2000" dirty="0"/>
              <a:t>)]</a:t>
            </a:r>
            <a:r>
              <a:rPr lang="en-US" dirty="0"/>
              <a:t> where </a:t>
            </a:r>
            <a:r>
              <a:rPr lang="en-US" sz="2000" dirty="0"/>
              <a:t>x</a:t>
            </a:r>
            <a:r>
              <a:rPr lang="en-US" sz="2000" baseline="30000" dirty="0"/>
              <a:t>(p)</a:t>
            </a:r>
            <a:r>
              <a:rPr lang="en-US" dirty="0"/>
              <a:t> is the input vector and </a:t>
            </a:r>
            <a:r>
              <a:rPr lang="en-US" sz="2000" dirty="0"/>
              <a:t>y</a:t>
            </a:r>
            <a:r>
              <a:rPr lang="en-US" sz="2000" baseline="30000" dirty="0"/>
              <a:t>(p)</a:t>
            </a:r>
            <a:r>
              <a:rPr lang="en-US" dirty="0"/>
              <a:t> is the assigned label for the target outcome for training sample p indicates by the superscript index (p).</a:t>
            </a:r>
          </a:p>
          <a:p>
            <a:r>
              <a:rPr lang="en-US" dirty="0"/>
              <a:t>The output neuron has the sigmoid activation function a(z) = </a:t>
            </a:r>
            <a:r>
              <a:rPr lang="el-GR" dirty="0"/>
              <a:t>σ</a:t>
            </a:r>
            <a:r>
              <a:rPr lang="en-US" dirty="0"/>
              <a:t>(z).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3F835-0201-9C72-2EC6-453FE5D20EA0}"/>
              </a:ext>
            </a:extLst>
          </p:cNvPr>
          <p:cNvGrpSpPr/>
          <p:nvPr/>
        </p:nvGrpSpPr>
        <p:grpSpPr>
          <a:xfrm>
            <a:off x="5334000" y="937963"/>
            <a:ext cx="3385327" cy="1709987"/>
            <a:chOff x="4655410" y="1466850"/>
            <a:chExt cx="3989587" cy="20193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02AAF-B6B9-3EA4-44EA-978B046579C3}"/>
                </a:ext>
              </a:extLst>
            </p:cNvPr>
            <p:cNvGrpSpPr/>
            <p:nvPr/>
          </p:nvGrpSpPr>
          <p:grpSpPr>
            <a:xfrm>
              <a:off x="4655410" y="1466850"/>
              <a:ext cx="850999" cy="2019300"/>
              <a:chOff x="5769015" y="662642"/>
              <a:chExt cx="512054" cy="122734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0BAC9D-A159-C329-36E6-39E987BC7B8A}"/>
                  </a:ext>
                </a:extLst>
              </p:cNvPr>
              <p:cNvSpPr/>
              <p:nvPr/>
            </p:nvSpPr>
            <p:spPr bwMode="auto">
              <a:xfrm>
                <a:off x="5769015" y="662642"/>
                <a:ext cx="512054" cy="1227349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9F068C0-354D-4164-3100-812AD49BD514}"/>
                  </a:ext>
                </a:extLst>
              </p:cNvPr>
              <p:cNvGrpSpPr/>
              <p:nvPr/>
            </p:nvGrpSpPr>
            <p:grpSpPr>
              <a:xfrm>
                <a:off x="5807449" y="714612"/>
                <a:ext cx="436683" cy="1145599"/>
                <a:chOff x="5861410" y="1124633"/>
                <a:chExt cx="533419" cy="1326226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CAEB22C-63A2-70A4-19D2-2D643268CC4A}"/>
                    </a:ext>
                  </a:extLst>
                </p:cNvPr>
                <p:cNvSpPr txBox="1"/>
                <p:nvPr/>
              </p:nvSpPr>
              <p:spPr>
                <a:xfrm>
                  <a:off x="5875667" y="1124633"/>
                  <a:ext cx="485678" cy="2589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AF3A2-DEEB-393F-9CEE-0D1B7858DB14}"/>
                    </a:ext>
                  </a:extLst>
                </p:cNvPr>
                <p:cNvSpPr txBox="1"/>
                <p:nvPr/>
              </p:nvSpPr>
              <p:spPr>
                <a:xfrm>
                  <a:off x="5875667" y="1538029"/>
                  <a:ext cx="485679" cy="2589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2DBA-06EB-4FB2-5B9D-03BEFEEFD8A2}"/>
                    </a:ext>
                  </a:extLst>
                </p:cNvPr>
                <p:cNvSpPr txBox="1"/>
                <p:nvPr/>
              </p:nvSpPr>
              <p:spPr>
                <a:xfrm>
                  <a:off x="5875668" y="2191924"/>
                  <a:ext cx="519161" cy="2589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8B1682E-FD32-CE14-A3F3-DC8ACBB03BC1}"/>
                    </a:ext>
                  </a:extLst>
                </p:cNvPr>
                <p:cNvSpPr txBox="1"/>
                <p:nvPr/>
              </p:nvSpPr>
              <p:spPr>
                <a:xfrm>
                  <a:off x="5861410" y="1820881"/>
                  <a:ext cx="466998" cy="2301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CA5260-F9D1-F913-75D0-0163D9722F25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 flipV="1">
              <a:off x="7380193" y="2447932"/>
              <a:ext cx="890860" cy="301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8FD40-6669-C63A-7D6B-61F2D886E8EF}"/>
                </a:ext>
              </a:extLst>
            </p:cNvPr>
            <p:cNvSpPr txBox="1"/>
            <p:nvPr/>
          </p:nvSpPr>
          <p:spPr>
            <a:xfrm>
              <a:off x="7170009" y="1680272"/>
              <a:ext cx="1233172" cy="654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Calculated 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82484F-A021-CA71-B173-B3A04422A914}"/>
                </a:ext>
              </a:extLst>
            </p:cNvPr>
            <p:cNvSpPr txBox="1"/>
            <p:nvPr/>
          </p:nvSpPr>
          <p:spPr>
            <a:xfrm>
              <a:off x="7477200" y="2792949"/>
              <a:ext cx="1167797" cy="654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Target output y</a:t>
              </a:r>
            </a:p>
          </p:txBody>
        </p:sp>
        <p:sp>
          <p:nvSpPr>
            <p:cNvPr id="9" name="Up-Down Arrow 43">
              <a:extLst>
                <a:ext uri="{FF2B5EF4-FFF2-40B4-BE49-F238E27FC236}">
                  <a16:creationId xmlns:a16="http://schemas.microsoft.com/office/drawing/2014/main" id="{CC941313-E2F9-CDD0-8E08-B565A1E84E22}"/>
                </a:ext>
              </a:extLst>
            </p:cNvPr>
            <p:cNvSpPr/>
            <p:nvPr/>
          </p:nvSpPr>
          <p:spPr bwMode="auto">
            <a:xfrm>
              <a:off x="8273849" y="2610662"/>
              <a:ext cx="186201" cy="47546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63AE6D-6546-2E90-A3FD-5BFB77964A4D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>
              <a:off x="5399465" y="1736349"/>
              <a:ext cx="1121230" cy="52465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8E8D70-3234-7DDC-049C-92FF87F1D43A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 bwMode="auto">
            <a:xfrm>
              <a:off x="5399466" y="2323858"/>
              <a:ext cx="1070228" cy="14279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6EEDFF-A4EF-3194-9A13-FCA88E6C10C9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 flipV="1">
              <a:off x="5445022" y="2614874"/>
              <a:ext cx="1075673" cy="63828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D94C51-2132-B465-4A5E-90159BF8FCF8}"/>
                </a:ext>
              </a:extLst>
            </p:cNvPr>
            <p:cNvGrpSpPr/>
            <p:nvPr/>
          </p:nvGrpSpPr>
          <p:grpSpPr>
            <a:xfrm>
              <a:off x="5551030" y="1536916"/>
              <a:ext cx="729247" cy="1934778"/>
              <a:chOff x="5678811" y="1662443"/>
              <a:chExt cx="535999" cy="136139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02880-0D59-9DA9-3E09-A2E0F09B733A}"/>
                  </a:ext>
                </a:extLst>
              </p:cNvPr>
              <p:cNvSpPr txBox="1"/>
              <p:nvPr/>
            </p:nvSpPr>
            <p:spPr>
              <a:xfrm>
                <a:off x="5678811" y="2025764"/>
                <a:ext cx="535999" cy="23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735C23-B396-CE3A-DFBE-65877DF7B4CA}"/>
                  </a:ext>
                </a:extLst>
              </p:cNvPr>
              <p:cNvSpPr txBox="1"/>
              <p:nvPr/>
            </p:nvSpPr>
            <p:spPr>
              <a:xfrm>
                <a:off x="5780554" y="1662443"/>
                <a:ext cx="338087" cy="23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DA2AB-5045-DEAE-BCCF-6E92638DBF51}"/>
                  </a:ext>
                </a:extLst>
              </p:cNvPr>
              <p:cNvSpPr txBox="1"/>
              <p:nvPr/>
            </p:nvSpPr>
            <p:spPr>
              <a:xfrm>
                <a:off x="5806963" y="2405198"/>
                <a:ext cx="259863" cy="23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/>
                  <a:t>…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5BEC9-E731-9090-9B0A-B19F35A2E952}"/>
                  </a:ext>
                </a:extLst>
              </p:cNvPr>
              <p:cNvSpPr txBox="1"/>
              <p:nvPr/>
            </p:nvSpPr>
            <p:spPr>
              <a:xfrm>
                <a:off x="5786189" y="2793671"/>
                <a:ext cx="378985" cy="23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EA1E98-A710-A4A8-E0FF-734FA34D0163}"/>
                </a:ext>
              </a:extLst>
            </p:cNvPr>
            <p:cNvSpPr txBox="1"/>
            <p:nvPr/>
          </p:nvSpPr>
          <p:spPr>
            <a:xfrm>
              <a:off x="8243633" y="2252652"/>
              <a:ext cx="314265" cy="3271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A389DB-97BC-ADBB-08AA-E12BE566156F}"/>
                </a:ext>
              </a:extLst>
            </p:cNvPr>
            <p:cNvGrpSpPr/>
            <p:nvPr/>
          </p:nvGrpSpPr>
          <p:grpSpPr>
            <a:xfrm>
              <a:off x="6384712" y="2036349"/>
              <a:ext cx="995480" cy="883433"/>
              <a:chOff x="1751915" y="3341633"/>
              <a:chExt cx="778817" cy="647189"/>
            </a:xfrm>
          </p:grpSpPr>
          <p:sp>
            <p:nvSpPr>
              <p:cNvPr id="16" name="Pie 7">
                <a:extLst>
                  <a:ext uri="{FF2B5EF4-FFF2-40B4-BE49-F238E27FC236}">
                    <a16:creationId xmlns:a16="http://schemas.microsoft.com/office/drawing/2014/main" id="{4849AEC5-BC72-402D-3A7F-0F3BB5DBCB54}"/>
                  </a:ext>
                </a:extLst>
              </p:cNvPr>
              <p:cNvSpPr/>
              <p:nvPr/>
            </p:nvSpPr>
            <p:spPr bwMode="auto">
              <a:xfrm flipH="1">
                <a:off x="1751915" y="3341633"/>
                <a:ext cx="778817" cy="64718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endParaRPr lang="en-US" dirty="0"/>
              </a:p>
            </p:txBody>
          </p:sp>
          <p:sp>
            <p:nvSpPr>
              <p:cNvPr id="17" name="Pie 6">
                <a:extLst>
                  <a:ext uri="{FF2B5EF4-FFF2-40B4-BE49-F238E27FC236}">
                    <a16:creationId xmlns:a16="http://schemas.microsoft.com/office/drawing/2014/main" id="{029B359F-001B-96FE-8B3C-F396EA3047F3}"/>
                  </a:ext>
                </a:extLst>
              </p:cNvPr>
              <p:cNvSpPr/>
              <p:nvPr/>
            </p:nvSpPr>
            <p:spPr bwMode="auto">
              <a:xfrm>
                <a:off x="1818401" y="3342111"/>
                <a:ext cx="643352" cy="629516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dirty="0"/>
                  <a:t>z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913A670-4810-F1F1-EC43-7B84D3E0ABF6}"/>
                  </a:ext>
                </a:extLst>
              </p:cNvPr>
              <p:cNvSpPr/>
              <p:nvPr/>
            </p:nvSpPr>
            <p:spPr bwMode="auto">
              <a:xfrm>
                <a:off x="2167404" y="3583625"/>
                <a:ext cx="318122" cy="160241"/>
              </a:xfrm>
              <a:custGeom>
                <a:avLst/>
                <a:gdLst>
                  <a:gd name="connsiteX0" fmla="*/ 0 w 439414"/>
                  <a:gd name="connsiteY0" fmla="*/ 275587 h 276001"/>
                  <a:gd name="connsiteX1" fmla="*/ 157162 w 439414"/>
                  <a:gd name="connsiteY1" fmla="*/ 239868 h 276001"/>
                  <a:gd name="connsiteX2" fmla="*/ 257175 w 439414"/>
                  <a:gd name="connsiteY2" fmla="*/ 46987 h 276001"/>
                  <a:gd name="connsiteX3" fmla="*/ 428625 w 439414"/>
                  <a:gd name="connsiteY3" fmla="*/ 4124 h 276001"/>
                  <a:gd name="connsiteX4" fmla="*/ 407194 w 439414"/>
                  <a:gd name="connsiteY4" fmla="*/ 4124 h 2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414" h="276001">
                    <a:moveTo>
                      <a:pt x="0" y="275587"/>
                    </a:moveTo>
                    <a:cubicBezTo>
                      <a:pt x="57150" y="276777"/>
                      <a:pt x="114300" y="277968"/>
                      <a:pt x="157162" y="239868"/>
                    </a:cubicBezTo>
                    <a:cubicBezTo>
                      <a:pt x="200024" y="201768"/>
                      <a:pt x="211931" y="86278"/>
                      <a:pt x="257175" y="46987"/>
                    </a:cubicBezTo>
                    <a:cubicBezTo>
                      <a:pt x="302419" y="7696"/>
                      <a:pt x="403622" y="11268"/>
                      <a:pt x="428625" y="4124"/>
                    </a:cubicBezTo>
                    <a:cubicBezTo>
                      <a:pt x="453628" y="-3020"/>
                      <a:pt x="430411" y="552"/>
                      <a:pt x="407194" y="4124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A6B5654-7B26-29D5-A56A-ABAAF873E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98211"/>
              </p:ext>
            </p:extLst>
          </p:nvPr>
        </p:nvGraphicFramePr>
        <p:xfrm>
          <a:off x="5334000" y="2904446"/>
          <a:ext cx="1607930" cy="191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939600" progId="Equation.DSMT4">
                  <p:embed/>
                </p:oleObj>
              </mc:Choice>
              <mc:Fallback>
                <p:oleObj name="Equation" r:id="rId2" imgW="787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2904446"/>
                        <a:ext cx="1607930" cy="1919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44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C67-142E-5554-10EA-0A1DB2D2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83" y="442132"/>
            <a:ext cx="6723055" cy="490538"/>
          </a:xfrm>
        </p:spPr>
        <p:txBody>
          <a:bodyPr/>
          <a:lstStyle/>
          <a:p>
            <a:r>
              <a:rPr lang="en-US" dirty="0"/>
              <a:t>Training of a Logistic Regression Perceptron with M Training Samples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C14AA01-CFB0-61E3-597B-B6D725A6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2954711"/>
            <a:ext cx="5480882" cy="1789551"/>
          </a:xfrm>
        </p:spPr>
        <p:txBody>
          <a:bodyPr/>
          <a:lstStyle/>
          <a:p>
            <a:r>
              <a:rPr lang="en-US" dirty="0"/>
              <a:t>The training set consists of M such training input vectors x</a:t>
            </a:r>
            <a:r>
              <a:rPr lang="en-US" baseline="30000" dirty="0"/>
              <a:t>(p)</a:t>
            </a:r>
            <a:r>
              <a:rPr lang="en-US" dirty="0"/>
              <a:t>, each of size N, and assigned outputs y</a:t>
            </a:r>
            <a:r>
              <a:rPr lang="en-US" baseline="30000" dirty="0"/>
              <a:t>(p)</a:t>
            </a:r>
            <a:r>
              <a:rPr lang="en-US" dirty="0"/>
              <a:t> where p = 1, 2, …, M.</a:t>
            </a:r>
          </a:p>
          <a:p>
            <a:r>
              <a:rPr lang="en-US" dirty="0"/>
              <a:t>The weight w and bias b stays the same for all inputs including the training set.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3F835-0201-9C72-2EC6-453FE5D20EA0}"/>
              </a:ext>
            </a:extLst>
          </p:cNvPr>
          <p:cNvGrpSpPr/>
          <p:nvPr/>
        </p:nvGrpSpPr>
        <p:grpSpPr>
          <a:xfrm>
            <a:off x="302470" y="1104373"/>
            <a:ext cx="2699527" cy="1405187"/>
            <a:chOff x="4655410" y="1466850"/>
            <a:chExt cx="3989587" cy="20193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D02AAF-B6B9-3EA4-44EA-978B046579C3}"/>
                </a:ext>
              </a:extLst>
            </p:cNvPr>
            <p:cNvGrpSpPr/>
            <p:nvPr/>
          </p:nvGrpSpPr>
          <p:grpSpPr>
            <a:xfrm>
              <a:off x="4655410" y="1466850"/>
              <a:ext cx="850999" cy="2019300"/>
              <a:chOff x="5769015" y="662642"/>
              <a:chExt cx="512054" cy="122734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0BAC9D-A159-C329-36E6-39E987BC7B8A}"/>
                  </a:ext>
                </a:extLst>
              </p:cNvPr>
              <p:cNvSpPr/>
              <p:nvPr/>
            </p:nvSpPr>
            <p:spPr bwMode="auto">
              <a:xfrm>
                <a:off x="5769015" y="662642"/>
                <a:ext cx="512054" cy="1227349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9F068C0-354D-4164-3100-812AD49BD514}"/>
                  </a:ext>
                </a:extLst>
              </p:cNvPr>
              <p:cNvGrpSpPr/>
              <p:nvPr/>
            </p:nvGrpSpPr>
            <p:grpSpPr>
              <a:xfrm>
                <a:off x="5807449" y="714612"/>
                <a:ext cx="436683" cy="1140349"/>
                <a:chOff x="5861410" y="1124633"/>
                <a:chExt cx="533419" cy="132014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CAEB22C-63A2-70A4-19D2-2D643268CC4A}"/>
                    </a:ext>
                  </a:extLst>
                </p:cNvPr>
                <p:cNvSpPr txBox="1"/>
                <p:nvPr/>
              </p:nvSpPr>
              <p:spPr>
                <a:xfrm>
                  <a:off x="5875667" y="1124633"/>
                  <a:ext cx="485678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1</a:t>
                  </a:r>
                  <a:endParaRPr 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AF3A2-DEEB-393F-9CEE-0D1B7858DB14}"/>
                    </a:ext>
                  </a:extLst>
                </p:cNvPr>
                <p:cNvSpPr txBox="1"/>
                <p:nvPr/>
              </p:nvSpPr>
              <p:spPr>
                <a:xfrm>
                  <a:off x="5875667" y="1538029"/>
                  <a:ext cx="485680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endParaRPr lang="en-US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2DBA-06EB-4FB2-5B9D-03BEFEEFD8A2}"/>
                    </a:ext>
                  </a:extLst>
                </p:cNvPr>
                <p:cNvSpPr txBox="1"/>
                <p:nvPr/>
              </p:nvSpPr>
              <p:spPr>
                <a:xfrm>
                  <a:off x="5875668" y="2191924"/>
                  <a:ext cx="519161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x</a:t>
                  </a:r>
                  <a:r>
                    <a:rPr lang="en-US" sz="1400" baseline="-25000" dirty="0" err="1"/>
                    <a:t>N</a:t>
                  </a:r>
                  <a:endParaRPr lang="en-US" sz="14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8B1682E-FD32-CE14-A3F3-DC8ACBB03BC1}"/>
                    </a:ext>
                  </a:extLst>
                </p:cNvPr>
                <p:cNvSpPr txBox="1"/>
                <p:nvPr/>
              </p:nvSpPr>
              <p:spPr>
                <a:xfrm>
                  <a:off x="5861410" y="1820881"/>
                  <a:ext cx="466998" cy="216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…</a:t>
                  </a:r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CA5260-F9D1-F913-75D0-0163D9722F25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 flipV="1">
              <a:off x="7380193" y="2447932"/>
              <a:ext cx="890860" cy="301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8FD40-6669-C63A-7D6B-61F2D886E8EF}"/>
                </a:ext>
              </a:extLst>
            </p:cNvPr>
            <p:cNvSpPr txBox="1"/>
            <p:nvPr/>
          </p:nvSpPr>
          <p:spPr>
            <a:xfrm>
              <a:off x="7170010" y="1680271"/>
              <a:ext cx="123317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Calculated 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82484F-A021-CA71-B173-B3A04422A914}"/>
                </a:ext>
              </a:extLst>
            </p:cNvPr>
            <p:cNvSpPr txBox="1"/>
            <p:nvPr/>
          </p:nvSpPr>
          <p:spPr>
            <a:xfrm>
              <a:off x="7477200" y="2792948"/>
              <a:ext cx="116779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y</a:t>
              </a:r>
            </a:p>
          </p:txBody>
        </p:sp>
        <p:sp>
          <p:nvSpPr>
            <p:cNvPr id="9" name="Up-Down Arrow 43">
              <a:extLst>
                <a:ext uri="{FF2B5EF4-FFF2-40B4-BE49-F238E27FC236}">
                  <a16:creationId xmlns:a16="http://schemas.microsoft.com/office/drawing/2014/main" id="{CC941313-E2F9-CDD0-8E08-B565A1E84E22}"/>
                </a:ext>
              </a:extLst>
            </p:cNvPr>
            <p:cNvSpPr/>
            <p:nvPr/>
          </p:nvSpPr>
          <p:spPr bwMode="auto">
            <a:xfrm>
              <a:off x="8273849" y="2610662"/>
              <a:ext cx="186201" cy="47546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63AE6D-6546-2E90-A3FD-5BFB77964A4D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>
              <a:off x="5399467" y="1732031"/>
              <a:ext cx="1121228" cy="52896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8E8D70-3234-7DDC-049C-92FF87F1D43A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 bwMode="auto">
            <a:xfrm>
              <a:off x="5399468" y="2319539"/>
              <a:ext cx="1070226" cy="1471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6EEDFF-A4EF-3194-9A13-FCA88E6C10C9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 flipV="1">
              <a:off x="5445023" y="2614875"/>
              <a:ext cx="1075672" cy="63396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D94C51-2132-B465-4A5E-90159BF8FCF8}"/>
                </a:ext>
              </a:extLst>
            </p:cNvPr>
            <p:cNvGrpSpPr/>
            <p:nvPr/>
          </p:nvGrpSpPr>
          <p:grpSpPr>
            <a:xfrm>
              <a:off x="5551030" y="1536916"/>
              <a:ext cx="729247" cy="1915450"/>
              <a:chOff x="5678811" y="1662443"/>
              <a:chExt cx="535999" cy="134779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02880-0D59-9DA9-3E09-A2E0F09B733A}"/>
                  </a:ext>
                </a:extLst>
              </p:cNvPr>
              <p:cNvSpPr txBox="1"/>
              <p:nvPr/>
            </p:nvSpPr>
            <p:spPr>
              <a:xfrm>
                <a:off x="5678811" y="2025764"/>
                <a:ext cx="535999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735C23-B396-CE3A-DFBE-65877DF7B4CA}"/>
                  </a:ext>
                </a:extLst>
              </p:cNvPr>
              <p:cNvSpPr txBox="1"/>
              <p:nvPr/>
            </p:nvSpPr>
            <p:spPr>
              <a:xfrm>
                <a:off x="5780554" y="1662443"/>
                <a:ext cx="338087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4DA2AB-5045-DEAE-BCCF-6E92638DBF51}"/>
                  </a:ext>
                </a:extLst>
              </p:cNvPr>
              <p:cNvSpPr txBox="1"/>
              <p:nvPr/>
            </p:nvSpPr>
            <p:spPr>
              <a:xfrm>
                <a:off x="5806963" y="2405198"/>
                <a:ext cx="259863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/>
                  <a:t>…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5BEC9-E731-9090-9B0A-B19F35A2E952}"/>
                  </a:ext>
                </a:extLst>
              </p:cNvPr>
              <p:cNvSpPr txBox="1"/>
              <p:nvPr/>
            </p:nvSpPr>
            <p:spPr>
              <a:xfrm>
                <a:off x="5786189" y="2793671"/>
                <a:ext cx="378985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N</a:t>
                </a:r>
                <a:endParaRPr lang="en-US" sz="14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EA1E98-A710-A4A8-E0FF-734FA34D0163}"/>
                </a:ext>
              </a:extLst>
            </p:cNvPr>
            <p:cNvSpPr txBox="1"/>
            <p:nvPr/>
          </p:nvSpPr>
          <p:spPr>
            <a:xfrm>
              <a:off x="8212450" y="2256776"/>
              <a:ext cx="314266" cy="307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A389DB-97BC-ADBB-08AA-E12BE566156F}"/>
                </a:ext>
              </a:extLst>
            </p:cNvPr>
            <p:cNvGrpSpPr/>
            <p:nvPr/>
          </p:nvGrpSpPr>
          <p:grpSpPr>
            <a:xfrm>
              <a:off x="6384712" y="2036349"/>
              <a:ext cx="995480" cy="883433"/>
              <a:chOff x="1751915" y="3341633"/>
              <a:chExt cx="778817" cy="647189"/>
            </a:xfrm>
          </p:grpSpPr>
          <p:sp>
            <p:nvSpPr>
              <p:cNvPr id="16" name="Pie 7">
                <a:extLst>
                  <a:ext uri="{FF2B5EF4-FFF2-40B4-BE49-F238E27FC236}">
                    <a16:creationId xmlns:a16="http://schemas.microsoft.com/office/drawing/2014/main" id="{4849AEC5-BC72-402D-3A7F-0F3BB5DBCB54}"/>
                  </a:ext>
                </a:extLst>
              </p:cNvPr>
              <p:cNvSpPr/>
              <p:nvPr/>
            </p:nvSpPr>
            <p:spPr bwMode="auto">
              <a:xfrm flipH="1">
                <a:off x="1751915" y="3341633"/>
                <a:ext cx="778817" cy="64718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endParaRPr lang="en-US" sz="1400" dirty="0"/>
              </a:p>
            </p:txBody>
          </p:sp>
          <p:sp>
            <p:nvSpPr>
              <p:cNvPr id="17" name="Pie 6">
                <a:extLst>
                  <a:ext uri="{FF2B5EF4-FFF2-40B4-BE49-F238E27FC236}">
                    <a16:creationId xmlns:a16="http://schemas.microsoft.com/office/drawing/2014/main" id="{029B359F-001B-96FE-8B3C-F396EA3047F3}"/>
                  </a:ext>
                </a:extLst>
              </p:cNvPr>
              <p:cNvSpPr/>
              <p:nvPr/>
            </p:nvSpPr>
            <p:spPr bwMode="auto">
              <a:xfrm>
                <a:off x="1818401" y="3342111"/>
                <a:ext cx="643352" cy="629516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1400" dirty="0"/>
                  <a:t>z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913A670-4810-F1F1-EC43-7B84D3E0ABF6}"/>
                  </a:ext>
                </a:extLst>
              </p:cNvPr>
              <p:cNvSpPr/>
              <p:nvPr/>
            </p:nvSpPr>
            <p:spPr bwMode="auto">
              <a:xfrm>
                <a:off x="2167404" y="3583625"/>
                <a:ext cx="318122" cy="160241"/>
              </a:xfrm>
              <a:custGeom>
                <a:avLst/>
                <a:gdLst>
                  <a:gd name="connsiteX0" fmla="*/ 0 w 439414"/>
                  <a:gd name="connsiteY0" fmla="*/ 275587 h 276001"/>
                  <a:gd name="connsiteX1" fmla="*/ 157162 w 439414"/>
                  <a:gd name="connsiteY1" fmla="*/ 239868 h 276001"/>
                  <a:gd name="connsiteX2" fmla="*/ 257175 w 439414"/>
                  <a:gd name="connsiteY2" fmla="*/ 46987 h 276001"/>
                  <a:gd name="connsiteX3" fmla="*/ 428625 w 439414"/>
                  <a:gd name="connsiteY3" fmla="*/ 4124 h 276001"/>
                  <a:gd name="connsiteX4" fmla="*/ 407194 w 439414"/>
                  <a:gd name="connsiteY4" fmla="*/ 4124 h 2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414" h="276001">
                    <a:moveTo>
                      <a:pt x="0" y="275587"/>
                    </a:moveTo>
                    <a:cubicBezTo>
                      <a:pt x="57150" y="276777"/>
                      <a:pt x="114300" y="277968"/>
                      <a:pt x="157162" y="239868"/>
                    </a:cubicBezTo>
                    <a:cubicBezTo>
                      <a:pt x="200024" y="201768"/>
                      <a:pt x="211931" y="86278"/>
                      <a:pt x="257175" y="46987"/>
                    </a:cubicBezTo>
                    <a:cubicBezTo>
                      <a:pt x="302419" y="7696"/>
                      <a:pt x="403622" y="11268"/>
                      <a:pt x="428625" y="4124"/>
                    </a:cubicBezTo>
                    <a:cubicBezTo>
                      <a:pt x="453628" y="-3020"/>
                      <a:pt x="430411" y="552"/>
                      <a:pt x="407194" y="4124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E7EC2627-DB02-CF25-A4BE-626894D04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018481"/>
              </p:ext>
            </p:extLst>
          </p:nvPr>
        </p:nvGraphicFramePr>
        <p:xfrm>
          <a:off x="3693959" y="1052356"/>
          <a:ext cx="4595813" cy="163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863280" progId="Equation.DSMT4">
                  <p:embed/>
                </p:oleObj>
              </mc:Choice>
              <mc:Fallback>
                <p:oleObj name="Equation" r:id="rId2" imgW="2425680" imgH="8632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E7EC2627-DB02-CF25-A4BE-626894D040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93959" y="1052356"/>
                        <a:ext cx="4595813" cy="163176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A6B5654-7B26-29D5-A56A-ABAAF873E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49667"/>
              </p:ext>
            </p:extLst>
          </p:nvPr>
        </p:nvGraphicFramePr>
        <p:xfrm>
          <a:off x="1639373" y="2878050"/>
          <a:ext cx="1563583" cy="186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939600" progId="Equation.DSMT4">
                  <p:embed/>
                </p:oleObj>
              </mc:Choice>
              <mc:Fallback>
                <p:oleObj name="Equation" r:id="rId4" imgW="787320" imgH="9396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6B5654-7B26-29D5-A56A-ABAAF873E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9373" y="2878050"/>
                        <a:ext cx="1563583" cy="186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6DA52C0-DDA3-F2E4-75E1-64530798DF1A}"/>
              </a:ext>
            </a:extLst>
          </p:cNvPr>
          <p:cNvSpPr txBox="1"/>
          <p:nvPr/>
        </p:nvSpPr>
        <p:spPr>
          <a:xfrm>
            <a:off x="141932" y="2769875"/>
            <a:ext cx="211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 = [w</a:t>
            </a:r>
            <a:r>
              <a:rPr lang="en-US" baseline="-25000" dirty="0"/>
              <a:t>1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682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407420"/>
            <a:ext cx="8023576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Sigmoid Activation</a:t>
            </a:r>
            <a:r>
              <a:rPr lang="ru-RU" dirty="0"/>
              <a:t> </a:t>
            </a:r>
            <a:r>
              <a:rPr lang="en-US" dirty="0"/>
              <a:t>Function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3E12D2E-A199-DE42-ADB5-428E2064E9E3}"/>
              </a:ext>
            </a:extLst>
          </p:cNvPr>
          <p:cNvGrpSpPr/>
          <p:nvPr/>
        </p:nvGrpSpPr>
        <p:grpSpPr>
          <a:xfrm>
            <a:off x="152125" y="820548"/>
            <a:ext cx="8847261" cy="3964064"/>
            <a:chOff x="118834" y="803986"/>
            <a:chExt cx="8847261" cy="396406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B075F7-0F43-D752-BFF6-F0BEEFB15DB0}"/>
                </a:ext>
              </a:extLst>
            </p:cNvPr>
            <p:cNvCxnSpPr>
              <a:cxnSpLocks/>
              <a:stCxn id="49" idx="3"/>
            </p:cNvCxnSpPr>
            <p:nvPr/>
          </p:nvCxnSpPr>
          <p:spPr bwMode="auto">
            <a:xfrm>
              <a:off x="5418070" y="1788649"/>
              <a:ext cx="496163" cy="20509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35B58127-E90A-B55D-8BC9-1B00C05956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635620"/>
                </p:ext>
              </p:extLst>
            </p:nvPr>
          </p:nvGraphicFramePr>
          <p:xfrm>
            <a:off x="766809" y="2940951"/>
            <a:ext cx="1625600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760" imgH="406080" progId="Equation.DSMT4">
                    <p:embed/>
                  </p:oleObj>
                </mc:Choice>
                <mc:Fallback>
                  <p:oleObj name="Equation" r:id="rId2" imgW="977760" imgH="40608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35B58127-E90A-B55D-8BC9-1B00C05956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6809" y="2940951"/>
                          <a:ext cx="1625600" cy="6762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21A9E4-B6F0-FAE1-F8E3-BD8C8DD0A89B}"/>
                </a:ext>
              </a:extLst>
            </p:cNvPr>
            <p:cNvGrpSpPr/>
            <p:nvPr/>
          </p:nvGrpSpPr>
          <p:grpSpPr>
            <a:xfrm>
              <a:off x="2786038" y="803986"/>
              <a:ext cx="3818443" cy="729000"/>
              <a:chOff x="6424419" y="1120845"/>
              <a:chExt cx="2107512" cy="729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B969F3-4623-025F-1881-D30E82661D02}"/>
                  </a:ext>
                </a:extLst>
              </p:cNvPr>
              <p:cNvSpPr txBox="1"/>
              <p:nvPr/>
            </p:nvSpPr>
            <p:spPr>
              <a:xfrm>
                <a:off x="6424419" y="1312217"/>
                <a:ext cx="209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C49998-B670-E920-865A-361789CB03BB}"/>
                  </a:ext>
                </a:extLst>
              </p:cNvPr>
              <p:cNvSpPr txBox="1"/>
              <p:nvPr/>
            </p:nvSpPr>
            <p:spPr>
              <a:xfrm>
                <a:off x="7097415" y="1120845"/>
                <a:ext cx="414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w, b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D714EC-8143-C265-6134-ADF58F529C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6795" y="1496883"/>
                <a:ext cx="1540741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DBF10-9E5C-EA97-A2AC-823DE0954F3D}"/>
                  </a:ext>
                </a:extLst>
              </p:cNvPr>
              <p:cNvSpPr txBox="1"/>
              <p:nvPr/>
            </p:nvSpPr>
            <p:spPr>
              <a:xfrm>
                <a:off x="8193405" y="1306330"/>
                <a:ext cx="338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cy-GB" dirty="0">
                    <a:solidFill>
                      <a:srgbClr val="0070C0"/>
                    </a:solidFill>
                  </a:rPr>
                  <a:t>a, J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5A50C8-2464-31F5-C190-3DAB83BCB929}"/>
                  </a:ext>
                </a:extLst>
              </p:cNvPr>
              <p:cNvSpPr txBox="1"/>
              <p:nvPr/>
            </p:nvSpPr>
            <p:spPr>
              <a:xfrm>
                <a:off x="6676526" y="1480513"/>
                <a:ext cx="143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A8DC06-C66D-14BD-E7E1-1D0AB50C5450}"/>
                </a:ext>
              </a:extLst>
            </p:cNvPr>
            <p:cNvGrpSpPr/>
            <p:nvPr/>
          </p:nvGrpSpPr>
          <p:grpSpPr>
            <a:xfrm>
              <a:off x="2635794" y="3999360"/>
              <a:ext cx="3274515" cy="768690"/>
              <a:chOff x="6086497" y="3651697"/>
              <a:chExt cx="3274515" cy="76869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DE864B-F169-1816-9C30-B65193BCA652}"/>
                  </a:ext>
                </a:extLst>
              </p:cNvPr>
              <p:cNvSpPr txBox="1"/>
              <p:nvPr/>
            </p:nvSpPr>
            <p:spPr>
              <a:xfrm>
                <a:off x="6086497" y="3814619"/>
                <a:ext cx="6886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w, b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F4228D-3FD4-BD2A-ED82-44CBBC32EF9A}"/>
                  </a:ext>
                </a:extLst>
              </p:cNvPr>
              <p:cNvSpPr txBox="1"/>
              <p:nvPr/>
            </p:nvSpPr>
            <p:spPr>
              <a:xfrm>
                <a:off x="7436832" y="3651697"/>
                <a:ext cx="6886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X, r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A8311B8-2974-9D62-BEC6-BA9F83CC7E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748226" y="4021029"/>
                <a:ext cx="2212459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91D6AA-924A-938A-55D2-BA4146E0F6B6}"/>
                  </a:ext>
                </a:extLst>
              </p:cNvPr>
              <p:cNvSpPr txBox="1"/>
              <p:nvPr/>
            </p:nvSpPr>
            <p:spPr>
              <a:xfrm>
                <a:off x="8980879" y="3781613"/>
                <a:ext cx="380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J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577760-FBE7-CCA2-08F8-355BC972DAA8}"/>
                  </a:ext>
                </a:extLst>
              </p:cNvPr>
              <p:cNvSpPr txBox="1"/>
              <p:nvPr/>
            </p:nvSpPr>
            <p:spPr>
              <a:xfrm>
                <a:off x="6778791" y="4051055"/>
                <a:ext cx="2212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Backpropagation</a:t>
                </a: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EB990C-5FCE-145F-2014-C0F98EEB9F9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000220" y="3272584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CC8EA1-C189-1F46-0B46-681B6E6F20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86125" y="3251280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1BB016-6581-DD5A-0065-25D0692DD5A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819" y="2764622"/>
              <a:ext cx="0" cy="50700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2E3AF1-38EB-48DF-559E-553A37539C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7964" y="3257550"/>
              <a:ext cx="47006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542B9D-E6C8-49B4-7DC2-D8AE9CF09C5E}"/>
                </a:ext>
              </a:extLst>
            </p:cNvPr>
            <p:cNvGrpSpPr/>
            <p:nvPr/>
          </p:nvGrpSpPr>
          <p:grpSpPr>
            <a:xfrm>
              <a:off x="118834" y="1410549"/>
              <a:ext cx="929384" cy="1354075"/>
              <a:chOff x="4114800" y="2353090"/>
              <a:chExt cx="1212130" cy="182115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2E6AC7E-5645-BEDF-C086-D94763367E18}"/>
                  </a:ext>
                </a:extLst>
              </p:cNvPr>
              <p:cNvGrpSpPr/>
              <p:nvPr/>
            </p:nvGrpSpPr>
            <p:grpSpPr>
              <a:xfrm>
                <a:off x="4114800" y="2394181"/>
                <a:ext cx="579240" cy="1780058"/>
                <a:chOff x="5769015" y="662641"/>
                <a:chExt cx="512054" cy="126223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D007531-D131-476F-3367-B65AECBEBF13}"/>
                    </a:ext>
                  </a:extLst>
                </p:cNvPr>
                <p:cNvSpPr/>
                <p:nvPr/>
              </p:nvSpPr>
              <p:spPr bwMode="auto">
                <a:xfrm>
                  <a:off x="5769015" y="662641"/>
                  <a:ext cx="512054" cy="1262238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732AB5E-A7CC-7DD7-7033-429DE05C3302}"/>
                    </a:ext>
                  </a:extLst>
                </p:cNvPr>
                <p:cNvGrpSpPr/>
                <p:nvPr/>
              </p:nvGrpSpPr>
              <p:grpSpPr>
                <a:xfrm>
                  <a:off x="5807449" y="714612"/>
                  <a:ext cx="436683" cy="1127524"/>
                  <a:chOff x="5861410" y="1124633"/>
                  <a:chExt cx="533419" cy="1305302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4ECF4E3-7658-D938-DD54-E5F3B673CB82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7" y="1124633"/>
                    <a:ext cx="485678" cy="3440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80B76E3-8402-B768-FED9-FD3F026981F1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7" y="1538029"/>
                    <a:ext cx="485678" cy="3440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7D4B66-8B4F-67C2-3176-426E4530BB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8" y="2124110"/>
                    <a:ext cx="519161" cy="30582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BE30A10-53DC-8423-1DD6-58F066A8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861410" y="1820881"/>
                    <a:ext cx="466998" cy="3058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…</a:t>
                    </a: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23A4163-6E8E-18B9-B079-6EFFCC72BDD9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 bwMode="auto">
              <a:xfrm>
                <a:off x="4621249" y="2677030"/>
                <a:ext cx="667431" cy="23324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42A12C-C029-3A35-D9ED-4F2DB7EAFA24}"/>
                  </a:ext>
                </a:extLst>
              </p:cNvPr>
              <p:cNvCxnSpPr>
                <a:cxnSpLocks/>
                <a:stCxn id="46" idx="3"/>
                <a:endCxn id="73" idx="1"/>
              </p:cNvCxnSpPr>
              <p:nvPr/>
            </p:nvCxnSpPr>
            <p:spPr bwMode="auto">
              <a:xfrm>
                <a:off x="4621248" y="3180616"/>
                <a:ext cx="705682" cy="4809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67F4E27-1DA7-94C9-4133-2EEFC07B4F5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 bwMode="auto">
              <a:xfrm flipV="1">
                <a:off x="4652256" y="3600517"/>
                <a:ext cx="632890" cy="27075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DE58562-B633-1962-70E9-E11C44DC75B8}"/>
                  </a:ext>
                </a:extLst>
              </p:cNvPr>
              <p:cNvGrpSpPr/>
              <p:nvPr/>
            </p:nvGrpSpPr>
            <p:grpSpPr>
              <a:xfrm>
                <a:off x="4694039" y="2353090"/>
                <a:ext cx="629037" cy="1821151"/>
                <a:chOff x="5646016" y="1579408"/>
                <a:chExt cx="679261" cy="149498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2DA3C7-2A5E-4736-A852-E9AE877D7B12}"/>
                    </a:ext>
                  </a:extLst>
                </p:cNvPr>
                <p:cNvSpPr txBox="1"/>
                <p:nvPr/>
              </p:nvSpPr>
              <p:spPr>
                <a:xfrm>
                  <a:off x="5646016" y="1966925"/>
                  <a:ext cx="625488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45473E1-8BD7-991D-3B76-ADCD60799431}"/>
                    </a:ext>
                  </a:extLst>
                </p:cNvPr>
                <p:cNvSpPr txBox="1"/>
                <p:nvPr/>
              </p:nvSpPr>
              <p:spPr>
                <a:xfrm>
                  <a:off x="5704266" y="1579408"/>
                  <a:ext cx="535998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5C9E8C-4DDF-4B54-51DB-CC55947358E2}"/>
                    </a:ext>
                  </a:extLst>
                </p:cNvPr>
                <p:cNvSpPr txBox="1"/>
                <p:nvPr/>
              </p:nvSpPr>
              <p:spPr>
                <a:xfrm>
                  <a:off x="5805065" y="2212960"/>
                  <a:ext cx="259861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1EEF437-93F7-686D-E86A-3BCBC52B398E}"/>
                    </a:ext>
                  </a:extLst>
                </p:cNvPr>
                <p:cNvSpPr txBox="1"/>
                <p:nvPr/>
              </p:nvSpPr>
              <p:spPr>
                <a:xfrm>
                  <a:off x="5707223" y="2768572"/>
                  <a:ext cx="618054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1A52B6-2835-5050-E8F8-702476709428}"/>
                </a:ext>
              </a:extLst>
            </p:cNvPr>
            <p:cNvSpPr txBox="1"/>
            <p:nvPr/>
          </p:nvSpPr>
          <p:spPr>
            <a:xfrm>
              <a:off x="133043" y="4427572"/>
              <a:ext cx="2352507" cy="311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r is the learning rate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0F97AF-A80F-A705-AB70-BB718F444795}"/>
                </a:ext>
              </a:extLst>
            </p:cNvPr>
            <p:cNvCxnSpPr>
              <a:cxnSpLocks/>
              <a:stCxn id="66" idx="3"/>
            </p:cNvCxnSpPr>
            <p:nvPr/>
          </p:nvCxnSpPr>
          <p:spPr bwMode="auto">
            <a:xfrm flipV="1">
              <a:off x="5418070" y="2119119"/>
              <a:ext cx="492239" cy="2093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469FFFD-4026-2EFB-D221-601DA476642A}"/>
                </a:ext>
              </a:extLst>
            </p:cNvPr>
            <p:cNvGrpSpPr/>
            <p:nvPr/>
          </p:nvGrpSpPr>
          <p:grpSpPr>
            <a:xfrm>
              <a:off x="7387638" y="2419350"/>
              <a:ext cx="1578457" cy="1754860"/>
              <a:chOff x="7108343" y="2417090"/>
              <a:chExt cx="1578457" cy="175486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ACF55-77E6-6F55-A57E-B01148E93E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91870" y="2417090"/>
                <a:ext cx="0" cy="562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DA899537-34AB-3D2C-069F-A81F998E83ED}"/>
                  </a:ext>
                </a:extLst>
              </p:cNvPr>
              <p:cNvSpPr/>
              <p:nvPr/>
            </p:nvSpPr>
            <p:spPr bwMode="auto">
              <a:xfrm>
                <a:off x="7306762" y="2979129"/>
                <a:ext cx="1362302" cy="531800"/>
              </a:xfrm>
              <a:prstGeom prst="flowChartDecision">
                <a:avLst/>
              </a:prstGeom>
              <a:solidFill>
                <a:srgbClr val="FFF1C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Criteria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FC9FE2-65A6-068E-DFA7-EFB88EFF0F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116631" y="3235971"/>
                <a:ext cx="182881" cy="1214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CE7A4F-2C4C-2DC4-ACBF-D8A22A350A04}"/>
                  </a:ext>
                </a:extLst>
              </p:cNvPr>
              <p:cNvSpPr txBox="1"/>
              <p:nvPr/>
            </p:nvSpPr>
            <p:spPr>
              <a:xfrm>
                <a:off x="8022063" y="3448354"/>
                <a:ext cx="664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84EE5F-78CA-988D-D30C-3464E95D5398}"/>
                  </a:ext>
                </a:extLst>
              </p:cNvPr>
              <p:cNvSpPr txBox="1"/>
              <p:nvPr/>
            </p:nvSpPr>
            <p:spPr>
              <a:xfrm>
                <a:off x="7108343" y="2780021"/>
                <a:ext cx="491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786E4F-6BFD-948E-328F-AE5FF52970E1}"/>
                  </a:ext>
                </a:extLst>
              </p:cNvPr>
              <p:cNvSpPr txBox="1"/>
              <p:nvPr/>
            </p:nvSpPr>
            <p:spPr>
              <a:xfrm>
                <a:off x="7426106" y="3802618"/>
                <a:ext cx="1156437" cy="369332"/>
              </a:xfrm>
              <a:prstGeom prst="rect">
                <a:avLst/>
              </a:prstGeom>
              <a:solidFill>
                <a:srgbClr val="B1F1B7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dirty="0"/>
                  <a:t>Completed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3CF0253-4028-FF5B-9D2F-31AA78412B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7857247" y="3666764"/>
                <a:ext cx="300489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A9EFD734-0644-B2EB-280B-7F62FC754E28}"/>
                </a:ext>
              </a:extLst>
            </p:cNvPr>
            <p:cNvSpPr/>
            <p:nvPr/>
          </p:nvSpPr>
          <p:spPr bwMode="auto">
            <a:xfrm>
              <a:off x="1048218" y="1565346"/>
              <a:ext cx="102806" cy="992508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149340-5FA7-98ED-52CB-BBA0139002C0}"/>
                </a:ext>
              </a:extLst>
            </p:cNvPr>
            <p:cNvGrpSpPr/>
            <p:nvPr/>
          </p:nvGrpSpPr>
          <p:grpSpPr>
            <a:xfrm>
              <a:off x="1166179" y="1642643"/>
              <a:ext cx="4251891" cy="849396"/>
              <a:chOff x="1166179" y="1642643"/>
              <a:chExt cx="4251891" cy="84939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C7185C5-5DA1-71C5-32D3-C5EB3EDF20F2}"/>
                  </a:ext>
                </a:extLst>
              </p:cNvPr>
              <p:cNvGrpSpPr/>
              <p:nvPr/>
            </p:nvGrpSpPr>
            <p:grpSpPr>
              <a:xfrm>
                <a:off x="1166180" y="1642643"/>
                <a:ext cx="4251890" cy="319130"/>
                <a:chOff x="1166180" y="1642643"/>
                <a:chExt cx="4251890" cy="31913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B62C400-4973-7C17-5C45-BF8F678F7BCF}"/>
                    </a:ext>
                  </a:extLst>
                </p:cNvPr>
                <p:cNvSpPr txBox="1"/>
                <p:nvPr/>
              </p:nvSpPr>
              <p:spPr>
                <a:xfrm>
                  <a:off x="1166180" y="1642643"/>
                  <a:ext cx="1627467" cy="3116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z</a:t>
                  </a:r>
                  <a:r>
                    <a:rPr lang="en-US" baseline="30000" dirty="0"/>
                    <a:t>(1)</a:t>
                  </a:r>
                  <a:r>
                    <a:rPr lang="en-US" dirty="0"/>
                    <a:t> = </a:t>
                  </a:r>
                  <a:r>
                    <a:rPr lang="en-US" dirty="0" err="1"/>
                    <a:t>wx</a:t>
                  </a:r>
                  <a:r>
                    <a:rPr lang="en-US" baseline="30000" dirty="0"/>
                    <a:t>(1)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+ b</a:t>
                  </a:r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E245864-9B98-38EC-74FB-070F92970269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 bwMode="auto">
                <a:xfrm>
                  <a:off x="2819864" y="1788648"/>
                  <a:ext cx="347245" cy="17313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DB5D09-99CE-9010-49D1-E3CF43E7ED51}"/>
                    </a:ext>
                  </a:extLst>
                </p:cNvPr>
                <p:cNvSpPr txBox="1"/>
                <p:nvPr/>
              </p:nvSpPr>
              <p:spPr>
                <a:xfrm>
                  <a:off x="3167109" y="1650149"/>
                  <a:ext cx="1245299" cy="3116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  <a:r>
                    <a:rPr lang="en-US" baseline="30000" dirty="0"/>
                    <a:t>(1)</a:t>
                  </a:r>
                  <a:r>
                    <a:rPr lang="en-US" dirty="0"/>
                    <a:t>=</a:t>
                  </a:r>
                  <a:r>
                    <a:rPr lang="el-GR" dirty="0"/>
                    <a:t>σ</a:t>
                  </a:r>
                  <a:r>
                    <a:rPr lang="en-US" dirty="0"/>
                    <a:t>(z</a:t>
                  </a:r>
                  <a:r>
                    <a:rPr lang="en-US" baseline="30000" dirty="0"/>
                    <a:t>(1)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706E841-3B9E-FBA1-AE00-F5425B5FCD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402109" y="1820419"/>
                  <a:ext cx="391829" cy="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8CE93CD-853F-780E-8B38-9EE4055B026D}"/>
                    </a:ext>
                  </a:extLst>
                </p:cNvPr>
                <p:cNvSpPr txBox="1"/>
                <p:nvPr/>
              </p:nvSpPr>
              <p:spPr>
                <a:xfrm>
                  <a:off x="4787503" y="1650149"/>
                  <a:ext cx="630567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J</a:t>
                  </a:r>
                  <a:r>
                    <a:rPr lang="en-US" baseline="30000" dirty="0"/>
                    <a:t>(1)</a:t>
                  </a:r>
                  <a:endParaRPr lang="en-US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877F96-01A2-F279-1CA7-D26D84A2D5E2}"/>
                  </a:ext>
                </a:extLst>
              </p:cNvPr>
              <p:cNvGrpSpPr/>
              <p:nvPr/>
            </p:nvGrpSpPr>
            <p:grpSpPr>
              <a:xfrm>
                <a:off x="1166179" y="2172909"/>
                <a:ext cx="4251891" cy="319130"/>
                <a:chOff x="1166179" y="2172909"/>
                <a:chExt cx="4251891" cy="31913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FCEDA0-CFA9-3B89-10BF-B632EAAD5F81}"/>
                    </a:ext>
                  </a:extLst>
                </p:cNvPr>
                <p:cNvSpPr txBox="1"/>
                <p:nvPr/>
              </p:nvSpPr>
              <p:spPr>
                <a:xfrm>
                  <a:off x="1166179" y="2172909"/>
                  <a:ext cx="1653685" cy="3116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z</a:t>
                  </a:r>
                  <a:r>
                    <a:rPr lang="en-US" baseline="30000" dirty="0"/>
                    <a:t>(M}</a:t>
                  </a:r>
                  <a:r>
                    <a:rPr lang="en-US" dirty="0"/>
                    <a:t> = </a:t>
                  </a:r>
                  <a:r>
                    <a:rPr lang="en-US" dirty="0" err="1"/>
                    <a:t>wx</a:t>
                  </a:r>
                  <a:r>
                    <a:rPr lang="en-US" baseline="30000" dirty="0"/>
                    <a:t>(M)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+ b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59C7822-1B05-8086-8836-685AB7FFEF1C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 bwMode="auto">
                <a:xfrm>
                  <a:off x="2816589" y="2336227"/>
                  <a:ext cx="350520" cy="0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313ABC-E079-3C98-4EE5-7E15886B9027}"/>
                    </a:ext>
                  </a:extLst>
                </p:cNvPr>
                <p:cNvSpPr txBox="1"/>
                <p:nvPr/>
              </p:nvSpPr>
              <p:spPr>
                <a:xfrm>
                  <a:off x="3167109" y="2180415"/>
                  <a:ext cx="1262203" cy="31162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  <a:r>
                    <a:rPr lang="en-US" baseline="30000" dirty="0"/>
                    <a:t>(M)</a:t>
                  </a:r>
                  <a:r>
                    <a:rPr lang="en-US" dirty="0"/>
                    <a:t>=</a:t>
                  </a:r>
                  <a:r>
                    <a:rPr lang="el-GR" dirty="0"/>
                    <a:t>σ</a:t>
                  </a:r>
                  <a:r>
                    <a:rPr lang="en-US" dirty="0"/>
                    <a:t>(z</a:t>
                  </a:r>
                  <a:r>
                    <a:rPr lang="en-US" baseline="30000" dirty="0"/>
                    <a:t>(M)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A014C80-ECFA-22E3-05E0-045852BB5A0A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 bwMode="auto">
                <a:xfrm flipV="1">
                  <a:off x="4429312" y="2328513"/>
                  <a:ext cx="364626" cy="7714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5CE2086-9342-8E8E-5332-E38EC6917334}"/>
                    </a:ext>
                  </a:extLst>
                </p:cNvPr>
                <p:cNvSpPr txBox="1"/>
                <p:nvPr/>
              </p:nvSpPr>
              <p:spPr>
                <a:xfrm>
                  <a:off x="4767309" y="2190013"/>
                  <a:ext cx="650761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J</a:t>
                  </a:r>
                  <a:r>
                    <a:rPr lang="en-US" baseline="30000" dirty="0"/>
                    <a:t>(M)</a:t>
                  </a:r>
                  <a:endParaRPr lang="en-US" dirty="0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19306B-185B-DFE2-9B91-A838D4D3B049}"/>
                  </a:ext>
                </a:extLst>
              </p:cNvPr>
              <p:cNvSpPr txBox="1"/>
              <p:nvPr/>
            </p:nvSpPr>
            <p:spPr>
              <a:xfrm>
                <a:off x="1927673" y="1874878"/>
                <a:ext cx="1845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/>
                  <a:t>…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463D2E3-1BF7-677C-86D1-53739A068BDA}"/>
                  </a:ext>
                </a:extLst>
              </p:cNvPr>
              <p:cNvSpPr txBox="1"/>
              <p:nvPr/>
            </p:nvSpPr>
            <p:spPr>
              <a:xfrm>
                <a:off x="3755036" y="1863305"/>
                <a:ext cx="1845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/>
                  <a:t>…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34E3765-B885-0F25-264A-8C6CD165C899}"/>
                  </a:ext>
                </a:extLst>
              </p:cNvPr>
              <p:cNvSpPr txBox="1"/>
              <p:nvPr/>
            </p:nvSpPr>
            <p:spPr>
              <a:xfrm>
                <a:off x="4997255" y="1864173"/>
                <a:ext cx="1845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/>
                  <a:t>…</a:t>
                </a:r>
              </a:p>
            </p:txBody>
          </p:sp>
        </p:grpSp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95943CDC-8192-9B76-13C0-B54B54BE07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109134"/>
                </p:ext>
              </p:extLst>
            </p:nvPr>
          </p:nvGraphicFramePr>
          <p:xfrm>
            <a:off x="5932534" y="1659838"/>
            <a:ext cx="3008313" cy="73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444240" progId="Equation.DSMT4">
                    <p:embed/>
                  </p:oleObj>
                </mc:Choice>
                <mc:Fallback>
                  <p:oleObj name="Equation" r:id="rId4" imgW="16635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32534" y="1659838"/>
                          <a:ext cx="3008313" cy="7334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5F36474-9F62-72E5-3D53-551C3158C7E7}"/>
                </a:ext>
              </a:extLst>
            </p:cNvPr>
            <p:cNvGrpSpPr/>
            <p:nvPr/>
          </p:nvGrpSpPr>
          <p:grpSpPr>
            <a:xfrm>
              <a:off x="2700384" y="2634563"/>
              <a:ext cx="2295525" cy="1394454"/>
              <a:chOff x="2843974" y="2634563"/>
              <a:chExt cx="2295525" cy="139445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10E851E-7B97-6759-8ED0-2E870D7D950D}"/>
                  </a:ext>
                </a:extLst>
              </p:cNvPr>
              <p:cNvGrpSpPr/>
              <p:nvPr/>
            </p:nvGrpSpPr>
            <p:grpSpPr>
              <a:xfrm>
                <a:off x="3036062" y="2634563"/>
                <a:ext cx="1847850" cy="1384300"/>
                <a:chOff x="3036062" y="2634563"/>
                <a:chExt cx="1847850" cy="1384300"/>
              </a:xfrm>
            </p:grpSpPr>
            <p:graphicFrame>
              <p:nvGraphicFramePr>
                <p:cNvPr id="27" name="Object 26">
                  <a:extLst>
                    <a:ext uri="{FF2B5EF4-FFF2-40B4-BE49-F238E27FC236}">
                      <a16:creationId xmlns:a16="http://schemas.microsoft.com/office/drawing/2014/main" id="{45DEA4F6-24E9-5C1C-6D56-DEE1AA9659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8653087"/>
                    </p:ext>
                  </p:extLst>
                </p:nvPr>
              </p:nvGraphicFramePr>
              <p:xfrm>
                <a:off x="3186874" y="3315601"/>
                <a:ext cx="1344613" cy="703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850680" imgH="444240" progId="Equation.DSMT4">
                        <p:embed/>
                      </p:oleObj>
                    </mc:Choice>
                    <mc:Fallback>
                      <p:oleObj name="Equation" r:id="rId6" imgW="850680" imgH="444240" progId="Equation.DSMT4">
                        <p:embed/>
                        <p:pic>
                          <p:nvPicPr>
                            <p:cNvPr id="27" name="Object 26">
                              <a:extLst>
                                <a:ext uri="{FF2B5EF4-FFF2-40B4-BE49-F238E27FC236}">
                                  <a16:creationId xmlns:a16="http://schemas.microsoft.com/office/drawing/2014/main" id="{45DEA4F6-24E9-5C1C-6D56-DEE1AA9659C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86874" y="3315601"/>
                              <a:ext cx="1344613" cy="703262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Object 63">
                  <a:extLst>
                    <a:ext uri="{FF2B5EF4-FFF2-40B4-BE49-F238E27FC236}">
                      <a16:creationId xmlns:a16="http://schemas.microsoft.com/office/drawing/2014/main" id="{BD3A3EF9-724F-9F45-6DCD-D677A896A63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698855"/>
                    </p:ext>
                  </p:extLst>
                </p:nvPr>
              </p:nvGraphicFramePr>
              <p:xfrm>
                <a:off x="3036062" y="2634563"/>
                <a:ext cx="1847850" cy="711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155600" imgH="444240" progId="Equation.DSMT4">
                        <p:embed/>
                      </p:oleObj>
                    </mc:Choice>
                    <mc:Fallback>
                      <p:oleObj name="Equation" r:id="rId8" imgW="1155600" imgH="4442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36062" y="2634563"/>
                              <a:ext cx="1847850" cy="711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5F0C8AE-8BB5-B506-1E64-BBC91CC438CB}"/>
                  </a:ext>
                </a:extLst>
              </p:cNvPr>
              <p:cNvSpPr/>
              <p:nvPr/>
            </p:nvSpPr>
            <p:spPr bwMode="auto">
              <a:xfrm>
                <a:off x="2843974" y="2635020"/>
                <a:ext cx="2295525" cy="139399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F96B2D-3DBE-539D-30B0-BA35DB2D0D5C}"/>
                </a:ext>
              </a:extLst>
            </p:cNvPr>
            <p:cNvSpPr txBox="1"/>
            <p:nvPr/>
          </p:nvSpPr>
          <p:spPr>
            <a:xfrm>
              <a:off x="5546429" y="3062345"/>
              <a:ext cx="1845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…</a:t>
              </a:r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D5548A5-D429-D99C-FF3F-8EBD4D6B2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71665"/>
              </p:ext>
            </p:extLst>
          </p:nvPr>
        </p:nvGraphicFramePr>
        <p:xfrm>
          <a:off x="5341938" y="2743200"/>
          <a:ext cx="20732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812520" progId="Equation.DSMT4">
                  <p:embed/>
                </p:oleObj>
              </mc:Choice>
              <mc:Fallback>
                <p:oleObj name="Equation" r:id="rId10" imgW="15238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41938" y="2743200"/>
                        <a:ext cx="2073275" cy="113188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86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56" y="273290"/>
            <a:ext cx="8458200" cy="490538"/>
          </a:xfrm>
        </p:spPr>
        <p:txBody>
          <a:bodyPr/>
          <a:lstStyle/>
          <a:p>
            <a:r>
              <a:rPr lang="en-US" dirty="0"/>
              <a:t>Sigmoid Activation, Many Training Samples (1/2)</a:t>
            </a: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D9BEF1B9-E2F2-B0F7-7F53-4AC501C3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17689"/>
            <a:ext cx="8251823" cy="345638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Forward propagation</a:t>
            </a:r>
          </a:p>
          <a:p>
            <a:r>
              <a:rPr lang="en-US" dirty="0"/>
              <a:t>Aggregated signal: </a:t>
            </a:r>
            <a:br>
              <a:rPr lang="en-US" dirty="0"/>
            </a:br>
            <a:r>
              <a:rPr lang="en-US" dirty="0"/>
              <a:t>   z</a:t>
            </a:r>
            <a:r>
              <a:rPr lang="en-US" baseline="30000" dirty="0"/>
              <a:t>(p)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(p)</a:t>
            </a:r>
            <a:r>
              <a:rPr lang="en-US" baseline="-25000" dirty="0"/>
              <a:t> </a:t>
            </a:r>
            <a:r>
              <a:rPr lang="en-US" dirty="0"/>
              <a:t>+…+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30000" dirty="0"/>
              <a:t>(p)</a:t>
            </a:r>
            <a:r>
              <a:rPr lang="en-US" dirty="0"/>
              <a:t> +…+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30000" dirty="0"/>
              <a:t>(p)</a:t>
            </a:r>
            <a:r>
              <a:rPr lang="en-US" dirty="0"/>
              <a:t> + b</a:t>
            </a:r>
          </a:p>
          <a:p>
            <a:r>
              <a:rPr lang="en-US" dirty="0"/>
              <a:t>Output activation: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 function for one training sample: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loss function for the set of M training samples: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C1369EE-1EA8-ADC1-3106-AADED7F72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10314"/>
              </p:ext>
            </p:extLst>
          </p:nvPr>
        </p:nvGraphicFramePr>
        <p:xfrm>
          <a:off x="865188" y="3181350"/>
          <a:ext cx="5072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253800" progId="Equation.DSMT4">
                  <p:embed/>
                </p:oleObj>
              </mc:Choice>
              <mc:Fallback>
                <p:oleObj name="Equation" r:id="rId2" imgW="260316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C1369EE-1EA8-ADC1-3106-AADED7F72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188" y="3181350"/>
                        <a:ext cx="50720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F2B59A5-EA27-821E-136C-81588CCB3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91606"/>
              </p:ext>
            </p:extLst>
          </p:nvPr>
        </p:nvGraphicFramePr>
        <p:xfrm>
          <a:off x="973369" y="2018491"/>
          <a:ext cx="32813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419040" progId="Equation.DSMT4">
                  <p:embed/>
                </p:oleObj>
              </mc:Choice>
              <mc:Fallback>
                <p:oleObj name="Equation" r:id="rId4" imgW="1765080" imgH="419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F2B59A5-EA27-821E-136C-81588CCB3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3369" y="2018491"/>
                        <a:ext cx="3281362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166F926-EE71-3428-F4CA-EB4DF0223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02340"/>
              </p:ext>
            </p:extLst>
          </p:nvPr>
        </p:nvGraphicFramePr>
        <p:xfrm>
          <a:off x="5410200" y="2042305"/>
          <a:ext cx="30908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393480" progId="Equation.DSMT4">
                  <p:embed/>
                </p:oleObj>
              </mc:Choice>
              <mc:Fallback>
                <p:oleObj name="Equation" r:id="rId6" imgW="1523880" imgH="39348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166F926-EE71-3428-F4CA-EB4DF0223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2042305"/>
                        <a:ext cx="3090863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E495E78-D329-49BD-76B1-CCB73883D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5389"/>
              </p:ext>
            </p:extLst>
          </p:nvPr>
        </p:nvGraphicFramePr>
        <p:xfrm>
          <a:off x="671513" y="4025900"/>
          <a:ext cx="65293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06480" imgH="444240" progId="Equation.DSMT4">
                  <p:embed/>
                </p:oleObj>
              </mc:Choice>
              <mc:Fallback>
                <p:oleObj name="Equation" r:id="rId8" imgW="3606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513" y="4025900"/>
                        <a:ext cx="652938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48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7" y="303032"/>
            <a:ext cx="8470823" cy="490538"/>
          </a:xfrm>
        </p:spPr>
        <p:txBody>
          <a:bodyPr/>
          <a:lstStyle/>
          <a:p>
            <a:r>
              <a:rPr lang="en-US" dirty="0"/>
              <a:t>Sigmoid Activation, Many Training Samples (2/2)</a:t>
            </a: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D9BEF1B9-E2F2-B0F7-7F53-4AC501C3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43557"/>
            <a:ext cx="8251823" cy="345638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Backpropagation</a:t>
            </a:r>
          </a:p>
          <a:p>
            <a:pPr marL="0" indent="0">
              <a:buNone/>
            </a:pPr>
            <a:r>
              <a:rPr lang="en-US" dirty="0"/>
              <a:t>Derivative of the cost function </a:t>
            </a:r>
          </a:p>
          <a:p>
            <a:pPr>
              <a:spcBef>
                <a:spcPts val="600"/>
              </a:spcBef>
            </a:pPr>
            <a:r>
              <a:rPr lang="en-US" dirty="0"/>
              <a:t>by activation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aggregated input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weight: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bias:</a:t>
            </a:r>
          </a:p>
          <a:p>
            <a:endParaRPr lang="en-US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D8DA1C2-6A95-C547-1DE7-9359EE4C2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44751"/>
              </p:ext>
            </p:extLst>
          </p:nvPr>
        </p:nvGraphicFramePr>
        <p:xfrm>
          <a:off x="171450" y="1841500"/>
          <a:ext cx="86487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52800" imgH="469800" progId="Equation.DSMT4">
                  <p:embed/>
                </p:oleObj>
              </mc:Choice>
              <mc:Fallback>
                <p:oleObj name="Equation" r:id="rId2" imgW="5752800" imgH="4698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D8DA1C2-6A95-C547-1DE7-9359EE4C2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450" y="1841500"/>
                        <a:ext cx="86487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907044F-2AC2-2AA9-3F7F-32D19198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06861"/>
              </p:ext>
            </p:extLst>
          </p:nvPr>
        </p:nvGraphicFramePr>
        <p:xfrm>
          <a:off x="265113" y="2709863"/>
          <a:ext cx="67294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0560" imgH="444240" progId="Equation.DSMT4">
                  <p:embed/>
                </p:oleObj>
              </mc:Choice>
              <mc:Fallback>
                <p:oleObj name="Equation" r:id="rId4" imgW="4660560" imgH="4442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9907044F-2AC2-2AA9-3F7F-32D191986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113" y="2709863"/>
                        <a:ext cx="6729412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3CC0E23-7551-CB53-88CE-E3EABCEB6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94345"/>
              </p:ext>
            </p:extLst>
          </p:nvPr>
        </p:nvGraphicFramePr>
        <p:xfrm>
          <a:off x="438150" y="3408363"/>
          <a:ext cx="62182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8480" imgH="444240" progId="Equation.DSMT4">
                  <p:embed/>
                </p:oleObj>
              </mc:Choice>
              <mc:Fallback>
                <p:oleObj name="Equation" r:id="rId6" imgW="4038480" imgH="4442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3CC0E23-7551-CB53-88CE-E3EABCEB6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150" y="3408363"/>
                        <a:ext cx="6218238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75C6783-4E5D-F52E-5CFE-F85DBC71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78197"/>
              </p:ext>
            </p:extLst>
          </p:nvPr>
        </p:nvGraphicFramePr>
        <p:xfrm>
          <a:off x="390525" y="4181475"/>
          <a:ext cx="5378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06480" imgH="444240" progId="Equation.DSMT4">
                  <p:embed/>
                </p:oleObj>
              </mc:Choice>
              <mc:Fallback>
                <p:oleObj name="Equation" r:id="rId8" imgW="3606480" imgH="4442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75C6783-4E5D-F52E-5CFE-F85DBC717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525" y="4181475"/>
                        <a:ext cx="537845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5DEA4F6-24E9-5C1C-6D56-DEE1AA96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84659"/>
              </p:ext>
            </p:extLst>
          </p:nvPr>
        </p:nvGraphicFramePr>
        <p:xfrm>
          <a:off x="7151688" y="3162300"/>
          <a:ext cx="17875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444240" progId="Equation.DSMT4">
                  <p:embed/>
                </p:oleObj>
              </mc:Choice>
              <mc:Fallback>
                <p:oleObj name="Equation" r:id="rId10" imgW="1130040" imgH="44424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45DEA4F6-24E9-5C1C-6D56-DEE1AA9659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51688" y="3162300"/>
                        <a:ext cx="1787525" cy="7048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847E48B-2E93-C651-4ED9-61EDA30DB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949551"/>
              </p:ext>
            </p:extLst>
          </p:nvPr>
        </p:nvGraphicFramePr>
        <p:xfrm>
          <a:off x="6977063" y="2519363"/>
          <a:ext cx="2122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393480" progId="Equation.DSMT4">
                  <p:embed/>
                </p:oleObj>
              </mc:Choice>
              <mc:Fallback>
                <p:oleObj name="Equation" r:id="rId12" imgW="1422360" imgH="393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847E48B-2E93-C651-4ED9-61EDA30DB3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7063" y="2519363"/>
                        <a:ext cx="2122487" cy="5873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5B58127-E90A-B55D-8BC9-1B00C0595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11172"/>
              </p:ext>
            </p:extLst>
          </p:nvPr>
        </p:nvGraphicFramePr>
        <p:xfrm>
          <a:off x="7273925" y="4019550"/>
          <a:ext cx="15668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444240" progId="Equation.DSMT4">
                  <p:embed/>
                </p:oleObj>
              </mc:Choice>
              <mc:Fallback>
                <p:oleObj name="Equation" r:id="rId14" imgW="850680" imgH="4442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35B58127-E90A-B55D-8BC9-1B00C0595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73925" y="4019550"/>
                        <a:ext cx="1566863" cy="8159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AA68E5-39F2-9AAA-F325-B8DF18145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60989"/>
              </p:ext>
            </p:extLst>
          </p:nvPr>
        </p:nvGraphicFramePr>
        <p:xfrm>
          <a:off x="4119563" y="1038225"/>
          <a:ext cx="48069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31760" imgH="444240" progId="Equation.DSMT4">
                  <p:embed/>
                </p:oleObj>
              </mc:Choice>
              <mc:Fallback>
                <p:oleObj name="Equation" r:id="rId16" imgW="283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9563" y="1038225"/>
                        <a:ext cx="480695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50CDBBB-FCCE-D0BA-62CD-7B17DE929307}"/>
              </a:ext>
            </a:extLst>
          </p:cNvPr>
          <p:cNvSpPr/>
          <p:nvPr/>
        </p:nvSpPr>
        <p:spPr bwMode="auto">
          <a:xfrm>
            <a:off x="3175089" y="2464679"/>
            <a:ext cx="3527334" cy="274467"/>
          </a:xfrm>
          <a:prstGeom prst="cloudCallout">
            <a:avLst>
              <a:gd name="adj1" fmla="val -21839"/>
              <a:gd name="adj2" fmla="val 57380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Derivative of </a:t>
            </a:r>
            <a:r>
              <a:rPr lang="en-US" sz="1200" dirty="0">
                <a:solidFill>
                  <a:srgbClr val="FF0000"/>
                </a:solidFill>
              </a:rPr>
              <a:t>the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sigmoid activation  function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907220-6265-2D85-0B38-E76627B8B1A7}"/>
              </a:ext>
            </a:extLst>
          </p:cNvPr>
          <p:cNvSpPr/>
          <p:nvPr/>
        </p:nvSpPr>
        <p:spPr bwMode="auto">
          <a:xfrm rot="5400000">
            <a:off x="4786412" y="2234703"/>
            <a:ext cx="118866" cy="1157290"/>
          </a:xfrm>
          <a:prstGeom prst="leftBrace">
            <a:avLst>
              <a:gd name="adj1" fmla="val 60303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A423893-188C-2D2A-1BEA-B027B224E324}"/>
              </a:ext>
            </a:extLst>
          </p:cNvPr>
          <p:cNvSpPr/>
          <p:nvPr/>
        </p:nvSpPr>
        <p:spPr bwMode="auto">
          <a:xfrm>
            <a:off x="5194574" y="4044241"/>
            <a:ext cx="1119049" cy="274467"/>
          </a:xfrm>
          <a:prstGeom prst="cloudCallout">
            <a:avLst>
              <a:gd name="adj1" fmla="val -51256"/>
              <a:gd name="adj2" fmla="val -92539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 = </a:t>
            </a:r>
            <a:r>
              <a:rPr kumimoji="0" lang="el-G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Σ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wx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3179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5BF5652-2824-AF51-EE6C-6BF6B89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1" y="274707"/>
            <a:ext cx="7520266" cy="490538"/>
          </a:xfrm>
        </p:spPr>
        <p:txBody>
          <a:bodyPr/>
          <a:lstStyle/>
          <a:p>
            <a:r>
              <a:rPr lang="en-US" dirty="0"/>
              <a:t>Vectorization – Perceptron Forward Prop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33029F1-26FE-38B5-BEB6-F1719BF828C9}"/>
              </a:ext>
            </a:extLst>
          </p:cNvPr>
          <p:cNvGrpSpPr/>
          <p:nvPr/>
        </p:nvGrpSpPr>
        <p:grpSpPr>
          <a:xfrm>
            <a:off x="159751" y="1022537"/>
            <a:ext cx="6024042" cy="615612"/>
            <a:chOff x="1583786" y="1150631"/>
            <a:chExt cx="6024042" cy="627260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897D4F0-5F12-8D8B-42CD-B1E94796CCEF}"/>
                </a:ext>
              </a:extLst>
            </p:cNvPr>
            <p:cNvSpPr txBox="1"/>
            <p:nvPr/>
          </p:nvSpPr>
          <p:spPr>
            <a:xfrm>
              <a:off x="1583786" y="1178130"/>
              <a:ext cx="1964519" cy="5997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b</a:t>
              </a:r>
            </a:p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7B47137-9619-7F63-0E36-432DB5A40DAE}"/>
                </a:ext>
              </a:extLst>
            </p:cNvPr>
            <p:cNvSpPr txBox="1"/>
            <p:nvPr/>
          </p:nvSpPr>
          <p:spPr>
            <a:xfrm>
              <a:off x="3765860" y="1168674"/>
              <a:ext cx="1964519" cy="5997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b</a:t>
              </a:r>
            </a:p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(o)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(p1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55BE7B7-C6F8-033F-094C-27A33052BA45}"/>
                </a:ext>
              </a:extLst>
            </p:cNvPr>
            <p:cNvSpPr txBox="1"/>
            <p:nvPr/>
          </p:nvSpPr>
          <p:spPr>
            <a:xfrm>
              <a:off x="5839941" y="1150631"/>
              <a:ext cx="1767887" cy="5997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 b</a:t>
              </a:r>
            </a:p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7E7C179-4E9B-ABD4-E9DA-5068C81911AF}"/>
                </a:ext>
              </a:extLst>
            </p:cNvPr>
            <p:cNvSpPr txBox="1"/>
            <p:nvPr/>
          </p:nvSpPr>
          <p:spPr>
            <a:xfrm>
              <a:off x="5408931" y="1203735"/>
              <a:ext cx="555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endParaRPr lang="en-US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D6B0C42-E6EE-B201-7E10-4F39E1B48840}"/>
                </a:ext>
              </a:extLst>
            </p:cNvPr>
            <p:cNvSpPr txBox="1"/>
            <p:nvPr/>
          </p:nvSpPr>
          <p:spPr>
            <a:xfrm>
              <a:off x="3232460" y="1205976"/>
              <a:ext cx="555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</a:t>
              </a:r>
              <a:endParaRPr lang="en-US" b="1" dirty="0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75DB1BFE-4263-88D2-55E4-F724A69B2326}"/>
              </a:ext>
            </a:extLst>
          </p:cNvPr>
          <p:cNvSpPr txBox="1"/>
          <p:nvPr/>
        </p:nvSpPr>
        <p:spPr>
          <a:xfrm>
            <a:off x="559603" y="3812778"/>
            <a:ext cx="799778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[z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 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 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[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 …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  …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b] =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b</a:t>
            </a:r>
            <a:endParaRPr lang="en-US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[a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[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….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….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)]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[y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3DBCB1-FB85-CD9D-9DB0-920BA9D54A76}"/>
              </a:ext>
            </a:extLst>
          </p:cNvPr>
          <p:cNvGrpSpPr/>
          <p:nvPr/>
        </p:nvGrpSpPr>
        <p:grpSpPr>
          <a:xfrm>
            <a:off x="3730153" y="2292019"/>
            <a:ext cx="5353757" cy="1573764"/>
            <a:chOff x="3545207" y="1683110"/>
            <a:chExt cx="5353757" cy="15737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57C9C49-19F4-DC81-5676-6C181A3E4ABE}"/>
                </a:ext>
              </a:extLst>
            </p:cNvPr>
            <p:cNvGrpSpPr/>
            <p:nvPr/>
          </p:nvGrpSpPr>
          <p:grpSpPr>
            <a:xfrm>
              <a:off x="3545207" y="1683110"/>
              <a:ext cx="3007993" cy="1573764"/>
              <a:chOff x="6199998" y="2509115"/>
              <a:chExt cx="3007993" cy="157376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908595-36B3-FBA4-9393-4609B8A1E0E1}"/>
                  </a:ext>
                </a:extLst>
              </p:cNvPr>
              <p:cNvGrpSpPr/>
              <p:nvPr/>
            </p:nvGrpSpPr>
            <p:grpSpPr>
              <a:xfrm>
                <a:off x="6199998" y="2548418"/>
                <a:ext cx="3007993" cy="1534461"/>
                <a:chOff x="51291" y="2963286"/>
                <a:chExt cx="3007993" cy="153446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867E20A-DC42-7FB4-12DA-60A687C905CE}"/>
                    </a:ext>
                  </a:extLst>
                </p:cNvPr>
                <p:cNvSpPr txBox="1"/>
                <p:nvPr/>
              </p:nvSpPr>
              <p:spPr>
                <a:xfrm>
                  <a:off x="1597714" y="4128415"/>
                  <a:ext cx="348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44" name="Right Brace 43">
                  <a:extLst>
                    <a:ext uri="{FF2B5EF4-FFF2-40B4-BE49-F238E27FC236}">
                      <a16:creationId xmlns:a16="http://schemas.microsoft.com/office/drawing/2014/main" id="{F8A90481-5F81-FC53-1A48-486F2139046A}"/>
                    </a:ext>
                  </a:extLst>
                </p:cNvPr>
                <p:cNvSpPr/>
                <p:nvPr/>
              </p:nvSpPr>
              <p:spPr bwMode="auto">
                <a:xfrm>
                  <a:off x="2673601" y="3001691"/>
                  <a:ext cx="151781" cy="938924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5" name="Right Brace 44">
                  <a:extLst>
                    <a:ext uri="{FF2B5EF4-FFF2-40B4-BE49-F238E27FC236}">
                      <a16:creationId xmlns:a16="http://schemas.microsoft.com/office/drawing/2014/main" id="{F4A65538-5D3F-B94E-CE26-38E31AE21DF2}"/>
                    </a:ext>
                  </a:extLst>
                </p:cNvPr>
                <p:cNvSpPr/>
                <p:nvPr/>
              </p:nvSpPr>
              <p:spPr bwMode="auto">
                <a:xfrm rot="5400000">
                  <a:off x="1529153" y="3219580"/>
                  <a:ext cx="161524" cy="177150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C33EF5-73BB-0AB2-6ECB-4205D46221F5}"/>
                    </a:ext>
                  </a:extLst>
                </p:cNvPr>
                <p:cNvSpPr txBox="1"/>
                <p:nvPr/>
              </p:nvSpPr>
              <p:spPr>
                <a:xfrm>
                  <a:off x="2745540" y="3460039"/>
                  <a:ext cx="313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BFC6D41-BB39-33DB-9ABE-C65F8071C411}"/>
                    </a:ext>
                  </a:extLst>
                </p:cNvPr>
                <p:cNvGrpSpPr/>
                <p:nvPr/>
              </p:nvGrpSpPr>
              <p:grpSpPr>
                <a:xfrm>
                  <a:off x="51291" y="2963286"/>
                  <a:ext cx="2515115" cy="1001061"/>
                  <a:chOff x="51291" y="2963286"/>
                  <a:chExt cx="2515115" cy="1001061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EB0743F6-AF3E-34AE-82BA-96AC5701EEBA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1" y="3278547"/>
                    <a:ext cx="43217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r>
                      <a:rPr lang="en-US" dirty="0"/>
                      <a:t>X =</a:t>
                    </a:r>
                  </a:p>
                </p:txBody>
              </p:sp>
              <p:sp>
                <p:nvSpPr>
                  <p:cNvPr id="74" name="Left Bracket 73">
                    <a:extLst>
                      <a:ext uri="{FF2B5EF4-FFF2-40B4-BE49-F238E27FC236}">
                        <a16:creationId xmlns:a16="http://schemas.microsoft.com/office/drawing/2014/main" id="{4482C64D-1496-866E-9F7F-E3238533A7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893" y="2970984"/>
                    <a:ext cx="62926" cy="993363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ight Bracket 74">
                    <a:extLst>
                      <a:ext uri="{FF2B5EF4-FFF2-40B4-BE49-F238E27FC236}">
                        <a16:creationId xmlns:a16="http://schemas.microsoft.com/office/drawing/2014/main" id="{ABC12918-D284-86E2-6ED0-77CD28036A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5669" y="2963286"/>
                    <a:ext cx="70737" cy="977330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76F8722-0BD1-92B9-3359-4A2CFCF63E23}"/>
                      </a:ext>
                    </a:extLst>
                  </p:cNvPr>
                  <p:cNvSpPr txBox="1"/>
                  <p:nvPr/>
                </p:nvSpPr>
                <p:spPr>
                  <a:xfrm>
                    <a:off x="599294" y="332422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24431B-1F40-FA64-F5EB-9FB08F304481}"/>
                  </a:ext>
                </a:extLst>
              </p:cNvPr>
              <p:cNvSpPr txBox="1"/>
              <p:nvPr/>
            </p:nvSpPr>
            <p:spPr>
              <a:xfrm>
                <a:off x="6704636" y="2509115"/>
                <a:ext cx="2052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8E8CAC8-77B4-CF68-EEE7-790150A09288}"/>
                  </a:ext>
                </a:extLst>
              </p:cNvPr>
              <p:cNvSpPr txBox="1"/>
              <p:nvPr/>
            </p:nvSpPr>
            <p:spPr>
              <a:xfrm>
                <a:off x="6720425" y="2787083"/>
                <a:ext cx="2052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7F7CE79-0CCD-E318-AAD0-F0E57519C83B}"/>
                  </a:ext>
                </a:extLst>
              </p:cNvPr>
              <p:cNvSpPr txBox="1"/>
              <p:nvPr/>
            </p:nvSpPr>
            <p:spPr>
              <a:xfrm>
                <a:off x="6745015" y="3180147"/>
                <a:ext cx="2052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D24A33-4C98-CC60-FFB2-E8C3A93E5BDA}"/>
                </a:ext>
              </a:extLst>
            </p:cNvPr>
            <p:cNvGrpSpPr/>
            <p:nvPr/>
          </p:nvGrpSpPr>
          <p:grpSpPr>
            <a:xfrm>
              <a:off x="6453165" y="1722413"/>
              <a:ext cx="2445799" cy="1494557"/>
              <a:chOff x="6157950" y="1716513"/>
              <a:chExt cx="2445799" cy="1494557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3C16CE5-03B6-715F-FACE-50DF2E8BF049}"/>
                  </a:ext>
                </a:extLst>
              </p:cNvPr>
              <p:cNvSpPr txBox="1"/>
              <p:nvPr/>
            </p:nvSpPr>
            <p:spPr>
              <a:xfrm>
                <a:off x="7403295" y="2841738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31" name="Right Brace 130">
                <a:extLst>
                  <a:ext uri="{FF2B5EF4-FFF2-40B4-BE49-F238E27FC236}">
                    <a16:creationId xmlns:a16="http://schemas.microsoft.com/office/drawing/2014/main" id="{3F554D3C-E132-9F9B-1ED2-C9E04FB4AB74}"/>
                  </a:ext>
                </a:extLst>
              </p:cNvPr>
              <p:cNvSpPr/>
              <p:nvPr/>
            </p:nvSpPr>
            <p:spPr bwMode="auto">
              <a:xfrm>
                <a:off x="8208158" y="1716513"/>
                <a:ext cx="170817" cy="98502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2" name="Right Brace 131">
                <a:extLst>
                  <a:ext uri="{FF2B5EF4-FFF2-40B4-BE49-F238E27FC236}">
                    <a16:creationId xmlns:a16="http://schemas.microsoft.com/office/drawing/2014/main" id="{15F67987-FF53-3F09-65D2-BC606AB89CE7}"/>
                  </a:ext>
                </a:extLst>
              </p:cNvPr>
              <p:cNvSpPr/>
              <p:nvPr/>
            </p:nvSpPr>
            <p:spPr bwMode="auto">
              <a:xfrm rot="5400000">
                <a:off x="7242313" y="2035866"/>
                <a:ext cx="170574" cy="159571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08C985E-FF00-37FA-1237-44CDFBAB0BDF}"/>
                  </a:ext>
                </a:extLst>
              </p:cNvPr>
              <p:cNvSpPr txBox="1"/>
              <p:nvPr/>
            </p:nvSpPr>
            <p:spPr>
              <a:xfrm>
                <a:off x="8290005" y="2202397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4234DCB-21B1-8923-05AC-05D002589B9B}"/>
                  </a:ext>
                </a:extLst>
              </p:cNvPr>
              <p:cNvGrpSpPr/>
              <p:nvPr/>
            </p:nvGrpSpPr>
            <p:grpSpPr>
              <a:xfrm>
                <a:off x="6157950" y="1719672"/>
                <a:ext cx="1960027" cy="987033"/>
                <a:chOff x="358639" y="3004850"/>
                <a:chExt cx="1960027" cy="987033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0B35445-B3FD-0D0E-549C-8879FD10A5AD}"/>
                    </a:ext>
                  </a:extLst>
                </p:cNvPr>
                <p:cNvGrpSpPr/>
                <p:nvPr/>
              </p:nvGrpSpPr>
              <p:grpSpPr>
                <a:xfrm>
                  <a:off x="2117791" y="3038467"/>
                  <a:ext cx="5101" cy="948244"/>
                  <a:chOff x="5131120" y="2965557"/>
                  <a:chExt cx="5101" cy="948244"/>
                </a:xfrm>
              </p:grpSpPr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322A4F48-5734-A81C-4711-534743ECA6A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131120" y="3614173"/>
                    <a:ext cx="0" cy="2996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7" name="Straight Arrow Connector 206">
                    <a:extLst>
                      <a:ext uri="{FF2B5EF4-FFF2-40B4-BE49-F238E27FC236}">
                        <a16:creationId xmlns:a16="http://schemas.microsoft.com/office/drawing/2014/main" id="{9EF4367A-B3A7-D15F-DB8E-5C5D43B2D35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6221" y="2965557"/>
                    <a:ext cx="0" cy="3254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2D92D80-85EE-4611-B717-B4DE11C0EA92}"/>
                    </a:ext>
                  </a:extLst>
                </p:cNvPr>
                <p:cNvSpPr txBox="1"/>
                <p:nvPr/>
              </p:nvSpPr>
              <p:spPr>
                <a:xfrm>
                  <a:off x="358639" y="3329380"/>
                  <a:ext cx="325855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686D561D-2A3B-4EB1-BF6F-85BE8681C5CC}"/>
                    </a:ext>
                  </a:extLst>
                </p:cNvPr>
                <p:cNvGrpSpPr/>
                <p:nvPr/>
              </p:nvGrpSpPr>
              <p:grpSpPr>
                <a:xfrm>
                  <a:off x="774528" y="3036542"/>
                  <a:ext cx="938" cy="950169"/>
                  <a:chOff x="3979101" y="2955553"/>
                  <a:chExt cx="1142" cy="950169"/>
                </a:xfrm>
              </p:grpSpPr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DE34873F-7B41-F2BA-2751-D9809DE0866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3614173"/>
                    <a:ext cx="0" cy="2915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04" name="Straight Arrow Connector 203">
                    <a:extLst>
                      <a:ext uri="{FF2B5EF4-FFF2-40B4-BE49-F238E27FC236}">
                        <a16:creationId xmlns:a16="http://schemas.microsoft.com/office/drawing/2014/main" id="{C15BD2BC-EEBC-95E8-14DB-43D1FC1A4D0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3979101" y="2955553"/>
                    <a:ext cx="1142" cy="33545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9CB1C605-B795-BBE5-DCAC-0DDB56F4DDB2}"/>
                    </a:ext>
                  </a:extLst>
                </p:cNvPr>
                <p:cNvGrpSpPr/>
                <p:nvPr/>
              </p:nvGrpSpPr>
              <p:grpSpPr>
                <a:xfrm>
                  <a:off x="1400218" y="3066671"/>
                  <a:ext cx="24529" cy="920040"/>
                  <a:chOff x="4346201" y="2984144"/>
                  <a:chExt cx="24529" cy="920040"/>
                </a:xfrm>
              </p:grpSpPr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CD276A4C-FA8C-EE38-5AF8-558A765DBA0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0730" y="3614173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9" name="Straight Arrow Connector 198">
                    <a:extLst>
                      <a:ext uri="{FF2B5EF4-FFF2-40B4-BE49-F238E27FC236}">
                        <a16:creationId xmlns:a16="http://schemas.microsoft.com/office/drawing/2014/main" id="{069E59BA-471D-8F6A-8013-D8AFFFB6100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46201" y="2984144"/>
                    <a:ext cx="0" cy="3068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140" name="Left Bracket 139">
                  <a:extLst>
                    <a:ext uri="{FF2B5EF4-FFF2-40B4-BE49-F238E27FC236}">
                      <a16:creationId xmlns:a16="http://schemas.microsoft.com/office/drawing/2014/main" id="{49029818-3EAE-E52A-A509-9A56D2117AA5}"/>
                    </a:ext>
                  </a:extLst>
                </p:cNvPr>
                <p:cNvSpPr/>
                <p:nvPr/>
              </p:nvSpPr>
              <p:spPr bwMode="auto">
                <a:xfrm>
                  <a:off x="603265" y="3004850"/>
                  <a:ext cx="62218" cy="987033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ight Bracket 140">
                  <a:extLst>
                    <a:ext uri="{FF2B5EF4-FFF2-40B4-BE49-F238E27FC236}">
                      <a16:creationId xmlns:a16="http://schemas.microsoft.com/office/drawing/2014/main" id="{0E539CC2-5119-7839-E656-9528D344E7BD}"/>
                    </a:ext>
                  </a:extLst>
                </p:cNvPr>
                <p:cNvSpPr/>
                <p:nvPr/>
              </p:nvSpPr>
              <p:spPr bwMode="auto">
                <a:xfrm>
                  <a:off x="2256447" y="3021782"/>
                  <a:ext cx="62219" cy="923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E59545-3536-4657-9461-FDFF3047E1CC}"/>
                  </a:ext>
                </a:extLst>
              </p:cNvPr>
              <p:cNvSpPr txBox="1"/>
              <p:nvPr/>
            </p:nvSpPr>
            <p:spPr>
              <a:xfrm>
                <a:off x="6408875" y="2059635"/>
                <a:ext cx="1743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326BA3-33C4-9850-AE4B-B8E5ADB901DE}"/>
              </a:ext>
            </a:extLst>
          </p:cNvPr>
          <p:cNvGrpSpPr/>
          <p:nvPr/>
        </p:nvGrpSpPr>
        <p:grpSpPr>
          <a:xfrm>
            <a:off x="1981447" y="1737004"/>
            <a:ext cx="1671672" cy="1040364"/>
            <a:chOff x="6088437" y="2509115"/>
            <a:chExt cx="1671672" cy="10403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C632C4-65E8-6FD3-F427-08D4B1E78473}"/>
                </a:ext>
              </a:extLst>
            </p:cNvPr>
            <p:cNvGrpSpPr/>
            <p:nvPr/>
          </p:nvGrpSpPr>
          <p:grpSpPr>
            <a:xfrm>
              <a:off x="6088437" y="2548418"/>
              <a:ext cx="1671672" cy="1001061"/>
              <a:chOff x="-60270" y="2963286"/>
              <a:chExt cx="1671672" cy="1001061"/>
            </a:xfrm>
          </p:grpSpPr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EC577E05-70C3-B7E1-5FC6-F1B398742A03}"/>
                  </a:ext>
                </a:extLst>
              </p:cNvPr>
              <p:cNvSpPr/>
              <p:nvPr/>
            </p:nvSpPr>
            <p:spPr bwMode="auto">
              <a:xfrm>
                <a:off x="1225719" y="3001691"/>
                <a:ext cx="151781" cy="938924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B157A-C377-874B-C1D4-54CE15C07381}"/>
                  </a:ext>
                </a:extLst>
              </p:cNvPr>
              <p:cNvSpPr txBox="1"/>
              <p:nvPr/>
            </p:nvSpPr>
            <p:spPr>
              <a:xfrm>
                <a:off x="1297658" y="3460039"/>
                <a:ext cx="313744" cy="27699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F15EB46-E6F7-1641-08E6-B97BD85E35B2}"/>
                  </a:ext>
                </a:extLst>
              </p:cNvPr>
              <p:cNvGrpSpPr/>
              <p:nvPr/>
            </p:nvGrpSpPr>
            <p:grpSpPr>
              <a:xfrm>
                <a:off x="-60270" y="2963286"/>
                <a:ext cx="1178794" cy="1001061"/>
                <a:chOff x="-60270" y="2963286"/>
                <a:chExt cx="1178794" cy="1001061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2630D70-0763-DDD4-44E5-AB4B26668F89}"/>
                    </a:ext>
                  </a:extLst>
                </p:cNvPr>
                <p:cNvSpPr txBox="1"/>
                <p:nvPr/>
              </p:nvSpPr>
              <p:spPr>
                <a:xfrm>
                  <a:off x="-60270" y="3289273"/>
                  <a:ext cx="5921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30000" dirty="0"/>
                    <a:t>(p)</a:t>
                  </a:r>
                  <a:r>
                    <a:rPr lang="en-US" dirty="0"/>
                    <a:t> =</a:t>
                  </a:r>
                </a:p>
              </p:txBody>
            </p:sp>
            <p:sp>
              <p:nvSpPr>
                <p:cNvPr id="35" name="Left Bracket 34">
                  <a:extLst>
                    <a:ext uri="{FF2B5EF4-FFF2-40B4-BE49-F238E27FC236}">
                      <a16:creationId xmlns:a16="http://schemas.microsoft.com/office/drawing/2014/main" id="{C591E265-9EB7-6005-9276-2B7748D39434}"/>
                    </a:ext>
                  </a:extLst>
                </p:cNvPr>
                <p:cNvSpPr/>
                <p:nvPr/>
              </p:nvSpPr>
              <p:spPr bwMode="auto">
                <a:xfrm>
                  <a:off x="556893" y="2970984"/>
                  <a:ext cx="62926" cy="993363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ight Bracket 35">
                  <a:extLst>
                    <a:ext uri="{FF2B5EF4-FFF2-40B4-BE49-F238E27FC236}">
                      <a16:creationId xmlns:a16="http://schemas.microsoft.com/office/drawing/2014/main" id="{D0CC943B-9332-9534-E005-899912C774BB}"/>
                    </a:ext>
                  </a:extLst>
                </p:cNvPr>
                <p:cNvSpPr/>
                <p:nvPr/>
              </p:nvSpPr>
              <p:spPr bwMode="auto">
                <a:xfrm>
                  <a:off x="1047787" y="2963286"/>
                  <a:ext cx="70737" cy="977330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91324E-1A36-7BCF-2E09-BC236C1DF352}"/>
                    </a:ext>
                  </a:extLst>
                </p:cNvPr>
                <p:cNvSpPr txBox="1"/>
                <p:nvPr/>
              </p:nvSpPr>
              <p:spPr>
                <a:xfrm>
                  <a:off x="599294" y="332422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A35A2-7695-2307-A074-C685F6915590}"/>
                </a:ext>
              </a:extLst>
            </p:cNvPr>
            <p:cNvSpPr txBox="1"/>
            <p:nvPr/>
          </p:nvSpPr>
          <p:spPr>
            <a:xfrm>
              <a:off x="6818841" y="2509115"/>
              <a:ext cx="473447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baseline="30000" dirty="0"/>
                <a:t>(p)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E4646E-E256-72F3-CCD0-064857CD30D1}"/>
                </a:ext>
              </a:extLst>
            </p:cNvPr>
            <p:cNvSpPr txBox="1"/>
            <p:nvPr/>
          </p:nvSpPr>
          <p:spPr>
            <a:xfrm>
              <a:off x="6807513" y="2787084"/>
              <a:ext cx="484775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baseline="30000" dirty="0"/>
                <a:t>(p)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568D0D-7BBD-4AC5-F27B-655B19D559A6}"/>
                </a:ext>
              </a:extLst>
            </p:cNvPr>
            <p:cNvSpPr txBox="1"/>
            <p:nvPr/>
          </p:nvSpPr>
          <p:spPr>
            <a:xfrm>
              <a:off x="6807513" y="3180147"/>
              <a:ext cx="534480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r>
                <a:rPr lang="en-US" baseline="30000" dirty="0"/>
                <a:t>(p)</a:t>
              </a:r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AD5EB0-1013-461D-68EC-E2807AAA826A}"/>
              </a:ext>
            </a:extLst>
          </p:cNvPr>
          <p:cNvGrpSpPr/>
          <p:nvPr/>
        </p:nvGrpSpPr>
        <p:grpSpPr>
          <a:xfrm>
            <a:off x="6231519" y="703585"/>
            <a:ext cx="2844413" cy="1424230"/>
            <a:chOff x="6303755" y="714572"/>
            <a:chExt cx="2844413" cy="14242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5A761B1-DAF2-E83F-2DE8-1F92C89C8C4A}"/>
                </a:ext>
              </a:extLst>
            </p:cNvPr>
            <p:cNvGrpSpPr/>
            <p:nvPr/>
          </p:nvGrpSpPr>
          <p:grpSpPr>
            <a:xfrm>
              <a:off x="6303755" y="733615"/>
              <a:ext cx="575823" cy="1405187"/>
              <a:chOff x="5769015" y="662642"/>
              <a:chExt cx="512054" cy="122734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58F3D2A-067E-AD15-6053-AC1BC2F6FF83}"/>
                  </a:ext>
                </a:extLst>
              </p:cNvPr>
              <p:cNvSpPr/>
              <p:nvPr/>
            </p:nvSpPr>
            <p:spPr bwMode="auto">
              <a:xfrm>
                <a:off x="5769015" y="662642"/>
                <a:ext cx="512054" cy="1227349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40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1D1E36F-D5C8-8E61-BED8-D1E1F20475A9}"/>
                  </a:ext>
                </a:extLst>
              </p:cNvPr>
              <p:cNvGrpSpPr/>
              <p:nvPr/>
            </p:nvGrpSpPr>
            <p:grpSpPr>
              <a:xfrm>
                <a:off x="5807449" y="714612"/>
                <a:ext cx="436683" cy="1140349"/>
                <a:chOff x="5861410" y="1124633"/>
                <a:chExt cx="533419" cy="1320149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5A926A0-8D6F-8FF1-968A-56ED6A609D72}"/>
                    </a:ext>
                  </a:extLst>
                </p:cNvPr>
                <p:cNvSpPr txBox="1"/>
                <p:nvPr/>
              </p:nvSpPr>
              <p:spPr>
                <a:xfrm>
                  <a:off x="5875667" y="1124633"/>
                  <a:ext cx="485678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1</a:t>
                  </a:r>
                  <a:endParaRPr lang="en-US" sz="1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82E22EE-7380-5A2D-4EA7-E86131AE7C62}"/>
                    </a:ext>
                  </a:extLst>
                </p:cNvPr>
                <p:cNvSpPr txBox="1"/>
                <p:nvPr/>
              </p:nvSpPr>
              <p:spPr>
                <a:xfrm>
                  <a:off x="5875667" y="1538029"/>
                  <a:ext cx="485680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  <a:r>
                    <a:rPr lang="en-US" sz="1400" baseline="-25000" dirty="0"/>
                    <a:t>2</a:t>
                  </a:r>
                  <a:endParaRPr lang="en-US" sz="1400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C0FC05-E81C-93FD-FDC9-21A8ACA11754}"/>
                    </a:ext>
                  </a:extLst>
                </p:cNvPr>
                <p:cNvSpPr txBox="1"/>
                <p:nvPr/>
              </p:nvSpPr>
              <p:spPr>
                <a:xfrm>
                  <a:off x="5875668" y="2191924"/>
                  <a:ext cx="519161" cy="25285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1400" dirty="0" err="1"/>
                    <a:t>x</a:t>
                  </a:r>
                  <a:r>
                    <a:rPr lang="en-US" sz="1400" baseline="-25000" dirty="0" err="1"/>
                    <a:t>N</a:t>
                  </a:r>
                  <a:endParaRPr lang="en-US" sz="1400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A2568A-828E-6BD1-E1B7-347C9F684BE8}"/>
                    </a:ext>
                  </a:extLst>
                </p:cNvPr>
                <p:cNvSpPr txBox="1"/>
                <p:nvPr/>
              </p:nvSpPr>
              <p:spPr>
                <a:xfrm>
                  <a:off x="5861410" y="1820881"/>
                  <a:ext cx="466998" cy="216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…</a:t>
                  </a:r>
                </a:p>
              </p:txBody>
            </p: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D98C57-E8FB-1F40-0809-B02EB0910DBC}"/>
                </a:ext>
              </a:extLst>
            </p:cNvPr>
            <p:cNvCxnSpPr>
              <a:cxnSpLocks/>
              <a:stCxn id="57" idx="2"/>
            </p:cNvCxnSpPr>
            <p:nvPr/>
          </p:nvCxnSpPr>
          <p:spPr bwMode="auto">
            <a:xfrm flipV="1">
              <a:off x="8147460" y="1409784"/>
              <a:ext cx="73067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DF9528-6FE3-3199-C836-3B802C8C4126}"/>
                </a:ext>
              </a:extLst>
            </p:cNvPr>
            <p:cNvSpPr txBox="1"/>
            <p:nvPr/>
          </p:nvSpPr>
          <p:spPr>
            <a:xfrm>
              <a:off x="7970793" y="714572"/>
              <a:ext cx="834417" cy="4283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Calculated output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4C31DE-0E99-566D-1A0D-C06FF89FA397}"/>
                </a:ext>
              </a:extLst>
            </p:cNvPr>
            <p:cNvSpPr txBox="1"/>
            <p:nvPr/>
          </p:nvSpPr>
          <p:spPr>
            <a:xfrm>
              <a:off x="8357986" y="1509850"/>
              <a:ext cx="790182" cy="4283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Target output y</a:t>
              </a:r>
            </a:p>
          </p:txBody>
        </p:sp>
        <p:sp>
          <p:nvSpPr>
            <p:cNvPr id="49" name="Up-Down Arrow 43">
              <a:extLst>
                <a:ext uri="{FF2B5EF4-FFF2-40B4-BE49-F238E27FC236}">
                  <a16:creationId xmlns:a16="http://schemas.microsoft.com/office/drawing/2014/main" id="{45BF7797-00B5-FC32-6744-227D031D863D}"/>
                </a:ext>
              </a:extLst>
            </p:cNvPr>
            <p:cNvSpPr/>
            <p:nvPr/>
          </p:nvSpPr>
          <p:spPr bwMode="auto">
            <a:xfrm>
              <a:off x="8893851" y="1493891"/>
              <a:ext cx="125992" cy="233311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40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9C7D14-7B9F-0F84-FB3F-308C7E8F7F8B}"/>
                </a:ext>
              </a:extLst>
            </p:cNvPr>
            <p:cNvCxnSpPr>
              <a:cxnSpLocks/>
              <a:stCxn id="68" idx="3"/>
            </p:cNvCxnSpPr>
            <p:nvPr/>
          </p:nvCxnSpPr>
          <p:spPr bwMode="auto">
            <a:xfrm>
              <a:off x="6807216" y="918148"/>
              <a:ext cx="758671" cy="3680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7F9B19-5E2B-8349-92E5-1AFB2029E4B2}"/>
                </a:ext>
              </a:extLst>
            </p:cNvPr>
            <p:cNvCxnSpPr>
              <a:cxnSpLocks/>
              <a:stCxn id="69" idx="3"/>
              <a:endCxn id="58" idx="2"/>
            </p:cNvCxnSpPr>
            <p:nvPr/>
          </p:nvCxnSpPr>
          <p:spPr bwMode="auto">
            <a:xfrm>
              <a:off x="6807217" y="1326983"/>
              <a:ext cx="724161" cy="10237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C6F974-0A1E-3070-602C-8DC917E64F9A}"/>
                </a:ext>
              </a:extLst>
            </p:cNvPr>
            <p:cNvCxnSpPr>
              <a:cxnSpLocks/>
              <a:stCxn id="70" idx="3"/>
            </p:cNvCxnSpPr>
            <p:nvPr/>
          </p:nvCxnSpPr>
          <p:spPr bwMode="auto">
            <a:xfrm flipV="1">
              <a:off x="6838041" y="1532501"/>
              <a:ext cx="727846" cy="44116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73A3AF-5471-36E7-71A5-709AB1954D76}"/>
                </a:ext>
              </a:extLst>
            </p:cNvPr>
            <p:cNvGrpSpPr/>
            <p:nvPr/>
          </p:nvGrpSpPr>
          <p:grpSpPr>
            <a:xfrm>
              <a:off x="6909770" y="782372"/>
              <a:ext cx="493440" cy="1248466"/>
              <a:chOff x="5678811" y="1662443"/>
              <a:chExt cx="535999" cy="126239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A80934-7270-1D4A-59F6-6D1364769D7A}"/>
                  </a:ext>
                </a:extLst>
              </p:cNvPr>
              <p:cNvSpPr txBox="1"/>
              <p:nvPr/>
            </p:nvSpPr>
            <p:spPr>
              <a:xfrm>
                <a:off x="5678811" y="2025764"/>
                <a:ext cx="535999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-25000" dirty="0"/>
                  <a:t>2</a:t>
                </a:r>
                <a:endParaRPr 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8FEFEC-43C7-FC5E-1FDC-0335C77B9203}"/>
                  </a:ext>
                </a:extLst>
              </p:cNvPr>
              <p:cNvSpPr txBox="1"/>
              <p:nvPr/>
            </p:nvSpPr>
            <p:spPr>
              <a:xfrm>
                <a:off x="5780554" y="1662443"/>
                <a:ext cx="338087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-25000" dirty="0"/>
                  <a:t>1</a:t>
                </a:r>
                <a:endParaRPr lang="en-US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0C0414E-801E-5C1C-1EF4-DAB1D6B710FB}"/>
                  </a:ext>
                </a:extLst>
              </p:cNvPr>
              <p:cNvSpPr txBox="1"/>
              <p:nvPr/>
            </p:nvSpPr>
            <p:spPr>
              <a:xfrm>
                <a:off x="5716840" y="2270377"/>
                <a:ext cx="259863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/>
                  <a:t>…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D21245-D80F-E0AF-B145-48E8B8EF65AC}"/>
                  </a:ext>
                </a:extLst>
              </p:cNvPr>
              <p:cNvSpPr txBox="1"/>
              <p:nvPr/>
            </p:nvSpPr>
            <p:spPr>
              <a:xfrm>
                <a:off x="5801806" y="2708274"/>
                <a:ext cx="378985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N</a:t>
                </a:r>
                <a:endParaRPr lang="en-US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90DCDB-B333-554A-0781-86368E401309}"/>
                </a:ext>
              </a:extLst>
            </p:cNvPr>
            <p:cNvSpPr txBox="1"/>
            <p:nvPr/>
          </p:nvSpPr>
          <p:spPr>
            <a:xfrm>
              <a:off x="8859346" y="1276509"/>
              <a:ext cx="212646" cy="214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a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B59B45-4950-229E-0F95-CAF4DB4A7B43}"/>
                </a:ext>
              </a:extLst>
            </p:cNvPr>
            <p:cNvGrpSpPr/>
            <p:nvPr/>
          </p:nvGrpSpPr>
          <p:grpSpPr>
            <a:xfrm>
              <a:off x="7473875" y="1129917"/>
              <a:ext cx="673585" cy="614762"/>
              <a:chOff x="1751915" y="3341633"/>
              <a:chExt cx="778817" cy="647189"/>
            </a:xfrm>
          </p:grpSpPr>
          <p:sp>
            <p:nvSpPr>
              <p:cNvPr id="57" name="Pie 7">
                <a:extLst>
                  <a:ext uri="{FF2B5EF4-FFF2-40B4-BE49-F238E27FC236}">
                    <a16:creationId xmlns:a16="http://schemas.microsoft.com/office/drawing/2014/main" id="{BB45D8E8-FB5F-13F8-C750-69E06AB3DA53}"/>
                  </a:ext>
                </a:extLst>
              </p:cNvPr>
              <p:cNvSpPr/>
              <p:nvPr/>
            </p:nvSpPr>
            <p:spPr bwMode="auto">
              <a:xfrm flipH="1">
                <a:off x="1751915" y="3341633"/>
                <a:ext cx="778817" cy="64718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endParaRPr lang="en-US" sz="1400" dirty="0"/>
              </a:p>
            </p:txBody>
          </p:sp>
          <p:sp>
            <p:nvSpPr>
              <p:cNvPr id="58" name="Pie 6">
                <a:extLst>
                  <a:ext uri="{FF2B5EF4-FFF2-40B4-BE49-F238E27FC236}">
                    <a16:creationId xmlns:a16="http://schemas.microsoft.com/office/drawing/2014/main" id="{25FAB9D1-FBE0-AB61-7DD0-66FE84D9D252}"/>
                  </a:ext>
                </a:extLst>
              </p:cNvPr>
              <p:cNvSpPr/>
              <p:nvPr/>
            </p:nvSpPr>
            <p:spPr bwMode="auto">
              <a:xfrm>
                <a:off x="1818401" y="3342111"/>
                <a:ext cx="643352" cy="629516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1400" dirty="0"/>
                  <a:t>z  </a:t>
                </a:r>
                <a:r>
                  <a:rPr lang="el-GR" sz="1400" dirty="0"/>
                  <a:t>σ</a:t>
                </a:r>
                <a:r>
                  <a:rPr lang="en-US" sz="1400" dirty="0"/>
                  <a:t>(z)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A4C1F1-88E2-1BF1-3FB4-7D9699BF8FCD}"/>
                </a:ext>
              </a:extLst>
            </p:cNvPr>
            <p:cNvSpPr txBox="1"/>
            <p:nvPr/>
          </p:nvSpPr>
          <p:spPr>
            <a:xfrm>
              <a:off x="8175332" y="1077526"/>
              <a:ext cx="785503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a=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(z)</a:t>
              </a:r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EEDB5F-44C6-CC06-7510-AC9D0B6631F5}"/>
              </a:ext>
            </a:extLst>
          </p:cNvPr>
          <p:cNvGrpSpPr/>
          <p:nvPr/>
        </p:nvGrpSpPr>
        <p:grpSpPr>
          <a:xfrm>
            <a:off x="146961" y="2674444"/>
            <a:ext cx="2136470" cy="759219"/>
            <a:chOff x="245074" y="3002720"/>
            <a:chExt cx="2136470" cy="759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C5F98-FEF7-CD58-0069-E5A0A8AE050A}"/>
                </a:ext>
              </a:extLst>
            </p:cNvPr>
            <p:cNvSpPr txBox="1"/>
            <p:nvPr/>
          </p:nvSpPr>
          <p:spPr>
            <a:xfrm>
              <a:off x="245074" y="3002720"/>
              <a:ext cx="213647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w =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[w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…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baseline="-2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 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24F7FC4-1F1C-8092-B0FD-47A097E40C8F}"/>
                </a:ext>
              </a:extLst>
            </p:cNvPr>
            <p:cNvSpPr txBox="1"/>
            <p:nvPr/>
          </p:nvSpPr>
          <p:spPr>
            <a:xfrm>
              <a:off x="1522075" y="3392607"/>
              <a:ext cx="34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A0118D96-4BF8-3591-CE98-AF822268D695}"/>
                </a:ext>
              </a:extLst>
            </p:cNvPr>
            <p:cNvSpPr/>
            <p:nvPr/>
          </p:nvSpPr>
          <p:spPr bwMode="auto">
            <a:xfrm rot="5400000">
              <a:off x="1396907" y="2820664"/>
              <a:ext cx="161525" cy="1279366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18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763647" y="1566175"/>
            <a:ext cx="7699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333399"/>
                </a:solidFill>
              </a:rPr>
              <a:t>Perceptron for </a:t>
            </a:r>
            <a:r>
              <a:rPr lang="en-US" sz="3600" dirty="0">
                <a:solidFill>
                  <a:srgbClr val="333399"/>
                </a:solidFill>
              </a:rPr>
              <a:t>Logistic Regression with the Sigmoid Activation Function and a single Training Sample</a:t>
            </a:r>
          </a:p>
        </p:txBody>
      </p:sp>
    </p:spTree>
    <p:extLst>
      <p:ext uri="{BB962C8B-B14F-4D97-AF65-F5344CB8AC3E}">
        <p14:creationId xmlns:p14="http://schemas.microsoft.com/office/powerpoint/2010/main" val="10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5BF5652-2824-AF51-EE6C-6BF6B89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19" y="285750"/>
            <a:ext cx="8829681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Vectorization for Perceptron Backpropagation (1/2)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E3A16E9-0AC3-3361-C502-8283BFF0A611}"/>
              </a:ext>
            </a:extLst>
          </p:cNvPr>
          <p:cNvGrpSpPr/>
          <p:nvPr/>
        </p:nvGrpSpPr>
        <p:grpSpPr>
          <a:xfrm>
            <a:off x="3547561" y="997800"/>
            <a:ext cx="5353757" cy="1573764"/>
            <a:chOff x="2846957" y="1010125"/>
            <a:chExt cx="5353757" cy="1573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9B7BCB-8E2D-FAF4-C555-4570381EB1A0}"/>
                </a:ext>
              </a:extLst>
            </p:cNvPr>
            <p:cNvGrpSpPr/>
            <p:nvPr/>
          </p:nvGrpSpPr>
          <p:grpSpPr>
            <a:xfrm>
              <a:off x="2846957" y="1010125"/>
              <a:ext cx="2973318" cy="1573764"/>
              <a:chOff x="6199998" y="2509115"/>
              <a:chExt cx="2973318" cy="15737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2BA5BA1-F924-B298-ECFA-B85EDB2E1AD9}"/>
                  </a:ext>
                </a:extLst>
              </p:cNvPr>
              <p:cNvGrpSpPr/>
              <p:nvPr/>
            </p:nvGrpSpPr>
            <p:grpSpPr>
              <a:xfrm>
                <a:off x="6199998" y="2548418"/>
                <a:ext cx="2973318" cy="1534461"/>
                <a:chOff x="51291" y="2963286"/>
                <a:chExt cx="2973318" cy="1534461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239E45F-FFEB-E48A-C46A-18D13AA783F2}"/>
                    </a:ext>
                  </a:extLst>
                </p:cNvPr>
                <p:cNvSpPr txBox="1"/>
                <p:nvPr/>
              </p:nvSpPr>
              <p:spPr>
                <a:xfrm>
                  <a:off x="1597714" y="4128415"/>
                  <a:ext cx="348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42" name="Right Brace 41">
                  <a:extLst>
                    <a:ext uri="{FF2B5EF4-FFF2-40B4-BE49-F238E27FC236}">
                      <a16:creationId xmlns:a16="http://schemas.microsoft.com/office/drawing/2014/main" id="{417A7ED7-4662-7F3B-4A37-51450F7664FC}"/>
                    </a:ext>
                  </a:extLst>
                </p:cNvPr>
                <p:cNvSpPr/>
                <p:nvPr/>
              </p:nvSpPr>
              <p:spPr bwMode="auto">
                <a:xfrm>
                  <a:off x="2673601" y="3001691"/>
                  <a:ext cx="151781" cy="938924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3" name="Right Brace 42">
                  <a:extLst>
                    <a:ext uri="{FF2B5EF4-FFF2-40B4-BE49-F238E27FC236}">
                      <a16:creationId xmlns:a16="http://schemas.microsoft.com/office/drawing/2014/main" id="{9E69F751-A91E-3F94-868E-97511F417A4B}"/>
                    </a:ext>
                  </a:extLst>
                </p:cNvPr>
                <p:cNvSpPr/>
                <p:nvPr/>
              </p:nvSpPr>
              <p:spPr bwMode="auto">
                <a:xfrm rot="5400000">
                  <a:off x="1529153" y="3219580"/>
                  <a:ext cx="161524" cy="1771507"/>
                </a:xfrm>
                <a:prstGeom prst="rightBrace">
                  <a:avLst>
                    <a:gd name="adj1" fmla="val 155906"/>
                    <a:gd name="adj2" fmla="val 50000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8C029D-B898-1657-51D9-5FBF42542F7C}"/>
                    </a:ext>
                  </a:extLst>
                </p:cNvPr>
                <p:cNvSpPr txBox="1"/>
                <p:nvPr/>
              </p:nvSpPr>
              <p:spPr>
                <a:xfrm>
                  <a:off x="2710865" y="3496830"/>
                  <a:ext cx="313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N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ABAF0FA-66DA-05B2-AB28-B71B5201B42F}"/>
                    </a:ext>
                  </a:extLst>
                </p:cNvPr>
                <p:cNvGrpSpPr/>
                <p:nvPr/>
              </p:nvGrpSpPr>
              <p:grpSpPr>
                <a:xfrm>
                  <a:off x="51291" y="2963286"/>
                  <a:ext cx="2515115" cy="1001061"/>
                  <a:chOff x="51291" y="2963286"/>
                  <a:chExt cx="2515115" cy="1001061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9FEA95D-8B4E-CAD2-40FE-CD3095B4C4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1" y="3278547"/>
                    <a:ext cx="43217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>
                    <a:spAutoFit/>
                  </a:bodyPr>
                  <a:lstStyle/>
                  <a:p>
                    <a:r>
                      <a:rPr lang="en-US" dirty="0"/>
                      <a:t>X =</a:t>
                    </a:r>
                  </a:p>
                </p:txBody>
              </p:sp>
              <p:sp>
                <p:nvSpPr>
                  <p:cNvPr id="47" name="Left Bracket 46">
                    <a:extLst>
                      <a:ext uri="{FF2B5EF4-FFF2-40B4-BE49-F238E27FC236}">
                        <a16:creationId xmlns:a16="http://schemas.microsoft.com/office/drawing/2014/main" id="{3AA98A26-8672-632F-C925-EC9702193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893" y="2970984"/>
                    <a:ext cx="62926" cy="993363"/>
                  </a:xfrm>
                  <a:prstGeom prst="lef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ight Bracket 47">
                    <a:extLst>
                      <a:ext uri="{FF2B5EF4-FFF2-40B4-BE49-F238E27FC236}">
                        <a16:creationId xmlns:a16="http://schemas.microsoft.com/office/drawing/2014/main" id="{EB4A9665-674A-69AB-E05D-3CC8664A20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5669" y="2963286"/>
                    <a:ext cx="70737" cy="977330"/>
                  </a:xfrm>
                  <a:prstGeom prst="rightBracket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lg" len="lg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23718E8-D024-E6FD-FF65-DD7488A24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992" y="337068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9BF740-8E9C-69F3-E2A5-4BC0173701F8}"/>
                  </a:ext>
                </a:extLst>
              </p:cNvPr>
              <p:cNvSpPr txBox="1"/>
              <p:nvPr/>
            </p:nvSpPr>
            <p:spPr>
              <a:xfrm>
                <a:off x="6798832" y="2509115"/>
                <a:ext cx="20523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9D87BF-0518-0DBF-7A18-4CE91BD2CA50}"/>
                  </a:ext>
                </a:extLst>
              </p:cNvPr>
              <p:cNvSpPr txBox="1"/>
              <p:nvPr/>
            </p:nvSpPr>
            <p:spPr>
              <a:xfrm>
                <a:off x="6814621" y="2823179"/>
                <a:ext cx="20523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2EE6EE-162A-2939-8AD2-89194EE8E566}"/>
                  </a:ext>
                </a:extLst>
              </p:cNvPr>
              <p:cNvSpPr txBox="1"/>
              <p:nvPr/>
            </p:nvSpPr>
            <p:spPr>
              <a:xfrm>
                <a:off x="6814621" y="3276403"/>
                <a:ext cx="20523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56DB44-547E-5318-F202-C44B41CE9C87}"/>
                </a:ext>
              </a:extLst>
            </p:cNvPr>
            <p:cNvGrpSpPr/>
            <p:nvPr/>
          </p:nvGrpSpPr>
          <p:grpSpPr>
            <a:xfrm>
              <a:off x="5754915" y="1049428"/>
              <a:ext cx="2445799" cy="1494557"/>
              <a:chOff x="6157950" y="1716513"/>
              <a:chExt cx="2445799" cy="14945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18883D-C364-F0BE-361B-61E690ADE069}"/>
                  </a:ext>
                </a:extLst>
              </p:cNvPr>
              <p:cNvSpPr txBox="1"/>
              <p:nvPr/>
            </p:nvSpPr>
            <p:spPr>
              <a:xfrm>
                <a:off x="7403295" y="2841738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2D6025C2-337B-0084-186E-BB72C541904D}"/>
                  </a:ext>
                </a:extLst>
              </p:cNvPr>
              <p:cNvSpPr/>
              <p:nvPr/>
            </p:nvSpPr>
            <p:spPr bwMode="auto">
              <a:xfrm>
                <a:off x="8208158" y="1716513"/>
                <a:ext cx="170817" cy="98502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6686841E-FA83-DB8F-DB8B-D537A88722B7}"/>
                  </a:ext>
                </a:extLst>
              </p:cNvPr>
              <p:cNvSpPr/>
              <p:nvPr/>
            </p:nvSpPr>
            <p:spPr bwMode="auto">
              <a:xfrm rot="5400000">
                <a:off x="7242313" y="2035866"/>
                <a:ext cx="170574" cy="1595715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5194F-9913-F141-5590-DB74C6B0A145}"/>
                  </a:ext>
                </a:extLst>
              </p:cNvPr>
              <p:cNvSpPr txBox="1"/>
              <p:nvPr/>
            </p:nvSpPr>
            <p:spPr>
              <a:xfrm>
                <a:off x="8290005" y="2202397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6838101-D24C-D326-FD33-38B8915470BE}"/>
                  </a:ext>
                </a:extLst>
              </p:cNvPr>
              <p:cNvGrpSpPr/>
              <p:nvPr/>
            </p:nvGrpSpPr>
            <p:grpSpPr>
              <a:xfrm>
                <a:off x="6157950" y="1719672"/>
                <a:ext cx="1960027" cy="987033"/>
                <a:chOff x="358639" y="3004850"/>
                <a:chExt cx="1960027" cy="987033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4EE176B-353A-3889-FFC5-B98CD921F92E}"/>
                    </a:ext>
                  </a:extLst>
                </p:cNvPr>
                <p:cNvGrpSpPr/>
                <p:nvPr/>
              </p:nvGrpSpPr>
              <p:grpSpPr>
                <a:xfrm>
                  <a:off x="2117791" y="3038467"/>
                  <a:ext cx="5101" cy="948244"/>
                  <a:chOff x="5131120" y="2965557"/>
                  <a:chExt cx="5101" cy="948244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66056A7E-E158-42BE-0F9A-D916782F9A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5131120" y="3614173"/>
                    <a:ext cx="0" cy="2996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5053EAA-229B-3A2B-2B33-C6EA1A35459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136221" y="2965557"/>
                    <a:ext cx="0" cy="3254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1E04568-B1A0-F4EE-CD2C-EEDCAFD43E66}"/>
                    </a:ext>
                  </a:extLst>
                </p:cNvPr>
                <p:cNvSpPr txBox="1"/>
                <p:nvPr/>
              </p:nvSpPr>
              <p:spPr>
                <a:xfrm>
                  <a:off x="358639" y="3329380"/>
                  <a:ext cx="325855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2F22632-53E9-5167-07D5-08771FEAA354}"/>
                    </a:ext>
                  </a:extLst>
                </p:cNvPr>
                <p:cNvGrpSpPr/>
                <p:nvPr/>
              </p:nvGrpSpPr>
              <p:grpSpPr>
                <a:xfrm>
                  <a:off x="774528" y="3036542"/>
                  <a:ext cx="938" cy="950169"/>
                  <a:chOff x="3979101" y="2955553"/>
                  <a:chExt cx="1142" cy="950169"/>
                </a:xfrm>
              </p:grpSpPr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D87EC06B-001D-6998-09F5-D115E7B30CD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3614173"/>
                    <a:ext cx="0" cy="2915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D848563-0E7E-6053-B5AC-CADE59937E4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3979101" y="2955553"/>
                    <a:ext cx="1142" cy="33545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17BE0A0-0D83-F5DA-CEC9-98D3FCC47C0A}"/>
                    </a:ext>
                  </a:extLst>
                </p:cNvPr>
                <p:cNvGrpSpPr/>
                <p:nvPr/>
              </p:nvGrpSpPr>
              <p:grpSpPr>
                <a:xfrm>
                  <a:off x="1400218" y="3066671"/>
                  <a:ext cx="24529" cy="920040"/>
                  <a:chOff x="4346201" y="2984144"/>
                  <a:chExt cx="24529" cy="920040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6264C192-19C7-D79E-BB87-3E66500CFFF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70730" y="3614173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91680808-0437-3B48-2094-AEC81DC775F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46201" y="2984144"/>
                    <a:ext cx="0" cy="3068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9" name="Left Bracket 28">
                  <a:extLst>
                    <a:ext uri="{FF2B5EF4-FFF2-40B4-BE49-F238E27FC236}">
                      <a16:creationId xmlns:a16="http://schemas.microsoft.com/office/drawing/2014/main" id="{C37CF309-5C11-A2CC-B42F-F3F816DCFB8F}"/>
                    </a:ext>
                  </a:extLst>
                </p:cNvPr>
                <p:cNvSpPr/>
                <p:nvPr/>
              </p:nvSpPr>
              <p:spPr bwMode="auto">
                <a:xfrm>
                  <a:off x="603265" y="3004850"/>
                  <a:ext cx="62218" cy="987033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ight Bracket 29">
                  <a:extLst>
                    <a:ext uri="{FF2B5EF4-FFF2-40B4-BE49-F238E27FC236}">
                      <a16:creationId xmlns:a16="http://schemas.microsoft.com/office/drawing/2014/main" id="{A1C78DB6-56B9-618F-B5C8-027FC341A9B3}"/>
                    </a:ext>
                  </a:extLst>
                </p:cNvPr>
                <p:cNvSpPr/>
                <p:nvPr/>
              </p:nvSpPr>
              <p:spPr bwMode="auto">
                <a:xfrm>
                  <a:off x="2256447" y="3021782"/>
                  <a:ext cx="62219" cy="923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3F388-14E5-461F-CD47-989AFE51A433}"/>
                  </a:ext>
                </a:extLst>
              </p:cNvPr>
              <p:cNvSpPr txBox="1"/>
              <p:nvPr/>
            </p:nvSpPr>
            <p:spPr>
              <a:xfrm>
                <a:off x="6408875" y="2059635"/>
                <a:ext cx="17435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30000" dirty="0"/>
                  <a:t>(1)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30000" dirty="0"/>
                  <a:t>(p)</a:t>
                </a:r>
                <a:r>
                  <a:rPr lang="en-US" baseline="-25000" dirty="0"/>
                  <a:t> </a:t>
                </a:r>
                <a:r>
                  <a:rPr lang="en-US" dirty="0"/>
                  <a:t>…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</p:grp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D3A0823-5B1F-C646-1DD6-580B5211E3EB}"/>
              </a:ext>
            </a:extLst>
          </p:cNvPr>
          <p:cNvGrpSpPr/>
          <p:nvPr/>
        </p:nvGrpSpPr>
        <p:grpSpPr>
          <a:xfrm>
            <a:off x="1773991" y="2394797"/>
            <a:ext cx="7269626" cy="1782920"/>
            <a:chOff x="1894165" y="2772964"/>
            <a:chExt cx="7269626" cy="1782920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01E5DFCD-659A-7DDE-3040-799462D28A76}"/>
                </a:ext>
              </a:extLst>
            </p:cNvPr>
            <p:cNvGrpSpPr/>
            <p:nvPr/>
          </p:nvGrpSpPr>
          <p:grpSpPr>
            <a:xfrm>
              <a:off x="1894165" y="2794441"/>
              <a:ext cx="3039654" cy="1761443"/>
              <a:chOff x="3468237" y="3105150"/>
              <a:chExt cx="3039654" cy="1761443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2530D02-9767-E6A3-C1EB-64AE94D05F51}"/>
                  </a:ext>
                </a:extLst>
              </p:cNvPr>
              <p:cNvSpPr txBox="1"/>
              <p:nvPr/>
            </p:nvSpPr>
            <p:spPr>
              <a:xfrm>
                <a:off x="5140753" y="4497261"/>
                <a:ext cx="34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269" name="Right Brace 268">
                <a:extLst>
                  <a:ext uri="{FF2B5EF4-FFF2-40B4-BE49-F238E27FC236}">
                    <a16:creationId xmlns:a16="http://schemas.microsoft.com/office/drawing/2014/main" id="{2547745B-5D4F-2773-55D9-0328C5633185}"/>
                  </a:ext>
                </a:extLst>
              </p:cNvPr>
              <p:cNvSpPr/>
              <p:nvPr/>
            </p:nvSpPr>
            <p:spPr bwMode="auto">
              <a:xfrm>
                <a:off x="6060454" y="3197592"/>
                <a:ext cx="212859" cy="111186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70" name="Right Brace 269">
                <a:extLst>
                  <a:ext uri="{FF2B5EF4-FFF2-40B4-BE49-F238E27FC236}">
                    <a16:creationId xmlns:a16="http://schemas.microsoft.com/office/drawing/2014/main" id="{0C207D2D-09C4-2DF8-DF21-B157641FD51B}"/>
                  </a:ext>
                </a:extLst>
              </p:cNvPr>
              <p:cNvSpPr/>
              <p:nvPr/>
            </p:nvSpPr>
            <p:spPr bwMode="auto">
              <a:xfrm rot="5400000">
                <a:off x="5072192" y="3588426"/>
                <a:ext cx="161524" cy="177150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E9022B4-5509-DFCF-D027-251BD2F4D542}"/>
                  </a:ext>
                </a:extLst>
              </p:cNvPr>
              <p:cNvSpPr txBox="1"/>
              <p:nvPr/>
            </p:nvSpPr>
            <p:spPr>
              <a:xfrm>
                <a:off x="6194147" y="3709297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4EA58E13-5181-06C0-A339-FB74F7DBDCE7}"/>
                  </a:ext>
                </a:extLst>
              </p:cNvPr>
              <p:cNvGrpSpPr/>
              <p:nvPr/>
            </p:nvGrpSpPr>
            <p:grpSpPr>
              <a:xfrm>
                <a:off x="3468237" y="3105150"/>
                <a:ext cx="2551563" cy="1218540"/>
                <a:chOff x="3468237" y="3105150"/>
                <a:chExt cx="2551563" cy="1218540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86DF8D9-6C26-2053-FBEB-F7F3DF12B749}"/>
                    </a:ext>
                  </a:extLst>
                </p:cNvPr>
                <p:cNvSpPr txBox="1"/>
                <p:nvPr/>
              </p:nvSpPr>
              <p:spPr>
                <a:xfrm>
                  <a:off x="3468237" y="3511846"/>
                  <a:ext cx="501416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</a:t>
                  </a:r>
                  <a:r>
                    <a:rPr lang="en-US" dirty="0"/>
                    <a:t> =</a:t>
                  </a:r>
                </a:p>
              </p:txBody>
            </p:sp>
            <p:sp>
              <p:nvSpPr>
                <p:cNvPr id="274" name="Left Bracket 273">
                  <a:extLst>
                    <a:ext uri="{FF2B5EF4-FFF2-40B4-BE49-F238E27FC236}">
                      <a16:creationId xmlns:a16="http://schemas.microsoft.com/office/drawing/2014/main" id="{863680F4-8897-771F-46E2-EB5872E25697}"/>
                    </a:ext>
                  </a:extLst>
                </p:cNvPr>
                <p:cNvSpPr/>
                <p:nvPr/>
              </p:nvSpPr>
              <p:spPr bwMode="auto">
                <a:xfrm>
                  <a:off x="4025206" y="3139446"/>
                  <a:ext cx="89152" cy="118424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ight Bracket 274">
                  <a:extLst>
                    <a:ext uri="{FF2B5EF4-FFF2-40B4-BE49-F238E27FC236}">
                      <a16:creationId xmlns:a16="http://schemas.microsoft.com/office/drawing/2014/main" id="{CD90F433-AEF1-0B3A-8809-E38AFE3513D9}"/>
                    </a:ext>
                  </a:extLst>
                </p:cNvPr>
                <p:cNvSpPr/>
                <p:nvPr/>
              </p:nvSpPr>
              <p:spPr bwMode="auto">
                <a:xfrm>
                  <a:off x="5943600" y="3148950"/>
                  <a:ext cx="66281" cy="1160512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35871A5E-934E-31EB-DEBF-1655C2465AFB}"/>
                    </a:ext>
                  </a:extLst>
                </p:cNvPr>
                <p:cNvSpPr txBox="1"/>
                <p:nvPr/>
              </p:nvSpPr>
              <p:spPr>
                <a:xfrm>
                  <a:off x="4859146" y="3671597"/>
                  <a:ext cx="347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D014C157-27CD-6F4B-C056-5A632DAEEEF6}"/>
                    </a:ext>
                  </a:extLst>
                </p:cNvPr>
                <p:cNvSpPr txBox="1"/>
                <p:nvPr/>
              </p:nvSpPr>
              <p:spPr>
                <a:xfrm>
                  <a:off x="4082577" y="3105150"/>
                  <a:ext cx="18730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(1)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k</a:t>
                  </a:r>
                  <a:r>
                    <a:rPr lang="en-US" baseline="30000" dirty="0"/>
                    <a:t>(1)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(1)</a:t>
                  </a:r>
                  <a:endParaRPr lang="en-US" dirty="0"/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E39B544E-0994-1221-FFAF-781CDCFB57B6}"/>
                    </a:ext>
                  </a:extLst>
                </p:cNvPr>
                <p:cNvSpPr txBox="1"/>
                <p:nvPr/>
              </p:nvSpPr>
              <p:spPr>
                <a:xfrm>
                  <a:off x="4082577" y="3570798"/>
                  <a:ext cx="1848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(p)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k</a:t>
                  </a:r>
                  <a:r>
                    <a:rPr lang="en-US" baseline="30000" dirty="0"/>
                    <a:t>(p)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(p)</a:t>
                  </a:r>
                  <a:endParaRPr lang="en-US" dirty="0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8B623B7-8701-B62D-A663-6EE75695926C}"/>
                    </a:ext>
                  </a:extLst>
                </p:cNvPr>
                <p:cNvSpPr txBox="1"/>
                <p:nvPr/>
              </p:nvSpPr>
              <p:spPr>
                <a:xfrm>
                  <a:off x="4082577" y="4018346"/>
                  <a:ext cx="19372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(M)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k</a:t>
                  </a:r>
                  <a:r>
                    <a:rPr lang="en-US" baseline="30000" dirty="0"/>
                    <a:t>(M)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(M)</a:t>
                  </a:r>
                  <a:endParaRPr lang="en-US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74D6D321-6E0C-C354-97FC-D7BE0FFAF298}"/>
                    </a:ext>
                  </a:extLst>
                </p:cNvPr>
                <p:cNvSpPr txBox="1"/>
                <p:nvPr/>
              </p:nvSpPr>
              <p:spPr>
                <a:xfrm>
                  <a:off x="4882522" y="324922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4A9209B-86F3-792C-0947-384E7A5ADE3F}"/>
                </a:ext>
              </a:extLst>
            </p:cNvPr>
            <p:cNvGrpSpPr/>
            <p:nvPr/>
          </p:nvGrpSpPr>
          <p:grpSpPr>
            <a:xfrm>
              <a:off x="4794360" y="2772964"/>
              <a:ext cx="2212265" cy="1657347"/>
              <a:chOff x="6641526" y="3131879"/>
              <a:chExt cx="2212265" cy="165734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FB4F57-DED2-0670-991C-D64168C6A0EC}"/>
                  </a:ext>
                </a:extLst>
              </p:cNvPr>
              <p:cNvSpPr txBox="1"/>
              <p:nvPr/>
            </p:nvSpPr>
            <p:spPr>
              <a:xfrm>
                <a:off x="7721121" y="4419894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A695D046-0F74-2DCE-554E-3138BBA032A1}"/>
                  </a:ext>
                </a:extLst>
              </p:cNvPr>
              <p:cNvSpPr/>
              <p:nvPr/>
            </p:nvSpPr>
            <p:spPr bwMode="auto">
              <a:xfrm>
                <a:off x="8458200" y="3257550"/>
                <a:ext cx="170817" cy="98502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Right Brace 54">
                <a:extLst>
                  <a:ext uri="{FF2B5EF4-FFF2-40B4-BE49-F238E27FC236}">
                    <a16:creationId xmlns:a16="http://schemas.microsoft.com/office/drawing/2014/main" id="{9A5183D2-C3A0-57DD-B2A6-6EED74537650}"/>
                  </a:ext>
                </a:extLst>
              </p:cNvPr>
              <p:cNvSpPr/>
              <p:nvPr/>
            </p:nvSpPr>
            <p:spPr bwMode="auto">
              <a:xfrm rot="5400000">
                <a:off x="7587224" y="3816054"/>
                <a:ext cx="144902" cy="129224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FDA4EF-8A01-118F-CC1F-C24ECB42FD2D}"/>
                  </a:ext>
                </a:extLst>
              </p:cNvPr>
              <p:cNvSpPr txBox="1"/>
              <p:nvPr/>
            </p:nvSpPr>
            <p:spPr>
              <a:xfrm>
                <a:off x="8540047" y="3818016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D9E01468-48F2-CD2C-F0B1-C6D4C05B2381}"/>
                  </a:ext>
                </a:extLst>
              </p:cNvPr>
              <p:cNvGrpSpPr/>
              <p:nvPr/>
            </p:nvGrpSpPr>
            <p:grpSpPr>
              <a:xfrm>
                <a:off x="6641526" y="3131879"/>
                <a:ext cx="1740691" cy="1190446"/>
                <a:chOff x="6641526" y="3131879"/>
                <a:chExt cx="1740691" cy="1190446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89591-97E0-78C0-A417-219AF774CC98}"/>
                    </a:ext>
                  </a:extLst>
                </p:cNvPr>
                <p:cNvSpPr txBox="1"/>
                <p:nvPr/>
              </p:nvSpPr>
              <p:spPr>
                <a:xfrm>
                  <a:off x="6641526" y="3536416"/>
                  <a:ext cx="325855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  <p:sp>
              <p:nvSpPr>
                <p:cNvPr id="63" name="Left Bracket 62">
                  <a:extLst>
                    <a:ext uri="{FF2B5EF4-FFF2-40B4-BE49-F238E27FC236}">
                      <a16:creationId xmlns:a16="http://schemas.microsoft.com/office/drawing/2014/main" id="{76EBCDFE-ABB6-BF13-9BB5-16507AE1DBD1}"/>
                    </a:ext>
                  </a:extLst>
                </p:cNvPr>
                <p:cNvSpPr/>
                <p:nvPr/>
              </p:nvSpPr>
              <p:spPr bwMode="auto">
                <a:xfrm>
                  <a:off x="6886383" y="3197593"/>
                  <a:ext cx="95427" cy="1124732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Bracket 256">
                  <a:extLst>
                    <a:ext uri="{FF2B5EF4-FFF2-40B4-BE49-F238E27FC236}">
                      <a16:creationId xmlns:a16="http://schemas.microsoft.com/office/drawing/2014/main" id="{B82E1BF1-D2DF-36D8-A580-E546A94BBE7C}"/>
                    </a:ext>
                  </a:extLst>
                </p:cNvPr>
                <p:cNvSpPr/>
                <p:nvPr/>
              </p:nvSpPr>
              <p:spPr bwMode="auto">
                <a:xfrm>
                  <a:off x="8305800" y="3213275"/>
                  <a:ext cx="76417" cy="1062886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A051063C-4D52-FEF0-53C2-21021DB751B2}"/>
                    </a:ext>
                  </a:extLst>
                </p:cNvPr>
                <p:cNvGrpSpPr/>
                <p:nvPr/>
              </p:nvGrpSpPr>
              <p:grpSpPr>
                <a:xfrm>
                  <a:off x="7054626" y="3131879"/>
                  <a:ext cx="1174974" cy="276480"/>
                  <a:chOff x="7054626" y="3131879"/>
                  <a:chExt cx="1174974" cy="276480"/>
                </a:xfrm>
              </p:grpSpPr>
              <p:cxnSp>
                <p:nvCxnSpPr>
                  <p:cNvPr id="261" name="Straight Arrow Connector 260">
                    <a:extLst>
                      <a:ext uri="{FF2B5EF4-FFF2-40B4-BE49-F238E27FC236}">
                        <a16:creationId xmlns:a16="http://schemas.microsoft.com/office/drawing/2014/main" id="{CFCDDB5A-6B5F-E147-D252-DE01B2A00EE4}"/>
                      </a:ext>
                    </a:extLst>
                  </p:cNvPr>
                  <p:cNvCxnSpPr/>
                  <p:nvPr/>
                </p:nvCxnSpPr>
                <p:spPr bwMode="auto">
                  <a:xfrm rot="5400000" flipH="1">
                    <a:off x="7221884" y="3090293"/>
                    <a:ext cx="938" cy="33545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9" name="Straight Arrow Connector 258">
                    <a:extLst>
                      <a:ext uri="{FF2B5EF4-FFF2-40B4-BE49-F238E27FC236}">
                        <a16:creationId xmlns:a16="http://schemas.microsoft.com/office/drawing/2014/main" id="{CB6E7101-23A2-639C-B0C6-01D08E8ECA75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8076169" y="3120422"/>
                    <a:ext cx="0" cy="3068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3D11735-56A1-A057-2BFE-1726AD59313C}"/>
                      </a:ext>
                    </a:extLst>
                  </p:cNvPr>
                  <p:cNvSpPr txBox="1"/>
                  <p:nvPr/>
                </p:nvSpPr>
                <p:spPr>
                  <a:xfrm>
                    <a:off x="7513387" y="3131879"/>
                    <a:ext cx="450457" cy="2764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r>
                      <a:rPr lang="en-US" baseline="30000" dirty="0"/>
                      <a:t>(1)T</a:t>
                    </a:r>
                    <a:endParaRPr lang="en-US" dirty="0"/>
                  </a:p>
                </p:txBody>
              </p:sp>
            </p:grp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7D08DAA-6FFC-5999-BD4F-E91A3539BC89}"/>
                    </a:ext>
                  </a:extLst>
                </p:cNvPr>
                <p:cNvGrpSpPr/>
                <p:nvPr/>
              </p:nvGrpSpPr>
              <p:grpSpPr>
                <a:xfrm>
                  <a:off x="7054542" y="3561256"/>
                  <a:ext cx="1193644" cy="276999"/>
                  <a:chOff x="7054542" y="3537192"/>
                  <a:chExt cx="1193644" cy="276999"/>
                </a:xfrm>
              </p:grpSpPr>
              <p:cxnSp>
                <p:nvCxnSpPr>
                  <p:cNvPr id="262" name="Straight Arrow Connector 261">
                    <a:extLst>
                      <a:ext uri="{FF2B5EF4-FFF2-40B4-BE49-F238E27FC236}">
                        <a16:creationId xmlns:a16="http://schemas.microsoft.com/office/drawing/2014/main" id="{DD830304-9053-45E6-EFBF-1CEA3F205143}"/>
                      </a:ext>
                    </a:extLst>
                  </p:cNvPr>
                  <p:cNvCxnSpPr/>
                  <p:nvPr/>
                </p:nvCxnSpPr>
                <p:spPr bwMode="auto">
                  <a:xfrm rot="5400000" flipH="1">
                    <a:off x="7204356" y="3535419"/>
                    <a:ext cx="0" cy="2996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3" name="Straight Arrow Connector 262">
                    <a:extLst>
                      <a:ext uri="{FF2B5EF4-FFF2-40B4-BE49-F238E27FC236}">
                        <a16:creationId xmlns:a16="http://schemas.microsoft.com/office/drawing/2014/main" id="{4C4E64D0-2D21-1472-87A2-1A99159AD6FC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8085462" y="3503222"/>
                    <a:ext cx="0" cy="3254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0DDDC10F-AA4F-E32C-CBA0-075A2EB7566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951" y="3537192"/>
                    <a:ext cx="45045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r>
                      <a:rPr lang="en-US" baseline="30000" dirty="0"/>
                      <a:t>(p)T</a:t>
                    </a:r>
                    <a:endParaRPr lang="en-US" dirty="0"/>
                  </a:p>
                </p:txBody>
              </p: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CC140DDE-36BE-BC1D-0A9C-F8CBAB8BC67E}"/>
                    </a:ext>
                  </a:extLst>
                </p:cNvPr>
                <p:cNvGrpSpPr/>
                <p:nvPr/>
              </p:nvGrpSpPr>
              <p:grpSpPr>
                <a:xfrm>
                  <a:off x="7099853" y="4029848"/>
                  <a:ext cx="1129746" cy="276480"/>
                  <a:chOff x="7099853" y="4029848"/>
                  <a:chExt cx="1129746" cy="276480"/>
                </a:xfrm>
              </p:grpSpPr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66D694D9-C594-A8CF-50DC-3EFB7C467745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7245628" y="4025602"/>
                    <a:ext cx="0" cy="2915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8" name="Straight Arrow Connector 257">
                    <a:extLst>
                      <a:ext uri="{FF2B5EF4-FFF2-40B4-BE49-F238E27FC236}">
                        <a16:creationId xmlns:a16="http://schemas.microsoft.com/office/drawing/2014/main" id="{31878B5B-A169-9341-9C48-5E1EF0C71736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8084594" y="4027141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44C11C6C-F3B6-1F55-E76E-E56310E7777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142" y="4029848"/>
                    <a:ext cx="450457" cy="2764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r>
                      <a:rPr lang="en-US" baseline="30000" dirty="0"/>
                      <a:t>(M)T</a:t>
                    </a:r>
                    <a:endParaRPr lang="en-US" dirty="0"/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C44EAC6-6567-4785-FF34-FE7700C773B7}"/>
                    </a:ext>
                  </a:extLst>
                </p:cNvPr>
                <p:cNvSpPr txBox="1"/>
                <p:nvPr/>
              </p:nvSpPr>
              <p:spPr>
                <a:xfrm>
                  <a:off x="7484610" y="3721082"/>
                  <a:ext cx="344979" cy="2872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F767B08E-0F48-ABA3-0DB8-1716E9E80D09}"/>
                    </a:ext>
                  </a:extLst>
                </p:cNvPr>
                <p:cNvSpPr txBox="1"/>
                <p:nvPr/>
              </p:nvSpPr>
              <p:spPr>
                <a:xfrm>
                  <a:off x="7486089" y="3284345"/>
                  <a:ext cx="344979" cy="2872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5D60FC9-6BAC-0AEA-C7B7-0B1696CF45BB}"/>
                </a:ext>
              </a:extLst>
            </p:cNvPr>
            <p:cNvGrpSpPr/>
            <p:nvPr/>
          </p:nvGrpSpPr>
          <p:grpSpPr>
            <a:xfrm>
              <a:off x="6816991" y="2851005"/>
              <a:ext cx="2346800" cy="1529688"/>
              <a:chOff x="6157950" y="1716513"/>
              <a:chExt cx="2346800" cy="152968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7DD413-F7F7-10FA-34D1-D21B9153A459}"/>
                  </a:ext>
                </a:extLst>
              </p:cNvPr>
              <p:cNvSpPr txBox="1"/>
              <p:nvPr/>
            </p:nvSpPr>
            <p:spPr>
              <a:xfrm>
                <a:off x="7247962" y="2876869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7F37BB35-F84F-41E2-367F-246041D35AD5}"/>
                  </a:ext>
                </a:extLst>
              </p:cNvPr>
              <p:cNvSpPr/>
              <p:nvPr/>
            </p:nvSpPr>
            <p:spPr bwMode="auto">
              <a:xfrm>
                <a:off x="8109159" y="1716513"/>
                <a:ext cx="170817" cy="98502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Right Brace 56">
                <a:extLst>
                  <a:ext uri="{FF2B5EF4-FFF2-40B4-BE49-F238E27FC236}">
                    <a16:creationId xmlns:a16="http://schemas.microsoft.com/office/drawing/2014/main" id="{2327D0E6-4A91-7330-9BA3-CF3DACB67D33}"/>
                  </a:ext>
                </a:extLst>
              </p:cNvPr>
              <p:cNvSpPr/>
              <p:nvPr/>
            </p:nvSpPr>
            <p:spPr bwMode="auto">
              <a:xfrm rot="5400000">
                <a:off x="7101652" y="2164495"/>
                <a:ext cx="238767" cy="1454778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25BAE39-9FB7-9076-60FF-2B6B37625675}"/>
                  </a:ext>
                </a:extLst>
              </p:cNvPr>
              <p:cNvSpPr txBox="1"/>
              <p:nvPr/>
            </p:nvSpPr>
            <p:spPr>
              <a:xfrm>
                <a:off x="8191006" y="2202397"/>
                <a:ext cx="313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34F9C54-4177-9F2A-A727-8DDA67FB704B}"/>
                  </a:ext>
                </a:extLst>
              </p:cNvPr>
              <p:cNvGrpSpPr/>
              <p:nvPr/>
            </p:nvGrpSpPr>
            <p:grpSpPr>
              <a:xfrm>
                <a:off x="6157950" y="1719672"/>
                <a:ext cx="1875009" cy="987033"/>
                <a:chOff x="358639" y="3004850"/>
                <a:chExt cx="1875009" cy="987033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6BE9D30A-062C-CD76-5AF0-483D39DF2133}"/>
                    </a:ext>
                  </a:extLst>
                </p:cNvPr>
                <p:cNvGrpSpPr/>
                <p:nvPr/>
              </p:nvGrpSpPr>
              <p:grpSpPr>
                <a:xfrm>
                  <a:off x="1771248" y="3038467"/>
                  <a:ext cx="5101" cy="948244"/>
                  <a:chOff x="4784577" y="2965557"/>
                  <a:chExt cx="5101" cy="948244"/>
                </a:xfrm>
              </p:grpSpPr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F8BE275E-E09B-E62C-D8B8-2AD80AB03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784577" y="3614173"/>
                    <a:ext cx="0" cy="2996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5" name="Straight Arrow Connector 334">
                    <a:extLst>
                      <a:ext uri="{FF2B5EF4-FFF2-40B4-BE49-F238E27FC236}">
                        <a16:creationId xmlns:a16="http://schemas.microsoft.com/office/drawing/2014/main" id="{D2F2C624-2406-DF18-0F6B-D537BC65D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789678" y="2965557"/>
                    <a:ext cx="0" cy="3254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5F70D3C0-19B1-360D-4C96-8D1B255F2754}"/>
                    </a:ext>
                  </a:extLst>
                </p:cNvPr>
                <p:cNvSpPr txBox="1"/>
                <p:nvPr/>
              </p:nvSpPr>
              <p:spPr>
                <a:xfrm>
                  <a:off x="358639" y="3329380"/>
                  <a:ext cx="325855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63626DF9-7CE4-2B87-8D00-8BFF369E1AC8}"/>
                    </a:ext>
                  </a:extLst>
                </p:cNvPr>
                <p:cNvGrpSpPr/>
                <p:nvPr/>
              </p:nvGrpSpPr>
              <p:grpSpPr>
                <a:xfrm>
                  <a:off x="774528" y="3036542"/>
                  <a:ext cx="938" cy="950169"/>
                  <a:chOff x="3979101" y="2955553"/>
                  <a:chExt cx="1142" cy="950169"/>
                </a:xfrm>
              </p:grpSpPr>
              <p:cxnSp>
                <p:nvCxnSpPr>
                  <p:cNvPr id="332" name="Straight Arrow Connector 331">
                    <a:extLst>
                      <a:ext uri="{FF2B5EF4-FFF2-40B4-BE49-F238E27FC236}">
                        <a16:creationId xmlns:a16="http://schemas.microsoft.com/office/drawing/2014/main" id="{13AA215A-FF21-0612-C4D4-9FAE8D1DAF7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3614173"/>
                    <a:ext cx="0" cy="2915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3" name="Straight Arrow Connector 332">
                    <a:extLst>
                      <a:ext uri="{FF2B5EF4-FFF2-40B4-BE49-F238E27FC236}">
                        <a16:creationId xmlns:a16="http://schemas.microsoft.com/office/drawing/2014/main" id="{A761A210-BEAD-4886-D39C-543F757A2998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3979101" y="2955553"/>
                    <a:ext cx="1142" cy="33545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1EB6D8AD-7703-D8BE-02E3-37F4657F92A6}"/>
                    </a:ext>
                  </a:extLst>
                </p:cNvPr>
                <p:cNvGrpSpPr/>
                <p:nvPr/>
              </p:nvGrpSpPr>
              <p:grpSpPr>
                <a:xfrm>
                  <a:off x="1284090" y="3066671"/>
                  <a:ext cx="24529" cy="920040"/>
                  <a:chOff x="4230073" y="2984144"/>
                  <a:chExt cx="24529" cy="920040"/>
                </a:xfrm>
              </p:grpSpPr>
              <p:cxnSp>
                <p:nvCxnSpPr>
                  <p:cNvPr id="330" name="Straight Arrow Connector 329">
                    <a:extLst>
                      <a:ext uri="{FF2B5EF4-FFF2-40B4-BE49-F238E27FC236}">
                        <a16:creationId xmlns:a16="http://schemas.microsoft.com/office/drawing/2014/main" id="{06E2C74F-2408-C76B-61B9-2859D67C2A7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54602" y="3614173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1" name="Straight Arrow Connector 330">
                    <a:extLst>
                      <a:ext uri="{FF2B5EF4-FFF2-40B4-BE49-F238E27FC236}">
                        <a16:creationId xmlns:a16="http://schemas.microsoft.com/office/drawing/2014/main" id="{50F5B20A-189C-417D-5C67-46E36D69221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30073" y="2984144"/>
                    <a:ext cx="0" cy="3068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28" name="Left Bracket 327">
                  <a:extLst>
                    <a:ext uri="{FF2B5EF4-FFF2-40B4-BE49-F238E27FC236}">
                      <a16:creationId xmlns:a16="http://schemas.microsoft.com/office/drawing/2014/main" id="{874AD187-DCA7-4D8B-6DA4-80C9620C724E}"/>
                    </a:ext>
                  </a:extLst>
                </p:cNvPr>
                <p:cNvSpPr/>
                <p:nvPr/>
              </p:nvSpPr>
              <p:spPr bwMode="auto">
                <a:xfrm>
                  <a:off x="603265" y="3004850"/>
                  <a:ext cx="62218" cy="987033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ight Bracket 328">
                  <a:extLst>
                    <a:ext uri="{FF2B5EF4-FFF2-40B4-BE49-F238E27FC236}">
                      <a16:creationId xmlns:a16="http://schemas.microsoft.com/office/drawing/2014/main" id="{3E6DB8BF-815B-AFB6-7D41-8075F278B2DE}"/>
                    </a:ext>
                  </a:extLst>
                </p:cNvPr>
                <p:cNvSpPr/>
                <p:nvPr/>
              </p:nvSpPr>
              <p:spPr bwMode="auto">
                <a:xfrm>
                  <a:off x="2171429" y="3021782"/>
                  <a:ext cx="62219" cy="923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A187E62-63C0-6739-C9F3-170005949461}"/>
                  </a:ext>
                </a:extLst>
              </p:cNvPr>
              <p:cNvSpPr txBox="1"/>
              <p:nvPr/>
            </p:nvSpPr>
            <p:spPr>
              <a:xfrm>
                <a:off x="6500238" y="2095732"/>
                <a:ext cx="15646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baseline="-25000" dirty="0"/>
                  <a:t> </a:t>
                </a:r>
                <a:r>
                  <a:rPr lang="en-US" dirty="0"/>
                  <a:t>… X</a:t>
                </a:r>
                <a:r>
                  <a:rPr lang="en-US" baseline="-25000" dirty="0"/>
                  <a:t>2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dirty="0"/>
                  <a:t>… X</a:t>
                </a:r>
                <a:r>
                  <a:rPr lang="en-US" baseline="-25000" dirty="0"/>
                  <a:t>N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dirty="0"/>
              </a:p>
            </p:txBody>
          </p:sp>
        </p:grp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AD66E94-BA29-B22B-EC62-42CC6409497D}"/>
              </a:ext>
            </a:extLst>
          </p:cNvPr>
          <p:cNvGrpSpPr/>
          <p:nvPr/>
        </p:nvGrpSpPr>
        <p:grpSpPr>
          <a:xfrm>
            <a:off x="331792" y="1809248"/>
            <a:ext cx="1687709" cy="1228044"/>
            <a:chOff x="3625297" y="3105150"/>
            <a:chExt cx="1687709" cy="1228044"/>
          </a:xfrm>
        </p:grpSpPr>
        <p:sp>
          <p:nvSpPr>
            <p:cNvPr id="340" name="Right Brace 339">
              <a:extLst>
                <a:ext uri="{FF2B5EF4-FFF2-40B4-BE49-F238E27FC236}">
                  <a16:creationId xmlns:a16="http://schemas.microsoft.com/office/drawing/2014/main" id="{5C793A72-D6AB-12CB-782E-593339D63D8C}"/>
                </a:ext>
              </a:extLst>
            </p:cNvPr>
            <p:cNvSpPr/>
            <p:nvPr/>
          </p:nvSpPr>
          <p:spPr bwMode="auto">
            <a:xfrm>
              <a:off x="4865569" y="3197592"/>
              <a:ext cx="212859" cy="111186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4BC3DF8-EFE1-7C5F-34EB-D1C19A5262C3}"/>
                </a:ext>
              </a:extLst>
            </p:cNvPr>
            <p:cNvSpPr txBox="1"/>
            <p:nvPr/>
          </p:nvSpPr>
          <p:spPr>
            <a:xfrm>
              <a:off x="4999262" y="3709297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F96C4972-A6F3-2A8E-F1E8-436152BC5C0C}"/>
                </a:ext>
              </a:extLst>
            </p:cNvPr>
            <p:cNvGrpSpPr/>
            <p:nvPr/>
          </p:nvGrpSpPr>
          <p:grpSpPr>
            <a:xfrm>
              <a:off x="3625297" y="3105150"/>
              <a:ext cx="1189699" cy="1228044"/>
              <a:chOff x="3625297" y="3105150"/>
              <a:chExt cx="1189699" cy="1228044"/>
            </a:xfrm>
          </p:grpSpPr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A29EFE45-4D94-8E24-C2FB-DE167E4F2A60}"/>
                  </a:ext>
                </a:extLst>
              </p:cNvPr>
              <p:cNvSpPr txBox="1"/>
              <p:nvPr/>
            </p:nvSpPr>
            <p:spPr>
              <a:xfrm>
                <a:off x="3625297" y="3397180"/>
                <a:ext cx="65846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lang="en-US" baseline="30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dirty="0"/>
                  <a:t> =</a:t>
                </a:r>
              </a:p>
            </p:txBody>
          </p:sp>
          <p:sp>
            <p:nvSpPr>
              <p:cNvPr id="344" name="Left Bracket 343">
                <a:extLst>
                  <a:ext uri="{FF2B5EF4-FFF2-40B4-BE49-F238E27FC236}">
                    <a16:creationId xmlns:a16="http://schemas.microsoft.com/office/drawing/2014/main" id="{25C5144C-131A-3991-70BB-803FC9931FC0}"/>
                  </a:ext>
                </a:extLst>
              </p:cNvPr>
              <p:cNvSpPr/>
              <p:nvPr/>
            </p:nvSpPr>
            <p:spPr bwMode="auto">
              <a:xfrm>
                <a:off x="4201760" y="3148950"/>
                <a:ext cx="89152" cy="1184244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ight Bracket 344">
                <a:extLst>
                  <a:ext uri="{FF2B5EF4-FFF2-40B4-BE49-F238E27FC236}">
                    <a16:creationId xmlns:a16="http://schemas.microsoft.com/office/drawing/2014/main" id="{9F7C522B-E083-224E-250C-200DF3EC5613}"/>
                  </a:ext>
                </a:extLst>
              </p:cNvPr>
              <p:cNvSpPr/>
              <p:nvPr/>
            </p:nvSpPr>
            <p:spPr bwMode="auto">
              <a:xfrm>
                <a:off x="4748715" y="3148950"/>
                <a:ext cx="66281" cy="1160512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393A021-A755-B563-85F1-7EAE392720EE}"/>
                  </a:ext>
                </a:extLst>
              </p:cNvPr>
              <p:cNvSpPr txBox="1"/>
              <p:nvPr/>
            </p:nvSpPr>
            <p:spPr>
              <a:xfrm>
                <a:off x="4221686" y="3697785"/>
                <a:ext cx="34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0773B487-6AFC-9D19-4CC3-7A64E22DD5C9}"/>
                  </a:ext>
                </a:extLst>
              </p:cNvPr>
              <p:cNvSpPr txBox="1"/>
              <p:nvPr/>
            </p:nvSpPr>
            <p:spPr>
              <a:xfrm>
                <a:off x="4343688" y="3105150"/>
                <a:ext cx="4702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(1)</a:t>
                </a:r>
                <a:endParaRPr lang="en-US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57CD299-D5BB-C0CA-D5BB-DBB2D55B7AFB}"/>
                  </a:ext>
                </a:extLst>
              </p:cNvPr>
              <p:cNvSpPr txBox="1"/>
              <p:nvPr/>
            </p:nvSpPr>
            <p:spPr>
              <a:xfrm>
                <a:off x="4359476" y="3570798"/>
                <a:ext cx="3945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(p)</a:t>
                </a:r>
                <a:endParaRPr lang="en-US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58209F4-6931-50D5-86C4-69CB1DDC0D3C}"/>
                  </a:ext>
                </a:extLst>
              </p:cNvPr>
              <p:cNvSpPr txBox="1"/>
              <p:nvPr/>
            </p:nvSpPr>
            <p:spPr>
              <a:xfrm>
                <a:off x="4335628" y="4018346"/>
                <a:ext cx="454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7B852364-E087-883D-7C57-410B9C0B68DA}"/>
                  </a:ext>
                </a:extLst>
              </p:cNvPr>
              <p:cNvSpPr txBox="1"/>
              <p:nvPr/>
            </p:nvSpPr>
            <p:spPr>
              <a:xfrm>
                <a:off x="4245062" y="327541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68C7EB1-E569-4B66-B390-990561E1FC6B}"/>
              </a:ext>
            </a:extLst>
          </p:cNvPr>
          <p:cNvGrpSpPr/>
          <p:nvPr/>
        </p:nvGrpSpPr>
        <p:grpSpPr>
          <a:xfrm>
            <a:off x="291704" y="1072055"/>
            <a:ext cx="2573810" cy="806789"/>
            <a:chOff x="145899" y="2742003"/>
            <a:chExt cx="2573810" cy="806789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E6B7AF6-C9DD-56FD-EAAB-5456D4F970EC}"/>
                </a:ext>
              </a:extLst>
            </p:cNvPr>
            <p:cNvSpPr txBox="1"/>
            <p:nvPr/>
          </p:nvSpPr>
          <p:spPr>
            <a:xfrm>
              <a:off x="1680039" y="3179460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47893379-B0EB-0DD1-B77C-5B0A1A810358}"/>
                </a:ext>
              </a:extLst>
            </p:cNvPr>
            <p:cNvSpPr txBox="1"/>
            <p:nvPr/>
          </p:nvSpPr>
          <p:spPr>
            <a:xfrm>
              <a:off x="145899" y="2742003"/>
              <a:ext cx="257381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en-US" dirty="0"/>
                <a:t> = [</a:t>
              </a:r>
              <a:r>
                <a:rPr lang="en-US" dirty="0" err="1"/>
                <a:t>x</a:t>
              </a:r>
              <a:r>
                <a:rPr lang="en-US" baseline="-25000" dirty="0" err="1"/>
                <a:t>k</a:t>
              </a:r>
              <a:r>
                <a:rPr lang="en-US" baseline="30000" dirty="0"/>
                <a:t>(1)</a:t>
              </a:r>
              <a:r>
                <a:rPr lang="en-US" baseline="-25000" dirty="0"/>
                <a:t> </a:t>
              </a:r>
              <a:r>
                <a:rPr lang="en-US" dirty="0"/>
                <a:t>…</a:t>
              </a:r>
              <a:r>
                <a:rPr lang="en-US" baseline="-25000" dirty="0"/>
                <a:t> </a:t>
              </a:r>
              <a:r>
                <a:rPr lang="en-US" dirty="0" err="1"/>
                <a:t>x</a:t>
              </a:r>
              <a:r>
                <a:rPr lang="en-US" baseline="-25000" dirty="0" err="1"/>
                <a:t>k</a:t>
              </a:r>
              <a:r>
                <a:rPr lang="en-US" baseline="30000" dirty="0"/>
                <a:t>(p)</a:t>
              </a:r>
              <a:r>
                <a:rPr lang="en-US" baseline="-25000" dirty="0"/>
                <a:t> </a:t>
              </a:r>
              <a:r>
                <a:rPr lang="en-US" dirty="0"/>
                <a:t>…</a:t>
              </a:r>
              <a:r>
                <a:rPr lang="en-US" baseline="-25000" dirty="0"/>
                <a:t> </a:t>
              </a:r>
              <a:r>
                <a:rPr lang="en-US" dirty="0" err="1"/>
                <a:t>x</a:t>
              </a:r>
              <a:r>
                <a:rPr lang="en-US" baseline="-25000" dirty="0" err="1"/>
                <a:t>k</a:t>
              </a:r>
              <a:r>
                <a:rPr lang="en-US" baseline="30000" dirty="0"/>
                <a:t>(M)</a:t>
              </a:r>
              <a:r>
                <a:rPr lang="en-US" dirty="0"/>
                <a:t>]</a:t>
              </a:r>
            </a:p>
          </p:txBody>
        </p:sp>
        <p:sp>
          <p:nvSpPr>
            <p:cNvPr id="365" name="Right Brace 364">
              <a:extLst>
                <a:ext uri="{FF2B5EF4-FFF2-40B4-BE49-F238E27FC236}">
                  <a16:creationId xmlns:a16="http://schemas.microsoft.com/office/drawing/2014/main" id="{DBC3E9BD-97F0-5EDB-C832-725F18DCB915}"/>
                </a:ext>
              </a:extLst>
            </p:cNvPr>
            <p:cNvSpPr/>
            <p:nvPr/>
          </p:nvSpPr>
          <p:spPr bwMode="auto">
            <a:xfrm rot="5400000">
              <a:off x="1573587" y="2293707"/>
              <a:ext cx="161524" cy="17715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453C6361-DE04-67AB-773B-BCC7F54916AF}"/>
              </a:ext>
            </a:extLst>
          </p:cNvPr>
          <p:cNvSpPr txBox="1"/>
          <p:nvPr/>
        </p:nvSpPr>
        <p:spPr>
          <a:xfrm>
            <a:off x="212060" y="4022743"/>
            <a:ext cx="8753353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i="1" dirty="0"/>
              <a:t>Warning: </a:t>
            </a:r>
            <a:r>
              <a:rPr lang="en-US" dirty="0"/>
              <a:t>Do not confuse </a:t>
            </a:r>
            <a:r>
              <a:rPr lang="en-US" dirty="0" err="1"/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/>
              <a:t> as a vector of k-</a:t>
            </a:r>
            <a:r>
              <a:rPr lang="en-US" dirty="0" err="1"/>
              <a:t>th</a:t>
            </a:r>
            <a:r>
              <a:rPr lang="en-US" dirty="0"/>
              <a:t> components of the input patterns across multiple training samples M (written with the capital X) with </a:t>
            </a:r>
            <a:r>
              <a:rPr lang="en-US" dirty="0" err="1"/>
              <a:t>x</a:t>
            </a:r>
            <a:r>
              <a:rPr lang="en-US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/>
              <a:t> as the k-</a:t>
            </a:r>
            <a:r>
              <a:rPr lang="en-US" dirty="0" err="1"/>
              <a:t>th</a:t>
            </a:r>
            <a:r>
              <a:rPr lang="en-US" dirty="0"/>
              <a:t> component of a single input pattern x (written with the lowercase x)</a:t>
            </a: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0BA68A2-6BFA-A3A3-4CD8-8C84374A1E0E}"/>
              </a:ext>
            </a:extLst>
          </p:cNvPr>
          <p:cNvSpPr/>
          <p:nvPr/>
        </p:nvSpPr>
        <p:spPr bwMode="auto">
          <a:xfrm>
            <a:off x="385011" y="2622884"/>
            <a:ext cx="2209576" cy="1475558"/>
          </a:xfrm>
          <a:custGeom>
            <a:avLst/>
            <a:gdLst>
              <a:gd name="connsiteX0" fmla="*/ 1371600 w 1371600"/>
              <a:gd name="connsiteY0" fmla="*/ 1419727 h 1419727"/>
              <a:gd name="connsiteX1" fmla="*/ 252663 w 1371600"/>
              <a:gd name="connsiteY1" fmla="*/ 974558 h 1419727"/>
              <a:gd name="connsiteX2" fmla="*/ 0 w 1371600"/>
              <a:gd name="connsiteY2" fmla="*/ 0 h 141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419727">
                <a:moveTo>
                  <a:pt x="1371600" y="1419727"/>
                </a:moveTo>
                <a:cubicBezTo>
                  <a:pt x="926431" y="1315453"/>
                  <a:pt x="481263" y="1211179"/>
                  <a:pt x="252663" y="974558"/>
                </a:cubicBezTo>
                <a:cubicBezTo>
                  <a:pt x="24063" y="737937"/>
                  <a:pt x="12031" y="368968"/>
                  <a:pt x="0" y="0"/>
                </a:cubicBez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35F14173-F9D1-CA78-DD21-0DD24F8B6DA8}"/>
              </a:ext>
            </a:extLst>
          </p:cNvPr>
          <p:cNvSpPr/>
          <p:nvPr/>
        </p:nvSpPr>
        <p:spPr bwMode="auto">
          <a:xfrm>
            <a:off x="90559" y="1503947"/>
            <a:ext cx="2426050" cy="2594495"/>
          </a:xfrm>
          <a:custGeom>
            <a:avLst/>
            <a:gdLst>
              <a:gd name="connsiteX0" fmla="*/ 1557767 w 1557767"/>
              <a:gd name="connsiteY0" fmla="*/ 2550695 h 2550695"/>
              <a:gd name="connsiteX1" fmla="*/ 523052 w 1557767"/>
              <a:gd name="connsiteY1" fmla="*/ 2358190 h 2550695"/>
              <a:gd name="connsiteX2" fmla="*/ 65852 w 1557767"/>
              <a:gd name="connsiteY2" fmla="*/ 1708485 h 2550695"/>
              <a:gd name="connsiteX3" fmla="*/ 17725 w 1557767"/>
              <a:gd name="connsiteY3" fmla="*/ 1130969 h 2550695"/>
              <a:gd name="connsiteX4" fmla="*/ 210230 w 1557767"/>
              <a:gd name="connsiteY4" fmla="*/ 0 h 25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767" h="2550695">
                <a:moveTo>
                  <a:pt x="1557767" y="2550695"/>
                </a:moveTo>
                <a:cubicBezTo>
                  <a:pt x="1164736" y="2524626"/>
                  <a:pt x="771705" y="2498558"/>
                  <a:pt x="523052" y="2358190"/>
                </a:cubicBezTo>
                <a:cubicBezTo>
                  <a:pt x="274399" y="2217822"/>
                  <a:pt x="150073" y="1913022"/>
                  <a:pt x="65852" y="1708485"/>
                </a:cubicBezTo>
                <a:cubicBezTo>
                  <a:pt x="-18369" y="1503948"/>
                  <a:pt x="-6338" y="1415716"/>
                  <a:pt x="17725" y="1130969"/>
                </a:cubicBezTo>
                <a:cubicBezTo>
                  <a:pt x="41788" y="846221"/>
                  <a:pt x="126009" y="423110"/>
                  <a:pt x="210230" y="0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24E4077B-5146-3D1A-0082-E51E6AC6CAD7}"/>
              </a:ext>
            </a:extLst>
          </p:cNvPr>
          <p:cNvSpPr/>
          <p:nvPr/>
        </p:nvSpPr>
        <p:spPr bwMode="auto">
          <a:xfrm>
            <a:off x="3729789" y="3669632"/>
            <a:ext cx="3019927" cy="721894"/>
          </a:xfrm>
          <a:custGeom>
            <a:avLst/>
            <a:gdLst>
              <a:gd name="connsiteX0" fmla="*/ 3019927 w 3019927"/>
              <a:gd name="connsiteY0" fmla="*/ 721894 h 721894"/>
              <a:gd name="connsiteX1" fmla="*/ 0 w 3019927"/>
              <a:gd name="connsiteY1" fmla="*/ 0 h 721894"/>
              <a:gd name="connsiteX2" fmla="*/ 0 w 3019927"/>
              <a:gd name="connsiteY2" fmla="*/ 0 h 721894"/>
              <a:gd name="connsiteX3" fmla="*/ 0 w 3019927"/>
              <a:gd name="connsiteY3" fmla="*/ 0 h 72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927" h="721894">
                <a:moveTo>
                  <a:pt x="3019927" y="721894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3EA61-262A-8244-9271-6536D7014A6F}"/>
              </a:ext>
            </a:extLst>
          </p:cNvPr>
          <p:cNvSpPr/>
          <p:nvPr/>
        </p:nvSpPr>
        <p:spPr bwMode="auto">
          <a:xfrm>
            <a:off x="3056659" y="2379473"/>
            <a:ext cx="506453" cy="1303339"/>
          </a:xfrm>
          <a:prstGeom prst="rect">
            <a:avLst/>
          </a:prstGeom>
          <a:solidFill>
            <a:schemeClr val="accent1">
              <a:alpha val="10000"/>
            </a:schemeClr>
          </a:solidFill>
          <a:ln w="38100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CF883B-7342-9C70-B6B1-51C9F0F38224}"/>
              </a:ext>
            </a:extLst>
          </p:cNvPr>
          <p:cNvSpPr/>
          <p:nvPr/>
        </p:nvSpPr>
        <p:spPr bwMode="auto">
          <a:xfrm>
            <a:off x="3092961" y="1910441"/>
            <a:ext cx="420243" cy="381047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952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5BF5652-2824-AF51-EE6C-6BF6B89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8" y="285750"/>
            <a:ext cx="8857972" cy="49053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Vectorization for Perceptron Backpropagation (2/2)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B936F2-2523-C1F3-996E-243F9E61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585" y="779716"/>
            <a:ext cx="5981267" cy="2144653"/>
          </a:xfrm>
        </p:spPr>
        <p:txBody>
          <a:bodyPr/>
          <a:lstStyle/>
          <a:p>
            <a:r>
              <a:rPr lang="en-US" dirty="0"/>
              <a:t>N is the size of the input vector</a:t>
            </a:r>
          </a:p>
          <a:p>
            <a:r>
              <a:rPr lang="en-US" dirty="0"/>
              <a:t>M is the number of training samples</a:t>
            </a:r>
          </a:p>
          <a:p>
            <a:r>
              <a:rPr lang="en-US" dirty="0"/>
              <a:t>The input vector x of size N is the column-vector</a:t>
            </a:r>
          </a:p>
          <a:p>
            <a:r>
              <a:rPr lang="en-US" dirty="0"/>
              <a:t>The weight vector w of size N is the row-vector</a:t>
            </a:r>
          </a:p>
          <a:p>
            <a:r>
              <a:rPr lang="en-US" dirty="0"/>
              <a:t>Vectors associated with the number of training sample M are row-vectors</a:t>
            </a:r>
          </a:p>
          <a:p>
            <a:r>
              <a:rPr lang="en-US" dirty="0"/>
              <a:t>A column-vector of size M of all ones is called the “all-ones” vector J</a:t>
            </a:r>
            <a:r>
              <a:rPr lang="en-US" baseline="-25000" dirty="0"/>
              <a:t>M</a:t>
            </a:r>
            <a:r>
              <a:rPr lang="en-US" dirty="0"/>
              <a:t>.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4CE3F0F2-24D0-954B-36DE-94AF81BD60D1}"/>
              </a:ext>
            </a:extLst>
          </p:cNvPr>
          <p:cNvGrpSpPr/>
          <p:nvPr/>
        </p:nvGrpSpPr>
        <p:grpSpPr>
          <a:xfrm>
            <a:off x="8565447" y="1295630"/>
            <a:ext cx="281435" cy="503046"/>
            <a:chOff x="7391400" y="2795893"/>
            <a:chExt cx="281435" cy="503046"/>
          </a:xfrm>
        </p:grpSpPr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C097104-BBD2-F476-DAE3-F759D852F96B}"/>
                </a:ext>
              </a:extLst>
            </p:cNvPr>
            <p:cNvCxnSpPr/>
            <p:nvPr/>
          </p:nvCxnSpPr>
          <p:spPr bwMode="auto">
            <a:xfrm>
              <a:off x="7391400" y="2795893"/>
              <a:ext cx="0" cy="5030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71D1B8EC-C9EA-5F32-6A8C-9318C9EDA558}"/>
                </a:ext>
              </a:extLst>
            </p:cNvPr>
            <p:cNvSpPr txBox="1"/>
            <p:nvPr/>
          </p:nvSpPr>
          <p:spPr>
            <a:xfrm>
              <a:off x="7473854" y="2838593"/>
              <a:ext cx="1989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6C7B589-EC9B-3837-87AC-BE9AB2BF6604}"/>
              </a:ext>
            </a:extLst>
          </p:cNvPr>
          <p:cNvGrpSpPr/>
          <p:nvPr/>
        </p:nvGrpSpPr>
        <p:grpSpPr>
          <a:xfrm>
            <a:off x="8387784" y="2283070"/>
            <a:ext cx="636761" cy="300419"/>
            <a:chOff x="7073019" y="3114274"/>
            <a:chExt cx="636761" cy="300419"/>
          </a:xfrm>
        </p:grpSpPr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3B8CA9F1-972F-4D0E-E2DB-7ABBCE29376C}"/>
                </a:ext>
              </a:extLst>
            </p:cNvPr>
            <p:cNvCxnSpPr/>
            <p:nvPr/>
          </p:nvCxnSpPr>
          <p:spPr bwMode="auto">
            <a:xfrm rot="5400000">
              <a:off x="7391400" y="2795893"/>
              <a:ext cx="0" cy="6367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BAD8A69-CA1B-7851-B921-6598664497FF}"/>
                </a:ext>
              </a:extLst>
            </p:cNvPr>
            <p:cNvSpPr txBox="1"/>
            <p:nvPr/>
          </p:nvSpPr>
          <p:spPr>
            <a:xfrm>
              <a:off x="7299420" y="3137694"/>
              <a:ext cx="3137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DC2C54D5-0796-B993-212C-8D75BE0690D2}"/>
              </a:ext>
            </a:extLst>
          </p:cNvPr>
          <p:cNvGrpSpPr/>
          <p:nvPr/>
        </p:nvGrpSpPr>
        <p:grpSpPr>
          <a:xfrm>
            <a:off x="2304970" y="4117582"/>
            <a:ext cx="2268378" cy="740168"/>
            <a:chOff x="408645" y="3708784"/>
            <a:chExt cx="2268378" cy="696560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40855A7-3EF4-F747-AF84-2B679D31A20A}"/>
                </a:ext>
              </a:extLst>
            </p:cNvPr>
            <p:cNvSpPr txBox="1"/>
            <p:nvPr/>
          </p:nvSpPr>
          <p:spPr>
            <a:xfrm>
              <a:off x="408645" y="3708784"/>
              <a:ext cx="2268378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[a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 </a:t>
              </a:r>
              <a:endPara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47E12CC3-DE3D-77E8-A3D8-4196616A7D25}"/>
                </a:ext>
              </a:extLst>
            </p:cNvPr>
            <p:cNvSpPr txBox="1"/>
            <p:nvPr/>
          </p:nvSpPr>
          <p:spPr>
            <a:xfrm>
              <a:off x="1864263" y="4128345"/>
              <a:ext cx="3483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60" name="Right Brace 359">
              <a:extLst>
                <a:ext uri="{FF2B5EF4-FFF2-40B4-BE49-F238E27FC236}">
                  <a16:creationId xmlns:a16="http://schemas.microsoft.com/office/drawing/2014/main" id="{DDE60279-B7AB-5643-8742-C2041C57D12D}"/>
                </a:ext>
              </a:extLst>
            </p:cNvPr>
            <p:cNvSpPr/>
            <p:nvPr/>
          </p:nvSpPr>
          <p:spPr bwMode="auto">
            <a:xfrm rot="5400000">
              <a:off x="1648393" y="3315192"/>
              <a:ext cx="178328" cy="16263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88B0C60-98D1-E4E6-D88A-3E8F003A8D08}"/>
              </a:ext>
            </a:extLst>
          </p:cNvPr>
          <p:cNvGrpSpPr/>
          <p:nvPr/>
        </p:nvGrpSpPr>
        <p:grpSpPr>
          <a:xfrm>
            <a:off x="2708355" y="3398672"/>
            <a:ext cx="4748642" cy="862287"/>
            <a:chOff x="2188701" y="8354913"/>
            <a:chExt cx="4748642" cy="862287"/>
          </a:xfrm>
        </p:grpSpPr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1F4BC652-5D26-BB21-0030-3294CE1FABA2}"/>
                </a:ext>
              </a:extLst>
            </p:cNvPr>
            <p:cNvSpPr txBox="1"/>
            <p:nvPr/>
          </p:nvSpPr>
          <p:spPr>
            <a:xfrm>
              <a:off x="2188701" y="8354913"/>
              <a:ext cx="47486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– Y = [a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–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–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a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–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] </a:t>
              </a:r>
              <a:endPara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A5463233-108D-EE28-2A7D-0C9D6FB59D66}"/>
                </a:ext>
              </a:extLst>
            </p:cNvPr>
            <p:cNvSpPr txBox="1"/>
            <p:nvPr/>
          </p:nvSpPr>
          <p:spPr>
            <a:xfrm>
              <a:off x="5169223" y="8847868"/>
              <a:ext cx="34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68" name="Right Brace 367">
              <a:extLst>
                <a:ext uri="{FF2B5EF4-FFF2-40B4-BE49-F238E27FC236}">
                  <a16:creationId xmlns:a16="http://schemas.microsoft.com/office/drawing/2014/main" id="{E0CC3A2A-0DFB-7EE0-3BFE-3E7B05806999}"/>
                </a:ext>
              </a:extLst>
            </p:cNvPr>
            <p:cNvSpPr/>
            <p:nvPr/>
          </p:nvSpPr>
          <p:spPr bwMode="auto">
            <a:xfrm rot="5400000">
              <a:off x="4735578" y="7211966"/>
              <a:ext cx="254682" cy="3238288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C97410F-64AA-9766-68E2-520FEAA1E490}"/>
              </a:ext>
            </a:extLst>
          </p:cNvPr>
          <p:cNvGrpSpPr/>
          <p:nvPr/>
        </p:nvGrpSpPr>
        <p:grpSpPr>
          <a:xfrm>
            <a:off x="6101638" y="4193326"/>
            <a:ext cx="2268378" cy="740168"/>
            <a:chOff x="408645" y="3708784"/>
            <a:chExt cx="2268378" cy="696560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837F233A-649C-53D0-65CF-35150B54F3AB}"/>
                </a:ext>
              </a:extLst>
            </p:cNvPr>
            <p:cNvSpPr txBox="1"/>
            <p:nvPr/>
          </p:nvSpPr>
          <p:spPr>
            <a:xfrm>
              <a:off x="408645" y="3708784"/>
              <a:ext cx="2268378" cy="260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 = [y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 y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 </a:t>
              </a:r>
              <a:endPara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CFA3776-0758-716C-02C4-9E81614CE793}"/>
                </a:ext>
              </a:extLst>
            </p:cNvPr>
            <p:cNvSpPr txBox="1"/>
            <p:nvPr/>
          </p:nvSpPr>
          <p:spPr>
            <a:xfrm>
              <a:off x="1864263" y="4128345"/>
              <a:ext cx="3483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73" name="Right Brace 372">
              <a:extLst>
                <a:ext uri="{FF2B5EF4-FFF2-40B4-BE49-F238E27FC236}">
                  <a16:creationId xmlns:a16="http://schemas.microsoft.com/office/drawing/2014/main" id="{B2520FD5-B8CC-D482-EECB-A6A4CDA4FAAA}"/>
                </a:ext>
              </a:extLst>
            </p:cNvPr>
            <p:cNvSpPr/>
            <p:nvPr/>
          </p:nvSpPr>
          <p:spPr bwMode="auto">
            <a:xfrm rot="5400000">
              <a:off x="1648393" y="3315192"/>
              <a:ext cx="178328" cy="1626307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5EA8CFD-CE5D-95E6-95D7-853FD4B1733A}"/>
              </a:ext>
            </a:extLst>
          </p:cNvPr>
          <p:cNvGrpSpPr/>
          <p:nvPr/>
        </p:nvGrpSpPr>
        <p:grpSpPr>
          <a:xfrm>
            <a:off x="320364" y="3296472"/>
            <a:ext cx="1439832" cy="1184244"/>
            <a:chOff x="3568067" y="3148950"/>
            <a:chExt cx="1439832" cy="1184244"/>
          </a:xfrm>
        </p:grpSpPr>
        <p:sp>
          <p:nvSpPr>
            <p:cNvPr id="376" name="Right Brace 375">
              <a:extLst>
                <a:ext uri="{FF2B5EF4-FFF2-40B4-BE49-F238E27FC236}">
                  <a16:creationId xmlns:a16="http://schemas.microsoft.com/office/drawing/2014/main" id="{16E4B656-C1D6-995E-66AB-1CD981B39390}"/>
                </a:ext>
              </a:extLst>
            </p:cNvPr>
            <p:cNvSpPr/>
            <p:nvPr/>
          </p:nvSpPr>
          <p:spPr bwMode="auto">
            <a:xfrm>
              <a:off x="4560462" y="3197592"/>
              <a:ext cx="212859" cy="111186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42169A94-1F67-BB8D-4A9E-001D6F686BBB}"/>
                </a:ext>
              </a:extLst>
            </p:cNvPr>
            <p:cNvSpPr txBox="1"/>
            <p:nvPr/>
          </p:nvSpPr>
          <p:spPr>
            <a:xfrm>
              <a:off x="4694155" y="3709297"/>
              <a:ext cx="31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CB48247E-854E-5DDD-3307-7DAA78FAFCCA}"/>
                </a:ext>
              </a:extLst>
            </p:cNvPr>
            <p:cNvGrpSpPr/>
            <p:nvPr/>
          </p:nvGrpSpPr>
          <p:grpSpPr>
            <a:xfrm>
              <a:off x="3568067" y="3148950"/>
              <a:ext cx="941111" cy="1184244"/>
              <a:chOff x="3568067" y="3148950"/>
              <a:chExt cx="941111" cy="1184244"/>
            </a:xfrm>
          </p:grpSpPr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414F6C7E-79F7-F7FF-DFCD-862FCC56417B}"/>
                  </a:ext>
                </a:extLst>
              </p:cNvPr>
              <p:cNvSpPr txBox="1"/>
              <p:nvPr/>
            </p:nvSpPr>
            <p:spPr>
              <a:xfrm>
                <a:off x="3568067" y="3562295"/>
                <a:ext cx="57026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dirty="0"/>
                  <a:t> =</a:t>
                </a:r>
              </a:p>
            </p:txBody>
          </p:sp>
          <p:sp>
            <p:nvSpPr>
              <p:cNvPr id="381" name="Left Bracket 380">
                <a:extLst>
                  <a:ext uri="{FF2B5EF4-FFF2-40B4-BE49-F238E27FC236}">
                    <a16:creationId xmlns:a16="http://schemas.microsoft.com/office/drawing/2014/main" id="{A7C86D45-8BA7-0ACB-B3C9-2B09EC6B5BDF}"/>
                  </a:ext>
                </a:extLst>
              </p:cNvPr>
              <p:cNvSpPr/>
              <p:nvPr/>
            </p:nvSpPr>
            <p:spPr bwMode="auto">
              <a:xfrm>
                <a:off x="4201760" y="3148950"/>
                <a:ext cx="89152" cy="1184244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ight Bracket 381">
                <a:extLst>
                  <a:ext uri="{FF2B5EF4-FFF2-40B4-BE49-F238E27FC236}">
                    <a16:creationId xmlns:a16="http://schemas.microsoft.com/office/drawing/2014/main" id="{E02246DA-1829-06C4-130F-F743B605868E}"/>
                  </a:ext>
                </a:extLst>
              </p:cNvPr>
              <p:cNvSpPr/>
              <p:nvPr/>
            </p:nvSpPr>
            <p:spPr bwMode="auto">
              <a:xfrm>
                <a:off x="4431733" y="3148950"/>
                <a:ext cx="66281" cy="1160512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6EE98C14-4BBE-3564-74DD-B6A8AA13E7C5}"/>
                  </a:ext>
                </a:extLst>
              </p:cNvPr>
              <p:cNvSpPr txBox="1"/>
              <p:nvPr/>
            </p:nvSpPr>
            <p:spPr>
              <a:xfrm>
                <a:off x="4162103" y="3709297"/>
                <a:ext cx="34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43F4A6FE-B8F2-5CCB-2A3D-3C68ACD25E78}"/>
                  </a:ext>
                </a:extLst>
              </p:cNvPr>
              <p:cNvSpPr txBox="1"/>
              <p:nvPr/>
            </p:nvSpPr>
            <p:spPr>
              <a:xfrm>
                <a:off x="4276355" y="3157096"/>
                <a:ext cx="1889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4AAD2C67-A6DF-5BF4-9290-391A6B02851A}"/>
                  </a:ext>
                </a:extLst>
              </p:cNvPr>
              <p:cNvSpPr txBox="1"/>
              <p:nvPr/>
            </p:nvSpPr>
            <p:spPr>
              <a:xfrm>
                <a:off x="4293688" y="3570798"/>
                <a:ext cx="194251" cy="28526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4CDCF943-6DCF-2CA6-FA1D-9DA29AEE2104}"/>
                  </a:ext>
                </a:extLst>
              </p:cNvPr>
              <p:cNvSpPr txBox="1"/>
              <p:nvPr/>
            </p:nvSpPr>
            <p:spPr>
              <a:xfrm>
                <a:off x="4273331" y="4018346"/>
                <a:ext cx="1623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B697FA8-53DD-EF9E-AF10-E46F79F77946}"/>
                  </a:ext>
                </a:extLst>
              </p:cNvPr>
              <p:cNvSpPr txBox="1"/>
              <p:nvPr/>
            </p:nvSpPr>
            <p:spPr>
              <a:xfrm>
                <a:off x="4172771" y="327242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42C5F-EFD3-D3EA-0D48-8D1FB8A56AA4}"/>
              </a:ext>
            </a:extLst>
          </p:cNvPr>
          <p:cNvGrpSpPr/>
          <p:nvPr/>
        </p:nvGrpSpPr>
        <p:grpSpPr>
          <a:xfrm>
            <a:off x="209828" y="987140"/>
            <a:ext cx="2029402" cy="782601"/>
            <a:chOff x="1651424" y="2486834"/>
            <a:chExt cx="2029402" cy="7826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A1BBB-2FC5-E385-67A6-3386567E3D1B}"/>
                </a:ext>
              </a:extLst>
            </p:cNvPr>
            <p:cNvSpPr txBox="1"/>
            <p:nvPr/>
          </p:nvSpPr>
          <p:spPr>
            <a:xfrm>
              <a:off x="1651424" y="2486834"/>
              <a:ext cx="2029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 = [w</a:t>
              </a:r>
              <a:r>
                <a:rPr lang="en-US" baseline="-25000" dirty="0"/>
                <a:t>1</a:t>
              </a:r>
              <a:r>
                <a:rPr lang="en-US" dirty="0"/>
                <a:t> w</a:t>
              </a:r>
              <a:r>
                <a:rPr lang="en-US" baseline="-25000" dirty="0"/>
                <a:t>2 </a:t>
              </a:r>
              <a:r>
                <a:rPr lang="en-US" dirty="0"/>
                <a:t>… </a:t>
              </a:r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r>
                <a:rPr lang="en-US" dirty="0"/>
                <a:t>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0A410-910F-2CAA-E4DC-C2E07EC2C38C}"/>
                </a:ext>
              </a:extLst>
            </p:cNvPr>
            <p:cNvSpPr txBox="1"/>
            <p:nvPr/>
          </p:nvSpPr>
          <p:spPr>
            <a:xfrm>
              <a:off x="3025971" y="2992436"/>
              <a:ext cx="2698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2D967EA7-C55B-1C8A-E945-82187A95C56B}"/>
                </a:ext>
              </a:extLst>
            </p:cNvPr>
            <p:cNvSpPr/>
            <p:nvPr/>
          </p:nvSpPr>
          <p:spPr bwMode="auto">
            <a:xfrm rot="5400000">
              <a:off x="2836688" y="2328126"/>
              <a:ext cx="184179" cy="1230474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DB4C3-F889-8434-1A13-62EBB819EABE}"/>
              </a:ext>
            </a:extLst>
          </p:cNvPr>
          <p:cNvGrpSpPr/>
          <p:nvPr/>
        </p:nvGrpSpPr>
        <p:grpSpPr>
          <a:xfrm>
            <a:off x="109571" y="1755113"/>
            <a:ext cx="2632527" cy="736648"/>
            <a:chOff x="1651423" y="2486834"/>
            <a:chExt cx="2632527" cy="7366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CD9F41-DB4C-867F-1CF1-473FF55CBFE4}"/>
                </a:ext>
              </a:extLst>
            </p:cNvPr>
            <p:cNvSpPr txBox="1"/>
            <p:nvPr/>
          </p:nvSpPr>
          <p:spPr>
            <a:xfrm>
              <a:off x="1651423" y="2486834"/>
              <a:ext cx="26325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 = [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</a:t>
              </a:r>
              <a:r>
                <a:rPr lang="en-US" baseline="-25000" dirty="0"/>
                <a:t>1</a:t>
              </a:r>
              <a:r>
                <a:rPr lang="en-US" dirty="0"/>
                <a:t>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</a:t>
              </a:r>
              <a:r>
                <a:rPr lang="en-US" baseline="-25000" dirty="0"/>
                <a:t>2 </a:t>
              </a:r>
              <a:r>
                <a:rPr lang="en-US" dirty="0"/>
                <a:t>…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r>
                <a:rPr lang="en-US" dirty="0"/>
                <a:t>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A8DB6-2A5F-2F8C-AEF1-BF0080348D14}"/>
                </a:ext>
              </a:extLst>
            </p:cNvPr>
            <p:cNvSpPr txBox="1"/>
            <p:nvPr/>
          </p:nvSpPr>
          <p:spPr>
            <a:xfrm>
              <a:off x="3387482" y="2946483"/>
              <a:ext cx="2698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F9BB248-56D1-75B9-FD20-BB574A634C25}"/>
                </a:ext>
              </a:extLst>
            </p:cNvPr>
            <p:cNvSpPr/>
            <p:nvPr/>
          </p:nvSpPr>
          <p:spPr bwMode="auto">
            <a:xfrm rot="5400000">
              <a:off x="3128394" y="2192111"/>
              <a:ext cx="186098" cy="149048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DB3BBA-678A-5F6F-FA1F-B6705B91B70B}"/>
              </a:ext>
            </a:extLst>
          </p:cNvPr>
          <p:cNvGrpSpPr/>
          <p:nvPr/>
        </p:nvGrpSpPr>
        <p:grpSpPr>
          <a:xfrm>
            <a:off x="8378019" y="1899465"/>
            <a:ext cx="636761" cy="276999"/>
            <a:chOff x="7073019" y="3106543"/>
            <a:chExt cx="636761" cy="27699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AA6FB3-A277-9C8B-7597-781DEDCF83AB}"/>
                </a:ext>
              </a:extLst>
            </p:cNvPr>
            <p:cNvCxnSpPr/>
            <p:nvPr/>
          </p:nvCxnSpPr>
          <p:spPr bwMode="auto">
            <a:xfrm rot="5400000">
              <a:off x="7391400" y="2795893"/>
              <a:ext cx="0" cy="6367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994781-7F85-43C3-5952-17A41DCE30A7}"/>
                </a:ext>
              </a:extLst>
            </p:cNvPr>
            <p:cNvSpPr txBox="1"/>
            <p:nvPr/>
          </p:nvSpPr>
          <p:spPr>
            <a:xfrm>
              <a:off x="7312457" y="3106543"/>
              <a:ext cx="3137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D398ED-59B2-F344-0CD8-B4D4EE5C17EB}"/>
              </a:ext>
            </a:extLst>
          </p:cNvPr>
          <p:cNvGrpSpPr/>
          <p:nvPr/>
        </p:nvGrpSpPr>
        <p:grpSpPr>
          <a:xfrm>
            <a:off x="254602" y="2486293"/>
            <a:ext cx="1576624" cy="704071"/>
            <a:chOff x="2824101" y="3279778"/>
            <a:chExt cx="1576624" cy="7040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B0C084-8AA4-B3AE-4B78-FB72A5C8FAA1}"/>
                </a:ext>
              </a:extLst>
            </p:cNvPr>
            <p:cNvSpPr txBox="1"/>
            <p:nvPr/>
          </p:nvSpPr>
          <p:spPr>
            <a:xfrm>
              <a:off x="3908516" y="3706850"/>
              <a:ext cx="3137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3C2D0A-D554-18BB-F306-D228535D728E}"/>
                </a:ext>
              </a:extLst>
            </p:cNvPr>
            <p:cNvSpPr txBox="1"/>
            <p:nvPr/>
          </p:nvSpPr>
          <p:spPr>
            <a:xfrm>
              <a:off x="2824101" y="3279778"/>
              <a:ext cx="1576624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en-US" dirty="0"/>
                <a:t> = [1 1 … 1]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537B5C70-A4EE-E45A-B112-378ACE0EF7BE}"/>
                </a:ext>
              </a:extLst>
            </p:cNvPr>
            <p:cNvSpPr/>
            <p:nvPr/>
          </p:nvSpPr>
          <p:spPr bwMode="auto">
            <a:xfrm rot="5400000">
              <a:off x="3759347" y="3309909"/>
              <a:ext cx="102370" cy="780772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C73F85-B7B1-F377-A0B8-5489C07EC6A3}"/>
              </a:ext>
            </a:extLst>
          </p:cNvPr>
          <p:cNvGrpSpPr/>
          <p:nvPr/>
        </p:nvGrpSpPr>
        <p:grpSpPr>
          <a:xfrm>
            <a:off x="8370016" y="2794390"/>
            <a:ext cx="636761" cy="300419"/>
            <a:chOff x="7073019" y="3114274"/>
            <a:chExt cx="636761" cy="30041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0E68D6-6715-80EE-4DA7-B71335F88985}"/>
                </a:ext>
              </a:extLst>
            </p:cNvPr>
            <p:cNvCxnSpPr/>
            <p:nvPr/>
          </p:nvCxnSpPr>
          <p:spPr bwMode="auto">
            <a:xfrm rot="5400000">
              <a:off x="7391400" y="2795893"/>
              <a:ext cx="0" cy="6367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C94F3E-6C89-CEEF-7F46-1A27F4C50B1C}"/>
                </a:ext>
              </a:extLst>
            </p:cNvPr>
            <p:cNvSpPr txBox="1"/>
            <p:nvPr/>
          </p:nvSpPr>
          <p:spPr>
            <a:xfrm>
              <a:off x="7299420" y="3137694"/>
              <a:ext cx="3137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58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5BF5652-2824-AF51-EE6C-6BF6B89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37" y="297633"/>
            <a:ext cx="8562702" cy="490538"/>
          </a:xfrm>
        </p:spPr>
        <p:txBody>
          <a:bodyPr/>
          <a:lstStyle/>
          <a:p>
            <a:r>
              <a:rPr lang="en-US" dirty="0"/>
              <a:t>Vectorization – Perceptron Backpropagation (1/2)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5DB1BFE-4263-88D2-55E4-F724A69B2326}"/>
              </a:ext>
            </a:extLst>
          </p:cNvPr>
          <p:cNvSpPr txBox="1"/>
          <p:nvPr/>
        </p:nvSpPr>
        <p:spPr>
          <a:xfrm>
            <a:off x="272600" y="939523"/>
            <a:ext cx="846256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[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[a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(1/M) (A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  <a:endParaRPr lang="en-US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Z·I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EA27615-D547-ABD4-8550-1BD020B270A9}"/>
              </a:ext>
            </a:extLst>
          </p:cNvPr>
          <p:cNvGrpSpPr/>
          <p:nvPr/>
        </p:nvGrpSpPr>
        <p:grpSpPr>
          <a:xfrm>
            <a:off x="2198121" y="3364980"/>
            <a:ext cx="1760887" cy="1228044"/>
            <a:chOff x="3625297" y="3105150"/>
            <a:chExt cx="1760887" cy="1228044"/>
          </a:xfrm>
        </p:grpSpPr>
        <p:sp>
          <p:nvSpPr>
            <p:cNvPr id="384" name="Right Brace 383">
              <a:extLst>
                <a:ext uri="{FF2B5EF4-FFF2-40B4-BE49-F238E27FC236}">
                  <a16:creationId xmlns:a16="http://schemas.microsoft.com/office/drawing/2014/main" id="{774646EC-CB27-62C6-CBE5-F83C27D6113E}"/>
                </a:ext>
              </a:extLst>
            </p:cNvPr>
            <p:cNvSpPr/>
            <p:nvPr/>
          </p:nvSpPr>
          <p:spPr bwMode="auto">
            <a:xfrm>
              <a:off x="4865569" y="3197592"/>
              <a:ext cx="212859" cy="1111869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4FDB182C-402B-4984-07A8-3ED9DA5E5471}"/>
                </a:ext>
              </a:extLst>
            </p:cNvPr>
            <p:cNvSpPr txBox="1"/>
            <p:nvPr/>
          </p:nvSpPr>
          <p:spPr>
            <a:xfrm>
              <a:off x="5072440" y="3790118"/>
              <a:ext cx="3137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4B7CD82E-3340-AD9E-7727-C7085FFEFD52}"/>
                </a:ext>
              </a:extLst>
            </p:cNvPr>
            <p:cNvGrpSpPr/>
            <p:nvPr/>
          </p:nvGrpSpPr>
          <p:grpSpPr>
            <a:xfrm>
              <a:off x="3625297" y="3105150"/>
              <a:ext cx="1189699" cy="1228044"/>
              <a:chOff x="3625297" y="3105150"/>
              <a:chExt cx="1189699" cy="122804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3842BEB-4DB9-3F1B-2C09-4695CDC454A6}"/>
                  </a:ext>
                </a:extLst>
              </p:cNvPr>
              <p:cNvSpPr txBox="1"/>
              <p:nvPr/>
            </p:nvSpPr>
            <p:spPr>
              <a:xfrm>
                <a:off x="3625297" y="3535064"/>
                <a:ext cx="65846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lang="en-US" baseline="30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dirty="0"/>
                  <a:t> =</a:t>
                </a:r>
              </a:p>
            </p:txBody>
          </p:sp>
          <p:sp>
            <p:nvSpPr>
              <p:cNvPr id="389" name="Left Bracket 388">
                <a:extLst>
                  <a:ext uri="{FF2B5EF4-FFF2-40B4-BE49-F238E27FC236}">
                    <a16:creationId xmlns:a16="http://schemas.microsoft.com/office/drawing/2014/main" id="{B5F871E0-F478-E8E2-C913-0EA17E2210E9}"/>
                  </a:ext>
                </a:extLst>
              </p:cNvPr>
              <p:cNvSpPr/>
              <p:nvPr/>
            </p:nvSpPr>
            <p:spPr bwMode="auto">
              <a:xfrm>
                <a:off x="4201760" y="3148950"/>
                <a:ext cx="89152" cy="1184244"/>
              </a:xfrm>
              <a:prstGeom prst="lef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ight Bracket 389">
                <a:extLst>
                  <a:ext uri="{FF2B5EF4-FFF2-40B4-BE49-F238E27FC236}">
                    <a16:creationId xmlns:a16="http://schemas.microsoft.com/office/drawing/2014/main" id="{454FB770-A4EB-D8E0-A226-0D0622DF5EE0}"/>
                  </a:ext>
                </a:extLst>
              </p:cNvPr>
              <p:cNvSpPr/>
              <p:nvPr/>
            </p:nvSpPr>
            <p:spPr bwMode="auto">
              <a:xfrm>
                <a:off x="4748715" y="3148950"/>
                <a:ext cx="66281" cy="1160512"/>
              </a:xfrm>
              <a:prstGeom prst="rightBracke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DFE67F55-21D7-A7AA-B668-7AF9C0E5B334}"/>
                  </a:ext>
                </a:extLst>
              </p:cNvPr>
              <p:cNvSpPr txBox="1"/>
              <p:nvPr/>
            </p:nvSpPr>
            <p:spPr>
              <a:xfrm>
                <a:off x="4221686" y="3697785"/>
                <a:ext cx="34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8DFB8EF6-A47F-2774-6684-B33986F6344D}"/>
                  </a:ext>
                </a:extLst>
              </p:cNvPr>
              <p:cNvSpPr txBox="1"/>
              <p:nvPr/>
            </p:nvSpPr>
            <p:spPr>
              <a:xfrm>
                <a:off x="4343688" y="3105150"/>
                <a:ext cx="4702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(1)</a:t>
                </a:r>
                <a:endParaRPr lang="en-US" dirty="0"/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CD6D435D-C106-F677-2B74-EA5C55E9D7D4}"/>
                  </a:ext>
                </a:extLst>
              </p:cNvPr>
              <p:cNvSpPr txBox="1"/>
              <p:nvPr/>
            </p:nvSpPr>
            <p:spPr>
              <a:xfrm>
                <a:off x="4359476" y="3570798"/>
                <a:ext cx="3945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(p)</a:t>
                </a:r>
                <a:endParaRPr lang="en-US" dirty="0"/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19180E40-9403-1785-2C41-442CC79A16E9}"/>
                  </a:ext>
                </a:extLst>
              </p:cNvPr>
              <p:cNvSpPr txBox="1"/>
              <p:nvPr/>
            </p:nvSpPr>
            <p:spPr>
              <a:xfrm>
                <a:off x="4335628" y="4018346"/>
                <a:ext cx="454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en-US" baseline="30000" dirty="0"/>
                  <a:t>(M)</a:t>
                </a:r>
                <a:endParaRPr lang="en-US" dirty="0"/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217C9A24-1A8B-F1F2-AC8E-04191F65635C}"/>
                  </a:ext>
                </a:extLst>
              </p:cNvPr>
              <p:cNvSpPr txBox="1"/>
              <p:nvPr/>
            </p:nvSpPr>
            <p:spPr>
              <a:xfrm>
                <a:off x="4245062" y="327541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701BCF0-368E-7226-640C-64D9B3F7A9DC}"/>
              </a:ext>
            </a:extLst>
          </p:cNvPr>
          <p:cNvGrpSpPr/>
          <p:nvPr/>
        </p:nvGrpSpPr>
        <p:grpSpPr>
          <a:xfrm>
            <a:off x="3962400" y="3356976"/>
            <a:ext cx="5160760" cy="1601009"/>
            <a:chOff x="2930617" y="3353405"/>
            <a:chExt cx="5160760" cy="1601009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D5ADEF6-5E9C-1D0E-A333-C0EA644687E8}"/>
                </a:ext>
              </a:extLst>
            </p:cNvPr>
            <p:cNvGrpSpPr/>
            <p:nvPr/>
          </p:nvGrpSpPr>
          <p:grpSpPr>
            <a:xfrm>
              <a:off x="2930617" y="3353405"/>
              <a:ext cx="2944274" cy="1601009"/>
              <a:chOff x="3636918" y="3148950"/>
              <a:chExt cx="2944274" cy="160100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95DED7F-E0D4-C5A4-2BEA-05881C5E0152}"/>
                  </a:ext>
                </a:extLst>
              </p:cNvPr>
              <p:cNvSpPr txBox="1"/>
              <p:nvPr/>
            </p:nvSpPr>
            <p:spPr>
              <a:xfrm>
                <a:off x="5324627" y="4472960"/>
                <a:ext cx="348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368" name="Right Brace 367">
                <a:extLst>
                  <a:ext uri="{FF2B5EF4-FFF2-40B4-BE49-F238E27FC236}">
                    <a16:creationId xmlns:a16="http://schemas.microsoft.com/office/drawing/2014/main" id="{FC40D90F-F1F8-58E8-40F3-6501FB2D0A04}"/>
                  </a:ext>
                </a:extLst>
              </p:cNvPr>
              <p:cNvSpPr/>
              <p:nvPr/>
            </p:nvSpPr>
            <p:spPr bwMode="auto">
              <a:xfrm>
                <a:off x="6060454" y="3197592"/>
                <a:ext cx="212859" cy="1111869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69" name="Right Brace 368">
                <a:extLst>
                  <a:ext uri="{FF2B5EF4-FFF2-40B4-BE49-F238E27FC236}">
                    <a16:creationId xmlns:a16="http://schemas.microsoft.com/office/drawing/2014/main" id="{17F0EE10-BDE1-D037-C111-8A621F00A6D2}"/>
                  </a:ext>
                </a:extLst>
              </p:cNvPr>
              <p:cNvSpPr/>
              <p:nvPr/>
            </p:nvSpPr>
            <p:spPr bwMode="auto">
              <a:xfrm rot="5400000">
                <a:off x="5072192" y="3588426"/>
                <a:ext cx="161524" cy="1771507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A1FAF193-D2D2-26EB-20F1-DF0C26EF4AA8}"/>
                  </a:ext>
                </a:extLst>
              </p:cNvPr>
              <p:cNvSpPr txBox="1"/>
              <p:nvPr/>
            </p:nvSpPr>
            <p:spPr>
              <a:xfrm>
                <a:off x="6267448" y="3811126"/>
                <a:ext cx="3137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DD075DBA-2037-A984-0BDC-538734651850}"/>
                  </a:ext>
                </a:extLst>
              </p:cNvPr>
              <p:cNvGrpSpPr/>
              <p:nvPr/>
            </p:nvGrpSpPr>
            <p:grpSpPr>
              <a:xfrm>
                <a:off x="3636918" y="3148950"/>
                <a:ext cx="2382882" cy="1184244"/>
                <a:chOff x="3636918" y="3148950"/>
                <a:chExt cx="2382882" cy="1184244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BDFD8A1-98A0-D1AC-85A5-9CFA73E20280}"/>
                    </a:ext>
                  </a:extLst>
                </p:cNvPr>
                <p:cNvSpPr txBox="1"/>
                <p:nvPr/>
              </p:nvSpPr>
              <p:spPr>
                <a:xfrm>
                  <a:off x="3636918" y="3562295"/>
                  <a:ext cx="501416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30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</a:t>
                  </a:r>
                  <a:r>
                    <a:rPr lang="en-US" dirty="0"/>
                    <a:t> =</a:t>
                  </a:r>
                </a:p>
              </p:txBody>
            </p:sp>
            <p:sp>
              <p:nvSpPr>
                <p:cNvPr id="373" name="Left Bracket 372">
                  <a:extLst>
                    <a:ext uri="{FF2B5EF4-FFF2-40B4-BE49-F238E27FC236}">
                      <a16:creationId xmlns:a16="http://schemas.microsoft.com/office/drawing/2014/main" id="{FE576E21-A8FF-4E35-AE8D-B4E2656E9C22}"/>
                    </a:ext>
                  </a:extLst>
                </p:cNvPr>
                <p:cNvSpPr/>
                <p:nvPr/>
              </p:nvSpPr>
              <p:spPr bwMode="auto">
                <a:xfrm>
                  <a:off x="4201760" y="3148950"/>
                  <a:ext cx="89152" cy="1184244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ight Bracket 373">
                  <a:extLst>
                    <a:ext uri="{FF2B5EF4-FFF2-40B4-BE49-F238E27FC236}">
                      <a16:creationId xmlns:a16="http://schemas.microsoft.com/office/drawing/2014/main" id="{09B48F69-280B-8AF3-8823-785C4F980DFC}"/>
                    </a:ext>
                  </a:extLst>
                </p:cNvPr>
                <p:cNvSpPr/>
                <p:nvPr/>
              </p:nvSpPr>
              <p:spPr bwMode="auto">
                <a:xfrm>
                  <a:off x="5943600" y="3148950"/>
                  <a:ext cx="66281" cy="1160512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987D58B2-A8A9-DB48-3852-3F8CCA180084}"/>
                    </a:ext>
                  </a:extLst>
                </p:cNvPr>
                <p:cNvSpPr txBox="1"/>
                <p:nvPr/>
              </p:nvSpPr>
              <p:spPr>
                <a:xfrm>
                  <a:off x="4859146" y="3671597"/>
                  <a:ext cx="347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6A59A668-AA1B-87CD-294F-231C25C56852}"/>
                    </a:ext>
                  </a:extLst>
                </p:cNvPr>
                <p:cNvSpPr txBox="1"/>
                <p:nvPr/>
              </p:nvSpPr>
              <p:spPr>
                <a:xfrm>
                  <a:off x="4343687" y="3157096"/>
                  <a:ext cx="161194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(1)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r>
                    <a:rPr lang="en-US" baseline="30000" dirty="0"/>
                    <a:t>(1)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(1)</a:t>
                  </a:r>
                  <a:endParaRPr lang="en-US" dirty="0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55FCD48B-32F5-F3C0-C6F0-BD6100E82CC4}"/>
                    </a:ext>
                  </a:extLst>
                </p:cNvPr>
                <p:cNvSpPr txBox="1"/>
                <p:nvPr/>
              </p:nvSpPr>
              <p:spPr>
                <a:xfrm>
                  <a:off x="4359475" y="3570798"/>
                  <a:ext cx="15719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(p)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r>
                    <a:rPr lang="en-US" baseline="30000" dirty="0"/>
                    <a:t>(p)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(p)</a:t>
                  </a:r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1A66DDFE-9AEA-308D-1ED5-46D8B338344E}"/>
                    </a:ext>
                  </a:extLst>
                </p:cNvPr>
                <p:cNvSpPr txBox="1"/>
                <p:nvPr/>
              </p:nvSpPr>
              <p:spPr>
                <a:xfrm>
                  <a:off x="4335627" y="4018346"/>
                  <a:ext cx="168417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1</a:t>
                  </a:r>
                  <a:r>
                    <a:rPr lang="en-US" baseline="30000" dirty="0"/>
                    <a:t>(M)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x</a:t>
                  </a:r>
                  <a:r>
                    <a:rPr lang="en-US" baseline="-25000" dirty="0"/>
                    <a:t>2</a:t>
                  </a:r>
                  <a:r>
                    <a:rPr lang="en-US" baseline="30000" dirty="0"/>
                    <a:t>(M)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…</a:t>
                  </a:r>
                  <a:r>
                    <a:rPr lang="en-US" baseline="-25000" dirty="0"/>
                    <a:t> </a:t>
                  </a:r>
                  <a:r>
                    <a:rPr lang="en-US" dirty="0" err="1"/>
                    <a:t>x</a:t>
                  </a:r>
                  <a:r>
                    <a:rPr lang="en-US" baseline="-25000" dirty="0" err="1"/>
                    <a:t>N</a:t>
                  </a:r>
                  <a:r>
                    <a:rPr lang="en-US" baseline="30000" dirty="0"/>
                    <a:t>(M)</a:t>
                  </a:r>
                  <a:endParaRPr lang="en-US" dirty="0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D8E6AA32-106A-5455-5757-D79668EE2C04}"/>
                    </a:ext>
                  </a:extLst>
                </p:cNvPr>
                <p:cNvSpPr txBox="1"/>
                <p:nvPr/>
              </p:nvSpPr>
              <p:spPr>
                <a:xfrm>
                  <a:off x="4882522" y="324922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8E286F59-2024-EEE2-C772-E0CAD1950666}"/>
                </a:ext>
              </a:extLst>
            </p:cNvPr>
            <p:cNvGrpSpPr/>
            <p:nvPr/>
          </p:nvGrpSpPr>
          <p:grpSpPr>
            <a:xfrm>
              <a:off x="5711004" y="3404525"/>
              <a:ext cx="2380373" cy="1449134"/>
              <a:chOff x="6157950" y="1716513"/>
              <a:chExt cx="2380373" cy="1449134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75F6520E-9A56-BAA4-7CF7-22D06BC1AE75}"/>
                  </a:ext>
                </a:extLst>
              </p:cNvPr>
              <p:cNvSpPr txBox="1"/>
              <p:nvPr/>
            </p:nvSpPr>
            <p:spPr>
              <a:xfrm>
                <a:off x="7351648" y="2888648"/>
                <a:ext cx="3137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398" name="Right Brace 397">
                <a:extLst>
                  <a:ext uri="{FF2B5EF4-FFF2-40B4-BE49-F238E27FC236}">
                    <a16:creationId xmlns:a16="http://schemas.microsoft.com/office/drawing/2014/main" id="{6D6A9E69-28CD-2B28-7E06-CAEB2543E235}"/>
                  </a:ext>
                </a:extLst>
              </p:cNvPr>
              <p:cNvSpPr/>
              <p:nvPr/>
            </p:nvSpPr>
            <p:spPr bwMode="auto">
              <a:xfrm>
                <a:off x="8068476" y="1716513"/>
                <a:ext cx="170817" cy="985020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99" name="Right Brace 398">
                <a:extLst>
                  <a:ext uri="{FF2B5EF4-FFF2-40B4-BE49-F238E27FC236}">
                    <a16:creationId xmlns:a16="http://schemas.microsoft.com/office/drawing/2014/main" id="{8C4FC70F-A496-926D-CB69-B4DABE34E7DB}"/>
                  </a:ext>
                </a:extLst>
              </p:cNvPr>
              <p:cNvSpPr/>
              <p:nvPr/>
            </p:nvSpPr>
            <p:spPr bwMode="auto">
              <a:xfrm rot="5400000">
                <a:off x="7101652" y="2164495"/>
                <a:ext cx="238767" cy="1454778"/>
              </a:xfrm>
              <a:prstGeom prst="rightBrace">
                <a:avLst>
                  <a:gd name="adj1" fmla="val 155906"/>
                  <a:gd name="adj2" fmla="val 50000"/>
                </a:avLst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7AB02F8C-CCFC-F7EF-3CA0-CFD2F8A5E701}"/>
                  </a:ext>
                </a:extLst>
              </p:cNvPr>
              <p:cNvSpPr txBox="1"/>
              <p:nvPr/>
            </p:nvSpPr>
            <p:spPr>
              <a:xfrm>
                <a:off x="8224579" y="2287977"/>
                <a:ext cx="3137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85168092-DFDB-B6DA-6654-BDCB32065C6A}"/>
                  </a:ext>
                </a:extLst>
              </p:cNvPr>
              <p:cNvGrpSpPr/>
              <p:nvPr/>
            </p:nvGrpSpPr>
            <p:grpSpPr>
              <a:xfrm>
                <a:off x="6157950" y="1719672"/>
                <a:ext cx="1820345" cy="987033"/>
                <a:chOff x="358639" y="3004850"/>
                <a:chExt cx="1820345" cy="987033"/>
              </a:xfrm>
            </p:grpSpPr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11698B00-AFBB-402A-FD29-3F79DA6B290F}"/>
                    </a:ext>
                  </a:extLst>
                </p:cNvPr>
                <p:cNvGrpSpPr/>
                <p:nvPr/>
              </p:nvGrpSpPr>
              <p:grpSpPr>
                <a:xfrm>
                  <a:off x="1811965" y="3038467"/>
                  <a:ext cx="5101" cy="948244"/>
                  <a:chOff x="4825294" y="2965557"/>
                  <a:chExt cx="5101" cy="948244"/>
                </a:xfrm>
              </p:grpSpPr>
              <p:cxnSp>
                <p:nvCxnSpPr>
                  <p:cNvPr id="413" name="Straight Arrow Connector 412">
                    <a:extLst>
                      <a:ext uri="{FF2B5EF4-FFF2-40B4-BE49-F238E27FC236}">
                        <a16:creationId xmlns:a16="http://schemas.microsoft.com/office/drawing/2014/main" id="{831C0911-1015-72EC-B8E2-0F803DFBAA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825294" y="3614173"/>
                    <a:ext cx="0" cy="29962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4" name="Straight Arrow Connector 413">
                    <a:extLst>
                      <a:ext uri="{FF2B5EF4-FFF2-40B4-BE49-F238E27FC236}">
                        <a16:creationId xmlns:a16="http://schemas.microsoft.com/office/drawing/2014/main" id="{4C3F5341-96AA-E5C6-0FAC-3BD0AEACC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830395" y="2965557"/>
                    <a:ext cx="0" cy="3254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CE23A508-92F4-0554-3719-59183DDEA9EA}"/>
                    </a:ext>
                  </a:extLst>
                </p:cNvPr>
                <p:cNvSpPr txBox="1"/>
                <p:nvPr/>
              </p:nvSpPr>
              <p:spPr>
                <a:xfrm>
                  <a:off x="358639" y="3329380"/>
                  <a:ext cx="325855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  <p:grpSp>
              <p:nvGrpSpPr>
                <p:cNvPr id="405" name="Group 404">
                  <a:extLst>
                    <a:ext uri="{FF2B5EF4-FFF2-40B4-BE49-F238E27FC236}">
                      <a16:creationId xmlns:a16="http://schemas.microsoft.com/office/drawing/2014/main" id="{8AF56916-E25C-13DB-420A-25839EA1DDE0}"/>
                    </a:ext>
                  </a:extLst>
                </p:cNvPr>
                <p:cNvGrpSpPr/>
                <p:nvPr/>
              </p:nvGrpSpPr>
              <p:grpSpPr>
                <a:xfrm>
                  <a:off x="774528" y="3036542"/>
                  <a:ext cx="938" cy="950169"/>
                  <a:chOff x="3979101" y="2955553"/>
                  <a:chExt cx="1142" cy="950169"/>
                </a:xfrm>
              </p:grpSpPr>
              <p:cxnSp>
                <p:nvCxnSpPr>
                  <p:cNvPr id="411" name="Straight Arrow Connector 410">
                    <a:extLst>
                      <a:ext uri="{FF2B5EF4-FFF2-40B4-BE49-F238E27FC236}">
                        <a16:creationId xmlns:a16="http://schemas.microsoft.com/office/drawing/2014/main" id="{4702A50F-BD78-0B6C-76A3-032CDF7ABAF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980243" y="3614173"/>
                    <a:ext cx="0" cy="29154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2" name="Straight Arrow Connector 411">
                    <a:extLst>
                      <a:ext uri="{FF2B5EF4-FFF2-40B4-BE49-F238E27FC236}">
                        <a16:creationId xmlns:a16="http://schemas.microsoft.com/office/drawing/2014/main" id="{52A8DAB0-4BCE-0FAD-D4D7-EB470B26061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3979101" y="2955553"/>
                    <a:ext cx="1142" cy="33545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010A3C82-03F7-6FC5-5C0F-FD843B5CEC56}"/>
                    </a:ext>
                  </a:extLst>
                </p:cNvPr>
                <p:cNvGrpSpPr/>
                <p:nvPr/>
              </p:nvGrpSpPr>
              <p:grpSpPr>
                <a:xfrm>
                  <a:off x="1254036" y="3066671"/>
                  <a:ext cx="24529" cy="920040"/>
                  <a:chOff x="4200019" y="2984144"/>
                  <a:chExt cx="24529" cy="920040"/>
                </a:xfrm>
              </p:grpSpPr>
              <p:cxnSp>
                <p:nvCxnSpPr>
                  <p:cNvPr id="409" name="Straight Arrow Connector 408">
                    <a:extLst>
                      <a:ext uri="{FF2B5EF4-FFF2-40B4-BE49-F238E27FC236}">
                        <a16:creationId xmlns:a16="http://schemas.microsoft.com/office/drawing/2014/main" id="{F3A1DE5F-6B9C-2F45-E58D-89AF4B89038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24548" y="3614173"/>
                    <a:ext cx="0" cy="2900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0" name="Straight Arrow Connector 409">
                    <a:extLst>
                      <a:ext uri="{FF2B5EF4-FFF2-40B4-BE49-F238E27FC236}">
                        <a16:creationId xmlns:a16="http://schemas.microsoft.com/office/drawing/2014/main" id="{ECE98C91-570F-3660-FEEC-139BC9A118D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200019" y="2984144"/>
                    <a:ext cx="0" cy="30686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07" name="Left Bracket 406">
                  <a:extLst>
                    <a:ext uri="{FF2B5EF4-FFF2-40B4-BE49-F238E27FC236}">
                      <a16:creationId xmlns:a16="http://schemas.microsoft.com/office/drawing/2014/main" id="{649E2CFC-31DB-7ECA-BCD0-615288B2C286}"/>
                    </a:ext>
                  </a:extLst>
                </p:cNvPr>
                <p:cNvSpPr/>
                <p:nvPr/>
              </p:nvSpPr>
              <p:spPr bwMode="auto">
                <a:xfrm>
                  <a:off x="603265" y="3004850"/>
                  <a:ext cx="62218" cy="987033"/>
                </a:xfrm>
                <a:prstGeom prst="lef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ight Bracket 407">
                  <a:extLst>
                    <a:ext uri="{FF2B5EF4-FFF2-40B4-BE49-F238E27FC236}">
                      <a16:creationId xmlns:a16="http://schemas.microsoft.com/office/drawing/2014/main" id="{2CAD86F0-8FDC-D75D-86D6-68B9F0FF5F59}"/>
                    </a:ext>
                  </a:extLst>
                </p:cNvPr>
                <p:cNvSpPr/>
                <p:nvPr/>
              </p:nvSpPr>
              <p:spPr bwMode="auto">
                <a:xfrm>
                  <a:off x="2116765" y="3021782"/>
                  <a:ext cx="62219" cy="923937"/>
                </a:xfrm>
                <a:prstGeom prst="rightBracke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83D2AEA3-D1AD-4565-6333-C289754C7516}"/>
                  </a:ext>
                </a:extLst>
              </p:cNvPr>
              <p:cNvSpPr txBox="1"/>
              <p:nvPr/>
            </p:nvSpPr>
            <p:spPr>
              <a:xfrm>
                <a:off x="6500237" y="2095732"/>
                <a:ext cx="15659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baseline="-25000" dirty="0"/>
                  <a:t>  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 </a:t>
                </a:r>
                <a:r>
                  <a:rPr lang="en-US" dirty="0"/>
                  <a:t>… X</a:t>
                </a:r>
                <a:r>
                  <a:rPr lang="en-US" baseline="-25000" dirty="0"/>
                  <a:t>N</a:t>
                </a:r>
                <a:r>
                  <a:rPr lang="en-US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endParaRPr lang="en-US" dirty="0"/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1BF3028F-21B6-CB26-0451-78795E6C84D9}"/>
              </a:ext>
            </a:extLst>
          </p:cNvPr>
          <p:cNvSpPr txBox="1"/>
          <p:nvPr/>
        </p:nvSpPr>
        <p:spPr>
          <a:xfrm>
            <a:off x="117225" y="3518402"/>
            <a:ext cx="201637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Update weights </a:t>
            </a:r>
            <a:b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and bias: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 := W 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b  := b  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CE4728-87F5-6405-C1DA-28EF4D1A9C69}"/>
              </a:ext>
            </a:extLst>
          </p:cNvPr>
          <p:cNvGrpSpPr/>
          <p:nvPr/>
        </p:nvGrpSpPr>
        <p:grpSpPr>
          <a:xfrm>
            <a:off x="565524" y="2202404"/>
            <a:ext cx="2029402" cy="782601"/>
            <a:chOff x="1651424" y="2486834"/>
            <a:chExt cx="2029402" cy="7826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2DA10B-0503-C222-A7ED-5634B000D4E8}"/>
                </a:ext>
              </a:extLst>
            </p:cNvPr>
            <p:cNvSpPr txBox="1"/>
            <p:nvPr/>
          </p:nvSpPr>
          <p:spPr>
            <a:xfrm>
              <a:off x="1651424" y="2486834"/>
              <a:ext cx="2029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 = [w</a:t>
              </a:r>
              <a:r>
                <a:rPr lang="en-US" baseline="-25000" dirty="0"/>
                <a:t>1</a:t>
              </a:r>
              <a:r>
                <a:rPr lang="en-US" dirty="0"/>
                <a:t> w</a:t>
              </a:r>
              <a:r>
                <a:rPr lang="en-US" baseline="-25000" dirty="0"/>
                <a:t>2 </a:t>
              </a:r>
              <a:r>
                <a:rPr lang="en-US" dirty="0"/>
                <a:t>… </a:t>
              </a:r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r>
                <a:rPr lang="en-US" dirty="0"/>
                <a:t>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4BE15-C5C6-B85B-2990-00EB635167E5}"/>
                </a:ext>
              </a:extLst>
            </p:cNvPr>
            <p:cNvSpPr txBox="1"/>
            <p:nvPr/>
          </p:nvSpPr>
          <p:spPr>
            <a:xfrm>
              <a:off x="3025971" y="2992436"/>
              <a:ext cx="2698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D4940FBA-6DE3-B407-B912-FDCDC4D98F90}"/>
                </a:ext>
              </a:extLst>
            </p:cNvPr>
            <p:cNvSpPr/>
            <p:nvPr/>
          </p:nvSpPr>
          <p:spPr bwMode="auto">
            <a:xfrm rot="5400000">
              <a:off x="2836688" y="2328126"/>
              <a:ext cx="184179" cy="1230474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389195-9472-811E-557F-607F34549A63}"/>
              </a:ext>
            </a:extLst>
          </p:cNvPr>
          <p:cNvGrpSpPr/>
          <p:nvPr/>
        </p:nvGrpSpPr>
        <p:grpSpPr>
          <a:xfrm>
            <a:off x="424574" y="2832145"/>
            <a:ext cx="2632527" cy="736648"/>
            <a:chOff x="1651423" y="2486834"/>
            <a:chExt cx="2632527" cy="7366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A80CAB-11B5-7598-A5BB-772D50D9DD10}"/>
                </a:ext>
              </a:extLst>
            </p:cNvPr>
            <p:cNvSpPr txBox="1"/>
            <p:nvPr/>
          </p:nvSpPr>
          <p:spPr>
            <a:xfrm>
              <a:off x="1651423" y="2486834"/>
              <a:ext cx="26325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 = [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</a:t>
              </a:r>
              <a:r>
                <a:rPr lang="en-US" baseline="-25000" dirty="0"/>
                <a:t>1</a:t>
              </a:r>
              <a:r>
                <a:rPr lang="en-US" dirty="0"/>
                <a:t>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w</a:t>
              </a:r>
              <a:r>
                <a:rPr lang="en-US" baseline="-25000" dirty="0"/>
                <a:t>2 </a:t>
              </a:r>
              <a:r>
                <a:rPr lang="en-US" dirty="0"/>
                <a:t>…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r>
                <a:rPr lang="en-US" dirty="0"/>
                <a:t>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50A1B4-03D4-CAA0-F127-22978439A5AE}"/>
                </a:ext>
              </a:extLst>
            </p:cNvPr>
            <p:cNvSpPr txBox="1"/>
            <p:nvPr/>
          </p:nvSpPr>
          <p:spPr>
            <a:xfrm>
              <a:off x="3387482" y="2946483"/>
              <a:ext cx="2698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AEB98E3-3C91-CE91-1C01-352A1817AD57}"/>
                </a:ext>
              </a:extLst>
            </p:cNvPr>
            <p:cNvSpPr/>
            <p:nvPr/>
          </p:nvSpPr>
          <p:spPr bwMode="auto">
            <a:xfrm rot="5400000">
              <a:off x="3128394" y="2192111"/>
              <a:ext cx="186098" cy="1490481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AEE4432-8F26-EF2D-F4BC-FB53DD7C90CB}"/>
              </a:ext>
            </a:extLst>
          </p:cNvPr>
          <p:cNvSpPr txBox="1"/>
          <p:nvPr/>
        </p:nvSpPr>
        <p:spPr>
          <a:xfrm>
            <a:off x="3626298" y="2242089"/>
            <a:ext cx="485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[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30000" dirty="0"/>
              <a:t>(1)</a:t>
            </a:r>
            <a:r>
              <a:rPr lang="en-US" baseline="-25000" dirty="0"/>
              <a:t> </a:t>
            </a:r>
            <a:r>
              <a:rPr lang="en-US" dirty="0"/>
              <a:t>+…+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30000" dirty="0"/>
              <a:t>(p)</a:t>
            </a:r>
            <a:r>
              <a:rPr lang="en-US" baseline="-25000" dirty="0"/>
              <a:t> </a:t>
            </a:r>
            <a:r>
              <a:rPr lang="en-US" dirty="0"/>
              <a:t>+…+</a:t>
            </a:r>
            <a:r>
              <a:rPr lang="en-US" baseline="-25000" dirty="0"/>
              <a:t>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30000" dirty="0"/>
              <a:t>(M)</a:t>
            </a:r>
            <a:r>
              <a:rPr lang="en-US" dirty="0"/>
              <a:t>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A232C4-0364-909E-5A95-F46A0C1EEF78}"/>
              </a:ext>
            </a:extLst>
          </p:cNvPr>
          <p:cNvGrpSpPr/>
          <p:nvPr/>
        </p:nvGrpSpPr>
        <p:grpSpPr>
          <a:xfrm>
            <a:off x="3651115" y="2695659"/>
            <a:ext cx="2955511" cy="670824"/>
            <a:chOff x="1642279" y="2487487"/>
            <a:chExt cx="2955511" cy="6708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327DBD-86B9-2EDC-5A5E-2BCBD623BF3A}"/>
                </a:ext>
              </a:extLst>
            </p:cNvPr>
            <p:cNvSpPr txBox="1"/>
            <p:nvPr/>
          </p:nvSpPr>
          <p:spPr>
            <a:xfrm>
              <a:off x="1642279" y="2487487"/>
              <a:ext cx="2955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Z = [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(1)</a:t>
              </a:r>
              <a:r>
                <a:rPr lang="en-US" dirty="0"/>
                <a:t> …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(p)</a:t>
              </a:r>
              <a:r>
                <a:rPr lang="en-US" baseline="-25000" dirty="0"/>
                <a:t> </a:t>
              </a:r>
              <a:r>
                <a:rPr lang="en-US" dirty="0"/>
                <a:t>… </a:t>
              </a:r>
              <a:r>
                <a:rPr lang="el-G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δ</a:t>
              </a:r>
              <a:r>
                <a:rPr lang="en-US" dirty="0"/>
                <a:t>z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(M)</a:t>
              </a:r>
              <a:r>
                <a:rPr lang="en-US" dirty="0"/>
                <a:t>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F1FE71-176F-5957-3763-807F9F89C79D}"/>
                </a:ext>
              </a:extLst>
            </p:cNvPr>
            <p:cNvSpPr txBox="1"/>
            <p:nvPr/>
          </p:nvSpPr>
          <p:spPr>
            <a:xfrm>
              <a:off x="3619862" y="2881312"/>
              <a:ext cx="2698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B59A4406-0A76-59FD-E187-DB5CE97E9236}"/>
                </a:ext>
              </a:extLst>
            </p:cNvPr>
            <p:cNvSpPr/>
            <p:nvPr/>
          </p:nvSpPr>
          <p:spPr bwMode="auto">
            <a:xfrm rot="5400000">
              <a:off x="3311171" y="1927147"/>
              <a:ext cx="108163" cy="1950595"/>
            </a:xfrm>
            <a:prstGeom prst="rightBrace">
              <a:avLst>
                <a:gd name="adj1" fmla="val 155906"/>
                <a:gd name="adj2" fmla="val 46252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14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5BF5652-2824-AF51-EE6C-6BF6B89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37" y="297633"/>
            <a:ext cx="8562702" cy="490538"/>
          </a:xfrm>
        </p:spPr>
        <p:txBody>
          <a:bodyPr/>
          <a:lstStyle/>
          <a:p>
            <a:r>
              <a:rPr lang="en-US" dirty="0"/>
              <a:t>Vectorization – Perceptron Backpropagation (2/2)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5DB1BFE-4263-88D2-55E4-F724A69B2326}"/>
              </a:ext>
            </a:extLst>
          </p:cNvPr>
          <p:cNvSpPr txBox="1"/>
          <p:nvPr/>
        </p:nvSpPr>
        <p:spPr>
          <a:xfrm>
            <a:off x="381000" y="1061677"/>
            <a:ext cx="856270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[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[a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 = (1/M) (A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  <a:endParaRPr lang="en-US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Z·X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baseline="30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Z·X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(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+…+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Z·J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BF3028F-21B6-CB26-0451-78795E6C84D9}"/>
              </a:ext>
            </a:extLst>
          </p:cNvPr>
          <p:cNvSpPr txBox="1"/>
          <p:nvPr/>
        </p:nvSpPr>
        <p:spPr>
          <a:xfrm>
            <a:off x="774392" y="2918237"/>
            <a:ext cx="201637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Update weights </a:t>
            </a:r>
            <a:b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and bias: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 := W 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b  := b 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191F0-5E92-048E-0C46-D6233EBFB2CD}"/>
              </a:ext>
            </a:extLst>
          </p:cNvPr>
          <p:cNvSpPr txBox="1"/>
          <p:nvPr/>
        </p:nvSpPr>
        <p:spPr>
          <a:xfrm>
            <a:off x="3388323" y="3518401"/>
            <a:ext cx="57556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W 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[</a:t>
            </a:r>
            <a:r>
              <a:rPr lang="en-US" dirty="0"/>
              <a:t>w</a:t>
            </a:r>
            <a:r>
              <a:rPr lang="en-US" baseline="-25000" dirty="0"/>
              <a:t>1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/>
              <a:t>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/>
              <a:t>w</a:t>
            </a:r>
            <a:r>
              <a:rPr lang="en-US" baseline="-25000" dirty="0"/>
              <a:t>2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/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– r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baseline="-25000" dirty="0" err="1"/>
              <a:t>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AEFECA-4609-B7A3-DDE8-327DC3119547}"/>
              </a:ext>
            </a:extLst>
          </p:cNvPr>
          <p:cNvGrpSpPr/>
          <p:nvPr/>
        </p:nvGrpSpPr>
        <p:grpSpPr>
          <a:xfrm>
            <a:off x="4764354" y="3867151"/>
            <a:ext cx="3605253" cy="373776"/>
            <a:chOff x="4764354" y="3867151"/>
            <a:chExt cx="3605253" cy="3737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E7D24C-2B84-8EB1-5B31-A0E64BF21A3B}"/>
                </a:ext>
              </a:extLst>
            </p:cNvPr>
            <p:cNvSpPr txBox="1"/>
            <p:nvPr/>
          </p:nvSpPr>
          <p:spPr>
            <a:xfrm>
              <a:off x="6781800" y="3963928"/>
              <a:ext cx="3483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CA13084E-2A98-5123-95CB-B2F658DA9854}"/>
                </a:ext>
              </a:extLst>
            </p:cNvPr>
            <p:cNvSpPr/>
            <p:nvPr/>
          </p:nvSpPr>
          <p:spPr bwMode="auto">
            <a:xfrm rot="5400000">
              <a:off x="6498357" y="2133148"/>
              <a:ext cx="137247" cy="3605253"/>
            </a:xfrm>
            <a:prstGeom prst="rightBrace">
              <a:avLst>
                <a:gd name="adj1" fmla="val 155906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5E40913-8CCC-CA3E-7C6C-9BF7E044F0BD}"/>
              </a:ext>
            </a:extLst>
          </p:cNvPr>
          <p:cNvSpPr/>
          <p:nvPr/>
        </p:nvSpPr>
        <p:spPr bwMode="auto">
          <a:xfrm>
            <a:off x="6295759" y="1604252"/>
            <a:ext cx="2268199" cy="549033"/>
          </a:xfrm>
          <a:prstGeom prst="cloudCallout">
            <a:avLst>
              <a:gd name="adj1" fmla="val 47410"/>
              <a:gd name="adj2" fmla="val -2764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It is not a typo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6E643D-1C2D-61D2-05F7-166243D71242}"/>
              </a:ext>
            </a:extLst>
          </p:cNvPr>
          <p:cNvCxnSpPr/>
          <p:nvPr/>
        </p:nvCxnSpPr>
        <p:spPr bwMode="auto">
          <a:xfrm flipH="1" flipV="1">
            <a:off x="6134570" y="1484373"/>
            <a:ext cx="571030" cy="1927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0BF73-C302-72CA-C038-7814BC67EA30}"/>
              </a:ext>
            </a:extLst>
          </p:cNvPr>
          <p:cNvCxnSpPr/>
          <p:nvPr/>
        </p:nvCxnSpPr>
        <p:spPr bwMode="auto">
          <a:xfrm flipH="1" flipV="1">
            <a:off x="5747326" y="1733876"/>
            <a:ext cx="548433" cy="63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62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817" y="407420"/>
            <a:ext cx="7684359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Sigmoid Activation</a:t>
            </a:r>
            <a:r>
              <a:rPr lang="ru-RU" dirty="0"/>
              <a:t> </a:t>
            </a:r>
            <a:r>
              <a:rPr lang="en-US" dirty="0"/>
              <a:t>Function Many Labels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1A52B6-2835-5050-E8F8-702476709428}"/>
              </a:ext>
            </a:extLst>
          </p:cNvPr>
          <p:cNvSpPr txBox="1"/>
          <p:nvPr/>
        </p:nvSpPr>
        <p:spPr>
          <a:xfrm>
            <a:off x="298950" y="4456487"/>
            <a:ext cx="2352507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r is the learning rate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7C7F7E-8973-9B6C-CA37-5E769EDB634F}"/>
              </a:ext>
            </a:extLst>
          </p:cNvPr>
          <p:cNvGrpSpPr/>
          <p:nvPr/>
        </p:nvGrpSpPr>
        <p:grpSpPr>
          <a:xfrm>
            <a:off x="271394" y="897958"/>
            <a:ext cx="8229600" cy="3609016"/>
            <a:chOff x="271394" y="897958"/>
            <a:chExt cx="8229600" cy="360901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21A9E4-B6F0-FAE1-F8E3-BD8C8DD0A89B}"/>
                </a:ext>
              </a:extLst>
            </p:cNvPr>
            <p:cNvGrpSpPr/>
            <p:nvPr/>
          </p:nvGrpSpPr>
          <p:grpSpPr>
            <a:xfrm>
              <a:off x="2798325" y="897958"/>
              <a:ext cx="2611875" cy="739580"/>
              <a:chOff x="5676302" y="1046903"/>
              <a:chExt cx="2611875" cy="7395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B969F3-4623-025F-1881-D30E82661D02}"/>
                  </a:ext>
                </a:extLst>
              </p:cNvPr>
              <p:cNvSpPr txBox="1"/>
              <p:nvPr/>
            </p:nvSpPr>
            <p:spPr>
              <a:xfrm>
                <a:off x="5676302" y="1215900"/>
                <a:ext cx="5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C49998-B670-E920-865A-361789CB03BB}"/>
                  </a:ext>
                </a:extLst>
              </p:cNvPr>
              <p:cNvSpPr txBox="1"/>
              <p:nvPr/>
            </p:nvSpPr>
            <p:spPr>
              <a:xfrm>
                <a:off x="6555765" y="1046903"/>
                <a:ext cx="6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W, b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D714EC-8143-C265-6134-ADF58F529C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85337" y="1418075"/>
                <a:ext cx="1540741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DBF10-9E5C-EA97-A2AC-823DE0954F3D}"/>
                  </a:ext>
                </a:extLst>
              </p:cNvPr>
              <p:cNvSpPr txBox="1"/>
              <p:nvPr/>
            </p:nvSpPr>
            <p:spPr>
              <a:xfrm>
                <a:off x="7663907" y="1192981"/>
                <a:ext cx="6242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cy-GB" dirty="0">
                    <a:solidFill>
                      <a:srgbClr val="0070C0"/>
                    </a:solidFill>
                  </a:rPr>
                  <a:t>A, Y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5A50C8-2464-31F5-C190-3DAB83BCB929}"/>
                  </a:ext>
                </a:extLst>
              </p:cNvPr>
              <p:cNvSpPr txBox="1"/>
              <p:nvPr/>
            </p:nvSpPr>
            <p:spPr>
              <a:xfrm>
                <a:off x="5754694" y="1417151"/>
                <a:ext cx="2293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A8DC06-C66D-14BD-E7E1-1D0AB50C5450}"/>
                </a:ext>
              </a:extLst>
            </p:cNvPr>
            <p:cNvGrpSpPr/>
            <p:nvPr/>
          </p:nvGrpSpPr>
          <p:grpSpPr>
            <a:xfrm>
              <a:off x="2930763" y="3375642"/>
              <a:ext cx="2731958" cy="1131332"/>
              <a:chOff x="5313508" y="3340787"/>
              <a:chExt cx="2731958" cy="1131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DE864B-F169-1816-9C30-B65193BCA652}"/>
                  </a:ext>
                </a:extLst>
              </p:cNvPr>
              <p:cNvSpPr txBox="1"/>
              <p:nvPr/>
            </p:nvSpPr>
            <p:spPr>
              <a:xfrm>
                <a:off x="5313508" y="3502832"/>
                <a:ext cx="6886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W, b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F4228D-3FD4-BD2A-ED82-44CBBC32EF9A}"/>
                  </a:ext>
                </a:extLst>
              </p:cNvPr>
              <p:cNvSpPr txBox="1"/>
              <p:nvPr/>
            </p:nvSpPr>
            <p:spPr>
              <a:xfrm>
                <a:off x="6290805" y="3340787"/>
                <a:ext cx="7168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X, r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A8311B8-2974-9D62-BEC6-BA9F83CC7E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960085" y="3740604"/>
                <a:ext cx="1147731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91D6AA-924A-938A-55D2-BA4146E0F6B6}"/>
                  </a:ext>
                </a:extLst>
              </p:cNvPr>
              <p:cNvSpPr txBox="1"/>
              <p:nvPr/>
            </p:nvSpPr>
            <p:spPr>
              <a:xfrm>
                <a:off x="7139590" y="3498324"/>
                <a:ext cx="9058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J(A,Y)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577760-FBE7-CCA2-08F8-355BC972DAA8}"/>
                  </a:ext>
                </a:extLst>
              </p:cNvPr>
              <p:cNvSpPr txBox="1"/>
              <p:nvPr/>
            </p:nvSpPr>
            <p:spPr>
              <a:xfrm>
                <a:off x="5411121" y="3825788"/>
                <a:ext cx="2457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Backward propagation</a:t>
                </a:r>
              </a:p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(backpropagation)</a:t>
                </a: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EB990C-5FCE-145F-2014-C0F98EEB9F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96742" y="2992996"/>
              <a:ext cx="41995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CC8EA1-C189-1F46-0B46-681B6E6F20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469493" y="2992996"/>
              <a:ext cx="3657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1BB016-6581-DD5A-0065-25D0692DD5A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073" y="2156528"/>
              <a:ext cx="0" cy="85916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2E3AF1-38EB-48DF-559E-553A37539CBF}"/>
                </a:ext>
              </a:extLst>
            </p:cNvPr>
            <p:cNvCxnSpPr>
              <a:cxnSpLocks/>
              <a:stCxn id="34" idx="1"/>
            </p:cNvCxnSpPr>
            <p:nvPr/>
          </p:nvCxnSpPr>
          <p:spPr bwMode="auto">
            <a:xfrm flipH="1">
              <a:off x="480029" y="3015694"/>
              <a:ext cx="26573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542B9D-E6C8-49B4-7DC2-D8AE9CF09C5E}"/>
                </a:ext>
              </a:extLst>
            </p:cNvPr>
            <p:cNvGrpSpPr/>
            <p:nvPr/>
          </p:nvGrpSpPr>
          <p:grpSpPr>
            <a:xfrm>
              <a:off x="271394" y="1858888"/>
              <a:ext cx="762978" cy="311623"/>
              <a:chOff x="4412965" y="2706316"/>
              <a:chExt cx="995099" cy="41911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ECF4E3-7658-D938-DD54-E5F3B673CB82}"/>
                  </a:ext>
                </a:extLst>
              </p:cNvPr>
              <p:cNvSpPr txBox="1"/>
              <p:nvPr/>
            </p:nvSpPr>
            <p:spPr>
              <a:xfrm>
                <a:off x="4412965" y="2706316"/>
                <a:ext cx="449769" cy="4191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42A12C-C029-3A35-D9ED-4F2DB7EAFA24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 bwMode="auto">
              <a:xfrm>
                <a:off x="4865680" y="2898186"/>
                <a:ext cx="542384" cy="154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62C400-4973-7C17-5C45-BF8F678F7BCF}"/>
                </a:ext>
              </a:extLst>
            </p:cNvPr>
            <p:cNvSpPr txBox="1"/>
            <p:nvPr/>
          </p:nvSpPr>
          <p:spPr>
            <a:xfrm>
              <a:off x="1034372" y="1828346"/>
              <a:ext cx="154825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 </a:t>
              </a:r>
              <a:r>
                <a: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·X + 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endPara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E245864-9B98-38EC-74FB-070F92970269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2629" y="1991664"/>
              <a:ext cx="4658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DB5D09-99CE-9010-49D1-E3CF43E7ED51}"/>
                </a:ext>
              </a:extLst>
            </p:cNvPr>
            <p:cNvSpPr txBox="1"/>
            <p:nvPr/>
          </p:nvSpPr>
          <p:spPr>
            <a:xfrm>
              <a:off x="3034089" y="1835852"/>
              <a:ext cx="117720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dirty="0"/>
                <a:t>A = </a:t>
              </a:r>
              <a:r>
                <a:rPr lang="el-GR" dirty="0"/>
                <a:t>σ</a:t>
              </a:r>
              <a:r>
                <a:rPr lang="en-US" dirty="0"/>
                <a:t>(Z)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06E841-3B9E-FBA1-AE00-F5425B5FCD77}"/>
                </a:ext>
              </a:extLst>
            </p:cNvPr>
            <p:cNvCxnSpPr>
              <a:cxnSpLocks/>
              <a:stCxn id="6" idx="3"/>
            </p:cNvCxnSpPr>
            <p:nvPr/>
          </p:nvCxnSpPr>
          <p:spPr bwMode="auto">
            <a:xfrm>
              <a:off x="4211296" y="2020518"/>
              <a:ext cx="4279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8E0638-0E61-E326-B922-7E156EB5923C}"/>
                </a:ext>
              </a:extLst>
            </p:cNvPr>
            <p:cNvGrpSpPr/>
            <p:nvPr/>
          </p:nvGrpSpPr>
          <p:grpSpPr>
            <a:xfrm>
              <a:off x="6540612" y="2299626"/>
              <a:ext cx="1960382" cy="1593872"/>
              <a:chOff x="6497818" y="2208724"/>
              <a:chExt cx="1960382" cy="15938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ACF55-77E6-6F55-A57E-B01148E93E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56229" y="2208724"/>
                <a:ext cx="0" cy="40105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DA899537-34AB-3D2C-069F-A81F998E83ED}"/>
                  </a:ext>
                </a:extLst>
              </p:cNvPr>
              <p:cNvSpPr/>
              <p:nvPr/>
            </p:nvSpPr>
            <p:spPr bwMode="auto">
              <a:xfrm>
                <a:off x="7078162" y="2609775"/>
                <a:ext cx="1362302" cy="531800"/>
              </a:xfrm>
              <a:prstGeom prst="flowChartDecision">
                <a:avLst/>
              </a:prstGeom>
              <a:solidFill>
                <a:srgbClr val="FFF1C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Criteria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FC9FE2-65A6-068E-DFA7-EFB88EFF0F78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 bwMode="auto">
              <a:xfrm flipH="1">
                <a:off x="6497818" y="2875675"/>
                <a:ext cx="580344" cy="474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CE7A4F-2C4C-2DC4-ACBF-D8A22A350A04}"/>
                  </a:ext>
                </a:extLst>
              </p:cNvPr>
              <p:cNvSpPr txBox="1"/>
              <p:nvPr/>
            </p:nvSpPr>
            <p:spPr>
              <a:xfrm>
                <a:off x="7793463" y="3057372"/>
                <a:ext cx="664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84EE5F-78CA-988D-D30C-3464E95D5398}"/>
                  </a:ext>
                </a:extLst>
              </p:cNvPr>
              <p:cNvSpPr txBox="1"/>
              <p:nvPr/>
            </p:nvSpPr>
            <p:spPr>
              <a:xfrm>
                <a:off x="6649838" y="2569266"/>
                <a:ext cx="491468" cy="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786E4F-6BFD-948E-328F-AE5FF52970E1}"/>
                  </a:ext>
                </a:extLst>
              </p:cNvPr>
              <p:cNvSpPr txBox="1"/>
              <p:nvPr/>
            </p:nvSpPr>
            <p:spPr>
              <a:xfrm>
                <a:off x="7197506" y="3433264"/>
                <a:ext cx="1156437" cy="369332"/>
              </a:xfrm>
              <a:prstGeom prst="rect">
                <a:avLst/>
              </a:prstGeom>
              <a:solidFill>
                <a:srgbClr val="B1F1B7"/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Completed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3CF0253-4028-FF5B-9D2F-31AA78412B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V="1">
                <a:off x="7622155" y="3296149"/>
                <a:ext cx="300489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024DD5-30DA-B975-3A2B-048BF3CF1242}"/>
                </a:ext>
              </a:extLst>
            </p:cNvPr>
            <p:cNvSpPr txBox="1"/>
            <p:nvPr/>
          </p:nvSpPr>
          <p:spPr>
            <a:xfrm>
              <a:off x="745766" y="2692528"/>
              <a:ext cx="1751246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dirty="0"/>
                <a:t>W := W - r </a:t>
              </a:r>
              <a:r>
                <a:rPr lang="el-GR" dirty="0"/>
                <a:t>δ</a:t>
              </a:r>
              <a:r>
                <a:rPr lang="en-US" dirty="0"/>
                <a:t>W</a:t>
              </a:r>
              <a:endParaRPr lang="en-US" baseline="-25000" dirty="0"/>
            </a:p>
            <a:p>
              <a:pPr algn="ctr"/>
              <a:r>
                <a:rPr lang="en-US" dirty="0"/>
                <a:t>b := b - r </a:t>
              </a:r>
              <a:r>
                <a:rPr lang="el-GR" dirty="0"/>
                <a:t>δ</a:t>
              </a:r>
              <a:r>
                <a:rPr lang="en-US" dirty="0"/>
                <a:t>b</a:t>
              </a:r>
              <a:endParaRPr lang="en-US" baseline="-25000" dirty="0"/>
            </a:p>
          </p:txBody>
        </p:sp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92D107BC-06D4-B104-F6B9-A84780AA78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334707"/>
                </p:ext>
              </p:extLst>
            </p:nvPr>
          </p:nvGraphicFramePr>
          <p:xfrm>
            <a:off x="4726779" y="2664069"/>
            <a:ext cx="1803753" cy="620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0" imgH="393480" progId="Equation.DSMT4">
                    <p:embed/>
                  </p:oleObj>
                </mc:Choice>
                <mc:Fallback>
                  <p:oleObj name="Equation" r:id="rId2" imgW="11430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26779" y="2664069"/>
                          <a:ext cx="1803753" cy="620631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7D4BA3-BA31-E3B7-76CD-D4CB709368A3}"/>
                </a:ext>
              </a:extLst>
            </p:cNvPr>
            <p:cNvSpPr txBox="1"/>
            <p:nvPr/>
          </p:nvSpPr>
          <p:spPr>
            <a:xfrm>
              <a:off x="2856316" y="2662652"/>
              <a:ext cx="1447356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l-GR" dirty="0"/>
                <a:t>δ</a:t>
              </a:r>
              <a:r>
                <a:rPr lang="en-US" dirty="0"/>
                <a:t>w = </a:t>
              </a:r>
              <a:r>
                <a:rPr lang="el-GR" dirty="0"/>
                <a:t>δ</a:t>
              </a:r>
              <a:r>
                <a:rPr lang="en-US" dirty="0"/>
                <a:t>Z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·X</a:t>
              </a:r>
              <a:r>
                <a:rPr lang="en-US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endParaRPr lang="en-US" baseline="-25000" dirty="0"/>
            </a:p>
            <a:p>
              <a:pPr algn="ctr"/>
              <a:r>
                <a:rPr lang="el-GR" dirty="0"/>
                <a:t>δ</a:t>
              </a:r>
              <a:r>
                <a:rPr lang="en-US" dirty="0"/>
                <a:t>b = </a:t>
              </a:r>
              <a:r>
                <a:rPr lang="el-GR" dirty="0"/>
                <a:t>δ</a:t>
              </a:r>
              <a:r>
                <a:rPr lang="en-US" dirty="0"/>
                <a:t>Z</a:t>
              </a:r>
              <a:r>
                <a:rPr lang="en-US" dirty="0">
                  <a:ea typeface="Tahoma" panose="020B0604030504040204" pitchFamily="34" charset="0"/>
                  <a:cs typeface="Tahoma" panose="020B0604030504040204" pitchFamily="34" charset="0"/>
                </a:rPr>
                <a:t>·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</a:t>
              </a:r>
              <a:r>
                <a:rPr lang="en-US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endParaRPr lang="en-US" baseline="-25000" dirty="0"/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D70C81-583A-689B-DDD8-CAA2312C8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01517"/>
              </p:ext>
            </p:extLst>
          </p:nvPr>
        </p:nvGraphicFramePr>
        <p:xfrm>
          <a:off x="4630928" y="1743712"/>
          <a:ext cx="4231175" cy="56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393480" progId="Equation.DSMT4">
                  <p:embed/>
                </p:oleObj>
              </mc:Choice>
              <mc:Fallback>
                <p:oleObj name="Equation" r:id="rId4" imgW="2971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0928" y="1743712"/>
                        <a:ext cx="4231175" cy="564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652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C9D3-FBEE-4904-37F2-4C8A4B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1599"/>
            <a:ext cx="8000999" cy="490538"/>
          </a:xfrm>
        </p:spPr>
        <p:txBody>
          <a:bodyPr/>
          <a:lstStyle/>
          <a:p>
            <a:pPr algn="r"/>
            <a:r>
              <a:rPr lang="en-US" sz="2800" dirty="0"/>
              <a:t>Summary for the Perceptron with Sigmoid Activation Function and a Many Training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511E3-8D96-B23E-5088-CDEB8C828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916" y="1047750"/>
            <a:ext cx="4143615" cy="457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Forward propagation</a:t>
            </a:r>
          </a:p>
          <a:p>
            <a:pPr marL="0" indent="0">
              <a:buNone/>
            </a:pPr>
            <a:r>
              <a:rPr lang="en-US" dirty="0"/>
              <a:t>Z = WX + b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l-GR" dirty="0"/>
              <a:t>σ</a:t>
            </a:r>
            <a:r>
              <a:rPr lang="en-US" dirty="0"/>
              <a:t>(Z)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6BD93-0C71-705E-BFB3-A0D27DA9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183" y="1047750"/>
            <a:ext cx="4143616" cy="191286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Backpropagation</a:t>
            </a:r>
          </a:p>
          <a:p>
            <a:pPr marL="747713" indent="-747713">
              <a:buNone/>
            </a:pPr>
            <a:r>
              <a:rPr lang="en-US" dirty="0"/>
              <a:t>J(A,Y) is also J(</a:t>
            </a:r>
            <a:r>
              <a:rPr lang="en-US" dirty="0" err="1"/>
              <a:t>W,b</a:t>
            </a:r>
            <a:r>
              <a:rPr lang="en-US" dirty="0"/>
              <a:t>) to adjust W and b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Z = (1/M)(A – Y)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W = </a:t>
            </a:r>
            <a:r>
              <a:rPr lang="el-GR" dirty="0"/>
              <a:t>δ</a:t>
            </a:r>
            <a:r>
              <a:rPr lang="en-US" dirty="0"/>
              <a:t>Z X</a:t>
            </a:r>
            <a:r>
              <a:rPr lang="en-US" baseline="30000" dirty="0"/>
              <a:t>T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b = </a:t>
            </a:r>
            <a:r>
              <a:rPr lang="el-GR" dirty="0"/>
              <a:t>δ</a:t>
            </a:r>
            <a:r>
              <a:rPr lang="en-US" dirty="0"/>
              <a:t>Z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aseline="30000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 := W - r</a:t>
            </a:r>
            <a:r>
              <a:rPr lang="el-GR" dirty="0"/>
              <a:t> δ</a:t>
            </a:r>
            <a:r>
              <a:rPr lang="en-US" dirty="0"/>
              <a:t>w </a:t>
            </a:r>
          </a:p>
          <a:p>
            <a:pPr marL="0" indent="0">
              <a:buNone/>
            </a:pPr>
            <a:r>
              <a:rPr lang="en-US" dirty="0"/>
              <a:t>b := b - r</a:t>
            </a:r>
            <a:r>
              <a:rPr lang="el-GR" dirty="0"/>
              <a:t> δ</a:t>
            </a:r>
            <a:r>
              <a:rPr lang="en-US" dirty="0"/>
              <a:t>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2814D-A160-004D-D10E-061D4805D4E1}"/>
              </a:ext>
            </a:extLst>
          </p:cNvPr>
          <p:cNvCxnSpPr/>
          <p:nvPr/>
        </p:nvCxnSpPr>
        <p:spPr bwMode="auto">
          <a:xfrm>
            <a:off x="4868666" y="1200150"/>
            <a:ext cx="0" cy="262743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>
                <a:alpha val="97000"/>
              </a:schemeClr>
            </a:solidFill>
            <a:prstDash val="solid"/>
            <a:miter lim="800000"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E0C16F-2535-924C-BA0D-3159876CB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62855"/>
              </p:ext>
            </p:extLst>
          </p:nvPr>
        </p:nvGraphicFramePr>
        <p:xfrm>
          <a:off x="246163" y="2190750"/>
          <a:ext cx="4601988" cy="60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393480" progId="Equation.DSMT4">
                  <p:embed/>
                </p:oleObj>
              </mc:Choice>
              <mc:Fallback>
                <p:oleObj name="Equation" r:id="rId2" imgW="2971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163" y="2190750"/>
                        <a:ext cx="4601988" cy="60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690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674504" y="2089279"/>
            <a:ext cx="617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Limitations of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86122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Perceptron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088" y="900223"/>
            <a:ext cx="8251823" cy="3456385"/>
          </a:xfrm>
        </p:spPr>
        <p:txBody>
          <a:bodyPr/>
          <a:lstStyle/>
          <a:p>
            <a:r>
              <a:rPr lang="en-US" dirty="0"/>
              <a:t>The Perceptron provides binary linear separation of categories, i.e. can be trained to separate the patterns into two categories only and only if they are linearly separable.</a:t>
            </a:r>
          </a:p>
          <a:p>
            <a:r>
              <a:rPr lang="en-US" dirty="0"/>
              <a:t>More complex neural structures are needed to recognize more complex patterns.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80403" y="2477200"/>
            <a:ext cx="1651831" cy="1564020"/>
            <a:chOff x="490956" y="3264156"/>
            <a:chExt cx="3580640" cy="3281225"/>
          </a:xfrm>
        </p:grpSpPr>
        <p:sp>
          <p:nvSpPr>
            <p:cNvPr id="7" name="Rectangle 6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56042" y="491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05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819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515532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 bwMode="auto">
            <a:xfrm>
              <a:off x="2286000" y="39624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 bwMode="auto">
            <a:xfrm>
              <a:off x="1334761" y="4223356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 bwMode="auto">
            <a:xfrm>
              <a:off x="2133600" y="3657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29" name="5-Point Star 28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0" name="5-Point Star 29"/>
            <p:cNvSpPr/>
            <p:nvPr/>
          </p:nvSpPr>
          <p:spPr bwMode="auto">
            <a:xfrm>
              <a:off x="1264403" y="3882325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27441" y="3943351"/>
            <a:ext cx="209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Linearly 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 easily do it.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57600" y="2478240"/>
            <a:ext cx="1651831" cy="1564020"/>
            <a:chOff x="490956" y="3264156"/>
            <a:chExt cx="3580640" cy="328122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1536915" y="43616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905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8194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515532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 bwMode="auto">
            <a:xfrm>
              <a:off x="2286000" y="39624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 bwMode="auto">
            <a:xfrm>
              <a:off x="2832315" y="4198749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0" name="5-Point Star 59"/>
            <p:cNvSpPr/>
            <p:nvPr/>
          </p:nvSpPr>
          <p:spPr bwMode="auto">
            <a:xfrm>
              <a:off x="2133600" y="3657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 bwMode="auto">
            <a:xfrm>
              <a:off x="1264403" y="3882325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3" name="5-Point Star 62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15000" y="2457451"/>
            <a:ext cx="1651831" cy="1564020"/>
            <a:chOff x="490956" y="3264156"/>
            <a:chExt cx="3580640" cy="328122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1143000" y="3352800"/>
              <a:ext cx="2667000" cy="2590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3241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1493003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536915" y="436161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8288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209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656668" y="448546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25146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416802" y="4046348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115495" y="3657184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286000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400299" y="4034724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1569203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832315" y="5491566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439332" y="554322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3429000" y="49504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6" name="5-Point Star 85"/>
            <p:cNvSpPr/>
            <p:nvPr/>
          </p:nvSpPr>
          <p:spPr bwMode="auto">
            <a:xfrm>
              <a:off x="1752600" y="40386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7" name="5-Point Star 86"/>
            <p:cNvSpPr/>
            <p:nvPr/>
          </p:nvSpPr>
          <p:spPr bwMode="auto">
            <a:xfrm>
              <a:off x="2476500" y="5314626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8" name="5-Point Star 87"/>
            <p:cNvSpPr/>
            <p:nvPr/>
          </p:nvSpPr>
          <p:spPr bwMode="auto">
            <a:xfrm>
              <a:off x="2845230" y="37338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89" name="5-Point Star 88"/>
            <p:cNvSpPr/>
            <p:nvPr/>
          </p:nvSpPr>
          <p:spPr bwMode="auto">
            <a:xfrm>
              <a:off x="2832315" y="4198749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 bwMode="auto">
            <a:xfrm>
              <a:off x="3429000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1" name="5-Point Star 90"/>
            <p:cNvSpPr/>
            <p:nvPr/>
          </p:nvSpPr>
          <p:spPr bwMode="auto">
            <a:xfrm>
              <a:off x="2908515" y="5026617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2" name="5-Point Star 91"/>
            <p:cNvSpPr/>
            <p:nvPr/>
          </p:nvSpPr>
          <p:spPr bwMode="auto">
            <a:xfrm>
              <a:off x="1374183" y="35052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 bwMode="auto">
            <a:xfrm>
              <a:off x="1810694" y="5105400"/>
              <a:ext cx="304801" cy="304801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4" name="5-Point Star 93"/>
            <p:cNvSpPr/>
            <p:nvPr/>
          </p:nvSpPr>
          <p:spPr bwMode="auto">
            <a:xfrm>
              <a:off x="2595966" y="3429000"/>
              <a:ext cx="304800" cy="304800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flipH="1">
              <a:off x="1143000" y="3899115"/>
              <a:ext cx="2667000" cy="8885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TextBox 95"/>
            <p:cNvSpPr txBox="1"/>
            <p:nvPr/>
          </p:nvSpPr>
          <p:spPr>
            <a:xfrm>
              <a:off x="3313394" y="5867399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956" y="3264156"/>
              <a:ext cx="758202" cy="677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x</a:t>
              </a:r>
              <a:r>
                <a:rPr lang="en-US" sz="1500" baseline="-25000" dirty="0"/>
                <a:t>2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160993" y="452822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558813" y="403472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563040" y="3943351"/>
            <a:ext cx="224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Almost linearly 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 do it with some error.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08250" y="3943349"/>
            <a:ext cx="213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Linearly inseparable categories.</a:t>
            </a:r>
          </a:p>
          <a:p>
            <a:pPr marL="257175" indent="-2571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500" dirty="0"/>
              <a:t>Perceptron cannot do it.</a:t>
            </a:r>
          </a:p>
        </p:txBody>
      </p:sp>
    </p:spTree>
    <p:extLst>
      <p:ext uri="{BB962C8B-B14F-4D97-AF65-F5344CB8AC3E}">
        <p14:creationId xmlns:p14="http://schemas.microsoft.com/office/powerpoint/2010/main" val="182198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638550"/>
            <a:ext cx="7086600" cy="533400"/>
          </a:xfrm>
        </p:spPr>
        <p:txBody>
          <a:bodyPr/>
          <a:lstStyle/>
          <a:p>
            <a:pPr marL="2286000" indent="-2286000"/>
            <a:r>
              <a:rPr lang="en-US" dirty="0"/>
              <a:t>Chapter 4 – Perceptron Training</a:t>
            </a:r>
          </a:p>
        </p:txBody>
      </p:sp>
    </p:spTree>
    <p:extLst>
      <p:ext uri="{BB962C8B-B14F-4D97-AF65-F5344CB8AC3E}">
        <p14:creationId xmlns:p14="http://schemas.microsoft.com/office/powerpoint/2010/main" val="31250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5B2BBF-9CA1-D79B-667A-4E03D431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the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C346-01F3-46D0-88EC-1B905315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63" y="877718"/>
            <a:ext cx="8175625" cy="1062943"/>
          </a:xfrm>
        </p:spPr>
        <p:txBody>
          <a:bodyPr/>
          <a:lstStyle/>
          <a:p>
            <a:r>
              <a:rPr lang="en-US" dirty="0"/>
              <a:t>In the original MCP model, the aggregated signal is denoted as 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in the course, we will denote it as 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no special reasons for this except, possibly, the fact that natural neurons accumulate signal in addition to its aggregation. </a:t>
            </a:r>
          </a:p>
          <a:p>
            <a:r>
              <a:rPr lang="en-US" dirty="0"/>
              <a:t>Sometimes, this difference in the notation also may mean that z is a value of the aggregated signal while g is the aggregation function, so z = g(W, X), though one can easily consider z(W,X).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0C25F86-8F19-E2D7-D293-168501C8F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040" y="1174865"/>
          <a:ext cx="2622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431640" progId="Equation.DSMT4">
                  <p:embed/>
                </p:oleObj>
              </mc:Choice>
              <mc:Fallback>
                <p:oleObj name="Equation" r:id="rId2" imgW="115560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0C25F86-8F19-E2D7-D293-168501C8F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4040" y="1174865"/>
                        <a:ext cx="26225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BC7E611-38F4-D9B5-A7D9-F307D29EF8A3}"/>
              </a:ext>
            </a:extLst>
          </p:cNvPr>
          <p:cNvGrpSpPr/>
          <p:nvPr/>
        </p:nvGrpSpPr>
        <p:grpSpPr>
          <a:xfrm>
            <a:off x="5553395" y="1133731"/>
            <a:ext cx="3256242" cy="1101092"/>
            <a:chOff x="4838518" y="3121115"/>
            <a:chExt cx="4153083" cy="152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6462DD-9A58-DE1B-54C0-93B1F1679CBD}"/>
                </a:ext>
              </a:extLst>
            </p:cNvPr>
            <p:cNvCxnSpPr/>
            <p:nvPr/>
          </p:nvCxnSpPr>
          <p:spPr bwMode="auto">
            <a:xfrm>
              <a:off x="6805180" y="3433094"/>
              <a:ext cx="747849" cy="2029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56A4FD-DF7F-62A6-A5E6-9DCDB40A7E57}"/>
                </a:ext>
              </a:extLst>
            </p:cNvPr>
            <p:cNvCxnSpPr/>
            <p:nvPr/>
          </p:nvCxnSpPr>
          <p:spPr bwMode="auto">
            <a:xfrm flipV="1">
              <a:off x="6810460" y="3979257"/>
              <a:ext cx="742569" cy="47578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B23F7-A70F-75E1-C963-948C813524F9}"/>
                </a:ext>
              </a:extLst>
            </p:cNvPr>
            <p:cNvCxnSpPr/>
            <p:nvPr/>
          </p:nvCxnSpPr>
          <p:spPr bwMode="auto">
            <a:xfrm flipV="1">
              <a:off x="8176992" y="3762703"/>
              <a:ext cx="6127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25107C-ABB1-12A1-8F51-2315A03BBB5F}"/>
                </a:ext>
              </a:extLst>
            </p:cNvPr>
            <p:cNvSpPr txBox="1"/>
            <p:nvPr/>
          </p:nvSpPr>
          <p:spPr>
            <a:xfrm>
              <a:off x="8780616" y="3616830"/>
              <a:ext cx="210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ADA2BC-E808-7341-82BD-1655D226D70D}"/>
                </a:ext>
              </a:extLst>
            </p:cNvPr>
            <p:cNvGrpSpPr/>
            <p:nvPr/>
          </p:nvGrpSpPr>
          <p:grpSpPr>
            <a:xfrm>
              <a:off x="6498105" y="3255772"/>
              <a:ext cx="354111" cy="1392649"/>
              <a:chOff x="3755632" y="3505200"/>
              <a:chExt cx="511568" cy="20574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8219F1-AB18-43AB-2443-325308EEEA2A}"/>
                  </a:ext>
                </a:extLst>
              </p:cNvPr>
              <p:cNvSpPr txBox="1"/>
              <p:nvPr/>
            </p:nvSpPr>
            <p:spPr>
              <a:xfrm>
                <a:off x="3839967" y="3590191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B6BE89-3B4F-2026-6B12-D2198E50C277}"/>
                  </a:ext>
                </a:extLst>
              </p:cNvPr>
              <p:cNvSpPr txBox="1"/>
              <p:nvPr/>
            </p:nvSpPr>
            <p:spPr>
              <a:xfrm>
                <a:off x="3839967" y="4067018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D788D3-9EAF-A772-4A30-7973B78AC0D1}"/>
                  </a:ext>
                </a:extLst>
              </p:cNvPr>
              <p:cNvSpPr txBox="1"/>
              <p:nvPr/>
            </p:nvSpPr>
            <p:spPr>
              <a:xfrm>
                <a:off x="3846821" y="4543845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CD0DDA-E8CA-BF7E-EB7F-EC72BEC847E9}"/>
                  </a:ext>
                </a:extLst>
              </p:cNvPr>
              <p:cNvSpPr txBox="1"/>
              <p:nvPr/>
            </p:nvSpPr>
            <p:spPr>
              <a:xfrm>
                <a:off x="3839967" y="5097612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2431B9D-2278-0C67-B5EF-27F3DD97D676}"/>
                  </a:ext>
                </a:extLst>
              </p:cNvPr>
              <p:cNvSpPr/>
              <p:nvPr/>
            </p:nvSpPr>
            <p:spPr bwMode="auto">
              <a:xfrm>
                <a:off x="3755632" y="3505200"/>
                <a:ext cx="511568" cy="205740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6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182785-CE36-5E90-DFCB-4A2BC1D89077}"/>
                </a:ext>
              </a:extLst>
            </p:cNvPr>
            <p:cNvSpPr txBox="1"/>
            <p:nvPr/>
          </p:nvSpPr>
          <p:spPr>
            <a:xfrm>
              <a:off x="4838518" y="3279607"/>
              <a:ext cx="1213162" cy="4924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Input pattern for analysis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F821C2A3-AAEB-5ACB-A992-439FB9782AB0}"/>
                </a:ext>
              </a:extLst>
            </p:cNvPr>
            <p:cNvSpPr/>
            <p:nvPr/>
          </p:nvSpPr>
          <p:spPr bwMode="auto">
            <a:xfrm>
              <a:off x="6102508" y="3255772"/>
              <a:ext cx="237358" cy="1392649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C3FACE-D50E-A1E8-D5B9-E6F0ED6CAB4D}"/>
                </a:ext>
              </a:extLst>
            </p:cNvPr>
            <p:cNvGrpSpPr/>
            <p:nvPr/>
          </p:nvGrpSpPr>
          <p:grpSpPr>
            <a:xfrm>
              <a:off x="6897906" y="3121115"/>
              <a:ext cx="481228" cy="1377085"/>
              <a:chOff x="4514983" y="3417659"/>
              <a:chExt cx="695208" cy="203440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FC59AF-6781-6CBA-6404-C07D7CB9DD7B}"/>
                  </a:ext>
                </a:extLst>
              </p:cNvPr>
              <p:cNvSpPr txBox="1"/>
              <p:nvPr/>
            </p:nvSpPr>
            <p:spPr>
              <a:xfrm>
                <a:off x="4514983" y="3864995"/>
                <a:ext cx="511568" cy="504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A51BED-371E-5557-56E4-94F21EDF6C1C}"/>
                  </a:ext>
                </a:extLst>
              </p:cNvPr>
              <p:cNvSpPr txBox="1"/>
              <p:nvPr/>
            </p:nvSpPr>
            <p:spPr>
              <a:xfrm>
                <a:off x="4616351" y="3417659"/>
                <a:ext cx="446119" cy="363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1D05D5-B1DC-EBBF-6E43-23F45CEBC41C}"/>
                  </a:ext>
                </a:extLst>
              </p:cNvPr>
              <p:cNvSpPr txBox="1"/>
              <p:nvPr/>
            </p:nvSpPr>
            <p:spPr>
              <a:xfrm>
                <a:off x="4708305" y="5088317"/>
                <a:ext cx="501886" cy="363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D991BD-F9F9-2C02-8169-7EADDCBFDC4A}"/>
                  </a:ext>
                </a:extLst>
              </p:cNvPr>
              <p:cNvSpPr txBox="1"/>
              <p:nvPr/>
            </p:nvSpPr>
            <p:spPr>
              <a:xfrm>
                <a:off x="4616351" y="4226188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A6928E-ACD4-BA4C-6452-9CF020EA5B1E}"/>
                </a:ext>
              </a:extLst>
            </p:cNvPr>
            <p:cNvCxnSpPr>
              <a:stCxn id="32" idx="3"/>
            </p:cNvCxnSpPr>
            <p:nvPr/>
          </p:nvCxnSpPr>
          <p:spPr bwMode="auto">
            <a:xfrm flipV="1">
              <a:off x="6803333" y="3765850"/>
              <a:ext cx="691167" cy="1063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0D30F7-0DED-B5DE-3B67-DD592B32D1EA}"/>
                </a:ext>
              </a:extLst>
            </p:cNvPr>
            <p:cNvSpPr txBox="1"/>
            <p:nvPr/>
          </p:nvSpPr>
          <p:spPr>
            <a:xfrm>
              <a:off x="8108323" y="3313302"/>
              <a:ext cx="863165" cy="3415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52CC3-8E7B-641E-2E1A-5D03E533682C}"/>
                </a:ext>
              </a:extLst>
            </p:cNvPr>
            <p:cNvGrpSpPr/>
            <p:nvPr/>
          </p:nvGrpSpPr>
          <p:grpSpPr>
            <a:xfrm>
              <a:off x="7517333" y="3453724"/>
              <a:ext cx="704705" cy="705495"/>
              <a:chOff x="7664360" y="3331130"/>
              <a:chExt cx="905044" cy="902350"/>
            </a:xfrm>
          </p:grpSpPr>
          <p:sp>
            <p:nvSpPr>
              <p:cNvPr id="22" name="Pie 18">
                <a:extLst>
                  <a:ext uri="{FF2B5EF4-FFF2-40B4-BE49-F238E27FC236}">
                    <a16:creationId xmlns:a16="http://schemas.microsoft.com/office/drawing/2014/main" id="{826A0EAC-DF59-4169-D72E-778F08CE674A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sz="2000" dirty="0"/>
                  <a:t>f</a:t>
                </a:r>
              </a:p>
            </p:txBody>
          </p:sp>
          <p:sp>
            <p:nvSpPr>
              <p:cNvPr id="23" name="Pie 17">
                <a:extLst>
                  <a:ext uri="{FF2B5EF4-FFF2-40B4-BE49-F238E27FC236}">
                    <a16:creationId xmlns:a16="http://schemas.microsoft.com/office/drawing/2014/main" id="{A0866729-7C4B-C9CC-3083-ADAFC699BD29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/>
                  <a:t>g</a:t>
                </a:r>
              </a:p>
            </p:txBody>
          </p:sp>
        </p:grpSp>
      </p:grp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9318D2DF-E030-3D2B-AA15-7B1A2E10D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654" y="2392190"/>
          <a:ext cx="2363321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31640" progId="Equation.DSMT4">
                  <p:embed/>
                </p:oleObj>
              </mc:Choice>
              <mc:Fallback>
                <p:oleObj name="Equation" r:id="rId4" imgW="1143000" imgH="43164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9318D2DF-E030-3D2B-AA15-7B1A2E10D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654" y="2392190"/>
                        <a:ext cx="2363321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256EA48E-45BC-8E90-59A1-2B045D3AC96D}"/>
              </a:ext>
            </a:extLst>
          </p:cNvPr>
          <p:cNvGrpSpPr/>
          <p:nvPr/>
        </p:nvGrpSpPr>
        <p:grpSpPr>
          <a:xfrm>
            <a:off x="5553395" y="2244130"/>
            <a:ext cx="3256242" cy="1101092"/>
            <a:chOff x="4838518" y="3121115"/>
            <a:chExt cx="4153083" cy="152730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C0DE02-D817-9A87-11ED-9789C528FC7E}"/>
                </a:ext>
              </a:extLst>
            </p:cNvPr>
            <p:cNvCxnSpPr/>
            <p:nvPr/>
          </p:nvCxnSpPr>
          <p:spPr bwMode="auto">
            <a:xfrm>
              <a:off x="6805180" y="3433094"/>
              <a:ext cx="747849" cy="2029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068CEB-DD0D-260E-5860-45C55CF8C0BC}"/>
                </a:ext>
              </a:extLst>
            </p:cNvPr>
            <p:cNvCxnSpPr/>
            <p:nvPr/>
          </p:nvCxnSpPr>
          <p:spPr bwMode="auto">
            <a:xfrm flipV="1">
              <a:off x="6810460" y="3979257"/>
              <a:ext cx="742569" cy="47578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84D22E-9B91-A775-7D13-AEE508835401}"/>
                </a:ext>
              </a:extLst>
            </p:cNvPr>
            <p:cNvCxnSpPr/>
            <p:nvPr/>
          </p:nvCxnSpPr>
          <p:spPr bwMode="auto">
            <a:xfrm flipV="1">
              <a:off x="8176992" y="3762703"/>
              <a:ext cx="6127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DEBB85-F4EE-D8F9-490B-57322F613AAB}"/>
                </a:ext>
              </a:extLst>
            </p:cNvPr>
            <p:cNvSpPr txBox="1"/>
            <p:nvPr/>
          </p:nvSpPr>
          <p:spPr>
            <a:xfrm>
              <a:off x="8780616" y="3616830"/>
              <a:ext cx="210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5779A2-E970-9321-D82D-6589B1CB6E83}"/>
                </a:ext>
              </a:extLst>
            </p:cNvPr>
            <p:cNvGrpSpPr/>
            <p:nvPr/>
          </p:nvGrpSpPr>
          <p:grpSpPr>
            <a:xfrm>
              <a:off x="6498105" y="3255772"/>
              <a:ext cx="354111" cy="1392649"/>
              <a:chOff x="3755632" y="3505200"/>
              <a:chExt cx="511568" cy="20574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58F124-9E1E-CDF9-782E-A1E9BFBA9ED9}"/>
                  </a:ext>
                </a:extLst>
              </p:cNvPr>
              <p:cNvSpPr txBox="1"/>
              <p:nvPr/>
            </p:nvSpPr>
            <p:spPr>
              <a:xfrm>
                <a:off x="3839967" y="3590191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8C2643-1641-081F-907E-3683D3A7B02E}"/>
                  </a:ext>
                </a:extLst>
              </p:cNvPr>
              <p:cNvSpPr txBox="1"/>
              <p:nvPr/>
            </p:nvSpPr>
            <p:spPr>
              <a:xfrm>
                <a:off x="3839967" y="4067018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251B85-6760-E580-2BB2-90EA1A96F53C}"/>
                  </a:ext>
                </a:extLst>
              </p:cNvPr>
              <p:cNvSpPr txBox="1"/>
              <p:nvPr/>
            </p:nvSpPr>
            <p:spPr>
              <a:xfrm>
                <a:off x="3846821" y="4543845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3AB5A8-9664-9B07-A982-3C8F319F0509}"/>
                  </a:ext>
                </a:extLst>
              </p:cNvPr>
              <p:cNvSpPr txBox="1"/>
              <p:nvPr/>
            </p:nvSpPr>
            <p:spPr>
              <a:xfrm>
                <a:off x="3839967" y="5097612"/>
                <a:ext cx="356614" cy="4149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7047BA8-9D02-D63B-5281-A6BC80051C12}"/>
                  </a:ext>
                </a:extLst>
              </p:cNvPr>
              <p:cNvSpPr/>
              <p:nvPr/>
            </p:nvSpPr>
            <p:spPr bwMode="auto">
              <a:xfrm>
                <a:off x="3755632" y="3505200"/>
                <a:ext cx="511568" cy="2057400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6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5FBA6E-D944-513C-006F-71537BF343B3}"/>
                </a:ext>
              </a:extLst>
            </p:cNvPr>
            <p:cNvSpPr txBox="1"/>
            <p:nvPr/>
          </p:nvSpPr>
          <p:spPr>
            <a:xfrm>
              <a:off x="4838518" y="3279607"/>
              <a:ext cx="1213162" cy="4924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Input pattern for analysis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898BCE38-0053-EAF7-644A-297A1E7F7A13}"/>
                </a:ext>
              </a:extLst>
            </p:cNvPr>
            <p:cNvSpPr/>
            <p:nvPr/>
          </p:nvSpPr>
          <p:spPr bwMode="auto">
            <a:xfrm>
              <a:off x="6102508" y="3255772"/>
              <a:ext cx="237358" cy="1392649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6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B02944-EEEC-F1C6-0499-1D914F223A7C}"/>
                </a:ext>
              </a:extLst>
            </p:cNvPr>
            <p:cNvGrpSpPr/>
            <p:nvPr/>
          </p:nvGrpSpPr>
          <p:grpSpPr>
            <a:xfrm>
              <a:off x="6968071" y="3121115"/>
              <a:ext cx="411060" cy="1377085"/>
              <a:chOff x="4616351" y="3417659"/>
              <a:chExt cx="593840" cy="203440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257279-287D-6435-0847-32D37BA275C2}"/>
                  </a:ext>
                </a:extLst>
              </p:cNvPr>
              <p:cNvSpPr txBox="1"/>
              <p:nvPr/>
            </p:nvSpPr>
            <p:spPr>
              <a:xfrm>
                <a:off x="4641227" y="3866394"/>
                <a:ext cx="498892" cy="504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768F51-850F-B42B-ED83-207288829202}"/>
                  </a:ext>
                </a:extLst>
              </p:cNvPr>
              <p:cNvSpPr txBox="1"/>
              <p:nvPr/>
            </p:nvSpPr>
            <p:spPr>
              <a:xfrm>
                <a:off x="4616351" y="3417659"/>
                <a:ext cx="446119" cy="363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w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DC2D21-C49F-D4DF-9186-A205DE4512AF}"/>
                  </a:ext>
                </a:extLst>
              </p:cNvPr>
              <p:cNvSpPr txBox="1"/>
              <p:nvPr/>
            </p:nvSpPr>
            <p:spPr>
              <a:xfrm>
                <a:off x="4708305" y="5088317"/>
                <a:ext cx="501886" cy="363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 err="1"/>
                  <a:t>w</a:t>
                </a:r>
                <a:r>
                  <a:rPr lang="en-US" sz="1600" baseline="-25000" dirty="0" err="1"/>
                  <a:t>N</a:t>
                </a:r>
                <a:endParaRPr lang="en-US" sz="16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E72DBD-F414-80F8-6082-89AB2EC0B761}"/>
                  </a:ext>
                </a:extLst>
              </p:cNvPr>
              <p:cNvSpPr txBox="1"/>
              <p:nvPr/>
            </p:nvSpPr>
            <p:spPr>
              <a:xfrm>
                <a:off x="4616351" y="4226188"/>
                <a:ext cx="342899" cy="363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A7DF47-066D-B3E0-040B-CA86E02C5E79}"/>
                </a:ext>
              </a:extLst>
            </p:cNvPr>
            <p:cNvCxnSpPr>
              <a:stCxn id="56" idx="3"/>
            </p:cNvCxnSpPr>
            <p:nvPr/>
          </p:nvCxnSpPr>
          <p:spPr bwMode="auto">
            <a:xfrm flipV="1">
              <a:off x="6803333" y="3765850"/>
              <a:ext cx="691167" cy="1063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72C4C8-6DB4-7E8B-1AF9-2E72C4F42918}"/>
                </a:ext>
              </a:extLst>
            </p:cNvPr>
            <p:cNvSpPr txBox="1"/>
            <p:nvPr/>
          </p:nvSpPr>
          <p:spPr>
            <a:xfrm>
              <a:off x="8085072" y="3284555"/>
              <a:ext cx="802084" cy="3415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EED6DF-8BE0-E1B0-0BF4-52DA37B394BC}"/>
                </a:ext>
              </a:extLst>
            </p:cNvPr>
            <p:cNvGrpSpPr/>
            <p:nvPr/>
          </p:nvGrpSpPr>
          <p:grpSpPr>
            <a:xfrm>
              <a:off x="7517333" y="3453724"/>
              <a:ext cx="704705" cy="705495"/>
              <a:chOff x="7664360" y="3331130"/>
              <a:chExt cx="905044" cy="902350"/>
            </a:xfrm>
          </p:grpSpPr>
          <p:sp>
            <p:nvSpPr>
              <p:cNvPr id="49" name="Pie 18">
                <a:extLst>
                  <a:ext uri="{FF2B5EF4-FFF2-40B4-BE49-F238E27FC236}">
                    <a16:creationId xmlns:a16="http://schemas.microsoft.com/office/drawing/2014/main" id="{533A95B5-7732-45DC-BBDE-5E00EFC4B37B}"/>
                  </a:ext>
                </a:extLst>
              </p:cNvPr>
              <p:cNvSpPr/>
              <p:nvPr/>
            </p:nvSpPr>
            <p:spPr bwMode="auto">
              <a:xfrm flipH="1">
                <a:off x="7664360" y="3342101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sz="2000" dirty="0"/>
                  <a:t>f</a:t>
                </a:r>
              </a:p>
            </p:txBody>
          </p:sp>
          <p:sp>
            <p:nvSpPr>
              <p:cNvPr id="50" name="Pie 17">
                <a:extLst>
                  <a:ext uri="{FF2B5EF4-FFF2-40B4-BE49-F238E27FC236}">
                    <a16:creationId xmlns:a16="http://schemas.microsoft.com/office/drawing/2014/main" id="{E0357F49-04BB-6BBD-A330-30508EB047EB}"/>
                  </a:ext>
                </a:extLst>
              </p:cNvPr>
              <p:cNvSpPr/>
              <p:nvPr/>
            </p:nvSpPr>
            <p:spPr bwMode="auto">
              <a:xfrm>
                <a:off x="7664360" y="3331130"/>
                <a:ext cx="905044" cy="89137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00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C67-142E-5554-10EA-0A1DB2D2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33" y="418154"/>
            <a:ext cx="6669082" cy="490538"/>
          </a:xfrm>
        </p:spPr>
        <p:txBody>
          <a:bodyPr/>
          <a:lstStyle/>
          <a:p>
            <a:r>
              <a:rPr lang="en-US" dirty="0"/>
              <a:t>Logistic Regression Perceptron with a Single Training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ADFF-908E-4D63-ABEC-05EBF56F0F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498" y="1161177"/>
            <a:ext cx="3998884" cy="2548772"/>
          </a:xfrm>
        </p:spPr>
        <p:txBody>
          <a:bodyPr/>
          <a:lstStyle/>
          <a:p>
            <a:r>
              <a:rPr lang="en-US" dirty="0"/>
              <a:t>A perceptron with input pattern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 and the sigmoid activation function </a:t>
            </a:r>
            <a:br>
              <a:rPr lang="en-US" dirty="0"/>
            </a:br>
            <a:r>
              <a:rPr lang="en-US" dirty="0"/>
              <a:t>a = f(z) = </a:t>
            </a:r>
            <a:r>
              <a:rPr lang="el-GR" dirty="0"/>
              <a:t>σ</a:t>
            </a:r>
            <a:r>
              <a:rPr lang="en-US" dirty="0"/>
              <a:t>(z).</a:t>
            </a:r>
          </a:p>
          <a:p>
            <a:r>
              <a:rPr lang="en-US" dirty="0"/>
              <a:t>For one training sample </a:t>
            </a:r>
            <a:r>
              <a:rPr lang="en-US" sz="2000" dirty="0"/>
              <a:t>(x, </a:t>
            </a:r>
            <a:r>
              <a:rPr lang="en-US" dirty="0"/>
              <a:t>y</a:t>
            </a:r>
            <a:r>
              <a:rPr lang="en-US" sz="2000" dirty="0"/>
              <a:t>), there is input </a:t>
            </a:r>
            <a:r>
              <a:rPr lang="en-US" dirty="0"/>
              <a:t>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sz="2000" dirty="0"/>
              <a:t>] and the predefined </a:t>
            </a:r>
            <a:r>
              <a:rPr lang="en-US" dirty="0"/>
              <a:t>classification y</a:t>
            </a:r>
            <a:r>
              <a:rPr lang="en-US" sz="2000" dirty="0"/>
              <a:t>. </a:t>
            </a:r>
          </a:p>
        </p:txBody>
      </p:sp>
      <p:sp>
        <p:nvSpPr>
          <p:cNvPr id="91" name="Content Placeholder 90">
            <a:extLst>
              <a:ext uri="{FF2B5EF4-FFF2-40B4-BE49-F238E27FC236}">
                <a16:creationId xmlns:a16="http://schemas.microsoft.com/office/drawing/2014/main" id="{5672A556-5949-6355-7084-6F89EAA07B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8029" y="3718221"/>
            <a:ext cx="8140343" cy="799533"/>
          </a:xfrm>
        </p:spPr>
        <p:txBody>
          <a:bodyPr/>
          <a:lstStyle/>
          <a:p>
            <a:r>
              <a:rPr lang="en-US" dirty="0"/>
              <a:t>Note: A perceptron with just a single training sample makes very little practical sense and is discussed for the learning purpose only.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0D821-12EE-5620-142C-F1284403B224}"/>
              </a:ext>
            </a:extLst>
          </p:cNvPr>
          <p:cNvGrpSpPr/>
          <p:nvPr/>
        </p:nvGrpSpPr>
        <p:grpSpPr>
          <a:xfrm>
            <a:off x="4800600" y="1276350"/>
            <a:ext cx="4007875" cy="2019300"/>
            <a:chOff x="4655410" y="1466850"/>
            <a:chExt cx="4007875" cy="20193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E1CEA-3157-5355-3BDA-10443E60C4B6}"/>
                </a:ext>
              </a:extLst>
            </p:cNvPr>
            <p:cNvGrpSpPr/>
            <p:nvPr/>
          </p:nvGrpSpPr>
          <p:grpSpPr>
            <a:xfrm>
              <a:off x="4655410" y="1466850"/>
              <a:ext cx="850999" cy="2019300"/>
              <a:chOff x="5769015" y="662642"/>
              <a:chExt cx="512054" cy="122734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1801AA-9775-7245-1E46-1EA55A506D14}"/>
                  </a:ext>
                </a:extLst>
              </p:cNvPr>
              <p:cNvSpPr/>
              <p:nvPr/>
            </p:nvSpPr>
            <p:spPr bwMode="auto">
              <a:xfrm>
                <a:off x="5769015" y="662642"/>
                <a:ext cx="512054" cy="1227349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200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A60AAD2-CC79-3F3A-D6E2-10C15612D457}"/>
                  </a:ext>
                </a:extLst>
              </p:cNvPr>
              <p:cNvGrpSpPr/>
              <p:nvPr/>
            </p:nvGrpSpPr>
            <p:grpSpPr>
              <a:xfrm>
                <a:off x="5807449" y="714612"/>
                <a:ext cx="436683" cy="1130044"/>
                <a:chOff x="5861410" y="1124633"/>
                <a:chExt cx="533419" cy="130821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35E82A-A565-B265-4E3A-958D5CB24B03}"/>
                    </a:ext>
                  </a:extLst>
                </p:cNvPr>
                <p:cNvSpPr txBox="1"/>
                <p:nvPr/>
              </p:nvSpPr>
              <p:spPr>
                <a:xfrm>
                  <a:off x="5875667" y="1124633"/>
                  <a:ext cx="485678" cy="2409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2000" dirty="0"/>
                    <a:t>x</a:t>
                  </a:r>
                  <a:r>
                    <a:rPr lang="en-US" sz="2000" baseline="-25000" dirty="0"/>
                    <a:t>1</a:t>
                  </a:r>
                  <a:endParaRPr lang="en-US" sz="20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381E16-B69A-ABF7-D929-0B8AAEB0F850}"/>
                    </a:ext>
                  </a:extLst>
                </p:cNvPr>
                <p:cNvSpPr txBox="1"/>
                <p:nvPr/>
              </p:nvSpPr>
              <p:spPr>
                <a:xfrm>
                  <a:off x="5875667" y="1538029"/>
                  <a:ext cx="485679" cy="2409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2000" dirty="0"/>
                    <a:t>x</a:t>
                  </a:r>
                  <a:r>
                    <a:rPr lang="en-US" sz="2000" baseline="-25000" dirty="0"/>
                    <a:t>2</a:t>
                  </a:r>
                  <a:endParaRPr lang="en-US" sz="20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730DE3-9555-7412-C2DD-C272EBC45E84}"/>
                    </a:ext>
                  </a:extLst>
                </p:cNvPr>
                <p:cNvSpPr txBox="1"/>
                <p:nvPr/>
              </p:nvSpPr>
              <p:spPr>
                <a:xfrm>
                  <a:off x="5875668" y="2191924"/>
                  <a:ext cx="519161" cy="2409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lIns="0" tIns="0" rIns="0" bIns="34290" rtlCol="0">
                  <a:spAutoFit/>
                </a:bodyPr>
                <a:lstStyle/>
                <a:p>
                  <a:pPr algn="ctr"/>
                  <a:r>
                    <a:rPr lang="en-US" sz="2000" dirty="0" err="1"/>
                    <a:t>x</a:t>
                  </a:r>
                  <a:r>
                    <a:rPr lang="en-US" sz="2000" baseline="-25000" dirty="0" err="1"/>
                    <a:t>N</a:t>
                  </a:r>
                  <a:endParaRPr lang="en-US" sz="20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DDCB908-9FDF-6B38-1951-3372DA92B7AF}"/>
                    </a:ext>
                  </a:extLst>
                </p:cNvPr>
                <p:cNvSpPr txBox="1"/>
                <p:nvPr/>
              </p:nvSpPr>
              <p:spPr>
                <a:xfrm>
                  <a:off x="5861410" y="1820881"/>
                  <a:ext cx="466998" cy="216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…</a:t>
                  </a:r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04E94EA-F53D-BAFC-C47C-455DF7D8075F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 flipV="1">
              <a:off x="7373329" y="2433172"/>
              <a:ext cx="890860" cy="301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A95DE-F7F4-79AD-2B7A-897A8AD0F11F}"/>
                </a:ext>
              </a:extLst>
            </p:cNvPr>
            <p:cNvSpPr txBox="1"/>
            <p:nvPr/>
          </p:nvSpPr>
          <p:spPr>
            <a:xfrm>
              <a:off x="7170010" y="1680271"/>
              <a:ext cx="123317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Calculated output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0E32FC-6214-C287-4D07-A43E1A8024DC}"/>
                </a:ext>
              </a:extLst>
            </p:cNvPr>
            <p:cNvSpPr txBox="1"/>
            <p:nvPr/>
          </p:nvSpPr>
          <p:spPr>
            <a:xfrm>
              <a:off x="7495488" y="2774660"/>
              <a:ext cx="116779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/>
                <a:t>Target output y</a:t>
              </a:r>
            </a:p>
          </p:txBody>
        </p:sp>
        <p:sp>
          <p:nvSpPr>
            <p:cNvPr id="9" name="Up-Down Arrow 43">
              <a:extLst>
                <a:ext uri="{FF2B5EF4-FFF2-40B4-BE49-F238E27FC236}">
                  <a16:creationId xmlns:a16="http://schemas.microsoft.com/office/drawing/2014/main" id="{78C2AD47-34B5-5810-0976-9E583FD31551}"/>
                </a:ext>
              </a:extLst>
            </p:cNvPr>
            <p:cNvSpPr/>
            <p:nvPr/>
          </p:nvSpPr>
          <p:spPr bwMode="auto">
            <a:xfrm>
              <a:off x="8273849" y="2610662"/>
              <a:ext cx="186201" cy="47546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20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63F1F9-04EE-9034-AD05-A5C9CEA414B5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>
              <a:off x="5399466" y="1723555"/>
              <a:ext cx="1121229" cy="53744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1D52DA-A2EB-96C6-2528-643F38C44C5F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 bwMode="auto">
            <a:xfrm>
              <a:off x="5399468" y="2311063"/>
              <a:ext cx="1070227" cy="1555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EEFAFE-54D8-F12F-0B0C-00F932CC73F9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 flipV="1">
              <a:off x="5445023" y="2614875"/>
              <a:ext cx="1075672" cy="6254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E44C75-60EB-CA55-A97A-4916DDA9AC6A}"/>
                </a:ext>
              </a:extLst>
            </p:cNvPr>
            <p:cNvGrpSpPr/>
            <p:nvPr/>
          </p:nvGrpSpPr>
          <p:grpSpPr>
            <a:xfrm>
              <a:off x="5551030" y="1536916"/>
              <a:ext cx="729247" cy="1915450"/>
              <a:chOff x="5678811" y="1662443"/>
              <a:chExt cx="535999" cy="134779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A10E26-CCAA-E3BC-09B0-E09F5FC991F1}"/>
                  </a:ext>
                </a:extLst>
              </p:cNvPr>
              <p:cNvSpPr txBox="1"/>
              <p:nvPr/>
            </p:nvSpPr>
            <p:spPr>
              <a:xfrm>
                <a:off x="5678811" y="2025764"/>
                <a:ext cx="535999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/>
                  <a:t>w</a:t>
                </a:r>
                <a:r>
                  <a:rPr lang="en-US" sz="2000" baseline="-25000" dirty="0"/>
                  <a:t>2</a:t>
                </a:r>
                <a:endParaRPr lang="en-US" sz="2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326BC1-F6EA-AC15-89D7-6E6623BB5BF2}"/>
                  </a:ext>
                </a:extLst>
              </p:cNvPr>
              <p:cNvSpPr txBox="1"/>
              <p:nvPr/>
            </p:nvSpPr>
            <p:spPr>
              <a:xfrm>
                <a:off x="5780554" y="1662443"/>
                <a:ext cx="338087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/>
                  <a:t>w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81A2CA-F4B7-531A-673D-790F759ACDA0}"/>
                  </a:ext>
                </a:extLst>
              </p:cNvPr>
              <p:cNvSpPr txBox="1"/>
              <p:nvPr/>
            </p:nvSpPr>
            <p:spPr>
              <a:xfrm>
                <a:off x="5806963" y="2405198"/>
                <a:ext cx="259863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/>
                  <a:t>…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42F7E-7BE7-7375-45ED-BA1DBBCE11B6}"/>
                  </a:ext>
                </a:extLst>
              </p:cNvPr>
              <p:cNvSpPr txBox="1"/>
              <p:nvPr/>
            </p:nvSpPr>
            <p:spPr>
              <a:xfrm>
                <a:off x="5786189" y="2793671"/>
                <a:ext cx="378985" cy="21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dirty="0" err="1"/>
                  <a:t>w</a:t>
                </a:r>
                <a:r>
                  <a:rPr lang="en-US" sz="2000" baseline="-25000" dirty="0" err="1"/>
                  <a:t>N</a:t>
                </a:r>
                <a:endParaRPr lang="en-US" sz="2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9A4417-CF33-F15F-5811-59D34D10DFC8}"/>
                </a:ext>
              </a:extLst>
            </p:cNvPr>
            <p:cNvSpPr txBox="1"/>
            <p:nvPr/>
          </p:nvSpPr>
          <p:spPr>
            <a:xfrm>
              <a:off x="8229975" y="2206314"/>
              <a:ext cx="314266" cy="307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A60218-EAD8-D425-E9C5-740AF5F9581C}"/>
                </a:ext>
              </a:extLst>
            </p:cNvPr>
            <p:cNvGrpSpPr/>
            <p:nvPr/>
          </p:nvGrpSpPr>
          <p:grpSpPr>
            <a:xfrm>
              <a:off x="6377848" y="2021593"/>
              <a:ext cx="995480" cy="883434"/>
              <a:chOff x="1746545" y="3330818"/>
              <a:chExt cx="778817" cy="647189"/>
            </a:xfrm>
          </p:grpSpPr>
          <p:sp>
            <p:nvSpPr>
              <p:cNvPr id="16" name="Pie 7">
                <a:extLst>
                  <a:ext uri="{FF2B5EF4-FFF2-40B4-BE49-F238E27FC236}">
                    <a16:creationId xmlns:a16="http://schemas.microsoft.com/office/drawing/2014/main" id="{AC4EAF2E-9A6F-312A-58ED-6D9C872FD7C2}"/>
                  </a:ext>
                </a:extLst>
              </p:cNvPr>
              <p:cNvSpPr/>
              <p:nvPr/>
            </p:nvSpPr>
            <p:spPr bwMode="auto">
              <a:xfrm flipH="1">
                <a:off x="1746545" y="3330818"/>
                <a:ext cx="778817" cy="647189"/>
              </a:xfrm>
              <a:prstGeom prst="pie">
                <a:avLst>
                  <a:gd name="adj1" fmla="val 5384087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 defTabSz="685800"/>
                <a:r>
                  <a:rPr lang="en-US" dirty="0"/>
                  <a:t> f(z)</a:t>
                </a:r>
              </a:p>
            </p:txBody>
          </p:sp>
          <p:sp>
            <p:nvSpPr>
              <p:cNvPr id="17" name="Pie 6">
                <a:extLst>
                  <a:ext uri="{FF2B5EF4-FFF2-40B4-BE49-F238E27FC236}">
                    <a16:creationId xmlns:a16="http://schemas.microsoft.com/office/drawing/2014/main" id="{D2117D70-6249-28B7-4655-FBAAE1966A99}"/>
                  </a:ext>
                </a:extLst>
              </p:cNvPr>
              <p:cNvSpPr/>
              <p:nvPr/>
            </p:nvSpPr>
            <p:spPr bwMode="auto">
              <a:xfrm>
                <a:off x="1818401" y="3342111"/>
                <a:ext cx="643352" cy="629516"/>
              </a:xfrm>
              <a:prstGeom prst="pie">
                <a:avLst>
                  <a:gd name="adj1" fmla="val 5384087"/>
                  <a:gd name="adj2" fmla="val 1620000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407420"/>
            <a:ext cx="8023576" cy="490538"/>
          </a:xfrm>
        </p:spPr>
        <p:txBody>
          <a:bodyPr/>
          <a:lstStyle/>
          <a:p>
            <a:r>
              <a:rPr lang="en-US" sz="2400" dirty="0"/>
              <a:t>Forward and Backward Propagation: </a:t>
            </a:r>
            <a:br>
              <a:rPr lang="en-US" sz="2400" dirty="0"/>
            </a:br>
            <a:r>
              <a:rPr lang="en-US" dirty="0"/>
              <a:t>Sigmoid Activation and Single Training Sample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547EF7-7B9D-5827-72B9-4FCCE93C7457}"/>
              </a:ext>
            </a:extLst>
          </p:cNvPr>
          <p:cNvGrpSpPr/>
          <p:nvPr/>
        </p:nvGrpSpPr>
        <p:grpSpPr>
          <a:xfrm>
            <a:off x="127981" y="1132270"/>
            <a:ext cx="8862064" cy="3426385"/>
            <a:chOff x="127981" y="1132270"/>
            <a:chExt cx="8862064" cy="34263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43B47C-B24A-1897-6814-13457FC37BB9}"/>
                </a:ext>
              </a:extLst>
            </p:cNvPr>
            <p:cNvSpPr txBox="1"/>
            <p:nvPr/>
          </p:nvSpPr>
          <p:spPr>
            <a:xfrm>
              <a:off x="1166180" y="2162464"/>
              <a:ext cx="3582610" cy="311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z = w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1 </a:t>
              </a:r>
              <a:r>
                <a:rPr lang="en-US" dirty="0"/>
                <a:t>+…+ </a:t>
              </a:r>
              <a:r>
                <a:rPr lang="en-US" dirty="0" err="1"/>
                <a:t>w</a:t>
              </a:r>
              <a:r>
                <a:rPr lang="en-US" baseline="-25000" dirty="0" err="1"/>
                <a:t>k</a:t>
              </a:r>
              <a:r>
                <a:rPr lang="en-US" dirty="0" err="1"/>
                <a:t>x</a:t>
              </a:r>
              <a:r>
                <a:rPr lang="en-US" baseline="-25000" dirty="0" err="1"/>
                <a:t>k</a:t>
              </a:r>
              <a:r>
                <a:rPr lang="en-US" dirty="0"/>
                <a:t> +…+ </a:t>
              </a:r>
              <a:r>
                <a:rPr lang="en-US" dirty="0" err="1"/>
                <a:t>w</a:t>
              </a:r>
              <a:r>
                <a:rPr lang="en-US" baseline="-25000" dirty="0" err="1"/>
                <a:t>N</a:t>
              </a:r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r>
                <a:rPr lang="en-US" dirty="0"/>
                <a:t> + 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9F7E35-860C-DD0C-ED68-B39285F202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53893" y="2325782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3108F3-4FA7-5017-B170-C5F1207D8DC1}"/>
                </a:ext>
              </a:extLst>
            </p:cNvPr>
            <p:cNvSpPr txBox="1"/>
            <p:nvPr/>
          </p:nvSpPr>
          <p:spPr>
            <a:xfrm>
              <a:off x="5054382" y="2160438"/>
              <a:ext cx="1143000" cy="311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a=</a:t>
              </a:r>
              <a:r>
                <a:rPr lang="el-GR" dirty="0"/>
                <a:t>σ</a:t>
              </a:r>
              <a:r>
                <a:rPr lang="en-US" dirty="0"/>
                <a:t>(z)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B075F7-0F43-D752-BFF6-F0BEEFB15D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3147" y="2304567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DCCE04-0681-5D8B-13E4-4D75E3C2CF68}"/>
                </a:ext>
              </a:extLst>
            </p:cNvPr>
            <p:cNvSpPr txBox="1"/>
            <p:nvPr/>
          </p:nvSpPr>
          <p:spPr>
            <a:xfrm>
              <a:off x="6497871" y="2161567"/>
              <a:ext cx="766311" cy="311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dirty="0"/>
                <a:t>J(</a:t>
              </a:r>
              <a:r>
                <a:rPr lang="en-US" dirty="0" err="1"/>
                <a:t>a,y</a:t>
              </a:r>
              <a:r>
                <a:rPr lang="en-US" dirty="0"/>
                <a:t>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8ACF55-77E6-6F55-A57E-B01148E93EFD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6737248" y="2631975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DA899537-34AB-3D2C-069F-A81F998E83ED}"/>
                </a:ext>
              </a:extLst>
            </p:cNvPr>
            <p:cNvSpPr/>
            <p:nvPr/>
          </p:nvSpPr>
          <p:spPr bwMode="auto">
            <a:xfrm>
              <a:off x="6189929" y="2778898"/>
              <a:ext cx="1362302" cy="531800"/>
            </a:xfrm>
            <a:prstGeom prst="flowChartDecision">
              <a:avLst/>
            </a:prstGeom>
            <a:solidFill>
              <a:srgbClr val="FFF1C9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Criteria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999069-BB02-05B4-E7B6-3E0C372493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52231" y="3053622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FC9FE2-65A6-068E-DFA7-EFB88EFF0F7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64264" y="3055357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45DEA4F6-24E9-5C1C-6D56-DEE1AA965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4375" y="2736684"/>
            <a:ext cx="119697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36560" imgH="406080" progId="Equation.DSMT4">
                    <p:embed/>
                  </p:oleObj>
                </mc:Choice>
                <mc:Fallback>
                  <p:oleObj name="Equation" r:id="rId2" imgW="736560" imgH="40608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45DEA4F6-24E9-5C1C-6D56-DEE1AA9659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94375" y="2736684"/>
                          <a:ext cx="1196975" cy="6604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6847E48B-2E93-C651-4ED9-61EDA30DB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0738" y="2863850"/>
            <a:ext cx="1244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0240" imgH="203040" progId="Equation.DSMT4">
                    <p:embed/>
                  </p:oleObj>
                </mc:Choice>
                <mc:Fallback>
                  <p:oleObj name="Equation" r:id="rId4" imgW="660240" imgH="20304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6847E48B-2E93-C651-4ED9-61EDA30DB3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30738" y="2863850"/>
                          <a:ext cx="1244600" cy="381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35B58127-E90A-B55D-8BC9-1B00C05956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5075" y="2719430"/>
            <a:ext cx="158432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200" imgH="406080" progId="Equation.DSMT4">
                    <p:embed/>
                  </p:oleObj>
                </mc:Choice>
                <mc:Fallback>
                  <p:oleObj name="Equation" r:id="rId6" imgW="952200" imgH="40608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35B58127-E90A-B55D-8BC9-1B00C05956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35075" y="2719430"/>
                          <a:ext cx="1584325" cy="6762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CE7A4F-2C4C-2DC4-ACBF-D8A22A350A04}"/>
                </a:ext>
              </a:extLst>
            </p:cNvPr>
            <p:cNvSpPr txBox="1"/>
            <p:nvPr/>
          </p:nvSpPr>
          <p:spPr>
            <a:xfrm>
              <a:off x="7245038" y="2624396"/>
              <a:ext cx="66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84EE5F-78CA-988D-D30C-3464E95D5398}"/>
                </a:ext>
              </a:extLst>
            </p:cNvPr>
            <p:cNvSpPr txBox="1"/>
            <p:nvPr/>
          </p:nvSpPr>
          <p:spPr>
            <a:xfrm>
              <a:off x="5911252" y="2649763"/>
              <a:ext cx="66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786E4F-6BFD-948E-328F-AE5FF52970E1}"/>
                </a:ext>
              </a:extLst>
            </p:cNvPr>
            <p:cNvSpPr txBox="1"/>
            <p:nvPr/>
          </p:nvSpPr>
          <p:spPr>
            <a:xfrm>
              <a:off x="7833608" y="2856841"/>
              <a:ext cx="1156437" cy="369332"/>
            </a:xfrm>
            <a:prstGeom prst="rect">
              <a:avLst/>
            </a:prstGeom>
            <a:solidFill>
              <a:srgbClr val="B1F1B7"/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dirty="0"/>
                <a:t>Completed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21A9E4-B6F0-FAE1-F8E3-BD8C8DD0A89B}"/>
                </a:ext>
              </a:extLst>
            </p:cNvPr>
            <p:cNvGrpSpPr/>
            <p:nvPr/>
          </p:nvGrpSpPr>
          <p:grpSpPr>
            <a:xfrm>
              <a:off x="2981594" y="1132270"/>
              <a:ext cx="2293318" cy="897265"/>
              <a:chOff x="6275589" y="1037843"/>
              <a:chExt cx="2293318" cy="89726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B969F3-4623-025F-1881-D30E82661D02}"/>
                  </a:ext>
                </a:extLst>
              </p:cNvPr>
              <p:cNvSpPr txBox="1"/>
              <p:nvPr/>
            </p:nvSpPr>
            <p:spPr>
              <a:xfrm>
                <a:off x="6285888" y="1270644"/>
                <a:ext cx="5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C49998-B670-E920-865A-361789CB03BB}"/>
                  </a:ext>
                </a:extLst>
              </p:cNvPr>
              <p:cNvSpPr txBox="1"/>
              <p:nvPr/>
            </p:nvSpPr>
            <p:spPr>
              <a:xfrm>
                <a:off x="7117223" y="1037843"/>
                <a:ext cx="6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w, b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D714EC-8143-C265-6134-ADF58F529C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6795" y="1496883"/>
                <a:ext cx="1540741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DBF10-9E5C-EA97-A2AC-823DE0954F3D}"/>
                  </a:ext>
                </a:extLst>
              </p:cNvPr>
              <p:cNvSpPr txBox="1"/>
              <p:nvPr/>
            </p:nvSpPr>
            <p:spPr>
              <a:xfrm>
                <a:off x="8236359" y="1256696"/>
                <a:ext cx="332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cy-GB" dirty="0">
                    <a:solidFill>
                      <a:srgbClr val="0070C0"/>
                    </a:solidFill>
                  </a:rPr>
                  <a:t>a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5A50C8-2464-31F5-C190-3DAB83BCB929}"/>
                  </a:ext>
                </a:extLst>
              </p:cNvPr>
              <p:cNvSpPr txBox="1"/>
              <p:nvPr/>
            </p:nvSpPr>
            <p:spPr>
              <a:xfrm>
                <a:off x="6275589" y="1565776"/>
                <a:ext cx="2293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Forward propagation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A8DC06-C66D-14BD-E7E1-1D0AB50C5450}"/>
                </a:ext>
              </a:extLst>
            </p:cNvPr>
            <p:cNvGrpSpPr/>
            <p:nvPr/>
          </p:nvGrpSpPr>
          <p:grpSpPr>
            <a:xfrm>
              <a:off x="2819400" y="3396489"/>
              <a:ext cx="2634345" cy="1162166"/>
              <a:chOff x="6184110" y="3621740"/>
              <a:chExt cx="2634345" cy="116216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DE864B-F169-1816-9C30-B65193BCA652}"/>
                  </a:ext>
                </a:extLst>
              </p:cNvPr>
              <p:cNvSpPr txBox="1"/>
              <p:nvPr/>
            </p:nvSpPr>
            <p:spPr>
              <a:xfrm>
                <a:off x="6193635" y="3814619"/>
                <a:ext cx="5814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CC0000"/>
                    </a:solidFill>
                  </a:rPr>
                  <a:t>w,b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F4228D-3FD4-BD2A-ED82-44CBBC32EF9A}"/>
                  </a:ext>
                </a:extLst>
              </p:cNvPr>
              <p:cNvSpPr txBox="1"/>
              <p:nvPr/>
            </p:nvSpPr>
            <p:spPr>
              <a:xfrm>
                <a:off x="7063794" y="3621740"/>
                <a:ext cx="7168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CC0000"/>
                    </a:solidFill>
                  </a:rPr>
                  <a:t>x,r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A8311B8-2974-9D62-BEC6-BA9F83CC7E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733074" y="4052391"/>
                <a:ext cx="1147731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dbl" algn="ctr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91D6AA-924A-938A-55D2-BA4146E0F6B6}"/>
                  </a:ext>
                </a:extLst>
              </p:cNvPr>
              <p:cNvSpPr txBox="1"/>
              <p:nvPr/>
            </p:nvSpPr>
            <p:spPr>
              <a:xfrm>
                <a:off x="7912579" y="3810111"/>
                <a:ext cx="9058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J(</a:t>
                </a:r>
                <a:r>
                  <a:rPr lang="en-US" dirty="0" err="1">
                    <a:solidFill>
                      <a:srgbClr val="CC0000"/>
                    </a:solidFill>
                  </a:rPr>
                  <a:t>a,y</a:t>
                </a:r>
                <a:r>
                  <a:rPr lang="en-US" dirty="0">
                    <a:solidFill>
                      <a:srgbClr val="CC0000"/>
                    </a:solidFill>
                  </a:rPr>
                  <a:t>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577760-FBE7-CCA2-08F8-355BC972DAA8}"/>
                  </a:ext>
                </a:extLst>
              </p:cNvPr>
              <p:cNvSpPr txBox="1"/>
              <p:nvPr/>
            </p:nvSpPr>
            <p:spPr>
              <a:xfrm>
                <a:off x="6184110" y="4137575"/>
                <a:ext cx="2457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Backward propagation</a:t>
                </a:r>
              </a:p>
              <a:p>
                <a:pPr algn="ctr"/>
                <a:r>
                  <a:rPr lang="en-US" dirty="0">
                    <a:solidFill>
                      <a:srgbClr val="CC0000"/>
                    </a:solidFill>
                  </a:rPr>
                  <a:t>(backpropagation)</a:t>
                </a: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EB990C-5FCE-145F-2014-C0F98EEB9F9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319839" y="3068793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CC8EA1-C189-1F46-0B46-681B6E6F20E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823711" y="3053622"/>
              <a:ext cx="3004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1BB016-6581-DD5A-0065-25D0692DD5A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8161" y="2834429"/>
              <a:ext cx="0" cy="244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2E3AF1-38EB-48DF-559E-553A37539C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8161" y="3057525"/>
              <a:ext cx="881039" cy="935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542B9D-E6C8-49B4-7DC2-D8AE9CF09C5E}"/>
                </a:ext>
              </a:extLst>
            </p:cNvPr>
            <p:cNvGrpSpPr/>
            <p:nvPr/>
          </p:nvGrpSpPr>
          <p:grpSpPr>
            <a:xfrm>
              <a:off x="127981" y="1535789"/>
              <a:ext cx="1061586" cy="1323521"/>
              <a:chOff x="4114800" y="2394182"/>
              <a:chExt cx="1384551" cy="17800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2E6AC7E-5645-BEDF-C086-D94763367E18}"/>
                  </a:ext>
                </a:extLst>
              </p:cNvPr>
              <p:cNvGrpSpPr/>
              <p:nvPr/>
            </p:nvGrpSpPr>
            <p:grpSpPr>
              <a:xfrm>
                <a:off x="4114800" y="2394182"/>
                <a:ext cx="579240" cy="1730856"/>
                <a:chOff x="5769015" y="662642"/>
                <a:chExt cx="512054" cy="122734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D007531-D131-476F-3367-B65AECBEBF13}"/>
                    </a:ext>
                  </a:extLst>
                </p:cNvPr>
                <p:cNvSpPr/>
                <p:nvPr/>
              </p:nvSpPr>
              <p:spPr bwMode="auto">
                <a:xfrm>
                  <a:off x="5769015" y="662642"/>
                  <a:ext cx="512054" cy="1227349"/>
                </a:xfrm>
                <a:prstGeom prst="rect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732AB5E-A7CC-7DD7-7033-429DE05C3302}"/>
                    </a:ext>
                  </a:extLst>
                </p:cNvPr>
                <p:cNvGrpSpPr/>
                <p:nvPr/>
              </p:nvGrpSpPr>
              <p:grpSpPr>
                <a:xfrm>
                  <a:off x="5819126" y="714612"/>
                  <a:ext cx="425012" cy="1127524"/>
                  <a:chOff x="5875667" y="1124633"/>
                  <a:chExt cx="519162" cy="1305302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4ECF4E3-7658-D938-DD54-E5F3B673CB82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7" y="1124633"/>
                    <a:ext cx="485678" cy="3440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80B76E3-8402-B768-FED9-FD3F026981F1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7" y="1538029"/>
                    <a:ext cx="485678" cy="3440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34290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7D4B66-8B4F-67C2-3176-426E4530BB8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68" y="2124110"/>
                    <a:ext cx="519161" cy="30582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x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BE30A10-53DC-8423-1DD6-58F066A8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783" y="1778892"/>
                    <a:ext cx="466998" cy="3058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…</a:t>
                    </a: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23A4163-6E8E-18B9-B079-6EFFCC72BDD9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 bwMode="auto">
              <a:xfrm>
                <a:off x="4621248" y="2677030"/>
                <a:ext cx="847600" cy="61332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42A12C-C029-3A35-D9ED-4F2DB7EAFA24}"/>
                  </a:ext>
                </a:extLst>
              </p:cNvPr>
              <p:cNvCxnSpPr>
                <a:cxnSpLocks/>
                <a:stCxn id="46" idx="3"/>
                <a:endCxn id="12" idx="1"/>
              </p:cNvCxnSpPr>
              <p:nvPr/>
            </p:nvCxnSpPr>
            <p:spPr bwMode="auto">
              <a:xfrm>
                <a:off x="4621248" y="3180616"/>
                <a:ext cx="847602" cy="26596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67F4E27-1DA7-94C9-4133-2EEFC07B4F5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 bwMode="auto">
              <a:xfrm flipV="1">
                <a:off x="4652257" y="3606146"/>
                <a:ext cx="847094" cy="26513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DE58562-B633-1962-70E9-E11C44DC75B8}"/>
                  </a:ext>
                </a:extLst>
              </p:cNvPr>
              <p:cNvGrpSpPr/>
              <p:nvPr/>
            </p:nvGrpSpPr>
            <p:grpSpPr>
              <a:xfrm>
                <a:off x="4724411" y="2454240"/>
                <a:ext cx="598667" cy="1720000"/>
                <a:chOff x="5678811" y="1662443"/>
                <a:chExt cx="646466" cy="14119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2DA3C7-2A5E-4736-A852-E9AE877D7B12}"/>
                    </a:ext>
                  </a:extLst>
                </p:cNvPr>
                <p:cNvSpPr txBox="1"/>
                <p:nvPr/>
              </p:nvSpPr>
              <p:spPr>
                <a:xfrm>
                  <a:off x="5678811" y="2025764"/>
                  <a:ext cx="625488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45473E1-8BD7-991D-3B76-ADCD60799431}"/>
                    </a:ext>
                  </a:extLst>
                </p:cNvPr>
                <p:cNvSpPr txBox="1"/>
                <p:nvPr/>
              </p:nvSpPr>
              <p:spPr>
                <a:xfrm>
                  <a:off x="5780554" y="1662443"/>
                  <a:ext cx="535998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/>
                    <a:t>w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5C9E8C-4DDF-4B54-51DB-CC55947358E2}"/>
                    </a:ext>
                  </a:extLst>
                </p:cNvPr>
                <p:cNvSpPr txBox="1"/>
                <p:nvPr/>
              </p:nvSpPr>
              <p:spPr>
                <a:xfrm>
                  <a:off x="5806963" y="2405197"/>
                  <a:ext cx="259862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/>
                    <a:t>…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1EEF437-93F7-686D-E86A-3BCBC52B398E}"/>
                    </a:ext>
                  </a:extLst>
                </p:cNvPr>
                <p:cNvSpPr txBox="1"/>
                <p:nvPr/>
              </p:nvSpPr>
              <p:spPr>
                <a:xfrm>
                  <a:off x="5707223" y="2768572"/>
                  <a:ext cx="618054" cy="305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dirty="0" err="1"/>
                    <a:t>w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</p:grp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91A52B6-2835-5050-E8F8-702476709428}"/>
              </a:ext>
            </a:extLst>
          </p:cNvPr>
          <p:cNvSpPr txBox="1"/>
          <p:nvPr/>
        </p:nvSpPr>
        <p:spPr>
          <a:xfrm>
            <a:off x="127981" y="4082478"/>
            <a:ext cx="2551981" cy="588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/>
              <a:t>a is the activation signal</a:t>
            </a:r>
          </a:p>
          <a:p>
            <a:r>
              <a:rPr lang="en-US" dirty="0"/>
              <a:t>r is the learning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BC81B-80A8-2660-D68C-9E1C9B4FA762}"/>
              </a:ext>
            </a:extLst>
          </p:cNvPr>
          <p:cNvSpPr txBox="1"/>
          <p:nvPr/>
        </p:nvSpPr>
        <p:spPr>
          <a:xfrm>
            <a:off x="6147155" y="3872418"/>
            <a:ext cx="2810152" cy="865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0" rIns="0" bIns="34290" rtlCol="0">
            <a:spAutoFit/>
          </a:bodyPr>
          <a:lstStyle/>
          <a:p>
            <a:r>
              <a:rPr lang="en-US" dirty="0"/>
              <a:t>Explanation of the equations for the backprop is on the next two slides</a:t>
            </a:r>
          </a:p>
        </p:txBody>
      </p:sp>
    </p:spTree>
    <p:extLst>
      <p:ext uri="{BB962C8B-B14F-4D97-AF65-F5344CB8AC3E}">
        <p14:creationId xmlns:p14="http://schemas.microsoft.com/office/powerpoint/2010/main" val="10330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5750"/>
            <a:ext cx="8153400" cy="490538"/>
          </a:xfrm>
        </p:spPr>
        <p:txBody>
          <a:bodyPr/>
          <a:lstStyle/>
          <a:p>
            <a:r>
              <a:rPr lang="en-US" dirty="0"/>
              <a:t>Sigmoid Activation, One Training Sample (1/2)</a:t>
            </a: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D9BEF1B9-E2F2-B0F7-7F53-4AC501C3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992849"/>
            <a:ext cx="8251823" cy="345638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Forward propagation</a:t>
            </a:r>
          </a:p>
          <a:p>
            <a:r>
              <a:rPr lang="en-US" dirty="0"/>
              <a:t>Aggregated signal: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z =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+…+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+…+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 b</a:t>
            </a:r>
          </a:p>
          <a:p>
            <a:endParaRPr lang="en-US" dirty="0"/>
          </a:p>
          <a:p>
            <a:r>
              <a:rPr lang="en-US" dirty="0"/>
              <a:t>Output activation: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 function with one training sample pattern: </a:t>
            </a:r>
          </a:p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C1369EE-1EA8-ADC1-3106-AADED7F72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18480"/>
              </p:ext>
            </p:extLst>
          </p:nvPr>
        </p:nvGraphicFramePr>
        <p:xfrm>
          <a:off x="665163" y="4248150"/>
          <a:ext cx="5019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253800" progId="Equation.DSMT4">
                  <p:embed/>
                </p:oleObj>
              </mc:Choice>
              <mc:Fallback>
                <p:oleObj name="Equation" r:id="rId2" imgW="256536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C1369EE-1EA8-ADC1-3106-AADED7F72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163" y="4248150"/>
                        <a:ext cx="5019675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8157741-7A66-DD04-8F48-A23AA459869C}"/>
              </a:ext>
            </a:extLst>
          </p:cNvPr>
          <p:cNvSpPr txBox="1"/>
          <p:nvPr/>
        </p:nvSpPr>
        <p:spPr>
          <a:xfrm>
            <a:off x="7239000" y="4341100"/>
            <a:ext cx="1143000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34290" rtlCol="0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l-GR" dirty="0"/>
              <a:t>σ</a:t>
            </a:r>
            <a:r>
              <a:rPr lang="en-US" dirty="0"/>
              <a:t>(z)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F2B59A5-EA27-821E-136C-81588CCB3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195" y="2970675"/>
          <a:ext cx="26193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419040" progId="Equation.DSMT4">
                  <p:embed/>
                </p:oleObj>
              </mc:Choice>
              <mc:Fallback>
                <p:oleObj name="Equation" r:id="rId4" imgW="1409400" imgH="419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F2B59A5-EA27-821E-136C-81588CCB3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195" y="2970675"/>
                        <a:ext cx="2619375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166F926-EE71-3428-F4CA-EB4DF0223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2" y="2978694"/>
          <a:ext cx="42243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393480" progId="Equation.DSMT4">
                  <p:embed/>
                </p:oleObj>
              </mc:Choice>
              <mc:Fallback>
                <p:oleObj name="Equation" r:id="rId6" imgW="2082600" imgH="39348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8166F926-EE71-3428-F4CA-EB4DF0223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7662" y="2978694"/>
                        <a:ext cx="42243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65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B8-EDD0-194D-EC06-9CFF92B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3032"/>
            <a:ext cx="8072911" cy="490538"/>
          </a:xfrm>
        </p:spPr>
        <p:txBody>
          <a:bodyPr/>
          <a:lstStyle/>
          <a:p>
            <a:r>
              <a:rPr lang="en-US" dirty="0"/>
              <a:t>Sigmoid Activation, One Training Sample (2/2)</a:t>
            </a: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D9BEF1B9-E2F2-B0F7-7F53-4AC501C3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43557"/>
            <a:ext cx="8251823" cy="345638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Backpropagation</a:t>
            </a:r>
          </a:p>
          <a:p>
            <a:pPr marL="0" indent="0">
              <a:buNone/>
            </a:pPr>
            <a:r>
              <a:rPr lang="en-US" dirty="0"/>
              <a:t>Derivative of the loss function </a:t>
            </a:r>
          </a:p>
          <a:p>
            <a:pPr>
              <a:spcBef>
                <a:spcPts val="600"/>
              </a:spcBef>
            </a:pPr>
            <a:r>
              <a:rPr lang="en-US" dirty="0"/>
              <a:t>by activation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aggregated input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weight: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by bias: </a:t>
            </a:r>
          </a:p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C1369EE-1EA8-ADC1-3106-AADED7F72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49319"/>
              </p:ext>
            </p:extLst>
          </p:nvPr>
        </p:nvGraphicFramePr>
        <p:xfrm>
          <a:off x="4051300" y="1208088"/>
          <a:ext cx="47767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253800" progId="Equation.DSMT4">
                  <p:embed/>
                </p:oleObj>
              </mc:Choice>
              <mc:Fallback>
                <p:oleObj name="Equation" r:id="rId2" imgW="274320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C1369EE-1EA8-ADC1-3106-AADED7F72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51300" y="1208088"/>
                        <a:ext cx="4776788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D8DA1C2-6A95-C547-1DE7-9359EE4C2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38218"/>
              </p:ext>
            </p:extLst>
          </p:nvPr>
        </p:nvGraphicFramePr>
        <p:xfrm>
          <a:off x="485775" y="1889125"/>
          <a:ext cx="5915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469800" progId="Equation.DSMT4">
                  <p:embed/>
                </p:oleObj>
              </mc:Choice>
              <mc:Fallback>
                <p:oleObj name="Equation" r:id="rId4" imgW="4279680" imgH="4698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D8DA1C2-6A95-C547-1DE7-9359EE4C2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775" y="1889125"/>
                        <a:ext cx="59150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907044F-2AC2-2AA9-3F7F-32D19198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332"/>
              </p:ext>
            </p:extLst>
          </p:nvPr>
        </p:nvGraphicFramePr>
        <p:xfrm>
          <a:off x="504825" y="2705100"/>
          <a:ext cx="4813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444240" progId="Equation.DSMT4">
                  <p:embed/>
                </p:oleObj>
              </mc:Choice>
              <mc:Fallback>
                <p:oleObj name="Equation" r:id="rId6" imgW="3340080" imgH="4442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9907044F-2AC2-2AA9-3F7F-32D191986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825" y="2705100"/>
                        <a:ext cx="481330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3CC0E23-7551-CB53-88CE-E3EABCEB6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81179"/>
              </p:ext>
            </p:extLst>
          </p:nvPr>
        </p:nvGraphicFramePr>
        <p:xfrm>
          <a:off x="547688" y="3467100"/>
          <a:ext cx="46910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7760" imgH="431640" progId="Equation.DSMT4">
                  <p:embed/>
                </p:oleObj>
              </mc:Choice>
              <mc:Fallback>
                <p:oleObj name="Equation" r:id="rId8" imgW="3047760" imgH="4316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A3CC0E23-7551-CB53-88CE-E3EABCEB6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3467100"/>
                        <a:ext cx="469106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75C6783-4E5D-F52E-5CFE-F85DBC71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48501"/>
              </p:ext>
            </p:extLst>
          </p:nvPr>
        </p:nvGraphicFramePr>
        <p:xfrm>
          <a:off x="595313" y="4221163"/>
          <a:ext cx="39004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16120" imgH="393480" progId="Equation.DSMT4">
                  <p:embed/>
                </p:oleObj>
              </mc:Choice>
              <mc:Fallback>
                <p:oleObj name="Equation" r:id="rId10" imgW="2616120" imgH="393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75C6783-4E5D-F52E-5CFE-F85DBC717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5313" y="4221163"/>
                        <a:ext cx="3900487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5DEA4F6-24E9-5C1C-6D56-DEE1AA965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3067" y="3492502"/>
          <a:ext cx="1312166" cy="40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228600" progId="Equation.DSMT4">
                  <p:embed/>
                </p:oleObj>
              </mc:Choice>
              <mc:Fallback>
                <p:oleObj name="Equation" r:id="rId12" imgW="736560" imgH="228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45DEA4F6-24E9-5C1C-6D56-DEE1AA9659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63067" y="3492502"/>
                        <a:ext cx="1312166" cy="40729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847E48B-2E93-C651-4ED9-61EDA30DB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5163" y="2803525"/>
          <a:ext cx="13382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203040" progId="Equation.DSMT4">
                  <p:embed/>
                </p:oleObj>
              </mc:Choice>
              <mc:Fallback>
                <p:oleObj name="Equation" r:id="rId14" imgW="660240" imgH="2030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847E48B-2E93-C651-4ED9-61EDA30DB3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15163" y="2803525"/>
                        <a:ext cx="1338262" cy="41116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5B58127-E90A-B55D-8BC9-1B00C0595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532" y="4279423"/>
          <a:ext cx="1010656" cy="34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177480" progId="Equation.DSMT4">
                  <p:embed/>
                </p:oleObj>
              </mc:Choice>
              <mc:Fallback>
                <p:oleObj name="Equation" r:id="rId16" imgW="520560" imgH="177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35B58127-E90A-B55D-8BC9-1B00C0595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23532" y="4279423"/>
                        <a:ext cx="1010656" cy="34510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A4D478B-8C63-93B8-BFDD-068FAE8A3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2613" y="1786892"/>
          <a:ext cx="1547709" cy="78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76240" imgH="444240" progId="Equation.DSMT4">
                  <p:embed/>
                </p:oleObj>
              </mc:Choice>
              <mc:Fallback>
                <p:oleObj name="Equation" r:id="rId18" imgW="876240" imgH="444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A4D478B-8C63-93B8-BFDD-068FAE8A3B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32613" y="1786892"/>
                        <a:ext cx="1547709" cy="78485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62FC2C-AA11-AC11-FEB5-995F64AF8C4B}"/>
              </a:ext>
            </a:extLst>
          </p:cNvPr>
          <p:cNvSpPr/>
          <p:nvPr/>
        </p:nvSpPr>
        <p:spPr bwMode="auto">
          <a:xfrm>
            <a:off x="4546940" y="2438400"/>
            <a:ext cx="1821768" cy="457200"/>
          </a:xfrm>
          <a:prstGeom prst="cloudCallout">
            <a:avLst>
              <a:gd name="adj1" fmla="val -54909"/>
              <a:gd name="adj2" fmla="val 44258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a is the sigmoid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14B42D5-8917-A218-5542-AD8315C5F12B}"/>
              </a:ext>
            </a:extLst>
          </p:cNvPr>
          <p:cNvSpPr/>
          <p:nvPr/>
        </p:nvSpPr>
        <p:spPr bwMode="auto">
          <a:xfrm>
            <a:off x="4688795" y="3944726"/>
            <a:ext cx="1412875" cy="457200"/>
          </a:xfrm>
          <a:prstGeom prst="cloudCallout">
            <a:avLst>
              <a:gd name="adj1" fmla="val -53193"/>
              <a:gd name="adj2" fmla="val -541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z=</a:t>
            </a:r>
            <a:r>
              <a:rPr lang="en-US" sz="1600" dirty="0" err="1">
                <a:solidFill>
                  <a:srgbClr val="FF0000"/>
                </a:solidFill>
              </a:rPr>
              <a:t>Σw</a:t>
            </a:r>
            <a:r>
              <a:rPr lang="en-US" sz="1600" baseline="-25000" dirty="0" err="1">
                <a:solidFill>
                  <a:srgbClr val="FF0000"/>
                </a:solidFill>
              </a:rPr>
              <a:t>k</a:t>
            </a:r>
            <a:r>
              <a:rPr lang="en-US" sz="1600" dirty="0" err="1">
                <a:solidFill>
                  <a:srgbClr val="FF0000"/>
                </a:solidFill>
              </a:rPr>
              <a:t>x</a:t>
            </a:r>
            <a:r>
              <a:rPr lang="en-US" sz="1600" baseline="-25000" dirty="0" err="1">
                <a:solidFill>
                  <a:srgbClr val="FF0000"/>
                </a:solidFill>
              </a:rPr>
              <a:t>k</a:t>
            </a:r>
            <a:r>
              <a:rPr lang="en-US" sz="1600" dirty="0" err="1">
                <a:solidFill>
                  <a:srgbClr val="FF0000"/>
                </a:solidFill>
              </a:rPr>
              <a:t>+b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20C0F55-E33E-77F1-CB94-6254AE4EF268}"/>
              </a:ext>
            </a:extLst>
          </p:cNvPr>
          <p:cNvSpPr/>
          <p:nvPr/>
        </p:nvSpPr>
        <p:spPr bwMode="auto">
          <a:xfrm>
            <a:off x="2743200" y="3245375"/>
            <a:ext cx="1087835" cy="284756"/>
          </a:xfrm>
          <a:prstGeom prst="cloudCallout">
            <a:avLst>
              <a:gd name="adj1" fmla="val -71299"/>
              <a:gd name="adj2" fmla="val 45613"/>
            </a:avLst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it is 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δ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5630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C9D3-FBEE-4904-37F2-4C8A4B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1599"/>
            <a:ext cx="6723055" cy="490538"/>
          </a:xfrm>
        </p:spPr>
        <p:txBody>
          <a:bodyPr/>
          <a:lstStyle/>
          <a:p>
            <a:r>
              <a:rPr lang="en-US" sz="2800" dirty="0"/>
              <a:t>Summary for the Sigmoid Activation Function and a Single Training Sample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511E3-8D96-B23E-5088-CDEB8C828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143615" cy="153376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Forward propagation</a:t>
            </a:r>
          </a:p>
          <a:p>
            <a:pPr marL="0" indent="0">
              <a:buNone/>
            </a:pPr>
            <a:r>
              <a:rPr lang="en-US" dirty="0"/>
              <a:t>z =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+…+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+…+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 b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l-GR" dirty="0"/>
              <a:t>σ</a:t>
            </a:r>
            <a:r>
              <a:rPr lang="en-US" dirty="0"/>
              <a:t>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J(</a:t>
            </a:r>
            <a:r>
              <a:rPr lang="en-US" dirty="0" err="1"/>
              <a:t>a,y</a:t>
            </a:r>
            <a:r>
              <a:rPr lang="en-US" dirty="0"/>
              <a:t>)=-(y ln(a)+(1-y) ln(1-a))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6BD93-0C71-705E-BFB3-A0D27DA9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047750"/>
            <a:ext cx="3984127" cy="191286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Backpropagation</a:t>
            </a:r>
          </a:p>
          <a:p>
            <a:pPr marL="0" indent="0">
              <a:buNone/>
            </a:pPr>
            <a:r>
              <a:rPr lang="en-US" u="sng" dirty="0"/>
              <a:t>J(</a:t>
            </a:r>
            <a:r>
              <a:rPr lang="en-US" u="sng" dirty="0" err="1"/>
              <a:t>a,y</a:t>
            </a:r>
            <a:r>
              <a:rPr lang="en-US" u="sng" dirty="0"/>
              <a:t>) is also J(</a:t>
            </a:r>
            <a:r>
              <a:rPr lang="en-US" u="sng" dirty="0" err="1"/>
              <a:t>W,b</a:t>
            </a:r>
            <a:r>
              <a:rPr lang="en-US" u="sng" dirty="0"/>
              <a:t>)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z = a – y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l-GR" dirty="0"/>
              <a:t>δ</a:t>
            </a:r>
            <a:r>
              <a:rPr lang="en-US" dirty="0"/>
              <a:t>z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b = </a:t>
            </a:r>
            <a:r>
              <a:rPr lang="el-GR" dirty="0"/>
              <a:t>δ</a:t>
            </a:r>
            <a:r>
              <a:rPr lang="en-US" dirty="0"/>
              <a:t>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- r</a:t>
            </a:r>
            <a:r>
              <a:rPr lang="el-GR" dirty="0"/>
              <a:t> δ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 = b - r</a:t>
            </a:r>
            <a:r>
              <a:rPr lang="el-GR" dirty="0"/>
              <a:t> δ</a:t>
            </a:r>
            <a:r>
              <a:rPr lang="en-US" dirty="0"/>
              <a:t>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5B6122-0FCE-B4AF-8745-19EAAA40AA5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0137" y="3906405"/>
            <a:ext cx="8403726" cy="552450"/>
          </a:xfrm>
        </p:spPr>
        <p:txBody>
          <a:bodyPr/>
          <a:lstStyle/>
          <a:p>
            <a:r>
              <a:rPr lang="en-US" dirty="0"/>
              <a:t>A perceptron with just a single training sample makes very little practical sense and is discussed for the learning purpose only.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2814D-A160-004D-D10E-061D4805D4E1}"/>
              </a:ext>
            </a:extLst>
          </p:cNvPr>
          <p:cNvCxnSpPr/>
          <p:nvPr/>
        </p:nvCxnSpPr>
        <p:spPr bwMode="auto">
          <a:xfrm>
            <a:off x="4572000" y="1257300"/>
            <a:ext cx="0" cy="222885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>
                <a:alpha val="97000"/>
              </a:schemeClr>
            </a:solidFill>
            <a:prstDash val="solid"/>
            <a:miter lim="800000"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016278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miter lim="800000"/>
          <a:headEnd type="stealth" w="lg" len="lg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37015</TotalTime>
  <Words>3153</Words>
  <Application>Microsoft Office PowerPoint</Application>
  <PresentationFormat>On-screen Show (16:9)</PresentationFormat>
  <Paragraphs>595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Tahoma</vt:lpstr>
      <vt:lpstr>Wingdings</vt:lpstr>
      <vt:lpstr>Blends</vt:lpstr>
      <vt:lpstr>Equation</vt:lpstr>
      <vt:lpstr>Chapter 4 – Perceptron Training</vt:lpstr>
      <vt:lpstr>In This Chapter</vt:lpstr>
      <vt:lpstr>PowerPoint Presentation</vt:lpstr>
      <vt:lpstr>Difference in the Notation</vt:lpstr>
      <vt:lpstr>Logistic Regression Perceptron with a Single Training Sample</vt:lpstr>
      <vt:lpstr>Forward and Backward Propagation:  Sigmoid Activation and Single Training Sample</vt:lpstr>
      <vt:lpstr>Sigmoid Activation, One Training Sample (1/2)</vt:lpstr>
      <vt:lpstr>Sigmoid Activation, One Training Sample (2/2)</vt:lpstr>
      <vt:lpstr>Summary for the Sigmoid Activation Function and a Single Training Sample</vt:lpstr>
      <vt:lpstr>PowerPoint Presentation</vt:lpstr>
      <vt:lpstr>Matrices</vt:lpstr>
      <vt:lpstr>Hadamard Product (Matrices)</vt:lpstr>
      <vt:lpstr>Matrix Multiplication</vt:lpstr>
      <vt:lpstr>Matrix Multiplication</vt:lpstr>
      <vt:lpstr>Dimensions in Hadamard and dot Matrix Products</vt:lpstr>
      <vt:lpstr>Scalar Multiplication of a Matrix by a Number</vt:lpstr>
      <vt:lpstr>Transpose of a Matrix</vt:lpstr>
      <vt:lpstr>Multiplication of a Matrix and its Transpose</vt:lpstr>
      <vt:lpstr>Vectors</vt:lpstr>
      <vt:lpstr>Multiplication of a Vector by its Transpose</vt:lpstr>
      <vt:lpstr>All-Ones Vectors and Matrices</vt:lpstr>
      <vt:lpstr>The Identity Matrices</vt:lpstr>
      <vt:lpstr>PowerPoint Presentation</vt:lpstr>
      <vt:lpstr>Training of a Logistic Regression Perceptron with M Training Samples</vt:lpstr>
      <vt:lpstr>Training of a Logistic Regression Perceptron with M Training Samples</vt:lpstr>
      <vt:lpstr>Forward and Backward Propagation:  Sigmoid Activation Function</vt:lpstr>
      <vt:lpstr>Sigmoid Activation, Many Training Samples (1/2)</vt:lpstr>
      <vt:lpstr>Sigmoid Activation, Many Training Samples (2/2)</vt:lpstr>
      <vt:lpstr>Vectorization – Perceptron Forward Prop</vt:lpstr>
      <vt:lpstr>Vectorization for Perceptron Backpropagation (1/2)</vt:lpstr>
      <vt:lpstr>Vectorization for Perceptron Backpropagation (2/2)</vt:lpstr>
      <vt:lpstr>Vectorization – Perceptron Backpropagation (1/2)</vt:lpstr>
      <vt:lpstr>Vectorization – Perceptron Backpropagation (2/2)</vt:lpstr>
      <vt:lpstr>Forward and Backward Propagation:  Sigmoid Activation Function Many Labels</vt:lpstr>
      <vt:lpstr>Summary for the Perceptron with Sigmoid Activation Function and a Many Training Samples</vt:lpstr>
      <vt:lpstr>PowerPoint Presentation</vt:lpstr>
      <vt:lpstr>Limitations of the Perceptron</vt:lpstr>
      <vt:lpstr>Chapter 4 – Perceptron Training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642</cp:revision>
  <cp:lastPrinted>1601-01-01T00:00:00Z</cp:lastPrinted>
  <dcterms:created xsi:type="dcterms:W3CDTF">2003-11-11T09:16:48Z</dcterms:created>
  <dcterms:modified xsi:type="dcterms:W3CDTF">2024-08-22T04:30:03Z</dcterms:modified>
</cp:coreProperties>
</file>