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9"/>
  </p:notesMasterIdLst>
  <p:handoutMasterIdLst>
    <p:handoutMasterId r:id="rId40"/>
  </p:handoutMasterIdLst>
  <p:sldIdLst>
    <p:sldId id="559" r:id="rId2"/>
    <p:sldId id="930" r:id="rId3"/>
    <p:sldId id="584" r:id="rId4"/>
    <p:sldId id="588" r:id="rId5"/>
    <p:sldId id="587" r:id="rId6"/>
    <p:sldId id="305" r:id="rId7"/>
    <p:sldId id="594" r:id="rId8"/>
    <p:sldId id="738" r:id="rId9"/>
    <p:sldId id="596" r:id="rId10"/>
    <p:sldId id="600" r:id="rId11"/>
    <p:sldId id="602" r:id="rId12"/>
    <p:sldId id="603" r:id="rId13"/>
    <p:sldId id="739" r:id="rId14"/>
    <p:sldId id="740" r:id="rId15"/>
    <p:sldId id="741" r:id="rId16"/>
    <p:sldId id="598" r:id="rId17"/>
    <p:sldId id="599" r:id="rId18"/>
    <p:sldId id="601" r:id="rId19"/>
    <p:sldId id="591" r:id="rId20"/>
    <p:sldId id="592" r:id="rId21"/>
    <p:sldId id="593" r:id="rId22"/>
    <p:sldId id="742" r:id="rId23"/>
    <p:sldId id="595" r:id="rId24"/>
    <p:sldId id="293" r:id="rId25"/>
    <p:sldId id="727" r:id="rId26"/>
    <p:sldId id="725" r:id="rId27"/>
    <p:sldId id="728" r:id="rId28"/>
    <p:sldId id="726" r:id="rId29"/>
    <p:sldId id="729" r:id="rId30"/>
    <p:sldId id="730" r:id="rId31"/>
    <p:sldId id="731" r:id="rId32"/>
    <p:sldId id="732" r:id="rId33"/>
    <p:sldId id="733" r:id="rId34"/>
    <p:sldId id="734" r:id="rId35"/>
    <p:sldId id="735" r:id="rId36"/>
    <p:sldId id="736" r:id="rId37"/>
    <p:sldId id="737" r:id="rId38"/>
  </p:sldIdLst>
  <p:sldSz cx="9144000" cy="5143500" type="screen16x9"/>
  <p:notesSz cx="6950075" cy="9236075"/>
  <p:defaultTextStyle>
    <a:defPPr>
      <a:defRPr lang="en-US"/>
    </a:defPPr>
    <a:lvl1pPr algn="l" rtl="0" fontAlgn="base">
      <a:spcBef>
        <a:spcPct val="0"/>
      </a:spcBef>
      <a:spcAft>
        <a:spcPct val="0"/>
      </a:spcAft>
      <a:defRPr sz="1800" kern="1200">
        <a:solidFill>
          <a:schemeClr val="tx1"/>
        </a:solidFill>
        <a:latin typeface="Tahoma" pitchFamily="34" charset="0"/>
        <a:ea typeface="+mn-ea"/>
        <a:cs typeface="+mn-cs"/>
      </a:defRPr>
    </a:lvl1pPr>
    <a:lvl2pPr marL="342900" algn="l" rtl="0" fontAlgn="base">
      <a:spcBef>
        <a:spcPct val="0"/>
      </a:spcBef>
      <a:spcAft>
        <a:spcPct val="0"/>
      </a:spcAft>
      <a:defRPr sz="1800" kern="1200">
        <a:solidFill>
          <a:schemeClr val="tx1"/>
        </a:solidFill>
        <a:latin typeface="Tahoma" pitchFamily="34" charset="0"/>
        <a:ea typeface="+mn-ea"/>
        <a:cs typeface="+mn-cs"/>
      </a:defRPr>
    </a:lvl2pPr>
    <a:lvl3pPr marL="685800" algn="l" rtl="0" fontAlgn="base">
      <a:spcBef>
        <a:spcPct val="0"/>
      </a:spcBef>
      <a:spcAft>
        <a:spcPct val="0"/>
      </a:spcAft>
      <a:defRPr sz="1800" kern="1200">
        <a:solidFill>
          <a:schemeClr val="tx1"/>
        </a:solidFill>
        <a:latin typeface="Tahoma" pitchFamily="34" charset="0"/>
        <a:ea typeface="+mn-ea"/>
        <a:cs typeface="+mn-cs"/>
      </a:defRPr>
    </a:lvl3pPr>
    <a:lvl4pPr marL="1028700" algn="l" rtl="0" fontAlgn="base">
      <a:spcBef>
        <a:spcPct val="0"/>
      </a:spcBef>
      <a:spcAft>
        <a:spcPct val="0"/>
      </a:spcAft>
      <a:defRPr sz="1800" kern="1200">
        <a:solidFill>
          <a:schemeClr val="tx1"/>
        </a:solidFill>
        <a:latin typeface="Tahoma" pitchFamily="34" charset="0"/>
        <a:ea typeface="+mn-ea"/>
        <a:cs typeface="+mn-cs"/>
      </a:defRPr>
    </a:lvl4pPr>
    <a:lvl5pPr marL="1371600" algn="l" rtl="0" fontAlgn="base">
      <a:spcBef>
        <a:spcPct val="0"/>
      </a:spcBef>
      <a:spcAft>
        <a:spcPct val="0"/>
      </a:spcAft>
      <a:defRPr sz="1800" kern="1200">
        <a:solidFill>
          <a:schemeClr val="tx1"/>
        </a:solidFill>
        <a:latin typeface="Tahoma" pitchFamily="34" charset="0"/>
        <a:ea typeface="+mn-ea"/>
        <a:cs typeface="+mn-cs"/>
      </a:defRPr>
    </a:lvl5pPr>
    <a:lvl6pPr marL="1714500" algn="l" defTabSz="685800" rtl="0" eaLnBrk="1" latinLnBrk="0" hangingPunct="1">
      <a:defRPr sz="1800" kern="1200">
        <a:solidFill>
          <a:schemeClr val="tx1"/>
        </a:solidFill>
        <a:latin typeface="Tahoma" pitchFamily="34" charset="0"/>
        <a:ea typeface="+mn-ea"/>
        <a:cs typeface="+mn-cs"/>
      </a:defRPr>
    </a:lvl6pPr>
    <a:lvl7pPr marL="2057400" algn="l" defTabSz="685800" rtl="0" eaLnBrk="1" latinLnBrk="0" hangingPunct="1">
      <a:defRPr sz="1800" kern="1200">
        <a:solidFill>
          <a:schemeClr val="tx1"/>
        </a:solidFill>
        <a:latin typeface="Tahoma" pitchFamily="34" charset="0"/>
        <a:ea typeface="+mn-ea"/>
        <a:cs typeface="+mn-cs"/>
      </a:defRPr>
    </a:lvl7pPr>
    <a:lvl8pPr marL="2400300" algn="l" defTabSz="685800" rtl="0" eaLnBrk="1" latinLnBrk="0" hangingPunct="1">
      <a:defRPr sz="1800" kern="1200">
        <a:solidFill>
          <a:schemeClr val="tx1"/>
        </a:solidFill>
        <a:latin typeface="Tahoma" pitchFamily="34" charset="0"/>
        <a:ea typeface="+mn-ea"/>
        <a:cs typeface="+mn-cs"/>
      </a:defRPr>
    </a:lvl8pPr>
    <a:lvl9pPr marL="2743200" algn="l" defTabSz="685800" rtl="0" eaLnBrk="1" latinLnBrk="0" hangingPunct="1">
      <a:defRPr sz="18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B9EDFF"/>
    <a:srgbClr val="FF0000"/>
    <a:srgbClr val="FFEBEB"/>
    <a:srgbClr val="FFC1C1"/>
    <a:srgbClr val="CFC215"/>
    <a:srgbClr val="B9FFD9"/>
    <a:srgbClr val="B8F8A6"/>
    <a:srgbClr val="B1F1B7"/>
    <a:srgbClr val="B3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1" autoAdjust="0"/>
    <p:restoredTop sz="90929"/>
  </p:normalViewPr>
  <p:slideViewPr>
    <p:cSldViewPr>
      <p:cViewPr varScale="1">
        <p:scale>
          <a:sx n="139" d="100"/>
          <a:sy n="139" d="100"/>
        </p:scale>
        <p:origin x="84" y="22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85" d="100"/>
          <a:sy n="85" d="100"/>
        </p:scale>
        <p:origin x="3342" y="90"/>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NEU\Courses\INFO_7375_Neural_Networks_AI\Sources\activation_function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Sigmoid Activation Function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0715223097112861E-2"/>
          <c:y val="0.17171296296296296"/>
          <c:w val="0.92917085353502493"/>
          <c:h val="0.61903579760863214"/>
        </c:manualLayout>
      </c:layout>
      <c:scatterChart>
        <c:scatterStyle val="smoothMarker"/>
        <c:varyColors val="0"/>
        <c:ser>
          <c:idx val="0"/>
          <c:order val="0"/>
          <c:tx>
            <c:v>Sigmoid</c:v>
          </c:tx>
          <c:spPr>
            <a:ln w="28575" cap="rnd">
              <a:solidFill>
                <a:srgbClr val="002060"/>
              </a:solidFill>
              <a:round/>
            </a:ln>
            <a:effectLst/>
          </c:spPr>
          <c:marker>
            <c:symbol val="none"/>
          </c:marker>
          <c:xVal>
            <c:numRef>
              <c:f>Sigmoid!$A$5:$A$26</c:f>
              <c:numCache>
                <c:formatCode>General</c:formatCode>
                <c:ptCount val="22"/>
                <c:pt idx="0">
                  <c:v>-5</c:v>
                </c:pt>
                <c:pt idx="1">
                  <c:v>-4</c:v>
                </c:pt>
                <c:pt idx="2">
                  <c:v>-3</c:v>
                </c:pt>
                <c:pt idx="3">
                  <c:v>-2</c:v>
                </c:pt>
                <c:pt idx="4">
                  <c:v>-1.5</c:v>
                </c:pt>
                <c:pt idx="5">
                  <c:v>-1</c:v>
                </c:pt>
                <c:pt idx="6">
                  <c:v>-0.8</c:v>
                </c:pt>
                <c:pt idx="7">
                  <c:v>-0.6</c:v>
                </c:pt>
                <c:pt idx="8">
                  <c:v>-0.4</c:v>
                </c:pt>
                <c:pt idx="9">
                  <c:v>-0.2</c:v>
                </c:pt>
                <c:pt idx="10">
                  <c:v>0</c:v>
                </c:pt>
                <c:pt idx="11">
                  <c:v>0.2</c:v>
                </c:pt>
                <c:pt idx="12">
                  <c:v>0.4</c:v>
                </c:pt>
                <c:pt idx="13">
                  <c:v>0.6</c:v>
                </c:pt>
                <c:pt idx="14">
                  <c:v>0.8</c:v>
                </c:pt>
                <c:pt idx="15">
                  <c:v>1</c:v>
                </c:pt>
                <c:pt idx="16">
                  <c:v>1.5</c:v>
                </c:pt>
                <c:pt idx="17">
                  <c:v>2</c:v>
                </c:pt>
                <c:pt idx="18">
                  <c:v>3</c:v>
                </c:pt>
                <c:pt idx="19">
                  <c:v>4</c:v>
                </c:pt>
                <c:pt idx="20">
                  <c:v>5</c:v>
                </c:pt>
              </c:numCache>
            </c:numRef>
          </c:xVal>
          <c:yVal>
            <c:numRef>
              <c:f>Sigmoid!$B$5:$B$25</c:f>
              <c:numCache>
                <c:formatCode>General</c:formatCode>
                <c:ptCount val="21"/>
                <c:pt idx="0">
                  <c:v>6.6928509242848554E-3</c:v>
                </c:pt>
                <c:pt idx="1">
                  <c:v>1.7986209962091559E-2</c:v>
                </c:pt>
                <c:pt idx="2">
                  <c:v>4.7425873177566781E-2</c:v>
                </c:pt>
                <c:pt idx="3">
                  <c:v>0.11920292202211755</c:v>
                </c:pt>
                <c:pt idx="4">
                  <c:v>0.18242552380635635</c:v>
                </c:pt>
                <c:pt idx="5">
                  <c:v>0.2689414213699951</c:v>
                </c:pt>
                <c:pt idx="6">
                  <c:v>0.31002551887238755</c:v>
                </c:pt>
                <c:pt idx="7">
                  <c:v>0.35434369377420455</c:v>
                </c:pt>
                <c:pt idx="8">
                  <c:v>0.401312339887548</c:v>
                </c:pt>
                <c:pt idx="9">
                  <c:v>0.45016600268752216</c:v>
                </c:pt>
                <c:pt idx="10">
                  <c:v>0.5</c:v>
                </c:pt>
                <c:pt idx="11">
                  <c:v>0.54983399731247795</c:v>
                </c:pt>
                <c:pt idx="12">
                  <c:v>0.598687660112452</c:v>
                </c:pt>
                <c:pt idx="13">
                  <c:v>0.6456563062257954</c:v>
                </c:pt>
                <c:pt idx="14">
                  <c:v>0.6899744811276125</c:v>
                </c:pt>
                <c:pt idx="15">
                  <c:v>0.7310585786300049</c:v>
                </c:pt>
                <c:pt idx="16">
                  <c:v>0.81757447619364365</c:v>
                </c:pt>
                <c:pt idx="17">
                  <c:v>0.88079707797788231</c:v>
                </c:pt>
                <c:pt idx="18">
                  <c:v>0.95257412682243336</c:v>
                </c:pt>
                <c:pt idx="19">
                  <c:v>0.98201379003790845</c:v>
                </c:pt>
                <c:pt idx="20">
                  <c:v>0.99330714907571527</c:v>
                </c:pt>
              </c:numCache>
            </c:numRef>
          </c:yVal>
          <c:smooth val="1"/>
          <c:extLst>
            <c:ext xmlns:c16="http://schemas.microsoft.com/office/drawing/2014/chart" uri="{C3380CC4-5D6E-409C-BE32-E72D297353CC}">
              <c16:uniqueId val="{00000000-018E-46EB-96A3-E71419962865}"/>
            </c:ext>
          </c:extLst>
        </c:ser>
        <c:ser>
          <c:idx val="1"/>
          <c:order val="1"/>
          <c:tx>
            <c:v>Derivative</c:v>
          </c:tx>
          <c:spPr>
            <a:ln w="28575" cap="rnd">
              <a:solidFill>
                <a:srgbClr val="FF0000"/>
              </a:solidFill>
              <a:round/>
            </a:ln>
            <a:effectLst/>
          </c:spPr>
          <c:marker>
            <c:symbol val="none"/>
          </c:marker>
          <c:xVal>
            <c:numRef>
              <c:f>Sigmoid!$A$5:$A$25</c:f>
              <c:numCache>
                <c:formatCode>General</c:formatCode>
                <c:ptCount val="21"/>
                <c:pt idx="0">
                  <c:v>-5</c:v>
                </c:pt>
                <c:pt idx="1">
                  <c:v>-4</c:v>
                </c:pt>
                <c:pt idx="2">
                  <c:v>-3</c:v>
                </c:pt>
                <c:pt idx="3">
                  <c:v>-2</c:v>
                </c:pt>
                <c:pt idx="4">
                  <c:v>-1.5</c:v>
                </c:pt>
                <c:pt idx="5">
                  <c:v>-1</c:v>
                </c:pt>
                <c:pt idx="6">
                  <c:v>-0.8</c:v>
                </c:pt>
                <c:pt idx="7">
                  <c:v>-0.6</c:v>
                </c:pt>
                <c:pt idx="8">
                  <c:v>-0.4</c:v>
                </c:pt>
                <c:pt idx="9">
                  <c:v>-0.2</c:v>
                </c:pt>
                <c:pt idx="10">
                  <c:v>0</c:v>
                </c:pt>
                <c:pt idx="11">
                  <c:v>0.2</c:v>
                </c:pt>
                <c:pt idx="12">
                  <c:v>0.4</c:v>
                </c:pt>
                <c:pt idx="13">
                  <c:v>0.6</c:v>
                </c:pt>
                <c:pt idx="14">
                  <c:v>0.8</c:v>
                </c:pt>
                <c:pt idx="15">
                  <c:v>1</c:v>
                </c:pt>
                <c:pt idx="16">
                  <c:v>1.5</c:v>
                </c:pt>
                <c:pt idx="17">
                  <c:v>2</c:v>
                </c:pt>
                <c:pt idx="18">
                  <c:v>3</c:v>
                </c:pt>
                <c:pt idx="19">
                  <c:v>4</c:v>
                </c:pt>
                <c:pt idx="20">
                  <c:v>5</c:v>
                </c:pt>
              </c:numCache>
            </c:numRef>
          </c:xVal>
          <c:yVal>
            <c:numRef>
              <c:f>Sigmoid!$C$5:$C$25</c:f>
              <c:numCache>
                <c:formatCode>General</c:formatCode>
                <c:ptCount val="21"/>
                <c:pt idx="0">
                  <c:v>6.6480566707901546E-3</c:v>
                </c:pt>
                <c:pt idx="1">
                  <c:v>1.7662706213291118E-2</c:v>
                </c:pt>
                <c:pt idx="2">
                  <c:v>4.5176659730912137E-2</c:v>
                </c:pt>
                <c:pt idx="3">
                  <c:v>0.10499358540350651</c:v>
                </c:pt>
                <c:pt idx="4">
                  <c:v>0.14914645207033286</c:v>
                </c:pt>
                <c:pt idx="5">
                  <c:v>0.19661193324148185</c:v>
                </c:pt>
                <c:pt idx="6">
                  <c:v>0.21390969652029443</c:v>
                </c:pt>
                <c:pt idx="7">
                  <c:v>0.2287842404566573</c:v>
                </c:pt>
                <c:pt idx="8">
                  <c:v>0.24026074574152914</c:v>
                </c:pt>
                <c:pt idx="9">
                  <c:v>0.24751657271185995</c:v>
                </c:pt>
                <c:pt idx="10">
                  <c:v>0.25</c:v>
                </c:pt>
                <c:pt idx="11">
                  <c:v>0.24751657271185995</c:v>
                </c:pt>
                <c:pt idx="12">
                  <c:v>0.24026074574152914</c:v>
                </c:pt>
                <c:pt idx="13">
                  <c:v>0.22878424045665732</c:v>
                </c:pt>
                <c:pt idx="14">
                  <c:v>0.2139096965202944</c:v>
                </c:pt>
                <c:pt idx="15">
                  <c:v>0.19661193324148185</c:v>
                </c:pt>
                <c:pt idx="16">
                  <c:v>0.14914645207033286</c:v>
                </c:pt>
                <c:pt idx="17">
                  <c:v>0.10499358540350662</c:v>
                </c:pt>
                <c:pt idx="18">
                  <c:v>4.5176659730911999E-2</c:v>
                </c:pt>
                <c:pt idx="19">
                  <c:v>1.7662706213291107E-2</c:v>
                </c:pt>
                <c:pt idx="20">
                  <c:v>6.6480566707900332E-3</c:v>
                </c:pt>
              </c:numCache>
            </c:numRef>
          </c:yVal>
          <c:smooth val="1"/>
          <c:extLst>
            <c:ext xmlns:c16="http://schemas.microsoft.com/office/drawing/2014/chart" uri="{C3380CC4-5D6E-409C-BE32-E72D297353CC}">
              <c16:uniqueId val="{00000001-018E-46EB-96A3-E71419962865}"/>
            </c:ext>
          </c:extLst>
        </c:ser>
        <c:dLbls>
          <c:showLegendKey val="0"/>
          <c:showVal val="0"/>
          <c:showCatName val="0"/>
          <c:showSerName val="0"/>
          <c:showPercent val="0"/>
          <c:showBubbleSize val="0"/>
        </c:dLbls>
        <c:axId val="2064243631"/>
        <c:axId val="2076575247"/>
      </c:scatterChart>
      <c:valAx>
        <c:axId val="2064243631"/>
        <c:scaling>
          <c:orientation val="minMax"/>
          <c:max val="5"/>
          <c:min val="-5"/>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800" dirty="0"/>
                  <a:t>z</a:t>
                </a:r>
              </a:p>
            </c:rich>
          </c:tx>
          <c:layout>
            <c:manualLayout>
              <c:xMode val="edge"/>
              <c:yMode val="edge"/>
              <c:x val="0.8780375725578361"/>
              <c:y val="0.8686623713261173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76575247"/>
        <c:crosses val="autoZero"/>
        <c:crossBetween val="midCat"/>
        <c:majorUnit val="1"/>
      </c:valAx>
      <c:valAx>
        <c:axId val="2076575247"/>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f(g) and f'(g)</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a:solidFill>
              <a:schemeClr val="tx1"/>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64243631"/>
        <c:crosses val="autoZero"/>
        <c:crossBetween val="midCat"/>
        <c:majorUnit val="0.5"/>
      </c:valAx>
      <c:spPr>
        <a:noFill/>
        <a:ln>
          <a:noFill/>
        </a:ln>
        <a:effectLst/>
      </c:spPr>
    </c:plotArea>
    <c:legend>
      <c:legendPos val="r"/>
      <c:layout>
        <c:manualLayout>
          <c:xMode val="edge"/>
          <c:yMode val="edge"/>
          <c:x val="8.8773364712287015E-2"/>
          <c:y val="0.21668971685534694"/>
          <c:w val="0.39281609276554164"/>
          <c:h val="0.1937217911238830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dirty="0"/>
              <a:t>tanh(z) Activation Function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0715223097112861E-2"/>
          <c:y val="0.17171296296296296"/>
          <c:w val="0.92917085353502493"/>
          <c:h val="0.61903579760863214"/>
        </c:manualLayout>
      </c:layout>
      <c:scatterChart>
        <c:scatterStyle val="smoothMarker"/>
        <c:varyColors val="0"/>
        <c:ser>
          <c:idx val="0"/>
          <c:order val="0"/>
          <c:tx>
            <c:v>tanh</c:v>
          </c:tx>
          <c:spPr>
            <a:ln w="28575" cap="rnd">
              <a:solidFill>
                <a:srgbClr val="002060"/>
              </a:solidFill>
              <a:round/>
            </a:ln>
            <a:effectLst/>
          </c:spPr>
          <c:marker>
            <c:symbol val="none"/>
          </c:marker>
          <c:xVal>
            <c:numRef>
              <c:f>Sigmoid!$A$5:$A$25</c:f>
              <c:numCache>
                <c:formatCode>General</c:formatCode>
                <c:ptCount val="21"/>
                <c:pt idx="0">
                  <c:v>-5</c:v>
                </c:pt>
                <c:pt idx="1">
                  <c:v>-4</c:v>
                </c:pt>
                <c:pt idx="2">
                  <c:v>-3</c:v>
                </c:pt>
                <c:pt idx="3">
                  <c:v>-2</c:v>
                </c:pt>
                <c:pt idx="4">
                  <c:v>-1.5</c:v>
                </c:pt>
                <c:pt idx="5">
                  <c:v>-1</c:v>
                </c:pt>
                <c:pt idx="6">
                  <c:v>-0.8</c:v>
                </c:pt>
                <c:pt idx="7">
                  <c:v>-0.6</c:v>
                </c:pt>
                <c:pt idx="8">
                  <c:v>-0.4</c:v>
                </c:pt>
                <c:pt idx="9">
                  <c:v>-0.2</c:v>
                </c:pt>
                <c:pt idx="10">
                  <c:v>0</c:v>
                </c:pt>
                <c:pt idx="11">
                  <c:v>0.2</c:v>
                </c:pt>
                <c:pt idx="12">
                  <c:v>0.4</c:v>
                </c:pt>
                <c:pt idx="13">
                  <c:v>0.6</c:v>
                </c:pt>
                <c:pt idx="14">
                  <c:v>0.8</c:v>
                </c:pt>
                <c:pt idx="15">
                  <c:v>1</c:v>
                </c:pt>
                <c:pt idx="16">
                  <c:v>1.5</c:v>
                </c:pt>
                <c:pt idx="17">
                  <c:v>2</c:v>
                </c:pt>
                <c:pt idx="18">
                  <c:v>3</c:v>
                </c:pt>
                <c:pt idx="19">
                  <c:v>4</c:v>
                </c:pt>
                <c:pt idx="20">
                  <c:v>5</c:v>
                </c:pt>
              </c:numCache>
            </c:numRef>
          </c:xVal>
          <c:yVal>
            <c:numRef>
              <c:f>Sigmoid!$D$5:$D$25</c:f>
              <c:numCache>
                <c:formatCode>General</c:formatCode>
                <c:ptCount val="21"/>
                <c:pt idx="0">
                  <c:v>-0.999909204262595</c:v>
                </c:pt>
                <c:pt idx="1">
                  <c:v>-0.99932929973906692</c:v>
                </c:pt>
                <c:pt idx="2">
                  <c:v>-0.99505475368673058</c:v>
                </c:pt>
                <c:pt idx="3">
                  <c:v>-0.96402758007581701</c:v>
                </c:pt>
                <c:pt idx="4">
                  <c:v>-0.9051482536448664</c:v>
                </c:pt>
                <c:pt idx="5">
                  <c:v>-0.76159415595576485</c:v>
                </c:pt>
                <c:pt idx="6">
                  <c:v>-0.66403677026784902</c:v>
                </c:pt>
                <c:pt idx="7">
                  <c:v>-0.53704956699803541</c:v>
                </c:pt>
                <c:pt idx="8">
                  <c:v>-0.37994896225522484</c:v>
                </c:pt>
                <c:pt idx="9">
                  <c:v>-0.19737532022490403</c:v>
                </c:pt>
                <c:pt idx="10">
                  <c:v>0</c:v>
                </c:pt>
                <c:pt idx="11">
                  <c:v>0.19737532022490403</c:v>
                </c:pt>
                <c:pt idx="12">
                  <c:v>0.37994896225522484</c:v>
                </c:pt>
                <c:pt idx="13">
                  <c:v>0.53704956699803541</c:v>
                </c:pt>
                <c:pt idx="14">
                  <c:v>0.66403677026784902</c:v>
                </c:pt>
                <c:pt idx="15">
                  <c:v>0.76159415595576485</c:v>
                </c:pt>
                <c:pt idx="16">
                  <c:v>0.9051482536448664</c:v>
                </c:pt>
                <c:pt idx="17">
                  <c:v>0.96402758007581701</c:v>
                </c:pt>
                <c:pt idx="18">
                  <c:v>0.99505475368673058</c:v>
                </c:pt>
                <c:pt idx="19">
                  <c:v>0.99932929973906692</c:v>
                </c:pt>
                <c:pt idx="20">
                  <c:v>0.999909204262595</c:v>
                </c:pt>
              </c:numCache>
            </c:numRef>
          </c:yVal>
          <c:smooth val="1"/>
          <c:extLst>
            <c:ext xmlns:c16="http://schemas.microsoft.com/office/drawing/2014/chart" uri="{C3380CC4-5D6E-409C-BE32-E72D297353CC}">
              <c16:uniqueId val="{00000000-CD6E-4356-9708-F5E8EA5FFAC3}"/>
            </c:ext>
          </c:extLst>
        </c:ser>
        <c:ser>
          <c:idx val="1"/>
          <c:order val="1"/>
          <c:tx>
            <c:v>Derivative</c:v>
          </c:tx>
          <c:spPr>
            <a:ln w="28575" cap="rnd">
              <a:solidFill>
                <a:srgbClr val="FF0000"/>
              </a:solidFill>
              <a:round/>
            </a:ln>
            <a:effectLst/>
          </c:spPr>
          <c:marker>
            <c:symbol val="none"/>
          </c:marker>
          <c:xVal>
            <c:numRef>
              <c:f>Sigmoid!$A$5:$A$25</c:f>
              <c:numCache>
                <c:formatCode>General</c:formatCode>
                <c:ptCount val="21"/>
                <c:pt idx="0">
                  <c:v>-5</c:v>
                </c:pt>
                <c:pt idx="1">
                  <c:v>-4</c:v>
                </c:pt>
                <c:pt idx="2">
                  <c:v>-3</c:v>
                </c:pt>
                <c:pt idx="3">
                  <c:v>-2</c:v>
                </c:pt>
                <c:pt idx="4">
                  <c:v>-1.5</c:v>
                </c:pt>
                <c:pt idx="5">
                  <c:v>-1</c:v>
                </c:pt>
                <c:pt idx="6">
                  <c:v>-0.8</c:v>
                </c:pt>
                <c:pt idx="7">
                  <c:v>-0.6</c:v>
                </c:pt>
                <c:pt idx="8">
                  <c:v>-0.4</c:v>
                </c:pt>
                <c:pt idx="9">
                  <c:v>-0.2</c:v>
                </c:pt>
                <c:pt idx="10">
                  <c:v>0</c:v>
                </c:pt>
                <c:pt idx="11">
                  <c:v>0.2</c:v>
                </c:pt>
                <c:pt idx="12">
                  <c:v>0.4</c:v>
                </c:pt>
                <c:pt idx="13">
                  <c:v>0.6</c:v>
                </c:pt>
                <c:pt idx="14">
                  <c:v>0.8</c:v>
                </c:pt>
                <c:pt idx="15">
                  <c:v>1</c:v>
                </c:pt>
                <c:pt idx="16">
                  <c:v>1.5</c:v>
                </c:pt>
                <c:pt idx="17">
                  <c:v>2</c:v>
                </c:pt>
                <c:pt idx="18">
                  <c:v>3</c:v>
                </c:pt>
                <c:pt idx="19">
                  <c:v>4</c:v>
                </c:pt>
                <c:pt idx="20">
                  <c:v>5</c:v>
                </c:pt>
              </c:numCache>
            </c:numRef>
          </c:xVal>
          <c:yVal>
            <c:numRef>
              <c:f>Sigmoid!$E$5:$E$25</c:f>
              <c:numCache>
                <c:formatCode>General</c:formatCode>
                <c:ptCount val="21"/>
                <c:pt idx="0">
                  <c:v>1.8158323094408235E-4</c:v>
                </c:pt>
                <c:pt idx="1">
                  <c:v>1.3409506830260876E-3</c:v>
                </c:pt>
                <c:pt idx="2">
                  <c:v>9.8660371654399892E-3</c:v>
                </c:pt>
                <c:pt idx="3">
                  <c:v>7.0650824853164207E-2</c:v>
                </c:pt>
                <c:pt idx="4">
                  <c:v>0.18070663892364858</c:v>
                </c:pt>
                <c:pt idx="5">
                  <c:v>0.41997434161402614</c:v>
                </c:pt>
                <c:pt idx="6">
                  <c:v>0.55905516773224395</c:v>
                </c:pt>
                <c:pt idx="7">
                  <c:v>0.71157776258722261</c:v>
                </c:pt>
                <c:pt idx="8">
                  <c:v>0.85563878608117772</c:v>
                </c:pt>
                <c:pt idx="9">
                  <c:v>0.96104298296611657</c:v>
                </c:pt>
                <c:pt idx="10">
                  <c:v>1</c:v>
                </c:pt>
                <c:pt idx="11">
                  <c:v>0.96104298296611657</c:v>
                </c:pt>
                <c:pt idx="12">
                  <c:v>0.85563878608117772</c:v>
                </c:pt>
                <c:pt idx="13">
                  <c:v>0.71157776258722261</c:v>
                </c:pt>
                <c:pt idx="14">
                  <c:v>0.55905516773224395</c:v>
                </c:pt>
                <c:pt idx="15">
                  <c:v>0.41997434161402614</c:v>
                </c:pt>
                <c:pt idx="16">
                  <c:v>0.18070663892364858</c:v>
                </c:pt>
                <c:pt idx="17">
                  <c:v>7.0650824853164207E-2</c:v>
                </c:pt>
                <c:pt idx="18">
                  <c:v>9.8660371654399892E-3</c:v>
                </c:pt>
                <c:pt idx="19">
                  <c:v>1.3409506830260876E-3</c:v>
                </c:pt>
                <c:pt idx="20">
                  <c:v>1.8158323094408235E-4</c:v>
                </c:pt>
              </c:numCache>
            </c:numRef>
          </c:yVal>
          <c:smooth val="1"/>
          <c:extLst>
            <c:ext xmlns:c16="http://schemas.microsoft.com/office/drawing/2014/chart" uri="{C3380CC4-5D6E-409C-BE32-E72D297353CC}">
              <c16:uniqueId val="{00000001-CD6E-4356-9708-F5E8EA5FFAC3}"/>
            </c:ext>
          </c:extLst>
        </c:ser>
        <c:dLbls>
          <c:showLegendKey val="0"/>
          <c:showVal val="0"/>
          <c:showCatName val="0"/>
          <c:showSerName val="0"/>
          <c:showPercent val="0"/>
          <c:showBubbleSize val="0"/>
        </c:dLbls>
        <c:axId val="2064243631"/>
        <c:axId val="2076575247"/>
      </c:scatterChart>
      <c:valAx>
        <c:axId val="2064243631"/>
        <c:scaling>
          <c:orientation val="minMax"/>
          <c:max val="5"/>
          <c:min val="-5"/>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800" dirty="0"/>
                  <a:t>z</a:t>
                </a:r>
              </a:p>
            </c:rich>
          </c:tx>
          <c:layout>
            <c:manualLayout>
              <c:xMode val="edge"/>
              <c:yMode val="edge"/>
              <c:x val="0.89850268933657318"/>
              <c:y val="0.6057245902725443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cross"/>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76575247"/>
        <c:crosses val="autoZero"/>
        <c:crossBetween val="midCat"/>
        <c:majorUnit val="1"/>
      </c:valAx>
      <c:valAx>
        <c:axId val="2076575247"/>
        <c:scaling>
          <c:orientation val="minMax"/>
          <c:max val="1"/>
          <c:min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12700">
            <a:solidFill>
              <a:schemeClr val="tx1"/>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64243631"/>
        <c:crosses val="autoZero"/>
        <c:crossBetween val="midCat"/>
        <c:majorUnit val="0.5"/>
      </c:valAx>
      <c:spPr>
        <a:noFill/>
        <a:ln>
          <a:noFill/>
        </a:ln>
        <a:effectLst/>
      </c:spPr>
    </c:plotArea>
    <c:legend>
      <c:legendPos val="r"/>
      <c:layout>
        <c:manualLayout>
          <c:xMode val="edge"/>
          <c:yMode val="edge"/>
          <c:x val="0.19109907077089838"/>
          <c:y val="0.80041159079427915"/>
          <c:w val="0.60469021802332201"/>
          <c:h val="0.1989805467449545"/>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7283" name="Rectangle 3"/>
          <p:cNvSpPr>
            <a:spLocks noGrp="1" noChangeArrowheads="1"/>
          </p:cNvSpPr>
          <p:nvPr>
            <p:ph type="dt" sz="quarter"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97284" name="Rectangle 4"/>
          <p:cNvSpPr>
            <a:spLocks noGrp="1" noChangeArrowheads="1"/>
          </p:cNvSpPr>
          <p:nvPr>
            <p:ph type="ftr" sz="quarter" idx="2"/>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7285" name="Rectangle 5"/>
          <p:cNvSpPr>
            <a:spLocks noGrp="1" noChangeArrowheads="1"/>
          </p:cNvSpPr>
          <p:nvPr>
            <p:ph type="sldNum" sz="quarter" idx="3"/>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F1D50257-17F5-44CD-923E-9E9E8834CB3C}" type="slidenum">
              <a:rPr lang="en-US"/>
              <a:pPr>
                <a:defRPr/>
              </a:pPr>
              <a:t>‹#›</a:t>
            </a:fld>
            <a:endParaRPr lang="en-US"/>
          </a:p>
        </p:txBody>
      </p:sp>
    </p:spTree>
    <p:extLst>
      <p:ext uri="{BB962C8B-B14F-4D97-AF65-F5344CB8AC3E}">
        <p14:creationId xmlns:p14="http://schemas.microsoft.com/office/powerpoint/2010/main" val="787982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9331" name="Rectangle 3"/>
          <p:cNvSpPr>
            <a:spLocks noGrp="1" noChangeArrowheads="1"/>
          </p:cNvSpPr>
          <p:nvPr>
            <p:ph type="dt"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16388" name="Rectangle 4"/>
          <p:cNvSpPr>
            <a:spLocks noGrp="1" noRot="1" noChangeAspect="1" noChangeArrowheads="1" noTextEdit="1"/>
          </p:cNvSpPr>
          <p:nvPr>
            <p:ph type="sldImg" idx="2"/>
          </p:nvPr>
        </p:nvSpPr>
        <p:spPr bwMode="auto">
          <a:xfrm>
            <a:off x="396875" y="692150"/>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3" name="Rectangle 5"/>
          <p:cNvSpPr>
            <a:spLocks noGrp="1" noChangeArrowheads="1"/>
          </p:cNvSpPr>
          <p:nvPr>
            <p:ph type="body" sz="quarter" idx="3"/>
          </p:nvPr>
        </p:nvSpPr>
        <p:spPr bwMode="auto">
          <a:xfrm>
            <a:off x="927100" y="4387850"/>
            <a:ext cx="5095875" cy="4156075"/>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9334" name="Rectangle 6"/>
          <p:cNvSpPr>
            <a:spLocks noGrp="1" noChangeArrowheads="1"/>
          </p:cNvSpPr>
          <p:nvPr>
            <p:ph type="ftr" sz="quarter" idx="4"/>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9335" name="Rectangle 7"/>
          <p:cNvSpPr>
            <a:spLocks noGrp="1" noChangeArrowheads="1"/>
          </p:cNvSpPr>
          <p:nvPr>
            <p:ph type="sldNum" sz="quarter" idx="5"/>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72847581-2AB3-4E1B-9DDC-68E157F3E9DE}" type="slidenum">
              <a:rPr lang="en-US"/>
              <a:pPr>
                <a:defRPr/>
              </a:pPr>
              <a:t>‹#›</a:t>
            </a:fld>
            <a:endParaRPr lang="en-US"/>
          </a:p>
        </p:txBody>
      </p:sp>
    </p:spTree>
    <p:extLst>
      <p:ext uri="{BB962C8B-B14F-4D97-AF65-F5344CB8AC3E}">
        <p14:creationId xmlns:p14="http://schemas.microsoft.com/office/powerpoint/2010/main" val="34992272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900" kern="1200">
        <a:solidFill>
          <a:schemeClr val="tx1"/>
        </a:solidFill>
        <a:latin typeface="Arial" charset="0"/>
        <a:ea typeface="+mn-ea"/>
        <a:cs typeface="+mn-cs"/>
      </a:defRPr>
    </a:lvl1pPr>
    <a:lvl2pPr marL="342900" algn="l" rtl="0" eaLnBrk="0" fontAlgn="base" hangingPunct="0">
      <a:spcBef>
        <a:spcPct val="30000"/>
      </a:spcBef>
      <a:spcAft>
        <a:spcPct val="0"/>
      </a:spcAft>
      <a:defRPr kumimoji="1" sz="900" kern="1200">
        <a:solidFill>
          <a:schemeClr val="tx1"/>
        </a:solidFill>
        <a:latin typeface="Arial" charset="0"/>
        <a:ea typeface="+mn-ea"/>
        <a:cs typeface="+mn-cs"/>
      </a:defRPr>
    </a:lvl2pPr>
    <a:lvl3pPr marL="685800" algn="l" rtl="0" eaLnBrk="0" fontAlgn="base" hangingPunct="0">
      <a:spcBef>
        <a:spcPct val="30000"/>
      </a:spcBef>
      <a:spcAft>
        <a:spcPct val="0"/>
      </a:spcAft>
      <a:defRPr kumimoji="1" sz="900" kern="1200">
        <a:solidFill>
          <a:schemeClr val="tx1"/>
        </a:solidFill>
        <a:latin typeface="Arial" charset="0"/>
        <a:ea typeface="+mn-ea"/>
        <a:cs typeface="+mn-cs"/>
      </a:defRPr>
    </a:lvl3pPr>
    <a:lvl4pPr marL="1028700" algn="l" rtl="0" eaLnBrk="0" fontAlgn="base" hangingPunct="0">
      <a:spcBef>
        <a:spcPct val="30000"/>
      </a:spcBef>
      <a:spcAft>
        <a:spcPct val="0"/>
      </a:spcAft>
      <a:defRPr kumimoji="1" sz="900" kern="1200">
        <a:solidFill>
          <a:schemeClr val="tx1"/>
        </a:solidFill>
        <a:latin typeface="Arial" charset="0"/>
        <a:ea typeface="+mn-ea"/>
        <a:cs typeface="+mn-cs"/>
      </a:defRPr>
    </a:lvl4pPr>
    <a:lvl5pPr marL="1371600" algn="l" rtl="0" eaLnBrk="0" fontAlgn="base" hangingPunct="0">
      <a:spcBef>
        <a:spcPct val="30000"/>
      </a:spcBef>
      <a:spcAft>
        <a:spcPct val="0"/>
      </a:spcAft>
      <a:defRPr kumimoji="1" sz="900" kern="1200">
        <a:solidFill>
          <a:schemeClr val="tx1"/>
        </a:solidFill>
        <a:latin typeface="Arial"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22"/>
          <p:cNvSpPr>
            <a:spLocks noChangeArrowheads="1"/>
          </p:cNvSpPr>
          <p:nvPr userDrawn="1"/>
        </p:nvSpPr>
        <p:spPr bwMode="ltGray">
          <a:xfrm>
            <a:off x="398464" y="222766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5" name="Rectangle 25"/>
          <p:cNvSpPr>
            <a:spLocks noChangeArrowheads="1"/>
          </p:cNvSpPr>
          <p:nvPr userDrawn="1"/>
        </p:nvSpPr>
        <p:spPr bwMode="ltGray">
          <a:xfrm>
            <a:off x="522288" y="253246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 name="Rectangle 27"/>
          <p:cNvSpPr>
            <a:spLocks noChangeArrowheads="1"/>
          </p:cNvSpPr>
          <p:nvPr userDrawn="1"/>
        </p:nvSpPr>
        <p:spPr bwMode="ltGray">
          <a:xfrm>
            <a:off x="107950" y="2477692"/>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7" name="Rectangle 10"/>
          <p:cNvSpPr>
            <a:spLocks noChangeArrowheads="1"/>
          </p:cNvSpPr>
          <p:nvPr/>
        </p:nvSpPr>
        <p:spPr bwMode="auto">
          <a:xfrm>
            <a:off x="635001" y="2103835"/>
            <a:ext cx="31750" cy="789384"/>
          </a:xfrm>
          <a:prstGeom prst="rect">
            <a:avLst/>
          </a:prstGeom>
          <a:solidFill>
            <a:schemeClr val="bg2"/>
          </a:solidFill>
          <a:ln w="9525">
            <a:noFill/>
            <a:miter lim="800000"/>
            <a:headEnd/>
            <a:tailEnd/>
          </a:ln>
          <a:effectLst/>
        </p:spPr>
        <p:txBody>
          <a:bodyPr wrap="none" anchor="ctr"/>
          <a:lstStyle/>
          <a:p>
            <a:pPr>
              <a:defRPr/>
            </a:pPr>
            <a:endParaRPr lang="en-US" sz="1800"/>
          </a:p>
        </p:txBody>
      </p:sp>
      <p:sp>
        <p:nvSpPr>
          <p:cNvPr id="8" name="Rectangle 11"/>
          <p:cNvSpPr>
            <a:spLocks noChangeArrowheads="1"/>
          </p:cNvSpPr>
          <p:nvPr/>
        </p:nvSpPr>
        <p:spPr bwMode="auto">
          <a:xfrm flipV="1">
            <a:off x="315913" y="2720578"/>
            <a:ext cx="8693150" cy="4167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sz="1800"/>
          </a:p>
        </p:txBody>
      </p:sp>
      <p:sp>
        <p:nvSpPr>
          <p:cNvPr id="9" name="Text Box 29"/>
          <p:cNvSpPr txBox="1">
            <a:spLocks noChangeArrowheads="1"/>
          </p:cNvSpPr>
          <p:nvPr userDrawn="1"/>
        </p:nvSpPr>
        <p:spPr bwMode="auto">
          <a:xfrm>
            <a:off x="6019800" y="113340"/>
            <a:ext cx="2989263" cy="646331"/>
          </a:xfrm>
          <a:prstGeom prst="rect">
            <a:avLst/>
          </a:prstGeom>
          <a:noFill/>
          <a:ln w="9525">
            <a:noFill/>
            <a:miter lim="800000"/>
            <a:headEnd/>
            <a:tailEnd/>
          </a:ln>
          <a:effectLst/>
        </p:spPr>
        <p:txBody>
          <a:bodyPr wrap="square">
            <a:spAutoFit/>
          </a:bodyPr>
          <a:lstStyle/>
          <a:p>
            <a:pPr>
              <a:spcBef>
                <a:spcPts val="0"/>
              </a:spcBef>
              <a:defRPr/>
            </a:pPr>
            <a:r>
              <a:rPr lang="en-US" sz="1800" dirty="0"/>
              <a:t>Sergey K. Aityan</a:t>
            </a:r>
          </a:p>
          <a:p>
            <a:pPr>
              <a:spcBef>
                <a:spcPts val="0"/>
              </a:spcBef>
              <a:defRPr/>
            </a:pPr>
            <a:r>
              <a:rPr lang="en-US" sz="1800" dirty="0"/>
              <a:t>s.aityan@northeastern.edu</a:t>
            </a:r>
          </a:p>
        </p:txBody>
      </p:sp>
      <p:sp>
        <p:nvSpPr>
          <p:cNvPr id="65548" name="Rectangle 12"/>
          <p:cNvSpPr>
            <a:spLocks noGrp="1" noChangeArrowheads="1"/>
          </p:cNvSpPr>
          <p:nvPr>
            <p:ph type="ctrTitle"/>
          </p:nvPr>
        </p:nvSpPr>
        <p:spPr>
          <a:xfrm>
            <a:off x="1524000" y="3095491"/>
            <a:ext cx="5564995" cy="598884"/>
          </a:xfrm>
        </p:spPr>
        <p:txBody>
          <a:bodyPr/>
          <a:lstStyle>
            <a:lvl1pPr>
              <a:defRPr sz="3200"/>
            </a:lvl1pPr>
          </a:lstStyle>
          <a:p>
            <a:r>
              <a:rPr lang="en-US" dirty="0"/>
              <a:t>Click to edit Master title style</a:t>
            </a:r>
          </a:p>
        </p:txBody>
      </p:sp>
      <p:sp>
        <p:nvSpPr>
          <p:cNvPr id="3" name="Text Box 29">
            <a:extLst>
              <a:ext uri="{FF2B5EF4-FFF2-40B4-BE49-F238E27FC236}">
                <a16:creationId xmlns:a16="http://schemas.microsoft.com/office/drawing/2014/main" id="{A64F5065-D737-E9BE-1E51-58481296AB41}"/>
              </a:ext>
            </a:extLst>
          </p:cNvPr>
          <p:cNvSpPr txBox="1">
            <a:spLocks noChangeArrowheads="1"/>
          </p:cNvSpPr>
          <p:nvPr userDrawn="1"/>
        </p:nvSpPr>
        <p:spPr bwMode="auto">
          <a:xfrm>
            <a:off x="1082676" y="1978942"/>
            <a:ext cx="7394573" cy="830997"/>
          </a:xfrm>
          <a:prstGeom prst="rect">
            <a:avLst/>
          </a:prstGeom>
          <a:noFill/>
          <a:ln w="9525">
            <a:noFill/>
            <a:miter lim="800000"/>
            <a:headEnd/>
            <a:tailEnd/>
          </a:ln>
          <a:effectLst/>
        </p:spPr>
        <p:txBody>
          <a:bodyPr wrap="square">
            <a:spAutoFit/>
          </a:bodyPr>
          <a:lstStyle/>
          <a:p>
            <a:r>
              <a:rPr lang="en-US" sz="4800" baseline="0" dirty="0">
                <a:solidFill>
                  <a:srgbClr val="333399"/>
                </a:solidFill>
              </a:rPr>
              <a:t>Artificial Neural Networks</a:t>
            </a:r>
          </a:p>
        </p:txBody>
      </p:sp>
      <p:pic>
        <p:nvPicPr>
          <p:cNvPr id="2" name="Picture 1">
            <a:extLst>
              <a:ext uri="{FF2B5EF4-FFF2-40B4-BE49-F238E27FC236}">
                <a16:creationId xmlns:a16="http://schemas.microsoft.com/office/drawing/2014/main" id="{92456850-AB26-F658-4BCE-ACAB9ECB156B}"/>
              </a:ext>
            </a:extLst>
          </p:cNvPr>
          <p:cNvPicPr>
            <a:picLocks noChangeAspect="1"/>
          </p:cNvPicPr>
          <p:nvPr userDrawn="1"/>
        </p:nvPicPr>
        <p:blipFill>
          <a:blip r:embed="rId2"/>
          <a:stretch>
            <a:fillRect/>
          </a:stretch>
        </p:blipFill>
        <p:spPr>
          <a:xfrm>
            <a:off x="166687" y="189691"/>
            <a:ext cx="2074864" cy="581794"/>
          </a:xfrm>
          <a:prstGeom prst="rect">
            <a:avLst/>
          </a:prstGeom>
        </p:spPr>
      </p:pic>
    </p:spTree>
    <p:extLst>
      <p:ext uri="{BB962C8B-B14F-4D97-AF65-F5344CB8AC3E}">
        <p14:creationId xmlns:p14="http://schemas.microsoft.com/office/powerpoint/2010/main" val="170326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065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5">
            <a:extLst>
              <a:ext uri="{FF2B5EF4-FFF2-40B4-BE49-F238E27FC236}">
                <a16:creationId xmlns:a16="http://schemas.microsoft.com/office/drawing/2014/main" id="{86E26064-3D00-49F6-8362-C795B30818E0}"/>
              </a:ext>
            </a:extLst>
          </p:cNvPr>
          <p:cNvSpPr>
            <a:spLocks noGrp="1"/>
          </p:cNvSpPr>
          <p:nvPr>
            <p:ph sz="quarter" idx="10"/>
          </p:nvPr>
        </p:nvSpPr>
        <p:spPr>
          <a:xfrm>
            <a:off x="533400" y="1257300"/>
            <a:ext cx="3886200" cy="3371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7">
            <a:extLst>
              <a:ext uri="{FF2B5EF4-FFF2-40B4-BE49-F238E27FC236}">
                <a16:creationId xmlns:a16="http://schemas.microsoft.com/office/drawing/2014/main" id="{D72D19B3-9000-47C2-9C05-FBAC3FB266F0}"/>
              </a:ext>
            </a:extLst>
          </p:cNvPr>
          <p:cNvSpPr>
            <a:spLocks noGrp="1"/>
          </p:cNvSpPr>
          <p:nvPr>
            <p:ph sz="quarter" idx="11"/>
          </p:nvPr>
        </p:nvSpPr>
        <p:spPr>
          <a:xfrm>
            <a:off x="4800600" y="1257300"/>
            <a:ext cx="3733800" cy="3371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9293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385" y="1114189"/>
            <a:ext cx="8182215" cy="1305162"/>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35472" y="2792489"/>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AB43A41-22AC-44C6-F385-3B4D3B2D5428}"/>
              </a:ext>
            </a:extLst>
          </p:cNvPr>
          <p:cNvSpPr>
            <a:spLocks noGrp="1"/>
          </p:cNvSpPr>
          <p:nvPr>
            <p:ph sz="half" idx="10"/>
          </p:nvPr>
        </p:nvSpPr>
        <p:spPr>
          <a:xfrm>
            <a:off x="4626473" y="2767555"/>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76081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45634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12267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37" name="Rectangle 25"/>
          <p:cNvSpPr>
            <a:spLocks noChangeArrowheads="1"/>
          </p:cNvSpPr>
          <p:nvPr userDrawn="1"/>
        </p:nvSpPr>
        <p:spPr bwMode="ltGray">
          <a:xfrm>
            <a:off x="398464" y="30361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8" name="Rectangle 26"/>
          <p:cNvSpPr>
            <a:spLocks noChangeArrowheads="1"/>
          </p:cNvSpPr>
          <p:nvPr userDrawn="1"/>
        </p:nvSpPr>
        <p:spPr bwMode="ltGray">
          <a:xfrm>
            <a:off x="522288" y="60841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9" name="Rectangle 27"/>
          <p:cNvSpPr>
            <a:spLocks noChangeArrowheads="1"/>
          </p:cNvSpPr>
          <p:nvPr userDrawn="1"/>
        </p:nvSpPr>
        <p:spPr bwMode="ltGray">
          <a:xfrm>
            <a:off x="107950" y="553641"/>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64520" name="Rectangle 8"/>
          <p:cNvSpPr>
            <a:spLocks noChangeArrowheads="1"/>
          </p:cNvSpPr>
          <p:nvPr/>
        </p:nvSpPr>
        <p:spPr bwMode="gray">
          <a:xfrm>
            <a:off x="434976" y="776287"/>
            <a:ext cx="8226425" cy="23813"/>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1033" name="Rectangle 9"/>
          <p:cNvSpPr>
            <a:spLocks noGrp="1" noChangeArrowheads="1"/>
          </p:cNvSpPr>
          <p:nvPr>
            <p:ph type="title"/>
          </p:nvPr>
        </p:nvSpPr>
        <p:spPr bwMode="auto">
          <a:xfrm>
            <a:off x="1393827" y="285750"/>
            <a:ext cx="672305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34" name="Rectangle 10"/>
          <p:cNvSpPr>
            <a:spLocks noGrp="1" noChangeArrowheads="1"/>
          </p:cNvSpPr>
          <p:nvPr>
            <p:ph type="body" idx="1"/>
          </p:nvPr>
        </p:nvSpPr>
        <p:spPr bwMode="auto">
          <a:xfrm>
            <a:off x="434975" y="1098321"/>
            <a:ext cx="8251823" cy="345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4526" name="Text Box 14"/>
          <p:cNvSpPr txBox="1">
            <a:spLocks noChangeArrowheads="1"/>
          </p:cNvSpPr>
          <p:nvPr userDrawn="1"/>
        </p:nvSpPr>
        <p:spPr bwMode="auto">
          <a:xfrm>
            <a:off x="0" y="0"/>
            <a:ext cx="2286000" cy="323165"/>
          </a:xfrm>
          <a:prstGeom prst="rect">
            <a:avLst/>
          </a:prstGeom>
          <a:noFill/>
          <a:ln w="9525">
            <a:noFill/>
            <a:miter lim="800000"/>
            <a:headEnd/>
            <a:tailEnd/>
          </a:ln>
          <a:effectLst/>
        </p:spPr>
        <p:txBody>
          <a:bodyPr wrap="square">
            <a:spAutoFit/>
          </a:bodyPr>
          <a:lstStyle/>
          <a:p>
            <a:pPr>
              <a:spcBef>
                <a:spcPct val="50000"/>
              </a:spcBef>
              <a:defRPr/>
            </a:pPr>
            <a:r>
              <a:rPr lang="en-US" sz="1500" dirty="0"/>
              <a:t>Sergey Aityan</a:t>
            </a:r>
          </a:p>
        </p:txBody>
      </p:sp>
      <p:sp>
        <p:nvSpPr>
          <p:cNvPr id="64529" name="Text Box 17"/>
          <p:cNvSpPr txBox="1">
            <a:spLocks noChangeArrowheads="1"/>
          </p:cNvSpPr>
          <p:nvPr userDrawn="1"/>
        </p:nvSpPr>
        <p:spPr bwMode="auto">
          <a:xfrm>
            <a:off x="7543800" y="4864894"/>
            <a:ext cx="1371600" cy="300082"/>
          </a:xfrm>
          <a:prstGeom prst="rect">
            <a:avLst/>
          </a:prstGeom>
          <a:noFill/>
          <a:ln w="9525">
            <a:noFill/>
            <a:miter lim="800000"/>
            <a:headEnd/>
            <a:tailEnd/>
          </a:ln>
          <a:effec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r" eaLnBrk="1" hangingPunct="1">
              <a:spcBef>
                <a:spcPct val="50000"/>
              </a:spcBef>
            </a:pPr>
            <a:r>
              <a:rPr lang="en-US" altLang="en-US" sz="1350" dirty="0"/>
              <a:t>Slide </a:t>
            </a:r>
            <a:fld id="{67157EC5-6444-444D-B5D1-86515F90BDAD}" type="slidenum">
              <a:rPr lang="en-US" altLang="en-US" sz="1350"/>
              <a:pPr algn="r" eaLnBrk="1" hangingPunct="1">
                <a:spcBef>
                  <a:spcPct val="50000"/>
                </a:spcBef>
              </a:pPr>
              <a:t>‹#›</a:t>
            </a:fld>
            <a:r>
              <a:rPr lang="en-US" altLang="en-US" sz="1350" dirty="0"/>
              <a:t> / 36</a:t>
            </a:r>
          </a:p>
        </p:txBody>
      </p:sp>
      <p:sp>
        <p:nvSpPr>
          <p:cNvPr id="64530" name="Text Box 18"/>
          <p:cNvSpPr txBox="1">
            <a:spLocks noChangeArrowheads="1"/>
          </p:cNvSpPr>
          <p:nvPr userDrawn="1"/>
        </p:nvSpPr>
        <p:spPr bwMode="auto">
          <a:xfrm>
            <a:off x="125342" y="4879390"/>
            <a:ext cx="3379858" cy="300082"/>
          </a:xfrm>
          <a:prstGeom prst="rect">
            <a:avLst/>
          </a:prstGeom>
          <a:noFill/>
          <a:ln w="9525">
            <a:noFill/>
            <a:miter lim="800000"/>
            <a:headEnd/>
            <a:tailEnd/>
          </a:ln>
          <a:effectLst/>
        </p:spPr>
        <p:txBody>
          <a:bodyPr wrap="square">
            <a:spAutoFit/>
          </a:bodyPr>
          <a:lstStyle/>
          <a:p>
            <a:pPr>
              <a:spcBef>
                <a:spcPct val="50000"/>
              </a:spcBef>
              <a:defRPr/>
            </a:pPr>
            <a:r>
              <a:rPr lang="en-US" sz="1350" dirty="0"/>
              <a:t>Artificial Neural Networks</a:t>
            </a:r>
          </a:p>
        </p:txBody>
      </p:sp>
      <p:sp>
        <p:nvSpPr>
          <p:cNvPr id="64532" name="Rectangle 20"/>
          <p:cNvSpPr>
            <a:spLocks noChangeArrowheads="1"/>
          </p:cNvSpPr>
          <p:nvPr userDrawn="1"/>
        </p:nvSpPr>
        <p:spPr bwMode="auto">
          <a:xfrm>
            <a:off x="3429000" y="4857750"/>
            <a:ext cx="2664447" cy="300082"/>
          </a:xfrm>
          <a:prstGeom prst="rect">
            <a:avLst/>
          </a:prstGeom>
          <a:noFill/>
          <a:ln w="9525">
            <a:noFill/>
            <a:miter lim="800000"/>
            <a:headEnd/>
            <a:tailEnd/>
          </a:ln>
          <a:effectLst/>
        </p:spPr>
        <p:txBody>
          <a:bodyPr wrap="none">
            <a:spAutoFit/>
          </a:bodyPr>
          <a:lstStyle/>
          <a:p>
            <a:pPr>
              <a:defRPr/>
            </a:pPr>
            <a:r>
              <a:rPr lang="en-US" sz="1350" dirty="0"/>
              <a:t>Chapter 7 – Activation Functions</a:t>
            </a:r>
          </a:p>
        </p:txBody>
      </p:sp>
      <p:sp>
        <p:nvSpPr>
          <p:cNvPr id="64533" name="Line 21"/>
          <p:cNvSpPr>
            <a:spLocks noChangeShapeType="1"/>
          </p:cNvSpPr>
          <p:nvPr userDrawn="1"/>
        </p:nvSpPr>
        <p:spPr bwMode="auto">
          <a:xfrm>
            <a:off x="228600" y="4901453"/>
            <a:ext cx="8686800" cy="0"/>
          </a:xfrm>
          <a:prstGeom prst="line">
            <a:avLst/>
          </a:prstGeom>
          <a:noFill/>
          <a:ln w="9525">
            <a:solidFill>
              <a:schemeClr val="tx1"/>
            </a:solidFill>
            <a:miter lim="800000"/>
            <a:headEnd/>
            <a:tailEnd/>
          </a:ln>
          <a:effectLst/>
        </p:spPr>
        <p:txBody>
          <a:bodyPr wrap="none"/>
          <a:lstStyle/>
          <a:p>
            <a:pPr>
              <a:defRPr/>
            </a:pPr>
            <a:endParaRPr lang="en-US" sz="1800"/>
          </a:p>
        </p:txBody>
      </p:sp>
      <p:cxnSp>
        <p:nvCxnSpPr>
          <p:cNvPr id="3" name="Straight Connector 2"/>
          <p:cNvCxnSpPr/>
          <p:nvPr userDrawn="1"/>
        </p:nvCxnSpPr>
        <p:spPr bwMode="auto">
          <a:xfrm>
            <a:off x="732631" y="228601"/>
            <a:ext cx="0" cy="735806"/>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80" r:id="rId1"/>
    <p:sldLayoutId id="2147483679" r:id="rId2"/>
    <p:sldLayoutId id="2147483682" r:id="rId3"/>
    <p:sldLayoutId id="2147483681" r:id="rId4"/>
    <p:sldLayoutId id="2147483675" r:id="rId5"/>
    <p:sldLayoutId id="2147483674" r:id="rId6"/>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Tahoma" pitchFamily="34" charset="0"/>
        </a:defRPr>
      </a:lvl2pPr>
      <a:lvl3pPr algn="l" rtl="0" eaLnBrk="0" fontAlgn="base" hangingPunct="0">
        <a:spcBef>
          <a:spcPct val="0"/>
        </a:spcBef>
        <a:spcAft>
          <a:spcPct val="0"/>
        </a:spcAft>
        <a:defRPr sz="2400">
          <a:solidFill>
            <a:schemeClr val="tx2"/>
          </a:solidFill>
          <a:latin typeface="Tahoma" pitchFamily="34" charset="0"/>
        </a:defRPr>
      </a:lvl3pPr>
      <a:lvl4pPr algn="l" rtl="0" eaLnBrk="0" fontAlgn="base" hangingPunct="0">
        <a:spcBef>
          <a:spcPct val="0"/>
        </a:spcBef>
        <a:spcAft>
          <a:spcPct val="0"/>
        </a:spcAft>
        <a:defRPr sz="2400">
          <a:solidFill>
            <a:schemeClr val="tx2"/>
          </a:solidFill>
          <a:latin typeface="Tahoma" pitchFamily="34" charset="0"/>
        </a:defRPr>
      </a:lvl4pPr>
      <a:lvl5pPr algn="l" rtl="0" eaLnBrk="0" fontAlgn="base" hangingPunct="0">
        <a:spcBef>
          <a:spcPct val="0"/>
        </a:spcBef>
        <a:spcAft>
          <a:spcPct val="0"/>
        </a:spcAft>
        <a:defRPr sz="2400">
          <a:solidFill>
            <a:schemeClr val="tx2"/>
          </a:solidFill>
          <a:latin typeface="Tahoma" pitchFamily="34" charset="0"/>
        </a:defRPr>
      </a:lvl5pPr>
      <a:lvl6pPr marL="342900" algn="l" rtl="0" fontAlgn="base">
        <a:spcBef>
          <a:spcPct val="0"/>
        </a:spcBef>
        <a:spcAft>
          <a:spcPct val="0"/>
        </a:spcAft>
        <a:defRPr sz="2400">
          <a:solidFill>
            <a:schemeClr val="tx2"/>
          </a:solidFill>
          <a:latin typeface="Tahoma" pitchFamily="34" charset="0"/>
        </a:defRPr>
      </a:lvl6pPr>
      <a:lvl7pPr marL="685800" algn="l" rtl="0" fontAlgn="base">
        <a:spcBef>
          <a:spcPct val="0"/>
        </a:spcBef>
        <a:spcAft>
          <a:spcPct val="0"/>
        </a:spcAft>
        <a:defRPr sz="2400">
          <a:solidFill>
            <a:schemeClr val="tx2"/>
          </a:solidFill>
          <a:latin typeface="Tahoma" pitchFamily="34" charset="0"/>
        </a:defRPr>
      </a:lvl7pPr>
      <a:lvl8pPr marL="1028700" algn="l" rtl="0" fontAlgn="base">
        <a:spcBef>
          <a:spcPct val="0"/>
        </a:spcBef>
        <a:spcAft>
          <a:spcPct val="0"/>
        </a:spcAft>
        <a:defRPr sz="2400">
          <a:solidFill>
            <a:schemeClr val="tx2"/>
          </a:solidFill>
          <a:latin typeface="Tahoma" pitchFamily="34" charset="0"/>
        </a:defRPr>
      </a:lvl8pPr>
      <a:lvl9pPr marL="1371600" algn="l" rtl="0" fontAlgn="base">
        <a:spcBef>
          <a:spcPct val="0"/>
        </a:spcBef>
        <a:spcAft>
          <a:spcPct val="0"/>
        </a:spcAft>
        <a:defRPr sz="2400">
          <a:solidFill>
            <a:schemeClr val="tx2"/>
          </a:solidFill>
          <a:latin typeface="Tahoma" pitchFamily="34" charset="0"/>
        </a:defRPr>
      </a:lvl9pPr>
    </p:titleStyle>
    <p:bodyStyle>
      <a:lvl1pPr marL="257175" indent="-257175" algn="l" rtl="0" eaLnBrk="0" fontAlgn="base" hangingPunct="0">
        <a:spcBef>
          <a:spcPts val="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ts val="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ts val="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ts val="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ts val="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1.bin"/><Relationship Id="rId1" Type="http://schemas.openxmlformats.org/officeDocument/2006/relationships/slideLayout" Target="../slideLayouts/slideLayout3.xml"/><Relationship Id="rId5" Type="http://schemas.openxmlformats.org/officeDocument/2006/relationships/image" Target="../media/image13.wmf"/><Relationship Id="rId4"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3.bin"/><Relationship Id="rId1" Type="http://schemas.openxmlformats.org/officeDocument/2006/relationships/slideLayout" Target="../slideLayouts/slideLayout3.x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5.bin"/><Relationship Id="rId1" Type="http://schemas.openxmlformats.org/officeDocument/2006/relationships/slideLayout" Target="../slideLayouts/slideLayout3.xml"/><Relationship Id="rId6" Type="http://schemas.openxmlformats.org/officeDocument/2006/relationships/image" Target="../media/image17.wmf"/><Relationship Id="rId5" Type="http://schemas.openxmlformats.org/officeDocument/2006/relationships/oleObject" Target="../embeddings/oleObject16.bin"/><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7.bin"/><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oleObject" Target="../embeddings/oleObject18.bin"/></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21.wmf"/><Relationship Id="rId7" Type="http://schemas.openxmlformats.org/officeDocument/2006/relationships/image" Target="../media/image23.wmf"/><Relationship Id="rId2" Type="http://schemas.openxmlformats.org/officeDocument/2006/relationships/oleObject" Target="../embeddings/oleObject19.bin"/><Relationship Id="rId1" Type="http://schemas.openxmlformats.org/officeDocument/2006/relationships/slideLayout" Target="../slideLayouts/slideLayout5.xml"/><Relationship Id="rId6" Type="http://schemas.openxmlformats.org/officeDocument/2006/relationships/oleObject" Target="../embeddings/oleObject21.bin"/><Relationship Id="rId5" Type="http://schemas.openxmlformats.org/officeDocument/2006/relationships/image" Target="../media/image22.wmf"/><Relationship Id="rId4" Type="http://schemas.openxmlformats.org/officeDocument/2006/relationships/oleObject" Target="../embeddings/oleObject20.bin"/><Relationship Id="rId9" Type="http://schemas.openxmlformats.org/officeDocument/2006/relationships/image" Target="../media/image24.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30.wmf"/><Relationship Id="rId3" Type="http://schemas.openxmlformats.org/officeDocument/2006/relationships/image" Target="../media/image25.wmf"/><Relationship Id="rId7" Type="http://schemas.openxmlformats.org/officeDocument/2006/relationships/image" Target="../media/image27.wmf"/><Relationship Id="rId12" Type="http://schemas.openxmlformats.org/officeDocument/2006/relationships/oleObject" Target="../embeddings/oleObject28.bin"/><Relationship Id="rId17" Type="http://schemas.openxmlformats.org/officeDocument/2006/relationships/image" Target="../media/image32.wmf"/><Relationship Id="rId2" Type="http://schemas.openxmlformats.org/officeDocument/2006/relationships/oleObject" Target="../embeddings/oleObject23.bin"/><Relationship Id="rId16" Type="http://schemas.openxmlformats.org/officeDocument/2006/relationships/oleObject" Target="../embeddings/oleObject30.bin"/><Relationship Id="rId1" Type="http://schemas.openxmlformats.org/officeDocument/2006/relationships/slideLayout" Target="../slideLayouts/slideLayout5.xml"/><Relationship Id="rId6" Type="http://schemas.openxmlformats.org/officeDocument/2006/relationships/oleObject" Target="../embeddings/oleObject25.bin"/><Relationship Id="rId11" Type="http://schemas.openxmlformats.org/officeDocument/2006/relationships/image" Target="../media/image29.wmf"/><Relationship Id="rId5" Type="http://schemas.openxmlformats.org/officeDocument/2006/relationships/image" Target="../media/image26.wmf"/><Relationship Id="rId15" Type="http://schemas.openxmlformats.org/officeDocument/2006/relationships/image" Target="../media/image31.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28.wmf"/><Relationship Id="rId14" Type="http://schemas.openxmlformats.org/officeDocument/2006/relationships/oleObject" Target="../embeddings/oleObject29.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image" Target="../media/image33.wmf"/><Relationship Id="rId7" Type="http://schemas.openxmlformats.org/officeDocument/2006/relationships/image" Target="../media/image35.wmf"/><Relationship Id="rId2" Type="http://schemas.openxmlformats.org/officeDocument/2006/relationships/oleObject" Target="../embeddings/oleObject31.bin"/><Relationship Id="rId1" Type="http://schemas.openxmlformats.org/officeDocument/2006/relationships/slideLayout" Target="../slideLayouts/slideLayout5.xml"/><Relationship Id="rId6" Type="http://schemas.openxmlformats.org/officeDocument/2006/relationships/oleObject" Target="../embeddings/oleObject33.bin"/><Relationship Id="rId5" Type="http://schemas.openxmlformats.org/officeDocument/2006/relationships/image" Target="../media/image34.wmf"/><Relationship Id="rId4" Type="http://schemas.openxmlformats.org/officeDocument/2006/relationships/oleObject" Target="../embeddings/oleObject32.bin"/><Relationship Id="rId9" Type="http://schemas.openxmlformats.org/officeDocument/2006/relationships/image" Target="../media/image36.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35.bin"/><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slideLayout" Target="../slideLayouts/slideLayout3.x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9.wmf"/><Relationship Id="rId2" Type="http://schemas.openxmlformats.org/officeDocument/2006/relationships/oleObject" Target="../embeddings/oleObject6.bin"/><Relationship Id="rId1" Type="http://schemas.openxmlformats.org/officeDocument/2006/relationships/slideLayout" Target="../slideLayouts/slideLayout3.xml"/><Relationship Id="rId6" Type="http://schemas.openxmlformats.org/officeDocument/2006/relationships/oleObject" Target="../embeddings/oleObject8.bin"/><Relationship Id="rId5" Type="http://schemas.openxmlformats.org/officeDocument/2006/relationships/image" Target="../media/image8.wmf"/><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9.bin"/><Relationship Id="rId1" Type="http://schemas.openxmlformats.org/officeDocument/2006/relationships/slideLayout" Target="../slideLayouts/slideLayout3.xml"/><Relationship Id="rId5" Type="http://schemas.openxmlformats.org/officeDocument/2006/relationships/image" Target="../media/image11.wmf"/><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914400" y="3333750"/>
            <a:ext cx="7696200" cy="533400"/>
          </a:xfrm>
        </p:spPr>
        <p:txBody>
          <a:bodyPr/>
          <a:lstStyle/>
          <a:p>
            <a:pPr marL="2452688" indent="-2452688"/>
            <a:r>
              <a:rPr lang="en-US" dirty="0"/>
              <a:t>Chapter 7 – Activation Functions</a:t>
            </a:r>
          </a:p>
        </p:txBody>
      </p:sp>
    </p:spTree>
    <p:extLst>
      <p:ext uri="{BB962C8B-B14F-4D97-AF65-F5344CB8AC3E}">
        <p14:creationId xmlns:p14="http://schemas.microsoft.com/office/powerpoint/2010/main" val="3594427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124" y="409110"/>
            <a:ext cx="6723055" cy="490538"/>
          </a:xfrm>
        </p:spPr>
        <p:txBody>
          <a:bodyPr/>
          <a:lstStyle/>
          <a:p>
            <a:r>
              <a:rPr lang="en-US" dirty="0"/>
              <a:t>Artificial Neuron: </a:t>
            </a:r>
            <a:br>
              <a:rPr lang="en-US" dirty="0"/>
            </a:br>
            <a:r>
              <a:rPr lang="en-US" dirty="0"/>
              <a:t>ELU Activation Function </a:t>
            </a:r>
          </a:p>
        </p:txBody>
      </p:sp>
      <p:sp>
        <p:nvSpPr>
          <p:cNvPr id="3" name="Content Placeholder 2"/>
          <p:cNvSpPr>
            <a:spLocks noGrp="1"/>
          </p:cNvSpPr>
          <p:nvPr>
            <p:ph sz="quarter" idx="10"/>
          </p:nvPr>
        </p:nvSpPr>
        <p:spPr>
          <a:xfrm>
            <a:off x="228600" y="846366"/>
            <a:ext cx="5595469" cy="1281986"/>
          </a:xfrm>
        </p:spPr>
        <p:txBody>
          <a:bodyPr/>
          <a:lstStyle/>
          <a:p>
            <a:r>
              <a:rPr lang="en-US" dirty="0"/>
              <a:t>Exponential Linear Unit (ELU) activation function is</a:t>
            </a:r>
          </a:p>
          <a:p>
            <a:endParaRPr lang="en-US" dirty="0"/>
          </a:p>
          <a:p>
            <a:endParaRPr lang="en-US" dirty="0"/>
          </a:p>
          <a:p>
            <a:endParaRPr lang="en-US" dirty="0"/>
          </a:p>
          <a:p>
            <a:endParaRPr lang="en-US" dirty="0"/>
          </a:p>
          <a:p>
            <a:pPr marL="0" indent="0">
              <a:buNone/>
            </a:pPr>
            <a:endParaRPr lang="en-US" dirty="0"/>
          </a:p>
        </p:txBody>
      </p:sp>
      <p:sp>
        <p:nvSpPr>
          <p:cNvPr id="4" name="Content Placeholder 3">
            <a:extLst>
              <a:ext uri="{FF2B5EF4-FFF2-40B4-BE49-F238E27FC236}">
                <a16:creationId xmlns:a16="http://schemas.microsoft.com/office/drawing/2014/main" id="{6E37A0C4-0921-36CA-D631-07D674E7719A}"/>
              </a:ext>
            </a:extLst>
          </p:cNvPr>
          <p:cNvSpPr>
            <a:spLocks noGrp="1"/>
          </p:cNvSpPr>
          <p:nvPr>
            <p:ph sz="quarter" idx="11"/>
          </p:nvPr>
        </p:nvSpPr>
        <p:spPr>
          <a:xfrm>
            <a:off x="147031" y="3903764"/>
            <a:ext cx="5915978" cy="647844"/>
          </a:xfrm>
        </p:spPr>
        <p:txBody>
          <a:bodyPr/>
          <a:lstStyle/>
          <a:p>
            <a:r>
              <a:rPr lang="en-US" dirty="0"/>
              <a:t>ELU is a computationally smoother than </a:t>
            </a:r>
            <a:r>
              <a:rPr lang="en-US" dirty="0" err="1"/>
              <a:t>ReLU</a:t>
            </a:r>
            <a:r>
              <a:rPr lang="en-US" dirty="0"/>
              <a:t> and leaky </a:t>
            </a:r>
            <a:r>
              <a:rPr lang="en-US" dirty="0" err="1"/>
              <a:t>ReLU</a:t>
            </a:r>
            <a:r>
              <a:rPr lang="en-US" dirty="0"/>
              <a:t>.</a:t>
            </a:r>
          </a:p>
          <a:p>
            <a:r>
              <a:rPr lang="en-US" dirty="0"/>
              <a:t>ELU can generate negative output.</a:t>
            </a:r>
          </a:p>
        </p:txBody>
      </p:sp>
      <p:grpSp>
        <p:nvGrpSpPr>
          <p:cNvPr id="79" name="Group 78">
            <a:extLst>
              <a:ext uri="{FF2B5EF4-FFF2-40B4-BE49-F238E27FC236}">
                <a16:creationId xmlns:a16="http://schemas.microsoft.com/office/drawing/2014/main" id="{187A0B9C-DA7D-ED13-A080-45AB00329CA2}"/>
              </a:ext>
            </a:extLst>
          </p:cNvPr>
          <p:cNvGrpSpPr/>
          <p:nvPr/>
        </p:nvGrpSpPr>
        <p:grpSpPr>
          <a:xfrm>
            <a:off x="6014142" y="898960"/>
            <a:ext cx="2596458" cy="1529735"/>
            <a:chOff x="6014142" y="898960"/>
            <a:chExt cx="2596458" cy="1529735"/>
          </a:xfrm>
        </p:grpSpPr>
        <p:grpSp>
          <p:nvGrpSpPr>
            <p:cNvPr id="10" name="Group 9"/>
            <p:cNvGrpSpPr/>
            <p:nvPr/>
          </p:nvGrpSpPr>
          <p:grpSpPr>
            <a:xfrm>
              <a:off x="6934200" y="1271279"/>
              <a:ext cx="1066800" cy="849542"/>
              <a:chOff x="2281637" y="4495800"/>
              <a:chExt cx="1402953" cy="990601"/>
            </a:xfrm>
          </p:grpSpPr>
          <p:sp>
            <p:nvSpPr>
              <p:cNvPr id="7" name="Pie 6"/>
              <p:cNvSpPr/>
              <p:nvPr/>
            </p:nvSpPr>
            <p:spPr bwMode="auto">
              <a:xfrm>
                <a:off x="2345959" y="4495800"/>
                <a:ext cx="1282415" cy="990600"/>
              </a:xfrm>
              <a:prstGeom prst="pie">
                <a:avLst>
                  <a:gd name="adj1" fmla="val 5384087"/>
                  <a:gd name="adj2" fmla="val 16200000"/>
                </a:avLst>
              </a:prstGeom>
              <a:noFill/>
              <a:ln w="19050" cap="flat" cmpd="sng" algn="ctr">
                <a:solidFill>
                  <a:schemeClr val="tx1"/>
                </a:solidFill>
                <a:prstDash val="solid"/>
                <a:miter lim="800000"/>
                <a:headEnd type="none" w="med" len="med"/>
                <a:tailEnd type="none" w="med" len="med"/>
              </a:ln>
              <a:effectLst/>
            </p:spPr>
            <p:txBody>
              <a:bodyPr vert="horz" wrap="none" lIns="0" tIns="34290" rIns="0" bIns="34290" numCol="1" rtlCol="0" anchor="ctr" anchorCtr="0" compatLnSpc="1">
                <a:prstTxWarp prst="textNoShape">
                  <a:avLst/>
                </a:prstTxWarp>
              </a:bodyPr>
              <a:lstStyle/>
              <a:p>
                <a:pPr defTabSz="685800"/>
                <a:r>
                  <a:rPr lang="en-US" dirty="0"/>
                  <a:t>z</a:t>
                </a:r>
              </a:p>
            </p:txBody>
          </p:sp>
          <p:sp>
            <p:nvSpPr>
              <p:cNvPr id="8" name="Pie 7"/>
              <p:cNvSpPr/>
              <p:nvPr/>
            </p:nvSpPr>
            <p:spPr bwMode="auto">
              <a:xfrm flipH="1">
                <a:off x="2281637" y="4495800"/>
                <a:ext cx="1402953" cy="990601"/>
              </a:xfrm>
              <a:prstGeom prst="pie">
                <a:avLst>
                  <a:gd name="adj1" fmla="val 5384087"/>
                  <a:gd name="adj2" fmla="val 16200000"/>
                </a:avLst>
              </a:prstGeom>
              <a:solidFill>
                <a:schemeClr val="bg1">
                  <a:lumMod val="85000"/>
                </a:schemeClr>
              </a:solidFill>
              <a:ln w="19050" cap="flat" cmpd="sng" algn="ctr">
                <a:solidFill>
                  <a:schemeClr val="tx1"/>
                </a:solidFill>
                <a:prstDash val="solid"/>
                <a:miter lim="800000"/>
                <a:headEnd type="none" w="med" len="med"/>
                <a:tailEnd type="none" w="med" len="med"/>
              </a:ln>
              <a:effectLst/>
            </p:spPr>
            <p:txBody>
              <a:bodyPr vert="horz" wrap="none" lIns="68580" tIns="34290" rIns="0" bIns="34290" numCol="1" rtlCol="0" anchor="ctr" anchorCtr="0" compatLnSpc="1">
                <a:prstTxWarp prst="textNoShape">
                  <a:avLst/>
                </a:prstTxWarp>
              </a:bodyPr>
              <a:lstStyle/>
              <a:p>
                <a:pPr algn="r" defTabSz="685800"/>
                <a:r>
                  <a:rPr lang="en-US" dirty="0"/>
                  <a:t>f(z)</a:t>
                </a:r>
              </a:p>
            </p:txBody>
          </p:sp>
        </p:grpSp>
        <p:cxnSp>
          <p:nvCxnSpPr>
            <p:cNvPr id="12" name="Straight Connector 11"/>
            <p:cNvCxnSpPr/>
            <p:nvPr/>
          </p:nvCxnSpPr>
          <p:spPr bwMode="auto">
            <a:xfrm>
              <a:off x="6408795" y="1154339"/>
              <a:ext cx="644607" cy="345662"/>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6043006" y="915814"/>
              <a:ext cx="231770" cy="326837"/>
            </a:xfrm>
            <a:prstGeom prst="rect">
              <a:avLst/>
            </a:prstGeom>
            <a:noFill/>
          </p:spPr>
          <p:txBody>
            <a:bodyPr wrap="square" lIns="0" tIns="0" rIns="0" bIns="0" rtlCol="0">
              <a:spAutoFit/>
            </a:bodyPr>
            <a:lstStyle/>
            <a:p>
              <a:pPr algn="ctr"/>
              <a:r>
                <a:rPr lang="en-US" dirty="0"/>
                <a:t>x</a:t>
              </a:r>
              <a:r>
                <a:rPr lang="en-US" baseline="-25000" dirty="0"/>
                <a:t>1</a:t>
              </a:r>
              <a:endParaRPr lang="en-US" dirty="0"/>
            </a:p>
          </p:txBody>
        </p:sp>
        <p:sp>
          <p:nvSpPr>
            <p:cNvPr id="14" name="TextBox 13"/>
            <p:cNvSpPr txBox="1"/>
            <p:nvPr/>
          </p:nvSpPr>
          <p:spPr>
            <a:xfrm>
              <a:off x="6439109" y="1368025"/>
              <a:ext cx="351373" cy="326837"/>
            </a:xfrm>
            <a:prstGeom prst="rect">
              <a:avLst/>
            </a:prstGeom>
            <a:noFill/>
          </p:spPr>
          <p:txBody>
            <a:bodyPr wrap="square" lIns="0" tIns="0" rIns="0" bIns="0" rtlCol="0">
              <a:spAutoFit/>
            </a:bodyPr>
            <a:lstStyle/>
            <a:p>
              <a:pPr algn="ctr"/>
              <a:r>
                <a:rPr lang="en-US" dirty="0"/>
                <a:t>w</a:t>
              </a:r>
              <a:r>
                <a:rPr lang="en-US" baseline="-25000" dirty="0"/>
                <a:t>2</a:t>
              </a:r>
              <a:endParaRPr lang="en-US" dirty="0"/>
            </a:p>
          </p:txBody>
        </p:sp>
        <p:sp>
          <p:nvSpPr>
            <p:cNvPr id="15" name="TextBox 14"/>
            <p:cNvSpPr txBox="1"/>
            <p:nvPr/>
          </p:nvSpPr>
          <p:spPr>
            <a:xfrm>
              <a:off x="6019800" y="1396894"/>
              <a:ext cx="289710" cy="326837"/>
            </a:xfrm>
            <a:prstGeom prst="rect">
              <a:avLst/>
            </a:prstGeom>
            <a:noFill/>
          </p:spPr>
          <p:txBody>
            <a:bodyPr wrap="square" lIns="0" tIns="0" rIns="0" bIns="0" rtlCol="0">
              <a:spAutoFit/>
            </a:bodyPr>
            <a:lstStyle/>
            <a:p>
              <a:pPr algn="ctr"/>
              <a:r>
                <a:rPr lang="en-US" dirty="0"/>
                <a:t>x</a:t>
              </a:r>
              <a:r>
                <a:rPr lang="en-US" baseline="-25000" dirty="0"/>
                <a:t>2</a:t>
              </a:r>
              <a:endParaRPr lang="en-US" dirty="0"/>
            </a:p>
          </p:txBody>
        </p:sp>
        <p:cxnSp>
          <p:nvCxnSpPr>
            <p:cNvPr id="17" name="Straight Connector 16"/>
            <p:cNvCxnSpPr/>
            <p:nvPr/>
          </p:nvCxnSpPr>
          <p:spPr bwMode="auto">
            <a:xfrm>
              <a:off x="6343610" y="1615109"/>
              <a:ext cx="633006" cy="81687"/>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V="1">
              <a:off x="6408795" y="1957446"/>
              <a:ext cx="673579" cy="392096"/>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Box 27"/>
            <p:cNvSpPr txBox="1"/>
            <p:nvPr/>
          </p:nvSpPr>
          <p:spPr>
            <a:xfrm>
              <a:off x="6082870" y="1634727"/>
              <a:ext cx="260739" cy="326837"/>
            </a:xfrm>
            <a:prstGeom prst="rect">
              <a:avLst/>
            </a:prstGeom>
            <a:noFill/>
          </p:spPr>
          <p:txBody>
            <a:bodyPr wrap="square" lIns="0" tIns="0" rIns="0" bIns="0" rtlCol="0">
              <a:spAutoFit/>
            </a:bodyPr>
            <a:lstStyle/>
            <a:p>
              <a:pPr algn="ctr"/>
              <a:r>
                <a:rPr lang="en-US" dirty="0"/>
                <a:t>…</a:t>
              </a:r>
            </a:p>
          </p:txBody>
        </p:sp>
        <p:sp>
          <p:nvSpPr>
            <p:cNvPr id="29" name="TextBox 28"/>
            <p:cNvSpPr txBox="1"/>
            <p:nvPr/>
          </p:nvSpPr>
          <p:spPr>
            <a:xfrm>
              <a:off x="6014142" y="2101858"/>
              <a:ext cx="260739" cy="326837"/>
            </a:xfrm>
            <a:prstGeom prst="rect">
              <a:avLst/>
            </a:prstGeom>
            <a:noFill/>
          </p:spPr>
          <p:txBody>
            <a:bodyPr wrap="square" lIns="0" tIns="0" rIns="0" bIns="0" rtlCol="0">
              <a:spAutoFit/>
            </a:bodyPr>
            <a:lstStyle/>
            <a:p>
              <a:pPr algn="ctr"/>
              <a:r>
                <a:rPr lang="en-US" dirty="0" err="1"/>
                <a:t>x</a:t>
              </a:r>
              <a:r>
                <a:rPr lang="en-US" baseline="-25000" dirty="0" err="1"/>
                <a:t>N</a:t>
              </a:r>
              <a:endParaRPr lang="en-US" dirty="0"/>
            </a:p>
          </p:txBody>
        </p:sp>
        <p:cxnSp>
          <p:nvCxnSpPr>
            <p:cNvPr id="32" name="Straight Arrow Connector 31"/>
            <p:cNvCxnSpPr>
              <a:cxnSpLocks/>
              <a:stCxn id="8" idx="2"/>
            </p:cNvCxnSpPr>
            <p:nvPr/>
          </p:nvCxnSpPr>
          <p:spPr bwMode="auto">
            <a:xfrm flipV="1">
              <a:off x="8001000" y="1696049"/>
              <a:ext cx="316572" cy="1"/>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8378830" y="1541811"/>
              <a:ext cx="231770" cy="276999"/>
            </a:xfrm>
            <a:prstGeom prst="rect">
              <a:avLst/>
            </a:prstGeom>
            <a:noFill/>
          </p:spPr>
          <p:txBody>
            <a:bodyPr wrap="square" lIns="0" tIns="0" rIns="0" bIns="0" rtlCol="0">
              <a:spAutoFit/>
            </a:bodyPr>
            <a:lstStyle/>
            <a:p>
              <a:pPr algn="ctr"/>
              <a:r>
                <a:rPr lang="en-US" dirty="0"/>
                <a:t>a</a:t>
              </a:r>
            </a:p>
          </p:txBody>
        </p:sp>
        <p:sp>
          <p:nvSpPr>
            <p:cNvPr id="23" name="TextBox 22"/>
            <p:cNvSpPr txBox="1"/>
            <p:nvPr/>
          </p:nvSpPr>
          <p:spPr>
            <a:xfrm>
              <a:off x="6474663" y="898960"/>
              <a:ext cx="312332" cy="326836"/>
            </a:xfrm>
            <a:prstGeom prst="rect">
              <a:avLst/>
            </a:prstGeom>
            <a:noFill/>
          </p:spPr>
          <p:txBody>
            <a:bodyPr wrap="square" lIns="0" tIns="0" rIns="0" bIns="0" rtlCol="0">
              <a:spAutoFit/>
            </a:bodyPr>
            <a:lstStyle/>
            <a:p>
              <a:pPr algn="ctr"/>
              <a:r>
                <a:rPr lang="en-US" dirty="0"/>
                <a:t>w</a:t>
              </a:r>
              <a:r>
                <a:rPr lang="en-US" baseline="-25000" dirty="0"/>
                <a:t>1</a:t>
              </a:r>
              <a:endParaRPr lang="en-US" dirty="0"/>
            </a:p>
          </p:txBody>
        </p:sp>
        <p:sp>
          <p:nvSpPr>
            <p:cNvPr id="24" name="TextBox 23"/>
            <p:cNvSpPr txBox="1"/>
            <p:nvPr/>
          </p:nvSpPr>
          <p:spPr>
            <a:xfrm>
              <a:off x="6454012" y="1805781"/>
              <a:ext cx="351375" cy="326836"/>
            </a:xfrm>
            <a:prstGeom prst="rect">
              <a:avLst/>
            </a:prstGeom>
            <a:noFill/>
          </p:spPr>
          <p:txBody>
            <a:bodyPr wrap="square" lIns="0" tIns="0" rIns="0" bIns="0" rtlCol="0">
              <a:spAutoFit/>
            </a:bodyPr>
            <a:lstStyle/>
            <a:p>
              <a:pPr algn="ctr"/>
              <a:r>
                <a:rPr lang="en-US" dirty="0" err="1"/>
                <a:t>w</a:t>
              </a:r>
              <a:r>
                <a:rPr lang="en-US" baseline="-25000" dirty="0" err="1"/>
                <a:t>N</a:t>
              </a:r>
              <a:endParaRPr lang="en-US" dirty="0"/>
            </a:p>
          </p:txBody>
        </p:sp>
        <p:sp>
          <p:nvSpPr>
            <p:cNvPr id="78" name="TextBox 77">
              <a:extLst>
                <a:ext uri="{FF2B5EF4-FFF2-40B4-BE49-F238E27FC236}">
                  <a16:creationId xmlns:a16="http://schemas.microsoft.com/office/drawing/2014/main" id="{E4120929-2C6C-16BA-5875-EC2594A08256}"/>
                </a:ext>
              </a:extLst>
            </p:cNvPr>
            <p:cNvSpPr txBox="1"/>
            <p:nvPr/>
          </p:nvSpPr>
          <p:spPr>
            <a:xfrm>
              <a:off x="6465230" y="1565975"/>
              <a:ext cx="260739" cy="326837"/>
            </a:xfrm>
            <a:prstGeom prst="rect">
              <a:avLst/>
            </a:prstGeom>
            <a:noFill/>
          </p:spPr>
          <p:txBody>
            <a:bodyPr wrap="square" lIns="0" tIns="0" rIns="0" bIns="0" rtlCol="0">
              <a:spAutoFit/>
            </a:bodyPr>
            <a:lstStyle/>
            <a:p>
              <a:pPr algn="ctr"/>
              <a:r>
                <a:rPr lang="en-US" dirty="0"/>
                <a:t>…</a:t>
              </a:r>
            </a:p>
          </p:txBody>
        </p:sp>
      </p:grpSp>
      <p:graphicFrame>
        <p:nvGraphicFramePr>
          <p:cNvPr id="6" name="Object 5">
            <a:extLst>
              <a:ext uri="{FF2B5EF4-FFF2-40B4-BE49-F238E27FC236}">
                <a16:creationId xmlns:a16="http://schemas.microsoft.com/office/drawing/2014/main" id="{7F707571-48FB-DF8D-4857-AC10662B27CE}"/>
              </a:ext>
            </a:extLst>
          </p:cNvPr>
          <p:cNvGraphicFramePr>
            <a:graphicFrameLocks noChangeAspect="1"/>
          </p:cNvGraphicFramePr>
          <p:nvPr>
            <p:extLst>
              <p:ext uri="{D42A27DB-BD31-4B8C-83A1-F6EECF244321}">
                <p14:modId xmlns:p14="http://schemas.microsoft.com/office/powerpoint/2010/main" val="770604172"/>
              </p:ext>
            </p:extLst>
          </p:nvPr>
        </p:nvGraphicFramePr>
        <p:xfrm>
          <a:off x="1117600" y="1368425"/>
          <a:ext cx="3519488" cy="996950"/>
        </p:xfrm>
        <a:graphic>
          <a:graphicData uri="http://schemas.openxmlformats.org/presentationml/2006/ole">
            <mc:AlternateContent xmlns:mc="http://schemas.openxmlformats.org/markup-compatibility/2006">
              <mc:Choice xmlns:v="urn:schemas-microsoft-com:vml" Requires="v">
                <p:oleObj name="Equation" r:id="rId2" imgW="1701720" imgH="482400" progId="Equation.DSMT4">
                  <p:embed/>
                </p:oleObj>
              </mc:Choice>
              <mc:Fallback>
                <p:oleObj name="Equation" r:id="rId2" imgW="1701720" imgH="482400" progId="Equation.DSMT4">
                  <p:embed/>
                  <p:pic>
                    <p:nvPicPr>
                      <p:cNvPr id="0" name=""/>
                      <p:cNvPicPr/>
                      <p:nvPr/>
                    </p:nvPicPr>
                    <p:blipFill>
                      <a:blip r:embed="rId3"/>
                      <a:stretch>
                        <a:fillRect/>
                      </a:stretch>
                    </p:blipFill>
                    <p:spPr>
                      <a:xfrm>
                        <a:off x="1117600" y="1368425"/>
                        <a:ext cx="3519488" cy="99695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8462C3F0-2E5E-541C-A257-707D0787194E}"/>
              </a:ext>
            </a:extLst>
          </p:cNvPr>
          <p:cNvGraphicFramePr>
            <a:graphicFrameLocks noChangeAspect="1"/>
          </p:cNvGraphicFramePr>
          <p:nvPr>
            <p:extLst>
              <p:ext uri="{D42A27DB-BD31-4B8C-83A1-F6EECF244321}">
                <p14:modId xmlns:p14="http://schemas.microsoft.com/office/powerpoint/2010/main" val="3182350185"/>
              </p:ext>
            </p:extLst>
          </p:nvPr>
        </p:nvGraphicFramePr>
        <p:xfrm>
          <a:off x="1468438" y="2684463"/>
          <a:ext cx="3219450" cy="892175"/>
        </p:xfrm>
        <a:graphic>
          <a:graphicData uri="http://schemas.openxmlformats.org/presentationml/2006/ole">
            <mc:AlternateContent xmlns:mc="http://schemas.openxmlformats.org/markup-compatibility/2006">
              <mc:Choice xmlns:v="urn:schemas-microsoft-com:vml" Requires="v">
                <p:oleObj name="Equation" r:id="rId4" imgW="1650960" imgH="457200" progId="Equation.DSMT4">
                  <p:embed/>
                </p:oleObj>
              </mc:Choice>
              <mc:Fallback>
                <p:oleObj name="Equation" r:id="rId4" imgW="1650960" imgH="457200" progId="Equation.DSMT4">
                  <p:embed/>
                  <p:pic>
                    <p:nvPicPr>
                      <p:cNvPr id="0" name=""/>
                      <p:cNvPicPr/>
                      <p:nvPr/>
                    </p:nvPicPr>
                    <p:blipFill>
                      <a:blip r:embed="rId5"/>
                      <a:stretch>
                        <a:fillRect/>
                      </a:stretch>
                    </p:blipFill>
                    <p:spPr>
                      <a:xfrm>
                        <a:off x="1468438" y="2684463"/>
                        <a:ext cx="3219450" cy="892175"/>
                      </a:xfrm>
                      <a:prstGeom prst="rect">
                        <a:avLst/>
                      </a:prstGeom>
                    </p:spPr>
                  </p:pic>
                </p:oleObj>
              </mc:Fallback>
            </mc:AlternateContent>
          </a:graphicData>
        </a:graphic>
      </p:graphicFrame>
      <p:grpSp>
        <p:nvGrpSpPr>
          <p:cNvPr id="36" name="Group 35">
            <a:extLst>
              <a:ext uri="{FF2B5EF4-FFF2-40B4-BE49-F238E27FC236}">
                <a16:creationId xmlns:a16="http://schemas.microsoft.com/office/drawing/2014/main" id="{5E2807E5-8A60-C980-E657-1F743B0A2AD6}"/>
              </a:ext>
            </a:extLst>
          </p:cNvPr>
          <p:cNvGrpSpPr/>
          <p:nvPr/>
        </p:nvGrpSpPr>
        <p:grpSpPr>
          <a:xfrm>
            <a:off x="5713488" y="2519765"/>
            <a:ext cx="3283481" cy="2143058"/>
            <a:chOff x="5713488" y="2519765"/>
            <a:chExt cx="3283481" cy="2143058"/>
          </a:xfrm>
        </p:grpSpPr>
        <p:grpSp>
          <p:nvGrpSpPr>
            <p:cNvPr id="42" name="Group 41">
              <a:extLst>
                <a:ext uri="{FF2B5EF4-FFF2-40B4-BE49-F238E27FC236}">
                  <a16:creationId xmlns:a16="http://schemas.microsoft.com/office/drawing/2014/main" id="{97F5F94B-84F3-CA34-7FE1-187DB7CEC7BB}"/>
                </a:ext>
              </a:extLst>
            </p:cNvPr>
            <p:cNvGrpSpPr/>
            <p:nvPr/>
          </p:nvGrpSpPr>
          <p:grpSpPr>
            <a:xfrm>
              <a:off x="5713488" y="2519765"/>
              <a:ext cx="3283481" cy="1793859"/>
              <a:chOff x="4687371" y="5092908"/>
              <a:chExt cx="2016264" cy="1725018"/>
            </a:xfrm>
          </p:grpSpPr>
          <p:cxnSp>
            <p:nvCxnSpPr>
              <p:cNvPr id="50" name="Straight Connector 49">
                <a:extLst>
                  <a:ext uri="{FF2B5EF4-FFF2-40B4-BE49-F238E27FC236}">
                    <a16:creationId xmlns:a16="http://schemas.microsoft.com/office/drawing/2014/main" id="{76F3FD5B-84A8-0D22-037B-B4578B9EB45D}"/>
                  </a:ext>
                </a:extLst>
              </p:cNvPr>
              <p:cNvCxnSpPr/>
              <p:nvPr/>
            </p:nvCxnSpPr>
            <p:spPr bwMode="auto">
              <a:xfrm flipH="1">
                <a:off x="5580854" y="5143917"/>
                <a:ext cx="5529" cy="167400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a:extLst>
                  <a:ext uri="{FF2B5EF4-FFF2-40B4-BE49-F238E27FC236}">
                    <a16:creationId xmlns:a16="http://schemas.microsoft.com/office/drawing/2014/main" id="{2DDFC114-51C1-59B2-28B4-75B620401A11}"/>
                  </a:ext>
                </a:extLst>
              </p:cNvPr>
              <p:cNvCxnSpPr/>
              <p:nvPr/>
            </p:nvCxnSpPr>
            <p:spPr bwMode="auto">
              <a:xfrm flipH="1">
                <a:off x="4687371" y="6418399"/>
                <a:ext cx="1660007" cy="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Box 51">
                <a:extLst>
                  <a:ext uri="{FF2B5EF4-FFF2-40B4-BE49-F238E27FC236}">
                    <a16:creationId xmlns:a16="http://schemas.microsoft.com/office/drawing/2014/main" id="{53717934-73FC-B1C9-CFCA-0ED566351D98}"/>
                  </a:ext>
                </a:extLst>
              </p:cNvPr>
              <p:cNvSpPr txBox="1"/>
              <p:nvPr/>
            </p:nvSpPr>
            <p:spPr>
              <a:xfrm>
                <a:off x="6381746" y="6302454"/>
                <a:ext cx="321889" cy="314870"/>
              </a:xfrm>
              <a:prstGeom prst="rect">
                <a:avLst/>
              </a:prstGeom>
              <a:noFill/>
            </p:spPr>
            <p:txBody>
              <a:bodyPr wrap="square" lIns="0" tIns="0" rIns="0" bIns="0" rtlCol="0">
                <a:spAutoFit/>
              </a:bodyPr>
              <a:lstStyle/>
              <a:p>
                <a:pPr algn="ctr"/>
                <a:r>
                  <a:rPr lang="en-US" dirty="0"/>
                  <a:t>z</a:t>
                </a:r>
              </a:p>
            </p:txBody>
          </p:sp>
          <p:sp>
            <p:nvSpPr>
              <p:cNvPr id="53" name="TextBox 52">
                <a:extLst>
                  <a:ext uri="{FF2B5EF4-FFF2-40B4-BE49-F238E27FC236}">
                    <a16:creationId xmlns:a16="http://schemas.microsoft.com/office/drawing/2014/main" id="{D94AF263-6404-9028-4544-D8C75C4C6299}"/>
                  </a:ext>
                </a:extLst>
              </p:cNvPr>
              <p:cNvSpPr txBox="1"/>
              <p:nvPr/>
            </p:nvSpPr>
            <p:spPr>
              <a:xfrm>
                <a:off x="5176455" y="5092908"/>
                <a:ext cx="409474" cy="266369"/>
              </a:xfrm>
              <a:prstGeom prst="rect">
                <a:avLst/>
              </a:prstGeom>
              <a:noFill/>
            </p:spPr>
            <p:txBody>
              <a:bodyPr wrap="square" lIns="0" tIns="0" rIns="0" bIns="0" rtlCol="0">
                <a:spAutoFit/>
              </a:bodyPr>
              <a:lstStyle/>
              <a:p>
                <a:pPr algn="ctr"/>
                <a:r>
                  <a:rPr lang="en-US" dirty="0"/>
                  <a:t>f(z)</a:t>
                </a:r>
              </a:p>
            </p:txBody>
          </p:sp>
        </p:grpSp>
        <p:cxnSp>
          <p:nvCxnSpPr>
            <p:cNvPr id="43" name="Straight Connector 42">
              <a:extLst>
                <a:ext uri="{FF2B5EF4-FFF2-40B4-BE49-F238E27FC236}">
                  <a16:creationId xmlns:a16="http://schemas.microsoft.com/office/drawing/2014/main" id="{38D50F22-8892-0FB7-EC00-CDED49BFAC48}"/>
                </a:ext>
              </a:extLst>
            </p:cNvPr>
            <p:cNvCxnSpPr/>
            <p:nvPr/>
          </p:nvCxnSpPr>
          <p:spPr bwMode="auto">
            <a:xfrm flipH="1">
              <a:off x="5773792" y="3375380"/>
              <a:ext cx="2703320" cy="12976"/>
            </a:xfrm>
            <a:prstGeom prst="line">
              <a:avLst/>
            </a:prstGeom>
            <a:solidFill>
              <a:schemeClr val="accent1"/>
            </a:solidFill>
            <a:ln w="12700" cap="flat" cmpd="sng" algn="ctr">
              <a:solidFill>
                <a:schemeClr val="tx1"/>
              </a:solidFill>
              <a:prstDash val="lg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Box 43">
              <a:extLst>
                <a:ext uri="{FF2B5EF4-FFF2-40B4-BE49-F238E27FC236}">
                  <a16:creationId xmlns:a16="http://schemas.microsoft.com/office/drawing/2014/main" id="{AFD16001-B07F-BBEF-4841-1B33CAE99317}"/>
                </a:ext>
              </a:extLst>
            </p:cNvPr>
            <p:cNvSpPr txBox="1"/>
            <p:nvPr/>
          </p:nvSpPr>
          <p:spPr>
            <a:xfrm>
              <a:off x="6765018" y="3019882"/>
              <a:ext cx="411083" cy="327435"/>
            </a:xfrm>
            <a:prstGeom prst="rect">
              <a:avLst/>
            </a:prstGeom>
            <a:noFill/>
          </p:spPr>
          <p:txBody>
            <a:bodyPr wrap="square" lIns="0" tIns="0" rIns="0" bIns="0" rtlCol="0">
              <a:spAutoFit/>
            </a:bodyPr>
            <a:lstStyle/>
            <a:p>
              <a:pPr algn="ctr"/>
              <a:r>
                <a:rPr lang="en-US" dirty="0"/>
                <a:t>1</a:t>
              </a:r>
            </a:p>
          </p:txBody>
        </p:sp>
        <p:sp>
          <p:nvSpPr>
            <p:cNvPr id="45" name="TextBox 44">
              <a:extLst>
                <a:ext uri="{FF2B5EF4-FFF2-40B4-BE49-F238E27FC236}">
                  <a16:creationId xmlns:a16="http://schemas.microsoft.com/office/drawing/2014/main" id="{BE3DAE01-75E2-56CB-FAE8-B57E78D4D3AD}"/>
                </a:ext>
              </a:extLst>
            </p:cNvPr>
            <p:cNvSpPr txBox="1"/>
            <p:nvPr/>
          </p:nvSpPr>
          <p:spPr>
            <a:xfrm>
              <a:off x="6726114" y="3617198"/>
              <a:ext cx="451412" cy="327435"/>
            </a:xfrm>
            <a:prstGeom prst="rect">
              <a:avLst/>
            </a:prstGeom>
            <a:noFill/>
          </p:spPr>
          <p:txBody>
            <a:bodyPr wrap="square" lIns="0" tIns="0" rIns="0" bIns="0" rtlCol="0">
              <a:spAutoFit/>
            </a:bodyPr>
            <a:lstStyle/>
            <a:p>
              <a:pPr algn="ctr"/>
              <a:r>
                <a:rPr lang="en-US" dirty="0"/>
                <a:t>0</a:t>
              </a:r>
            </a:p>
          </p:txBody>
        </p:sp>
        <p:sp>
          <p:nvSpPr>
            <p:cNvPr id="46" name="TextBox 45">
              <a:extLst>
                <a:ext uri="{FF2B5EF4-FFF2-40B4-BE49-F238E27FC236}">
                  <a16:creationId xmlns:a16="http://schemas.microsoft.com/office/drawing/2014/main" id="{4DC10659-B792-47CC-1EF5-355A030FC8BA}"/>
                </a:ext>
              </a:extLst>
            </p:cNvPr>
            <p:cNvSpPr txBox="1"/>
            <p:nvPr/>
          </p:nvSpPr>
          <p:spPr>
            <a:xfrm>
              <a:off x="7144579" y="3893131"/>
              <a:ext cx="490786" cy="327435"/>
            </a:xfrm>
            <a:prstGeom prst="rect">
              <a:avLst/>
            </a:prstGeom>
            <a:noFill/>
          </p:spPr>
          <p:txBody>
            <a:bodyPr wrap="square" lIns="0" tIns="0" rIns="0" bIns="0" rtlCol="0">
              <a:spAutoFit/>
            </a:bodyPr>
            <a:lstStyle/>
            <a:p>
              <a:pPr algn="ctr"/>
              <a:r>
                <a:rPr lang="en-US" dirty="0"/>
                <a:t>0</a:t>
              </a:r>
            </a:p>
          </p:txBody>
        </p:sp>
        <p:cxnSp>
          <p:nvCxnSpPr>
            <p:cNvPr id="47" name="Straight Connector 46">
              <a:extLst>
                <a:ext uri="{FF2B5EF4-FFF2-40B4-BE49-F238E27FC236}">
                  <a16:creationId xmlns:a16="http://schemas.microsoft.com/office/drawing/2014/main" id="{D418E854-7A85-8112-F45A-8756D2043468}"/>
                </a:ext>
              </a:extLst>
            </p:cNvPr>
            <p:cNvCxnSpPr/>
            <p:nvPr/>
          </p:nvCxnSpPr>
          <p:spPr bwMode="auto">
            <a:xfrm flipV="1">
              <a:off x="7168523" y="2741961"/>
              <a:ext cx="1248282" cy="1163757"/>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a:extLst>
                <a:ext uri="{FF2B5EF4-FFF2-40B4-BE49-F238E27FC236}">
                  <a16:creationId xmlns:a16="http://schemas.microsoft.com/office/drawing/2014/main" id="{965A6075-BF86-963B-5C2F-4BA16E1DF32E}"/>
                </a:ext>
              </a:extLst>
            </p:cNvPr>
            <p:cNvCxnSpPr/>
            <p:nvPr/>
          </p:nvCxnSpPr>
          <p:spPr bwMode="auto">
            <a:xfrm flipH="1" flipV="1">
              <a:off x="7215155" y="3366381"/>
              <a:ext cx="1425099" cy="5013"/>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TextBox 58">
              <a:extLst>
                <a:ext uri="{FF2B5EF4-FFF2-40B4-BE49-F238E27FC236}">
                  <a16:creationId xmlns:a16="http://schemas.microsoft.com/office/drawing/2014/main" id="{A44958CE-7569-6C9F-B12E-09E2832BC17F}"/>
                </a:ext>
              </a:extLst>
            </p:cNvPr>
            <p:cNvSpPr txBox="1"/>
            <p:nvPr/>
          </p:nvSpPr>
          <p:spPr>
            <a:xfrm>
              <a:off x="6233079" y="4324268"/>
              <a:ext cx="2703317" cy="338555"/>
            </a:xfrm>
            <a:prstGeom prst="rect">
              <a:avLst/>
            </a:prstGeom>
            <a:noFill/>
          </p:spPr>
          <p:txBody>
            <a:bodyPr wrap="square" rtlCol="0">
              <a:spAutoFit/>
            </a:bodyPr>
            <a:lstStyle/>
            <a:p>
              <a:r>
                <a:rPr lang="en-US" sz="1600" dirty="0"/>
                <a:t>ELU           Derivative</a:t>
              </a:r>
            </a:p>
          </p:txBody>
        </p:sp>
        <p:cxnSp>
          <p:nvCxnSpPr>
            <p:cNvPr id="74" name="Straight Connector 73">
              <a:extLst>
                <a:ext uri="{FF2B5EF4-FFF2-40B4-BE49-F238E27FC236}">
                  <a16:creationId xmlns:a16="http://schemas.microsoft.com/office/drawing/2014/main" id="{32DD5D3A-C04C-5875-D656-A81DBD1D14C6}"/>
                </a:ext>
              </a:extLst>
            </p:cNvPr>
            <p:cNvCxnSpPr/>
            <p:nvPr/>
          </p:nvCxnSpPr>
          <p:spPr bwMode="auto">
            <a:xfrm flipH="1">
              <a:off x="5797438" y="4521721"/>
              <a:ext cx="414664"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a:extLst>
                <a:ext uri="{FF2B5EF4-FFF2-40B4-BE49-F238E27FC236}">
                  <a16:creationId xmlns:a16="http://schemas.microsoft.com/office/drawing/2014/main" id="{9872A3D7-9B1D-B2E4-B672-8D038957DA2D}"/>
                </a:ext>
              </a:extLst>
            </p:cNvPr>
            <p:cNvCxnSpPr/>
            <p:nvPr/>
          </p:nvCxnSpPr>
          <p:spPr bwMode="auto">
            <a:xfrm flipH="1">
              <a:off x="6781800" y="4521721"/>
              <a:ext cx="414664"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Freeform: Shape 20">
              <a:extLst>
                <a:ext uri="{FF2B5EF4-FFF2-40B4-BE49-F238E27FC236}">
                  <a16:creationId xmlns:a16="http://schemas.microsoft.com/office/drawing/2014/main" id="{42A37BFB-5463-81A0-F628-95911A41DB88}"/>
                </a:ext>
              </a:extLst>
            </p:cNvPr>
            <p:cNvSpPr/>
            <p:nvPr/>
          </p:nvSpPr>
          <p:spPr bwMode="auto">
            <a:xfrm>
              <a:off x="5786304" y="3885159"/>
              <a:ext cx="1445556" cy="331074"/>
            </a:xfrm>
            <a:custGeom>
              <a:avLst/>
              <a:gdLst>
                <a:gd name="connsiteX0" fmla="*/ 1037063 w 1037063"/>
                <a:gd name="connsiteY0" fmla="*/ 0 h 280078"/>
                <a:gd name="connsiteX1" fmla="*/ 981307 w 1037063"/>
                <a:gd name="connsiteY1" fmla="*/ 11151 h 280078"/>
                <a:gd name="connsiteX2" fmla="*/ 959005 w 1037063"/>
                <a:gd name="connsiteY2" fmla="*/ 44605 h 280078"/>
                <a:gd name="connsiteX3" fmla="*/ 925551 w 1037063"/>
                <a:gd name="connsiteY3" fmla="*/ 55756 h 280078"/>
                <a:gd name="connsiteX4" fmla="*/ 858644 w 1037063"/>
                <a:gd name="connsiteY4" fmla="*/ 122664 h 280078"/>
                <a:gd name="connsiteX5" fmla="*/ 769434 w 1037063"/>
                <a:gd name="connsiteY5" fmla="*/ 178420 h 280078"/>
                <a:gd name="connsiteX6" fmla="*/ 691375 w 1037063"/>
                <a:gd name="connsiteY6" fmla="*/ 211873 h 280078"/>
                <a:gd name="connsiteX7" fmla="*/ 646770 w 1037063"/>
                <a:gd name="connsiteY7" fmla="*/ 234176 h 280078"/>
                <a:gd name="connsiteX8" fmla="*/ 568712 w 1037063"/>
                <a:gd name="connsiteY8" fmla="*/ 245327 h 280078"/>
                <a:gd name="connsiteX9" fmla="*/ 501805 w 1037063"/>
                <a:gd name="connsiteY9" fmla="*/ 256478 h 280078"/>
                <a:gd name="connsiteX10" fmla="*/ 468351 w 1037063"/>
                <a:gd name="connsiteY10" fmla="*/ 267629 h 280078"/>
                <a:gd name="connsiteX11" fmla="*/ 367990 w 1037063"/>
                <a:gd name="connsiteY11" fmla="*/ 278781 h 280078"/>
                <a:gd name="connsiteX12" fmla="*/ 0 w 1037063"/>
                <a:gd name="connsiteY12" fmla="*/ 278781 h 28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7063" h="280078">
                  <a:moveTo>
                    <a:pt x="1037063" y="0"/>
                  </a:moveTo>
                  <a:cubicBezTo>
                    <a:pt x="1018478" y="3717"/>
                    <a:pt x="997763" y="1747"/>
                    <a:pt x="981307" y="11151"/>
                  </a:cubicBezTo>
                  <a:cubicBezTo>
                    <a:pt x="969671" y="17800"/>
                    <a:pt x="969470" y="36233"/>
                    <a:pt x="959005" y="44605"/>
                  </a:cubicBezTo>
                  <a:cubicBezTo>
                    <a:pt x="949826" y="51948"/>
                    <a:pt x="936702" y="52039"/>
                    <a:pt x="925551" y="55756"/>
                  </a:cubicBezTo>
                  <a:cubicBezTo>
                    <a:pt x="903249" y="78059"/>
                    <a:pt x="886855" y="108559"/>
                    <a:pt x="858644" y="122664"/>
                  </a:cubicBezTo>
                  <a:cubicBezTo>
                    <a:pt x="745625" y="179172"/>
                    <a:pt x="885241" y="106041"/>
                    <a:pt x="769434" y="178420"/>
                  </a:cubicBezTo>
                  <a:cubicBezTo>
                    <a:pt x="715637" y="212043"/>
                    <a:pt x="739664" y="191177"/>
                    <a:pt x="691375" y="211873"/>
                  </a:cubicBezTo>
                  <a:cubicBezTo>
                    <a:pt x="676096" y="218421"/>
                    <a:pt x="662808" y="229802"/>
                    <a:pt x="646770" y="234176"/>
                  </a:cubicBezTo>
                  <a:cubicBezTo>
                    <a:pt x="621413" y="241092"/>
                    <a:pt x="594690" y="241330"/>
                    <a:pt x="568712" y="245327"/>
                  </a:cubicBezTo>
                  <a:cubicBezTo>
                    <a:pt x="546365" y="248765"/>
                    <a:pt x="523877" y="251573"/>
                    <a:pt x="501805" y="256478"/>
                  </a:cubicBezTo>
                  <a:cubicBezTo>
                    <a:pt x="490330" y="259028"/>
                    <a:pt x="479946" y="265697"/>
                    <a:pt x="468351" y="267629"/>
                  </a:cubicBezTo>
                  <a:cubicBezTo>
                    <a:pt x="435149" y="273163"/>
                    <a:pt x="401640" y="277980"/>
                    <a:pt x="367990" y="278781"/>
                  </a:cubicBezTo>
                  <a:cubicBezTo>
                    <a:pt x="245361" y="281701"/>
                    <a:pt x="122663" y="278781"/>
                    <a:pt x="0" y="278781"/>
                  </a:cubicBezTo>
                </a:path>
              </a:pathLst>
            </a:custGeom>
            <a:noFill/>
            <a:ln w="38100" cap="flat" cmpd="sng" algn="ctr">
              <a:solidFill>
                <a:schemeClr val="tx1"/>
              </a:solidFill>
              <a:prstDash val="solid"/>
              <a:miter lim="800000"/>
              <a:headEnd type="none" w="med" len="med"/>
              <a:tailEnd type="none" w="med" len="med"/>
            </a:ln>
            <a:effectLst/>
          </p:spPr>
          <p:txBody>
            <a:bodyPr rtlCol="0" anchor="ctr"/>
            <a:lstStyle/>
            <a:p>
              <a:pPr algn="ctr"/>
              <a:endParaRPr lang="en-US"/>
            </a:p>
          </p:txBody>
        </p:sp>
        <p:sp>
          <p:nvSpPr>
            <p:cNvPr id="26" name="TextBox 25">
              <a:extLst>
                <a:ext uri="{FF2B5EF4-FFF2-40B4-BE49-F238E27FC236}">
                  <a16:creationId xmlns:a16="http://schemas.microsoft.com/office/drawing/2014/main" id="{B639F813-A783-589F-DC12-7021BC7678AF}"/>
                </a:ext>
              </a:extLst>
            </p:cNvPr>
            <p:cNvSpPr txBox="1"/>
            <p:nvPr/>
          </p:nvSpPr>
          <p:spPr>
            <a:xfrm>
              <a:off x="6780447" y="3965624"/>
              <a:ext cx="451412" cy="327435"/>
            </a:xfrm>
            <a:prstGeom prst="rect">
              <a:avLst/>
            </a:prstGeom>
            <a:noFill/>
          </p:spPr>
          <p:txBody>
            <a:bodyPr wrap="square" lIns="0" tIns="0" rIns="0" bIns="0" rtlCol="0">
              <a:spAutoFit/>
            </a:bodyPr>
            <a:lstStyle/>
            <a:p>
              <a:pPr algn="ctr"/>
              <a:r>
                <a:rPr lang="en-US" dirty="0"/>
                <a:t>-c</a:t>
              </a:r>
            </a:p>
          </p:txBody>
        </p:sp>
        <p:cxnSp>
          <p:nvCxnSpPr>
            <p:cNvPr id="27" name="Straight Connector 26">
              <a:extLst>
                <a:ext uri="{FF2B5EF4-FFF2-40B4-BE49-F238E27FC236}">
                  <a16:creationId xmlns:a16="http://schemas.microsoft.com/office/drawing/2014/main" id="{8D69FE0A-A1DA-D5B6-5D09-4A005C55A998}"/>
                </a:ext>
              </a:extLst>
            </p:cNvPr>
            <p:cNvCxnSpPr/>
            <p:nvPr/>
          </p:nvCxnSpPr>
          <p:spPr bwMode="auto">
            <a:xfrm flipH="1">
              <a:off x="5769453" y="4239843"/>
              <a:ext cx="2703320" cy="12976"/>
            </a:xfrm>
            <a:prstGeom prst="line">
              <a:avLst/>
            </a:prstGeom>
            <a:solidFill>
              <a:schemeClr val="accent1"/>
            </a:solidFill>
            <a:ln w="12700" cap="flat" cmpd="sng" algn="ctr">
              <a:solidFill>
                <a:schemeClr val="tx1"/>
              </a:solidFill>
              <a:prstDash val="lg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Freeform: Shape 30">
              <a:extLst>
                <a:ext uri="{FF2B5EF4-FFF2-40B4-BE49-F238E27FC236}">
                  <a16:creationId xmlns:a16="http://schemas.microsoft.com/office/drawing/2014/main" id="{51CD3F7A-D08B-1927-16CD-5225328FD2AE}"/>
                </a:ext>
              </a:extLst>
            </p:cNvPr>
            <p:cNvSpPr/>
            <p:nvPr/>
          </p:nvSpPr>
          <p:spPr bwMode="auto">
            <a:xfrm>
              <a:off x="5720243" y="3539147"/>
              <a:ext cx="1445556" cy="331074"/>
            </a:xfrm>
            <a:custGeom>
              <a:avLst/>
              <a:gdLst>
                <a:gd name="connsiteX0" fmla="*/ 1037063 w 1037063"/>
                <a:gd name="connsiteY0" fmla="*/ 0 h 280078"/>
                <a:gd name="connsiteX1" fmla="*/ 981307 w 1037063"/>
                <a:gd name="connsiteY1" fmla="*/ 11151 h 280078"/>
                <a:gd name="connsiteX2" fmla="*/ 959005 w 1037063"/>
                <a:gd name="connsiteY2" fmla="*/ 44605 h 280078"/>
                <a:gd name="connsiteX3" fmla="*/ 925551 w 1037063"/>
                <a:gd name="connsiteY3" fmla="*/ 55756 h 280078"/>
                <a:gd name="connsiteX4" fmla="*/ 858644 w 1037063"/>
                <a:gd name="connsiteY4" fmla="*/ 122664 h 280078"/>
                <a:gd name="connsiteX5" fmla="*/ 769434 w 1037063"/>
                <a:gd name="connsiteY5" fmla="*/ 178420 h 280078"/>
                <a:gd name="connsiteX6" fmla="*/ 691375 w 1037063"/>
                <a:gd name="connsiteY6" fmla="*/ 211873 h 280078"/>
                <a:gd name="connsiteX7" fmla="*/ 646770 w 1037063"/>
                <a:gd name="connsiteY7" fmla="*/ 234176 h 280078"/>
                <a:gd name="connsiteX8" fmla="*/ 568712 w 1037063"/>
                <a:gd name="connsiteY8" fmla="*/ 245327 h 280078"/>
                <a:gd name="connsiteX9" fmla="*/ 501805 w 1037063"/>
                <a:gd name="connsiteY9" fmla="*/ 256478 h 280078"/>
                <a:gd name="connsiteX10" fmla="*/ 468351 w 1037063"/>
                <a:gd name="connsiteY10" fmla="*/ 267629 h 280078"/>
                <a:gd name="connsiteX11" fmla="*/ 367990 w 1037063"/>
                <a:gd name="connsiteY11" fmla="*/ 278781 h 280078"/>
                <a:gd name="connsiteX12" fmla="*/ 0 w 1037063"/>
                <a:gd name="connsiteY12" fmla="*/ 278781 h 28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7063" h="280078">
                  <a:moveTo>
                    <a:pt x="1037063" y="0"/>
                  </a:moveTo>
                  <a:cubicBezTo>
                    <a:pt x="1018478" y="3717"/>
                    <a:pt x="997763" y="1747"/>
                    <a:pt x="981307" y="11151"/>
                  </a:cubicBezTo>
                  <a:cubicBezTo>
                    <a:pt x="969671" y="17800"/>
                    <a:pt x="969470" y="36233"/>
                    <a:pt x="959005" y="44605"/>
                  </a:cubicBezTo>
                  <a:cubicBezTo>
                    <a:pt x="949826" y="51948"/>
                    <a:pt x="936702" y="52039"/>
                    <a:pt x="925551" y="55756"/>
                  </a:cubicBezTo>
                  <a:cubicBezTo>
                    <a:pt x="903249" y="78059"/>
                    <a:pt x="886855" y="108559"/>
                    <a:pt x="858644" y="122664"/>
                  </a:cubicBezTo>
                  <a:cubicBezTo>
                    <a:pt x="745625" y="179172"/>
                    <a:pt x="885241" y="106041"/>
                    <a:pt x="769434" y="178420"/>
                  </a:cubicBezTo>
                  <a:cubicBezTo>
                    <a:pt x="715637" y="212043"/>
                    <a:pt x="739664" y="191177"/>
                    <a:pt x="691375" y="211873"/>
                  </a:cubicBezTo>
                  <a:cubicBezTo>
                    <a:pt x="676096" y="218421"/>
                    <a:pt x="662808" y="229802"/>
                    <a:pt x="646770" y="234176"/>
                  </a:cubicBezTo>
                  <a:cubicBezTo>
                    <a:pt x="621413" y="241092"/>
                    <a:pt x="594690" y="241330"/>
                    <a:pt x="568712" y="245327"/>
                  </a:cubicBezTo>
                  <a:cubicBezTo>
                    <a:pt x="546365" y="248765"/>
                    <a:pt x="523877" y="251573"/>
                    <a:pt x="501805" y="256478"/>
                  </a:cubicBezTo>
                  <a:cubicBezTo>
                    <a:pt x="490330" y="259028"/>
                    <a:pt x="479946" y="265697"/>
                    <a:pt x="468351" y="267629"/>
                  </a:cubicBezTo>
                  <a:cubicBezTo>
                    <a:pt x="435149" y="273163"/>
                    <a:pt x="401640" y="277980"/>
                    <a:pt x="367990" y="278781"/>
                  </a:cubicBezTo>
                  <a:cubicBezTo>
                    <a:pt x="245361" y="281701"/>
                    <a:pt x="122663" y="278781"/>
                    <a:pt x="0" y="278781"/>
                  </a:cubicBezTo>
                </a:path>
              </a:pathLst>
            </a:custGeom>
            <a:noFill/>
            <a:ln w="38100" cap="flat" cmpd="sng" algn="ctr">
              <a:solidFill>
                <a:srgbClr val="FF0000"/>
              </a:solidFill>
              <a:prstDash val="solid"/>
              <a:miter lim="800000"/>
              <a:headEnd type="none" w="med" len="med"/>
              <a:tailEnd type="none" w="med" len="med"/>
            </a:ln>
            <a:effectLst/>
          </p:spPr>
          <p:txBody>
            <a:bodyPr rtlCol="0" anchor="ctr"/>
            <a:lstStyle/>
            <a:p>
              <a:pPr algn="ctr"/>
              <a:endParaRPr lang="en-US"/>
            </a:p>
          </p:txBody>
        </p:sp>
        <p:sp>
          <p:nvSpPr>
            <p:cNvPr id="35" name="TextBox 34">
              <a:extLst>
                <a:ext uri="{FF2B5EF4-FFF2-40B4-BE49-F238E27FC236}">
                  <a16:creationId xmlns:a16="http://schemas.microsoft.com/office/drawing/2014/main" id="{6BE1AD3D-8FC3-2B91-5FF7-F2E1AA0B4B1C}"/>
                </a:ext>
              </a:extLst>
            </p:cNvPr>
            <p:cNvSpPr txBox="1"/>
            <p:nvPr/>
          </p:nvSpPr>
          <p:spPr>
            <a:xfrm>
              <a:off x="7082374" y="3374164"/>
              <a:ext cx="451412" cy="276999"/>
            </a:xfrm>
            <a:prstGeom prst="rect">
              <a:avLst/>
            </a:prstGeom>
            <a:noFill/>
          </p:spPr>
          <p:txBody>
            <a:bodyPr wrap="square" lIns="0" tIns="0" rIns="0" bIns="0" rtlCol="0">
              <a:spAutoFit/>
            </a:bodyPr>
            <a:lstStyle/>
            <a:p>
              <a:pPr algn="ctr"/>
              <a:r>
                <a:rPr lang="en-US" dirty="0"/>
                <a:t>c</a:t>
              </a:r>
            </a:p>
          </p:txBody>
        </p:sp>
      </p:grpSp>
    </p:spTree>
    <p:extLst>
      <p:ext uri="{BB962C8B-B14F-4D97-AF65-F5344CB8AC3E}">
        <p14:creationId xmlns:p14="http://schemas.microsoft.com/office/powerpoint/2010/main" val="1362531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124" y="409110"/>
            <a:ext cx="6723055" cy="490538"/>
          </a:xfrm>
        </p:spPr>
        <p:txBody>
          <a:bodyPr/>
          <a:lstStyle/>
          <a:p>
            <a:r>
              <a:rPr lang="en-US" dirty="0"/>
              <a:t>Artificial Neuron: </a:t>
            </a:r>
            <a:br>
              <a:rPr lang="en-US" dirty="0"/>
            </a:br>
            <a:r>
              <a:rPr lang="en-US" dirty="0"/>
              <a:t>Sigmoid Activation Function</a:t>
            </a:r>
          </a:p>
        </p:txBody>
      </p:sp>
      <p:sp>
        <p:nvSpPr>
          <p:cNvPr id="3" name="Content Placeholder 2"/>
          <p:cNvSpPr>
            <a:spLocks noGrp="1"/>
          </p:cNvSpPr>
          <p:nvPr>
            <p:ph sz="quarter" idx="10"/>
          </p:nvPr>
        </p:nvSpPr>
        <p:spPr>
          <a:xfrm>
            <a:off x="228600" y="846366"/>
            <a:ext cx="5996715" cy="718765"/>
          </a:xfrm>
        </p:spPr>
        <p:txBody>
          <a:bodyPr/>
          <a:lstStyle/>
          <a:p>
            <a:r>
              <a:rPr lang="en-US" sz="1900" dirty="0"/>
              <a:t>Quite often, a sigmoid activation function is used instead of the step function because it is a smooth and </a:t>
            </a:r>
            <a:r>
              <a:rPr lang="en-US" sz="1800" dirty="0"/>
              <a:t>fully</a:t>
            </a:r>
            <a:r>
              <a:rPr lang="en-US" sz="1900" dirty="0"/>
              <a:t> differentiable function</a:t>
            </a:r>
          </a:p>
          <a:p>
            <a:endParaRPr lang="en-US" sz="1900" dirty="0"/>
          </a:p>
          <a:p>
            <a:endParaRPr lang="en-US" sz="1900" dirty="0"/>
          </a:p>
          <a:p>
            <a:endParaRPr lang="en-US" sz="1900" dirty="0"/>
          </a:p>
          <a:p>
            <a:endParaRPr lang="en-US" sz="1900" dirty="0"/>
          </a:p>
        </p:txBody>
      </p:sp>
      <p:sp>
        <p:nvSpPr>
          <p:cNvPr id="4" name="Content Placeholder 3">
            <a:extLst>
              <a:ext uri="{FF2B5EF4-FFF2-40B4-BE49-F238E27FC236}">
                <a16:creationId xmlns:a16="http://schemas.microsoft.com/office/drawing/2014/main" id="{6E37A0C4-0921-36CA-D631-07D674E7719A}"/>
              </a:ext>
            </a:extLst>
          </p:cNvPr>
          <p:cNvSpPr>
            <a:spLocks noGrp="1"/>
          </p:cNvSpPr>
          <p:nvPr>
            <p:ph sz="quarter" idx="11"/>
          </p:nvPr>
        </p:nvSpPr>
        <p:spPr>
          <a:xfrm>
            <a:off x="1954" y="3181527"/>
            <a:ext cx="5791200" cy="647844"/>
          </a:xfrm>
        </p:spPr>
        <p:txBody>
          <a:bodyPr/>
          <a:lstStyle/>
          <a:p>
            <a:r>
              <a:rPr lang="en-US" sz="1900" dirty="0"/>
              <a:t>Sigmoid function is differentiable at all value of the aggregated signal z that makes calculations easy.</a:t>
            </a:r>
          </a:p>
          <a:p>
            <a:r>
              <a:rPr lang="en-US" sz="1900" dirty="0"/>
              <a:t>This is a convenient activation function for the output layers because of the logistic regression nature.</a:t>
            </a:r>
          </a:p>
        </p:txBody>
      </p:sp>
      <p:graphicFrame>
        <p:nvGraphicFramePr>
          <p:cNvPr id="5" name="Object 4"/>
          <p:cNvGraphicFramePr>
            <a:graphicFrameLocks noChangeAspect="1"/>
          </p:cNvGraphicFramePr>
          <p:nvPr>
            <p:extLst>
              <p:ext uri="{D42A27DB-BD31-4B8C-83A1-F6EECF244321}">
                <p14:modId xmlns:p14="http://schemas.microsoft.com/office/powerpoint/2010/main" val="4224333815"/>
              </p:ext>
            </p:extLst>
          </p:nvPr>
        </p:nvGraphicFramePr>
        <p:xfrm>
          <a:off x="1539875" y="1612900"/>
          <a:ext cx="3300413" cy="852488"/>
        </p:xfrm>
        <a:graphic>
          <a:graphicData uri="http://schemas.openxmlformats.org/presentationml/2006/ole">
            <mc:AlternateContent xmlns:mc="http://schemas.openxmlformats.org/markup-compatibility/2006">
              <mc:Choice xmlns:v="urn:schemas-microsoft-com:vml" Requires="v">
                <p:oleObj name="Equation" r:id="rId2" imgW="1612800" imgH="419040" progId="Equation.DSMT4">
                  <p:embed/>
                </p:oleObj>
              </mc:Choice>
              <mc:Fallback>
                <p:oleObj name="Equation" r:id="rId2" imgW="1612800" imgH="419040" progId="Equation.DSMT4">
                  <p:embed/>
                  <p:pic>
                    <p:nvPicPr>
                      <p:cNvPr id="5" name="Object 4"/>
                      <p:cNvPicPr>
                        <a:picLocks noChangeAspect="1" noChangeArrowheads="1"/>
                      </p:cNvPicPr>
                      <p:nvPr/>
                    </p:nvPicPr>
                    <p:blipFill>
                      <a:blip r:embed="rId3"/>
                      <a:srcRect/>
                      <a:stretch>
                        <a:fillRect/>
                      </a:stretch>
                    </p:blipFill>
                    <p:spPr bwMode="auto">
                      <a:xfrm>
                        <a:off x="1539875" y="1612900"/>
                        <a:ext cx="3300413" cy="852488"/>
                      </a:xfrm>
                      <a:prstGeom prst="rect">
                        <a:avLst/>
                      </a:prstGeom>
                      <a:noFill/>
                      <a:ln>
                        <a:noFill/>
                      </a:ln>
                    </p:spPr>
                  </p:pic>
                </p:oleObj>
              </mc:Fallback>
            </mc:AlternateContent>
          </a:graphicData>
        </a:graphic>
      </p:graphicFrame>
      <p:graphicFrame>
        <p:nvGraphicFramePr>
          <p:cNvPr id="27" name="Chart 26">
            <a:extLst>
              <a:ext uri="{FF2B5EF4-FFF2-40B4-BE49-F238E27FC236}">
                <a16:creationId xmlns:a16="http://schemas.microsoft.com/office/drawing/2014/main" id="{2B455D9A-FA58-95BE-2C3D-D63C4FA71A99}"/>
              </a:ext>
            </a:extLst>
          </p:cNvPr>
          <p:cNvGraphicFramePr>
            <a:graphicFrameLocks/>
          </p:cNvGraphicFramePr>
          <p:nvPr>
            <p:extLst>
              <p:ext uri="{D42A27DB-BD31-4B8C-83A1-F6EECF244321}">
                <p14:modId xmlns:p14="http://schemas.microsoft.com/office/powerpoint/2010/main" val="437658096"/>
              </p:ext>
            </p:extLst>
          </p:nvPr>
        </p:nvGraphicFramePr>
        <p:xfrm>
          <a:off x="5765298" y="2516044"/>
          <a:ext cx="3186873" cy="2249791"/>
        </p:xfrm>
        <a:graphic>
          <a:graphicData uri="http://schemas.openxmlformats.org/drawingml/2006/chart">
            <c:chart xmlns:c="http://schemas.openxmlformats.org/drawingml/2006/chart" xmlns:r="http://schemas.openxmlformats.org/officeDocument/2006/relationships" r:id="rId4"/>
          </a:graphicData>
        </a:graphic>
      </p:graphicFrame>
      <p:grpSp>
        <p:nvGrpSpPr>
          <p:cNvPr id="6" name="Group 5">
            <a:extLst>
              <a:ext uri="{FF2B5EF4-FFF2-40B4-BE49-F238E27FC236}">
                <a16:creationId xmlns:a16="http://schemas.microsoft.com/office/drawing/2014/main" id="{5145F162-9281-767F-6094-9DBADB1A27D9}"/>
              </a:ext>
            </a:extLst>
          </p:cNvPr>
          <p:cNvGrpSpPr/>
          <p:nvPr/>
        </p:nvGrpSpPr>
        <p:grpSpPr>
          <a:xfrm>
            <a:off x="6318942" y="898116"/>
            <a:ext cx="2596458" cy="1529735"/>
            <a:chOff x="6014142" y="898960"/>
            <a:chExt cx="2596458" cy="1529735"/>
          </a:xfrm>
        </p:grpSpPr>
        <p:grpSp>
          <p:nvGrpSpPr>
            <p:cNvPr id="7" name="Group 6">
              <a:extLst>
                <a:ext uri="{FF2B5EF4-FFF2-40B4-BE49-F238E27FC236}">
                  <a16:creationId xmlns:a16="http://schemas.microsoft.com/office/drawing/2014/main" id="{964D76D0-14F0-177E-7E53-47D2A56E81F2}"/>
                </a:ext>
              </a:extLst>
            </p:cNvPr>
            <p:cNvGrpSpPr/>
            <p:nvPr/>
          </p:nvGrpSpPr>
          <p:grpSpPr>
            <a:xfrm>
              <a:off x="6934200" y="1271279"/>
              <a:ext cx="1066800" cy="849542"/>
              <a:chOff x="2281637" y="4495800"/>
              <a:chExt cx="1402953" cy="990601"/>
            </a:xfrm>
          </p:grpSpPr>
          <p:sp>
            <p:nvSpPr>
              <p:cNvPr id="21" name="Pie 6">
                <a:extLst>
                  <a:ext uri="{FF2B5EF4-FFF2-40B4-BE49-F238E27FC236}">
                    <a16:creationId xmlns:a16="http://schemas.microsoft.com/office/drawing/2014/main" id="{AF3E10E5-542E-49B3-5DF0-8DF202DFA90C}"/>
                  </a:ext>
                </a:extLst>
              </p:cNvPr>
              <p:cNvSpPr/>
              <p:nvPr/>
            </p:nvSpPr>
            <p:spPr bwMode="auto">
              <a:xfrm>
                <a:off x="2345959" y="4495800"/>
                <a:ext cx="1282415" cy="990600"/>
              </a:xfrm>
              <a:prstGeom prst="pie">
                <a:avLst>
                  <a:gd name="adj1" fmla="val 5384087"/>
                  <a:gd name="adj2" fmla="val 16200000"/>
                </a:avLst>
              </a:prstGeom>
              <a:noFill/>
              <a:ln w="19050" cap="flat" cmpd="sng" algn="ctr">
                <a:solidFill>
                  <a:schemeClr val="tx1"/>
                </a:solidFill>
                <a:prstDash val="solid"/>
                <a:miter lim="800000"/>
                <a:headEnd type="none" w="med" len="med"/>
                <a:tailEnd type="none" w="med" len="med"/>
              </a:ln>
              <a:effectLst/>
            </p:spPr>
            <p:txBody>
              <a:bodyPr vert="horz" wrap="none" lIns="0" tIns="34290" rIns="0" bIns="34290" numCol="1" rtlCol="0" anchor="ctr" anchorCtr="0" compatLnSpc="1">
                <a:prstTxWarp prst="textNoShape">
                  <a:avLst/>
                </a:prstTxWarp>
              </a:bodyPr>
              <a:lstStyle/>
              <a:p>
                <a:pPr defTabSz="685800"/>
                <a:r>
                  <a:rPr lang="en-US" dirty="0"/>
                  <a:t>z</a:t>
                </a:r>
              </a:p>
            </p:txBody>
          </p:sp>
          <p:sp>
            <p:nvSpPr>
              <p:cNvPr id="22" name="Pie 7">
                <a:extLst>
                  <a:ext uri="{FF2B5EF4-FFF2-40B4-BE49-F238E27FC236}">
                    <a16:creationId xmlns:a16="http://schemas.microsoft.com/office/drawing/2014/main" id="{D9D3579F-FF8F-5AE2-0336-14AC8EB70556}"/>
                  </a:ext>
                </a:extLst>
              </p:cNvPr>
              <p:cNvSpPr/>
              <p:nvPr/>
            </p:nvSpPr>
            <p:spPr bwMode="auto">
              <a:xfrm flipH="1">
                <a:off x="2281637" y="4495800"/>
                <a:ext cx="1402953" cy="990601"/>
              </a:xfrm>
              <a:prstGeom prst="pie">
                <a:avLst>
                  <a:gd name="adj1" fmla="val 5384087"/>
                  <a:gd name="adj2" fmla="val 16200000"/>
                </a:avLst>
              </a:prstGeom>
              <a:solidFill>
                <a:schemeClr val="bg1">
                  <a:lumMod val="85000"/>
                </a:schemeClr>
              </a:solidFill>
              <a:ln w="19050" cap="flat" cmpd="sng" algn="ctr">
                <a:solidFill>
                  <a:schemeClr val="tx1"/>
                </a:solidFill>
                <a:prstDash val="solid"/>
                <a:miter lim="800000"/>
                <a:headEnd type="none" w="med" len="med"/>
                <a:tailEnd type="none" w="med" len="med"/>
              </a:ln>
              <a:effectLst/>
            </p:spPr>
            <p:txBody>
              <a:bodyPr vert="horz" wrap="none" lIns="68580" tIns="34290" rIns="0" bIns="34290" numCol="1" rtlCol="0" anchor="ctr" anchorCtr="0" compatLnSpc="1">
                <a:prstTxWarp prst="textNoShape">
                  <a:avLst/>
                </a:prstTxWarp>
              </a:bodyPr>
              <a:lstStyle/>
              <a:p>
                <a:pPr algn="r" defTabSz="685800"/>
                <a:r>
                  <a:rPr lang="en-US" dirty="0"/>
                  <a:t>f(z)</a:t>
                </a:r>
              </a:p>
            </p:txBody>
          </p:sp>
        </p:grpSp>
        <p:cxnSp>
          <p:nvCxnSpPr>
            <p:cNvPr id="8" name="Straight Connector 7">
              <a:extLst>
                <a:ext uri="{FF2B5EF4-FFF2-40B4-BE49-F238E27FC236}">
                  <a16:creationId xmlns:a16="http://schemas.microsoft.com/office/drawing/2014/main" id="{7B2C21A9-049E-795D-C670-3BA5BDB8E193}"/>
                </a:ext>
              </a:extLst>
            </p:cNvPr>
            <p:cNvCxnSpPr/>
            <p:nvPr/>
          </p:nvCxnSpPr>
          <p:spPr bwMode="auto">
            <a:xfrm>
              <a:off x="6408795" y="1154339"/>
              <a:ext cx="644607" cy="345662"/>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a:extLst>
                <a:ext uri="{FF2B5EF4-FFF2-40B4-BE49-F238E27FC236}">
                  <a16:creationId xmlns:a16="http://schemas.microsoft.com/office/drawing/2014/main" id="{C77DA5E2-AC3D-DCAE-9D92-8380B21038D8}"/>
                </a:ext>
              </a:extLst>
            </p:cNvPr>
            <p:cNvSpPr txBox="1"/>
            <p:nvPr/>
          </p:nvSpPr>
          <p:spPr>
            <a:xfrm>
              <a:off x="6043006" y="915814"/>
              <a:ext cx="231770" cy="326837"/>
            </a:xfrm>
            <a:prstGeom prst="rect">
              <a:avLst/>
            </a:prstGeom>
            <a:noFill/>
          </p:spPr>
          <p:txBody>
            <a:bodyPr wrap="square" lIns="0" tIns="0" rIns="0" bIns="0" rtlCol="0">
              <a:spAutoFit/>
            </a:bodyPr>
            <a:lstStyle/>
            <a:p>
              <a:pPr algn="ctr"/>
              <a:r>
                <a:rPr lang="en-US" dirty="0"/>
                <a:t>x</a:t>
              </a:r>
              <a:r>
                <a:rPr lang="en-US" baseline="-25000" dirty="0"/>
                <a:t>1</a:t>
              </a:r>
              <a:endParaRPr lang="en-US" dirty="0"/>
            </a:p>
          </p:txBody>
        </p:sp>
        <p:sp>
          <p:nvSpPr>
            <p:cNvPr id="10" name="TextBox 9">
              <a:extLst>
                <a:ext uri="{FF2B5EF4-FFF2-40B4-BE49-F238E27FC236}">
                  <a16:creationId xmlns:a16="http://schemas.microsoft.com/office/drawing/2014/main" id="{1EB0DE51-9919-1013-D217-556BC072B382}"/>
                </a:ext>
              </a:extLst>
            </p:cNvPr>
            <p:cNvSpPr txBox="1"/>
            <p:nvPr/>
          </p:nvSpPr>
          <p:spPr>
            <a:xfrm>
              <a:off x="6439109" y="1368025"/>
              <a:ext cx="351373" cy="326837"/>
            </a:xfrm>
            <a:prstGeom prst="rect">
              <a:avLst/>
            </a:prstGeom>
            <a:noFill/>
          </p:spPr>
          <p:txBody>
            <a:bodyPr wrap="square" lIns="0" tIns="0" rIns="0" bIns="0" rtlCol="0">
              <a:spAutoFit/>
            </a:bodyPr>
            <a:lstStyle/>
            <a:p>
              <a:pPr algn="ctr"/>
              <a:r>
                <a:rPr lang="en-US" dirty="0"/>
                <a:t>w</a:t>
              </a:r>
              <a:r>
                <a:rPr lang="en-US" baseline="-25000" dirty="0"/>
                <a:t>2</a:t>
              </a:r>
              <a:endParaRPr lang="en-US" dirty="0"/>
            </a:p>
          </p:txBody>
        </p:sp>
        <p:sp>
          <p:nvSpPr>
            <p:cNvPr id="11" name="TextBox 10">
              <a:extLst>
                <a:ext uri="{FF2B5EF4-FFF2-40B4-BE49-F238E27FC236}">
                  <a16:creationId xmlns:a16="http://schemas.microsoft.com/office/drawing/2014/main" id="{D1D3E8D2-9A33-D87B-7E66-BB28794655E8}"/>
                </a:ext>
              </a:extLst>
            </p:cNvPr>
            <p:cNvSpPr txBox="1"/>
            <p:nvPr/>
          </p:nvSpPr>
          <p:spPr>
            <a:xfrm>
              <a:off x="6019800" y="1396894"/>
              <a:ext cx="289710" cy="326837"/>
            </a:xfrm>
            <a:prstGeom prst="rect">
              <a:avLst/>
            </a:prstGeom>
            <a:noFill/>
          </p:spPr>
          <p:txBody>
            <a:bodyPr wrap="square" lIns="0" tIns="0" rIns="0" bIns="0" rtlCol="0">
              <a:spAutoFit/>
            </a:bodyPr>
            <a:lstStyle/>
            <a:p>
              <a:pPr algn="ctr"/>
              <a:r>
                <a:rPr lang="en-US" dirty="0"/>
                <a:t>x</a:t>
              </a:r>
              <a:r>
                <a:rPr lang="en-US" baseline="-25000" dirty="0"/>
                <a:t>2</a:t>
              </a:r>
              <a:endParaRPr lang="en-US" dirty="0"/>
            </a:p>
          </p:txBody>
        </p:sp>
        <p:cxnSp>
          <p:nvCxnSpPr>
            <p:cNvPr id="12" name="Straight Connector 11">
              <a:extLst>
                <a:ext uri="{FF2B5EF4-FFF2-40B4-BE49-F238E27FC236}">
                  <a16:creationId xmlns:a16="http://schemas.microsoft.com/office/drawing/2014/main" id="{F4AA2BCE-3C6A-E675-4C15-51EEAD5E206C}"/>
                </a:ext>
              </a:extLst>
            </p:cNvPr>
            <p:cNvCxnSpPr/>
            <p:nvPr/>
          </p:nvCxnSpPr>
          <p:spPr bwMode="auto">
            <a:xfrm>
              <a:off x="6343610" y="1615109"/>
              <a:ext cx="633006" cy="81687"/>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1C60D187-68B5-DC81-B49A-6180343AD48E}"/>
                </a:ext>
              </a:extLst>
            </p:cNvPr>
            <p:cNvCxnSpPr/>
            <p:nvPr/>
          </p:nvCxnSpPr>
          <p:spPr bwMode="auto">
            <a:xfrm flipV="1">
              <a:off x="6408795" y="1957446"/>
              <a:ext cx="673579" cy="392096"/>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4B2DA5DF-42DE-C90F-E0B0-384A7A8A84D7}"/>
                </a:ext>
              </a:extLst>
            </p:cNvPr>
            <p:cNvSpPr txBox="1"/>
            <p:nvPr/>
          </p:nvSpPr>
          <p:spPr>
            <a:xfrm>
              <a:off x="6082870" y="1634727"/>
              <a:ext cx="260739" cy="326837"/>
            </a:xfrm>
            <a:prstGeom prst="rect">
              <a:avLst/>
            </a:prstGeom>
            <a:noFill/>
          </p:spPr>
          <p:txBody>
            <a:bodyPr wrap="square" lIns="0" tIns="0" rIns="0" bIns="0" rtlCol="0">
              <a:spAutoFit/>
            </a:bodyPr>
            <a:lstStyle/>
            <a:p>
              <a:pPr algn="ctr"/>
              <a:r>
                <a:rPr lang="en-US" dirty="0"/>
                <a:t>…</a:t>
              </a:r>
            </a:p>
          </p:txBody>
        </p:sp>
        <p:sp>
          <p:nvSpPr>
            <p:cNvPr id="15" name="TextBox 14">
              <a:extLst>
                <a:ext uri="{FF2B5EF4-FFF2-40B4-BE49-F238E27FC236}">
                  <a16:creationId xmlns:a16="http://schemas.microsoft.com/office/drawing/2014/main" id="{B55BCF80-C90C-8F44-50DB-BB660DB98D46}"/>
                </a:ext>
              </a:extLst>
            </p:cNvPr>
            <p:cNvSpPr txBox="1"/>
            <p:nvPr/>
          </p:nvSpPr>
          <p:spPr>
            <a:xfrm>
              <a:off x="6014142" y="2101858"/>
              <a:ext cx="260739" cy="326837"/>
            </a:xfrm>
            <a:prstGeom prst="rect">
              <a:avLst/>
            </a:prstGeom>
            <a:noFill/>
          </p:spPr>
          <p:txBody>
            <a:bodyPr wrap="square" lIns="0" tIns="0" rIns="0" bIns="0" rtlCol="0">
              <a:spAutoFit/>
            </a:bodyPr>
            <a:lstStyle/>
            <a:p>
              <a:pPr algn="ctr"/>
              <a:r>
                <a:rPr lang="en-US" dirty="0" err="1"/>
                <a:t>x</a:t>
              </a:r>
              <a:r>
                <a:rPr lang="en-US" baseline="-25000" dirty="0" err="1"/>
                <a:t>N</a:t>
              </a:r>
              <a:endParaRPr lang="en-US" dirty="0"/>
            </a:p>
          </p:txBody>
        </p:sp>
        <p:cxnSp>
          <p:nvCxnSpPr>
            <p:cNvPr id="16" name="Straight Arrow Connector 15">
              <a:extLst>
                <a:ext uri="{FF2B5EF4-FFF2-40B4-BE49-F238E27FC236}">
                  <a16:creationId xmlns:a16="http://schemas.microsoft.com/office/drawing/2014/main" id="{B966BE30-ACEC-7B11-50F9-B877E310C03B}"/>
                </a:ext>
              </a:extLst>
            </p:cNvPr>
            <p:cNvCxnSpPr>
              <a:cxnSpLocks/>
              <a:stCxn id="22" idx="2"/>
            </p:cNvCxnSpPr>
            <p:nvPr/>
          </p:nvCxnSpPr>
          <p:spPr bwMode="auto">
            <a:xfrm flipV="1">
              <a:off x="8001000" y="1696049"/>
              <a:ext cx="316572" cy="1"/>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a:extLst>
                <a:ext uri="{FF2B5EF4-FFF2-40B4-BE49-F238E27FC236}">
                  <a16:creationId xmlns:a16="http://schemas.microsoft.com/office/drawing/2014/main" id="{DEDA43B1-FE42-6112-4BE2-98C850DCADEF}"/>
                </a:ext>
              </a:extLst>
            </p:cNvPr>
            <p:cNvSpPr txBox="1"/>
            <p:nvPr/>
          </p:nvSpPr>
          <p:spPr>
            <a:xfrm>
              <a:off x="8378830" y="1541811"/>
              <a:ext cx="231770" cy="276999"/>
            </a:xfrm>
            <a:prstGeom prst="rect">
              <a:avLst/>
            </a:prstGeom>
            <a:noFill/>
          </p:spPr>
          <p:txBody>
            <a:bodyPr wrap="square" lIns="0" tIns="0" rIns="0" bIns="0" rtlCol="0">
              <a:spAutoFit/>
            </a:bodyPr>
            <a:lstStyle/>
            <a:p>
              <a:pPr algn="ctr"/>
              <a:r>
                <a:rPr lang="en-US" dirty="0"/>
                <a:t>a</a:t>
              </a:r>
            </a:p>
          </p:txBody>
        </p:sp>
        <p:sp>
          <p:nvSpPr>
            <p:cNvPr id="18" name="TextBox 17">
              <a:extLst>
                <a:ext uri="{FF2B5EF4-FFF2-40B4-BE49-F238E27FC236}">
                  <a16:creationId xmlns:a16="http://schemas.microsoft.com/office/drawing/2014/main" id="{ABAF5BBA-90C6-8D08-F6C1-6FC1B24F9BB1}"/>
                </a:ext>
              </a:extLst>
            </p:cNvPr>
            <p:cNvSpPr txBox="1"/>
            <p:nvPr/>
          </p:nvSpPr>
          <p:spPr>
            <a:xfrm>
              <a:off x="6474663" y="898960"/>
              <a:ext cx="312332" cy="326836"/>
            </a:xfrm>
            <a:prstGeom prst="rect">
              <a:avLst/>
            </a:prstGeom>
            <a:noFill/>
          </p:spPr>
          <p:txBody>
            <a:bodyPr wrap="square" lIns="0" tIns="0" rIns="0" bIns="0" rtlCol="0">
              <a:spAutoFit/>
            </a:bodyPr>
            <a:lstStyle/>
            <a:p>
              <a:pPr algn="ctr"/>
              <a:r>
                <a:rPr lang="en-US" dirty="0"/>
                <a:t>w</a:t>
              </a:r>
              <a:r>
                <a:rPr lang="en-US" baseline="-25000" dirty="0"/>
                <a:t>1</a:t>
              </a:r>
              <a:endParaRPr lang="en-US" dirty="0"/>
            </a:p>
          </p:txBody>
        </p:sp>
        <p:sp>
          <p:nvSpPr>
            <p:cNvPr id="19" name="TextBox 18">
              <a:extLst>
                <a:ext uri="{FF2B5EF4-FFF2-40B4-BE49-F238E27FC236}">
                  <a16:creationId xmlns:a16="http://schemas.microsoft.com/office/drawing/2014/main" id="{7EB4AD25-0248-4EE4-517C-12395E211342}"/>
                </a:ext>
              </a:extLst>
            </p:cNvPr>
            <p:cNvSpPr txBox="1"/>
            <p:nvPr/>
          </p:nvSpPr>
          <p:spPr>
            <a:xfrm>
              <a:off x="6454012" y="1805781"/>
              <a:ext cx="351375" cy="326836"/>
            </a:xfrm>
            <a:prstGeom prst="rect">
              <a:avLst/>
            </a:prstGeom>
            <a:noFill/>
          </p:spPr>
          <p:txBody>
            <a:bodyPr wrap="square" lIns="0" tIns="0" rIns="0" bIns="0" rtlCol="0">
              <a:spAutoFit/>
            </a:bodyPr>
            <a:lstStyle/>
            <a:p>
              <a:pPr algn="ctr"/>
              <a:r>
                <a:rPr lang="en-US" dirty="0" err="1"/>
                <a:t>w</a:t>
              </a:r>
              <a:r>
                <a:rPr lang="en-US" baseline="-25000" dirty="0" err="1"/>
                <a:t>N</a:t>
              </a:r>
              <a:endParaRPr lang="en-US" dirty="0"/>
            </a:p>
          </p:txBody>
        </p:sp>
        <p:sp>
          <p:nvSpPr>
            <p:cNvPr id="20" name="TextBox 19">
              <a:extLst>
                <a:ext uri="{FF2B5EF4-FFF2-40B4-BE49-F238E27FC236}">
                  <a16:creationId xmlns:a16="http://schemas.microsoft.com/office/drawing/2014/main" id="{7EFCB61A-B394-EC67-66BC-9BBE483FFAC4}"/>
                </a:ext>
              </a:extLst>
            </p:cNvPr>
            <p:cNvSpPr txBox="1"/>
            <p:nvPr/>
          </p:nvSpPr>
          <p:spPr>
            <a:xfrm>
              <a:off x="6465230" y="1565975"/>
              <a:ext cx="260739" cy="326837"/>
            </a:xfrm>
            <a:prstGeom prst="rect">
              <a:avLst/>
            </a:prstGeom>
            <a:noFill/>
          </p:spPr>
          <p:txBody>
            <a:bodyPr wrap="square" lIns="0" tIns="0" rIns="0" bIns="0" rtlCol="0">
              <a:spAutoFit/>
            </a:bodyPr>
            <a:lstStyle/>
            <a:p>
              <a:pPr algn="ctr"/>
              <a:r>
                <a:rPr lang="en-US" dirty="0"/>
                <a:t>…</a:t>
              </a:r>
            </a:p>
          </p:txBody>
        </p:sp>
      </p:grpSp>
      <p:graphicFrame>
        <p:nvGraphicFramePr>
          <p:cNvPr id="23" name="Object 22">
            <a:extLst>
              <a:ext uri="{FF2B5EF4-FFF2-40B4-BE49-F238E27FC236}">
                <a16:creationId xmlns:a16="http://schemas.microsoft.com/office/drawing/2014/main" id="{273759F4-D837-96E8-F08F-F14BDC6E64C8}"/>
              </a:ext>
            </a:extLst>
          </p:cNvPr>
          <p:cNvGraphicFramePr>
            <a:graphicFrameLocks noChangeAspect="1"/>
          </p:cNvGraphicFramePr>
          <p:nvPr>
            <p:extLst>
              <p:ext uri="{D42A27DB-BD31-4B8C-83A1-F6EECF244321}">
                <p14:modId xmlns:p14="http://schemas.microsoft.com/office/powerpoint/2010/main" val="3729383422"/>
              </p:ext>
            </p:extLst>
          </p:nvPr>
        </p:nvGraphicFramePr>
        <p:xfrm>
          <a:off x="1529169" y="2458546"/>
          <a:ext cx="3918662" cy="745267"/>
        </p:xfrm>
        <a:graphic>
          <a:graphicData uri="http://schemas.openxmlformats.org/presentationml/2006/ole">
            <mc:AlternateContent xmlns:mc="http://schemas.openxmlformats.org/markup-compatibility/2006">
              <mc:Choice xmlns:v="urn:schemas-microsoft-com:vml" Requires="v">
                <p:oleObj name="Equation" r:id="rId5" imgW="2070000" imgH="393480" progId="Equation.DSMT4">
                  <p:embed/>
                </p:oleObj>
              </mc:Choice>
              <mc:Fallback>
                <p:oleObj name="Equation" r:id="rId5" imgW="2070000" imgH="393480" progId="Equation.DSMT4">
                  <p:embed/>
                  <p:pic>
                    <p:nvPicPr>
                      <p:cNvPr id="0" name=""/>
                      <p:cNvPicPr/>
                      <p:nvPr/>
                    </p:nvPicPr>
                    <p:blipFill>
                      <a:blip r:embed="rId6"/>
                      <a:stretch>
                        <a:fillRect/>
                      </a:stretch>
                    </p:blipFill>
                    <p:spPr>
                      <a:xfrm>
                        <a:off x="1529169" y="2458546"/>
                        <a:ext cx="3918662" cy="745267"/>
                      </a:xfrm>
                      <a:prstGeom prst="rect">
                        <a:avLst/>
                      </a:prstGeom>
                    </p:spPr>
                  </p:pic>
                </p:oleObj>
              </mc:Fallback>
            </mc:AlternateContent>
          </a:graphicData>
        </a:graphic>
      </p:graphicFrame>
    </p:spTree>
    <p:extLst>
      <p:ext uri="{BB962C8B-B14F-4D97-AF65-F5344CB8AC3E}">
        <p14:creationId xmlns:p14="http://schemas.microsoft.com/office/powerpoint/2010/main" val="4179641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124" y="409110"/>
            <a:ext cx="6723055" cy="490538"/>
          </a:xfrm>
        </p:spPr>
        <p:txBody>
          <a:bodyPr/>
          <a:lstStyle/>
          <a:p>
            <a:r>
              <a:rPr lang="en-US" dirty="0"/>
              <a:t>Artificial Neuron: </a:t>
            </a:r>
            <a:br>
              <a:rPr lang="en-US" dirty="0"/>
            </a:br>
            <a:r>
              <a:rPr lang="en-US" dirty="0"/>
              <a:t>tanh Activation Function</a:t>
            </a:r>
          </a:p>
        </p:txBody>
      </p:sp>
      <p:sp>
        <p:nvSpPr>
          <p:cNvPr id="3" name="Content Placeholder 2"/>
          <p:cNvSpPr>
            <a:spLocks noGrp="1"/>
          </p:cNvSpPr>
          <p:nvPr>
            <p:ph sz="quarter" idx="10"/>
          </p:nvPr>
        </p:nvSpPr>
        <p:spPr>
          <a:xfrm>
            <a:off x="131592" y="805032"/>
            <a:ext cx="5530913" cy="1281986"/>
          </a:xfrm>
        </p:spPr>
        <p:txBody>
          <a:bodyPr/>
          <a:lstStyle/>
          <a:p>
            <a:r>
              <a:rPr lang="en-US" dirty="0"/>
              <a:t>Quite often, the sigmoid activation function is used instead of the step function because it is a smooth and fully differentiable function</a:t>
            </a:r>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6E37A0C4-0921-36CA-D631-07D674E7719A}"/>
              </a:ext>
            </a:extLst>
          </p:cNvPr>
          <p:cNvSpPr>
            <a:spLocks noGrp="1"/>
          </p:cNvSpPr>
          <p:nvPr>
            <p:ph sz="quarter" idx="11"/>
          </p:nvPr>
        </p:nvSpPr>
        <p:spPr>
          <a:xfrm>
            <a:off x="76200" y="3200323"/>
            <a:ext cx="5334000" cy="647844"/>
          </a:xfrm>
        </p:spPr>
        <p:txBody>
          <a:bodyPr/>
          <a:lstStyle/>
          <a:p>
            <a:r>
              <a:rPr lang="en-US" dirty="0"/>
              <a:t>tanh function is differentiable at all z that makes calculations easy.</a:t>
            </a:r>
          </a:p>
          <a:p>
            <a:r>
              <a:rPr lang="en-US" dirty="0"/>
              <a:t>This is a convenient activation function for the output layers because of the logistic regression nature of layered ANNs.</a:t>
            </a:r>
          </a:p>
        </p:txBody>
      </p:sp>
      <p:graphicFrame>
        <p:nvGraphicFramePr>
          <p:cNvPr id="5" name="Object 4"/>
          <p:cNvGraphicFramePr>
            <a:graphicFrameLocks noChangeAspect="1"/>
          </p:cNvGraphicFramePr>
          <p:nvPr>
            <p:extLst>
              <p:ext uri="{D42A27DB-BD31-4B8C-83A1-F6EECF244321}">
                <p14:modId xmlns:p14="http://schemas.microsoft.com/office/powerpoint/2010/main" val="1310345258"/>
              </p:ext>
            </p:extLst>
          </p:nvPr>
        </p:nvGraphicFramePr>
        <p:xfrm>
          <a:off x="809625" y="1628775"/>
          <a:ext cx="3595688" cy="900113"/>
        </p:xfrm>
        <a:graphic>
          <a:graphicData uri="http://schemas.openxmlformats.org/presentationml/2006/ole">
            <mc:AlternateContent xmlns:mc="http://schemas.openxmlformats.org/markup-compatibility/2006">
              <mc:Choice xmlns:v="urn:schemas-microsoft-com:vml" Requires="v">
                <p:oleObj name="Equation" r:id="rId2" imgW="1562040" imgH="393480" progId="Equation.DSMT4">
                  <p:embed/>
                </p:oleObj>
              </mc:Choice>
              <mc:Fallback>
                <p:oleObj name="Equation" r:id="rId2" imgW="1562040" imgH="393480" progId="Equation.DSMT4">
                  <p:embed/>
                  <p:pic>
                    <p:nvPicPr>
                      <p:cNvPr id="5" name="Object 4"/>
                      <p:cNvPicPr>
                        <a:picLocks noChangeAspect="1" noChangeArrowheads="1"/>
                      </p:cNvPicPr>
                      <p:nvPr/>
                    </p:nvPicPr>
                    <p:blipFill>
                      <a:blip r:embed="rId3"/>
                      <a:srcRect/>
                      <a:stretch>
                        <a:fillRect/>
                      </a:stretch>
                    </p:blipFill>
                    <p:spPr bwMode="auto">
                      <a:xfrm>
                        <a:off x="809625" y="1628775"/>
                        <a:ext cx="3595688" cy="900113"/>
                      </a:xfrm>
                      <a:prstGeom prst="rect">
                        <a:avLst/>
                      </a:prstGeom>
                      <a:noFill/>
                      <a:ln>
                        <a:noFill/>
                      </a:ln>
                    </p:spPr>
                  </p:pic>
                </p:oleObj>
              </mc:Fallback>
            </mc:AlternateContent>
          </a:graphicData>
        </a:graphic>
      </p:graphicFrame>
      <p:graphicFrame>
        <p:nvGraphicFramePr>
          <p:cNvPr id="11" name="Chart 10">
            <a:extLst>
              <a:ext uri="{FF2B5EF4-FFF2-40B4-BE49-F238E27FC236}">
                <a16:creationId xmlns:a16="http://schemas.microsoft.com/office/drawing/2014/main" id="{D06B6E16-AC36-4437-A02C-8231FD308C66}"/>
              </a:ext>
            </a:extLst>
          </p:cNvPr>
          <p:cNvGraphicFramePr>
            <a:graphicFrameLocks/>
          </p:cNvGraphicFramePr>
          <p:nvPr/>
        </p:nvGraphicFramePr>
        <p:xfrm>
          <a:off x="5268191" y="2328312"/>
          <a:ext cx="3723409" cy="241502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Object 17">
            <a:extLst>
              <a:ext uri="{FF2B5EF4-FFF2-40B4-BE49-F238E27FC236}">
                <a16:creationId xmlns:a16="http://schemas.microsoft.com/office/drawing/2014/main" id="{47D5E859-ACF0-8202-3BA7-167665A25A42}"/>
              </a:ext>
            </a:extLst>
          </p:cNvPr>
          <p:cNvGraphicFramePr>
            <a:graphicFrameLocks noChangeAspect="1"/>
          </p:cNvGraphicFramePr>
          <p:nvPr>
            <p:extLst>
              <p:ext uri="{D42A27DB-BD31-4B8C-83A1-F6EECF244321}">
                <p14:modId xmlns:p14="http://schemas.microsoft.com/office/powerpoint/2010/main" val="485175017"/>
              </p:ext>
            </p:extLst>
          </p:nvPr>
        </p:nvGraphicFramePr>
        <p:xfrm>
          <a:off x="994561" y="2393579"/>
          <a:ext cx="3692525" cy="865187"/>
        </p:xfrm>
        <a:graphic>
          <a:graphicData uri="http://schemas.openxmlformats.org/presentationml/2006/ole">
            <mc:AlternateContent xmlns:mc="http://schemas.openxmlformats.org/markup-compatibility/2006">
              <mc:Choice xmlns:v="urn:schemas-microsoft-com:vml" Requires="v">
                <p:oleObj name="Equation" r:id="rId5" imgW="1676160" imgH="393480" progId="Equation.DSMT4">
                  <p:embed/>
                </p:oleObj>
              </mc:Choice>
              <mc:Fallback>
                <p:oleObj name="Equation" r:id="rId5" imgW="1676160" imgH="393480" progId="Equation.DSMT4">
                  <p:embed/>
                  <p:pic>
                    <p:nvPicPr>
                      <p:cNvPr id="18" name="Object 17">
                        <a:extLst>
                          <a:ext uri="{FF2B5EF4-FFF2-40B4-BE49-F238E27FC236}">
                            <a16:creationId xmlns:a16="http://schemas.microsoft.com/office/drawing/2014/main" id="{47D5E859-ACF0-8202-3BA7-167665A25A42}"/>
                          </a:ext>
                        </a:extLst>
                      </p:cNvPr>
                      <p:cNvPicPr/>
                      <p:nvPr/>
                    </p:nvPicPr>
                    <p:blipFill>
                      <a:blip r:embed="rId6"/>
                      <a:stretch>
                        <a:fillRect/>
                      </a:stretch>
                    </p:blipFill>
                    <p:spPr>
                      <a:xfrm>
                        <a:off x="994561" y="2393579"/>
                        <a:ext cx="3692525" cy="865187"/>
                      </a:xfrm>
                      <a:prstGeom prst="rect">
                        <a:avLst/>
                      </a:prstGeom>
                    </p:spPr>
                  </p:pic>
                </p:oleObj>
              </mc:Fallback>
            </mc:AlternateContent>
          </a:graphicData>
        </a:graphic>
      </p:graphicFrame>
      <p:grpSp>
        <p:nvGrpSpPr>
          <p:cNvPr id="9" name="Group 8">
            <a:extLst>
              <a:ext uri="{FF2B5EF4-FFF2-40B4-BE49-F238E27FC236}">
                <a16:creationId xmlns:a16="http://schemas.microsoft.com/office/drawing/2014/main" id="{14BDB425-311A-28A0-367B-2BC05D215B10}"/>
              </a:ext>
            </a:extLst>
          </p:cNvPr>
          <p:cNvGrpSpPr/>
          <p:nvPr/>
        </p:nvGrpSpPr>
        <p:grpSpPr>
          <a:xfrm>
            <a:off x="6208916" y="769224"/>
            <a:ext cx="2596458" cy="1529735"/>
            <a:chOff x="6014142" y="898960"/>
            <a:chExt cx="2596458" cy="1529735"/>
          </a:xfrm>
        </p:grpSpPr>
        <p:grpSp>
          <p:nvGrpSpPr>
            <p:cNvPr id="16" name="Group 15">
              <a:extLst>
                <a:ext uri="{FF2B5EF4-FFF2-40B4-BE49-F238E27FC236}">
                  <a16:creationId xmlns:a16="http://schemas.microsoft.com/office/drawing/2014/main" id="{03CF5F2B-8DB7-A675-68BF-F57003887610}"/>
                </a:ext>
              </a:extLst>
            </p:cNvPr>
            <p:cNvGrpSpPr/>
            <p:nvPr/>
          </p:nvGrpSpPr>
          <p:grpSpPr>
            <a:xfrm>
              <a:off x="6934200" y="1271279"/>
              <a:ext cx="1066800" cy="849542"/>
              <a:chOff x="2281637" y="4495800"/>
              <a:chExt cx="1402953" cy="990601"/>
            </a:xfrm>
          </p:grpSpPr>
          <p:sp>
            <p:nvSpPr>
              <p:cNvPr id="39" name="Pie 6">
                <a:extLst>
                  <a:ext uri="{FF2B5EF4-FFF2-40B4-BE49-F238E27FC236}">
                    <a16:creationId xmlns:a16="http://schemas.microsoft.com/office/drawing/2014/main" id="{E0561179-A4E4-17E2-4A93-758143A01042}"/>
                  </a:ext>
                </a:extLst>
              </p:cNvPr>
              <p:cNvSpPr/>
              <p:nvPr/>
            </p:nvSpPr>
            <p:spPr bwMode="auto">
              <a:xfrm>
                <a:off x="2345959" y="4495800"/>
                <a:ext cx="1282415" cy="990600"/>
              </a:xfrm>
              <a:prstGeom prst="pie">
                <a:avLst>
                  <a:gd name="adj1" fmla="val 5384087"/>
                  <a:gd name="adj2" fmla="val 16200000"/>
                </a:avLst>
              </a:prstGeom>
              <a:noFill/>
              <a:ln w="19050" cap="flat" cmpd="sng" algn="ctr">
                <a:solidFill>
                  <a:schemeClr val="tx1"/>
                </a:solidFill>
                <a:prstDash val="solid"/>
                <a:miter lim="800000"/>
                <a:headEnd type="none" w="med" len="med"/>
                <a:tailEnd type="none" w="med" len="med"/>
              </a:ln>
              <a:effectLst/>
            </p:spPr>
            <p:txBody>
              <a:bodyPr vert="horz" wrap="none" lIns="0" tIns="34290" rIns="0" bIns="34290" numCol="1" rtlCol="0" anchor="ctr" anchorCtr="0" compatLnSpc="1">
                <a:prstTxWarp prst="textNoShape">
                  <a:avLst/>
                </a:prstTxWarp>
              </a:bodyPr>
              <a:lstStyle/>
              <a:p>
                <a:pPr defTabSz="685800"/>
                <a:r>
                  <a:rPr lang="en-US" dirty="0"/>
                  <a:t>z</a:t>
                </a:r>
              </a:p>
            </p:txBody>
          </p:sp>
          <p:sp>
            <p:nvSpPr>
              <p:cNvPr id="40" name="Pie 7">
                <a:extLst>
                  <a:ext uri="{FF2B5EF4-FFF2-40B4-BE49-F238E27FC236}">
                    <a16:creationId xmlns:a16="http://schemas.microsoft.com/office/drawing/2014/main" id="{24990B94-D93F-ECEC-84FE-49AA70AA2893}"/>
                  </a:ext>
                </a:extLst>
              </p:cNvPr>
              <p:cNvSpPr/>
              <p:nvPr/>
            </p:nvSpPr>
            <p:spPr bwMode="auto">
              <a:xfrm flipH="1">
                <a:off x="2281637" y="4495800"/>
                <a:ext cx="1402953" cy="990601"/>
              </a:xfrm>
              <a:prstGeom prst="pie">
                <a:avLst>
                  <a:gd name="adj1" fmla="val 5384087"/>
                  <a:gd name="adj2" fmla="val 16200000"/>
                </a:avLst>
              </a:prstGeom>
              <a:solidFill>
                <a:schemeClr val="bg1">
                  <a:lumMod val="85000"/>
                </a:schemeClr>
              </a:solidFill>
              <a:ln w="19050" cap="flat" cmpd="sng" algn="ctr">
                <a:solidFill>
                  <a:schemeClr val="tx1"/>
                </a:solidFill>
                <a:prstDash val="solid"/>
                <a:miter lim="800000"/>
                <a:headEnd type="none" w="med" len="med"/>
                <a:tailEnd type="none" w="med" len="med"/>
              </a:ln>
              <a:effectLst/>
            </p:spPr>
            <p:txBody>
              <a:bodyPr vert="horz" wrap="none" lIns="68580" tIns="34290" rIns="0" bIns="34290" numCol="1" rtlCol="0" anchor="ctr" anchorCtr="0" compatLnSpc="1">
                <a:prstTxWarp prst="textNoShape">
                  <a:avLst/>
                </a:prstTxWarp>
              </a:bodyPr>
              <a:lstStyle/>
              <a:p>
                <a:pPr algn="r" defTabSz="685800"/>
                <a:r>
                  <a:rPr lang="en-US" dirty="0"/>
                  <a:t>f(z)</a:t>
                </a:r>
              </a:p>
            </p:txBody>
          </p:sp>
        </p:grpSp>
        <p:cxnSp>
          <p:nvCxnSpPr>
            <p:cNvPr id="19" name="Straight Connector 18">
              <a:extLst>
                <a:ext uri="{FF2B5EF4-FFF2-40B4-BE49-F238E27FC236}">
                  <a16:creationId xmlns:a16="http://schemas.microsoft.com/office/drawing/2014/main" id="{69E81A6C-A03D-7E76-A6E0-548BB166197E}"/>
                </a:ext>
              </a:extLst>
            </p:cNvPr>
            <p:cNvCxnSpPr/>
            <p:nvPr/>
          </p:nvCxnSpPr>
          <p:spPr bwMode="auto">
            <a:xfrm>
              <a:off x="6408795" y="1154339"/>
              <a:ext cx="644607" cy="345662"/>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a:extLst>
                <a:ext uri="{FF2B5EF4-FFF2-40B4-BE49-F238E27FC236}">
                  <a16:creationId xmlns:a16="http://schemas.microsoft.com/office/drawing/2014/main" id="{FEFA1265-CC7C-6C11-DE81-9834B1D700AD}"/>
                </a:ext>
              </a:extLst>
            </p:cNvPr>
            <p:cNvSpPr txBox="1"/>
            <p:nvPr/>
          </p:nvSpPr>
          <p:spPr>
            <a:xfrm>
              <a:off x="6043006" y="915814"/>
              <a:ext cx="231770" cy="326837"/>
            </a:xfrm>
            <a:prstGeom prst="rect">
              <a:avLst/>
            </a:prstGeom>
            <a:noFill/>
          </p:spPr>
          <p:txBody>
            <a:bodyPr wrap="square" lIns="0" tIns="0" rIns="0" bIns="0" rtlCol="0">
              <a:spAutoFit/>
            </a:bodyPr>
            <a:lstStyle/>
            <a:p>
              <a:pPr algn="ctr"/>
              <a:r>
                <a:rPr lang="en-US" dirty="0"/>
                <a:t>x</a:t>
              </a:r>
              <a:r>
                <a:rPr lang="en-US" baseline="-25000" dirty="0"/>
                <a:t>1</a:t>
              </a:r>
              <a:endParaRPr lang="en-US" dirty="0"/>
            </a:p>
          </p:txBody>
        </p:sp>
        <p:sp>
          <p:nvSpPr>
            <p:cNvPr id="22" name="TextBox 21">
              <a:extLst>
                <a:ext uri="{FF2B5EF4-FFF2-40B4-BE49-F238E27FC236}">
                  <a16:creationId xmlns:a16="http://schemas.microsoft.com/office/drawing/2014/main" id="{A01058D1-1342-21D8-6FFE-DC59EC348F97}"/>
                </a:ext>
              </a:extLst>
            </p:cNvPr>
            <p:cNvSpPr txBox="1"/>
            <p:nvPr/>
          </p:nvSpPr>
          <p:spPr>
            <a:xfrm>
              <a:off x="6439109" y="1368025"/>
              <a:ext cx="351373" cy="326837"/>
            </a:xfrm>
            <a:prstGeom prst="rect">
              <a:avLst/>
            </a:prstGeom>
            <a:noFill/>
          </p:spPr>
          <p:txBody>
            <a:bodyPr wrap="square" lIns="0" tIns="0" rIns="0" bIns="0" rtlCol="0">
              <a:spAutoFit/>
            </a:bodyPr>
            <a:lstStyle/>
            <a:p>
              <a:pPr algn="ctr"/>
              <a:r>
                <a:rPr lang="en-US" dirty="0"/>
                <a:t>w</a:t>
              </a:r>
              <a:r>
                <a:rPr lang="en-US" baseline="-25000" dirty="0"/>
                <a:t>2</a:t>
              </a:r>
              <a:endParaRPr lang="en-US" dirty="0"/>
            </a:p>
          </p:txBody>
        </p:sp>
        <p:sp>
          <p:nvSpPr>
            <p:cNvPr id="25" name="TextBox 24">
              <a:extLst>
                <a:ext uri="{FF2B5EF4-FFF2-40B4-BE49-F238E27FC236}">
                  <a16:creationId xmlns:a16="http://schemas.microsoft.com/office/drawing/2014/main" id="{4679DF46-870A-3681-EC8C-639167F5F93F}"/>
                </a:ext>
              </a:extLst>
            </p:cNvPr>
            <p:cNvSpPr txBox="1"/>
            <p:nvPr/>
          </p:nvSpPr>
          <p:spPr>
            <a:xfrm>
              <a:off x="6019800" y="1396894"/>
              <a:ext cx="289710" cy="326837"/>
            </a:xfrm>
            <a:prstGeom prst="rect">
              <a:avLst/>
            </a:prstGeom>
            <a:noFill/>
          </p:spPr>
          <p:txBody>
            <a:bodyPr wrap="square" lIns="0" tIns="0" rIns="0" bIns="0" rtlCol="0">
              <a:spAutoFit/>
            </a:bodyPr>
            <a:lstStyle/>
            <a:p>
              <a:pPr algn="ctr"/>
              <a:r>
                <a:rPr lang="en-US" dirty="0"/>
                <a:t>x</a:t>
              </a:r>
              <a:r>
                <a:rPr lang="en-US" baseline="-25000" dirty="0"/>
                <a:t>2</a:t>
              </a:r>
              <a:endParaRPr lang="en-US" dirty="0"/>
            </a:p>
          </p:txBody>
        </p:sp>
        <p:cxnSp>
          <p:nvCxnSpPr>
            <p:cNvPr id="26" name="Straight Connector 25">
              <a:extLst>
                <a:ext uri="{FF2B5EF4-FFF2-40B4-BE49-F238E27FC236}">
                  <a16:creationId xmlns:a16="http://schemas.microsoft.com/office/drawing/2014/main" id="{DC15FE4E-FF19-8E5C-E517-61CA8B1BC9E7}"/>
                </a:ext>
              </a:extLst>
            </p:cNvPr>
            <p:cNvCxnSpPr/>
            <p:nvPr/>
          </p:nvCxnSpPr>
          <p:spPr bwMode="auto">
            <a:xfrm>
              <a:off x="6343610" y="1615109"/>
              <a:ext cx="633006" cy="81687"/>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a:extLst>
                <a:ext uri="{FF2B5EF4-FFF2-40B4-BE49-F238E27FC236}">
                  <a16:creationId xmlns:a16="http://schemas.microsoft.com/office/drawing/2014/main" id="{B2D287B0-4A5C-85E7-5E02-67EBCABD7E0F}"/>
                </a:ext>
              </a:extLst>
            </p:cNvPr>
            <p:cNvCxnSpPr/>
            <p:nvPr/>
          </p:nvCxnSpPr>
          <p:spPr bwMode="auto">
            <a:xfrm flipV="1">
              <a:off x="6408795" y="1957446"/>
              <a:ext cx="673579" cy="392096"/>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a:extLst>
                <a:ext uri="{FF2B5EF4-FFF2-40B4-BE49-F238E27FC236}">
                  <a16:creationId xmlns:a16="http://schemas.microsoft.com/office/drawing/2014/main" id="{F6FD515C-327B-0983-1C2D-AD77C16060FF}"/>
                </a:ext>
              </a:extLst>
            </p:cNvPr>
            <p:cNvSpPr txBox="1"/>
            <p:nvPr/>
          </p:nvSpPr>
          <p:spPr>
            <a:xfrm>
              <a:off x="6082870" y="1634727"/>
              <a:ext cx="260739" cy="326837"/>
            </a:xfrm>
            <a:prstGeom prst="rect">
              <a:avLst/>
            </a:prstGeom>
            <a:noFill/>
          </p:spPr>
          <p:txBody>
            <a:bodyPr wrap="square" lIns="0" tIns="0" rIns="0" bIns="0" rtlCol="0">
              <a:spAutoFit/>
            </a:bodyPr>
            <a:lstStyle/>
            <a:p>
              <a:pPr algn="ctr"/>
              <a:r>
                <a:rPr lang="en-US" dirty="0"/>
                <a:t>…</a:t>
              </a:r>
            </a:p>
          </p:txBody>
        </p:sp>
        <p:sp>
          <p:nvSpPr>
            <p:cNvPr id="31" name="TextBox 30">
              <a:extLst>
                <a:ext uri="{FF2B5EF4-FFF2-40B4-BE49-F238E27FC236}">
                  <a16:creationId xmlns:a16="http://schemas.microsoft.com/office/drawing/2014/main" id="{D4719C29-67AD-D38C-C5CF-5EAE614626DC}"/>
                </a:ext>
              </a:extLst>
            </p:cNvPr>
            <p:cNvSpPr txBox="1"/>
            <p:nvPr/>
          </p:nvSpPr>
          <p:spPr>
            <a:xfrm>
              <a:off x="6014142" y="2101858"/>
              <a:ext cx="260739" cy="326837"/>
            </a:xfrm>
            <a:prstGeom prst="rect">
              <a:avLst/>
            </a:prstGeom>
            <a:noFill/>
          </p:spPr>
          <p:txBody>
            <a:bodyPr wrap="square" lIns="0" tIns="0" rIns="0" bIns="0" rtlCol="0">
              <a:spAutoFit/>
            </a:bodyPr>
            <a:lstStyle/>
            <a:p>
              <a:pPr algn="ctr"/>
              <a:r>
                <a:rPr lang="en-US" dirty="0" err="1"/>
                <a:t>x</a:t>
              </a:r>
              <a:r>
                <a:rPr lang="en-US" baseline="-25000" dirty="0" err="1"/>
                <a:t>N</a:t>
              </a:r>
              <a:endParaRPr lang="en-US" dirty="0"/>
            </a:p>
          </p:txBody>
        </p:sp>
        <p:cxnSp>
          <p:nvCxnSpPr>
            <p:cNvPr id="34" name="Straight Arrow Connector 33">
              <a:extLst>
                <a:ext uri="{FF2B5EF4-FFF2-40B4-BE49-F238E27FC236}">
                  <a16:creationId xmlns:a16="http://schemas.microsoft.com/office/drawing/2014/main" id="{0591E308-623B-F3B9-2D38-24B14BBF8676}"/>
                </a:ext>
              </a:extLst>
            </p:cNvPr>
            <p:cNvCxnSpPr>
              <a:cxnSpLocks/>
              <a:stCxn id="40" idx="2"/>
            </p:cNvCxnSpPr>
            <p:nvPr/>
          </p:nvCxnSpPr>
          <p:spPr bwMode="auto">
            <a:xfrm flipV="1">
              <a:off x="8001000" y="1696049"/>
              <a:ext cx="316572" cy="1"/>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a:extLst>
                <a:ext uri="{FF2B5EF4-FFF2-40B4-BE49-F238E27FC236}">
                  <a16:creationId xmlns:a16="http://schemas.microsoft.com/office/drawing/2014/main" id="{89AF1FD6-B50C-FA18-1AB6-377A9C9057FE}"/>
                </a:ext>
              </a:extLst>
            </p:cNvPr>
            <p:cNvSpPr txBox="1"/>
            <p:nvPr/>
          </p:nvSpPr>
          <p:spPr>
            <a:xfrm>
              <a:off x="8378830" y="1541811"/>
              <a:ext cx="231770" cy="276999"/>
            </a:xfrm>
            <a:prstGeom prst="rect">
              <a:avLst/>
            </a:prstGeom>
            <a:noFill/>
          </p:spPr>
          <p:txBody>
            <a:bodyPr wrap="square" lIns="0" tIns="0" rIns="0" bIns="0" rtlCol="0">
              <a:spAutoFit/>
            </a:bodyPr>
            <a:lstStyle/>
            <a:p>
              <a:pPr algn="ctr"/>
              <a:r>
                <a:rPr lang="en-US" dirty="0"/>
                <a:t>a</a:t>
              </a:r>
            </a:p>
          </p:txBody>
        </p:sp>
        <p:sp>
          <p:nvSpPr>
            <p:cNvPr id="36" name="TextBox 35">
              <a:extLst>
                <a:ext uri="{FF2B5EF4-FFF2-40B4-BE49-F238E27FC236}">
                  <a16:creationId xmlns:a16="http://schemas.microsoft.com/office/drawing/2014/main" id="{7E0EBDA5-FC49-D8EE-1833-74BAD89F866D}"/>
                </a:ext>
              </a:extLst>
            </p:cNvPr>
            <p:cNvSpPr txBox="1"/>
            <p:nvPr/>
          </p:nvSpPr>
          <p:spPr>
            <a:xfrm>
              <a:off x="6474663" y="898960"/>
              <a:ext cx="312332" cy="326836"/>
            </a:xfrm>
            <a:prstGeom prst="rect">
              <a:avLst/>
            </a:prstGeom>
            <a:noFill/>
          </p:spPr>
          <p:txBody>
            <a:bodyPr wrap="square" lIns="0" tIns="0" rIns="0" bIns="0" rtlCol="0">
              <a:spAutoFit/>
            </a:bodyPr>
            <a:lstStyle/>
            <a:p>
              <a:pPr algn="ctr"/>
              <a:r>
                <a:rPr lang="en-US" dirty="0"/>
                <a:t>w</a:t>
              </a:r>
              <a:r>
                <a:rPr lang="en-US" baseline="-25000" dirty="0"/>
                <a:t>1</a:t>
              </a:r>
              <a:endParaRPr lang="en-US" dirty="0"/>
            </a:p>
          </p:txBody>
        </p:sp>
        <p:sp>
          <p:nvSpPr>
            <p:cNvPr id="37" name="TextBox 36">
              <a:extLst>
                <a:ext uri="{FF2B5EF4-FFF2-40B4-BE49-F238E27FC236}">
                  <a16:creationId xmlns:a16="http://schemas.microsoft.com/office/drawing/2014/main" id="{660D156B-3474-2772-93C8-A731D5BB4A21}"/>
                </a:ext>
              </a:extLst>
            </p:cNvPr>
            <p:cNvSpPr txBox="1"/>
            <p:nvPr/>
          </p:nvSpPr>
          <p:spPr>
            <a:xfrm>
              <a:off x="6454012" y="1805781"/>
              <a:ext cx="351375" cy="326836"/>
            </a:xfrm>
            <a:prstGeom prst="rect">
              <a:avLst/>
            </a:prstGeom>
            <a:noFill/>
          </p:spPr>
          <p:txBody>
            <a:bodyPr wrap="square" lIns="0" tIns="0" rIns="0" bIns="0" rtlCol="0">
              <a:spAutoFit/>
            </a:bodyPr>
            <a:lstStyle/>
            <a:p>
              <a:pPr algn="ctr"/>
              <a:r>
                <a:rPr lang="en-US" dirty="0" err="1"/>
                <a:t>w</a:t>
              </a:r>
              <a:r>
                <a:rPr lang="en-US" baseline="-25000" dirty="0" err="1"/>
                <a:t>N</a:t>
              </a:r>
              <a:endParaRPr lang="en-US" dirty="0"/>
            </a:p>
          </p:txBody>
        </p:sp>
        <p:sp>
          <p:nvSpPr>
            <p:cNvPr id="38" name="TextBox 37">
              <a:extLst>
                <a:ext uri="{FF2B5EF4-FFF2-40B4-BE49-F238E27FC236}">
                  <a16:creationId xmlns:a16="http://schemas.microsoft.com/office/drawing/2014/main" id="{0F85735D-1B26-DDB5-1BB3-7FDB8BEEF852}"/>
                </a:ext>
              </a:extLst>
            </p:cNvPr>
            <p:cNvSpPr txBox="1"/>
            <p:nvPr/>
          </p:nvSpPr>
          <p:spPr>
            <a:xfrm>
              <a:off x="6465230" y="1565975"/>
              <a:ext cx="260739" cy="326837"/>
            </a:xfrm>
            <a:prstGeom prst="rect">
              <a:avLst/>
            </a:prstGeom>
            <a:noFill/>
          </p:spPr>
          <p:txBody>
            <a:bodyPr wrap="square" lIns="0" tIns="0" rIns="0" bIns="0" rtlCol="0">
              <a:spAutoFit/>
            </a:bodyPr>
            <a:lstStyle/>
            <a:p>
              <a:pPr algn="ctr"/>
              <a:r>
                <a:rPr lang="en-US" dirty="0"/>
                <a:t>…</a:t>
              </a:r>
            </a:p>
          </p:txBody>
        </p:sp>
      </p:grpSp>
    </p:spTree>
    <p:extLst>
      <p:ext uri="{BB962C8B-B14F-4D97-AF65-F5344CB8AC3E}">
        <p14:creationId xmlns:p14="http://schemas.microsoft.com/office/powerpoint/2010/main" val="3077217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A3EEA-A4B1-6BAC-6E71-E1D56D33FB2F}"/>
              </a:ext>
            </a:extLst>
          </p:cNvPr>
          <p:cNvSpPr>
            <a:spLocks noGrp="1"/>
          </p:cNvSpPr>
          <p:nvPr>
            <p:ph type="title"/>
          </p:nvPr>
        </p:nvSpPr>
        <p:spPr/>
        <p:txBody>
          <a:bodyPr/>
          <a:lstStyle/>
          <a:p>
            <a:r>
              <a:rPr lang="en-US" dirty="0" err="1"/>
              <a:t>Softmax</a:t>
            </a:r>
            <a:r>
              <a:rPr lang="en-US" dirty="0"/>
              <a:t> Activation Function</a:t>
            </a:r>
          </a:p>
        </p:txBody>
      </p:sp>
      <p:sp>
        <p:nvSpPr>
          <p:cNvPr id="5" name="Content Placeholder 4">
            <a:extLst>
              <a:ext uri="{FF2B5EF4-FFF2-40B4-BE49-F238E27FC236}">
                <a16:creationId xmlns:a16="http://schemas.microsoft.com/office/drawing/2014/main" id="{12601815-AC78-88F3-7063-8BB6A46B98C4}"/>
              </a:ext>
            </a:extLst>
          </p:cNvPr>
          <p:cNvSpPr>
            <a:spLocks noGrp="1"/>
          </p:cNvSpPr>
          <p:nvPr>
            <p:ph idx="1"/>
          </p:nvPr>
        </p:nvSpPr>
        <p:spPr>
          <a:xfrm>
            <a:off x="446088" y="971550"/>
            <a:ext cx="8251823" cy="3456385"/>
          </a:xfrm>
        </p:spPr>
        <p:txBody>
          <a:bodyPr/>
          <a:lstStyle/>
          <a:p>
            <a:r>
              <a:rPr lang="en-US" dirty="0"/>
              <a:t>When working on machine learning problems, specifically, deep learning tasks, </a:t>
            </a:r>
            <a:r>
              <a:rPr lang="en-US" dirty="0" err="1"/>
              <a:t>Softmax</a:t>
            </a:r>
            <a:r>
              <a:rPr lang="en-US" dirty="0"/>
              <a:t> activation function is a popular name. </a:t>
            </a:r>
            <a:endParaRPr lang="ru-RU" dirty="0"/>
          </a:p>
          <a:p>
            <a:r>
              <a:rPr lang="en-US" dirty="0"/>
              <a:t>It is usually placed as the last layer in the deep learning model.</a:t>
            </a:r>
          </a:p>
          <a:p>
            <a:r>
              <a:rPr lang="en-US" dirty="0"/>
              <a:t>It is often used as the last activation function of a neural network to normalize the output of a network to a probability distribution over predicted output classes. </a:t>
            </a:r>
            <a:endParaRPr lang="ru-RU" dirty="0"/>
          </a:p>
          <a:p>
            <a:r>
              <a:rPr lang="en-US" dirty="0" err="1"/>
              <a:t>Softmax</a:t>
            </a:r>
            <a:r>
              <a:rPr lang="en-US" dirty="0"/>
              <a:t> is an activation function that scales numbers/logits into probabilities. </a:t>
            </a:r>
            <a:endParaRPr lang="ru-RU" dirty="0"/>
          </a:p>
          <a:p>
            <a:r>
              <a:rPr lang="en-US" dirty="0"/>
              <a:t>The output of a </a:t>
            </a:r>
            <a:r>
              <a:rPr lang="en-US" dirty="0" err="1"/>
              <a:t>Softmax</a:t>
            </a:r>
            <a:r>
              <a:rPr lang="en-US" dirty="0"/>
              <a:t> is a vector (say v) with probabilities of each possible outcome. </a:t>
            </a:r>
            <a:endParaRPr lang="ru-RU" dirty="0"/>
          </a:p>
          <a:p>
            <a:r>
              <a:rPr lang="en-US" dirty="0"/>
              <a:t>The probabilities in vector v sums to one for all possible outcomes or classes.</a:t>
            </a:r>
          </a:p>
        </p:txBody>
      </p:sp>
      <p:sp>
        <p:nvSpPr>
          <p:cNvPr id="7" name="TextBox 6">
            <a:extLst>
              <a:ext uri="{FF2B5EF4-FFF2-40B4-BE49-F238E27FC236}">
                <a16:creationId xmlns:a16="http://schemas.microsoft.com/office/drawing/2014/main" id="{C3398314-A78E-61AC-3CBA-6A9243CDA189}"/>
              </a:ext>
            </a:extLst>
          </p:cNvPr>
          <p:cNvSpPr txBox="1"/>
          <p:nvPr/>
        </p:nvSpPr>
        <p:spPr>
          <a:xfrm>
            <a:off x="2133600" y="4580751"/>
            <a:ext cx="7010400" cy="276999"/>
          </a:xfrm>
          <a:prstGeom prst="rect">
            <a:avLst/>
          </a:prstGeom>
          <a:noFill/>
        </p:spPr>
        <p:txBody>
          <a:bodyPr wrap="square">
            <a:spAutoFit/>
          </a:bodyPr>
          <a:lstStyle/>
          <a:p>
            <a:r>
              <a:rPr lang="en-US" sz="1200" dirty="0"/>
              <a:t>https://towardsdatascience.com/softmax-activation-function-how-it-actually-works-d292d335bd78</a:t>
            </a:r>
          </a:p>
        </p:txBody>
      </p:sp>
    </p:spTree>
    <p:extLst>
      <p:ext uri="{BB962C8B-B14F-4D97-AF65-F5344CB8AC3E}">
        <p14:creationId xmlns:p14="http://schemas.microsoft.com/office/powerpoint/2010/main" val="1487289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A3EEA-A4B1-6BAC-6E71-E1D56D33FB2F}"/>
              </a:ext>
            </a:extLst>
          </p:cNvPr>
          <p:cNvSpPr>
            <a:spLocks noGrp="1"/>
          </p:cNvSpPr>
          <p:nvPr>
            <p:ph type="title"/>
          </p:nvPr>
        </p:nvSpPr>
        <p:spPr>
          <a:xfrm>
            <a:off x="1393827" y="285750"/>
            <a:ext cx="6911973" cy="490538"/>
          </a:xfrm>
        </p:spPr>
        <p:txBody>
          <a:bodyPr/>
          <a:lstStyle/>
          <a:p>
            <a:r>
              <a:rPr lang="en-US" dirty="0" err="1"/>
              <a:t>Softmax</a:t>
            </a:r>
            <a:r>
              <a:rPr lang="en-US" dirty="0"/>
              <a:t> Activation Function: Definition</a:t>
            </a:r>
          </a:p>
        </p:txBody>
      </p:sp>
      <p:sp>
        <p:nvSpPr>
          <p:cNvPr id="5" name="Content Placeholder 4">
            <a:extLst>
              <a:ext uri="{FF2B5EF4-FFF2-40B4-BE49-F238E27FC236}">
                <a16:creationId xmlns:a16="http://schemas.microsoft.com/office/drawing/2014/main" id="{12601815-AC78-88F3-7063-8BB6A46B98C4}"/>
              </a:ext>
            </a:extLst>
          </p:cNvPr>
          <p:cNvSpPr>
            <a:spLocks noGrp="1"/>
          </p:cNvSpPr>
          <p:nvPr>
            <p:ph idx="1"/>
          </p:nvPr>
        </p:nvSpPr>
        <p:spPr>
          <a:xfrm>
            <a:off x="609600" y="1007051"/>
            <a:ext cx="4824846" cy="490539"/>
          </a:xfrm>
        </p:spPr>
        <p:txBody>
          <a:bodyPr/>
          <a:lstStyle/>
          <a:p>
            <a:r>
              <a:rPr lang="en-US" dirty="0"/>
              <a:t>Mathematically, </a:t>
            </a:r>
            <a:r>
              <a:rPr lang="en-US" dirty="0" err="1"/>
              <a:t>Softmax</a:t>
            </a:r>
            <a:r>
              <a:rPr lang="en-US" dirty="0"/>
              <a:t> is defined as,</a:t>
            </a:r>
          </a:p>
          <a:p>
            <a:endParaRPr lang="en-US" dirty="0"/>
          </a:p>
          <a:p>
            <a:endParaRPr lang="en-US" dirty="0"/>
          </a:p>
          <a:p>
            <a:endParaRPr lang="en-US" dirty="0"/>
          </a:p>
          <a:p>
            <a:endParaRPr lang="en-US" dirty="0"/>
          </a:p>
          <a:p>
            <a:endParaRPr lang="en-US" dirty="0"/>
          </a:p>
          <a:p>
            <a:endParaRPr lang="en-US" dirty="0"/>
          </a:p>
        </p:txBody>
      </p:sp>
      <p:graphicFrame>
        <p:nvGraphicFramePr>
          <p:cNvPr id="4" name="Object 3">
            <a:extLst>
              <a:ext uri="{FF2B5EF4-FFF2-40B4-BE49-F238E27FC236}">
                <a16:creationId xmlns:a16="http://schemas.microsoft.com/office/drawing/2014/main" id="{59547A07-0B97-392F-BE0E-33D30C75B2B7}"/>
              </a:ext>
            </a:extLst>
          </p:cNvPr>
          <p:cNvGraphicFramePr>
            <a:graphicFrameLocks noChangeAspect="1"/>
          </p:cNvGraphicFramePr>
          <p:nvPr>
            <p:extLst>
              <p:ext uri="{D42A27DB-BD31-4B8C-83A1-F6EECF244321}">
                <p14:modId xmlns:p14="http://schemas.microsoft.com/office/powerpoint/2010/main" val="2081931832"/>
              </p:ext>
            </p:extLst>
          </p:nvPr>
        </p:nvGraphicFramePr>
        <p:xfrm>
          <a:off x="5434446" y="771093"/>
          <a:ext cx="2743199" cy="1428749"/>
        </p:xfrm>
        <a:graphic>
          <a:graphicData uri="http://schemas.openxmlformats.org/presentationml/2006/ole">
            <mc:AlternateContent xmlns:mc="http://schemas.openxmlformats.org/markup-compatibility/2006">
              <mc:Choice xmlns:v="urn:schemas-microsoft-com:vml" Requires="v">
                <p:oleObj name="Equation" r:id="rId2" imgW="1218960" imgH="634680" progId="Equation.DSMT4">
                  <p:embed/>
                </p:oleObj>
              </mc:Choice>
              <mc:Fallback>
                <p:oleObj name="Equation" r:id="rId2" imgW="1218960" imgH="634680" progId="Equation.DSMT4">
                  <p:embed/>
                  <p:pic>
                    <p:nvPicPr>
                      <p:cNvPr id="0" name=""/>
                      <p:cNvPicPr/>
                      <p:nvPr/>
                    </p:nvPicPr>
                    <p:blipFill>
                      <a:blip r:embed="rId3"/>
                      <a:stretch>
                        <a:fillRect/>
                      </a:stretch>
                    </p:blipFill>
                    <p:spPr>
                      <a:xfrm>
                        <a:off x="5434446" y="771093"/>
                        <a:ext cx="2743199" cy="1428749"/>
                      </a:xfrm>
                      <a:prstGeom prst="rect">
                        <a:avLst/>
                      </a:prstGeom>
                    </p:spPr>
                  </p:pic>
                </p:oleObj>
              </mc:Fallback>
            </mc:AlternateContent>
          </a:graphicData>
        </a:graphic>
      </p:graphicFrame>
      <p:graphicFrame>
        <p:nvGraphicFramePr>
          <p:cNvPr id="6" name="Table 5">
            <a:extLst>
              <a:ext uri="{FF2B5EF4-FFF2-40B4-BE49-F238E27FC236}">
                <a16:creationId xmlns:a16="http://schemas.microsoft.com/office/drawing/2014/main" id="{02E8F64D-5935-66F5-BFF2-E9F524FFB52A}"/>
              </a:ext>
            </a:extLst>
          </p:cNvPr>
          <p:cNvGraphicFramePr>
            <a:graphicFrameLocks noGrp="1"/>
          </p:cNvGraphicFramePr>
          <p:nvPr>
            <p:extLst>
              <p:ext uri="{D42A27DB-BD31-4B8C-83A1-F6EECF244321}">
                <p14:modId xmlns:p14="http://schemas.microsoft.com/office/powerpoint/2010/main" val="2371828789"/>
              </p:ext>
            </p:extLst>
          </p:nvPr>
        </p:nvGraphicFramePr>
        <p:xfrm>
          <a:off x="609600" y="1882257"/>
          <a:ext cx="7620000" cy="2946486"/>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4216689115"/>
                    </a:ext>
                  </a:extLst>
                </a:gridCol>
                <a:gridCol w="6248400">
                  <a:extLst>
                    <a:ext uri="{9D8B030D-6E8A-4147-A177-3AD203B41FA5}">
                      <a16:colId xmlns:a16="http://schemas.microsoft.com/office/drawing/2014/main" val="1094989980"/>
                    </a:ext>
                  </a:extLst>
                </a:gridCol>
              </a:tblGrid>
              <a:tr h="513123">
                <a:tc>
                  <a:txBody>
                    <a:bodyPr/>
                    <a:lstStyle/>
                    <a:p>
                      <a:r>
                        <a:rPr lang="en-US" sz="18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800" b="0" dirty="0">
                          <a:solidFill>
                            <a:schemeClr val="tx1"/>
                          </a:solidFill>
                        </a:rPr>
                        <a:t>An input vector to a </a:t>
                      </a:r>
                      <a:r>
                        <a:rPr lang="en-US" sz="1800" b="0" dirty="0" err="1">
                          <a:solidFill>
                            <a:schemeClr val="tx1"/>
                          </a:solidFill>
                        </a:rPr>
                        <a:t>softmax</a:t>
                      </a:r>
                      <a:r>
                        <a:rPr lang="en-US" sz="1800" b="0" dirty="0">
                          <a:solidFill>
                            <a:schemeClr val="tx1"/>
                          </a:solidFill>
                        </a:rPr>
                        <a:t> function, S. It consists of n elements for N classes (possible outcomes)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7847664"/>
                  </a:ext>
                </a:extLst>
              </a:tr>
              <a:tr h="513123">
                <a:tc>
                  <a:txBody>
                    <a:bodyPr/>
                    <a:lstStyle/>
                    <a:p>
                      <a:r>
                        <a:rPr lang="en-US" sz="1800" dirty="0" err="1">
                          <a:solidFill>
                            <a:schemeClr val="tx1"/>
                          </a:solidFill>
                        </a:rPr>
                        <a:t>a</a:t>
                      </a:r>
                      <a:r>
                        <a:rPr lang="en-US" sz="1800" baseline="-25000" dirty="0" err="1">
                          <a:solidFill>
                            <a:schemeClr val="tx1"/>
                          </a:solidFill>
                        </a:rPr>
                        <a:t>k</a:t>
                      </a:r>
                      <a:endParaRPr lang="en-US" sz="1800"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800" b="0" dirty="0">
                          <a:solidFill>
                            <a:schemeClr val="tx1"/>
                          </a:solidFill>
                        </a:rPr>
                        <a:t>The k-</a:t>
                      </a:r>
                      <a:r>
                        <a:rPr lang="en-US" sz="1800" b="0" dirty="0" err="1">
                          <a:solidFill>
                            <a:schemeClr val="tx1"/>
                          </a:solidFill>
                        </a:rPr>
                        <a:t>th</a:t>
                      </a:r>
                      <a:r>
                        <a:rPr lang="en-US" sz="1800" b="0" dirty="0">
                          <a:solidFill>
                            <a:schemeClr val="tx1"/>
                          </a:solidFill>
                        </a:rPr>
                        <a:t> element of the input vector. It can take any value in any 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0413803"/>
                  </a:ext>
                </a:extLst>
              </a:tr>
              <a:tr h="51312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exp(</a:t>
                      </a:r>
                      <a:r>
                        <a:rPr lang="en-US" sz="1800" dirty="0" err="1">
                          <a:solidFill>
                            <a:schemeClr val="tx1"/>
                          </a:solidFill>
                        </a:rPr>
                        <a:t>a</a:t>
                      </a:r>
                      <a:r>
                        <a:rPr lang="en-US" sz="1800" baseline="-25000" dirty="0" err="1">
                          <a:solidFill>
                            <a:schemeClr val="tx1"/>
                          </a:solidFill>
                        </a:rPr>
                        <a:t>k</a:t>
                      </a:r>
                      <a:r>
                        <a:rPr lang="en-US" sz="18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800" b="0" dirty="0">
                          <a:solidFill>
                            <a:schemeClr val="tx1"/>
                          </a:solidFill>
                        </a:rPr>
                        <a:t>Standard exponential function applied on </a:t>
                      </a:r>
                      <a:r>
                        <a:rPr lang="en-US" sz="1800" b="0" dirty="0" err="1">
                          <a:solidFill>
                            <a:schemeClr val="tx1"/>
                          </a:solidFill>
                        </a:rPr>
                        <a:t>a</a:t>
                      </a:r>
                      <a:r>
                        <a:rPr lang="en-US" sz="1800" baseline="-25000" dirty="0" err="1">
                          <a:solidFill>
                            <a:schemeClr val="tx1"/>
                          </a:solidFill>
                        </a:rPr>
                        <a:t>k</a:t>
                      </a:r>
                      <a:r>
                        <a:rPr lang="en-US" sz="18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964963"/>
                  </a:ext>
                </a:extLst>
              </a:tr>
              <a:tr h="513123">
                <a:tc>
                  <a:txBody>
                    <a:bodyPr/>
                    <a:lstStyle/>
                    <a:p>
                      <a:endParaRPr lang="en-US" sz="18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800" b="0" dirty="0">
                          <a:solidFill>
                            <a:schemeClr val="tx1"/>
                          </a:solidFill>
                        </a:rPr>
                        <a:t>A normalization term</a:t>
                      </a:r>
                    </a:p>
                    <a:p>
                      <a:pPr algn="l"/>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0939024"/>
                  </a:ext>
                </a:extLst>
              </a:tr>
              <a:tr h="513123">
                <a:tc>
                  <a:txBody>
                    <a:bodyPr/>
                    <a:lstStyle/>
                    <a:p>
                      <a:r>
                        <a:rPr lang="en-US" sz="1800"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800" b="0" dirty="0">
                          <a:solidFill>
                            <a:schemeClr val="tx1"/>
                          </a:solidFill>
                        </a:rPr>
                        <a:t>Number of classes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3542686"/>
                  </a:ext>
                </a:extLst>
              </a:tr>
            </a:tbl>
          </a:graphicData>
        </a:graphic>
      </p:graphicFrame>
      <p:graphicFrame>
        <p:nvGraphicFramePr>
          <p:cNvPr id="7" name="Object 6">
            <a:extLst>
              <a:ext uri="{FF2B5EF4-FFF2-40B4-BE49-F238E27FC236}">
                <a16:creationId xmlns:a16="http://schemas.microsoft.com/office/drawing/2014/main" id="{C248D5ED-4348-6322-DA43-254F3871C47B}"/>
              </a:ext>
            </a:extLst>
          </p:cNvPr>
          <p:cNvGraphicFramePr>
            <a:graphicFrameLocks noChangeAspect="1"/>
          </p:cNvGraphicFramePr>
          <p:nvPr>
            <p:extLst>
              <p:ext uri="{D42A27DB-BD31-4B8C-83A1-F6EECF244321}">
                <p14:modId xmlns:p14="http://schemas.microsoft.com/office/powerpoint/2010/main" val="1209046137"/>
              </p:ext>
            </p:extLst>
          </p:nvPr>
        </p:nvGraphicFramePr>
        <p:xfrm>
          <a:off x="762000" y="3638550"/>
          <a:ext cx="1032164" cy="668995"/>
        </p:xfrm>
        <a:graphic>
          <a:graphicData uri="http://schemas.openxmlformats.org/presentationml/2006/ole">
            <mc:AlternateContent xmlns:mc="http://schemas.openxmlformats.org/markup-compatibility/2006">
              <mc:Choice xmlns:v="urn:schemas-microsoft-com:vml" Requires="v">
                <p:oleObj name="Equation" r:id="rId4" imgW="685800" imgH="444240" progId="Equation.DSMT4">
                  <p:embed/>
                </p:oleObj>
              </mc:Choice>
              <mc:Fallback>
                <p:oleObj name="Equation" r:id="rId4" imgW="685800" imgH="444240" progId="Equation.DSMT4">
                  <p:embed/>
                  <p:pic>
                    <p:nvPicPr>
                      <p:cNvPr id="0" name=""/>
                      <p:cNvPicPr/>
                      <p:nvPr/>
                    </p:nvPicPr>
                    <p:blipFill>
                      <a:blip r:embed="rId5"/>
                      <a:stretch>
                        <a:fillRect/>
                      </a:stretch>
                    </p:blipFill>
                    <p:spPr>
                      <a:xfrm>
                        <a:off x="762000" y="3638550"/>
                        <a:ext cx="1032164" cy="668995"/>
                      </a:xfrm>
                      <a:prstGeom prst="rect">
                        <a:avLst/>
                      </a:prstGeom>
                    </p:spPr>
                  </p:pic>
                </p:oleObj>
              </mc:Fallback>
            </mc:AlternateContent>
          </a:graphicData>
        </a:graphic>
      </p:graphicFrame>
    </p:spTree>
    <p:extLst>
      <p:ext uri="{BB962C8B-B14F-4D97-AF65-F5344CB8AC3E}">
        <p14:creationId xmlns:p14="http://schemas.microsoft.com/office/powerpoint/2010/main" val="2000690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A3EEA-A4B1-6BAC-6E71-E1D56D33FB2F}"/>
              </a:ext>
            </a:extLst>
          </p:cNvPr>
          <p:cNvSpPr>
            <a:spLocks noGrp="1"/>
          </p:cNvSpPr>
          <p:nvPr>
            <p:ph type="title"/>
          </p:nvPr>
        </p:nvSpPr>
        <p:spPr>
          <a:xfrm>
            <a:off x="1393827" y="285750"/>
            <a:ext cx="6911973" cy="490538"/>
          </a:xfrm>
        </p:spPr>
        <p:txBody>
          <a:bodyPr/>
          <a:lstStyle/>
          <a:p>
            <a:r>
              <a:rPr lang="en-US" dirty="0" err="1"/>
              <a:t>Softmax</a:t>
            </a:r>
            <a:r>
              <a:rPr lang="en-US" dirty="0"/>
              <a:t> Activation Function: Example</a:t>
            </a:r>
          </a:p>
        </p:txBody>
      </p:sp>
      <p:sp>
        <p:nvSpPr>
          <p:cNvPr id="5" name="Content Placeholder 4">
            <a:extLst>
              <a:ext uri="{FF2B5EF4-FFF2-40B4-BE49-F238E27FC236}">
                <a16:creationId xmlns:a16="http://schemas.microsoft.com/office/drawing/2014/main" id="{12601815-AC78-88F3-7063-8BB6A46B98C4}"/>
              </a:ext>
            </a:extLst>
          </p:cNvPr>
          <p:cNvSpPr>
            <a:spLocks noGrp="1"/>
          </p:cNvSpPr>
          <p:nvPr>
            <p:ph idx="1"/>
          </p:nvPr>
        </p:nvSpPr>
        <p:spPr>
          <a:xfrm>
            <a:off x="609600" y="776288"/>
            <a:ext cx="8229600" cy="490539"/>
          </a:xfrm>
        </p:spPr>
        <p:txBody>
          <a:bodyPr/>
          <a:lstStyle/>
          <a:p>
            <a:pPr marL="0" indent="0">
              <a:buNone/>
            </a:pPr>
            <a:r>
              <a:rPr lang="en-US" dirty="0"/>
              <a:t>Consider a CNN model which aims at classifying an image as either a dog, cat, horse or cheetah (4 possible outcomes/classes). </a:t>
            </a:r>
          </a:p>
          <a:p>
            <a:pPr marL="0" indent="0">
              <a:buNone/>
            </a:pPr>
            <a:r>
              <a:rPr lang="en-US" dirty="0"/>
              <a:t>The last (fully-connected) layer of the CNN outputs a vector of logits, L, that is passed through a </a:t>
            </a:r>
            <a:r>
              <a:rPr lang="en-US" dirty="0" err="1"/>
              <a:t>Softmax</a:t>
            </a:r>
            <a:r>
              <a:rPr lang="en-US" dirty="0"/>
              <a:t> layer that transforms the logits into probabilities, P. </a:t>
            </a:r>
          </a:p>
          <a:p>
            <a:pPr marL="0" indent="0">
              <a:buNone/>
            </a:pPr>
            <a:r>
              <a:rPr lang="en-US" dirty="0"/>
              <a:t>These probabilities are the model predictions for each of the 4 classes.</a:t>
            </a:r>
          </a:p>
          <a:p>
            <a:endParaRPr lang="en-US" dirty="0"/>
          </a:p>
          <a:p>
            <a:endParaRPr lang="en-US" dirty="0"/>
          </a:p>
          <a:p>
            <a:endParaRPr lang="en-US" dirty="0"/>
          </a:p>
          <a:p>
            <a:endParaRPr lang="en-US" dirty="0"/>
          </a:p>
        </p:txBody>
      </p:sp>
      <p:pic>
        <p:nvPicPr>
          <p:cNvPr id="8" name="Picture 7" descr="A diagram of a mathematical equation&#10;&#10;Description automatically generated">
            <a:extLst>
              <a:ext uri="{FF2B5EF4-FFF2-40B4-BE49-F238E27FC236}">
                <a16:creationId xmlns:a16="http://schemas.microsoft.com/office/drawing/2014/main" id="{6145888F-F581-3284-870A-CAE7BE50C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2724150"/>
            <a:ext cx="7358292" cy="2025650"/>
          </a:xfrm>
          <a:prstGeom prst="rect">
            <a:avLst/>
          </a:prstGeom>
        </p:spPr>
      </p:pic>
    </p:spTree>
    <p:extLst>
      <p:ext uri="{BB962C8B-B14F-4D97-AF65-F5344CB8AC3E}">
        <p14:creationId xmlns:p14="http://schemas.microsoft.com/office/powerpoint/2010/main" val="2674968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B869E-BD3C-B2BC-50F0-7A04F2DAE295}"/>
              </a:ext>
            </a:extLst>
          </p:cNvPr>
          <p:cNvSpPr>
            <a:spLocks noGrp="1"/>
          </p:cNvSpPr>
          <p:nvPr>
            <p:ph type="title"/>
          </p:nvPr>
        </p:nvSpPr>
        <p:spPr>
          <a:xfrm>
            <a:off x="1393827" y="285750"/>
            <a:ext cx="7521573" cy="490538"/>
          </a:xfrm>
        </p:spPr>
        <p:txBody>
          <a:bodyPr/>
          <a:lstStyle/>
          <a:p>
            <a:r>
              <a:rPr lang="en-US" dirty="0"/>
              <a:t>Summary of Activation Functions</a:t>
            </a:r>
          </a:p>
        </p:txBody>
      </p:sp>
      <p:graphicFrame>
        <p:nvGraphicFramePr>
          <p:cNvPr id="5" name="Table 4">
            <a:extLst>
              <a:ext uri="{FF2B5EF4-FFF2-40B4-BE49-F238E27FC236}">
                <a16:creationId xmlns:a16="http://schemas.microsoft.com/office/drawing/2014/main" id="{CF51714C-56D8-E23F-9CC3-C00A103628DA}"/>
              </a:ext>
            </a:extLst>
          </p:cNvPr>
          <p:cNvGraphicFramePr>
            <a:graphicFrameLocks noGrp="1"/>
          </p:cNvGraphicFramePr>
          <p:nvPr>
            <p:extLst>
              <p:ext uri="{D42A27DB-BD31-4B8C-83A1-F6EECF244321}">
                <p14:modId xmlns:p14="http://schemas.microsoft.com/office/powerpoint/2010/main" val="3059498751"/>
              </p:ext>
            </p:extLst>
          </p:nvPr>
        </p:nvGraphicFramePr>
        <p:xfrm>
          <a:off x="196852" y="1054418"/>
          <a:ext cx="8794748" cy="2733356"/>
        </p:xfrm>
        <a:graphic>
          <a:graphicData uri="http://schemas.openxmlformats.org/drawingml/2006/table">
            <a:tbl>
              <a:tblPr firstRow="1" bandRow="1">
                <a:tableStyleId>{F5AB1C69-6EDB-4FF4-983F-18BD219EF322}</a:tableStyleId>
              </a:tblPr>
              <a:tblGrid>
                <a:gridCol w="1022348">
                  <a:extLst>
                    <a:ext uri="{9D8B030D-6E8A-4147-A177-3AD203B41FA5}">
                      <a16:colId xmlns:a16="http://schemas.microsoft.com/office/drawing/2014/main" val="1486265050"/>
                    </a:ext>
                  </a:extLst>
                </a:gridCol>
                <a:gridCol w="2743200">
                  <a:extLst>
                    <a:ext uri="{9D8B030D-6E8A-4147-A177-3AD203B41FA5}">
                      <a16:colId xmlns:a16="http://schemas.microsoft.com/office/drawing/2014/main" val="747381270"/>
                    </a:ext>
                  </a:extLst>
                </a:gridCol>
                <a:gridCol w="3352800">
                  <a:extLst>
                    <a:ext uri="{9D8B030D-6E8A-4147-A177-3AD203B41FA5}">
                      <a16:colId xmlns:a16="http://schemas.microsoft.com/office/drawing/2014/main" val="1708101642"/>
                    </a:ext>
                  </a:extLst>
                </a:gridCol>
                <a:gridCol w="1676400">
                  <a:extLst>
                    <a:ext uri="{9D8B030D-6E8A-4147-A177-3AD203B41FA5}">
                      <a16:colId xmlns:a16="http://schemas.microsoft.com/office/drawing/2014/main" val="1073340651"/>
                    </a:ext>
                  </a:extLst>
                </a:gridCol>
              </a:tblGrid>
              <a:tr h="370840">
                <a:tc>
                  <a:txBody>
                    <a:bodyPr/>
                    <a:lstStyle/>
                    <a:p>
                      <a:pPr algn="ctr"/>
                      <a:r>
                        <a:rPr lang="en-US" sz="1800" dirty="0">
                          <a:solidFill>
                            <a:schemeClr val="tx1"/>
                          </a:solidFill>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Activation Function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Derivative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0451035"/>
                  </a:ext>
                </a:extLst>
              </a:tr>
              <a:tr h="697864">
                <a:tc>
                  <a:txBody>
                    <a:bodyPr/>
                    <a:lstStyle/>
                    <a:p>
                      <a:r>
                        <a:rPr lang="en-US" sz="1800" dirty="0"/>
                        <a:t>Step 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11125" indent="-111125">
                        <a:buFont typeface="Arial" panose="020B0604020202020204" pitchFamily="34" charset="0"/>
                        <a:buChar char="•"/>
                      </a:pPr>
                      <a:r>
                        <a:rPr lang="en-US" sz="1800" dirty="0"/>
                        <a:t>Seldom used </a:t>
                      </a:r>
                    </a:p>
                    <a:p>
                      <a:pPr marL="111125" indent="-111125">
                        <a:buFont typeface="Arial" panose="020B0604020202020204" pitchFamily="34" charset="0"/>
                        <a:buChar char="•"/>
                      </a:pPr>
                      <a:r>
                        <a:rPr lang="en-US" sz="1800" dirty="0"/>
                        <a:t>Perceptron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2555012"/>
                  </a:ext>
                </a:extLst>
              </a:tr>
              <a:tr h="1664652">
                <a:tc>
                  <a:txBody>
                    <a:bodyPr/>
                    <a:lstStyle/>
                    <a:p>
                      <a:r>
                        <a:rPr lang="en-US" sz="1800" dirty="0"/>
                        <a:t>Ramp 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11125" indent="-111125">
                        <a:buFont typeface="Arial" panose="020B0604020202020204" pitchFamily="34" charset="0"/>
                        <a:buChar char="•"/>
                      </a:pPr>
                      <a:r>
                        <a:rPr lang="en-US" sz="1800" dirty="0"/>
                        <a:t>Very seldom</a:t>
                      </a:r>
                    </a:p>
                    <a:p>
                      <a:pPr marL="111125" indent="-111125">
                        <a:buFont typeface="Arial" panose="020B0604020202020204" pitchFamily="34" charset="0"/>
                        <a:buChar char="•"/>
                      </a:pPr>
                      <a:r>
                        <a:rPr lang="en-US" sz="1800" dirty="0"/>
                        <a:t>Sometimes in fuzzy neural networks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1966448"/>
                  </a:ext>
                </a:extLst>
              </a:tr>
            </a:tbl>
          </a:graphicData>
        </a:graphic>
      </p:graphicFrame>
      <p:graphicFrame>
        <p:nvGraphicFramePr>
          <p:cNvPr id="6" name="Object 5">
            <a:extLst>
              <a:ext uri="{FF2B5EF4-FFF2-40B4-BE49-F238E27FC236}">
                <a16:creationId xmlns:a16="http://schemas.microsoft.com/office/drawing/2014/main" id="{7FC07149-0F34-8719-8892-33B541C13D87}"/>
              </a:ext>
            </a:extLst>
          </p:cNvPr>
          <p:cNvGraphicFramePr>
            <a:graphicFrameLocks noChangeAspect="1"/>
          </p:cNvGraphicFramePr>
          <p:nvPr>
            <p:extLst>
              <p:ext uri="{D42A27DB-BD31-4B8C-83A1-F6EECF244321}">
                <p14:modId xmlns:p14="http://schemas.microsoft.com/office/powerpoint/2010/main" val="1323296564"/>
              </p:ext>
            </p:extLst>
          </p:nvPr>
        </p:nvGraphicFramePr>
        <p:xfrm>
          <a:off x="1524000" y="1403350"/>
          <a:ext cx="1878013" cy="711200"/>
        </p:xfrm>
        <a:graphic>
          <a:graphicData uri="http://schemas.openxmlformats.org/presentationml/2006/ole">
            <mc:AlternateContent xmlns:mc="http://schemas.openxmlformats.org/markup-compatibility/2006">
              <mc:Choice xmlns:v="urn:schemas-microsoft-com:vml" Requires="v">
                <p:oleObj name="Equation" r:id="rId2" imgW="1206360" imgH="457200" progId="Equation.DSMT4">
                  <p:embed/>
                </p:oleObj>
              </mc:Choice>
              <mc:Fallback>
                <p:oleObj name="Equation" r:id="rId2" imgW="1206360" imgH="457200" progId="Equation.DSMT4">
                  <p:embed/>
                  <p:pic>
                    <p:nvPicPr>
                      <p:cNvPr id="0" name=""/>
                      <p:cNvPicPr/>
                      <p:nvPr/>
                    </p:nvPicPr>
                    <p:blipFill>
                      <a:blip r:embed="rId3"/>
                      <a:stretch>
                        <a:fillRect/>
                      </a:stretch>
                    </p:blipFill>
                    <p:spPr>
                      <a:xfrm>
                        <a:off x="1524000" y="1403350"/>
                        <a:ext cx="1878013" cy="7112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CF3EFA6D-825B-1C50-BCD6-4079BBAD771C}"/>
              </a:ext>
            </a:extLst>
          </p:cNvPr>
          <p:cNvGraphicFramePr>
            <a:graphicFrameLocks noChangeAspect="1"/>
          </p:cNvGraphicFramePr>
          <p:nvPr>
            <p:extLst>
              <p:ext uri="{D42A27DB-BD31-4B8C-83A1-F6EECF244321}">
                <p14:modId xmlns:p14="http://schemas.microsoft.com/office/powerpoint/2010/main" val="1141444514"/>
              </p:ext>
            </p:extLst>
          </p:nvPr>
        </p:nvGraphicFramePr>
        <p:xfrm>
          <a:off x="1219200" y="2222500"/>
          <a:ext cx="2760663" cy="1339850"/>
        </p:xfrm>
        <a:graphic>
          <a:graphicData uri="http://schemas.openxmlformats.org/presentationml/2006/ole">
            <mc:AlternateContent xmlns:mc="http://schemas.openxmlformats.org/markup-compatibility/2006">
              <mc:Choice xmlns:v="urn:schemas-microsoft-com:vml" Requires="v">
                <p:oleObj name="Equation" r:id="rId4" imgW="2565360" imgH="1244520" progId="Equation.DSMT4">
                  <p:embed/>
                </p:oleObj>
              </mc:Choice>
              <mc:Fallback>
                <p:oleObj name="Equation" r:id="rId4" imgW="2565360" imgH="1244520" progId="Equation.DSMT4">
                  <p:embed/>
                  <p:pic>
                    <p:nvPicPr>
                      <p:cNvPr id="0" name=""/>
                      <p:cNvPicPr/>
                      <p:nvPr/>
                    </p:nvPicPr>
                    <p:blipFill>
                      <a:blip r:embed="rId5"/>
                      <a:stretch>
                        <a:fillRect/>
                      </a:stretch>
                    </p:blipFill>
                    <p:spPr>
                      <a:xfrm>
                        <a:off x="1219200" y="2222500"/>
                        <a:ext cx="2760663" cy="133985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A9B6589F-5E7A-3F2C-762E-A6488AE19436}"/>
              </a:ext>
            </a:extLst>
          </p:cNvPr>
          <p:cNvGraphicFramePr>
            <a:graphicFrameLocks noChangeAspect="1"/>
          </p:cNvGraphicFramePr>
          <p:nvPr>
            <p:extLst>
              <p:ext uri="{D42A27DB-BD31-4B8C-83A1-F6EECF244321}">
                <p14:modId xmlns:p14="http://schemas.microsoft.com/office/powerpoint/2010/main" val="2796116760"/>
              </p:ext>
            </p:extLst>
          </p:nvPr>
        </p:nvGraphicFramePr>
        <p:xfrm>
          <a:off x="4313238" y="2438400"/>
          <a:ext cx="2508250" cy="1085850"/>
        </p:xfrm>
        <a:graphic>
          <a:graphicData uri="http://schemas.openxmlformats.org/presentationml/2006/ole">
            <mc:AlternateContent xmlns:mc="http://schemas.openxmlformats.org/markup-compatibility/2006">
              <mc:Choice xmlns:v="urn:schemas-microsoft-com:vml" Requires="v">
                <p:oleObj name="Equation" r:id="rId6" imgW="2336760" imgH="838080" progId="Equation.DSMT4">
                  <p:embed/>
                </p:oleObj>
              </mc:Choice>
              <mc:Fallback>
                <p:oleObj name="Equation" r:id="rId6" imgW="2336760" imgH="838080" progId="Equation.DSMT4">
                  <p:embed/>
                  <p:pic>
                    <p:nvPicPr>
                      <p:cNvPr id="0" name=""/>
                      <p:cNvPicPr/>
                      <p:nvPr/>
                    </p:nvPicPr>
                    <p:blipFill>
                      <a:blip r:embed="rId7"/>
                      <a:stretch>
                        <a:fillRect/>
                      </a:stretch>
                    </p:blipFill>
                    <p:spPr>
                      <a:xfrm>
                        <a:off x="4313238" y="2438400"/>
                        <a:ext cx="2508250" cy="108585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81EE7AF0-B964-53D5-1AED-91EB93CDE1AA}"/>
              </a:ext>
            </a:extLst>
          </p:cNvPr>
          <p:cNvGraphicFramePr>
            <a:graphicFrameLocks noChangeAspect="1"/>
          </p:cNvGraphicFramePr>
          <p:nvPr>
            <p:extLst>
              <p:ext uri="{D42A27DB-BD31-4B8C-83A1-F6EECF244321}">
                <p14:modId xmlns:p14="http://schemas.microsoft.com/office/powerpoint/2010/main" val="1317793581"/>
              </p:ext>
            </p:extLst>
          </p:nvPr>
        </p:nvGraphicFramePr>
        <p:xfrm>
          <a:off x="3671888" y="1427163"/>
          <a:ext cx="3740150" cy="687387"/>
        </p:xfrm>
        <a:graphic>
          <a:graphicData uri="http://schemas.openxmlformats.org/presentationml/2006/ole">
            <mc:AlternateContent xmlns:mc="http://schemas.openxmlformats.org/markup-compatibility/2006">
              <mc:Choice xmlns:v="urn:schemas-microsoft-com:vml" Requires="v">
                <p:oleObj name="Equation" r:id="rId8" imgW="2489040" imgH="457200" progId="Equation.DSMT4">
                  <p:embed/>
                </p:oleObj>
              </mc:Choice>
              <mc:Fallback>
                <p:oleObj name="Equation" r:id="rId8" imgW="2489040" imgH="457200" progId="Equation.DSMT4">
                  <p:embed/>
                  <p:pic>
                    <p:nvPicPr>
                      <p:cNvPr id="0" name=""/>
                      <p:cNvPicPr/>
                      <p:nvPr/>
                    </p:nvPicPr>
                    <p:blipFill>
                      <a:blip r:embed="rId9"/>
                      <a:stretch>
                        <a:fillRect/>
                      </a:stretch>
                    </p:blipFill>
                    <p:spPr>
                      <a:xfrm>
                        <a:off x="3671888" y="1427163"/>
                        <a:ext cx="3740150" cy="687387"/>
                      </a:xfrm>
                      <a:prstGeom prst="rect">
                        <a:avLst/>
                      </a:prstGeom>
                    </p:spPr>
                  </p:pic>
                </p:oleObj>
              </mc:Fallback>
            </mc:AlternateContent>
          </a:graphicData>
        </a:graphic>
      </p:graphicFrame>
    </p:spTree>
    <p:extLst>
      <p:ext uri="{BB962C8B-B14F-4D97-AF65-F5344CB8AC3E}">
        <p14:creationId xmlns:p14="http://schemas.microsoft.com/office/powerpoint/2010/main" val="2891903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B869E-BD3C-B2BC-50F0-7A04F2DAE295}"/>
              </a:ext>
            </a:extLst>
          </p:cNvPr>
          <p:cNvSpPr>
            <a:spLocks noGrp="1"/>
          </p:cNvSpPr>
          <p:nvPr>
            <p:ph type="title"/>
          </p:nvPr>
        </p:nvSpPr>
        <p:spPr>
          <a:xfrm>
            <a:off x="609601" y="285750"/>
            <a:ext cx="8382000" cy="490538"/>
          </a:xfrm>
        </p:spPr>
        <p:txBody>
          <a:bodyPr/>
          <a:lstStyle/>
          <a:p>
            <a:r>
              <a:rPr lang="en-US" dirty="0"/>
              <a:t>Summary of Activation Functions: Hidden Layers</a:t>
            </a:r>
          </a:p>
        </p:txBody>
      </p:sp>
      <p:graphicFrame>
        <p:nvGraphicFramePr>
          <p:cNvPr id="5" name="Table 4">
            <a:extLst>
              <a:ext uri="{FF2B5EF4-FFF2-40B4-BE49-F238E27FC236}">
                <a16:creationId xmlns:a16="http://schemas.microsoft.com/office/drawing/2014/main" id="{CF51714C-56D8-E23F-9CC3-C00A103628DA}"/>
              </a:ext>
            </a:extLst>
          </p:cNvPr>
          <p:cNvGraphicFramePr>
            <a:graphicFrameLocks noGrp="1"/>
          </p:cNvGraphicFramePr>
          <p:nvPr>
            <p:extLst>
              <p:ext uri="{D42A27DB-BD31-4B8C-83A1-F6EECF244321}">
                <p14:modId xmlns:p14="http://schemas.microsoft.com/office/powerpoint/2010/main" val="3375715029"/>
              </p:ext>
            </p:extLst>
          </p:nvPr>
        </p:nvGraphicFramePr>
        <p:xfrm>
          <a:off x="196853" y="802958"/>
          <a:ext cx="8794748" cy="4054792"/>
        </p:xfrm>
        <a:graphic>
          <a:graphicData uri="http://schemas.openxmlformats.org/drawingml/2006/table">
            <a:tbl>
              <a:tblPr firstRow="1" bandRow="1">
                <a:tableStyleId>{F5AB1C69-6EDB-4FF4-983F-18BD219EF322}</a:tableStyleId>
              </a:tblPr>
              <a:tblGrid>
                <a:gridCol w="1022348">
                  <a:extLst>
                    <a:ext uri="{9D8B030D-6E8A-4147-A177-3AD203B41FA5}">
                      <a16:colId xmlns:a16="http://schemas.microsoft.com/office/drawing/2014/main" val="1486265050"/>
                    </a:ext>
                  </a:extLst>
                </a:gridCol>
                <a:gridCol w="2438400">
                  <a:extLst>
                    <a:ext uri="{9D8B030D-6E8A-4147-A177-3AD203B41FA5}">
                      <a16:colId xmlns:a16="http://schemas.microsoft.com/office/drawing/2014/main" val="747381270"/>
                    </a:ext>
                  </a:extLst>
                </a:gridCol>
                <a:gridCol w="2895600">
                  <a:extLst>
                    <a:ext uri="{9D8B030D-6E8A-4147-A177-3AD203B41FA5}">
                      <a16:colId xmlns:a16="http://schemas.microsoft.com/office/drawing/2014/main" val="1708101642"/>
                    </a:ext>
                  </a:extLst>
                </a:gridCol>
                <a:gridCol w="2438400">
                  <a:extLst>
                    <a:ext uri="{9D8B030D-6E8A-4147-A177-3AD203B41FA5}">
                      <a16:colId xmlns:a16="http://schemas.microsoft.com/office/drawing/2014/main" val="1073340651"/>
                    </a:ext>
                  </a:extLst>
                </a:gridCol>
              </a:tblGrid>
              <a:tr h="370840">
                <a:tc>
                  <a:txBody>
                    <a:bodyPr/>
                    <a:lstStyle/>
                    <a:p>
                      <a:pPr algn="ctr"/>
                      <a:r>
                        <a:rPr lang="en-US" sz="1800" dirty="0">
                          <a:solidFill>
                            <a:schemeClr val="tx1"/>
                          </a:solidFill>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Activation 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Derivative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0451035"/>
                  </a:ext>
                </a:extLst>
              </a:tr>
              <a:tr h="536892">
                <a:tc>
                  <a:txBody>
                    <a:bodyPr/>
                    <a:lstStyle/>
                    <a:p>
                      <a:r>
                        <a:rPr lang="en-US" sz="1800" dirty="0"/>
                        <a:t>Linear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11125" indent="-111125">
                        <a:buFont typeface="Arial" panose="020B0604020202020204" pitchFamily="34" charset="0"/>
                        <a:buChar char="•"/>
                      </a:pPr>
                      <a:r>
                        <a:rPr lang="en-US" sz="1800" dirty="0"/>
                        <a:t>Often in linear regression problems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2555012"/>
                  </a:ext>
                </a:extLst>
              </a:tr>
              <a:tr h="1058228">
                <a:tc>
                  <a:txBody>
                    <a:bodyPr/>
                    <a:lstStyle/>
                    <a:p>
                      <a:r>
                        <a:rPr lang="en-US" sz="1800" dirty="0" err="1"/>
                        <a:t>ReLU</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11125" indent="-111125">
                        <a:buFont typeface="Arial" panose="020B0604020202020204" pitchFamily="34" charset="0"/>
                        <a:buChar char="•"/>
                      </a:pPr>
                      <a:r>
                        <a:rPr lang="en-US" sz="1800" dirty="0"/>
                        <a:t>In hidden layers for 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1966448"/>
                  </a:ext>
                </a:extLst>
              </a:tr>
              <a:tr h="911224">
                <a:tc>
                  <a:txBody>
                    <a:bodyPr/>
                    <a:lstStyle/>
                    <a:p>
                      <a:r>
                        <a:rPr lang="en-US" sz="1800" dirty="0"/>
                        <a:t>Parametric (Leaky) </a:t>
                      </a:r>
                      <a:r>
                        <a:rPr lang="en-US" sz="1800" dirty="0" err="1"/>
                        <a:t>ReLU</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dirty="0"/>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(0&lt;c&lt;&lt;1)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11125" indent="-111125">
                        <a:buFont typeface="Arial" panose="020B0604020202020204" pitchFamily="34" charset="0"/>
                        <a:buChar char="•"/>
                      </a:pPr>
                      <a:r>
                        <a:rPr lang="en-US" sz="1800" dirty="0"/>
                        <a:t>The leak helps to increase the range of the </a:t>
                      </a:r>
                      <a:r>
                        <a:rPr lang="en-US" sz="1800" dirty="0" err="1"/>
                        <a:t>ReLU</a:t>
                      </a:r>
                      <a:r>
                        <a:rPr lang="en-US" sz="1800" dirty="0"/>
                        <a:t> function. Usually, </a:t>
                      </a:r>
                      <a:r>
                        <a:rPr lang="el-GR" sz="1800" b="0" dirty="0"/>
                        <a:t>α</a:t>
                      </a:r>
                      <a:r>
                        <a:rPr lang="en-US" sz="1800" b="1" dirty="0"/>
                        <a:t> </a:t>
                      </a:r>
                      <a:r>
                        <a:rPr lang="en-US" sz="1800" dirty="0"/>
                        <a:t>≈ 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1388362"/>
                  </a:ext>
                </a:extLst>
              </a:tr>
              <a:tr h="796924">
                <a:tc>
                  <a:txBody>
                    <a:bodyPr/>
                    <a:lstStyle/>
                    <a:p>
                      <a:r>
                        <a:rPr lang="en-US" sz="1800" dirty="0"/>
                        <a:t>ELU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11125" marR="0" lvl="0" indent="-1111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For inhibitory activations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1635079"/>
                  </a:ext>
                </a:extLst>
              </a:tr>
            </a:tbl>
          </a:graphicData>
        </a:graphic>
      </p:graphicFrame>
      <p:graphicFrame>
        <p:nvGraphicFramePr>
          <p:cNvPr id="6" name="Object 5">
            <a:extLst>
              <a:ext uri="{FF2B5EF4-FFF2-40B4-BE49-F238E27FC236}">
                <a16:creationId xmlns:a16="http://schemas.microsoft.com/office/drawing/2014/main" id="{7FC07149-0F34-8719-8892-33B541C13D87}"/>
              </a:ext>
            </a:extLst>
          </p:cNvPr>
          <p:cNvGraphicFramePr>
            <a:graphicFrameLocks noChangeAspect="1"/>
          </p:cNvGraphicFramePr>
          <p:nvPr>
            <p:extLst>
              <p:ext uri="{D42A27DB-BD31-4B8C-83A1-F6EECF244321}">
                <p14:modId xmlns:p14="http://schemas.microsoft.com/office/powerpoint/2010/main" val="233877419"/>
              </p:ext>
            </p:extLst>
          </p:nvPr>
        </p:nvGraphicFramePr>
        <p:xfrm>
          <a:off x="2027238" y="1365250"/>
          <a:ext cx="869950" cy="315913"/>
        </p:xfrm>
        <a:graphic>
          <a:graphicData uri="http://schemas.openxmlformats.org/presentationml/2006/ole">
            <mc:AlternateContent xmlns:mc="http://schemas.openxmlformats.org/markup-compatibility/2006">
              <mc:Choice xmlns:v="urn:schemas-microsoft-com:vml" Requires="v">
                <p:oleObj name="Equation" r:id="rId2" imgW="558720" imgH="203040" progId="Equation.DSMT4">
                  <p:embed/>
                </p:oleObj>
              </mc:Choice>
              <mc:Fallback>
                <p:oleObj name="Equation" r:id="rId2" imgW="558720" imgH="203040" progId="Equation.DSMT4">
                  <p:embed/>
                  <p:pic>
                    <p:nvPicPr>
                      <p:cNvPr id="6" name="Object 5">
                        <a:extLst>
                          <a:ext uri="{FF2B5EF4-FFF2-40B4-BE49-F238E27FC236}">
                            <a16:creationId xmlns:a16="http://schemas.microsoft.com/office/drawing/2014/main" id="{7FC07149-0F34-8719-8892-33B541C13D87}"/>
                          </a:ext>
                        </a:extLst>
                      </p:cNvPr>
                      <p:cNvPicPr/>
                      <p:nvPr/>
                    </p:nvPicPr>
                    <p:blipFill>
                      <a:blip r:embed="rId3"/>
                      <a:stretch>
                        <a:fillRect/>
                      </a:stretch>
                    </p:blipFill>
                    <p:spPr>
                      <a:xfrm>
                        <a:off x="2027238" y="1365250"/>
                        <a:ext cx="869950" cy="315913"/>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81EE7AF0-B964-53D5-1AED-91EB93CDE1AA}"/>
              </a:ext>
            </a:extLst>
          </p:cNvPr>
          <p:cNvGraphicFramePr>
            <a:graphicFrameLocks noChangeAspect="1"/>
          </p:cNvGraphicFramePr>
          <p:nvPr>
            <p:extLst>
              <p:ext uri="{D42A27DB-BD31-4B8C-83A1-F6EECF244321}">
                <p14:modId xmlns:p14="http://schemas.microsoft.com/office/powerpoint/2010/main" val="128624092"/>
              </p:ext>
            </p:extLst>
          </p:nvPr>
        </p:nvGraphicFramePr>
        <p:xfrm>
          <a:off x="4585855" y="1168083"/>
          <a:ext cx="753730" cy="687386"/>
        </p:xfrm>
        <a:graphic>
          <a:graphicData uri="http://schemas.openxmlformats.org/presentationml/2006/ole">
            <mc:AlternateContent xmlns:mc="http://schemas.openxmlformats.org/markup-compatibility/2006">
              <mc:Choice xmlns:v="urn:schemas-microsoft-com:vml" Requires="v">
                <p:oleObj name="Equation" r:id="rId4" imgW="431640" imgH="393480" progId="Equation.DSMT4">
                  <p:embed/>
                </p:oleObj>
              </mc:Choice>
              <mc:Fallback>
                <p:oleObj name="Equation" r:id="rId4" imgW="431640" imgH="393480" progId="Equation.DSMT4">
                  <p:embed/>
                  <p:pic>
                    <p:nvPicPr>
                      <p:cNvPr id="10" name="Object 9">
                        <a:extLst>
                          <a:ext uri="{FF2B5EF4-FFF2-40B4-BE49-F238E27FC236}">
                            <a16:creationId xmlns:a16="http://schemas.microsoft.com/office/drawing/2014/main" id="{81EE7AF0-B964-53D5-1AED-91EB93CDE1AA}"/>
                          </a:ext>
                        </a:extLst>
                      </p:cNvPr>
                      <p:cNvPicPr/>
                      <p:nvPr/>
                    </p:nvPicPr>
                    <p:blipFill>
                      <a:blip r:embed="rId5"/>
                      <a:stretch>
                        <a:fillRect/>
                      </a:stretch>
                    </p:blipFill>
                    <p:spPr>
                      <a:xfrm>
                        <a:off x="4585855" y="1168083"/>
                        <a:ext cx="753730" cy="687386"/>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2994978-AC99-18B5-750B-AA72D0640F06}"/>
              </a:ext>
            </a:extLst>
          </p:cNvPr>
          <p:cNvGraphicFramePr>
            <a:graphicFrameLocks noChangeAspect="1"/>
          </p:cNvGraphicFramePr>
          <p:nvPr>
            <p:extLst>
              <p:ext uri="{D42A27DB-BD31-4B8C-83A1-F6EECF244321}">
                <p14:modId xmlns:p14="http://schemas.microsoft.com/office/powerpoint/2010/main" val="3385297945"/>
              </p:ext>
            </p:extLst>
          </p:nvPr>
        </p:nvGraphicFramePr>
        <p:xfrm>
          <a:off x="1341438" y="2033588"/>
          <a:ext cx="1879600" cy="711200"/>
        </p:xfrm>
        <a:graphic>
          <a:graphicData uri="http://schemas.openxmlformats.org/presentationml/2006/ole">
            <mc:AlternateContent xmlns:mc="http://schemas.openxmlformats.org/markup-compatibility/2006">
              <mc:Choice xmlns:v="urn:schemas-microsoft-com:vml" Requires="v">
                <p:oleObj name="Equation" r:id="rId6" imgW="1206360" imgH="457200" progId="Equation.DSMT4">
                  <p:embed/>
                </p:oleObj>
              </mc:Choice>
              <mc:Fallback>
                <p:oleObj name="Equation" r:id="rId6" imgW="1206360" imgH="457200" progId="Equation.DSMT4">
                  <p:embed/>
                  <p:pic>
                    <p:nvPicPr>
                      <p:cNvPr id="6" name="Object 5">
                        <a:extLst>
                          <a:ext uri="{FF2B5EF4-FFF2-40B4-BE49-F238E27FC236}">
                            <a16:creationId xmlns:a16="http://schemas.microsoft.com/office/drawing/2014/main" id="{7FC07149-0F34-8719-8892-33B541C13D87}"/>
                          </a:ext>
                        </a:extLst>
                      </p:cNvPr>
                      <p:cNvPicPr/>
                      <p:nvPr/>
                    </p:nvPicPr>
                    <p:blipFill>
                      <a:blip r:embed="rId7"/>
                      <a:stretch>
                        <a:fillRect/>
                      </a:stretch>
                    </p:blipFill>
                    <p:spPr>
                      <a:xfrm>
                        <a:off x="1341438" y="2033588"/>
                        <a:ext cx="1879600" cy="711200"/>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72974E42-F535-63B1-7A7E-703F04D00759}"/>
              </a:ext>
            </a:extLst>
          </p:cNvPr>
          <p:cNvGraphicFramePr>
            <a:graphicFrameLocks noChangeAspect="1"/>
          </p:cNvGraphicFramePr>
          <p:nvPr>
            <p:extLst>
              <p:ext uri="{D42A27DB-BD31-4B8C-83A1-F6EECF244321}">
                <p14:modId xmlns:p14="http://schemas.microsoft.com/office/powerpoint/2010/main" val="68078531"/>
              </p:ext>
            </p:extLst>
          </p:nvPr>
        </p:nvGraphicFramePr>
        <p:xfrm>
          <a:off x="4087813" y="2046288"/>
          <a:ext cx="1870075" cy="685800"/>
        </p:xfrm>
        <a:graphic>
          <a:graphicData uri="http://schemas.openxmlformats.org/presentationml/2006/ole">
            <mc:AlternateContent xmlns:mc="http://schemas.openxmlformats.org/markup-compatibility/2006">
              <mc:Choice xmlns:v="urn:schemas-microsoft-com:vml" Requires="v">
                <p:oleObj name="Equation" r:id="rId8" imgW="1244520" imgH="457200" progId="Equation.DSMT4">
                  <p:embed/>
                </p:oleObj>
              </mc:Choice>
              <mc:Fallback>
                <p:oleObj name="Equation" r:id="rId8" imgW="1244520" imgH="457200" progId="Equation.DSMT4">
                  <p:embed/>
                  <p:pic>
                    <p:nvPicPr>
                      <p:cNvPr id="10" name="Object 9">
                        <a:extLst>
                          <a:ext uri="{FF2B5EF4-FFF2-40B4-BE49-F238E27FC236}">
                            <a16:creationId xmlns:a16="http://schemas.microsoft.com/office/drawing/2014/main" id="{81EE7AF0-B964-53D5-1AED-91EB93CDE1AA}"/>
                          </a:ext>
                        </a:extLst>
                      </p:cNvPr>
                      <p:cNvPicPr/>
                      <p:nvPr/>
                    </p:nvPicPr>
                    <p:blipFill>
                      <a:blip r:embed="rId9"/>
                      <a:stretch>
                        <a:fillRect/>
                      </a:stretch>
                    </p:blipFill>
                    <p:spPr>
                      <a:xfrm>
                        <a:off x="4087813" y="2046288"/>
                        <a:ext cx="1870075" cy="6858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51FE6C19-C093-8184-CAFA-3865AA21BA1D}"/>
              </a:ext>
            </a:extLst>
          </p:cNvPr>
          <p:cNvGraphicFramePr>
            <a:graphicFrameLocks noChangeAspect="1"/>
          </p:cNvGraphicFramePr>
          <p:nvPr>
            <p:extLst>
              <p:ext uri="{D42A27DB-BD31-4B8C-83A1-F6EECF244321}">
                <p14:modId xmlns:p14="http://schemas.microsoft.com/office/powerpoint/2010/main" val="3589132183"/>
              </p:ext>
            </p:extLst>
          </p:nvPr>
        </p:nvGraphicFramePr>
        <p:xfrm>
          <a:off x="1341438" y="2983704"/>
          <a:ext cx="2125662" cy="772968"/>
        </p:xfrm>
        <a:graphic>
          <a:graphicData uri="http://schemas.openxmlformats.org/presentationml/2006/ole">
            <mc:AlternateContent xmlns:mc="http://schemas.openxmlformats.org/markup-compatibility/2006">
              <mc:Choice xmlns:v="urn:schemas-microsoft-com:vml" Requires="v">
                <p:oleObj name="Equation" r:id="rId10" imgW="1257120" imgH="457200" progId="Equation.DSMT4">
                  <p:embed/>
                </p:oleObj>
              </mc:Choice>
              <mc:Fallback>
                <p:oleObj name="Equation" r:id="rId10" imgW="1257120" imgH="457200" progId="Equation.DSMT4">
                  <p:embed/>
                  <p:pic>
                    <p:nvPicPr>
                      <p:cNvPr id="0" name=""/>
                      <p:cNvPicPr/>
                      <p:nvPr/>
                    </p:nvPicPr>
                    <p:blipFill>
                      <a:blip r:embed="rId11"/>
                      <a:stretch>
                        <a:fillRect/>
                      </a:stretch>
                    </p:blipFill>
                    <p:spPr>
                      <a:xfrm>
                        <a:off x="1341438" y="2983704"/>
                        <a:ext cx="2125662" cy="772968"/>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C4395320-18F4-F98B-1100-92496E6EDD54}"/>
              </a:ext>
            </a:extLst>
          </p:cNvPr>
          <p:cNvGraphicFramePr>
            <a:graphicFrameLocks noChangeAspect="1"/>
          </p:cNvGraphicFramePr>
          <p:nvPr>
            <p:extLst>
              <p:ext uri="{D42A27DB-BD31-4B8C-83A1-F6EECF244321}">
                <p14:modId xmlns:p14="http://schemas.microsoft.com/office/powerpoint/2010/main" val="1850318544"/>
              </p:ext>
            </p:extLst>
          </p:nvPr>
        </p:nvGraphicFramePr>
        <p:xfrm>
          <a:off x="4076700" y="3068638"/>
          <a:ext cx="2024063" cy="685800"/>
        </p:xfrm>
        <a:graphic>
          <a:graphicData uri="http://schemas.openxmlformats.org/presentationml/2006/ole">
            <mc:AlternateContent xmlns:mc="http://schemas.openxmlformats.org/markup-compatibility/2006">
              <mc:Choice xmlns:v="urn:schemas-microsoft-com:vml" Requires="v">
                <p:oleObj name="Equation" r:id="rId12" imgW="1346040" imgH="457200" progId="Equation.DSMT4">
                  <p:embed/>
                </p:oleObj>
              </mc:Choice>
              <mc:Fallback>
                <p:oleObj name="Equation" r:id="rId12" imgW="1346040" imgH="457200" progId="Equation.DSMT4">
                  <p:embed/>
                  <p:pic>
                    <p:nvPicPr>
                      <p:cNvPr id="0" name=""/>
                      <p:cNvPicPr/>
                      <p:nvPr/>
                    </p:nvPicPr>
                    <p:blipFill>
                      <a:blip r:embed="rId13"/>
                      <a:stretch>
                        <a:fillRect/>
                      </a:stretch>
                    </p:blipFill>
                    <p:spPr>
                      <a:xfrm>
                        <a:off x="4076700" y="3068638"/>
                        <a:ext cx="2024063" cy="6858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6CDF4FE9-F6B3-5913-C67F-FA4A3BD6CA09}"/>
              </a:ext>
            </a:extLst>
          </p:cNvPr>
          <p:cNvGraphicFramePr>
            <a:graphicFrameLocks noChangeAspect="1"/>
          </p:cNvGraphicFramePr>
          <p:nvPr>
            <p:extLst>
              <p:ext uri="{D42A27DB-BD31-4B8C-83A1-F6EECF244321}">
                <p14:modId xmlns:p14="http://schemas.microsoft.com/office/powerpoint/2010/main" val="2113170658"/>
              </p:ext>
            </p:extLst>
          </p:nvPr>
        </p:nvGraphicFramePr>
        <p:xfrm>
          <a:off x="1222375" y="4127050"/>
          <a:ext cx="2420937" cy="686250"/>
        </p:xfrm>
        <a:graphic>
          <a:graphicData uri="http://schemas.openxmlformats.org/presentationml/2006/ole">
            <mc:AlternateContent xmlns:mc="http://schemas.openxmlformats.org/markup-compatibility/2006">
              <mc:Choice xmlns:v="urn:schemas-microsoft-com:vml" Requires="v">
                <p:oleObj name="Equation" r:id="rId14" imgW="1701720" imgH="482400" progId="Equation.DSMT4">
                  <p:embed/>
                </p:oleObj>
              </mc:Choice>
              <mc:Fallback>
                <p:oleObj name="Equation" r:id="rId14" imgW="1701720" imgH="482400" progId="Equation.DSMT4">
                  <p:embed/>
                  <p:pic>
                    <p:nvPicPr>
                      <p:cNvPr id="0" name=""/>
                      <p:cNvPicPr/>
                      <p:nvPr/>
                    </p:nvPicPr>
                    <p:blipFill>
                      <a:blip r:embed="rId15"/>
                      <a:stretch>
                        <a:fillRect/>
                      </a:stretch>
                    </p:blipFill>
                    <p:spPr>
                      <a:xfrm>
                        <a:off x="1222375" y="4127050"/>
                        <a:ext cx="2420937" cy="686250"/>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C0ED9B99-F3EC-EF69-D521-BC8EA483F739}"/>
              </a:ext>
            </a:extLst>
          </p:cNvPr>
          <p:cNvGraphicFramePr>
            <a:graphicFrameLocks noChangeAspect="1"/>
          </p:cNvGraphicFramePr>
          <p:nvPr>
            <p:extLst>
              <p:ext uri="{D42A27DB-BD31-4B8C-83A1-F6EECF244321}">
                <p14:modId xmlns:p14="http://schemas.microsoft.com/office/powerpoint/2010/main" val="2089928963"/>
              </p:ext>
            </p:extLst>
          </p:nvPr>
        </p:nvGraphicFramePr>
        <p:xfrm>
          <a:off x="3878262" y="4150590"/>
          <a:ext cx="2420937" cy="665162"/>
        </p:xfrm>
        <a:graphic>
          <a:graphicData uri="http://schemas.openxmlformats.org/presentationml/2006/ole">
            <mc:AlternateContent xmlns:mc="http://schemas.openxmlformats.org/markup-compatibility/2006">
              <mc:Choice xmlns:v="urn:schemas-microsoft-com:vml" Requires="v">
                <p:oleObj name="Equation" r:id="rId16" imgW="1663560" imgH="457200" progId="Equation.DSMT4">
                  <p:embed/>
                </p:oleObj>
              </mc:Choice>
              <mc:Fallback>
                <p:oleObj name="Equation" r:id="rId16" imgW="1663560" imgH="457200" progId="Equation.DSMT4">
                  <p:embed/>
                  <p:pic>
                    <p:nvPicPr>
                      <p:cNvPr id="0" name=""/>
                      <p:cNvPicPr/>
                      <p:nvPr/>
                    </p:nvPicPr>
                    <p:blipFill>
                      <a:blip r:embed="rId17"/>
                      <a:stretch>
                        <a:fillRect/>
                      </a:stretch>
                    </p:blipFill>
                    <p:spPr>
                      <a:xfrm>
                        <a:off x="3878262" y="4150590"/>
                        <a:ext cx="2420937" cy="665162"/>
                      </a:xfrm>
                      <a:prstGeom prst="rect">
                        <a:avLst/>
                      </a:prstGeom>
                    </p:spPr>
                  </p:pic>
                </p:oleObj>
              </mc:Fallback>
            </mc:AlternateContent>
          </a:graphicData>
        </a:graphic>
      </p:graphicFrame>
    </p:spTree>
    <p:extLst>
      <p:ext uri="{BB962C8B-B14F-4D97-AF65-F5344CB8AC3E}">
        <p14:creationId xmlns:p14="http://schemas.microsoft.com/office/powerpoint/2010/main" val="3394742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B869E-BD3C-B2BC-50F0-7A04F2DAE295}"/>
              </a:ext>
            </a:extLst>
          </p:cNvPr>
          <p:cNvSpPr>
            <a:spLocks noGrp="1"/>
          </p:cNvSpPr>
          <p:nvPr>
            <p:ph type="title"/>
          </p:nvPr>
        </p:nvSpPr>
        <p:spPr>
          <a:xfrm>
            <a:off x="685801" y="285750"/>
            <a:ext cx="8229600" cy="490538"/>
          </a:xfrm>
        </p:spPr>
        <p:txBody>
          <a:bodyPr/>
          <a:lstStyle/>
          <a:p>
            <a:r>
              <a:rPr lang="en-US" dirty="0"/>
              <a:t>Summary of Activation Functions: Output Layer</a:t>
            </a:r>
          </a:p>
        </p:txBody>
      </p:sp>
      <p:graphicFrame>
        <p:nvGraphicFramePr>
          <p:cNvPr id="5" name="Table 4">
            <a:extLst>
              <a:ext uri="{FF2B5EF4-FFF2-40B4-BE49-F238E27FC236}">
                <a16:creationId xmlns:a16="http://schemas.microsoft.com/office/drawing/2014/main" id="{CF51714C-56D8-E23F-9CC3-C00A103628DA}"/>
              </a:ext>
            </a:extLst>
          </p:cNvPr>
          <p:cNvGraphicFramePr>
            <a:graphicFrameLocks noGrp="1"/>
          </p:cNvGraphicFramePr>
          <p:nvPr>
            <p:extLst>
              <p:ext uri="{D42A27DB-BD31-4B8C-83A1-F6EECF244321}">
                <p14:modId xmlns:p14="http://schemas.microsoft.com/office/powerpoint/2010/main" val="1998996827"/>
              </p:ext>
            </p:extLst>
          </p:nvPr>
        </p:nvGraphicFramePr>
        <p:xfrm>
          <a:off x="228600" y="1054418"/>
          <a:ext cx="8839200" cy="3022600"/>
        </p:xfrm>
        <a:graphic>
          <a:graphicData uri="http://schemas.openxmlformats.org/drawingml/2006/table">
            <a:tbl>
              <a:tblPr firstRow="1" bandRow="1">
                <a:tableStyleId>{F5AB1C69-6EDB-4FF4-983F-18BD219EF322}</a:tableStyleId>
              </a:tblPr>
              <a:tblGrid>
                <a:gridCol w="1066800">
                  <a:extLst>
                    <a:ext uri="{9D8B030D-6E8A-4147-A177-3AD203B41FA5}">
                      <a16:colId xmlns:a16="http://schemas.microsoft.com/office/drawing/2014/main" val="1486265050"/>
                    </a:ext>
                  </a:extLst>
                </a:gridCol>
                <a:gridCol w="2743200">
                  <a:extLst>
                    <a:ext uri="{9D8B030D-6E8A-4147-A177-3AD203B41FA5}">
                      <a16:colId xmlns:a16="http://schemas.microsoft.com/office/drawing/2014/main" val="747381270"/>
                    </a:ext>
                  </a:extLst>
                </a:gridCol>
                <a:gridCol w="3200400">
                  <a:extLst>
                    <a:ext uri="{9D8B030D-6E8A-4147-A177-3AD203B41FA5}">
                      <a16:colId xmlns:a16="http://schemas.microsoft.com/office/drawing/2014/main" val="1708101642"/>
                    </a:ext>
                  </a:extLst>
                </a:gridCol>
                <a:gridCol w="1828800">
                  <a:extLst>
                    <a:ext uri="{9D8B030D-6E8A-4147-A177-3AD203B41FA5}">
                      <a16:colId xmlns:a16="http://schemas.microsoft.com/office/drawing/2014/main" val="1073340651"/>
                    </a:ext>
                  </a:extLst>
                </a:gridCol>
              </a:tblGrid>
              <a:tr h="370840">
                <a:tc>
                  <a:txBody>
                    <a:bodyPr/>
                    <a:lstStyle/>
                    <a:p>
                      <a:pPr algn="ctr"/>
                      <a:r>
                        <a:rPr lang="en-US" sz="1800" dirty="0">
                          <a:solidFill>
                            <a:schemeClr val="tx1"/>
                          </a:solidFill>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Activation 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Derivative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0451035"/>
                  </a:ext>
                </a:extLst>
              </a:tr>
              <a:tr h="841692">
                <a:tc>
                  <a:txBody>
                    <a:bodyPr/>
                    <a:lstStyle/>
                    <a:p>
                      <a:r>
                        <a:rPr lang="en-US" sz="1800" dirty="0"/>
                        <a:t>Sigmoid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11125" indent="-111125">
                        <a:buFont typeface="Arial" panose="020B0604020202020204" pitchFamily="34" charset="0"/>
                        <a:buChar char="•"/>
                      </a:pPr>
                      <a:r>
                        <a:rPr lang="en-US" sz="1800" dirty="0"/>
                        <a:t>The mostly used activation for the output layer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2555012"/>
                  </a:ext>
                </a:extLst>
              </a:tr>
              <a:tr h="1295400">
                <a:tc>
                  <a:txBody>
                    <a:bodyPr/>
                    <a:lstStyle/>
                    <a:p>
                      <a:r>
                        <a:rPr lang="en-US" sz="1800" dirty="0"/>
                        <a:t>tanh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11125" indent="-111125">
                        <a:buFont typeface="Arial" panose="020B0604020202020204" pitchFamily="34" charset="0"/>
                        <a:buChar char="•"/>
                      </a:pPr>
                      <a:r>
                        <a:rPr lang="en-US" sz="1800" dirty="0"/>
                        <a:t>An alternative to the sigmoid if stronger derivatives are needed.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1966448"/>
                  </a:ext>
                </a:extLst>
              </a:tr>
            </a:tbl>
          </a:graphicData>
        </a:graphic>
      </p:graphicFrame>
      <p:graphicFrame>
        <p:nvGraphicFramePr>
          <p:cNvPr id="3" name="Object 2">
            <a:extLst>
              <a:ext uri="{FF2B5EF4-FFF2-40B4-BE49-F238E27FC236}">
                <a16:creationId xmlns:a16="http://schemas.microsoft.com/office/drawing/2014/main" id="{6803FD80-1A8F-625D-D89C-DBA8B0490B56}"/>
              </a:ext>
            </a:extLst>
          </p:cNvPr>
          <p:cNvGraphicFramePr>
            <a:graphicFrameLocks noChangeAspect="1"/>
          </p:cNvGraphicFramePr>
          <p:nvPr>
            <p:extLst>
              <p:ext uri="{D42A27DB-BD31-4B8C-83A1-F6EECF244321}">
                <p14:modId xmlns:p14="http://schemas.microsoft.com/office/powerpoint/2010/main" val="2383411749"/>
              </p:ext>
            </p:extLst>
          </p:nvPr>
        </p:nvGraphicFramePr>
        <p:xfrm>
          <a:off x="1371600" y="2938798"/>
          <a:ext cx="2702521" cy="687760"/>
        </p:xfrm>
        <a:graphic>
          <a:graphicData uri="http://schemas.openxmlformats.org/presentationml/2006/ole">
            <mc:AlternateContent xmlns:mc="http://schemas.openxmlformats.org/markup-compatibility/2006">
              <mc:Choice xmlns:v="urn:schemas-microsoft-com:vml" Requires="v">
                <p:oleObj name="Equation" r:id="rId2" imgW="1536480" imgH="393480" progId="Equation.DSMT4">
                  <p:embed/>
                </p:oleObj>
              </mc:Choice>
              <mc:Fallback>
                <p:oleObj name="Equation" r:id="rId2" imgW="1536480" imgH="393480" progId="Equation.DSMT4">
                  <p:embed/>
                  <p:pic>
                    <p:nvPicPr>
                      <p:cNvPr id="5" name="Object 4"/>
                      <p:cNvPicPr>
                        <a:picLocks noChangeAspect="1" noChangeArrowheads="1"/>
                      </p:cNvPicPr>
                      <p:nvPr/>
                    </p:nvPicPr>
                    <p:blipFill>
                      <a:blip r:embed="rId3"/>
                      <a:srcRect/>
                      <a:stretch>
                        <a:fillRect/>
                      </a:stretch>
                    </p:blipFill>
                    <p:spPr bwMode="auto">
                      <a:xfrm>
                        <a:off x="1371600" y="2938798"/>
                        <a:ext cx="2702521" cy="687760"/>
                      </a:xfrm>
                      <a:prstGeom prst="rect">
                        <a:avLst/>
                      </a:prstGeom>
                      <a:noFill/>
                      <a:ln>
                        <a:noFill/>
                      </a:ln>
                    </p:spPr>
                  </p:pic>
                </p:oleObj>
              </mc:Fallback>
            </mc:AlternateContent>
          </a:graphicData>
        </a:graphic>
      </p:graphicFrame>
      <p:graphicFrame>
        <p:nvGraphicFramePr>
          <p:cNvPr id="4" name="Object 3">
            <a:extLst>
              <a:ext uri="{FF2B5EF4-FFF2-40B4-BE49-F238E27FC236}">
                <a16:creationId xmlns:a16="http://schemas.microsoft.com/office/drawing/2014/main" id="{3C5F8A71-F361-A387-3155-2459AA4040A5}"/>
              </a:ext>
            </a:extLst>
          </p:cNvPr>
          <p:cNvGraphicFramePr>
            <a:graphicFrameLocks noChangeAspect="1"/>
          </p:cNvGraphicFramePr>
          <p:nvPr>
            <p:extLst>
              <p:ext uri="{D42A27DB-BD31-4B8C-83A1-F6EECF244321}">
                <p14:modId xmlns:p14="http://schemas.microsoft.com/office/powerpoint/2010/main" val="1759792265"/>
              </p:ext>
            </p:extLst>
          </p:nvPr>
        </p:nvGraphicFramePr>
        <p:xfrm>
          <a:off x="4209377" y="2963739"/>
          <a:ext cx="2935287" cy="687760"/>
        </p:xfrm>
        <a:graphic>
          <a:graphicData uri="http://schemas.openxmlformats.org/presentationml/2006/ole">
            <mc:AlternateContent xmlns:mc="http://schemas.openxmlformats.org/markup-compatibility/2006">
              <mc:Choice xmlns:v="urn:schemas-microsoft-com:vml" Requires="v">
                <p:oleObj name="Equation" r:id="rId4" imgW="1676160" imgH="393480" progId="Equation.DSMT4">
                  <p:embed/>
                </p:oleObj>
              </mc:Choice>
              <mc:Fallback>
                <p:oleObj name="Equation" r:id="rId4" imgW="1676160" imgH="393480" progId="Equation.DSMT4">
                  <p:embed/>
                  <p:pic>
                    <p:nvPicPr>
                      <p:cNvPr id="18" name="Object 17">
                        <a:extLst>
                          <a:ext uri="{FF2B5EF4-FFF2-40B4-BE49-F238E27FC236}">
                            <a16:creationId xmlns:a16="http://schemas.microsoft.com/office/drawing/2014/main" id="{47D5E859-ACF0-8202-3BA7-167665A25A42}"/>
                          </a:ext>
                        </a:extLst>
                      </p:cNvPr>
                      <p:cNvPicPr/>
                      <p:nvPr/>
                    </p:nvPicPr>
                    <p:blipFill>
                      <a:blip r:embed="rId5"/>
                      <a:stretch>
                        <a:fillRect/>
                      </a:stretch>
                    </p:blipFill>
                    <p:spPr>
                      <a:xfrm>
                        <a:off x="4209377" y="2963739"/>
                        <a:ext cx="2935287" cy="68776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AF01971C-EB23-D27A-D9D2-1F97F9811CCF}"/>
              </a:ext>
            </a:extLst>
          </p:cNvPr>
          <p:cNvGraphicFramePr>
            <a:graphicFrameLocks noChangeAspect="1"/>
          </p:cNvGraphicFramePr>
          <p:nvPr>
            <p:extLst>
              <p:ext uri="{D42A27DB-BD31-4B8C-83A1-F6EECF244321}">
                <p14:modId xmlns:p14="http://schemas.microsoft.com/office/powerpoint/2010/main" val="2291268594"/>
              </p:ext>
            </p:extLst>
          </p:nvPr>
        </p:nvGraphicFramePr>
        <p:xfrm>
          <a:off x="1422400" y="1562100"/>
          <a:ext cx="2332038" cy="822325"/>
        </p:xfrm>
        <a:graphic>
          <a:graphicData uri="http://schemas.openxmlformats.org/presentationml/2006/ole">
            <mc:AlternateContent xmlns:mc="http://schemas.openxmlformats.org/markup-compatibility/2006">
              <mc:Choice xmlns:v="urn:schemas-microsoft-com:vml" Requires="v">
                <p:oleObj name="Equation" r:id="rId6" imgW="1180800" imgH="419040" progId="Equation.DSMT4">
                  <p:embed/>
                </p:oleObj>
              </mc:Choice>
              <mc:Fallback>
                <p:oleObj name="Equation" r:id="rId6" imgW="1180800" imgH="419040" progId="Equation.DSMT4">
                  <p:embed/>
                  <p:pic>
                    <p:nvPicPr>
                      <p:cNvPr id="5" name="Object 4"/>
                      <p:cNvPicPr>
                        <a:picLocks noChangeAspect="1" noChangeArrowheads="1"/>
                      </p:cNvPicPr>
                      <p:nvPr/>
                    </p:nvPicPr>
                    <p:blipFill>
                      <a:blip r:embed="rId7"/>
                      <a:srcRect/>
                      <a:stretch>
                        <a:fillRect/>
                      </a:stretch>
                    </p:blipFill>
                    <p:spPr bwMode="auto">
                      <a:xfrm>
                        <a:off x="1422400" y="1562100"/>
                        <a:ext cx="2332038" cy="822325"/>
                      </a:xfrm>
                      <a:prstGeom prst="rect">
                        <a:avLst/>
                      </a:prstGeom>
                      <a:noFill/>
                      <a:ln>
                        <a:noFill/>
                      </a:ln>
                    </p:spPr>
                  </p:pic>
                </p:oleObj>
              </mc:Fallback>
            </mc:AlternateContent>
          </a:graphicData>
        </a:graphic>
      </p:graphicFrame>
      <p:graphicFrame>
        <p:nvGraphicFramePr>
          <p:cNvPr id="11" name="Object 10">
            <a:extLst>
              <a:ext uri="{FF2B5EF4-FFF2-40B4-BE49-F238E27FC236}">
                <a16:creationId xmlns:a16="http://schemas.microsoft.com/office/drawing/2014/main" id="{26AB428D-5287-CCBD-3A15-DB1C64259A18}"/>
              </a:ext>
            </a:extLst>
          </p:cNvPr>
          <p:cNvGraphicFramePr>
            <a:graphicFrameLocks noChangeAspect="1"/>
          </p:cNvGraphicFramePr>
          <p:nvPr>
            <p:extLst>
              <p:ext uri="{D42A27DB-BD31-4B8C-83A1-F6EECF244321}">
                <p14:modId xmlns:p14="http://schemas.microsoft.com/office/powerpoint/2010/main" val="2704267966"/>
              </p:ext>
            </p:extLst>
          </p:nvPr>
        </p:nvGraphicFramePr>
        <p:xfrm>
          <a:off x="4306888" y="1600200"/>
          <a:ext cx="2763837" cy="744538"/>
        </p:xfrm>
        <a:graphic>
          <a:graphicData uri="http://schemas.openxmlformats.org/presentationml/2006/ole">
            <mc:AlternateContent xmlns:mc="http://schemas.openxmlformats.org/markup-compatibility/2006">
              <mc:Choice xmlns:v="urn:schemas-microsoft-com:vml" Requires="v">
                <p:oleObj name="Equation" r:id="rId8" imgW="1460160" imgH="393480" progId="Equation.DSMT4">
                  <p:embed/>
                </p:oleObj>
              </mc:Choice>
              <mc:Fallback>
                <p:oleObj name="Equation" r:id="rId8" imgW="1460160" imgH="393480" progId="Equation.DSMT4">
                  <p:embed/>
                  <p:pic>
                    <p:nvPicPr>
                      <p:cNvPr id="23" name="Object 22">
                        <a:extLst>
                          <a:ext uri="{FF2B5EF4-FFF2-40B4-BE49-F238E27FC236}">
                            <a16:creationId xmlns:a16="http://schemas.microsoft.com/office/drawing/2014/main" id="{273759F4-D837-96E8-F08F-F14BDC6E64C8}"/>
                          </a:ext>
                        </a:extLst>
                      </p:cNvPr>
                      <p:cNvPicPr/>
                      <p:nvPr/>
                    </p:nvPicPr>
                    <p:blipFill>
                      <a:blip r:embed="rId9"/>
                      <a:stretch>
                        <a:fillRect/>
                      </a:stretch>
                    </p:blipFill>
                    <p:spPr>
                      <a:xfrm>
                        <a:off x="4306888" y="1600200"/>
                        <a:ext cx="2763837" cy="744538"/>
                      </a:xfrm>
                      <a:prstGeom prst="rect">
                        <a:avLst/>
                      </a:prstGeom>
                    </p:spPr>
                  </p:pic>
                </p:oleObj>
              </mc:Fallback>
            </mc:AlternateContent>
          </a:graphicData>
        </a:graphic>
      </p:graphicFrame>
    </p:spTree>
    <p:extLst>
      <p:ext uri="{BB962C8B-B14F-4D97-AF65-F5344CB8AC3E}">
        <p14:creationId xmlns:p14="http://schemas.microsoft.com/office/powerpoint/2010/main" val="2059425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45BBA2-C6D6-4074-BBE4-E49539F3D21F}"/>
              </a:ext>
            </a:extLst>
          </p:cNvPr>
          <p:cNvSpPr>
            <a:spLocks noGrp="1"/>
          </p:cNvSpPr>
          <p:nvPr>
            <p:ph type="title"/>
          </p:nvPr>
        </p:nvSpPr>
        <p:spPr>
          <a:xfrm>
            <a:off x="1371600" y="477361"/>
            <a:ext cx="7369173" cy="490538"/>
          </a:xfrm>
        </p:spPr>
        <p:txBody>
          <a:bodyPr/>
          <a:lstStyle/>
          <a:p>
            <a:r>
              <a:rPr lang="en-US" sz="2800" dirty="0"/>
              <a:t>Activation Functions: Pros and Cons</a:t>
            </a:r>
            <a:br>
              <a:rPr lang="en-US" sz="3200" dirty="0"/>
            </a:br>
            <a:r>
              <a:rPr lang="en-US" sz="3200" dirty="0"/>
              <a:t>McCulloch &amp; Pitts Classic (1/3)</a:t>
            </a:r>
            <a:endParaRPr lang="en-US" dirty="0"/>
          </a:p>
        </p:txBody>
      </p:sp>
      <p:graphicFrame>
        <p:nvGraphicFramePr>
          <p:cNvPr id="6" name="Table 5">
            <a:extLst>
              <a:ext uri="{FF2B5EF4-FFF2-40B4-BE49-F238E27FC236}">
                <a16:creationId xmlns:a16="http://schemas.microsoft.com/office/drawing/2014/main" id="{82CC275B-E960-C1E5-AF72-3EC9315D0C47}"/>
              </a:ext>
            </a:extLst>
          </p:cNvPr>
          <p:cNvGraphicFramePr>
            <a:graphicFrameLocks noGrp="1"/>
          </p:cNvGraphicFramePr>
          <p:nvPr>
            <p:extLst>
              <p:ext uri="{D42A27DB-BD31-4B8C-83A1-F6EECF244321}">
                <p14:modId xmlns:p14="http://schemas.microsoft.com/office/powerpoint/2010/main" val="3797462020"/>
              </p:ext>
            </p:extLst>
          </p:nvPr>
        </p:nvGraphicFramePr>
        <p:xfrm>
          <a:off x="266700" y="1123950"/>
          <a:ext cx="8610600" cy="3296920"/>
        </p:xfrm>
        <a:graphic>
          <a:graphicData uri="http://schemas.openxmlformats.org/drawingml/2006/table">
            <a:tbl>
              <a:tblPr firstRow="1" bandRow="1">
                <a:tableStyleId>{F5AB1C69-6EDB-4FF4-983F-18BD219EF322}</a:tableStyleId>
              </a:tblPr>
              <a:tblGrid>
                <a:gridCol w="1371600">
                  <a:extLst>
                    <a:ext uri="{9D8B030D-6E8A-4147-A177-3AD203B41FA5}">
                      <a16:colId xmlns:a16="http://schemas.microsoft.com/office/drawing/2014/main" val="1486265050"/>
                    </a:ext>
                  </a:extLst>
                </a:gridCol>
                <a:gridCol w="2590800">
                  <a:extLst>
                    <a:ext uri="{9D8B030D-6E8A-4147-A177-3AD203B41FA5}">
                      <a16:colId xmlns:a16="http://schemas.microsoft.com/office/drawing/2014/main" val="747381270"/>
                    </a:ext>
                  </a:extLst>
                </a:gridCol>
                <a:gridCol w="2438400">
                  <a:extLst>
                    <a:ext uri="{9D8B030D-6E8A-4147-A177-3AD203B41FA5}">
                      <a16:colId xmlns:a16="http://schemas.microsoft.com/office/drawing/2014/main" val="1708101642"/>
                    </a:ext>
                  </a:extLst>
                </a:gridCol>
                <a:gridCol w="2209800">
                  <a:extLst>
                    <a:ext uri="{9D8B030D-6E8A-4147-A177-3AD203B41FA5}">
                      <a16:colId xmlns:a16="http://schemas.microsoft.com/office/drawing/2014/main" val="1073340651"/>
                    </a:ext>
                  </a:extLst>
                </a:gridCol>
              </a:tblGrid>
              <a:tr h="370840">
                <a:tc>
                  <a:txBody>
                    <a:bodyPr/>
                    <a:lstStyle/>
                    <a:p>
                      <a:pPr algn="ctr"/>
                      <a:r>
                        <a:rPr lang="en-US" sz="1800" dirty="0">
                          <a:solidFill>
                            <a:schemeClr val="tx1"/>
                          </a:solidFill>
                        </a:rPr>
                        <a:t>Activation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Pros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Cons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0451035"/>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dirty="0"/>
                        <a:t>(Heaviside)</a:t>
                      </a:r>
                    </a:p>
                    <a:p>
                      <a:r>
                        <a:rPr lang="en-US" sz="1800" dirty="0"/>
                        <a:t>step 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11125" indent="-111125">
                        <a:buFont typeface="Arial" panose="020B0604020202020204" pitchFamily="34" charset="0"/>
                        <a:buChar char="•"/>
                      </a:pPr>
                      <a:r>
                        <a:rPr lang="en-US" sz="1800" dirty="0"/>
                        <a:t>Binary output {0.1}</a:t>
                      </a:r>
                    </a:p>
                    <a:p>
                      <a:pPr marL="111125" indent="-111125">
                        <a:buFont typeface="Arial" panose="020B0604020202020204" pitchFamily="34" charset="0"/>
                        <a:buChar char="•"/>
                      </a:pPr>
                      <a:r>
                        <a:rPr lang="en-US" sz="1800" dirty="0"/>
                        <a:t>Base for the McCulloch &amp; Pitts neuron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11125" indent="-111125">
                        <a:buFont typeface="Arial" panose="020B0604020202020204" pitchFamily="34" charset="0"/>
                        <a:buChar char="•"/>
                      </a:pPr>
                      <a:r>
                        <a:rPr lang="en-US" sz="1800" dirty="0"/>
                        <a:t>Not differentiable at the threshold point.</a:t>
                      </a:r>
                    </a:p>
                    <a:p>
                      <a:pPr marL="111125" indent="-111125">
                        <a:buFont typeface="Arial" panose="020B0604020202020204" pitchFamily="34" charset="0"/>
                        <a:buChar char="•"/>
                      </a:pPr>
                      <a:r>
                        <a:rPr lang="en-US" sz="1800" dirty="0"/>
                        <a:t>Inconvenient for training due to not smooth derivative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11125" indent="-111125">
                        <a:buFont typeface="Arial" panose="020B0604020202020204" pitchFamily="34" charset="0"/>
                        <a:buChar char="•"/>
                      </a:pPr>
                      <a:r>
                        <a:rPr lang="en-US" sz="1800" dirty="0"/>
                        <a:t>Seldom used </a:t>
                      </a:r>
                    </a:p>
                    <a:p>
                      <a:pPr marL="111125" indent="-111125">
                        <a:buFont typeface="Arial" panose="020B0604020202020204" pitchFamily="34" charset="0"/>
                        <a:buChar char="•"/>
                      </a:pPr>
                      <a:r>
                        <a:rPr lang="en-US" sz="1800" dirty="0"/>
                        <a:t>Perceptron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2555012"/>
                  </a:ext>
                </a:extLst>
              </a:tr>
              <a:tr h="370840">
                <a:tc>
                  <a:txBody>
                    <a:bodyPr/>
                    <a:lstStyle/>
                    <a:p>
                      <a:r>
                        <a:rPr lang="en-US" sz="1800" dirty="0"/>
                        <a:t>Ramp 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11125" indent="-111125">
                        <a:buFont typeface="Arial" panose="020B0604020202020204" pitchFamily="34" charset="0"/>
                        <a:buChar char="•"/>
                      </a:pPr>
                      <a:r>
                        <a:rPr lang="en-US" sz="1800" dirty="0"/>
                        <a:t>Binary output {0,1} with a smooth transition ramp.</a:t>
                      </a:r>
                    </a:p>
                    <a:p>
                      <a:pPr marL="111125" indent="-111125">
                        <a:buFont typeface="Arial" panose="020B0604020202020204" pitchFamily="34" charset="0"/>
                        <a:buChar char="•"/>
                      </a:pPr>
                      <a:r>
                        <a:rPr lang="en-US" sz="1800" dirty="0"/>
                        <a:t>Differentiable at all points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11125" indent="-111125">
                        <a:buFont typeface="Arial" panose="020B0604020202020204" pitchFamily="34" charset="0"/>
                        <a:buChar char="•"/>
                      </a:pPr>
                      <a:r>
                        <a:rPr lang="en-US" sz="1800" dirty="0"/>
                        <a:t>Inconvenient for training due to not smooth derivative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11125" indent="-111125">
                        <a:buFont typeface="Arial" panose="020B0604020202020204" pitchFamily="34" charset="0"/>
                        <a:buChar char="•"/>
                      </a:pPr>
                      <a:r>
                        <a:rPr lang="en-US" sz="1800" dirty="0"/>
                        <a:t>Very seldom</a:t>
                      </a:r>
                    </a:p>
                    <a:p>
                      <a:pPr marL="111125" indent="-111125">
                        <a:buFont typeface="Arial" panose="020B0604020202020204" pitchFamily="34" charset="0"/>
                        <a:buChar char="•"/>
                      </a:pPr>
                      <a:r>
                        <a:rPr lang="en-US" sz="1800" dirty="0"/>
                        <a:t>Sometimes in fuzzy neural networks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1966448"/>
                  </a:ext>
                </a:extLst>
              </a:tr>
            </a:tbl>
          </a:graphicData>
        </a:graphic>
      </p:graphicFrame>
    </p:spTree>
    <p:extLst>
      <p:ext uri="{BB962C8B-B14F-4D97-AF65-F5344CB8AC3E}">
        <p14:creationId xmlns:p14="http://schemas.microsoft.com/office/powerpoint/2010/main" val="1935391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24DAD-7863-FA19-2E48-19C11A7DBDAC}"/>
              </a:ext>
            </a:extLst>
          </p:cNvPr>
          <p:cNvSpPr>
            <a:spLocks noGrp="1"/>
          </p:cNvSpPr>
          <p:nvPr>
            <p:ph type="title"/>
          </p:nvPr>
        </p:nvSpPr>
        <p:spPr>
          <a:xfrm>
            <a:off x="1600200" y="285750"/>
            <a:ext cx="6516682" cy="490538"/>
          </a:xfrm>
        </p:spPr>
        <p:txBody>
          <a:bodyPr/>
          <a:lstStyle/>
          <a:p>
            <a:r>
              <a:rPr lang="en-US" dirty="0"/>
              <a:t>In This Chapter</a:t>
            </a:r>
          </a:p>
        </p:txBody>
      </p:sp>
      <p:sp>
        <p:nvSpPr>
          <p:cNvPr id="3" name="Content Placeholder 2">
            <a:extLst>
              <a:ext uri="{FF2B5EF4-FFF2-40B4-BE49-F238E27FC236}">
                <a16:creationId xmlns:a16="http://schemas.microsoft.com/office/drawing/2014/main" id="{4F609D82-AA31-3841-69F7-992935A5B109}"/>
              </a:ext>
            </a:extLst>
          </p:cNvPr>
          <p:cNvSpPr>
            <a:spLocks noGrp="1"/>
          </p:cNvSpPr>
          <p:nvPr>
            <p:ph idx="1"/>
          </p:nvPr>
        </p:nvSpPr>
        <p:spPr>
          <a:xfrm>
            <a:off x="1600200" y="1614341"/>
            <a:ext cx="4764084" cy="1338409"/>
          </a:xfrm>
        </p:spPr>
        <p:txBody>
          <a:bodyPr/>
          <a:lstStyle/>
          <a:p>
            <a:pPr marL="0" indent="0">
              <a:buNone/>
            </a:pPr>
            <a:r>
              <a:rPr lang="en-US" dirty="0"/>
              <a:t>Chapter 7</a:t>
            </a:r>
          </a:p>
          <a:p>
            <a:r>
              <a:rPr lang="en-US" dirty="0"/>
              <a:t>Activation functions</a:t>
            </a:r>
          </a:p>
          <a:p>
            <a:r>
              <a:rPr lang="en-US" dirty="0"/>
              <a:t>How to choose activation functions</a:t>
            </a:r>
          </a:p>
          <a:p>
            <a:endParaRPr lang="en-US" dirty="0"/>
          </a:p>
        </p:txBody>
      </p:sp>
    </p:spTree>
    <p:extLst>
      <p:ext uri="{BB962C8B-B14F-4D97-AF65-F5344CB8AC3E}">
        <p14:creationId xmlns:p14="http://schemas.microsoft.com/office/powerpoint/2010/main" val="2942692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45BBA2-C6D6-4074-BBE4-E49539F3D21F}"/>
              </a:ext>
            </a:extLst>
          </p:cNvPr>
          <p:cNvSpPr>
            <a:spLocks noGrp="1"/>
          </p:cNvSpPr>
          <p:nvPr>
            <p:ph type="title"/>
          </p:nvPr>
        </p:nvSpPr>
        <p:spPr>
          <a:xfrm>
            <a:off x="1447800" y="404812"/>
            <a:ext cx="7369173" cy="490538"/>
          </a:xfrm>
        </p:spPr>
        <p:txBody>
          <a:bodyPr/>
          <a:lstStyle/>
          <a:p>
            <a:r>
              <a:rPr lang="en-US" sz="2800" dirty="0"/>
              <a:t>Activation Functions: Pros and Cons</a:t>
            </a:r>
            <a:br>
              <a:rPr lang="en-US" sz="2800" dirty="0"/>
            </a:br>
            <a:r>
              <a:rPr lang="en-US" sz="3200" dirty="0"/>
              <a:t>Output Layer (2/3)</a:t>
            </a:r>
            <a:endParaRPr lang="en-US" dirty="0"/>
          </a:p>
        </p:txBody>
      </p:sp>
      <p:graphicFrame>
        <p:nvGraphicFramePr>
          <p:cNvPr id="6" name="Table 5">
            <a:extLst>
              <a:ext uri="{FF2B5EF4-FFF2-40B4-BE49-F238E27FC236}">
                <a16:creationId xmlns:a16="http://schemas.microsoft.com/office/drawing/2014/main" id="{82CC275B-E960-C1E5-AF72-3EC9315D0C47}"/>
              </a:ext>
            </a:extLst>
          </p:cNvPr>
          <p:cNvGraphicFramePr>
            <a:graphicFrameLocks noGrp="1"/>
          </p:cNvGraphicFramePr>
          <p:nvPr>
            <p:extLst>
              <p:ext uri="{D42A27DB-BD31-4B8C-83A1-F6EECF244321}">
                <p14:modId xmlns:p14="http://schemas.microsoft.com/office/powerpoint/2010/main" val="1953379463"/>
              </p:ext>
            </p:extLst>
          </p:nvPr>
        </p:nvGraphicFramePr>
        <p:xfrm>
          <a:off x="266700" y="1047750"/>
          <a:ext cx="8610600" cy="3296920"/>
        </p:xfrm>
        <a:graphic>
          <a:graphicData uri="http://schemas.openxmlformats.org/drawingml/2006/table">
            <a:tbl>
              <a:tblPr firstRow="1" bandRow="1">
                <a:tableStyleId>{F5AB1C69-6EDB-4FF4-983F-18BD219EF322}</a:tableStyleId>
              </a:tblPr>
              <a:tblGrid>
                <a:gridCol w="1371600">
                  <a:extLst>
                    <a:ext uri="{9D8B030D-6E8A-4147-A177-3AD203B41FA5}">
                      <a16:colId xmlns:a16="http://schemas.microsoft.com/office/drawing/2014/main" val="1486265050"/>
                    </a:ext>
                  </a:extLst>
                </a:gridCol>
                <a:gridCol w="2400300">
                  <a:extLst>
                    <a:ext uri="{9D8B030D-6E8A-4147-A177-3AD203B41FA5}">
                      <a16:colId xmlns:a16="http://schemas.microsoft.com/office/drawing/2014/main" val="747381270"/>
                    </a:ext>
                  </a:extLst>
                </a:gridCol>
                <a:gridCol w="2133600">
                  <a:extLst>
                    <a:ext uri="{9D8B030D-6E8A-4147-A177-3AD203B41FA5}">
                      <a16:colId xmlns:a16="http://schemas.microsoft.com/office/drawing/2014/main" val="1708101642"/>
                    </a:ext>
                  </a:extLst>
                </a:gridCol>
                <a:gridCol w="2705100">
                  <a:extLst>
                    <a:ext uri="{9D8B030D-6E8A-4147-A177-3AD203B41FA5}">
                      <a16:colId xmlns:a16="http://schemas.microsoft.com/office/drawing/2014/main" val="1073340651"/>
                    </a:ext>
                  </a:extLst>
                </a:gridCol>
              </a:tblGrid>
              <a:tr h="370840">
                <a:tc>
                  <a:txBody>
                    <a:bodyPr/>
                    <a:lstStyle/>
                    <a:p>
                      <a:pPr algn="ctr"/>
                      <a:r>
                        <a:rPr lang="en-US" sz="1800" dirty="0">
                          <a:solidFill>
                            <a:schemeClr val="tx1"/>
                          </a:solidFill>
                        </a:rPr>
                        <a:t>Activation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Pros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Cons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0451035"/>
                  </a:ext>
                </a:extLst>
              </a:tr>
              <a:tr h="370840">
                <a:tc>
                  <a:txBody>
                    <a:bodyPr/>
                    <a:lstStyle/>
                    <a:p>
                      <a:r>
                        <a:rPr lang="en-US" sz="1800" dirty="0"/>
                        <a:t>sigmoid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11125" indent="-111125">
                        <a:buFont typeface="Arial" panose="020B0604020202020204" pitchFamily="34" charset="0"/>
                        <a:buChar char="•"/>
                      </a:pPr>
                      <a:r>
                        <a:rPr lang="en-US" sz="1800" dirty="0"/>
                        <a:t>Nonlinear output in range (0,1)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11125" indent="-111125">
                        <a:buFont typeface="Arial" panose="020B0604020202020204" pitchFamily="34" charset="0"/>
                        <a:buChar char="•"/>
                      </a:pPr>
                      <a:r>
                        <a:rPr lang="en-US" sz="1800" dirty="0"/>
                        <a:t>Suffers from the “vanishing gradients” problem, making it slow to learn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11125" indent="-111125">
                        <a:buFont typeface="Arial" panose="020B0604020202020204" pitchFamily="34" charset="0"/>
                        <a:buChar char="•"/>
                      </a:pPr>
                      <a:r>
                        <a:rPr lang="en-US" sz="1800" dirty="0"/>
                        <a:t>Typically used in the output layer due to the  logistic regression classification nature of the 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2555012"/>
                  </a:ext>
                </a:extLst>
              </a:tr>
              <a:tr h="370840">
                <a:tc>
                  <a:txBody>
                    <a:bodyPr/>
                    <a:lstStyle/>
                    <a:p>
                      <a:r>
                        <a:rPr lang="en-US" sz="1800" dirty="0"/>
                        <a:t>tanh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11125" marR="0" lvl="0" indent="-1111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Nonlinear output in range (-1,1)</a:t>
                      </a:r>
                    </a:p>
                    <a:p>
                      <a:pPr marL="111125" indent="-111125">
                        <a:buFont typeface="Arial" panose="020B0604020202020204" pitchFamily="34" charset="0"/>
                        <a:buChar char="•"/>
                      </a:pPr>
                      <a:r>
                        <a:rPr lang="en-US" sz="1800" dirty="0"/>
                        <a:t>Stronger gradient at low signal compared to sigmoid.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11125" indent="-111125">
                        <a:buFont typeface="Arial" panose="020B0604020202020204" pitchFamily="34" charset="0"/>
                        <a:buChar char="•"/>
                      </a:pPr>
                      <a:r>
                        <a:rPr lang="en-US" sz="1800" dirty="0"/>
                        <a:t>still prone to vanishing gradient problem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11125" indent="-111125">
                        <a:buFont typeface="Arial" panose="020B0604020202020204" pitchFamily="34" charset="0"/>
                        <a:buChar char="•"/>
                      </a:pPr>
                      <a:r>
                        <a:rPr lang="en-US" sz="1800" dirty="0"/>
                        <a:t>Typically used in the output layer instead of sigmoid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1966448"/>
                  </a:ext>
                </a:extLst>
              </a:tr>
            </a:tbl>
          </a:graphicData>
        </a:graphic>
      </p:graphicFrame>
    </p:spTree>
    <p:extLst>
      <p:ext uri="{BB962C8B-B14F-4D97-AF65-F5344CB8AC3E}">
        <p14:creationId xmlns:p14="http://schemas.microsoft.com/office/powerpoint/2010/main" val="1206102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45BBA2-C6D6-4074-BBE4-E49539F3D21F}"/>
              </a:ext>
            </a:extLst>
          </p:cNvPr>
          <p:cNvSpPr>
            <a:spLocks noGrp="1"/>
          </p:cNvSpPr>
          <p:nvPr>
            <p:ph type="title"/>
          </p:nvPr>
        </p:nvSpPr>
        <p:spPr>
          <a:xfrm>
            <a:off x="1447800" y="404812"/>
            <a:ext cx="7369173" cy="490538"/>
          </a:xfrm>
        </p:spPr>
        <p:txBody>
          <a:bodyPr/>
          <a:lstStyle/>
          <a:p>
            <a:r>
              <a:rPr lang="en-US" sz="2800" dirty="0"/>
              <a:t>Activation Functions: Pros and Cons</a:t>
            </a:r>
            <a:br>
              <a:rPr lang="en-US" sz="2800" dirty="0"/>
            </a:br>
            <a:r>
              <a:rPr lang="en-US" sz="3200" dirty="0"/>
              <a:t>Internal (Hidden) Layers (3/3)</a:t>
            </a:r>
            <a:endParaRPr lang="en-US" dirty="0"/>
          </a:p>
        </p:txBody>
      </p:sp>
      <p:graphicFrame>
        <p:nvGraphicFramePr>
          <p:cNvPr id="6" name="Table 5">
            <a:extLst>
              <a:ext uri="{FF2B5EF4-FFF2-40B4-BE49-F238E27FC236}">
                <a16:creationId xmlns:a16="http://schemas.microsoft.com/office/drawing/2014/main" id="{82CC275B-E960-C1E5-AF72-3EC9315D0C47}"/>
              </a:ext>
            </a:extLst>
          </p:cNvPr>
          <p:cNvGraphicFramePr>
            <a:graphicFrameLocks noGrp="1"/>
          </p:cNvGraphicFramePr>
          <p:nvPr>
            <p:extLst>
              <p:ext uri="{D42A27DB-BD31-4B8C-83A1-F6EECF244321}">
                <p14:modId xmlns:p14="http://schemas.microsoft.com/office/powerpoint/2010/main" val="3782504888"/>
              </p:ext>
            </p:extLst>
          </p:nvPr>
        </p:nvGraphicFramePr>
        <p:xfrm>
          <a:off x="266700" y="895350"/>
          <a:ext cx="8610600" cy="3937000"/>
        </p:xfrm>
        <a:graphic>
          <a:graphicData uri="http://schemas.openxmlformats.org/drawingml/2006/table">
            <a:tbl>
              <a:tblPr firstRow="1" bandRow="1">
                <a:tableStyleId>{F5AB1C69-6EDB-4FF4-983F-18BD219EF322}</a:tableStyleId>
              </a:tblPr>
              <a:tblGrid>
                <a:gridCol w="1371600">
                  <a:extLst>
                    <a:ext uri="{9D8B030D-6E8A-4147-A177-3AD203B41FA5}">
                      <a16:colId xmlns:a16="http://schemas.microsoft.com/office/drawing/2014/main" val="1486265050"/>
                    </a:ext>
                  </a:extLst>
                </a:gridCol>
                <a:gridCol w="2095500">
                  <a:extLst>
                    <a:ext uri="{9D8B030D-6E8A-4147-A177-3AD203B41FA5}">
                      <a16:colId xmlns:a16="http://schemas.microsoft.com/office/drawing/2014/main" val="747381270"/>
                    </a:ext>
                  </a:extLst>
                </a:gridCol>
                <a:gridCol w="2971800">
                  <a:extLst>
                    <a:ext uri="{9D8B030D-6E8A-4147-A177-3AD203B41FA5}">
                      <a16:colId xmlns:a16="http://schemas.microsoft.com/office/drawing/2014/main" val="1708101642"/>
                    </a:ext>
                  </a:extLst>
                </a:gridCol>
                <a:gridCol w="2171700">
                  <a:extLst>
                    <a:ext uri="{9D8B030D-6E8A-4147-A177-3AD203B41FA5}">
                      <a16:colId xmlns:a16="http://schemas.microsoft.com/office/drawing/2014/main" val="1073340651"/>
                    </a:ext>
                  </a:extLst>
                </a:gridCol>
              </a:tblGrid>
              <a:tr h="370840">
                <a:tc>
                  <a:txBody>
                    <a:bodyPr/>
                    <a:lstStyle/>
                    <a:p>
                      <a:pPr algn="ctr"/>
                      <a:r>
                        <a:rPr lang="en-US" sz="1800" dirty="0">
                          <a:solidFill>
                            <a:schemeClr val="tx1"/>
                          </a:solidFill>
                        </a:rPr>
                        <a:t>Activation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Pros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Cons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0451035"/>
                  </a:ext>
                </a:extLst>
              </a:tr>
              <a:tr h="370840">
                <a:tc>
                  <a:txBody>
                    <a:bodyPr/>
                    <a:lstStyle/>
                    <a:p>
                      <a:r>
                        <a:rPr lang="en-US" sz="1800" dirty="0" err="1"/>
                        <a:t>ReLU</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11125" indent="-111125">
                        <a:buFont typeface="Arial" panose="020B0604020202020204" pitchFamily="34" charset="0"/>
                        <a:buChar char="•"/>
                      </a:pPr>
                      <a:r>
                        <a:rPr lang="en-US" sz="1800" dirty="0"/>
                        <a:t>Solves the vanishing gradient problem.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11125" indent="-111125">
                        <a:buFont typeface="Arial" panose="020B0604020202020204" pitchFamily="34" charset="0"/>
                        <a:buChar char="•"/>
                      </a:pPr>
                      <a:r>
                        <a:rPr lang="en-US" sz="1800" dirty="0"/>
                        <a:t>Can lead to “Dead Neurons” due to fragile gradients.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11125" indent="-111125">
                        <a:buFont typeface="Arial" panose="020B0604020202020204" pitchFamily="34" charset="0"/>
                        <a:buChar char="•"/>
                      </a:pPr>
                      <a:r>
                        <a:rPr lang="en-US" sz="1800" dirty="0"/>
                        <a:t>Should be used only in hidden layers.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2555012"/>
                  </a:ext>
                </a:extLst>
              </a:tr>
              <a:tr h="370840">
                <a:tc>
                  <a:txBody>
                    <a:bodyPr/>
                    <a:lstStyle/>
                    <a:p>
                      <a:r>
                        <a:rPr lang="en-US" sz="1800" dirty="0"/>
                        <a:t>Leaky </a:t>
                      </a:r>
                      <a:r>
                        <a:rPr lang="en-US" sz="1800" dirty="0" err="1"/>
                        <a:t>ReLU</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11125" marR="0" lvl="0" indent="-1111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Mitigates the “dying </a:t>
                      </a:r>
                      <a:r>
                        <a:rPr lang="en-US" sz="1800" dirty="0" err="1"/>
                        <a:t>ReLU</a:t>
                      </a:r>
                      <a:r>
                        <a:rPr lang="en-US" sz="1800" dirty="0"/>
                        <a:t>” problem </a:t>
                      </a:r>
                    </a:p>
                    <a:p>
                      <a:pPr marL="111125" marR="0" lvl="0" indent="-1111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Better for noisy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11125" indent="-111125">
                        <a:buFont typeface="Arial" panose="020B0604020202020204" pitchFamily="34" charset="0"/>
                        <a:buChar char="•"/>
                      </a:pPr>
                      <a:r>
                        <a:rPr lang="en-US" sz="1800" dirty="0"/>
                        <a:t>Introduces additional hyperparameter alpha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11125" indent="-111125">
                        <a:buFont typeface="Arial" panose="020B0604020202020204" pitchFamily="34" charset="0"/>
                        <a:buChar char="•"/>
                      </a:pPr>
                      <a:r>
                        <a:rPr lang="en-US" sz="1800" dirty="0"/>
                        <a:t>Should be used instead of </a:t>
                      </a:r>
                      <a:r>
                        <a:rPr lang="en-US" sz="1800" dirty="0" err="1"/>
                        <a:t>ReLU</a:t>
                      </a:r>
                      <a:r>
                        <a:rPr lang="en-US" sz="1800" dirty="0"/>
                        <a:t> to solve “dying </a:t>
                      </a:r>
                      <a:r>
                        <a:rPr lang="en-US" sz="1800" dirty="0" err="1"/>
                        <a:t>ReLU</a:t>
                      </a:r>
                      <a:r>
                        <a:rPr lang="en-US" sz="1800" dirty="0"/>
                        <a:t>” problem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1966448"/>
                  </a:ext>
                </a:extLst>
              </a:tr>
              <a:tr h="370840">
                <a:tc>
                  <a:txBody>
                    <a:bodyPr/>
                    <a:lstStyle/>
                    <a:p>
                      <a:r>
                        <a:rPr lang="en-US" sz="1800" dirty="0"/>
                        <a:t>ELU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11125" marR="0" lvl="0" indent="-1111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Speeds up convergence in training vs </a:t>
                      </a:r>
                      <a:r>
                        <a:rPr lang="en-US" sz="1800" dirty="0" err="1"/>
                        <a:t>ReLU</a:t>
                      </a:r>
                      <a:r>
                        <a:rPr lang="en-US"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11125" marR="0" lvl="0" indent="-1111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Introduces additional hyperparameter</a:t>
                      </a:r>
                    </a:p>
                    <a:p>
                      <a:pPr marL="111125" marR="0" lvl="0" indent="-1111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More computationally expensive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11125" indent="-111125">
                        <a:buFont typeface="Arial" panose="020B0604020202020204" pitchFamily="34" charset="0"/>
                        <a:buChar char="•"/>
                      </a:pPr>
                      <a:r>
                        <a:rPr lang="en-US" sz="1800" dirty="0"/>
                        <a:t>To improve Cost minimization  convergence vs </a:t>
                      </a:r>
                      <a:r>
                        <a:rPr lang="en-US" sz="1800" dirty="0" err="1"/>
                        <a:t>ReLU</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8943741"/>
                  </a:ext>
                </a:extLst>
              </a:tr>
            </a:tbl>
          </a:graphicData>
        </a:graphic>
      </p:graphicFrame>
    </p:spTree>
    <p:extLst>
      <p:ext uri="{BB962C8B-B14F-4D97-AF65-F5344CB8AC3E}">
        <p14:creationId xmlns:p14="http://schemas.microsoft.com/office/powerpoint/2010/main" val="3756807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45BBA2-C6D6-4074-BBE4-E49539F3D21F}"/>
              </a:ext>
            </a:extLst>
          </p:cNvPr>
          <p:cNvSpPr>
            <a:spLocks noGrp="1"/>
          </p:cNvSpPr>
          <p:nvPr>
            <p:ph type="title"/>
          </p:nvPr>
        </p:nvSpPr>
        <p:spPr>
          <a:xfrm>
            <a:off x="1447800" y="404812"/>
            <a:ext cx="7369173" cy="490538"/>
          </a:xfrm>
        </p:spPr>
        <p:txBody>
          <a:bodyPr/>
          <a:lstStyle/>
          <a:p>
            <a:r>
              <a:rPr lang="en-US" sz="2800" dirty="0"/>
              <a:t>Activation Functions: Pros and Cons</a:t>
            </a:r>
            <a:br>
              <a:rPr lang="en-US" sz="2800" dirty="0"/>
            </a:br>
            <a:r>
              <a:rPr lang="en-US" sz="3200" dirty="0"/>
              <a:t>Internal (Hidden) Layers (3/3)</a:t>
            </a:r>
            <a:endParaRPr lang="en-US" dirty="0"/>
          </a:p>
        </p:txBody>
      </p:sp>
      <p:graphicFrame>
        <p:nvGraphicFramePr>
          <p:cNvPr id="6" name="Table 5">
            <a:extLst>
              <a:ext uri="{FF2B5EF4-FFF2-40B4-BE49-F238E27FC236}">
                <a16:creationId xmlns:a16="http://schemas.microsoft.com/office/drawing/2014/main" id="{82CC275B-E960-C1E5-AF72-3EC9315D0C47}"/>
              </a:ext>
            </a:extLst>
          </p:cNvPr>
          <p:cNvGraphicFramePr>
            <a:graphicFrameLocks noGrp="1"/>
          </p:cNvGraphicFramePr>
          <p:nvPr>
            <p:extLst>
              <p:ext uri="{D42A27DB-BD31-4B8C-83A1-F6EECF244321}">
                <p14:modId xmlns:p14="http://schemas.microsoft.com/office/powerpoint/2010/main" val="2455784070"/>
              </p:ext>
            </p:extLst>
          </p:nvPr>
        </p:nvGraphicFramePr>
        <p:xfrm>
          <a:off x="152400" y="895350"/>
          <a:ext cx="8839200" cy="3937000"/>
        </p:xfrm>
        <a:graphic>
          <a:graphicData uri="http://schemas.openxmlformats.org/drawingml/2006/table">
            <a:tbl>
              <a:tblPr firstRow="1" bandRow="1">
                <a:tableStyleId>{F5AB1C69-6EDB-4FF4-983F-18BD219EF322}</a:tableStyleId>
              </a:tblPr>
              <a:tblGrid>
                <a:gridCol w="1219200">
                  <a:extLst>
                    <a:ext uri="{9D8B030D-6E8A-4147-A177-3AD203B41FA5}">
                      <a16:colId xmlns:a16="http://schemas.microsoft.com/office/drawing/2014/main" val="1486265050"/>
                    </a:ext>
                  </a:extLst>
                </a:gridCol>
                <a:gridCol w="2590800">
                  <a:extLst>
                    <a:ext uri="{9D8B030D-6E8A-4147-A177-3AD203B41FA5}">
                      <a16:colId xmlns:a16="http://schemas.microsoft.com/office/drawing/2014/main" val="747381270"/>
                    </a:ext>
                  </a:extLst>
                </a:gridCol>
                <a:gridCol w="2667000">
                  <a:extLst>
                    <a:ext uri="{9D8B030D-6E8A-4147-A177-3AD203B41FA5}">
                      <a16:colId xmlns:a16="http://schemas.microsoft.com/office/drawing/2014/main" val="1708101642"/>
                    </a:ext>
                  </a:extLst>
                </a:gridCol>
                <a:gridCol w="2362200">
                  <a:extLst>
                    <a:ext uri="{9D8B030D-6E8A-4147-A177-3AD203B41FA5}">
                      <a16:colId xmlns:a16="http://schemas.microsoft.com/office/drawing/2014/main" val="1073340651"/>
                    </a:ext>
                  </a:extLst>
                </a:gridCol>
              </a:tblGrid>
              <a:tr h="370840">
                <a:tc>
                  <a:txBody>
                    <a:bodyPr/>
                    <a:lstStyle/>
                    <a:p>
                      <a:pPr algn="ctr"/>
                      <a:r>
                        <a:rPr lang="en-US" sz="1800" dirty="0">
                          <a:solidFill>
                            <a:schemeClr val="tx1"/>
                          </a:solidFill>
                        </a:rPr>
                        <a:t>Activation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Pros</a:t>
                      </a: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Cons</a:t>
                      </a: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Usage</a:t>
                      </a: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0451035"/>
                  </a:ext>
                </a:extLst>
              </a:tr>
              <a:tr h="370840">
                <a:tc>
                  <a:txBody>
                    <a:bodyPr/>
                    <a:lstStyle/>
                    <a:p>
                      <a:r>
                        <a:rPr lang="en-US" sz="1800" dirty="0" err="1"/>
                        <a:t>Softmax</a:t>
                      </a:r>
                      <a:endParaRPr lang="en-US" sz="1800" dirty="0"/>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11125" indent="-111125">
                        <a:buFont typeface="Arial" panose="020B0604020202020204" pitchFamily="34" charset="0"/>
                        <a:buChar char="•"/>
                      </a:pPr>
                      <a:r>
                        <a:rPr lang="en-US" sz="1800" dirty="0"/>
                        <a:t>The </a:t>
                      </a:r>
                      <a:r>
                        <a:rPr lang="en-US" sz="1800" dirty="0" err="1"/>
                        <a:t>softmax</a:t>
                      </a:r>
                      <a:r>
                        <a:rPr lang="en-US" sz="1800" dirty="0"/>
                        <a:t> activation function </a:t>
                      </a:r>
                      <a:r>
                        <a:rPr lang="en-US" sz="1800" b="1" dirty="0"/>
                        <a:t>makes the neural network's outputs easier to interpret</a:t>
                      </a:r>
                      <a:r>
                        <a:rPr lang="en-US" sz="1800" dirty="0"/>
                        <a:t>! </a:t>
                      </a:r>
                    </a:p>
                    <a:p>
                      <a:pPr marL="111125" indent="-111125">
                        <a:buFont typeface="Arial" panose="020B0604020202020204" pitchFamily="34" charset="0"/>
                        <a:buChar char="•"/>
                      </a:pPr>
                      <a:r>
                        <a:rPr lang="en-US" sz="1800" dirty="0"/>
                        <a:t>The </a:t>
                      </a:r>
                      <a:r>
                        <a:rPr lang="en-US" sz="1800" dirty="0" err="1"/>
                        <a:t>softmax</a:t>
                      </a:r>
                      <a:r>
                        <a:rPr lang="en-US" sz="1800" dirty="0"/>
                        <a:t> activation function transforms the raw outputs of the neural network into a vector of probabilities, essentially a probability distribution over the input classes..</a:t>
                      </a: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7800" indent="-177800">
                        <a:buFont typeface="Arial" panose="020B0604020202020204" pitchFamily="34" charset="0"/>
                        <a:buChar char="•"/>
                      </a:pPr>
                      <a:r>
                        <a:rPr lang="en-US" sz="1800" dirty="0" err="1">
                          <a:effectLst/>
                        </a:rPr>
                        <a:t>Softmax</a:t>
                      </a:r>
                      <a:r>
                        <a:rPr lang="en-US" sz="1800" dirty="0">
                          <a:effectLst/>
                        </a:rPr>
                        <a:t> </a:t>
                      </a:r>
                      <a:r>
                        <a:rPr lang="en-US" sz="1800" b="1" dirty="0">
                          <a:effectLst/>
                        </a:rPr>
                        <a:t>can cause the output values to become extremely large or small.</a:t>
                      </a:r>
                      <a:r>
                        <a:rPr lang="en-US" sz="1800" dirty="0">
                          <a:effectLst/>
                        </a:rPr>
                        <a:t> </a:t>
                      </a:r>
                    </a:p>
                    <a:p>
                      <a:pPr marL="177800" indent="-177800">
                        <a:buFont typeface="Arial" panose="020B0604020202020204" pitchFamily="34" charset="0"/>
                        <a:buChar char="•"/>
                      </a:pPr>
                      <a:r>
                        <a:rPr lang="en-US" sz="1800" dirty="0">
                          <a:effectLst/>
                        </a:rPr>
                        <a:t>It may make it difficult for the gradient-based optimization algorithms to find the optimal solution. </a:t>
                      </a:r>
                    </a:p>
                    <a:p>
                      <a:pPr marL="177800" indent="-177800">
                        <a:buFont typeface="Arial" panose="020B0604020202020204" pitchFamily="34" charset="0"/>
                        <a:buChar char="•"/>
                      </a:pPr>
                      <a:r>
                        <a:rPr lang="en-US" sz="1800" dirty="0">
                          <a:effectLst/>
                        </a:rPr>
                        <a:t>This can lead to slow convergence and high variance in the training process.</a:t>
                      </a: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11125" indent="-111125">
                        <a:buFont typeface="Arial" panose="020B0604020202020204" pitchFamily="34" charset="0"/>
                        <a:buChar char="•"/>
                      </a:pPr>
                      <a:r>
                        <a:rPr lang="en-US" sz="1800" dirty="0"/>
                        <a:t>The </a:t>
                      </a:r>
                      <a:r>
                        <a:rPr lang="en-US" sz="1800" dirty="0" err="1"/>
                        <a:t>softmax</a:t>
                      </a:r>
                      <a:r>
                        <a:rPr lang="en-US" sz="1800" dirty="0"/>
                        <a:t> function is often used </a:t>
                      </a:r>
                      <a:r>
                        <a:rPr lang="en-US" sz="1800" b="1" dirty="0"/>
                        <a:t>as the last activation function of a neural network to normalize the output of a network to a probability distribution over predicted output classes</a:t>
                      </a:r>
                      <a:r>
                        <a:rPr lang="en-US" sz="1800" dirty="0"/>
                        <a:t>, based on Luce's choice axiom.</a:t>
                      </a:r>
                    </a:p>
                  </a:txBody>
                  <a:tcPr marL="45720" marR="45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2555012"/>
                  </a:ext>
                </a:extLst>
              </a:tr>
            </a:tbl>
          </a:graphicData>
        </a:graphic>
      </p:graphicFrame>
    </p:spTree>
    <p:extLst>
      <p:ext uri="{BB962C8B-B14F-4D97-AF65-F5344CB8AC3E}">
        <p14:creationId xmlns:p14="http://schemas.microsoft.com/office/powerpoint/2010/main" val="349669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EA1913-BD6A-F307-0E6D-816F03C6EC06}"/>
              </a:ext>
            </a:extLst>
          </p:cNvPr>
          <p:cNvSpPr>
            <a:spLocks noGrp="1"/>
          </p:cNvSpPr>
          <p:nvPr>
            <p:ph type="title"/>
          </p:nvPr>
        </p:nvSpPr>
        <p:spPr/>
        <p:txBody>
          <a:bodyPr/>
          <a:lstStyle/>
          <a:p>
            <a:r>
              <a:rPr lang="en-US" dirty="0"/>
              <a:t>What Activation Functions to Use</a:t>
            </a:r>
          </a:p>
        </p:txBody>
      </p:sp>
      <p:sp>
        <p:nvSpPr>
          <p:cNvPr id="4" name="Content Placeholder 3">
            <a:extLst>
              <a:ext uri="{FF2B5EF4-FFF2-40B4-BE49-F238E27FC236}">
                <a16:creationId xmlns:a16="http://schemas.microsoft.com/office/drawing/2014/main" id="{42B6FFE8-0430-A715-D137-1ED44BBEC169}"/>
              </a:ext>
            </a:extLst>
          </p:cNvPr>
          <p:cNvSpPr>
            <a:spLocks noGrp="1"/>
          </p:cNvSpPr>
          <p:nvPr>
            <p:ph idx="1"/>
          </p:nvPr>
        </p:nvSpPr>
        <p:spPr>
          <a:xfrm>
            <a:off x="685799" y="1352550"/>
            <a:ext cx="7848601" cy="2999185"/>
          </a:xfrm>
        </p:spPr>
        <p:txBody>
          <a:bodyPr/>
          <a:lstStyle/>
          <a:p>
            <a:r>
              <a:rPr lang="en-US" dirty="0"/>
              <a:t>Use </a:t>
            </a:r>
            <a:r>
              <a:rPr lang="en-US" dirty="0" err="1"/>
              <a:t>ReLU</a:t>
            </a:r>
            <a:r>
              <a:rPr lang="en-US" dirty="0"/>
              <a:t> as an activation function for the hidden layers, as a rule of thumb.</a:t>
            </a:r>
          </a:p>
          <a:p>
            <a:pPr lvl="1"/>
            <a:r>
              <a:rPr lang="en-US" dirty="0"/>
              <a:t>You may use leaky </a:t>
            </a:r>
            <a:r>
              <a:rPr lang="en-US" dirty="0" err="1"/>
              <a:t>ReLU</a:t>
            </a:r>
            <a:r>
              <a:rPr lang="en-US" dirty="0"/>
              <a:t> or ELU if need negative excitation output  for negative signal.</a:t>
            </a:r>
          </a:p>
          <a:p>
            <a:r>
              <a:rPr lang="en-US" dirty="0"/>
              <a:t>Use the sigmoid as an activation function for the hidden layers, as a rule of thumb. </a:t>
            </a:r>
          </a:p>
          <a:p>
            <a:pPr lvl="1"/>
            <a:r>
              <a:rPr lang="en-US" dirty="0"/>
              <a:t>You may use tanh if need to increase the derivative around zero for gradient descend.</a:t>
            </a:r>
          </a:p>
          <a:p>
            <a:endParaRPr lang="en-US" dirty="0"/>
          </a:p>
        </p:txBody>
      </p:sp>
    </p:spTree>
    <p:extLst>
      <p:ext uri="{BB962C8B-B14F-4D97-AF65-F5344CB8AC3E}">
        <p14:creationId xmlns:p14="http://schemas.microsoft.com/office/powerpoint/2010/main" val="109026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Neuron: Activation Duration</a:t>
            </a:r>
          </a:p>
        </p:txBody>
      </p:sp>
      <p:sp>
        <p:nvSpPr>
          <p:cNvPr id="3" name="Content Placeholder 2"/>
          <p:cNvSpPr>
            <a:spLocks noGrp="1"/>
          </p:cNvSpPr>
          <p:nvPr>
            <p:ph sz="quarter" idx="10"/>
          </p:nvPr>
        </p:nvSpPr>
        <p:spPr>
          <a:xfrm>
            <a:off x="280234" y="870398"/>
            <a:ext cx="5386622" cy="621315"/>
          </a:xfrm>
        </p:spPr>
        <p:txBody>
          <a:bodyPr/>
          <a:lstStyle/>
          <a:p>
            <a:r>
              <a:rPr lang="en-US" dirty="0"/>
              <a:t>Conventional artificial neurons are active (fire) according to the activation function f(z) as long as the accumulated signal z(X,W) is applied.</a:t>
            </a:r>
          </a:p>
          <a:p>
            <a:r>
              <a:rPr lang="en-US" dirty="0"/>
              <a:t>In case of the activation step-function, the neuron fires as long as the aggregated signal exceeds the activation threshold </a:t>
            </a:r>
            <a:r>
              <a:rPr lang="el-GR" sz="1800" dirty="0"/>
              <a:t>θ</a:t>
            </a:r>
            <a:r>
              <a:rPr lang="en-US" sz="1800" dirty="0"/>
              <a:t>.</a:t>
            </a:r>
          </a:p>
          <a:p>
            <a:endParaRPr lang="en-US" dirty="0"/>
          </a:p>
          <a:p>
            <a:endParaRPr lang="en-US" dirty="0"/>
          </a:p>
          <a:p>
            <a:endParaRPr lang="en-US" dirty="0"/>
          </a:p>
        </p:txBody>
      </p:sp>
      <p:sp>
        <p:nvSpPr>
          <p:cNvPr id="40" name="Content Placeholder 39"/>
          <p:cNvSpPr>
            <a:spLocks noGrp="1"/>
          </p:cNvSpPr>
          <p:nvPr>
            <p:ph sz="quarter" idx="11"/>
          </p:nvPr>
        </p:nvSpPr>
        <p:spPr>
          <a:xfrm>
            <a:off x="302005" y="3000793"/>
            <a:ext cx="8394424" cy="367864"/>
          </a:xfrm>
        </p:spPr>
        <p:txBody>
          <a:bodyPr/>
          <a:lstStyle/>
          <a:p>
            <a:r>
              <a:rPr lang="en-US" dirty="0"/>
              <a:t>Natural neurons </a:t>
            </a:r>
          </a:p>
          <a:p>
            <a:pPr lvl="1"/>
            <a:r>
              <a:rPr lang="en-US" dirty="0"/>
              <a:t>fire for a specific time upon the activation, </a:t>
            </a:r>
            <a:r>
              <a:rPr lang="el-GR" dirty="0"/>
              <a:t>τ</a:t>
            </a:r>
            <a:r>
              <a:rPr lang="en-US" baseline="-25000" dirty="0"/>
              <a:t>A</a:t>
            </a:r>
            <a:r>
              <a:rPr lang="en-US" dirty="0"/>
              <a:t>, then </a:t>
            </a:r>
          </a:p>
          <a:p>
            <a:pPr lvl="1"/>
            <a:r>
              <a:rPr lang="en-US" dirty="0"/>
              <a:t>stop firing in 2 msec regardless of the accumulated signal, and</a:t>
            </a:r>
          </a:p>
          <a:p>
            <a:pPr lvl="1"/>
            <a:r>
              <a:rPr lang="en-US" dirty="0"/>
              <a:t>can be activated again only after a certain refractory period, </a:t>
            </a:r>
            <a:r>
              <a:rPr lang="el-GR" dirty="0"/>
              <a:t>τ</a:t>
            </a:r>
            <a:r>
              <a:rPr lang="en-US" baseline="-25000" dirty="0"/>
              <a:t>R </a:t>
            </a:r>
            <a:r>
              <a:rPr lang="en-US" dirty="0"/>
              <a:t>.</a:t>
            </a:r>
          </a:p>
          <a:p>
            <a:r>
              <a:rPr lang="en-US" dirty="0"/>
              <a:t>Refractory artificial neural networks (Aityan, 1993) show more advanced logical capabilities.</a:t>
            </a:r>
          </a:p>
        </p:txBody>
      </p:sp>
      <p:grpSp>
        <p:nvGrpSpPr>
          <p:cNvPr id="6" name="Group 5"/>
          <p:cNvGrpSpPr/>
          <p:nvPr/>
        </p:nvGrpSpPr>
        <p:grpSpPr>
          <a:xfrm>
            <a:off x="6144784" y="849423"/>
            <a:ext cx="2086609" cy="1259412"/>
            <a:chOff x="594633" y="3499028"/>
            <a:chExt cx="3520167" cy="1927680"/>
          </a:xfrm>
        </p:grpSpPr>
        <p:grpSp>
          <p:nvGrpSpPr>
            <p:cNvPr id="10" name="Group 9"/>
            <p:cNvGrpSpPr/>
            <p:nvPr/>
          </p:nvGrpSpPr>
          <p:grpSpPr>
            <a:xfrm>
              <a:off x="1990725" y="3992602"/>
              <a:ext cx="1066800" cy="990600"/>
              <a:chOff x="2362200" y="4495800"/>
              <a:chExt cx="1066800" cy="990600"/>
            </a:xfrm>
          </p:grpSpPr>
          <p:sp>
            <p:nvSpPr>
              <p:cNvPr id="7" name="Pie 6"/>
              <p:cNvSpPr/>
              <p:nvPr/>
            </p:nvSpPr>
            <p:spPr bwMode="auto">
              <a:xfrm>
                <a:off x="2362200" y="4495800"/>
                <a:ext cx="1066800" cy="990600"/>
              </a:xfrm>
              <a:prstGeom prst="pie">
                <a:avLst>
                  <a:gd name="adj1" fmla="val 5384087"/>
                  <a:gd name="adj2" fmla="val 16200000"/>
                </a:avLst>
              </a:prstGeom>
              <a:noFill/>
              <a:ln w="19050" cap="flat" cmpd="sng" algn="ctr">
                <a:solidFill>
                  <a:schemeClr val="tx1"/>
                </a:solidFill>
                <a:prstDash val="solid"/>
                <a:miter lim="800000"/>
                <a:headEnd type="none" w="med" len="med"/>
                <a:tailEnd type="none" w="med" len="med"/>
              </a:ln>
              <a:effectLst/>
            </p:spPr>
            <p:txBody>
              <a:bodyPr vert="horz" wrap="none" lIns="0" tIns="34290" rIns="0" bIns="34290" numCol="1" rtlCol="0" anchor="ctr" anchorCtr="0" compatLnSpc="1">
                <a:prstTxWarp prst="textNoShape">
                  <a:avLst/>
                </a:prstTxWarp>
              </a:bodyPr>
              <a:lstStyle/>
              <a:p>
                <a:pPr defTabSz="685800"/>
                <a:r>
                  <a:rPr lang="en-US" dirty="0"/>
                  <a:t>z</a:t>
                </a:r>
              </a:p>
            </p:txBody>
          </p:sp>
          <p:sp>
            <p:nvSpPr>
              <p:cNvPr id="8" name="Pie 7"/>
              <p:cNvSpPr/>
              <p:nvPr/>
            </p:nvSpPr>
            <p:spPr bwMode="auto">
              <a:xfrm flipH="1">
                <a:off x="2362200" y="4495800"/>
                <a:ext cx="1066800" cy="990600"/>
              </a:xfrm>
              <a:prstGeom prst="pie">
                <a:avLst>
                  <a:gd name="adj1" fmla="val 5384087"/>
                  <a:gd name="adj2" fmla="val 16200000"/>
                </a:avLst>
              </a:prstGeom>
              <a:solidFill>
                <a:schemeClr val="bg1">
                  <a:lumMod val="85000"/>
                </a:schemeClr>
              </a:solidFill>
              <a:ln w="19050" cap="flat" cmpd="sng" algn="ctr">
                <a:solidFill>
                  <a:schemeClr val="tx1"/>
                </a:solidFill>
                <a:prstDash val="solid"/>
                <a:miter lim="800000"/>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r" defTabSz="685800"/>
                <a:r>
                  <a:rPr lang="en-US" dirty="0"/>
                  <a:t>f</a:t>
                </a:r>
              </a:p>
            </p:txBody>
          </p:sp>
        </p:grpSp>
        <p:cxnSp>
          <p:nvCxnSpPr>
            <p:cNvPr id="12" name="Straight Connector 11"/>
            <p:cNvCxnSpPr/>
            <p:nvPr/>
          </p:nvCxnSpPr>
          <p:spPr bwMode="auto">
            <a:xfrm>
              <a:off x="1219200" y="3856246"/>
              <a:ext cx="847725" cy="403056"/>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594633" y="3499028"/>
              <a:ext cx="499028" cy="423980"/>
            </a:xfrm>
            <a:prstGeom prst="rect">
              <a:avLst/>
            </a:prstGeom>
            <a:noFill/>
          </p:spPr>
          <p:txBody>
            <a:bodyPr wrap="square" lIns="0" tIns="0" rIns="0" bIns="0" rtlCol="0">
              <a:spAutoFit/>
            </a:bodyPr>
            <a:lstStyle/>
            <a:p>
              <a:pPr algn="ctr"/>
              <a:r>
                <a:rPr lang="en-US" dirty="0"/>
                <a:t>x</a:t>
              </a:r>
              <a:r>
                <a:rPr lang="en-US" baseline="-25000" dirty="0"/>
                <a:t>1</a:t>
              </a:r>
              <a:endParaRPr lang="en-US" dirty="0"/>
            </a:p>
          </p:txBody>
        </p:sp>
        <p:sp>
          <p:nvSpPr>
            <p:cNvPr id="14" name="TextBox 13"/>
            <p:cNvSpPr txBox="1"/>
            <p:nvPr/>
          </p:nvSpPr>
          <p:spPr>
            <a:xfrm>
              <a:off x="1243324" y="3961676"/>
              <a:ext cx="462092" cy="423980"/>
            </a:xfrm>
            <a:prstGeom prst="rect">
              <a:avLst/>
            </a:prstGeom>
            <a:noFill/>
          </p:spPr>
          <p:txBody>
            <a:bodyPr wrap="square" lIns="0" tIns="0" rIns="0" bIns="0" rtlCol="0">
              <a:spAutoFit/>
            </a:bodyPr>
            <a:lstStyle/>
            <a:p>
              <a:pPr algn="ctr"/>
              <a:r>
                <a:rPr lang="en-US" dirty="0"/>
                <a:t>w</a:t>
              </a:r>
              <a:r>
                <a:rPr lang="en-US" baseline="-25000" dirty="0"/>
                <a:t>2</a:t>
              </a:r>
              <a:endParaRPr lang="en-US" dirty="0"/>
            </a:p>
          </p:txBody>
        </p:sp>
        <p:sp>
          <p:nvSpPr>
            <p:cNvPr id="15" name="TextBox 14"/>
            <p:cNvSpPr txBox="1"/>
            <p:nvPr/>
          </p:nvSpPr>
          <p:spPr>
            <a:xfrm>
              <a:off x="707632" y="4139077"/>
              <a:ext cx="381000" cy="423980"/>
            </a:xfrm>
            <a:prstGeom prst="rect">
              <a:avLst/>
            </a:prstGeom>
            <a:noFill/>
          </p:spPr>
          <p:txBody>
            <a:bodyPr wrap="square" lIns="0" tIns="0" rIns="0" bIns="0" rtlCol="0">
              <a:spAutoFit/>
            </a:bodyPr>
            <a:lstStyle/>
            <a:p>
              <a:pPr algn="ctr"/>
              <a:r>
                <a:rPr lang="en-US" dirty="0"/>
                <a:t>x</a:t>
              </a:r>
              <a:r>
                <a:rPr lang="en-US" baseline="-25000" dirty="0"/>
                <a:t>2</a:t>
              </a:r>
              <a:endParaRPr lang="en-US" dirty="0"/>
            </a:p>
          </p:txBody>
        </p:sp>
        <p:cxnSp>
          <p:nvCxnSpPr>
            <p:cNvPr id="17" name="Straight Connector 16"/>
            <p:cNvCxnSpPr/>
            <p:nvPr/>
          </p:nvCxnSpPr>
          <p:spPr bwMode="auto">
            <a:xfrm>
              <a:off x="1133475" y="4393523"/>
              <a:ext cx="832468" cy="9525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V="1">
              <a:off x="1219200" y="4792702"/>
              <a:ext cx="885825" cy="45720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Box 27"/>
            <p:cNvSpPr txBox="1"/>
            <p:nvPr/>
          </p:nvSpPr>
          <p:spPr>
            <a:xfrm>
              <a:off x="790576" y="4416398"/>
              <a:ext cx="342900" cy="423980"/>
            </a:xfrm>
            <a:prstGeom prst="rect">
              <a:avLst/>
            </a:prstGeom>
            <a:noFill/>
          </p:spPr>
          <p:txBody>
            <a:bodyPr wrap="square" lIns="0" tIns="0" rIns="0" bIns="0" rtlCol="0">
              <a:spAutoFit/>
            </a:bodyPr>
            <a:lstStyle/>
            <a:p>
              <a:pPr algn="ctr"/>
              <a:r>
                <a:rPr lang="en-US" dirty="0"/>
                <a:t>…</a:t>
              </a:r>
            </a:p>
          </p:txBody>
        </p:sp>
        <p:sp>
          <p:nvSpPr>
            <p:cNvPr id="29" name="TextBox 28"/>
            <p:cNvSpPr txBox="1"/>
            <p:nvPr/>
          </p:nvSpPr>
          <p:spPr>
            <a:xfrm>
              <a:off x="643972" y="5002728"/>
              <a:ext cx="489503" cy="423980"/>
            </a:xfrm>
            <a:prstGeom prst="rect">
              <a:avLst/>
            </a:prstGeom>
            <a:noFill/>
          </p:spPr>
          <p:txBody>
            <a:bodyPr wrap="square" lIns="0" tIns="0" rIns="0" bIns="0" rtlCol="0">
              <a:spAutoFit/>
            </a:bodyPr>
            <a:lstStyle/>
            <a:p>
              <a:pPr algn="ctr"/>
              <a:r>
                <a:rPr lang="en-US" dirty="0" err="1"/>
                <a:t>x</a:t>
              </a:r>
              <a:r>
                <a:rPr lang="en-US" baseline="-25000" dirty="0" err="1"/>
                <a:t>N</a:t>
              </a:r>
              <a:endParaRPr lang="en-US" dirty="0"/>
            </a:p>
          </p:txBody>
        </p:sp>
        <p:cxnSp>
          <p:nvCxnSpPr>
            <p:cNvPr id="32" name="Straight Arrow Connector 31"/>
            <p:cNvCxnSpPr>
              <a:stCxn id="8" idx="2"/>
            </p:cNvCxnSpPr>
            <p:nvPr/>
          </p:nvCxnSpPr>
          <p:spPr bwMode="auto">
            <a:xfrm>
              <a:off x="3057525" y="4487902"/>
              <a:ext cx="752475" cy="0"/>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3810000" y="4308055"/>
              <a:ext cx="304800" cy="423980"/>
            </a:xfrm>
            <a:prstGeom prst="rect">
              <a:avLst/>
            </a:prstGeom>
            <a:noFill/>
          </p:spPr>
          <p:txBody>
            <a:bodyPr wrap="square" lIns="0" tIns="0" rIns="0" bIns="0" rtlCol="0">
              <a:spAutoFit/>
            </a:bodyPr>
            <a:lstStyle/>
            <a:p>
              <a:pPr algn="ctr"/>
              <a:r>
                <a:rPr lang="en-US" dirty="0"/>
                <a:t>a</a:t>
              </a:r>
            </a:p>
          </p:txBody>
        </p:sp>
        <p:sp>
          <p:nvSpPr>
            <p:cNvPr id="23" name="TextBox 22"/>
            <p:cNvSpPr txBox="1"/>
            <p:nvPr/>
          </p:nvSpPr>
          <p:spPr>
            <a:xfrm>
              <a:off x="1420108" y="3566473"/>
              <a:ext cx="604114" cy="423980"/>
            </a:xfrm>
            <a:prstGeom prst="rect">
              <a:avLst/>
            </a:prstGeom>
            <a:noFill/>
          </p:spPr>
          <p:txBody>
            <a:bodyPr wrap="square" lIns="0" tIns="0" rIns="0" bIns="0" rtlCol="0">
              <a:spAutoFit/>
            </a:bodyPr>
            <a:lstStyle/>
            <a:p>
              <a:pPr algn="ctr"/>
              <a:r>
                <a:rPr lang="en-US" dirty="0"/>
                <a:t>w</a:t>
              </a:r>
              <a:r>
                <a:rPr lang="en-US" baseline="-25000" dirty="0"/>
                <a:t>1</a:t>
              </a:r>
              <a:endParaRPr lang="en-US" dirty="0"/>
            </a:p>
          </p:txBody>
        </p:sp>
        <p:sp>
          <p:nvSpPr>
            <p:cNvPr id="24" name="TextBox 23"/>
            <p:cNvSpPr txBox="1"/>
            <p:nvPr/>
          </p:nvSpPr>
          <p:spPr>
            <a:xfrm>
              <a:off x="1290260" y="4563509"/>
              <a:ext cx="462094" cy="423980"/>
            </a:xfrm>
            <a:prstGeom prst="rect">
              <a:avLst/>
            </a:prstGeom>
            <a:noFill/>
          </p:spPr>
          <p:txBody>
            <a:bodyPr wrap="square" lIns="0" tIns="0" rIns="0" bIns="0" rtlCol="0">
              <a:spAutoFit/>
            </a:bodyPr>
            <a:lstStyle/>
            <a:p>
              <a:pPr algn="ctr"/>
              <a:r>
                <a:rPr lang="en-US" dirty="0" err="1"/>
                <a:t>w</a:t>
              </a:r>
              <a:r>
                <a:rPr lang="en-US" baseline="-25000" dirty="0" err="1"/>
                <a:t>N</a:t>
              </a:r>
              <a:endParaRPr lang="en-US" dirty="0"/>
            </a:p>
          </p:txBody>
        </p:sp>
      </p:grpSp>
      <p:graphicFrame>
        <p:nvGraphicFramePr>
          <p:cNvPr id="4" name="Object 3"/>
          <p:cNvGraphicFramePr>
            <a:graphicFrameLocks noChangeAspect="1"/>
          </p:cNvGraphicFramePr>
          <p:nvPr>
            <p:extLst>
              <p:ext uri="{D42A27DB-BD31-4B8C-83A1-F6EECF244321}">
                <p14:modId xmlns:p14="http://schemas.microsoft.com/office/powerpoint/2010/main" val="3631181168"/>
              </p:ext>
            </p:extLst>
          </p:nvPr>
        </p:nvGraphicFramePr>
        <p:xfrm>
          <a:off x="5795963" y="2347913"/>
          <a:ext cx="2849562" cy="898525"/>
        </p:xfrm>
        <a:graphic>
          <a:graphicData uri="http://schemas.openxmlformats.org/presentationml/2006/ole">
            <mc:AlternateContent xmlns:mc="http://schemas.openxmlformats.org/markup-compatibility/2006">
              <mc:Choice xmlns:v="urn:schemas-microsoft-com:vml" Requires="v">
                <p:oleObj name="Equation" r:id="rId2" imgW="1447560" imgH="457200" progId="Equation.DSMT4">
                  <p:embed/>
                </p:oleObj>
              </mc:Choice>
              <mc:Fallback>
                <p:oleObj name="Equation" r:id="rId2" imgW="1447560" imgH="457200" progId="Equation.DSMT4">
                  <p:embed/>
                  <p:pic>
                    <p:nvPicPr>
                      <p:cNvPr id="4" name="Object 3"/>
                      <p:cNvPicPr>
                        <a:picLocks noChangeAspect="1" noChangeArrowheads="1"/>
                      </p:cNvPicPr>
                      <p:nvPr/>
                    </p:nvPicPr>
                    <p:blipFill>
                      <a:blip r:embed="rId3"/>
                      <a:srcRect/>
                      <a:stretch>
                        <a:fillRect/>
                      </a:stretch>
                    </p:blipFill>
                    <p:spPr bwMode="auto">
                      <a:xfrm>
                        <a:off x="5795963" y="2347913"/>
                        <a:ext cx="2849562" cy="8985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729112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1015577" y="2090878"/>
            <a:ext cx="7475685" cy="646331"/>
          </a:xfrm>
          <a:prstGeom prst="rect">
            <a:avLst/>
          </a:prstGeom>
          <a:noFill/>
        </p:spPr>
        <p:txBody>
          <a:bodyPr wrap="square" rtlCol="0">
            <a:spAutoFit/>
          </a:bodyPr>
          <a:lstStyle/>
          <a:p>
            <a:r>
              <a:rPr lang="en-US" sz="3600" dirty="0">
                <a:solidFill>
                  <a:srgbClr val="333399"/>
                </a:solidFill>
              </a:rPr>
              <a:t>How to Choose Activation Function</a:t>
            </a:r>
          </a:p>
        </p:txBody>
      </p:sp>
      <p:sp>
        <p:nvSpPr>
          <p:cNvPr id="3" name="TextBox 2">
            <a:extLst>
              <a:ext uri="{FF2B5EF4-FFF2-40B4-BE49-F238E27FC236}">
                <a16:creationId xmlns:a16="http://schemas.microsoft.com/office/drawing/2014/main" id="{024E11E5-5945-B17B-F014-8B8BF9EDFF94}"/>
              </a:ext>
            </a:extLst>
          </p:cNvPr>
          <p:cNvSpPr txBox="1"/>
          <p:nvPr/>
        </p:nvSpPr>
        <p:spPr>
          <a:xfrm>
            <a:off x="1553019" y="3943350"/>
            <a:ext cx="6400800" cy="276999"/>
          </a:xfrm>
          <a:prstGeom prst="rect">
            <a:avLst/>
          </a:prstGeom>
          <a:noFill/>
        </p:spPr>
        <p:txBody>
          <a:bodyPr wrap="square">
            <a:spAutoFit/>
          </a:bodyPr>
          <a:lstStyle/>
          <a:p>
            <a:r>
              <a:rPr lang="en-US" sz="1200" dirty="0"/>
              <a:t>https://machinelearningmastery.com/choose-an-activation-function-for-deep-learning/</a:t>
            </a:r>
          </a:p>
        </p:txBody>
      </p:sp>
    </p:spTree>
    <p:extLst>
      <p:ext uri="{BB962C8B-B14F-4D97-AF65-F5344CB8AC3E}">
        <p14:creationId xmlns:p14="http://schemas.microsoft.com/office/powerpoint/2010/main" val="2602369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FD5D-BB62-6B31-E692-4803A69E0EBD}"/>
              </a:ext>
            </a:extLst>
          </p:cNvPr>
          <p:cNvSpPr>
            <a:spLocks noGrp="1"/>
          </p:cNvSpPr>
          <p:nvPr>
            <p:ph type="title"/>
          </p:nvPr>
        </p:nvSpPr>
        <p:spPr>
          <a:xfrm>
            <a:off x="228600" y="209550"/>
            <a:ext cx="8839200" cy="490538"/>
          </a:xfrm>
        </p:spPr>
        <p:txBody>
          <a:bodyPr/>
          <a:lstStyle/>
          <a:p>
            <a:pPr algn="r"/>
            <a:r>
              <a:rPr lang="en-US" dirty="0"/>
              <a:t>How to Choose a Hidden Layer Activation Function</a:t>
            </a:r>
          </a:p>
        </p:txBody>
      </p:sp>
      <p:sp>
        <p:nvSpPr>
          <p:cNvPr id="5" name="Content Placeholder 4">
            <a:extLst>
              <a:ext uri="{FF2B5EF4-FFF2-40B4-BE49-F238E27FC236}">
                <a16:creationId xmlns:a16="http://schemas.microsoft.com/office/drawing/2014/main" id="{BC182223-E933-B20A-C328-57EA4FFA2A16}"/>
              </a:ext>
            </a:extLst>
          </p:cNvPr>
          <p:cNvSpPr>
            <a:spLocks noGrp="1"/>
          </p:cNvSpPr>
          <p:nvPr>
            <p:ph idx="1"/>
          </p:nvPr>
        </p:nvSpPr>
        <p:spPr>
          <a:xfrm>
            <a:off x="304800" y="958560"/>
            <a:ext cx="8458200" cy="406629"/>
          </a:xfrm>
        </p:spPr>
        <p:txBody>
          <a:bodyPr/>
          <a:lstStyle/>
          <a:p>
            <a:r>
              <a:rPr lang="en-US" dirty="0"/>
              <a:t>A neural network will almost always have the same activation function in all hidden layers.</a:t>
            </a:r>
          </a:p>
          <a:p>
            <a:r>
              <a:rPr lang="en-US" dirty="0"/>
              <a:t>It is most unusual to vary the activation function through a network model.</a:t>
            </a:r>
          </a:p>
          <a:p>
            <a:r>
              <a:rPr lang="en-US" dirty="0"/>
              <a:t>Traditionally, the sigmoid activation function was the default activation function in the 1990s. Perhaps through the mid to late 1990s to 2010s, the Tanh function was the default activation function for hidden layers.   “ … the hyperbolic tangent activation function typically performs better than the logistic sigmoid.” ( Page 195, Deep Learning, 2016.)</a:t>
            </a:r>
          </a:p>
          <a:p>
            <a:r>
              <a:rPr lang="en-US" dirty="0"/>
              <a:t>Both the sigmoid and Tanh functions can make the model more susceptible to problems during training, via the so-called vanishing gradients problem.</a:t>
            </a:r>
          </a:p>
        </p:txBody>
      </p:sp>
    </p:spTree>
    <p:extLst>
      <p:ext uri="{BB962C8B-B14F-4D97-AF65-F5344CB8AC3E}">
        <p14:creationId xmlns:p14="http://schemas.microsoft.com/office/powerpoint/2010/main" val="637289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FD5D-BB62-6B31-E692-4803A69E0EBD}"/>
              </a:ext>
            </a:extLst>
          </p:cNvPr>
          <p:cNvSpPr>
            <a:spLocks noGrp="1"/>
          </p:cNvSpPr>
          <p:nvPr>
            <p:ph type="title"/>
          </p:nvPr>
        </p:nvSpPr>
        <p:spPr>
          <a:xfrm>
            <a:off x="304801" y="285750"/>
            <a:ext cx="8763000" cy="490538"/>
          </a:xfrm>
        </p:spPr>
        <p:txBody>
          <a:bodyPr/>
          <a:lstStyle/>
          <a:p>
            <a:pPr algn="r"/>
            <a:r>
              <a:rPr lang="en-US" dirty="0"/>
              <a:t>How to Choose a Hidden Layer Activation Function</a:t>
            </a:r>
          </a:p>
        </p:txBody>
      </p:sp>
      <p:sp>
        <p:nvSpPr>
          <p:cNvPr id="5" name="Content Placeholder 4">
            <a:extLst>
              <a:ext uri="{FF2B5EF4-FFF2-40B4-BE49-F238E27FC236}">
                <a16:creationId xmlns:a16="http://schemas.microsoft.com/office/drawing/2014/main" id="{BC182223-E933-B20A-C328-57EA4FFA2A16}"/>
              </a:ext>
            </a:extLst>
          </p:cNvPr>
          <p:cNvSpPr>
            <a:spLocks noGrp="1"/>
          </p:cNvSpPr>
          <p:nvPr>
            <p:ph idx="1"/>
          </p:nvPr>
        </p:nvSpPr>
        <p:spPr>
          <a:xfrm>
            <a:off x="0" y="819150"/>
            <a:ext cx="9067800" cy="406629"/>
          </a:xfrm>
        </p:spPr>
        <p:txBody>
          <a:bodyPr/>
          <a:lstStyle/>
          <a:p>
            <a:r>
              <a:rPr lang="en-US" dirty="0"/>
              <a:t>The activation function used in hidden layers is typically chosen based on the type of neural network architecture.</a:t>
            </a:r>
          </a:p>
          <a:p>
            <a:r>
              <a:rPr lang="en-US" dirty="0"/>
              <a:t>Modern neural network models with common architectures, such as MLP and CNN, will make use of the </a:t>
            </a:r>
            <a:r>
              <a:rPr lang="en-US" dirty="0" err="1"/>
              <a:t>ReLU</a:t>
            </a:r>
            <a:r>
              <a:rPr lang="en-US" dirty="0"/>
              <a:t> activation function, or extensions. “In modern neural networks, the default recommendation is to use the rectified linear unit or </a:t>
            </a:r>
            <a:r>
              <a:rPr lang="en-US" dirty="0" err="1"/>
              <a:t>ReLU</a:t>
            </a:r>
            <a:r>
              <a:rPr lang="en-US" dirty="0"/>
              <a:t> …,” (Page 174, Deep Learning, 2016.)</a:t>
            </a:r>
          </a:p>
          <a:p>
            <a:r>
              <a:rPr lang="en-US" dirty="0"/>
              <a:t>Recurrent networks still commonly use Tanh or sigmoid activation functions, or even both. For example, the LSTM commonly uses the Sigmoid activation for recurrent connections and the Tanh activation for output.</a:t>
            </a:r>
          </a:p>
          <a:p>
            <a:r>
              <a:rPr lang="en-US" dirty="0"/>
              <a:t>A typical choice could be:    </a:t>
            </a:r>
          </a:p>
          <a:p>
            <a:pPr lvl="1"/>
            <a:r>
              <a:rPr lang="en-US" dirty="0"/>
              <a:t>Multilayer Perceptron (MLP): </a:t>
            </a:r>
            <a:r>
              <a:rPr lang="en-US" dirty="0" err="1"/>
              <a:t>ReLU</a:t>
            </a:r>
            <a:r>
              <a:rPr lang="en-US" dirty="0"/>
              <a:t> activation function.</a:t>
            </a:r>
          </a:p>
          <a:p>
            <a:pPr lvl="1"/>
            <a:r>
              <a:rPr lang="en-US" dirty="0"/>
              <a:t>Convolutional Neural Network (CNN): </a:t>
            </a:r>
            <a:r>
              <a:rPr lang="en-US" dirty="0" err="1"/>
              <a:t>ReLU</a:t>
            </a:r>
            <a:r>
              <a:rPr lang="en-US" dirty="0"/>
              <a:t> activation function.</a:t>
            </a:r>
          </a:p>
          <a:p>
            <a:pPr lvl="1"/>
            <a:r>
              <a:rPr lang="en-US" dirty="0"/>
              <a:t>Recurrent Neural Network: Tanh and/or Sigmoid activation function.</a:t>
            </a:r>
          </a:p>
          <a:p>
            <a:endParaRPr lang="en-US" dirty="0"/>
          </a:p>
        </p:txBody>
      </p:sp>
    </p:spTree>
    <p:extLst>
      <p:ext uri="{BB962C8B-B14F-4D97-AF65-F5344CB8AC3E}">
        <p14:creationId xmlns:p14="http://schemas.microsoft.com/office/powerpoint/2010/main" val="119120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FD5D-BB62-6B31-E692-4803A69E0EBD}"/>
              </a:ext>
            </a:extLst>
          </p:cNvPr>
          <p:cNvSpPr>
            <a:spLocks noGrp="1"/>
          </p:cNvSpPr>
          <p:nvPr>
            <p:ph type="title"/>
          </p:nvPr>
        </p:nvSpPr>
        <p:spPr/>
        <p:txBody>
          <a:bodyPr/>
          <a:lstStyle/>
          <a:p>
            <a:r>
              <a:rPr lang="en-US" dirty="0"/>
              <a:t>How to Choose Activation Functions</a:t>
            </a:r>
          </a:p>
        </p:txBody>
      </p:sp>
      <p:sp>
        <p:nvSpPr>
          <p:cNvPr id="5" name="Content Placeholder 4">
            <a:extLst>
              <a:ext uri="{FF2B5EF4-FFF2-40B4-BE49-F238E27FC236}">
                <a16:creationId xmlns:a16="http://schemas.microsoft.com/office/drawing/2014/main" id="{BC182223-E933-B20A-C328-57EA4FFA2A16}"/>
              </a:ext>
            </a:extLst>
          </p:cNvPr>
          <p:cNvSpPr>
            <a:spLocks noGrp="1"/>
          </p:cNvSpPr>
          <p:nvPr>
            <p:ph idx="1"/>
          </p:nvPr>
        </p:nvSpPr>
        <p:spPr>
          <a:xfrm>
            <a:off x="304800" y="810189"/>
            <a:ext cx="8534400" cy="406629"/>
          </a:xfrm>
        </p:spPr>
        <p:txBody>
          <a:bodyPr/>
          <a:lstStyle/>
          <a:p>
            <a:r>
              <a:rPr lang="en-US" dirty="0"/>
              <a:t>If you’re unsure which activation function to use for your network, try a few and compare the results.</a:t>
            </a:r>
          </a:p>
        </p:txBody>
      </p:sp>
      <p:pic>
        <p:nvPicPr>
          <p:cNvPr id="7" name="Picture 6" descr="A diagram of a network type&#10;&#10;Description automatically generated">
            <a:extLst>
              <a:ext uri="{FF2B5EF4-FFF2-40B4-BE49-F238E27FC236}">
                <a16:creationId xmlns:a16="http://schemas.microsoft.com/office/drawing/2014/main" id="{0FB924F5-4492-A351-8D77-D624881E50E3}"/>
              </a:ext>
            </a:extLst>
          </p:cNvPr>
          <p:cNvPicPr>
            <a:picLocks noChangeAspect="1"/>
          </p:cNvPicPr>
          <p:nvPr/>
        </p:nvPicPr>
        <p:blipFill rotWithShape="1">
          <a:blip r:embed="rId2">
            <a:extLst>
              <a:ext uri="{28A0092B-C50C-407E-A947-70E740481C1C}">
                <a14:useLocalDpi xmlns:a14="http://schemas.microsoft.com/office/drawing/2010/main" val="0"/>
              </a:ext>
            </a:extLst>
          </a:blip>
          <a:srcRect l="5044" t="10441" r="5186" b="15804"/>
          <a:stretch/>
        </p:blipFill>
        <p:spPr>
          <a:xfrm>
            <a:off x="838201" y="1478057"/>
            <a:ext cx="7162800" cy="3485635"/>
          </a:xfrm>
          <a:prstGeom prst="rect">
            <a:avLst/>
          </a:prstGeom>
        </p:spPr>
      </p:pic>
    </p:spTree>
    <p:extLst>
      <p:ext uri="{BB962C8B-B14F-4D97-AF65-F5344CB8AC3E}">
        <p14:creationId xmlns:p14="http://schemas.microsoft.com/office/powerpoint/2010/main" val="3470044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7081E-4153-DA83-6F8C-4D5C1C877892}"/>
              </a:ext>
            </a:extLst>
          </p:cNvPr>
          <p:cNvSpPr>
            <a:spLocks noGrp="1"/>
          </p:cNvSpPr>
          <p:nvPr>
            <p:ph type="title"/>
          </p:nvPr>
        </p:nvSpPr>
        <p:spPr/>
        <p:txBody>
          <a:bodyPr/>
          <a:lstStyle/>
          <a:p>
            <a:r>
              <a:rPr lang="en-US" dirty="0"/>
              <a:t>Activation for Output Layers</a:t>
            </a:r>
          </a:p>
        </p:txBody>
      </p:sp>
      <p:sp>
        <p:nvSpPr>
          <p:cNvPr id="3" name="Content Placeholder 2">
            <a:extLst>
              <a:ext uri="{FF2B5EF4-FFF2-40B4-BE49-F238E27FC236}">
                <a16:creationId xmlns:a16="http://schemas.microsoft.com/office/drawing/2014/main" id="{745E8B85-AA1E-CDB4-D9B7-9D6F6BE5388E}"/>
              </a:ext>
            </a:extLst>
          </p:cNvPr>
          <p:cNvSpPr>
            <a:spLocks noGrp="1"/>
          </p:cNvSpPr>
          <p:nvPr>
            <p:ph idx="1"/>
          </p:nvPr>
        </p:nvSpPr>
        <p:spPr/>
        <p:txBody>
          <a:bodyPr/>
          <a:lstStyle/>
          <a:p>
            <a:r>
              <a:rPr lang="en-US" dirty="0"/>
              <a:t>The output layer is the layer in a neural network model that directly outputs a prediction.</a:t>
            </a:r>
          </a:p>
          <a:p>
            <a:r>
              <a:rPr lang="en-US" dirty="0"/>
              <a:t>All feed-forward neural network models have an output layer.</a:t>
            </a:r>
          </a:p>
          <a:p>
            <a:r>
              <a:rPr lang="en-US" dirty="0"/>
              <a:t>There are perhaps three activation functions you may want to consider for use in the output layer; they are:</a:t>
            </a:r>
          </a:p>
          <a:p>
            <a:pPr lvl="1"/>
            <a:r>
              <a:rPr lang="en-US" dirty="0"/>
              <a:t> Linear</a:t>
            </a:r>
          </a:p>
          <a:p>
            <a:pPr lvl="1"/>
            <a:r>
              <a:rPr lang="en-US" dirty="0"/>
              <a:t> Logistic (Sigmoid)</a:t>
            </a:r>
          </a:p>
          <a:p>
            <a:pPr lvl="1"/>
            <a:r>
              <a:rPr lang="en-US" dirty="0"/>
              <a:t> </a:t>
            </a:r>
            <a:r>
              <a:rPr lang="en-US" dirty="0" err="1"/>
              <a:t>Softmax</a:t>
            </a:r>
            <a:endParaRPr lang="en-US" dirty="0"/>
          </a:p>
          <a:p>
            <a:endParaRPr lang="en-US" dirty="0"/>
          </a:p>
          <a:p>
            <a:r>
              <a:rPr lang="en-US" dirty="0"/>
              <a:t>This is not an exhaustive list of activation functions used for output layers, but they are the most commonly used.</a:t>
            </a:r>
          </a:p>
        </p:txBody>
      </p:sp>
    </p:spTree>
    <p:extLst>
      <p:ext uri="{BB962C8B-B14F-4D97-AF65-F5344CB8AC3E}">
        <p14:creationId xmlns:p14="http://schemas.microsoft.com/office/powerpoint/2010/main" val="317556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215131" y="1966757"/>
            <a:ext cx="6263288" cy="646331"/>
          </a:xfrm>
          <a:prstGeom prst="rect">
            <a:avLst/>
          </a:prstGeom>
          <a:noFill/>
        </p:spPr>
        <p:txBody>
          <a:bodyPr wrap="square" rtlCol="0">
            <a:spAutoFit/>
          </a:bodyPr>
          <a:lstStyle/>
          <a:p>
            <a:r>
              <a:rPr lang="en-US" sz="3600" dirty="0">
                <a:solidFill>
                  <a:srgbClr val="333399"/>
                </a:solidFill>
              </a:rPr>
              <a:t>Activation Functions</a:t>
            </a:r>
          </a:p>
        </p:txBody>
      </p:sp>
      <p:sp>
        <p:nvSpPr>
          <p:cNvPr id="3" name="TextBox 2">
            <a:extLst>
              <a:ext uri="{FF2B5EF4-FFF2-40B4-BE49-F238E27FC236}">
                <a16:creationId xmlns:a16="http://schemas.microsoft.com/office/drawing/2014/main" id="{024E11E5-5945-B17B-F014-8B8BF9EDFF94}"/>
              </a:ext>
            </a:extLst>
          </p:cNvPr>
          <p:cNvSpPr txBox="1"/>
          <p:nvPr/>
        </p:nvSpPr>
        <p:spPr>
          <a:xfrm>
            <a:off x="533400" y="3790950"/>
            <a:ext cx="7848600" cy="461665"/>
          </a:xfrm>
          <a:prstGeom prst="rect">
            <a:avLst/>
          </a:prstGeom>
          <a:noFill/>
        </p:spPr>
        <p:txBody>
          <a:bodyPr wrap="square">
            <a:spAutoFit/>
          </a:bodyPr>
          <a:lstStyle/>
          <a:p>
            <a:r>
              <a:rPr lang="en-US" sz="1200" dirty="0"/>
              <a:t>Partially from:</a:t>
            </a:r>
          </a:p>
          <a:p>
            <a:r>
              <a:rPr lang="en-US" sz="1200" dirty="0"/>
              <a:t>https://towardsdatascience.com/activation-functions-neural-networks-1cbd9f8d91d6</a:t>
            </a:r>
          </a:p>
        </p:txBody>
      </p:sp>
    </p:spTree>
    <p:extLst>
      <p:ext uri="{BB962C8B-B14F-4D97-AF65-F5344CB8AC3E}">
        <p14:creationId xmlns:p14="http://schemas.microsoft.com/office/powerpoint/2010/main" val="4042268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CEC8F-66B0-B0A9-66FA-51CDAE8CBD28}"/>
              </a:ext>
            </a:extLst>
          </p:cNvPr>
          <p:cNvSpPr>
            <a:spLocks noGrp="1"/>
          </p:cNvSpPr>
          <p:nvPr>
            <p:ph type="title"/>
          </p:nvPr>
        </p:nvSpPr>
        <p:spPr/>
        <p:txBody>
          <a:bodyPr/>
          <a:lstStyle/>
          <a:p>
            <a:r>
              <a:rPr lang="en-US" dirty="0"/>
              <a:t>Linear Output Activation Function</a:t>
            </a:r>
          </a:p>
        </p:txBody>
      </p:sp>
      <p:sp>
        <p:nvSpPr>
          <p:cNvPr id="3" name="Content Placeholder 2">
            <a:extLst>
              <a:ext uri="{FF2B5EF4-FFF2-40B4-BE49-F238E27FC236}">
                <a16:creationId xmlns:a16="http://schemas.microsoft.com/office/drawing/2014/main" id="{46730A42-B3D9-E862-4BC5-4FE3F0C9388F}"/>
              </a:ext>
            </a:extLst>
          </p:cNvPr>
          <p:cNvSpPr>
            <a:spLocks noGrp="1"/>
          </p:cNvSpPr>
          <p:nvPr>
            <p:ph idx="1"/>
          </p:nvPr>
        </p:nvSpPr>
        <p:spPr/>
        <p:txBody>
          <a:bodyPr/>
          <a:lstStyle/>
          <a:p>
            <a:endParaRPr lang="en-US" dirty="0"/>
          </a:p>
          <a:p>
            <a:r>
              <a:rPr lang="en-US" dirty="0"/>
              <a:t>The linear activation function is also called “identity” (multiplied by 1.0) or “no activation.”</a:t>
            </a:r>
          </a:p>
          <a:p>
            <a:r>
              <a:rPr lang="en-US" dirty="0"/>
              <a:t>This is because the linear activation function does not change the weighted sum of the input in any way and instead returns the value directly.</a:t>
            </a:r>
          </a:p>
          <a:p>
            <a:r>
              <a:rPr lang="en-US" dirty="0"/>
              <a:t>Target values used to train a model with a linear activation function in the output layer are typically scaled prior to modeling using normalization or standardization transforms.</a:t>
            </a:r>
          </a:p>
          <a:p>
            <a:endParaRPr lang="en-US" dirty="0"/>
          </a:p>
        </p:txBody>
      </p:sp>
    </p:spTree>
    <p:extLst>
      <p:ext uri="{BB962C8B-B14F-4D97-AF65-F5344CB8AC3E}">
        <p14:creationId xmlns:p14="http://schemas.microsoft.com/office/powerpoint/2010/main" val="3352065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FD7EA-A42C-8A5B-E0EB-537AFE84AA05}"/>
              </a:ext>
            </a:extLst>
          </p:cNvPr>
          <p:cNvSpPr>
            <a:spLocks noGrp="1"/>
          </p:cNvSpPr>
          <p:nvPr>
            <p:ph type="title"/>
          </p:nvPr>
        </p:nvSpPr>
        <p:spPr/>
        <p:txBody>
          <a:bodyPr/>
          <a:lstStyle/>
          <a:p>
            <a:r>
              <a:rPr lang="en-US" dirty="0"/>
              <a:t>Sigmoid Output Activation Function</a:t>
            </a:r>
          </a:p>
        </p:txBody>
      </p:sp>
      <p:sp>
        <p:nvSpPr>
          <p:cNvPr id="3" name="Content Placeholder 2">
            <a:extLst>
              <a:ext uri="{FF2B5EF4-FFF2-40B4-BE49-F238E27FC236}">
                <a16:creationId xmlns:a16="http://schemas.microsoft.com/office/drawing/2014/main" id="{5262431C-0C70-634E-3A6B-048396977E40}"/>
              </a:ext>
            </a:extLst>
          </p:cNvPr>
          <p:cNvSpPr>
            <a:spLocks noGrp="1"/>
          </p:cNvSpPr>
          <p:nvPr>
            <p:ph idx="1"/>
          </p:nvPr>
        </p:nvSpPr>
        <p:spPr/>
        <p:txBody>
          <a:bodyPr/>
          <a:lstStyle/>
          <a:p>
            <a:r>
              <a:rPr lang="en-US" dirty="0"/>
              <a:t>Target labels used to train a model with a sigmoid activation function in the output layer will have the values 0 or 1.</a:t>
            </a:r>
          </a:p>
        </p:txBody>
      </p:sp>
    </p:spTree>
    <p:extLst>
      <p:ext uri="{BB962C8B-B14F-4D97-AF65-F5344CB8AC3E}">
        <p14:creationId xmlns:p14="http://schemas.microsoft.com/office/powerpoint/2010/main" val="5703156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4486-0EA7-4C34-D64B-3FFD82BF5225}"/>
              </a:ext>
            </a:extLst>
          </p:cNvPr>
          <p:cNvSpPr>
            <a:spLocks noGrp="1"/>
          </p:cNvSpPr>
          <p:nvPr>
            <p:ph type="title"/>
          </p:nvPr>
        </p:nvSpPr>
        <p:spPr/>
        <p:txBody>
          <a:bodyPr/>
          <a:lstStyle/>
          <a:p>
            <a:r>
              <a:rPr lang="en-US" dirty="0" err="1"/>
              <a:t>Softmax</a:t>
            </a:r>
            <a:r>
              <a:rPr lang="en-US" dirty="0"/>
              <a:t> Output Activation Function</a:t>
            </a:r>
          </a:p>
        </p:txBody>
      </p:sp>
      <p:sp>
        <p:nvSpPr>
          <p:cNvPr id="3" name="Content Placeholder 2">
            <a:extLst>
              <a:ext uri="{FF2B5EF4-FFF2-40B4-BE49-F238E27FC236}">
                <a16:creationId xmlns:a16="http://schemas.microsoft.com/office/drawing/2014/main" id="{78A7C594-1619-19BB-E73B-259372E31A1B}"/>
              </a:ext>
            </a:extLst>
          </p:cNvPr>
          <p:cNvSpPr>
            <a:spLocks noGrp="1"/>
          </p:cNvSpPr>
          <p:nvPr>
            <p:ph idx="1"/>
          </p:nvPr>
        </p:nvSpPr>
        <p:spPr>
          <a:xfrm>
            <a:off x="152400" y="843557"/>
            <a:ext cx="8763000" cy="3456385"/>
          </a:xfrm>
        </p:spPr>
        <p:txBody>
          <a:bodyPr/>
          <a:lstStyle/>
          <a:p>
            <a:r>
              <a:rPr lang="en-US" dirty="0"/>
              <a:t>The </a:t>
            </a:r>
            <a:r>
              <a:rPr lang="en-US" dirty="0" err="1"/>
              <a:t>softmax</a:t>
            </a:r>
            <a:r>
              <a:rPr lang="en-US" dirty="0"/>
              <a:t> function outputs a vector of values that sum to 1.0 that can be interpreted as probabilities of class membership.</a:t>
            </a:r>
          </a:p>
          <a:p>
            <a:r>
              <a:rPr lang="en-US" dirty="0"/>
              <a:t>It is related to the argmax function that outputs a 0 for all options and 1 for the chosen option. </a:t>
            </a:r>
            <a:r>
              <a:rPr lang="en-US" dirty="0" err="1"/>
              <a:t>Softmax</a:t>
            </a:r>
            <a:r>
              <a:rPr lang="en-US" dirty="0"/>
              <a:t> is a “softer” version of argmax that allows a probability-like output of a winner-take-all function.</a:t>
            </a:r>
          </a:p>
          <a:p>
            <a:r>
              <a:rPr lang="en-US" dirty="0"/>
              <a:t>The input to the function is a vector of real values and the output is a vector of the same length with values that sum to 1.0 like probabilities.</a:t>
            </a:r>
          </a:p>
          <a:p>
            <a:r>
              <a:rPr lang="en-US" dirty="0"/>
              <a:t>The </a:t>
            </a:r>
            <a:r>
              <a:rPr lang="en-US" dirty="0" err="1"/>
              <a:t>softmax</a:t>
            </a:r>
            <a:r>
              <a:rPr lang="en-US" dirty="0"/>
              <a:t> function is calculated as follows:	exp(x) / sum(exp(x))</a:t>
            </a:r>
          </a:p>
          <a:p>
            <a:pPr marL="0" indent="0">
              <a:buNone/>
            </a:pPr>
            <a:r>
              <a:rPr lang="en-US" dirty="0"/>
              <a:t>    where x is a vector of outputs and e is a mathematical constant </a:t>
            </a:r>
            <a:br>
              <a:rPr lang="en-US" dirty="0"/>
            </a:br>
            <a:r>
              <a:rPr lang="en-US" dirty="0"/>
              <a:t>    that is the base of the natural logarithm.</a:t>
            </a:r>
          </a:p>
          <a:p>
            <a:r>
              <a:rPr lang="en-US" dirty="0"/>
              <a:t>Target labels used to train a model with the </a:t>
            </a:r>
            <a:r>
              <a:rPr lang="en-US" dirty="0" err="1"/>
              <a:t>softmax</a:t>
            </a:r>
            <a:r>
              <a:rPr lang="en-US" dirty="0"/>
              <a:t> activation function in the output layer will be vectors with 1 for the target class and 0 for all other classes.</a:t>
            </a:r>
          </a:p>
        </p:txBody>
      </p:sp>
    </p:spTree>
    <p:extLst>
      <p:ext uri="{BB962C8B-B14F-4D97-AF65-F5344CB8AC3E}">
        <p14:creationId xmlns:p14="http://schemas.microsoft.com/office/powerpoint/2010/main" val="3586625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EBBA-A5FA-B5E6-8A2F-AFAC7C0B35B6}"/>
              </a:ext>
            </a:extLst>
          </p:cNvPr>
          <p:cNvSpPr>
            <a:spLocks noGrp="1"/>
          </p:cNvSpPr>
          <p:nvPr>
            <p:ph type="title"/>
          </p:nvPr>
        </p:nvSpPr>
        <p:spPr>
          <a:xfrm>
            <a:off x="1066801" y="285750"/>
            <a:ext cx="7924800" cy="490538"/>
          </a:xfrm>
        </p:spPr>
        <p:txBody>
          <a:bodyPr/>
          <a:lstStyle/>
          <a:p>
            <a:r>
              <a:rPr lang="en-US" dirty="0"/>
              <a:t>How to Choose an Output Activation Function</a:t>
            </a:r>
          </a:p>
        </p:txBody>
      </p:sp>
      <p:sp>
        <p:nvSpPr>
          <p:cNvPr id="3" name="Content Placeholder 2">
            <a:extLst>
              <a:ext uri="{FF2B5EF4-FFF2-40B4-BE49-F238E27FC236}">
                <a16:creationId xmlns:a16="http://schemas.microsoft.com/office/drawing/2014/main" id="{603AF3CE-6147-D409-0A87-73D81CBB49F9}"/>
              </a:ext>
            </a:extLst>
          </p:cNvPr>
          <p:cNvSpPr>
            <a:spLocks noGrp="1"/>
          </p:cNvSpPr>
          <p:nvPr>
            <p:ph idx="1"/>
          </p:nvPr>
        </p:nvSpPr>
        <p:spPr/>
        <p:txBody>
          <a:bodyPr/>
          <a:lstStyle/>
          <a:p>
            <a:r>
              <a:rPr lang="en-US" dirty="0"/>
              <a:t>You must choose the activation function for your output layer based on the type of prediction problem that you are solving.</a:t>
            </a:r>
          </a:p>
          <a:p>
            <a:r>
              <a:rPr lang="en-US" dirty="0"/>
              <a:t>Specifically, the type of variable that is being predicted.</a:t>
            </a:r>
          </a:p>
          <a:p>
            <a:r>
              <a:rPr lang="en-US" dirty="0"/>
              <a:t>For example, you may divide prediction problems into two main groups, predicting a categorical variable (classification) and predicting a numerical variable (regression).</a:t>
            </a:r>
          </a:p>
          <a:p>
            <a:r>
              <a:rPr lang="en-US" dirty="0"/>
              <a:t>If your problem is a regression problem, you should use a linear activation function.</a:t>
            </a:r>
          </a:p>
          <a:p>
            <a:pPr lvl="1"/>
            <a:r>
              <a:rPr lang="en-US" dirty="0"/>
              <a:t>Regression: One node, linear activation.</a:t>
            </a:r>
          </a:p>
          <a:p>
            <a:endParaRPr lang="en-US" dirty="0"/>
          </a:p>
          <a:p>
            <a:endParaRPr lang="en-US" dirty="0"/>
          </a:p>
        </p:txBody>
      </p:sp>
    </p:spTree>
    <p:extLst>
      <p:ext uri="{BB962C8B-B14F-4D97-AF65-F5344CB8AC3E}">
        <p14:creationId xmlns:p14="http://schemas.microsoft.com/office/powerpoint/2010/main" val="16431269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EBBA-A5FA-B5E6-8A2F-AFAC7C0B35B6}"/>
              </a:ext>
            </a:extLst>
          </p:cNvPr>
          <p:cNvSpPr>
            <a:spLocks noGrp="1"/>
          </p:cNvSpPr>
          <p:nvPr>
            <p:ph type="title"/>
          </p:nvPr>
        </p:nvSpPr>
        <p:spPr>
          <a:xfrm>
            <a:off x="1066801" y="285750"/>
            <a:ext cx="7924800" cy="490538"/>
          </a:xfrm>
        </p:spPr>
        <p:txBody>
          <a:bodyPr/>
          <a:lstStyle/>
          <a:p>
            <a:r>
              <a:rPr lang="en-US" dirty="0"/>
              <a:t>How to Choose an Output Activation Function</a:t>
            </a:r>
          </a:p>
        </p:txBody>
      </p:sp>
      <p:sp>
        <p:nvSpPr>
          <p:cNvPr id="3" name="Content Placeholder 2">
            <a:extLst>
              <a:ext uri="{FF2B5EF4-FFF2-40B4-BE49-F238E27FC236}">
                <a16:creationId xmlns:a16="http://schemas.microsoft.com/office/drawing/2014/main" id="{603AF3CE-6147-D409-0A87-73D81CBB49F9}"/>
              </a:ext>
            </a:extLst>
          </p:cNvPr>
          <p:cNvSpPr>
            <a:spLocks noGrp="1"/>
          </p:cNvSpPr>
          <p:nvPr>
            <p:ph idx="1"/>
          </p:nvPr>
        </p:nvSpPr>
        <p:spPr/>
        <p:txBody>
          <a:bodyPr/>
          <a:lstStyle/>
          <a:p>
            <a:r>
              <a:rPr lang="en-US" dirty="0"/>
              <a:t>If your problem is a classification problem, then there are three main types of classification problems and each may use a different activation function.</a:t>
            </a:r>
          </a:p>
          <a:p>
            <a:r>
              <a:rPr lang="en-US" dirty="0"/>
              <a:t>Predicting a probability is not a regression problem; it is classification. In all cases of classification, your model will predict the probability of class membership (e.g. probability that an example belongs to each class) that you can convert to a crisp class label by rounding (for sigmoid) or argmax (for </a:t>
            </a:r>
            <a:r>
              <a:rPr lang="en-US" dirty="0" err="1"/>
              <a:t>softmax</a:t>
            </a:r>
            <a:r>
              <a:rPr lang="en-US" dirty="0"/>
              <a:t>).</a:t>
            </a:r>
          </a:p>
          <a:p>
            <a:endParaRPr lang="en-US" dirty="0"/>
          </a:p>
        </p:txBody>
      </p:sp>
    </p:spTree>
    <p:extLst>
      <p:ext uri="{BB962C8B-B14F-4D97-AF65-F5344CB8AC3E}">
        <p14:creationId xmlns:p14="http://schemas.microsoft.com/office/powerpoint/2010/main" val="24550054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EBBA-A5FA-B5E6-8A2F-AFAC7C0B35B6}"/>
              </a:ext>
            </a:extLst>
          </p:cNvPr>
          <p:cNvSpPr>
            <a:spLocks noGrp="1"/>
          </p:cNvSpPr>
          <p:nvPr>
            <p:ph type="title"/>
          </p:nvPr>
        </p:nvSpPr>
        <p:spPr>
          <a:xfrm>
            <a:off x="1066801" y="285750"/>
            <a:ext cx="7924800" cy="490538"/>
          </a:xfrm>
        </p:spPr>
        <p:txBody>
          <a:bodyPr/>
          <a:lstStyle/>
          <a:p>
            <a:r>
              <a:rPr lang="en-US" dirty="0"/>
              <a:t>How to Choose an Output Activation Function</a:t>
            </a:r>
          </a:p>
        </p:txBody>
      </p:sp>
      <p:sp>
        <p:nvSpPr>
          <p:cNvPr id="3" name="Content Placeholder 2">
            <a:extLst>
              <a:ext uri="{FF2B5EF4-FFF2-40B4-BE49-F238E27FC236}">
                <a16:creationId xmlns:a16="http://schemas.microsoft.com/office/drawing/2014/main" id="{603AF3CE-6147-D409-0A87-73D81CBB49F9}"/>
              </a:ext>
            </a:extLst>
          </p:cNvPr>
          <p:cNvSpPr>
            <a:spLocks noGrp="1"/>
          </p:cNvSpPr>
          <p:nvPr>
            <p:ph idx="1"/>
          </p:nvPr>
        </p:nvSpPr>
        <p:spPr/>
        <p:txBody>
          <a:bodyPr/>
          <a:lstStyle/>
          <a:p>
            <a:r>
              <a:rPr lang="en-US" dirty="0"/>
              <a:t>If there are two mutually exclusive classes (binary classification), then your output layer will have one node and a sigmoid activation function should be used. If there are more than two mutually exclusive classes (multiclass classification), then your output layer will have one node per class and a </a:t>
            </a:r>
            <a:r>
              <a:rPr lang="en-US" dirty="0" err="1"/>
              <a:t>softmax</a:t>
            </a:r>
            <a:r>
              <a:rPr lang="en-US" dirty="0"/>
              <a:t> activation should be used. If there are two or more mutually inclusive classes (multilabel classification), then your output layer will have one node for each class and a sigmoid activation function is used.</a:t>
            </a:r>
          </a:p>
          <a:p>
            <a:pPr lvl="1"/>
            <a:r>
              <a:rPr lang="en-US" dirty="0"/>
              <a:t>Binary Classification: One node, sigmoid activation.</a:t>
            </a:r>
          </a:p>
          <a:p>
            <a:pPr lvl="1"/>
            <a:r>
              <a:rPr lang="en-US" dirty="0"/>
              <a:t>Multiclass Classification: One node per class, </a:t>
            </a:r>
            <a:r>
              <a:rPr lang="en-US" dirty="0" err="1"/>
              <a:t>softmax</a:t>
            </a:r>
            <a:r>
              <a:rPr lang="en-US" dirty="0"/>
              <a:t> activation.</a:t>
            </a:r>
          </a:p>
          <a:p>
            <a:pPr lvl="1"/>
            <a:r>
              <a:rPr lang="en-US" dirty="0"/>
              <a:t>Multilabel Classification: One node per class, sigmoid activation.</a:t>
            </a:r>
          </a:p>
          <a:p>
            <a:endParaRPr lang="en-US" dirty="0"/>
          </a:p>
        </p:txBody>
      </p:sp>
    </p:spTree>
    <p:extLst>
      <p:ext uri="{BB962C8B-B14F-4D97-AF65-F5344CB8AC3E}">
        <p14:creationId xmlns:p14="http://schemas.microsoft.com/office/powerpoint/2010/main" val="2088586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E35B-ACD7-4D29-B168-C3BC3A26C26F}"/>
              </a:ext>
            </a:extLst>
          </p:cNvPr>
          <p:cNvSpPr>
            <a:spLocks noGrp="1"/>
          </p:cNvSpPr>
          <p:nvPr>
            <p:ph type="title"/>
          </p:nvPr>
        </p:nvSpPr>
        <p:spPr>
          <a:xfrm>
            <a:off x="1066801" y="285750"/>
            <a:ext cx="7924800" cy="490538"/>
          </a:xfrm>
        </p:spPr>
        <p:txBody>
          <a:bodyPr/>
          <a:lstStyle/>
          <a:p>
            <a:r>
              <a:rPr lang="en-US" dirty="0"/>
              <a:t>How to Choose an Output Activation Function</a:t>
            </a:r>
          </a:p>
        </p:txBody>
      </p:sp>
      <p:pic>
        <p:nvPicPr>
          <p:cNvPr id="5" name="Picture 4" descr="A diagram of a problem type&#10;&#10;Description automatically generated">
            <a:extLst>
              <a:ext uri="{FF2B5EF4-FFF2-40B4-BE49-F238E27FC236}">
                <a16:creationId xmlns:a16="http://schemas.microsoft.com/office/drawing/2014/main" id="{CE4D5314-224C-BB9E-2388-C961DA19280C}"/>
              </a:ext>
            </a:extLst>
          </p:cNvPr>
          <p:cNvPicPr>
            <a:picLocks noChangeAspect="1"/>
          </p:cNvPicPr>
          <p:nvPr/>
        </p:nvPicPr>
        <p:blipFill rotWithShape="1">
          <a:blip r:embed="rId2">
            <a:extLst>
              <a:ext uri="{28A0092B-C50C-407E-A947-70E740481C1C}">
                <a14:useLocalDpi xmlns:a14="http://schemas.microsoft.com/office/drawing/2010/main" val="0"/>
              </a:ext>
            </a:extLst>
          </a:blip>
          <a:srcRect t="9295" r="9483" b="6265"/>
          <a:stretch/>
        </p:blipFill>
        <p:spPr>
          <a:xfrm>
            <a:off x="1066801" y="1125652"/>
            <a:ext cx="6427045" cy="3551166"/>
          </a:xfrm>
          <a:prstGeom prst="rect">
            <a:avLst/>
          </a:prstGeom>
        </p:spPr>
      </p:pic>
      <p:sp>
        <p:nvSpPr>
          <p:cNvPr id="3" name="Content Placeholder 2">
            <a:extLst>
              <a:ext uri="{FF2B5EF4-FFF2-40B4-BE49-F238E27FC236}">
                <a16:creationId xmlns:a16="http://schemas.microsoft.com/office/drawing/2014/main" id="{7CB2579F-D06A-6363-EDA8-D80866A9B87E}"/>
              </a:ext>
            </a:extLst>
          </p:cNvPr>
          <p:cNvSpPr>
            <a:spLocks noGrp="1"/>
          </p:cNvSpPr>
          <p:nvPr>
            <p:ph idx="1"/>
          </p:nvPr>
        </p:nvSpPr>
        <p:spPr>
          <a:xfrm>
            <a:off x="380998" y="776288"/>
            <a:ext cx="8175625" cy="635229"/>
          </a:xfrm>
        </p:spPr>
        <p:txBody>
          <a:bodyPr/>
          <a:lstStyle/>
          <a:p>
            <a:r>
              <a:rPr lang="en-US" dirty="0"/>
              <a:t>Choosing an activation function for the output layer of your neural network model.</a:t>
            </a:r>
          </a:p>
        </p:txBody>
      </p:sp>
    </p:spTree>
    <p:extLst>
      <p:ext uri="{BB962C8B-B14F-4D97-AF65-F5344CB8AC3E}">
        <p14:creationId xmlns:p14="http://schemas.microsoft.com/office/powerpoint/2010/main" val="28659960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914400" y="3333750"/>
            <a:ext cx="7696200" cy="533400"/>
          </a:xfrm>
        </p:spPr>
        <p:txBody>
          <a:bodyPr/>
          <a:lstStyle/>
          <a:p>
            <a:pPr marL="2452688" indent="-2452688"/>
            <a:r>
              <a:rPr lang="en-US" dirty="0"/>
              <a:t>Chapter 7 – Activation Functions</a:t>
            </a:r>
          </a:p>
        </p:txBody>
      </p:sp>
    </p:spTree>
    <p:extLst>
      <p:ext uri="{BB962C8B-B14F-4D97-AF65-F5344CB8AC3E}">
        <p14:creationId xmlns:p14="http://schemas.microsoft.com/office/powerpoint/2010/main" val="2275297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45219"/>
            <a:ext cx="7632812" cy="490538"/>
          </a:xfrm>
        </p:spPr>
        <p:txBody>
          <a:bodyPr/>
          <a:lstStyle/>
          <a:p>
            <a:r>
              <a:rPr lang="en-US" dirty="0"/>
              <a:t>Artificial Neuron: Step Function Activation</a:t>
            </a:r>
          </a:p>
        </p:txBody>
      </p:sp>
      <p:sp>
        <p:nvSpPr>
          <p:cNvPr id="3" name="Content Placeholder 2"/>
          <p:cNvSpPr>
            <a:spLocks noGrp="1"/>
          </p:cNvSpPr>
          <p:nvPr>
            <p:ph sz="quarter" idx="10"/>
          </p:nvPr>
        </p:nvSpPr>
        <p:spPr>
          <a:xfrm>
            <a:off x="217933" y="829793"/>
            <a:ext cx="5542607" cy="714401"/>
          </a:xfrm>
        </p:spPr>
        <p:txBody>
          <a:bodyPr/>
          <a:lstStyle/>
          <a:p>
            <a:r>
              <a:rPr lang="en-US" dirty="0"/>
              <a:t>The conventional McCulloch and Pitts artificial neuron artificial neuron has the Heaviside step function activation</a:t>
            </a:r>
          </a:p>
          <a:p>
            <a:endParaRPr lang="en-US" dirty="0"/>
          </a:p>
          <a:p>
            <a:endParaRPr lang="en-US" dirty="0"/>
          </a:p>
          <a:p>
            <a:endParaRPr lang="en-US" dirty="0"/>
          </a:p>
          <a:p>
            <a:r>
              <a:rPr lang="en-US" dirty="0"/>
              <a:t>The neuron fires with signal that equals one (unit) as soon and as long the input signal equals or exceeds the threshold </a:t>
            </a:r>
            <a:r>
              <a:rPr lang="el-GR" dirty="0"/>
              <a:t>θ</a:t>
            </a:r>
            <a:r>
              <a:rPr lang="en-US" dirty="0"/>
              <a:t>.</a:t>
            </a:r>
          </a:p>
          <a:p>
            <a:endParaRPr lang="en-US" dirty="0"/>
          </a:p>
          <a:p>
            <a:endParaRPr lang="en-US" dirty="0"/>
          </a:p>
          <a:p>
            <a:endParaRPr lang="en-US" dirty="0"/>
          </a:p>
          <a:p>
            <a:endParaRPr lang="en-US" dirty="0"/>
          </a:p>
        </p:txBody>
      </p:sp>
      <p:sp>
        <p:nvSpPr>
          <p:cNvPr id="40" name="Content Placeholder 39"/>
          <p:cNvSpPr>
            <a:spLocks noGrp="1"/>
          </p:cNvSpPr>
          <p:nvPr>
            <p:ph sz="quarter" idx="11"/>
          </p:nvPr>
        </p:nvSpPr>
        <p:spPr>
          <a:xfrm>
            <a:off x="217933" y="3622298"/>
            <a:ext cx="8394424" cy="367864"/>
          </a:xfrm>
        </p:spPr>
        <p:txBody>
          <a:bodyPr/>
          <a:lstStyle/>
          <a:p>
            <a:r>
              <a:rPr lang="en-US" dirty="0"/>
              <a:t>This activation function is computationally inconvenient because </a:t>
            </a:r>
          </a:p>
          <a:p>
            <a:r>
              <a:rPr lang="en-US" dirty="0"/>
              <a:t>the step function is not smooth, i.e. is not differentiable at g = </a:t>
            </a:r>
            <a:r>
              <a:rPr lang="el-GR" dirty="0"/>
              <a:t>θ</a:t>
            </a:r>
            <a:r>
              <a:rPr lang="en-US" dirty="0"/>
              <a:t> and has derivative equals zero at all other values of g.</a:t>
            </a:r>
          </a:p>
          <a:p>
            <a:r>
              <a:rPr lang="en-US" dirty="0"/>
              <a:t>It is hard to run optimization algorithms using step-function.</a:t>
            </a:r>
          </a:p>
        </p:txBody>
      </p:sp>
      <p:graphicFrame>
        <p:nvGraphicFramePr>
          <p:cNvPr id="4" name="Object 3"/>
          <p:cNvGraphicFramePr>
            <a:graphicFrameLocks noChangeAspect="1"/>
          </p:cNvGraphicFramePr>
          <p:nvPr>
            <p:extLst>
              <p:ext uri="{D42A27DB-BD31-4B8C-83A1-F6EECF244321}">
                <p14:modId xmlns:p14="http://schemas.microsoft.com/office/powerpoint/2010/main" val="3920707780"/>
              </p:ext>
            </p:extLst>
          </p:nvPr>
        </p:nvGraphicFramePr>
        <p:xfrm>
          <a:off x="1108075" y="1870075"/>
          <a:ext cx="2849563" cy="900113"/>
        </p:xfrm>
        <a:graphic>
          <a:graphicData uri="http://schemas.openxmlformats.org/presentationml/2006/ole">
            <mc:AlternateContent xmlns:mc="http://schemas.openxmlformats.org/markup-compatibility/2006">
              <mc:Choice xmlns:v="urn:schemas-microsoft-com:vml" Requires="v">
                <p:oleObj name="Equation" r:id="rId2" imgW="1447560" imgH="457200" progId="Equation.DSMT4">
                  <p:embed/>
                </p:oleObj>
              </mc:Choice>
              <mc:Fallback>
                <p:oleObj name="Equation" r:id="rId2" imgW="1447560" imgH="457200" progId="Equation.DSMT4">
                  <p:embed/>
                  <p:pic>
                    <p:nvPicPr>
                      <p:cNvPr id="4" name="Object 3"/>
                      <p:cNvPicPr>
                        <a:picLocks noChangeAspect="1" noChangeArrowheads="1"/>
                      </p:cNvPicPr>
                      <p:nvPr/>
                    </p:nvPicPr>
                    <p:blipFill>
                      <a:blip r:embed="rId3"/>
                      <a:srcRect/>
                      <a:stretch>
                        <a:fillRect/>
                      </a:stretch>
                    </p:blipFill>
                    <p:spPr bwMode="auto">
                      <a:xfrm>
                        <a:off x="1108075" y="1870075"/>
                        <a:ext cx="2849563" cy="900113"/>
                      </a:xfrm>
                      <a:prstGeom prst="rect">
                        <a:avLst/>
                      </a:prstGeom>
                      <a:noFill/>
                      <a:ln>
                        <a:noFill/>
                      </a:ln>
                    </p:spPr>
                  </p:pic>
                </p:oleObj>
              </mc:Fallback>
            </mc:AlternateContent>
          </a:graphicData>
        </a:graphic>
      </p:graphicFrame>
      <p:grpSp>
        <p:nvGrpSpPr>
          <p:cNvPr id="39" name="Group 38">
            <a:extLst>
              <a:ext uri="{FF2B5EF4-FFF2-40B4-BE49-F238E27FC236}">
                <a16:creationId xmlns:a16="http://schemas.microsoft.com/office/drawing/2014/main" id="{9D2DF837-2A32-C5DC-DF87-7ED63D8E3A81}"/>
              </a:ext>
            </a:extLst>
          </p:cNvPr>
          <p:cNvGrpSpPr/>
          <p:nvPr/>
        </p:nvGrpSpPr>
        <p:grpSpPr>
          <a:xfrm>
            <a:off x="5760540" y="2260762"/>
            <a:ext cx="2906359" cy="1509837"/>
            <a:chOff x="6052925" y="2362727"/>
            <a:chExt cx="2906359" cy="1509837"/>
          </a:xfrm>
        </p:grpSpPr>
        <p:grpSp>
          <p:nvGrpSpPr>
            <p:cNvPr id="9" name="Group 8">
              <a:extLst>
                <a:ext uri="{FF2B5EF4-FFF2-40B4-BE49-F238E27FC236}">
                  <a16:creationId xmlns:a16="http://schemas.microsoft.com/office/drawing/2014/main" id="{17BA4526-D27E-9454-C9E4-DFCA5C64FFC4}"/>
                </a:ext>
              </a:extLst>
            </p:cNvPr>
            <p:cNvGrpSpPr/>
            <p:nvPr/>
          </p:nvGrpSpPr>
          <p:grpSpPr>
            <a:xfrm>
              <a:off x="6052925" y="2362727"/>
              <a:ext cx="2906359" cy="1344654"/>
              <a:chOff x="4215971" y="5088834"/>
              <a:chExt cx="2487664" cy="1528490"/>
            </a:xfrm>
          </p:grpSpPr>
          <p:cxnSp>
            <p:nvCxnSpPr>
              <p:cNvPr id="26" name="Straight Connector 25">
                <a:extLst>
                  <a:ext uri="{FF2B5EF4-FFF2-40B4-BE49-F238E27FC236}">
                    <a16:creationId xmlns:a16="http://schemas.microsoft.com/office/drawing/2014/main" id="{D9F74FE5-257C-4BAB-6E24-7513FFE508E0}"/>
                  </a:ext>
                </a:extLst>
              </p:cNvPr>
              <p:cNvCxnSpPr/>
              <p:nvPr/>
            </p:nvCxnSpPr>
            <p:spPr bwMode="auto">
              <a:xfrm>
                <a:off x="4718331" y="5366235"/>
                <a:ext cx="0" cy="1037423"/>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a:extLst>
                  <a:ext uri="{FF2B5EF4-FFF2-40B4-BE49-F238E27FC236}">
                    <a16:creationId xmlns:a16="http://schemas.microsoft.com/office/drawing/2014/main" id="{A5DA46C4-DC38-EC92-7120-2A220C1F0685}"/>
                  </a:ext>
                </a:extLst>
              </p:cNvPr>
              <p:cNvCxnSpPr/>
              <p:nvPr/>
            </p:nvCxnSpPr>
            <p:spPr bwMode="auto">
              <a:xfrm flipH="1">
                <a:off x="4687371" y="6418399"/>
                <a:ext cx="1660007" cy="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a:extLst>
                  <a:ext uri="{FF2B5EF4-FFF2-40B4-BE49-F238E27FC236}">
                    <a16:creationId xmlns:a16="http://schemas.microsoft.com/office/drawing/2014/main" id="{7B23A1CC-E3D5-02D1-7237-D2A759D4F09D}"/>
                  </a:ext>
                </a:extLst>
              </p:cNvPr>
              <p:cNvSpPr txBox="1"/>
              <p:nvPr/>
            </p:nvSpPr>
            <p:spPr>
              <a:xfrm>
                <a:off x="6381746" y="6302454"/>
                <a:ext cx="321889" cy="314870"/>
              </a:xfrm>
              <a:prstGeom prst="rect">
                <a:avLst/>
              </a:prstGeom>
              <a:noFill/>
            </p:spPr>
            <p:txBody>
              <a:bodyPr wrap="square" lIns="0" tIns="0" rIns="0" bIns="0" rtlCol="0">
                <a:spAutoFit/>
              </a:bodyPr>
              <a:lstStyle/>
              <a:p>
                <a:pPr algn="ctr"/>
                <a:r>
                  <a:rPr lang="en-US" dirty="0"/>
                  <a:t>z</a:t>
                </a:r>
              </a:p>
            </p:txBody>
          </p:sp>
          <p:sp>
            <p:nvSpPr>
              <p:cNvPr id="31" name="TextBox 30">
                <a:extLst>
                  <a:ext uri="{FF2B5EF4-FFF2-40B4-BE49-F238E27FC236}">
                    <a16:creationId xmlns:a16="http://schemas.microsoft.com/office/drawing/2014/main" id="{193E3EA8-7D74-9946-C08B-0C64099F8BA7}"/>
                  </a:ext>
                </a:extLst>
              </p:cNvPr>
              <p:cNvSpPr txBox="1"/>
              <p:nvPr/>
            </p:nvSpPr>
            <p:spPr>
              <a:xfrm>
                <a:off x="4215971" y="5088834"/>
                <a:ext cx="409474" cy="629739"/>
              </a:xfrm>
              <a:prstGeom prst="rect">
                <a:avLst/>
              </a:prstGeom>
              <a:noFill/>
            </p:spPr>
            <p:txBody>
              <a:bodyPr wrap="square" lIns="0" tIns="0" rIns="0" bIns="0" rtlCol="0">
                <a:spAutoFit/>
              </a:bodyPr>
              <a:lstStyle/>
              <a:p>
                <a:pPr algn="ctr"/>
                <a:r>
                  <a:rPr lang="en-US" dirty="0"/>
                  <a:t>f(g)</a:t>
                </a:r>
              </a:p>
            </p:txBody>
          </p:sp>
        </p:grpSp>
        <p:cxnSp>
          <p:nvCxnSpPr>
            <p:cNvPr id="11" name="Straight Connector 10">
              <a:extLst>
                <a:ext uri="{FF2B5EF4-FFF2-40B4-BE49-F238E27FC236}">
                  <a16:creationId xmlns:a16="http://schemas.microsoft.com/office/drawing/2014/main" id="{A6CDA5D0-B133-7E48-75BF-77AB1BEB88AB}"/>
                </a:ext>
              </a:extLst>
            </p:cNvPr>
            <p:cNvCxnSpPr/>
            <p:nvPr/>
          </p:nvCxnSpPr>
          <p:spPr bwMode="auto">
            <a:xfrm flipH="1">
              <a:off x="6646928" y="2805910"/>
              <a:ext cx="1939402" cy="10977"/>
            </a:xfrm>
            <a:prstGeom prst="line">
              <a:avLst/>
            </a:prstGeom>
            <a:solidFill>
              <a:schemeClr val="accent1"/>
            </a:solidFill>
            <a:ln w="12700" cap="flat" cmpd="sng" algn="ctr">
              <a:solidFill>
                <a:schemeClr val="tx1"/>
              </a:solidFill>
              <a:prstDash val="lg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a:extLst>
                <a:ext uri="{FF2B5EF4-FFF2-40B4-BE49-F238E27FC236}">
                  <a16:creationId xmlns:a16="http://schemas.microsoft.com/office/drawing/2014/main" id="{ADA4A35F-29A8-B236-032B-7BB385C64EE1}"/>
                </a:ext>
              </a:extLst>
            </p:cNvPr>
            <p:cNvSpPr txBox="1"/>
            <p:nvPr/>
          </p:nvSpPr>
          <p:spPr>
            <a:xfrm>
              <a:off x="6318521" y="2701892"/>
              <a:ext cx="294917" cy="276999"/>
            </a:xfrm>
            <a:prstGeom prst="rect">
              <a:avLst/>
            </a:prstGeom>
            <a:noFill/>
          </p:spPr>
          <p:txBody>
            <a:bodyPr wrap="square" lIns="0" tIns="0" rIns="0" bIns="0" rtlCol="0">
              <a:spAutoFit/>
            </a:bodyPr>
            <a:lstStyle/>
            <a:p>
              <a:pPr algn="ctr"/>
              <a:r>
                <a:rPr lang="en-US" dirty="0"/>
                <a:t>1</a:t>
              </a:r>
            </a:p>
          </p:txBody>
        </p:sp>
        <p:sp>
          <p:nvSpPr>
            <p:cNvPr id="18" name="TextBox 17">
              <a:extLst>
                <a:ext uri="{FF2B5EF4-FFF2-40B4-BE49-F238E27FC236}">
                  <a16:creationId xmlns:a16="http://schemas.microsoft.com/office/drawing/2014/main" id="{1A2277D3-1F5A-1138-EE06-1D3999BB54E1}"/>
                </a:ext>
              </a:extLst>
            </p:cNvPr>
            <p:cNvSpPr txBox="1"/>
            <p:nvPr/>
          </p:nvSpPr>
          <p:spPr>
            <a:xfrm>
              <a:off x="6279817" y="3376672"/>
              <a:ext cx="323850" cy="276999"/>
            </a:xfrm>
            <a:prstGeom prst="rect">
              <a:avLst/>
            </a:prstGeom>
            <a:noFill/>
          </p:spPr>
          <p:txBody>
            <a:bodyPr wrap="square" lIns="0" tIns="0" rIns="0" bIns="0" rtlCol="0">
              <a:spAutoFit/>
            </a:bodyPr>
            <a:lstStyle/>
            <a:p>
              <a:pPr algn="ctr"/>
              <a:r>
                <a:rPr lang="en-US" dirty="0"/>
                <a:t>0</a:t>
              </a:r>
            </a:p>
          </p:txBody>
        </p:sp>
        <p:sp>
          <p:nvSpPr>
            <p:cNvPr id="19" name="TextBox 18">
              <a:extLst>
                <a:ext uri="{FF2B5EF4-FFF2-40B4-BE49-F238E27FC236}">
                  <a16:creationId xmlns:a16="http://schemas.microsoft.com/office/drawing/2014/main" id="{D798EDA1-F4C0-4934-B9E0-FFB4E33B13C4}"/>
                </a:ext>
              </a:extLst>
            </p:cNvPr>
            <p:cNvSpPr txBox="1"/>
            <p:nvPr/>
          </p:nvSpPr>
          <p:spPr>
            <a:xfrm>
              <a:off x="7487683" y="3595565"/>
              <a:ext cx="352097" cy="276999"/>
            </a:xfrm>
            <a:prstGeom prst="rect">
              <a:avLst/>
            </a:prstGeom>
            <a:noFill/>
          </p:spPr>
          <p:txBody>
            <a:bodyPr wrap="square" lIns="0" tIns="0" rIns="0" bIns="0" rtlCol="0">
              <a:spAutoFit/>
            </a:bodyPr>
            <a:lstStyle/>
            <a:p>
              <a:pPr algn="ctr"/>
              <a:r>
                <a:rPr lang="el-GR" dirty="0"/>
                <a:t>θ</a:t>
              </a:r>
              <a:endParaRPr lang="en-US" dirty="0"/>
            </a:p>
          </p:txBody>
        </p:sp>
        <p:cxnSp>
          <p:nvCxnSpPr>
            <p:cNvPr id="25" name="Straight Connector 24">
              <a:extLst>
                <a:ext uri="{FF2B5EF4-FFF2-40B4-BE49-F238E27FC236}">
                  <a16:creationId xmlns:a16="http://schemas.microsoft.com/office/drawing/2014/main" id="{F5CDE368-A957-E459-D083-0491877942E7}"/>
                </a:ext>
              </a:extLst>
            </p:cNvPr>
            <p:cNvCxnSpPr/>
            <p:nvPr/>
          </p:nvCxnSpPr>
          <p:spPr bwMode="auto">
            <a:xfrm flipH="1" flipV="1">
              <a:off x="7647529" y="2793635"/>
              <a:ext cx="0" cy="745148"/>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BCFD15E8-2180-FC77-278F-A2883028D0FE}"/>
                </a:ext>
              </a:extLst>
            </p:cNvPr>
            <p:cNvCxnSpPr/>
            <p:nvPr/>
          </p:nvCxnSpPr>
          <p:spPr bwMode="auto">
            <a:xfrm flipH="1">
              <a:off x="7647528" y="2795994"/>
              <a:ext cx="935690"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a:extLst>
                <a:ext uri="{FF2B5EF4-FFF2-40B4-BE49-F238E27FC236}">
                  <a16:creationId xmlns:a16="http://schemas.microsoft.com/office/drawing/2014/main" id="{FB8AD54A-B26B-3463-0055-5544378216BF}"/>
                </a:ext>
              </a:extLst>
            </p:cNvPr>
            <p:cNvCxnSpPr>
              <a:endCxn id="18" idx="3"/>
            </p:cNvCxnSpPr>
            <p:nvPr/>
          </p:nvCxnSpPr>
          <p:spPr bwMode="auto">
            <a:xfrm flipH="1" flipV="1">
              <a:off x="6603667" y="3515172"/>
              <a:ext cx="1022387" cy="424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1" name="Group 40">
            <a:extLst>
              <a:ext uri="{FF2B5EF4-FFF2-40B4-BE49-F238E27FC236}">
                <a16:creationId xmlns:a16="http://schemas.microsoft.com/office/drawing/2014/main" id="{F1B40A0C-8691-6F85-7BAD-DB77CF524135}"/>
              </a:ext>
            </a:extLst>
          </p:cNvPr>
          <p:cNvGrpSpPr/>
          <p:nvPr/>
        </p:nvGrpSpPr>
        <p:grpSpPr>
          <a:xfrm>
            <a:off x="6172200" y="898960"/>
            <a:ext cx="2438399" cy="1332776"/>
            <a:chOff x="6019800" y="898960"/>
            <a:chExt cx="2590800" cy="1529430"/>
          </a:xfrm>
        </p:grpSpPr>
        <p:grpSp>
          <p:nvGrpSpPr>
            <p:cNvPr id="42" name="Group 41">
              <a:extLst>
                <a:ext uri="{FF2B5EF4-FFF2-40B4-BE49-F238E27FC236}">
                  <a16:creationId xmlns:a16="http://schemas.microsoft.com/office/drawing/2014/main" id="{416739E2-2944-21DA-A90C-8DFEAC30D569}"/>
                </a:ext>
              </a:extLst>
            </p:cNvPr>
            <p:cNvGrpSpPr/>
            <p:nvPr/>
          </p:nvGrpSpPr>
          <p:grpSpPr>
            <a:xfrm>
              <a:off x="6982505" y="1271275"/>
              <a:ext cx="824148" cy="859896"/>
              <a:chOff x="2345161" y="4495800"/>
              <a:chExt cx="1083839" cy="1002675"/>
            </a:xfrm>
          </p:grpSpPr>
          <p:sp>
            <p:nvSpPr>
              <p:cNvPr id="56" name="Pie 6">
                <a:extLst>
                  <a:ext uri="{FF2B5EF4-FFF2-40B4-BE49-F238E27FC236}">
                    <a16:creationId xmlns:a16="http://schemas.microsoft.com/office/drawing/2014/main" id="{3969A398-33CB-529D-1B56-3E95CA979E7D}"/>
                  </a:ext>
                </a:extLst>
              </p:cNvPr>
              <p:cNvSpPr/>
              <p:nvPr/>
            </p:nvSpPr>
            <p:spPr bwMode="auto">
              <a:xfrm>
                <a:off x="2362200" y="4495800"/>
                <a:ext cx="1066800" cy="990600"/>
              </a:xfrm>
              <a:prstGeom prst="pie">
                <a:avLst>
                  <a:gd name="adj1" fmla="val 5384087"/>
                  <a:gd name="adj2" fmla="val 16200000"/>
                </a:avLst>
              </a:prstGeom>
              <a:noFill/>
              <a:ln w="19050" cap="flat" cmpd="sng" algn="ctr">
                <a:solidFill>
                  <a:schemeClr val="tx1"/>
                </a:solidFill>
                <a:prstDash val="solid"/>
                <a:miter lim="800000"/>
                <a:headEnd type="none" w="med" len="med"/>
                <a:tailEnd type="none" w="med" len="med"/>
              </a:ln>
              <a:effectLst/>
            </p:spPr>
            <p:txBody>
              <a:bodyPr vert="horz" wrap="none" lIns="0" tIns="34290" rIns="0" bIns="34290" numCol="1" rtlCol="0" anchor="ctr" anchorCtr="0" compatLnSpc="1">
                <a:prstTxWarp prst="textNoShape">
                  <a:avLst/>
                </a:prstTxWarp>
              </a:bodyPr>
              <a:lstStyle/>
              <a:p>
                <a:pPr defTabSz="685800"/>
                <a:r>
                  <a:rPr lang="en-US" dirty="0"/>
                  <a:t>z</a:t>
                </a:r>
              </a:p>
            </p:txBody>
          </p:sp>
          <p:sp>
            <p:nvSpPr>
              <p:cNvPr id="57" name="Pie 7">
                <a:extLst>
                  <a:ext uri="{FF2B5EF4-FFF2-40B4-BE49-F238E27FC236}">
                    <a16:creationId xmlns:a16="http://schemas.microsoft.com/office/drawing/2014/main" id="{C3B58EB1-F470-A55C-177D-79F6ABC78052}"/>
                  </a:ext>
                </a:extLst>
              </p:cNvPr>
              <p:cNvSpPr/>
              <p:nvPr/>
            </p:nvSpPr>
            <p:spPr bwMode="auto">
              <a:xfrm flipH="1">
                <a:off x="2345161" y="4507875"/>
                <a:ext cx="1066800" cy="990600"/>
              </a:xfrm>
              <a:prstGeom prst="pie">
                <a:avLst>
                  <a:gd name="adj1" fmla="val 5384087"/>
                  <a:gd name="adj2" fmla="val 16200000"/>
                </a:avLst>
              </a:prstGeom>
              <a:solidFill>
                <a:schemeClr val="bg1">
                  <a:lumMod val="85000"/>
                </a:schemeClr>
              </a:solidFill>
              <a:ln w="19050" cap="flat" cmpd="sng" algn="ctr">
                <a:solidFill>
                  <a:schemeClr val="tx1"/>
                </a:solidFill>
                <a:prstDash val="solid"/>
                <a:miter lim="800000"/>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defTabSz="685800"/>
                <a:r>
                  <a:rPr lang="en-US" dirty="0"/>
                  <a:t>	     f(z)</a:t>
                </a:r>
              </a:p>
            </p:txBody>
          </p:sp>
        </p:grpSp>
        <p:cxnSp>
          <p:nvCxnSpPr>
            <p:cNvPr id="43" name="Straight Connector 42">
              <a:extLst>
                <a:ext uri="{FF2B5EF4-FFF2-40B4-BE49-F238E27FC236}">
                  <a16:creationId xmlns:a16="http://schemas.microsoft.com/office/drawing/2014/main" id="{6856BE10-E619-3E3F-0EB4-4E5DA283407A}"/>
                </a:ext>
              </a:extLst>
            </p:cNvPr>
            <p:cNvCxnSpPr/>
            <p:nvPr/>
          </p:nvCxnSpPr>
          <p:spPr bwMode="auto">
            <a:xfrm>
              <a:off x="6408795" y="1154339"/>
              <a:ext cx="644607" cy="345662"/>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Box 43">
              <a:extLst>
                <a:ext uri="{FF2B5EF4-FFF2-40B4-BE49-F238E27FC236}">
                  <a16:creationId xmlns:a16="http://schemas.microsoft.com/office/drawing/2014/main" id="{53FC031C-0A43-B9F3-9D91-1AA3744E21F2}"/>
                </a:ext>
              </a:extLst>
            </p:cNvPr>
            <p:cNvSpPr txBox="1"/>
            <p:nvPr/>
          </p:nvSpPr>
          <p:spPr>
            <a:xfrm>
              <a:off x="6042280" y="939108"/>
              <a:ext cx="231770" cy="326837"/>
            </a:xfrm>
            <a:prstGeom prst="rect">
              <a:avLst/>
            </a:prstGeom>
            <a:noFill/>
          </p:spPr>
          <p:txBody>
            <a:bodyPr wrap="square" lIns="0" tIns="0" rIns="0" bIns="0" rtlCol="0">
              <a:spAutoFit/>
            </a:bodyPr>
            <a:lstStyle/>
            <a:p>
              <a:pPr algn="ctr"/>
              <a:r>
                <a:rPr lang="en-US" dirty="0"/>
                <a:t>x</a:t>
              </a:r>
              <a:r>
                <a:rPr lang="en-US" baseline="-25000" dirty="0"/>
                <a:t>1</a:t>
              </a:r>
              <a:endParaRPr lang="en-US" dirty="0"/>
            </a:p>
          </p:txBody>
        </p:sp>
        <p:sp>
          <p:nvSpPr>
            <p:cNvPr id="45" name="TextBox 44">
              <a:extLst>
                <a:ext uri="{FF2B5EF4-FFF2-40B4-BE49-F238E27FC236}">
                  <a16:creationId xmlns:a16="http://schemas.microsoft.com/office/drawing/2014/main" id="{AAAC8796-B272-128F-B34D-48C7527138C6}"/>
                </a:ext>
              </a:extLst>
            </p:cNvPr>
            <p:cNvSpPr txBox="1"/>
            <p:nvPr/>
          </p:nvSpPr>
          <p:spPr>
            <a:xfrm>
              <a:off x="6439109" y="1368025"/>
              <a:ext cx="351373" cy="326837"/>
            </a:xfrm>
            <a:prstGeom prst="rect">
              <a:avLst/>
            </a:prstGeom>
            <a:noFill/>
          </p:spPr>
          <p:txBody>
            <a:bodyPr wrap="square" lIns="0" tIns="0" rIns="0" bIns="0" rtlCol="0">
              <a:spAutoFit/>
            </a:bodyPr>
            <a:lstStyle/>
            <a:p>
              <a:pPr algn="ctr"/>
              <a:r>
                <a:rPr lang="en-US" dirty="0"/>
                <a:t>w</a:t>
              </a:r>
              <a:r>
                <a:rPr lang="en-US" baseline="-25000" dirty="0"/>
                <a:t>2</a:t>
              </a:r>
              <a:endParaRPr lang="en-US" dirty="0"/>
            </a:p>
          </p:txBody>
        </p:sp>
        <p:sp>
          <p:nvSpPr>
            <p:cNvPr id="46" name="TextBox 45">
              <a:extLst>
                <a:ext uri="{FF2B5EF4-FFF2-40B4-BE49-F238E27FC236}">
                  <a16:creationId xmlns:a16="http://schemas.microsoft.com/office/drawing/2014/main" id="{93E773A0-DEEA-9887-EEE7-286B53FC919E}"/>
                </a:ext>
              </a:extLst>
            </p:cNvPr>
            <p:cNvSpPr txBox="1"/>
            <p:nvPr/>
          </p:nvSpPr>
          <p:spPr>
            <a:xfrm>
              <a:off x="6019800" y="1396894"/>
              <a:ext cx="289710" cy="326837"/>
            </a:xfrm>
            <a:prstGeom prst="rect">
              <a:avLst/>
            </a:prstGeom>
            <a:noFill/>
          </p:spPr>
          <p:txBody>
            <a:bodyPr wrap="square" lIns="0" tIns="0" rIns="0" bIns="0" rtlCol="0">
              <a:spAutoFit/>
            </a:bodyPr>
            <a:lstStyle/>
            <a:p>
              <a:pPr algn="ctr"/>
              <a:r>
                <a:rPr lang="en-US" dirty="0"/>
                <a:t>x</a:t>
              </a:r>
              <a:r>
                <a:rPr lang="en-US" baseline="-25000" dirty="0"/>
                <a:t>2</a:t>
              </a:r>
              <a:endParaRPr lang="en-US" dirty="0"/>
            </a:p>
          </p:txBody>
        </p:sp>
        <p:cxnSp>
          <p:nvCxnSpPr>
            <p:cNvPr id="47" name="Straight Connector 46">
              <a:extLst>
                <a:ext uri="{FF2B5EF4-FFF2-40B4-BE49-F238E27FC236}">
                  <a16:creationId xmlns:a16="http://schemas.microsoft.com/office/drawing/2014/main" id="{E7467AC8-CBE5-50F8-BC73-B388C9D8E7F3}"/>
                </a:ext>
              </a:extLst>
            </p:cNvPr>
            <p:cNvCxnSpPr/>
            <p:nvPr/>
          </p:nvCxnSpPr>
          <p:spPr bwMode="auto">
            <a:xfrm>
              <a:off x="6343610" y="1615109"/>
              <a:ext cx="633006" cy="81687"/>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a:extLst>
                <a:ext uri="{FF2B5EF4-FFF2-40B4-BE49-F238E27FC236}">
                  <a16:creationId xmlns:a16="http://schemas.microsoft.com/office/drawing/2014/main" id="{C89BDC7E-FC3D-EE95-ABC5-759528DC4A3E}"/>
                </a:ext>
              </a:extLst>
            </p:cNvPr>
            <p:cNvCxnSpPr/>
            <p:nvPr/>
          </p:nvCxnSpPr>
          <p:spPr bwMode="auto">
            <a:xfrm flipV="1">
              <a:off x="6408795" y="1957446"/>
              <a:ext cx="673579" cy="392096"/>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a:extLst>
                <a:ext uri="{FF2B5EF4-FFF2-40B4-BE49-F238E27FC236}">
                  <a16:creationId xmlns:a16="http://schemas.microsoft.com/office/drawing/2014/main" id="{9294871A-A6D9-CCF7-0B4D-98BCA90E25BA}"/>
                </a:ext>
              </a:extLst>
            </p:cNvPr>
            <p:cNvSpPr txBox="1"/>
            <p:nvPr/>
          </p:nvSpPr>
          <p:spPr>
            <a:xfrm>
              <a:off x="6082870" y="1634727"/>
              <a:ext cx="260739" cy="326837"/>
            </a:xfrm>
            <a:prstGeom prst="rect">
              <a:avLst/>
            </a:prstGeom>
            <a:noFill/>
          </p:spPr>
          <p:txBody>
            <a:bodyPr wrap="square" lIns="0" tIns="0" rIns="0" bIns="0" rtlCol="0">
              <a:spAutoFit/>
            </a:bodyPr>
            <a:lstStyle/>
            <a:p>
              <a:pPr algn="ctr"/>
              <a:r>
                <a:rPr lang="en-US" dirty="0"/>
                <a:t>…</a:t>
              </a:r>
            </a:p>
          </p:txBody>
        </p:sp>
        <p:sp>
          <p:nvSpPr>
            <p:cNvPr id="50" name="TextBox 49">
              <a:extLst>
                <a:ext uri="{FF2B5EF4-FFF2-40B4-BE49-F238E27FC236}">
                  <a16:creationId xmlns:a16="http://schemas.microsoft.com/office/drawing/2014/main" id="{C803A59A-F466-7665-23D4-FB78FFE9EE90}"/>
                </a:ext>
              </a:extLst>
            </p:cNvPr>
            <p:cNvSpPr txBox="1"/>
            <p:nvPr/>
          </p:nvSpPr>
          <p:spPr>
            <a:xfrm>
              <a:off x="6043609" y="2101553"/>
              <a:ext cx="260739" cy="326837"/>
            </a:xfrm>
            <a:prstGeom prst="rect">
              <a:avLst/>
            </a:prstGeom>
            <a:noFill/>
          </p:spPr>
          <p:txBody>
            <a:bodyPr wrap="square" lIns="0" tIns="0" rIns="0" bIns="0" rtlCol="0">
              <a:spAutoFit/>
            </a:bodyPr>
            <a:lstStyle/>
            <a:p>
              <a:pPr algn="ctr"/>
              <a:r>
                <a:rPr lang="en-US" dirty="0" err="1"/>
                <a:t>x</a:t>
              </a:r>
              <a:r>
                <a:rPr lang="en-US" baseline="-25000" dirty="0" err="1"/>
                <a:t>N</a:t>
              </a:r>
              <a:endParaRPr lang="en-US" dirty="0"/>
            </a:p>
          </p:txBody>
        </p:sp>
        <p:cxnSp>
          <p:nvCxnSpPr>
            <p:cNvPr id="51" name="Straight Arrow Connector 50">
              <a:extLst>
                <a:ext uri="{FF2B5EF4-FFF2-40B4-BE49-F238E27FC236}">
                  <a16:creationId xmlns:a16="http://schemas.microsoft.com/office/drawing/2014/main" id="{7F144B41-FED7-C130-BDE9-F90BE7414C89}"/>
                </a:ext>
              </a:extLst>
            </p:cNvPr>
            <p:cNvCxnSpPr>
              <a:stCxn id="57" idx="2"/>
            </p:cNvCxnSpPr>
            <p:nvPr/>
          </p:nvCxnSpPr>
          <p:spPr bwMode="auto">
            <a:xfrm>
              <a:off x="7793694" y="1706404"/>
              <a:ext cx="572180" cy="0"/>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Box 51">
              <a:extLst>
                <a:ext uri="{FF2B5EF4-FFF2-40B4-BE49-F238E27FC236}">
                  <a16:creationId xmlns:a16="http://schemas.microsoft.com/office/drawing/2014/main" id="{60B134A4-D118-6B70-B72E-744024409197}"/>
                </a:ext>
              </a:extLst>
            </p:cNvPr>
            <p:cNvSpPr txBox="1"/>
            <p:nvPr/>
          </p:nvSpPr>
          <p:spPr>
            <a:xfrm>
              <a:off x="8378830" y="1541811"/>
              <a:ext cx="231770" cy="326836"/>
            </a:xfrm>
            <a:prstGeom prst="rect">
              <a:avLst/>
            </a:prstGeom>
            <a:noFill/>
          </p:spPr>
          <p:txBody>
            <a:bodyPr wrap="square" lIns="0" tIns="0" rIns="0" bIns="0" rtlCol="0">
              <a:spAutoFit/>
            </a:bodyPr>
            <a:lstStyle/>
            <a:p>
              <a:pPr algn="ctr"/>
              <a:r>
                <a:rPr lang="en-US" dirty="0"/>
                <a:t>a</a:t>
              </a:r>
            </a:p>
          </p:txBody>
        </p:sp>
        <p:sp>
          <p:nvSpPr>
            <p:cNvPr id="53" name="TextBox 52">
              <a:extLst>
                <a:ext uri="{FF2B5EF4-FFF2-40B4-BE49-F238E27FC236}">
                  <a16:creationId xmlns:a16="http://schemas.microsoft.com/office/drawing/2014/main" id="{2928680B-F868-77F4-CED6-392F743B640C}"/>
                </a:ext>
              </a:extLst>
            </p:cNvPr>
            <p:cNvSpPr txBox="1"/>
            <p:nvPr/>
          </p:nvSpPr>
          <p:spPr>
            <a:xfrm>
              <a:off x="6474663" y="898960"/>
              <a:ext cx="312332" cy="326836"/>
            </a:xfrm>
            <a:prstGeom prst="rect">
              <a:avLst/>
            </a:prstGeom>
            <a:noFill/>
          </p:spPr>
          <p:txBody>
            <a:bodyPr wrap="square" lIns="0" tIns="0" rIns="0" bIns="0" rtlCol="0">
              <a:spAutoFit/>
            </a:bodyPr>
            <a:lstStyle/>
            <a:p>
              <a:pPr algn="ctr"/>
              <a:r>
                <a:rPr lang="en-US" dirty="0"/>
                <a:t>w</a:t>
              </a:r>
              <a:r>
                <a:rPr lang="en-US" baseline="-25000" dirty="0"/>
                <a:t>1</a:t>
              </a:r>
              <a:endParaRPr lang="en-US" dirty="0"/>
            </a:p>
          </p:txBody>
        </p:sp>
        <p:sp>
          <p:nvSpPr>
            <p:cNvPr id="54" name="TextBox 53">
              <a:extLst>
                <a:ext uri="{FF2B5EF4-FFF2-40B4-BE49-F238E27FC236}">
                  <a16:creationId xmlns:a16="http://schemas.microsoft.com/office/drawing/2014/main" id="{5E64FC1C-34B9-0956-E144-1DF89C6709C1}"/>
                </a:ext>
              </a:extLst>
            </p:cNvPr>
            <p:cNvSpPr txBox="1"/>
            <p:nvPr/>
          </p:nvSpPr>
          <p:spPr>
            <a:xfrm>
              <a:off x="6454012" y="1805781"/>
              <a:ext cx="351375" cy="326836"/>
            </a:xfrm>
            <a:prstGeom prst="rect">
              <a:avLst/>
            </a:prstGeom>
            <a:noFill/>
          </p:spPr>
          <p:txBody>
            <a:bodyPr wrap="square" lIns="0" tIns="0" rIns="0" bIns="0" rtlCol="0">
              <a:spAutoFit/>
            </a:bodyPr>
            <a:lstStyle/>
            <a:p>
              <a:pPr algn="ctr"/>
              <a:r>
                <a:rPr lang="en-US" dirty="0" err="1"/>
                <a:t>w</a:t>
              </a:r>
              <a:r>
                <a:rPr lang="en-US" baseline="-25000" dirty="0" err="1"/>
                <a:t>N</a:t>
              </a:r>
              <a:endParaRPr lang="en-US" dirty="0"/>
            </a:p>
          </p:txBody>
        </p:sp>
        <p:sp>
          <p:nvSpPr>
            <p:cNvPr id="55" name="TextBox 54">
              <a:extLst>
                <a:ext uri="{FF2B5EF4-FFF2-40B4-BE49-F238E27FC236}">
                  <a16:creationId xmlns:a16="http://schemas.microsoft.com/office/drawing/2014/main" id="{2FAA3361-3E24-65F7-C78F-BF09B8ED3ACB}"/>
                </a:ext>
              </a:extLst>
            </p:cNvPr>
            <p:cNvSpPr txBox="1"/>
            <p:nvPr/>
          </p:nvSpPr>
          <p:spPr>
            <a:xfrm>
              <a:off x="6465230" y="1565975"/>
              <a:ext cx="260739" cy="326837"/>
            </a:xfrm>
            <a:prstGeom prst="rect">
              <a:avLst/>
            </a:prstGeom>
            <a:noFill/>
          </p:spPr>
          <p:txBody>
            <a:bodyPr wrap="square" lIns="0" tIns="0" rIns="0" bIns="0" rtlCol="0">
              <a:spAutoFit/>
            </a:bodyPr>
            <a:lstStyle/>
            <a:p>
              <a:pPr algn="ctr"/>
              <a:r>
                <a:rPr lang="en-US" dirty="0"/>
                <a:t>…</a:t>
              </a:r>
            </a:p>
          </p:txBody>
        </p:sp>
      </p:grpSp>
      <p:sp>
        <p:nvSpPr>
          <p:cNvPr id="5" name="TextBox 4">
            <a:extLst>
              <a:ext uri="{FF2B5EF4-FFF2-40B4-BE49-F238E27FC236}">
                <a16:creationId xmlns:a16="http://schemas.microsoft.com/office/drawing/2014/main" id="{56ED438E-9BCE-E729-2CE3-0CABE545B734}"/>
              </a:ext>
            </a:extLst>
          </p:cNvPr>
          <p:cNvSpPr txBox="1"/>
          <p:nvPr/>
        </p:nvSpPr>
        <p:spPr>
          <a:xfrm rot="19692413">
            <a:off x="1793860" y="1691987"/>
            <a:ext cx="5182686" cy="1815882"/>
          </a:xfrm>
          <a:prstGeom prst="rect">
            <a:avLst/>
          </a:prstGeom>
          <a:noFill/>
        </p:spPr>
        <p:txBody>
          <a:bodyPr wrap="square" rtlCol="0">
            <a:spAutoFit/>
          </a:bodyPr>
          <a:lstStyle/>
          <a:p>
            <a:r>
              <a:rPr lang="en-US" sz="2800" dirty="0">
                <a:solidFill>
                  <a:srgbClr val="FF0000"/>
                </a:solidFill>
              </a:rPr>
              <a:t>It is a traditional activation function for the perceptron.</a:t>
            </a:r>
          </a:p>
          <a:p>
            <a:r>
              <a:rPr lang="en-US" sz="2800" dirty="0">
                <a:solidFill>
                  <a:srgbClr val="FF0000"/>
                </a:solidFill>
              </a:rPr>
              <a:t>This is too inconvenient to use it in practical applications</a:t>
            </a:r>
          </a:p>
        </p:txBody>
      </p:sp>
    </p:spTree>
    <p:extLst>
      <p:ext uri="{BB962C8B-B14F-4D97-AF65-F5344CB8AC3E}">
        <p14:creationId xmlns:p14="http://schemas.microsoft.com/office/powerpoint/2010/main" val="184451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5533" y="434732"/>
            <a:ext cx="7620000" cy="490538"/>
          </a:xfrm>
        </p:spPr>
        <p:txBody>
          <a:bodyPr/>
          <a:lstStyle/>
          <a:p>
            <a:r>
              <a:rPr lang="en-US" dirty="0"/>
              <a:t>Artificial Neuron: </a:t>
            </a:r>
            <a:br>
              <a:rPr lang="en-US" dirty="0"/>
            </a:br>
            <a:r>
              <a:rPr lang="en-US" dirty="0"/>
              <a:t>Sigmoid Threshold Activation Function</a:t>
            </a:r>
          </a:p>
        </p:txBody>
      </p:sp>
      <p:sp>
        <p:nvSpPr>
          <p:cNvPr id="3" name="Content Placeholder 2"/>
          <p:cNvSpPr>
            <a:spLocks noGrp="1"/>
          </p:cNvSpPr>
          <p:nvPr>
            <p:ph sz="quarter" idx="10"/>
          </p:nvPr>
        </p:nvSpPr>
        <p:spPr>
          <a:xfrm>
            <a:off x="160027" y="892020"/>
            <a:ext cx="5348521" cy="802866"/>
          </a:xfrm>
        </p:spPr>
        <p:txBody>
          <a:bodyPr/>
          <a:lstStyle/>
          <a:p>
            <a:r>
              <a:rPr lang="en-US" dirty="0"/>
              <a:t>It would be convenient to use a sigmoid threshold activation function instead of the step function because it is a smooth and fully differentiable function</a:t>
            </a:r>
          </a:p>
        </p:txBody>
      </p:sp>
      <p:graphicFrame>
        <p:nvGraphicFramePr>
          <p:cNvPr id="5" name="Object 4"/>
          <p:cNvGraphicFramePr>
            <a:graphicFrameLocks noChangeAspect="1"/>
          </p:cNvGraphicFramePr>
          <p:nvPr>
            <p:extLst>
              <p:ext uri="{D42A27DB-BD31-4B8C-83A1-F6EECF244321}">
                <p14:modId xmlns:p14="http://schemas.microsoft.com/office/powerpoint/2010/main" val="1541309076"/>
              </p:ext>
            </p:extLst>
          </p:nvPr>
        </p:nvGraphicFramePr>
        <p:xfrm>
          <a:off x="509588" y="2128838"/>
          <a:ext cx="4651375" cy="1525587"/>
        </p:xfrm>
        <a:graphic>
          <a:graphicData uri="http://schemas.openxmlformats.org/presentationml/2006/ole">
            <mc:AlternateContent xmlns:mc="http://schemas.openxmlformats.org/markup-compatibility/2006">
              <mc:Choice xmlns:v="urn:schemas-microsoft-com:vml" Requires="v">
                <p:oleObj name="Equation" r:id="rId2" imgW="2412720" imgH="812520" progId="Equation.DSMT4">
                  <p:embed/>
                </p:oleObj>
              </mc:Choice>
              <mc:Fallback>
                <p:oleObj name="Equation" r:id="rId2" imgW="2412720" imgH="812520" progId="Equation.DSMT4">
                  <p:embed/>
                  <p:pic>
                    <p:nvPicPr>
                      <p:cNvPr id="5" name="Object 4"/>
                      <p:cNvPicPr>
                        <a:picLocks noChangeAspect="1" noChangeArrowheads="1"/>
                      </p:cNvPicPr>
                      <p:nvPr/>
                    </p:nvPicPr>
                    <p:blipFill>
                      <a:blip r:embed="rId3"/>
                      <a:srcRect/>
                      <a:stretch>
                        <a:fillRect/>
                      </a:stretch>
                    </p:blipFill>
                    <p:spPr bwMode="auto">
                      <a:xfrm>
                        <a:off x="509588" y="2128838"/>
                        <a:ext cx="4651375" cy="1525587"/>
                      </a:xfrm>
                      <a:prstGeom prst="rect">
                        <a:avLst/>
                      </a:prstGeom>
                      <a:noFill/>
                      <a:ln>
                        <a:noFill/>
                      </a:ln>
                    </p:spPr>
                  </p:pic>
                </p:oleObj>
              </mc:Fallback>
            </mc:AlternateContent>
          </a:graphicData>
        </a:graphic>
      </p:graphicFrame>
      <p:sp>
        <p:nvSpPr>
          <p:cNvPr id="9" name="Content Placeholder 8"/>
          <p:cNvSpPr>
            <a:spLocks noGrp="1"/>
          </p:cNvSpPr>
          <p:nvPr>
            <p:ph sz="quarter" idx="11"/>
          </p:nvPr>
        </p:nvSpPr>
        <p:spPr>
          <a:xfrm>
            <a:off x="41564" y="3595140"/>
            <a:ext cx="8797636" cy="571500"/>
          </a:xfrm>
        </p:spPr>
        <p:txBody>
          <a:bodyPr/>
          <a:lstStyle/>
          <a:p>
            <a:pPr marL="257175" lvl="1" indent="0">
              <a:buNone/>
            </a:pPr>
            <a:r>
              <a:rPr lang="en-US" dirty="0"/>
              <a:t>where c is a constant and </a:t>
            </a:r>
            <a:r>
              <a:rPr lang="el-GR" dirty="0"/>
              <a:t>θ</a:t>
            </a:r>
            <a:r>
              <a:rPr lang="en-US" dirty="0"/>
              <a:t> is the threshold.</a:t>
            </a:r>
          </a:p>
          <a:p>
            <a:pPr marL="233363" lvl="1" indent="-233363">
              <a:buClr>
                <a:srgbClr val="0070C0"/>
              </a:buClr>
              <a:buSzPct val="120000"/>
              <a:buFont typeface="Arial" panose="020B0604020202020204" pitchFamily="34" charset="0"/>
              <a:buChar char="•"/>
            </a:pPr>
            <a:r>
              <a:rPr lang="en-US" dirty="0"/>
              <a:t>This function would well represent the natural threshold behavior of the neurons but is quite computationally complex.</a:t>
            </a:r>
          </a:p>
          <a:p>
            <a:pPr marL="233363" lvl="1" indent="-233363">
              <a:buClr>
                <a:srgbClr val="0070C0"/>
              </a:buClr>
              <a:buSzPct val="120000"/>
              <a:buFont typeface="Arial" panose="020B0604020202020204" pitchFamily="34" charset="0"/>
              <a:buChar char="•"/>
            </a:pPr>
            <a:r>
              <a:rPr lang="en-US" dirty="0"/>
              <a:t>With higher values of c, a sigmoid function resembles a step function.</a:t>
            </a:r>
          </a:p>
          <a:p>
            <a:pPr marL="257175" lvl="1" indent="0">
              <a:buNone/>
            </a:pPr>
            <a:endParaRPr lang="en-US" dirty="0"/>
          </a:p>
        </p:txBody>
      </p:sp>
      <p:grpSp>
        <p:nvGrpSpPr>
          <p:cNvPr id="19" name="Group 18">
            <a:extLst>
              <a:ext uri="{FF2B5EF4-FFF2-40B4-BE49-F238E27FC236}">
                <a16:creationId xmlns:a16="http://schemas.microsoft.com/office/drawing/2014/main" id="{D21DC443-B661-388A-8F28-725DB568AA95}"/>
              </a:ext>
            </a:extLst>
          </p:cNvPr>
          <p:cNvGrpSpPr/>
          <p:nvPr/>
        </p:nvGrpSpPr>
        <p:grpSpPr>
          <a:xfrm>
            <a:off x="6077057" y="2379673"/>
            <a:ext cx="2882226" cy="1571463"/>
            <a:chOff x="5434529" y="2110194"/>
            <a:chExt cx="3100709" cy="1571463"/>
          </a:xfrm>
        </p:grpSpPr>
        <p:grpSp>
          <p:nvGrpSpPr>
            <p:cNvPr id="78" name="Group 77"/>
            <p:cNvGrpSpPr/>
            <p:nvPr/>
          </p:nvGrpSpPr>
          <p:grpSpPr>
            <a:xfrm>
              <a:off x="5434529" y="2110194"/>
              <a:ext cx="3100709" cy="1327709"/>
              <a:chOff x="4236627" y="5108096"/>
              <a:chExt cx="2467008" cy="1509228"/>
            </a:xfrm>
          </p:grpSpPr>
          <p:cxnSp>
            <p:nvCxnSpPr>
              <p:cNvPr id="86" name="Straight Connector 85"/>
              <p:cNvCxnSpPr/>
              <p:nvPr/>
            </p:nvCxnSpPr>
            <p:spPr bwMode="auto">
              <a:xfrm>
                <a:off x="4718331" y="5366235"/>
                <a:ext cx="0" cy="1037423"/>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86"/>
              <p:cNvCxnSpPr/>
              <p:nvPr/>
            </p:nvCxnSpPr>
            <p:spPr bwMode="auto">
              <a:xfrm flipH="1">
                <a:off x="4687371" y="6418399"/>
                <a:ext cx="1660007" cy="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 name="TextBox 87"/>
              <p:cNvSpPr txBox="1"/>
              <p:nvPr/>
            </p:nvSpPr>
            <p:spPr>
              <a:xfrm>
                <a:off x="6381746" y="6302454"/>
                <a:ext cx="321889" cy="314870"/>
              </a:xfrm>
              <a:prstGeom prst="rect">
                <a:avLst/>
              </a:prstGeom>
              <a:noFill/>
            </p:spPr>
            <p:txBody>
              <a:bodyPr wrap="square" lIns="0" tIns="0" rIns="0" bIns="0" rtlCol="0">
                <a:spAutoFit/>
              </a:bodyPr>
              <a:lstStyle/>
              <a:p>
                <a:pPr algn="ctr"/>
                <a:r>
                  <a:rPr lang="en-US" dirty="0"/>
                  <a:t>z</a:t>
                </a:r>
              </a:p>
            </p:txBody>
          </p:sp>
          <p:sp>
            <p:nvSpPr>
              <p:cNvPr id="89" name="TextBox 88"/>
              <p:cNvSpPr txBox="1"/>
              <p:nvPr/>
            </p:nvSpPr>
            <p:spPr>
              <a:xfrm>
                <a:off x="4236627" y="5108096"/>
                <a:ext cx="409474" cy="314869"/>
              </a:xfrm>
              <a:prstGeom prst="rect">
                <a:avLst/>
              </a:prstGeom>
              <a:noFill/>
            </p:spPr>
            <p:txBody>
              <a:bodyPr wrap="square" lIns="0" tIns="0" rIns="0" bIns="0" rtlCol="0">
                <a:spAutoFit/>
              </a:bodyPr>
              <a:lstStyle/>
              <a:p>
                <a:pPr algn="ctr"/>
                <a:r>
                  <a:rPr lang="en-US" dirty="0"/>
                  <a:t>f(z)</a:t>
                </a:r>
              </a:p>
            </p:txBody>
          </p:sp>
        </p:grpSp>
        <p:cxnSp>
          <p:nvCxnSpPr>
            <p:cNvPr id="79" name="Straight Connector 78"/>
            <p:cNvCxnSpPr/>
            <p:nvPr/>
          </p:nvCxnSpPr>
          <p:spPr bwMode="auto">
            <a:xfrm flipH="1">
              <a:off x="6047597" y="2588683"/>
              <a:ext cx="2086414" cy="10977"/>
            </a:xfrm>
            <a:prstGeom prst="line">
              <a:avLst/>
            </a:prstGeom>
            <a:solidFill>
              <a:schemeClr val="accent1"/>
            </a:solidFill>
            <a:ln w="12700" cap="flat" cmpd="sng" algn="ctr">
              <a:solidFill>
                <a:schemeClr val="tx1"/>
              </a:solidFill>
              <a:prstDash val="lg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TextBox 79"/>
            <p:cNvSpPr txBox="1"/>
            <p:nvPr/>
          </p:nvSpPr>
          <p:spPr>
            <a:xfrm>
              <a:off x="5694296" y="2432413"/>
              <a:ext cx="317273" cy="276999"/>
            </a:xfrm>
            <a:prstGeom prst="rect">
              <a:avLst/>
            </a:prstGeom>
            <a:noFill/>
          </p:spPr>
          <p:txBody>
            <a:bodyPr wrap="square" lIns="0" tIns="0" rIns="0" bIns="0" rtlCol="0">
              <a:spAutoFit/>
            </a:bodyPr>
            <a:lstStyle/>
            <a:p>
              <a:pPr algn="ctr"/>
              <a:r>
                <a:rPr lang="en-US" dirty="0"/>
                <a:t>1</a:t>
              </a:r>
            </a:p>
          </p:txBody>
        </p:sp>
        <p:sp>
          <p:nvSpPr>
            <p:cNvPr id="81" name="TextBox 80"/>
            <p:cNvSpPr txBox="1"/>
            <p:nvPr/>
          </p:nvSpPr>
          <p:spPr>
            <a:xfrm>
              <a:off x="5652658" y="3107193"/>
              <a:ext cx="348399" cy="276999"/>
            </a:xfrm>
            <a:prstGeom prst="rect">
              <a:avLst/>
            </a:prstGeom>
            <a:noFill/>
          </p:spPr>
          <p:txBody>
            <a:bodyPr wrap="square" lIns="0" tIns="0" rIns="0" bIns="0" rtlCol="0">
              <a:spAutoFit/>
            </a:bodyPr>
            <a:lstStyle/>
            <a:p>
              <a:pPr algn="ctr"/>
              <a:r>
                <a:rPr lang="en-US" dirty="0"/>
                <a:t>0</a:t>
              </a:r>
            </a:p>
          </p:txBody>
        </p:sp>
        <p:sp>
          <p:nvSpPr>
            <p:cNvPr id="82" name="TextBox 81"/>
            <p:cNvSpPr txBox="1"/>
            <p:nvPr/>
          </p:nvSpPr>
          <p:spPr>
            <a:xfrm>
              <a:off x="6968304" y="3404658"/>
              <a:ext cx="378787" cy="276999"/>
            </a:xfrm>
            <a:prstGeom prst="rect">
              <a:avLst/>
            </a:prstGeom>
            <a:noFill/>
          </p:spPr>
          <p:txBody>
            <a:bodyPr wrap="square" lIns="0" tIns="0" rIns="0" bIns="0" rtlCol="0">
              <a:spAutoFit/>
            </a:bodyPr>
            <a:lstStyle/>
            <a:p>
              <a:pPr algn="ctr"/>
              <a:r>
                <a:rPr lang="el-GR" dirty="0"/>
                <a:t>θ</a:t>
              </a:r>
              <a:endParaRPr lang="en-US" dirty="0"/>
            </a:p>
          </p:txBody>
        </p:sp>
        <p:sp>
          <p:nvSpPr>
            <p:cNvPr id="83" name="Freeform 82"/>
            <p:cNvSpPr/>
            <p:nvPr/>
          </p:nvSpPr>
          <p:spPr bwMode="auto">
            <a:xfrm>
              <a:off x="7088605" y="2609798"/>
              <a:ext cx="1045406" cy="338746"/>
            </a:xfrm>
            <a:custGeom>
              <a:avLst/>
              <a:gdLst>
                <a:gd name="connsiteX0" fmla="*/ 0 w 1575191"/>
                <a:gd name="connsiteY0" fmla="*/ 673192 h 673192"/>
                <a:gd name="connsiteX1" fmla="*/ 224117 w 1575191"/>
                <a:gd name="connsiteY1" fmla="*/ 189098 h 673192"/>
                <a:gd name="connsiteX2" fmla="*/ 851647 w 1575191"/>
                <a:gd name="connsiteY2" fmla="*/ 27734 h 673192"/>
                <a:gd name="connsiteX3" fmla="*/ 1506070 w 1575191"/>
                <a:gd name="connsiteY3" fmla="*/ 840 h 673192"/>
                <a:gd name="connsiteX4" fmla="*/ 1524000 w 1575191"/>
                <a:gd name="connsiteY4" fmla="*/ 36698 h 673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191" h="673192">
                  <a:moveTo>
                    <a:pt x="0" y="673192"/>
                  </a:moveTo>
                  <a:cubicBezTo>
                    <a:pt x="41088" y="484933"/>
                    <a:pt x="82176" y="296674"/>
                    <a:pt x="224117" y="189098"/>
                  </a:cubicBezTo>
                  <a:cubicBezTo>
                    <a:pt x="366058" y="81522"/>
                    <a:pt x="637988" y="59110"/>
                    <a:pt x="851647" y="27734"/>
                  </a:cubicBezTo>
                  <a:cubicBezTo>
                    <a:pt x="1065306" y="-3642"/>
                    <a:pt x="1394011" y="-654"/>
                    <a:pt x="1506070" y="840"/>
                  </a:cubicBezTo>
                  <a:cubicBezTo>
                    <a:pt x="1618129" y="2334"/>
                    <a:pt x="1571064" y="19516"/>
                    <a:pt x="1524000" y="36698"/>
                  </a:cubicBezTo>
                </a:path>
              </a:pathLst>
            </a:custGeom>
            <a:noFill/>
            <a:ln w="317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bodyPr>
            <a:lstStyle/>
            <a:p>
              <a:pPr defTabSz="685800"/>
              <a:endParaRPr lang="en-US"/>
            </a:p>
          </p:txBody>
        </p:sp>
        <p:sp>
          <p:nvSpPr>
            <p:cNvPr id="84" name="Freeform 83"/>
            <p:cNvSpPr/>
            <p:nvPr/>
          </p:nvSpPr>
          <p:spPr bwMode="auto">
            <a:xfrm flipH="1" flipV="1">
              <a:off x="6051281" y="2918558"/>
              <a:ext cx="1045406" cy="334206"/>
            </a:xfrm>
            <a:custGeom>
              <a:avLst/>
              <a:gdLst>
                <a:gd name="connsiteX0" fmla="*/ 0 w 1575191"/>
                <a:gd name="connsiteY0" fmla="*/ 673192 h 673192"/>
                <a:gd name="connsiteX1" fmla="*/ 224117 w 1575191"/>
                <a:gd name="connsiteY1" fmla="*/ 189098 h 673192"/>
                <a:gd name="connsiteX2" fmla="*/ 851647 w 1575191"/>
                <a:gd name="connsiteY2" fmla="*/ 27734 h 673192"/>
                <a:gd name="connsiteX3" fmla="*/ 1506070 w 1575191"/>
                <a:gd name="connsiteY3" fmla="*/ 840 h 673192"/>
                <a:gd name="connsiteX4" fmla="*/ 1524000 w 1575191"/>
                <a:gd name="connsiteY4" fmla="*/ 36698 h 673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191" h="673192">
                  <a:moveTo>
                    <a:pt x="0" y="673192"/>
                  </a:moveTo>
                  <a:cubicBezTo>
                    <a:pt x="41088" y="484933"/>
                    <a:pt x="82176" y="296674"/>
                    <a:pt x="224117" y="189098"/>
                  </a:cubicBezTo>
                  <a:cubicBezTo>
                    <a:pt x="366058" y="81522"/>
                    <a:pt x="637988" y="59110"/>
                    <a:pt x="851647" y="27734"/>
                  </a:cubicBezTo>
                  <a:cubicBezTo>
                    <a:pt x="1065306" y="-3642"/>
                    <a:pt x="1394011" y="-654"/>
                    <a:pt x="1506070" y="840"/>
                  </a:cubicBezTo>
                  <a:cubicBezTo>
                    <a:pt x="1618129" y="2334"/>
                    <a:pt x="1571064" y="19516"/>
                    <a:pt x="1524000" y="36698"/>
                  </a:cubicBezTo>
                </a:path>
              </a:pathLst>
            </a:custGeom>
            <a:noFill/>
            <a:ln w="317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bodyPr>
            <a:lstStyle/>
            <a:p>
              <a:pPr defTabSz="685800"/>
              <a:endParaRPr lang="en-US"/>
            </a:p>
          </p:txBody>
        </p:sp>
        <p:cxnSp>
          <p:nvCxnSpPr>
            <p:cNvPr id="85" name="Straight Connector 84"/>
            <p:cNvCxnSpPr/>
            <p:nvPr/>
          </p:nvCxnSpPr>
          <p:spPr bwMode="auto">
            <a:xfrm flipH="1" flipV="1">
              <a:off x="7124047" y="2524156"/>
              <a:ext cx="0" cy="745148"/>
            </a:xfrm>
            <a:prstGeom prst="line">
              <a:avLst/>
            </a:prstGeom>
            <a:solidFill>
              <a:schemeClr val="accent1"/>
            </a:solidFill>
            <a:ln w="12700" cap="flat" cmpd="sng" algn="ctr">
              <a:solidFill>
                <a:schemeClr val="tx1"/>
              </a:solidFill>
              <a:prstDash val="lg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2" name="TextBox 21">
            <a:extLst>
              <a:ext uri="{FF2B5EF4-FFF2-40B4-BE49-F238E27FC236}">
                <a16:creationId xmlns:a16="http://schemas.microsoft.com/office/drawing/2014/main" id="{D20BBFD1-0627-61AA-55FB-1D55C126C729}"/>
              </a:ext>
            </a:extLst>
          </p:cNvPr>
          <p:cNvSpPr txBox="1"/>
          <p:nvPr/>
        </p:nvSpPr>
        <p:spPr>
          <a:xfrm rot="19692413">
            <a:off x="2488813" y="1775704"/>
            <a:ext cx="5182686" cy="1384995"/>
          </a:xfrm>
          <a:prstGeom prst="rect">
            <a:avLst/>
          </a:prstGeom>
          <a:noFill/>
        </p:spPr>
        <p:txBody>
          <a:bodyPr wrap="square" rtlCol="0">
            <a:spAutoFit/>
          </a:bodyPr>
          <a:lstStyle/>
          <a:p>
            <a:r>
              <a:rPr lang="en-US" sz="2800" u="sng" dirty="0">
                <a:solidFill>
                  <a:srgbClr val="FF0000"/>
                </a:solidFill>
              </a:rPr>
              <a:t>Never Used</a:t>
            </a:r>
          </a:p>
          <a:p>
            <a:r>
              <a:rPr lang="en-US" sz="2800" dirty="0">
                <a:solidFill>
                  <a:srgbClr val="FF0000"/>
                </a:solidFill>
              </a:rPr>
              <a:t>This is too inconvenient to use it in practical applications</a:t>
            </a:r>
          </a:p>
        </p:txBody>
      </p:sp>
      <p:grpSp>
        <p:nvGrpSpPr>
          <p:cNvPr id="4" name="Group 3">
            <a:extLst>
              <a:ext uri="{FF2B5EF4-FFF2-40B4-BE49-F238E27FC236}">
                <a16:creationId xmlns:a16="http://schemas.microsoft.com/office/drawing/2014/main" id="{C6E9AC31-036D-2380-A174-F96690ED44E4}"/>
              </a:ext>
            </a:extLst>
          </p:cNvPr>
          <p:cNvGrpSpPr/>
          <p:nvPr/>
        </p:nvGrpSpPr>
        <p:grpSpPr>
          <a:xfrm>
            <a:off x="6330238" y="817558"/>
            <a:ext cx="2596458" cy="1529735"/>
            <a:chOff x="6014142" y="898960"/>
            <a:chExt cx="2596458" cy="1529735"/>
          </a:xfrm>
        </p:grpSpPr>
        <p:grpSp>
          <p:nvGrpSpPr>
            <p:cNvPr id="11" name="Group 10">
              <a:extLst>
                <a:ext uri="{FF2B5EF4-FFF2-40B4-BE49-F238E27FC236}">
                  <a16:creationId xmlns:a16="http://schemas.microsoft.com/office/drawing/2014/main" id="{FC6B7E20-23BC-9542-55C3-3E31103C9C99}"/>
                </a:ext>
              </a:extLst>
            </p:cNvPr>
            <p:cNvGrpSpPr/>
            <p:nvPr/>
          </p:nvGrpSpPr>
          <p:grpSpPr>
            <a:xfrm>
              <a:off x="6934200" y="1271279"/>
              <a:ext cx="1066800" cy="849542"/>
              <a:chOff x="2281637" y="4495800"/>
              <a:chExt cx="1402953" cy="990601"/>
            </a:xfrm>
          </p:grpSpPr>
          <p:sp>
            <p:nvSpPr>
              <p:cNvPr id="39" name="Pie 6">
                <a:extLst>
                  <a:ext uri="{FF2B5EF4-FFF2-40B4-BE49-F238E27FC236}">
                    <a16:creationId xmlns:a16="http://schemas.microsoft.com/office/drawing/2014/main" id="{481D0078-F25D-FC4E-0626-CFF82AFEC6EE}"/>
                  </a:ext>
                </a:extLst>
              </p:cNvPr>
              <p:cNvSpPr/>
              <p:nvPr/>
            </p:nvSpPr>
            <p:spPr bwMode="auto">
              <a:xfrm>
                <a:off x="2345959" y="4495800"/>
                <a:ext cx="1282415" cy="990600"/>
              </a:xfrm>
              <a:prstGeom prst="pie">
                <a:avLst>
                  <a:gd name="adj1" fmla="val 5384087"/>
                  <a:gd name="adj2" fmla="val 16200000"/>
                </a:avLst>
              </a:prstGeom>
              <a:noFill/>
              <a:ln w="19050" cap="flat" cmpd="sng" algn="ctr">
                <a:solidFill>
                  <a:schemeClr val="tx1"/>
                </a:solidFill>
                <a:prstDash val="solid"/>
                <a:miter lim="800000"/>
                <a:headEnd type="none" w="med" len="med"/>
                <a:tailEnd type="none" w="med" len="med"/>
              </a:ln>
              <a:effectLst/>
            </p:spPr>
            <p:txBody>
              <a:bodyPr vert="horz" wrap="none" lIns="0" tIns="34290" rIns="0" bIns="34290" numCol="1" rtlCol="0" anchor="ctr" anchorCtr="0" compatLnSpc="1">
                <a:prstTxWarp prst="textNoShape">
                  <a:avLst/>
                </a:prstTxWarp>
              </a:bodyPr>
              <a:lstStyle/>
              <a:p>
                <a:pPr defTabSz="685800"/>
                <a:r>
                  <a:rPr lang="en-US" dirty="0"/>
                  <a:t>z</a:t>
                </a:r>
              </a:p>
            </p:txBody>
          </p:sp>
          <p:sp>
            <p:nvSpPr>
              <p:cNvPr id="40" name="Pie 7">
                <a:extLst>
                  <a:ext uri="{FF2B5EF4-FFF2-40B4-BE49-F238E27FC236}">
                    <a16:creationId xmlns:a16="http://schemas.microsoft.com/office/drawing/2014/main" id="{4702ABBA-04A9-5424-44B9-41899A92403E}"/>
                  </a:ext>
                </a:extLst>
              </p:cNvPr>
              <p:cNvSpPr/>
              <p:nvPr/>
            </p:nvSpPr>
            <p:spPr bwMode="auto">
              <a:xfrm flipH="1">
                <a:off x="2281637" y="4495800"/>
                <a:ext cx="1402953" cy="990601"/>
              </a:xfrm>
              <a:prstGeom prst="pie">
                <a:avLst>
                  <a:gd name="adj1" fmla="val 5384087"/>
                  <a:gd name="adj2" fmla="val 16200000"/>
                </a:avLst>
              </a:prstGeom>
              <a:solidFill>
                <a:schemeClr val="bg1">
                  <a:lumMod val="85000"/>
                </a:schemeClr>
              </a:solidFill>
              <a:ln w="19050" cap="flat" cmpd="sng" algn="ctr">
                <a:solidFill>
                  <a:schemeClr val="tx1"/>
                </a:solidFill>
                <a:prstDash val="solid"/>
                <a:miter lim="800000"/>
                <a:headEnd type="none" w="med" len="med"/>
                <a:tailEnd type="none" w="med" len="med"/>
              </a:ln>
              <a:effectLst/>
            </p:spPr>
            <p:txBody>
              <a:bodyPr vert="horz" wrap="none" lIns="68580" tIns="34290" rIns="0" bIns="34290" numCol="1" rtlCol="0" anchor="ctr" anchorCtr="0" compatLnSpc="1">
                <a:prstTxWarp prst="textNoShape">
                  <a:avLst/>
                </a:prstTxWarp>
              </a:bodyPr>
              <a:lstStyle/>
              <a:p>
                <a:pPr algn="r" defTabSz="685800"/>
                <a:r>
                  <a:rPr lang="en-US" dirty="0"/>
                  <a:t>f(z)</a:t>
                </a:r>
              </a:p>
            </p:txBody>
          </p:sp>
        </p:grpSp>
        <p:cxnSp>
          <p:nvCxnSpPr>
            <p:cNvPr id="16" name="Straight Connector 15">
              <a:extLst>
                <a:ext uri="{FF2B5EF4-FFF2-40B4-BE49-F238E27FC236}">
                  <a16:creationId xmlns:a16="http://schemas.microsoft.com/office/drawing/2014/main" id="{D299CEA1-AB71-4DF3-1E75-288A30391B77}"/>
                </a:ext>
              </a:extLst>
            </p:cNvPr>
            <p:cNvCxnSpPr/>
            <p:nvPr/>
          </p:nvCxnSpPr>
          <p:spPr bwMode="auto">
            <a:xfrm>
              <a:off x="6408795" y="1154339"/>
              <a:ext cx="644607" cy="345662"/>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a:extLst>
                <a:ext uri="{FF2B5EF4-FFF2-40B4-BE49-F238E27FC236}">
                  <a16:creationId xmlns:a16="http://schemas.microsoft.com/office/drawing/2014/main" id="{EB410FCC-7298-BF81-D3C6-58253B0A95E8}"/>
                </a:ext>
              </a:extLst>
            </p:cNvPr>
            <p:cNvSpPr txBox="1"/>
            <p:nvPr/>
          </p:nvSpPr>
          <p:spPr>
            <a:xfrm>
              <a:off x="6043006" y="915814"/>
              <a:ext cx="231770" cy="326837"/>
            </a:xfrm>
            <a:prstGeom prst="rect">
              <a:avLst/>
            </a:prstGeom>
            <a:noFill/>
          </p:spPr>
          <p:txBody>
            <a:bodyPr wrap="square" lIns="0" tIns="0" rIns="0" bIns="0" rtlCol="0">
              <a:spAutoFit/>
            </a:bodyPr>
            <a:lstStyle/>
            <a:p>
              <a:pPr algn="ctr"/>
              <a:r>
                <a:rPr lang="en-US" dirty="0"/>
                <a:t>x</a:t>
              </a:r>
              <a:r>
                <a:rPr lang="en-US" baseline="-25000" dirty="0"/>
                <a:t>1</a:t>
              </a:r>
              <a:endParaRPr lang="en-US" dirty="0"/>
            </a:p>
          </p:txBody>
        </p:sp>
        <p:sp>
          <p:nvSpPr>
            <p:cNvPr id="21" name="TextBox 20">
              <a:extLst>
                <a:ext uri="{FF2B5EF4-FFF2-40B4-BE49-F238E27FC236}">
                  <a16:creationId xmlns:a16="http://schemas.microsoft.com/office/drawing/2014/main" id="{710EC9E3-6AB1-C33E-24E6-57FFC98DFCE9}"/>
                </a:ext>
              </a:extLst>
            </p:cNvPr>
            <p:cNvSpPr txBox="1"/>
            <p:nvPr/>
          </p:nvSpPr>
          <p:spPr>
            <a:xfrm>
              <a:off x="6439109" y="1368025"/>
              <a:ext cx="351373" cy="326837"/>
            </a:xfrm>
            <a:prstGeom prst="rect">
              <a:avLst/>
            </a:prstGeom>
            <a:noFill/>
          </p:spPr>
          <p:txBody>
            <a:bodyPr wrap="square" lIns="0" tIns="0" rIns="0" bIns="0" rtlCol="0">
              <a:spAutoFit/>
            </a:bodyPr>
            <a:lstStyle/>
            <a:p>
              <a:pPr algn="ctr"/>
              <a:r>
                <a:rPr lang="en-US" dirty="0"/>
                <a:t>w</a:t>
              </a:r>
              <a:r>
                <a:rPr lang="en-US" baseline="-25000" dirty="0"/>
                <a:t>2</a:t>
              </a:r>
              <a:endParaRPr lang="en-US" dirty="0"/>
            </a:p>
          </p:txBody>
        </p:sp>
        <p:sp>
          <p:nvSpPr>
            <p:cNvPr id="25" name="TextBox 24">
              <a:extLst>
                <a:ext uri="{FF2B5EF4-FFF2-40B4-BE49-F238E27FC236}">
                  <a16:creationId xmlns:a16="http://schemas.microsoft.com/office/drawing/2014/main" id="{DB7C3E1D-DEAC-8835-71D8-F2B23A65659A}"/>
                </a:ext>
              </a:extLst>
            </p:cNvPr>
            <p:cNvSpPr txBox="1"/>
            <p:nvPr/>
          </p:nvSpPr>
          <p:spPr>
            <a:xfrm>
              <a:off x="6019800" y="1396894"/>
              <a:ext cx="289710" cy="326837"/>
            </a:xfrm>
            <a:prstGeom prst="rect">
              <a:avLst/>
            </a:prstGeom>
            <a:noFill/>
          </p:spPr>
          <p:txBody>
            <a:bodyPr wrap="square" lIns="0" tIns="0" rIns="0" bIns="0" rtlCol="0">
              <a:spAutoFit/>
            </a:bodyPr>
            <a:lstStyle/>
            <a:p>
              <a:pPr algn="ctr"/>
              <a:r>
                <a:rPr lang="en-US" dirty="0"/>
                <a:t>x</a:t>
              </a:r>
              <a:r>
                <a:rPr lang="en-US" baseline="-25000" dirty="0"/>
                <a:t>2</a:t>
              </a:r>
              <a:endParaRPr lang="en-US" dirty="0"/>
            </a:p>
          </p:txBody>
        </p:sp>
        <p:cxnSp>
          <p:nvCxnSpPr>
            <p:cNvPr id="26" name="Straight Connector 25">
              <a:extLst>
                <a:ext uri="{FF2B5EF4-FFF2-40B4-BE49-F238E27FC236}">
                  <a16:creationId xmlns:a16="http://schemas.microsoft.com/office/drawing/2014/main" id="{68F87791-BA6F-990F-FB56-6D42896C4CEE}"/>
                </a:ext>
              </a:extLst>
            </p:cNvPr>
            <p:cNvCxnSpPr/>
            <p:nvPr/>
          </p:nvCxnSpPr>
          <p:spPr bwMode="auto">
            <a:xfrm>
              <a:off x="6343610" y="1615109"/>
              <a:ext cx="633006" cy="81687"/>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a:extLst>
                <a:ext uri="{FF2B5EF4-FFF2-40B4-BE49-F238E27FC236}">
                  <a16:creationId xmlns:a16="http://schemas.microsoft.com/office/drawing/2014/main" id="{8A696859-67DA-628B-7ED8-88A40B6EA565}"/>
                </a:ext>
              </a:extLst>
            </p:cNvPr>
            <p:cNvCxnSpPr/>
            <p:nvPr/>
          </p:nvCxnSpPr>
          <p:spPr bwMode="auto">
            <a:xfrm flipV="1">
              <a:off x="6408795" y="1957446"/>
              <a:ext cx="673579" cy="392096"/>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a:extLst>
                <a:ext uri="{FF2B5EF4-FFF2-40B4-BE49-F238E27FC236}">
                  <a16:creationId xmlns:a16="http://schemas.microsoft.com/office/drawing/2014/main" id="{CCDC8021-83D9-267C-B01A-DEA0F48FA3C3}"/>
                </a:ext>
              </a:extLst>
            </p:cNvPr>
            <p:cNvSpPr txBox="1"/>
            <p:nvPr/>
          </p:nvSpPr>
          <p:spPr>
            <a:xfrm>
              <a:off x="6082870" y="1634727"/>
              <a:ext cx="260739" cy="326837"/>
            </a:xfrm>
            <a:prstGeom prst="rect">
              <a:avLst/>
            </a:prstGeom>
            <a:noFill/>
          </p:spPr>
          <p:txBody>
            <a:bodyPr wrap="square" lIns="0" tIns="0" rIns="0" bIns="0" rtlCol="0">
              <a:spAutoFit/>
            </a:bodyPr>
            <a:lstStyle/>
            <a:p>
              <a:pPr algn="ctr"/>
              <a:r>
                <a:rPr lang="en-US" dirty="0"/>
                <a:t>…</a:t>
              </a:r>
            </a:p>
          </p:txBody>
        </p:sp>
        <p:sp>
          <p:nvSpPr>
            <p:cNvPr id="31" name="TextBox 30">
              <a:extLst>
                <a:ext uri="{FF2B5EF4-FFF2-40B4-BE49-F238E27FC236}">
                  <a16:creationId xmlns:a16="http://schemas.microsoft.com/office/drawing/2014/main" id="{9C39ABC2-9E2A-047A-FFC5-CB9B54BCA5D5}"/>
                </a:ext>
              </a:extLst>
            </p:cNvPr>
            <p:cNvSpPr txBox="1"/>
            <p:nvPr/>
          </p:nvSpPr>
          <p:spPr>
            <a:xfrm>
              <a:off x="6014142" y="2101858"/>
              <a:ext cx="260739" cy="326837"/>
            </a:xfrm>
            <a:prstGeom prst="rect">
              <a:avLst/>
            </a:prstGeom>
            <a:noFill/>
          </p:spPr>
          <p:txBody>
            <a:bodyPr wrap="square" lIns="0" tIns="0" rIns="0" bIns="0" rtlCol="0">
              <a:spAutoFit/>
            </a:bodyPr>
            <a:lstStyle/>
            <a:p>
              <a:pPr algn="ctr"/>
              <a:r>
                <a:rPr lang="en-US" dirty="0" err="1"/>
                <a:t>x</a:t>
              </a:r>
              <a:r>
                <a:rPr lang="en-US" baseline="-25000" dirty="0" err="1"/>
                <a:t>N</a:t>
              </a:r>
              <a:endParaRPr lang="en-US" dirty="0"/>
            </a:p>
          </p:txBody>
        </p:sp>
        <p:cxnSp>
          <p:nvCxnSpPr>
            <p:cNvPr id="34" name="Straight Arrow Connector 33">
              <a:extLst>
                <a:ext uri="{FF2B5EF4-FFF2-40B4-BE49-F238E27FC236}">
                  <a16:creationId xmlns:a16="http://schemas.microsoft.com/office/drawing/2014/main" id="{A2349969-B427-BFEB-F6E5-6AE846B89242}"/>
                </a:ext>
              </a:extLst>
            </p:cNvPr>
            <p:cNvCxnSpPr>
              <a:cxnSpLocks/>
              <a:stCxn id="40" idx="2"/>
            </p:cNvCxnSpPr>
            <p:nvPr/>
          </p:nvCxnSpPr>
          <p:spPr bwMode="auto">
            <a:xfrm flipV="1">
              <a:off x="8001000" y="1696049"/>
              <a:ext cx="316572" cy="1"/>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a:extLst>
                <a:ext uri="{FF2B5EF4-FFF2-40B4-BE49-F238E27FC236}">
                  <a16:creationId xmlns:a16="http://schemas.microsoft.com/office/drawing/2014/main" id="{D2B1C7BE-46E6-70C6-76B6-41C68EEA0531}"/>
                </a:ext>
              </a:extLst>
            </p:cNvPr>
            <p:cNvSpPr txBox="1"/>
            <p:nvPr/>
          </p:nvSpPr>
          <p:spPr>
            <a:xfrm>
              <a:off x="8378830" y="1541811"/>
              <a:ext cx="231770" cy="276999"/>
            </a:xfrm>
            <a:prstGeom prst="rect">
              <a:avLst/>
            </a:prstGeom>
            <a:noFill/>
          </p:spPr>
          <p:txBody>
            <a:bodyPr wrap="square" lIns="0" tIns="0" rIns="0" bIns="0" rtlCol="0">
              <a:spAutoFit/>
            </a:bodyPr>
            <a:lstStyle/>
            <a:p>
              <a:pPr algn="ctr"/>
              <a:r>
                <a:rPr lang="en-US" dirty="0"/>
                <a:t>a</a:t>
              </a:r>
            </a:p>
          </p:txBody>
        </p:sp>
        <p:sp>
          <p:nvSpPr>
            <p:cNvPr id="36" name="TextBox 35">
              <a:extLst>
                <a:ext uri="{FF2B5EF4-FFF2-40B4-BE49-F238E27FC236}">
                  <a16:creationId xmlns:a16="http://schemas.microsoft.com/office/drawing/2014/main" id="{08E23D3A-71B5-4B87-0863-2FB5D8AF5A2A}"/>
                </a:ext>
              </a:extLst>
            </p:cNvPr>
            <p:cNvSpPr txBox="1"/>
            <p:nvPr/>
          </p:nvSpPr>
          <p:spPr>
            <a:xfrm>
              <a:off x="6474663" y="898960"/>
              <a:ext cx="312332" cy="326836"/>
            </a:xfrm>
            <a:prstGeom prst="rect">
              <a:avLst/>
            </a:prstGeom>
            <a:noFill/>
          </p:spPr>
          <p:txBody>
            <a:bodyPr wrap="square" lIns="0" tIns="0" rIns="0" bIns="0" rtlCol="0">
              <a:spAutoFit/>
            </a:bodyPr>
            <a:lstStyle/>
            <a:p>
              <a:pPr algn="ctr"/>
              <a:r>
                <a:rPr lang="en-US" dirty="0"/>
                <a:t>w</a:t>
              </a:r>
              <a:r>
                <a:rPr lang="en-US" baseline="-25000" dirty="0"/>
                <a:t>1</a:t>
              </a:r>
              <a:endParaRPr lang="en-US" dirty="0"/>
            </a:p>
          </p:txBody>
        </p:sp>
        <p:sp>
          <p:nvSpPr>
            <p:cNvPr id="37" name="TextBox 36">
              <a:extLst>
                <a:ext uri="{FF2B5EF4-FFF2-40B4-BE49-F238E27FC236}">
                  <a16:creationId xmlns:a16="http://schemas.microsoft.com/office/drawing/2014/main" id="{BDF0D453-0767-B8D1-019D-FA38D80EAE03}"/>
                </a:ext>
              </a:extLst>
            </p:cNvPr>
            <p:cNvSpPr txBox="1"/>
            <p:nvPr/>
          </p:nvSpPr>
          <p:spPr>
            <a:xfrm>
              <a:off x="6454012" y="1805781"/>
              <a:ext cx="351375" cy="326836"/>
            </a:xfrm>
            <a:prstGeom prst="rect">
              <a:avLst/>
            </a:prstGeom>
            <a:noFill/>
          </p:spPr>
          <p:txBody>
            <a:bodyPr wrap="square" lIns="0" tIns="0" rIns="0" bIns="0" rtlCol="0">
              <a:spAutoFit/>
            </a:bodyPr>
            <a:lstStyle/>
            <a:p>
              <a:pPr algn="ctr"/>
              <a:r>
                <a:rPr lang="en-US" dirty="0" err="1"/>
                <a:t>w</a:t>
              </a:r>
              <a:r>
                <a:rPr lang="en-US" baseline="-25000" dirty="0" err="1"/>
                <a:t>N</a:t>
              </a:r>
              <a:endParaRPr lang="en-US" dirty="0"/>
            </a:p>
          </p:txBody>
        </p:sp>
        <p:sp>
          <p:nvSpPr>
            <p:cNvPr id="38" name="TextBox 37">
              <a:extLst>
                <a:ext uri="{FF2B5EF4-FFF2-40B4-BE49-F238E27FC236}">
                  <a16:creationId xmlns:a16="http://schemas.microsoft.com/office/drawing/2014/main" id="{8F0106C9-8365-9333-8486-970A202F0C21}"/>
                </a:ext>
              </a:extLst>
            </p:cNvPr>
            <p:cNvSpPr txBox="1"/>
            <p:nvPr/>
          </p:nvSpPr>
          <p:spPr>
            <a:xfrm>
              <a:off x="6465230" y="1565975"/>
              <a:ext cx="260739" cy="326837"/>
            </a:xfrm>
            <a:prstGeom prst="rect">
              <a:avLst/>
            </a:prstGeom>
            <a:noFill/>
          </p:spPr>
          <p:txBody>
            <a:bodyPr wrap="square" lIns="0" tIns="0" rIns="0" bIns="0" rtlCol="0">
              <a:spAutoFit/>
            </a:bodyPr>
            <a:lstStyle/>
            <a:p>
              <a:pPr algn="ctr"/>
              <a:r>
                <a:rPr lang="en-US" dirty="0"/>
                <a:t>…</a:t>
              </a:r>
            </a:p>
          </p:txBody>
        </p:sp>
      </p:grpSp>
    </p:spTree>
    <p:extLst>
      <p:ext uri="{BB962C8B-B14F-4D97-AF65-F5344CB8AC3E}">
        <p14:creationId xmlns:p14="http://schemas.microsoft.com/office/powerpoint/2010/main" val="340849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217" y="414248"/>
            <a:ext cx="6723055" cy="490538"/>
          </a:xfrm>
        </p:spPr>
        <p:txBody>
          <a:bodyPr/>
          <a:lstStyle/>
          <a:p>
            <a:r>
              <a:rPr lang="en-US" dirty="0"/>
              <a:t>Artificial Neuron: </a:t>
            </a:r>
            <a:br>
              <a:rPr lang="en-US" dirty="0"/>
            </a:br>
            <a:r>
              <a:rPr lang="en-US" dirty="0"/>
              <a:t>Ramp Activation Function</a:t>
            </a:r>
          </a:p>
        </p:txBody>
      </p:sp>
      <p:sp>
        <p:nvSpPr>
          <p:cNvPr id="3" name="Content Placeholder 2"/>
          <p:cNvSpPr>
            <a:spLocks noGrp="1"/>
          </p:cNvSpPr>
          <p:nvPr>
            <p:ph sz="quarter" idx="10"/>
          </p:nvPr>
        </p:nvSpPr>
        <p:spPr>
          <a:xfrm>
            <a:off x="186780" y="747560"/>
            <a:ext cx="6129790" cy="417336"/>
          </a:xfrm>
        </p:spPr>
        <p:txBody>
          <a:bodyPr/>
          <a:lstStyle/>
          <a:p>
            <a:r>
              <a:rPr lang="en-US" dirty="0"/>
              <a:t>Sometimes, a ramp activation function is used for mathematical reasons and its computational simplicity</a:t>
            </a:r>
          </a:p>
          <a:p>
            <a:endParaRPr lang="en-US" dirty="0"/>
          </a:p>
          <a:p>
            <a:endParaRPr lang="en-US" dirty="0"/>
          </a:p>
          <a:p>
            <a:endParaRPr lang="en-US" dirty="0"/>
          </a:p>
          <a:p>
            <a:endParaRPr lang="en-US" dirty="0"/>
          </a:p>
          <a:p>
            <a:endParaRPr lang="en-US" dirty="0"/>
          </a:p>
          <a:p>
            <a:endParaRPr lang="en-US" dirty="0"/>
          </a:p>
          <a:p>
            <a:r>
              <a:rPr lang="en-US" sz="2000" dirty="0"/>
              <a:t>Users may face problem in optimization caused by zero derivatives </a:t>
            </a:r>
          </a:p>
          <a:p>
            <a:endParaRPr lang="en-US" dirty="0"/>
          </a:p>
        </p:txBody>
      </p:sp>
      <p:sp>
        <p:nvSpPr>
          <p:cNvPr id="5" name="Content Placeholder 4">
            <a:extLst>
              <a:ext uri="{FF2B5EF4-FFF2-40B4-BE49-F238E27FC236}">
                <a16:creationId xmlns:a16="http://schemas.microsoft.com/office/drawing/2014/main" id="{CDBFD1B9-1854-0A2F-A003-A25E8F07E107}"/>
              </a:ext>
            </a:extLst>
          </p:cNvPr>
          <p:cNvSpPr>
            <a:spLocks noGrp="1"/>
          </p:cNvSpPr>
          <p:nvPr>
            <p:ph sz="quarter" idx="11"/>
          </p:nvPr>
        </p:nvSpPr>
        <p:spPr>
          <a:xfrm>
            <a:off x="199494" y="4159209"/>
            <a:ext cx="8829497" cy="617725"/>
          </a:xfrm>
        </p:spPr>
        <p:txBody>
          <a:bodyPr/>
          <a:lstStyle/>
          <a:p>
            <a:r>
              <a:rPr lang="en-US" sz="1800" dirty="0"/>
              <a:t>With higher values of c, the ramp function resembles the step function.</a:t>
            </a:r>
          </a:p>
          <a:p>
            <a:r>
              <a:rPr lang="en-US" sz="1800" dirty="0"/>
              <a:t>This activation function can be recommended for fuzzy neural networks.</a:t>
            </a:r>
          </a:p>
        </p:txBody>
      </p:sp>
      <p:graphicFrame>
        <p:nvGraphicFramePr>
          <p:cNvPr id="4" name="Object 3"/>
          <p:cNvGraphicFramePr>
            <a:graphicFrameLocks noChangeAspect="1"/>
          </p:cNvGraphicFramePr>
          <p:nvPr>
            <p:extLst>
              <p:ext uri="{D42A27DB-BD31-4B8C-83A1-F6EECF244321}">
                <p14:modId xmlns:p14="http://schemas.microsoft.com/office/powerpoint/2010/main" val="2691976903"/>
              </p:ext>
            </p:extLst>
          </p:nvPr>
        </p:nvGraphicFramePr>
        <p:xfrm>
          <a:off x="1249617" y="1714500"/>
          <a:ext cx="3714750" cy="1714500"/>
        </p:xfrm>
        <a:graphic>
          <a:graphicData uri="http://schemas.openxmlformats.org/presentationml/2006/ole">
            <mc:AlternateContent xmlns:mc="http://schemas.openxmlformats.org/markup-compatibility/2006">
              <mc:Choice xmlns:v="urn:schemas-microsoft-com:vml" Requires="v">
                <p:oleObj name="Equation" r:id="rId2" imgW="2692080" imgH="1244520" progId="Equation.DSMT4">
                  <p:embed/>
                </p:oleObj>
              </mc:Choice>
              <mc:Fallback>
                <p:oleObj name="Equation" r:id="rId2" imgW="2692080" imgH="1244520" progId="Equation.DSMT4">
                  <p:embed/>
                  <p:pic>
                    <p:nvPicPr>
                      <p:cNvPr id="4" name="Object 3"/>
                      <p:cNvPicPr>
                        <a:picLocks noChangeAspect="1" noChangeArrowheads="1"/>
                      </p:cNvPicPr>
                      <p:nvPr/>
                    </p:nvPicPr>
                    <p:blipFill>
                      <a:blip r:embed="rId3"/>
                      <a:srcRect/>
                      <a:stretch>
                        <a:fillRect/>
                      </a:stretch>
                    </p:blipFill>
                    <p:spPr bwMode="auto">
                      <a:xfrm>
                        <a:off x="1249617" y="1714500"/>
                        <a:ext cx="3714750" cy="1714500"/>
                      </a:xfrm>
                      <a:prstGeom prst="rect">
                        <a:avLst/>
                      </a:prstGeom>
                      <a:noFill/>
                      <a:ln>
                        <a:noFill/>
                      </a:ln>
                    </p:spPr>
                  </p:pic>
                </p:oleObj>
              </mc:Fallback>
            </mc:AlternateContent>
          </a:graphicData>
        </a:graphic>
      </p:graphicFrame>
      <p:grpSp>
        <p:nvGrpSpPr>
          <p:cNvPr id="6" name="Group 5">
            <a:extLst>
              <a:ext uri="{FF2B5EF4-FFF2-40B4-BE49-F238E27FC236}">
                <a16:creationId xmlns:a16="http://schemas.microsoft.com/office/drawing/2014/main" id="{9491FB10-35E8-EADB-D178-BCF967B1375C}"/>
              </a:ext>
            </a:extLst>
          </p:cNvPr>
          <p:cNvGrpSpPr/>
          <p:nvPr/>
        </p:nvGrpSpPr>
        <p:grpSpPr>
          <a:xfrm>
            <a:off x="6432533" y="313377"/>
            <a:ext cx="2596458" cy="1529735"/>
            <a:chOff x="6014142" y="898960"/>
            <a:chExt cx="2596458" cy="1529735"/>
          </a:xfrm>
        </p:grpSpPr>
        <p:grpSp>
          <p:nvGrpSpPr>
            <p:cNvPr id="7" name="Group 6">
              <a:extLst>
                <a:ext uri="{FF2B5EF4-FFF2-40B4-BE49-F238E27FC236}">
                  <a16:creationId xmlns:a16="http://schemas.microsoft.com/office/drawing/2014/main" id="{13024D05-E893-7C08-0B9C-56E5D9067D6F}"/>
                </a:ext>
              </a:extLst>
            </p:cNvPr>
            <p:cNvGrpSpPr/>
            <p:nvPr/>
          </p:nvGrpSpPr>
          <p:grpSpPr>
            <a:xfrm>
              <a:off x="6934200" y="1271279"/>
              <a:ext cx="1066800" cy="849542"/>
              <a:chOff x="2281637" y="4495800"/>
              <a:chExt cx="1402953" cy="990601"/>
            </a:xfrm>
          </p:grpSpPr>
          <p:sp>
            <p:nvSpPr>
              <p:cNvPr id="32" name="Pie 6">
                <a:extLst>
                  <a:ext uri="{FF2B5EF4-FFF2-40B4-BE49-F238E27FC236}">
                    <a16:creationId xmlns:a16="http://schemas.microsoft.com/office/drawing/2014/main" id="{95681A7E-27EB-4C86-237F-CCCB2335A15B}"/>
                  </a:ext>
                </a:extLst>
              </p:cNvPr>
              <p:cNvSpPr/>
              <p:nvPr/>
            </p:nvSpPr>
            <p:spPr bwMode="auto">
              <a:xfrm>
                <a:off x="2345959" y="4495800"/>
                <a:ext cx="1282415" cy="990600"/>
              </a:xfrm>
              <a:prstGeom prst="pie">
                <a:avLst>
                  <a:gd name="adj1" fmla="val 5384087"/>
                  <a:gd name="adj2" fmla="val 16200000"/>
                </a:avLst>
              </a:prstGeom>
              <a:noFill/>
              <a:ln w="19050" cap="flat" cmpd="sng" algn="ctr">
                <a:solidFill>
                  <a:schemeClr val="tx1"/>
                </a:solidFill>
                <a:prstDash val="solid"/>
                <a:miter lim="800000"/>
                <a:headEnd type="none" w="med" len="med"/>
                <a:tailEnd type="none" w="med" len="med"/>
              </a:ln>
              <a:effectLst/>
            </p:spPr>
            <p:txBody>
              <a:bodyPr vert="horz" wrap="none" lIns="0" tIns="34290" rIns="0" bIns="34290" numCol="1" rtlCol="0" anchor="ctr" anchorCtr="0" compatLnSpc="1">
                <a:prstTxWarp prst="textNoShape">
                  <a:avLst/>
                </a:prstTxWarp>
              </a:bodyPr>
              <a:lstStyle/>
              <a:p>
                <a:pPr defTabSz="685800"/>
                <a:r>
                  <a:rPr lang="en-US" dirty="0"/>
                  <a:t>z</a:t>
                </a:r>
              </a:p>
            </p:txBody>
          </p:sp>
          <p:sp>
            <p:nvSpPr>
              <p:cNvPr id="33" name="Pie 7">
                <a:extLst>
                  <a:ext uri="{FF2B5EF4-FFF2-40B4-BE49-F238E27FC236}">
                    <a16:creationId xmlns:a16="http://schemas.microsoft.com/office/drawing/2014/main" id="{EDC2C306-E07A-B5B7-18C7-48B7B3A9298C}"/>
                  </a:ext>
                </a:extLst>
              </p:cNvPr>
              <p:cNvSpPr/>
              <p:nvPr/>
            </p:nvSpPr>
            <p:spPr bwMode="auto">
              <a:xfrm flipH="1">
                <a:off x="2281637" y="4495800"/>
                <a:ext cx="1402953" cy="990601"/>
              </a:xfrm>
              <a:prstGeom prst="pie">
                <a:avLst>
                  <a:gd name="adj1" fmla="val 5384087"/>
                  <a:gd name="adj2" fmla="val 16200000"/>
                </a:avLst>
              </a:prstGeom>
              <a:solidFill>
                <a:schemeClr val="bg1">
                  <a:lumMod val="85000"/>
                </a:schemeClr>
              </a:solidFill>
              <a:ln w="19050" cap="flat" cmpd="sng" algn="ctr">
                <a:solidFill>
                  <a:schemeClr val="tx1"/>
                </a:solidFill>
                <a:prstDash val="solid"/>
                <a:miter lim="800000"/>
                <a:headEnd type="none" w="med" len="med"/>
                <a:tailEnd type="none" w="med" len="med"/>
              </a:ln>
              <a:effectLst/>
            </p:spPr>
            <p:txBody>
              <a:bodyPr vert="horz" wrap="none" lIns="68580" tIns="34290" rIns="0" bIns="34290" numCol="1" rtlCol="0" anchor="ctr" anchorCtr="0" compatLnSpc="1">
                <a:prstTxWarp prst="textNoShape">
                  <a:avLst/>
                </a:prstTxWarp>
              </a:bodyPr>
              <a:lstStyle/>
              <a:p>
                <a:pPr algn="r" defTabSz="685800"/>
                <a:r>
                  <a:rPr lang="en-US" dirty="0"/>
                  <a:t>f(z)</a:t>
                </a:r>
              </a:p>
            </p:txBody>
          </p:sp>
        </p:grpSp>
        <p:cxnSp>
          <p:nvCxnSpPr>
            <p:cNvPr id="8" name="Straight Connector 7">
              <a:extLst>
                <a:ext uri="{FF2B5EF4-FFF2-40B4-BE49-F238E27FC236}">
                  <a16:creationId xmlns:a16="http://schemas.microsoft.com/office/drawing/2014/main" id="{E435129D-C966-B93F-D1E4-9EDF712E562A}"/>
                </a:ext>
              </a:extLst>
            </p:cNvPr>
            <p:cNvCxnSpPr/>
            <p:nvPr/>
          </p:nvCxnSpPr>
          <p:spPr bwMode="auto">
            <a:xfrm>
              <a:off x="6408795" y="1154339"/>
              <a:ext cx="644607" cy="345662"/>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a:extLst>
                <a:ext uri="{FF2B5EF4-FFF2-40B4-BE49-F238E27FC236}">
                  <a16:creationId xmlns:a16="http://schemas.microsoft.com/office/drawing/2014/main" id="{9D430FF5-E814-FDA2-AD38-7C146FB6DC87}"/>
                </a:ext>
              </a:extLst>
            </p:cNvPr>
            <p:cNvSpPr txBox="1"/>
            <p:nvPr/>
          </p:nvSpPr>
          <p:spPr>
            <a:xfrm>
              <a:off x="6043006" y="915814"/>
              <a:ext cx="231770" cy="326837"/>
            </a:xfrm>
            <a:prstGeom prst="rect">
              <a:avLst/>
            </a:prstGeom>
            <a:noFill/>
          </p:spPr>
          <p:txBody>
            <a:bodyPr wrap="square" lIns="0" tIns="0" rIns="0" bIns="0" rtlCol="0">
              <a:spAutoFit/>
            </a:bodyPr>
            <a:lstStyle/>
            <a:p>
              <a:pPr algn="ctr"/>
              <a:r>
                <a:rPr lang="en-US" dirty="0"/>
                <a:t>x</a:t>
              </a:r>
              <a:r>
                <a:rPr lang="en-US" baseline="-25000" dirty="0"/>
                <a:t>1</a:t>
              </a:r>
              <a:endParaRPr lang="en-US" dirty="0"/>
            </a:p>
          </p:txBody>
        </p:sp>
        <p:sp>
          <p:nvSpPr>
            <p:cNvPr id="10" name="TextBox 9">
              <a:extLst>
                <a:ext uri="{FF2B5EF4-FFF2-40B4-BE49-F238E27FC236}">
                  <a16:creationId xmlns:a16="http://schemas.microsoft.com/office/drawing/2014/main" id="{8878CBBA-B692-AC9E-8323-0B3D3821B7EC}"/>
                </a:ext>
              </a:extLst>
            </p:cNvPr>
            <p:cNvSpPr txBox="1"/>
            <p:nvPr/>
          </p:nvSpPr>
          <p:spPr>
            <a:xfrm>
              <a:off x="6439109" y="1368025"/>
              <a:ext cx="351373" cy="326837"/>
            </a:xfrm>
            <a:prstGeom prst="rect">
              <a:avLst/>
            </a:prstGeom>
            <a:noFill/>
          </p:spPr>
          <p:txBody>
            <a:bodyPr wrap="square" lIns="0" tIns="0" rIns="0" bIns="0" rtlCol="0">
              <a:spAutoFit/>
            </a:bodyPr>
            <a:lstStyle/>
            <a:p>
              <a:pPr algn="ctr"/>
              <a:r>
                <a:rPr lang="en-US" dirty="0"/>
                <a:t>w</a:t>
              </a:r>
              <a:r>
                <a:rPr lang="en-US" baseline="-25000" dirty="0"/>
                <a:t>2</a:t>
              </a:r>
              <a:endParaRPr lang="en-US" dirty="0"/>
            </a:p>
          </p:txBody>
        </p:sp>
        <p:sp>
          <p:nvSpPr>
            <p:cNvPr id="12" name="TextBox 11">
              <a:extLst>
                <a:ext uri="{FF2B5EF4-FFF2-40B4-BE49-F238E27FC236}">
                  <a16:creationId xmlns:a16="http://schemas.microsoft.com/office/drawing/2014/main" id="{D5AB5928-E090-4BE3-6959-1A540A1A7C0B}"/>
                </a:ext>
              </a:extLst>
            </p:cNvPr>
            <p:cNvSpPr txBox="1"/>
            <p:nvPr/>
          </p:nvSpPr>
          <p:spPr>
            <a:xfrm>
              <a:off x="6019800" y="1396894"/>
              <a:ext cx="289710" cy="326837"/>
            </a:xfrm>
            <a:prstGeom prst="rect">
              <a:avLst/>
            </a:prstGeom>
            <a:noFill/>
          </p:spPr>
          <p:txBody>
            <a:bodyPr wrap="square" lIns="0" tIns="0" rIns="0" bIns="0" rtlCol="0">
              <a:spAutoFit/>
            </a:bodyPr>
            <a:lstStyle/>
            <a:p>
              <a:pPr algn="ctr"/>
              <a:r>
                <a:rPr lang="en-US" dirty="0"/>
                <a:t>x</a:t>
              </a:r>
              <a:r>
                <a:rPr lang="en-US" baseline="-25000" dirty="0"/>
                <a:t>2</a:t>
              </a:r>
              <a:endParaRPr lang="en-US" dirty="0"/>
            </a:p>
          </p:txBody>
        </p:sp>
        <p:cxnSp>
          <p:nvCxnSpPr>
            <p:cNvPr id="13" name="Straight Connector 12">
              <a:extLst>
                <a:ext uri="{FF2B5EF4-FFF2-40B4-BE49-F238E27FC236}">
                  <a16:creationId xmlns:a16="http://schemas.microsoft.com/office/drawing/2014/main" id="{D5C4240F-5E69-61B0-CA39-835BFF612BF7}"/>
                </a:ext>
              </a:extLst>
            </p:cNvPr>
            <p:cNvCxnSpPr/>
            <p:nvPr/>
          </p:nvCxnSpPr>
          <p:spPr bwMode="auto">
            <a:xfrm>
              <a:off x="6343610" y="1615109"/>
              <a:ext cx="633006" cy="81687"/>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BD389DFD-30DF-49E5-8BF0-12A3C54846BB}"/>
                </a:ext>
              </a:extLst>
            </p:cNvPr>
            <p:cNvCxnSpPr/>
            <p:nvPr/>
          </p:nvCxnSpPr>
          <p:spPr bwMode="auto">
            <a:xfrm flipV="1">
              <a:off x="6408795" y="1957446"/>
              <a:ext cx="673579" cy="392096"/>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a:extLst>
                <a:ext uri="{FF2B5EF4-FFF2-40B4-BE49-F238E27FC236}">
                  <a16:creationId xmlns:a16="http://schemas.microsoft.com/office/drawing/2014/main" id="{FA69548B-8AE0-4BE9-23F9-AA93D8951756}"/>
                </a:ext>
              </a:extLst>
            </p:cNvPr>
            <p:cNvSpPr txBox="1"/>
            <p:nvPr/>
          </p:nvSpPr>
          <p:spPr>
            <a:xfrm>
              <a:off x="6082870" y="1634727"/>
              <a:ext cx="260739" cy="326837"/>
            </a:xfrm>
            <a:prstGeom prst="rect">
              <a:avLst/>
            </a:prstGeom>
            <a:noFill/>
          </p:spPr>
          <p:txBody>
            <a:bodyPr wrap="square" lIns="0" tIns="0" rIns="0" bIns="0" rtlCol="0">
              <a:spAutoFit/>
            </a:bodyPr>
            <a:lstStyle/>
            <a:p>
              <a:pPr algn="ctr"/>
              <a:r>
                <a:rPr lang="en-US" dirty="0"/>
                <a:t>…</a:t>
              </a:r>
            </a:p>
          </p:txBody>
        </p:sp>
        <p:sp>
          <p:nvSpPr>
            <p:cNvPr id="17" name="TextBox 16">
              <a:extLst>
                <a:ext uri="{FF2B5EF4-FFF2-40B4-BE49-F238E27FC236}">
                  <a16:creationId xmlns:a16="http://schemas.microsoft.com/office/drawing/2014/main" id="{FB4916BE-596F-70CA-A160-11BB5EF12443}"/>
                </a:ext>
              </a:extLst>
            </p:cNvPr>
            <p:cNvSpPr txBox="1"/>
            <p:nvPr/>
          </p:nvSpPr>
          <p:spPr>
            <a:xfrm>
              <a:off x="6014142" y="2101858"/>
              <a:ext cx="260739" cy="326837"/>
            </a:xfrm>
            <a:prstGeom prst="rect">
              <a:avLst/>
            </a:prstGeom>
            <a:noFill/>
          </p:spPr>
          <p:txBody>
            <a:bodyPr wrap="square" lIns="0" tIns="0" rIns="0" bIns="0" rtlCol="0">
              <a:spAutoFit/>
            </a:bodyPr>
            <a:lstStyle/>
            <a:p>
              <a:pPr algn="ctr"/>
              <a:r>
                <a:rPr lang="en-US" dirty="0" err="1"/>
                <a:t>x</a:t>
              </a:r>
              <a:r>
                <a:rPr lang="en-US" baseline="-25000" dirty="0" err="1"/>
                <a:t>N</a:t>
              </a:r>
              <a:endParaRPr lang="en-US" dirty="0"/>
            </a:p>
          </p:txBody>
        </p:sp>
        <p:cxnSp>
          <p:nvCxnSpPr>
            <p:cNvPr id="20" name="Straight Arrow Connector 19">
              <a:extLst>
                <a:ext uri="{FF2B5EF4-FFF2-40B4-BE49-F238E27FC236}">
                  <a16:creationId xmlns:a16="http://schemas.microsoft.com/office/drawing/2014/main" id="{9AC5AA25-F95F-FF11-2050-EA1DA040B567}"/>
                </a:ext>
              </a:extLst>
            </p:cNvPr>
            <p:cNvCxnSpPr>
              <a:cxnSpLocks/>
              <a:stCxn id="33" idx="2"/>
            </p:cNvCxnSpPr>
            <p:nvPr/>
          </p:nvCxnSpPr>
          <p:spPr bwMode="auto">
            <a:xfrm flipV="1">
              <a:off x="8001000" y="1696049"/>
              <a:ext cx="316572" cy="1"/>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Box 22">
              <a:extLst>
                <a:ext uri="{FF2B5EF4-FFF2-40B4-BE49-F238E27FC236}">
                  <a16:creationId xmlns:a16="http://schemas.microsoft.com/office/drawing/2014/main" id="{CBFC722A-D682-0E8A-DB31-27556E3FFF09}"/>
                </a:ext>
              </a:extLst>
            </p:cNvPr>
            <p:cNvSpPr txBox="1"/>
            <p:nvPr/>
          </p:nvSpPr>
          <p:spPr>
            <a:xfrm>
              <a:off x="8378830" y="1541811"/>
              <a:ext cx="231770" cy="276999"/>
            </a:xfrm>
            <a:prstGeom prst="rect">
              <a:avLst/>
            </a:prstGeom>
            <a:noFill/>
          </p:spPr>
          <p:txBody>
            <a:bodyPr wrap="square" lIns="0" tIns="0" rIns="0" bIns="0" rtlCol="0">
              <a:spAutoFit/>
            </a:bodyPr>
            <a:lstStyle/>
            <a:p>
              <a:pPr algn="ctr"/>
              <a:r>
                <a:rPr lang="en-US" dirty="0"/>
                <a:t>a</a:t>
              </a:r>
            </a:p>
          </p:txBody>
        </p:sp>
        <p:sp>
          <p:nvSpPr>
            <p:cNvPr id="24" name="TextBox 23">
              <a:extLst>
                <a:ext uri="{FF2B5EF4-FFF2-40B4-BE49-F238E27FC236}">
                  <a16:creationId xmlns:a16="http://schemas.microsoft.com/office/drawing/2014/main" id="{87649368-8A12-7E0B-1DEA-8771CEAA4F10}"/>
                </a:ext>
              </a:extLst>
            </p:cNvPr>
            <p:cNvSpPr txBox="1"/>
            <p:nvPr/>
          </p:nvSpPr>
          <p:spPr>
            <a:xfrm>
              <a:off x="6474663" y="898960"/>
              <a:ext cx="312332" cy="326836"/>
            </a:xfrm>
            <a:prstGeom prst="rect">
              <a:avLst/>
            </a:prstGeom>
            <a:noFill/>
          </p:spPr>
          <p:txBody>
            <a:bodyPr wrap="square" lIns="0" tIns="0" rIns="0" bIns="0" rtlCol="0">
              <a:spAutoFit/>
            </a:bodyPr>
            <a:lstStyle/>
            <a:p>
              <a:pPr algn="ctr"/>
              <a:r>
                <a:rPr lang="en-US" dirty="0"/>
                <a:t>w</a:t>
              </a:r>
              <a:r>
                <a:rPr lang="en-US" baseline="-25000" dirty="0"/>
                <a:t>1</a:t>
              </a:r>
              <a:endParaRPr lang="en-US" dirty="0"/>
            </a:p>
          </p:txBody>
        </p:sp>
        <p:sp>
          <p:nvSpPr>
            <p:cNvPr id="28" name="TextBox 27">
              <a:extLst>
                <a:ext uri="{FF2B5EF4-FFF2-40B4-BE49-F238E27FC236}">
                  <a16:creationId xmlns:a16="http://schemas.microsoft.com/office/drawing/2014/main" id="{834B1C8B-44B2-343D-F6F2-747632252C77}"/>
                </a:ext>
              </a:extLst>
            </p:cNvPr>
            <p:cNvSpPr txBox="1"/>
            <p:nvPr/>
          </p:nvSpPr>
          <p:spPr>
            <a:xfrm>
              <a:off x="6454012" y="1805781"/>
              <a:ext cx="351375" cy="326836"/>
            </a:xfrm>
            <a:prstGeom prst="rect">
              <a:avLst/>
            </a:prstGeom>
            <a:noFill/>
          </p:spPr>
          <p:txBody>
            <a:bodyPr wrap="square" lIns="0" tIns="0" rIns="0" bIns="0" rtlCol="0">
              <a:spAutoFit/>
            </a:bodyPr>
            <a:lstStyle/>
            <a:p>
              <a:pPr algn="ctr"/>
              <a:r>
                <a:rPr lang="en-US" dirty="0" err="1"/>
                <a:t>w</a:t>
              </a:r>
              <a:r>
                <a:rPr lang="en-US" baseline="-25000" dirty="0" err="1"/>
                <a:t>N</a:t>
              </a:r>
              <a:endParaRPr lang="en-US" dirty="0"/>
            </a:p>
          </p:txBody>
        </p:sp>
        <p:sp>
          <p:nvSpPr>
            <p:cNvPr id="29" name="TextBox 28">
              <a:extLst>
                <a:ext uri="{FF2B5EF4-FFF2-40B4-BE49-F238E27FC236}">
                  <a16:creationId xmlns:a16="http://schemas.microsoft.com/office/drawing/2014/main" id="{7555B1F0-3CA7-2DBD-C8CB-542A9B663AC5}"/>
                </a:ext>
              </a:extLst>
            </p:cNvPr>
            <p:cNvSpPr txBox="1"/>
            <p:nvPr/>
          </p:nvSpPr>
          <p:spPr>
            <a:xfrm>
              <a:off x="6465230" y="1565975"/>
              <a:ext cx="260739" cy="326837"/>
            </a:xfrm>
            <a:prstGeom prst="rect">
              <a:avLst/>
            </a:prstGeom>
            <a:noFill/>
          </p:spPr>
          <p:txBody>
            <a:bodyPr wrap="square" lIns="0" tIns="0" rIns="0" bIns="0" rtlCol="0">
              <a:spAutoFit/>
            </a:bodyPr>
            <a:lstStyle/>
            <a:p>
              <a:pPr algn="ctr"/>
              <a:r>
                <a:rPr lang="en-US" dirty="0"/>
                <a:t>…</a:t>
              </a:r>
            </a:p>
          </p:txBody>
        </p:sp>
      </p:grpSp>
      <p:grpSp>
        <p:nvGrpSpPr>
          <p:cNvPr id="40" name="Group 39">
            <a:extLst>
              <a:ext uri="{FF2B5EF4-FFF2-40B4-BE49-F238E27FC236}">
                <a16:creationId xmlns:a16="http://schemas.microsoft.com/office/drawing/2014/main" id="{3043A230-25AB-6B50-550A-65970BE0F7D7}"/>
              </a:ext>
            </a:extLst>
          </p:cNvPr>
          <p:cNvGrpSpPr/>
          <p:nvPr/>
        </p:nvGrpSpPr>
        <p:grpSpPr>
          <a:xfrm>
            <a:off x="6335585" y="1928443"/>
            <a:ext cx="2667778" cy="1875087"/>
            <a:chOff x="6335585" y="1928443"/>
            <a:chExt cx="2667778" cy="1875087"/>
          </a:xfrm>
        </p:grpSpPr>
        <p:grpSp>
          <p:nvGrpSpPr>
            <p:cNvPr id="25" name="Group 24"/>
            <p:cNvGrpSpPr/>
            <p:nvPr/>
          </p:nvGrpSpPr>
          <p:grpSpPr>
            <a:xfrm>
              <a:off x="6335586" y="1928443"/>
              <a:ext cx="2533650" cy="1645210"/>
              <a:chOff x="5846202" y="4640175"/>
              <a:chExt cx="2905347" cy="1720022"/>
            </a:xfrm>
          </p:grpSpPr>
          <p:grpSp>
            <p:nvGrpSpPr>
              <p:cNvPr id="51" name="Group 50"/>
              <p:cNvGrpSpPr/>
              <p:nvPr/>
            </p:nvGrpSpPr>
            <p:grpSpPr>
              <a:xfrm>
                <a:off x="5846202" y="4640175"/>
                <a:ext cx="2905347" cy="1495392"/>
                <a:chOff x="4147024" y="5269670"/>
                <a:chExt cx="2878500" cy="1215934"/>
              </a:xfrm>
            </p:grpSpPr>
            <p:cxnSp>
              <p:nvCxnSpPr>
                <p:cNvPr id="60" name="Straight Connector 59"/>
                <p:cNvCxnSpPr/>
                <p:nvPr/>
              </p:nvCxnSpPr>
              <p:spPr bwMode="auto">
                <a:xfrm>
                  <a:off x="4724400" y="5363377"/>
                  <a:ext cx="0" cy="1037423"/>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p:cNvCxnSpPr/>
                <p:nvPr/>
              </p:nvCxnSpPr>
              <p:spPr bwMode="auto">
                <a:xfrm flipH="1">
                  <a:off x="4724400" y="6400800"/>
                  <a:ext cx="1981200" cy="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TextBox 61"/>
                <p:cNvSpPr txBox="1"/>
                <p:nvPr/>
              </p:nvSpPr>
              <p:spPr>
                <a:xfrm>
                  <a:off x="6781800" y="6250128"/>
                  <a:ext cx="243724" cy="235476"/>
                </a:xfrm>
                <a:prstGeom prst="rect">
                  <a:avLst/>
                </a:prstGeom>
                <a:noFill/>
              </p:spPr>
              <p:txBody>
                <a:bodyPr wrap="square" lIns="0" tIns="0" rIns="0" bIns="0" rtlCol="0">
                  <a:spAutoFit/>
                </a:bodyPr>
                <a:lstStyle/>
                <a:p>
                  <a:pPr algn="ctr"/>
                  <a:r>
                    <a:rPr lang="en-US" dirty="0"/>
                    <a:t>z</a:t>
                  </a:r>
                </a:p>
              </p:txBody>
            </p:sp>
            <p:sp>
              <p:nvSpPr>
                <p:cNvPr id="63" name="TextBox 62"/>
                <p:cNvSpPr txBox="1"/>
                <p:nvPr/>
              </p:nvSpPr>
              <p:spPr>
                <a:xfrm>
                  <a:off x="4147024" y="5269670"/>
                  <a:ext cx="540348" cy="235476"/>
                </a:xfrm>
                <a:prstGeom prst="rect">
                  <a:avLst/>
                </a:prstGeom>
                <a:noFill/>
              </p:spPr>
              <p:txBody>
                <a:bodyPr wrap="square" lIns="0" tIns="0" rIns="0" bIns="0" rtlCol="0">
                  <a:spAutoFit/>
                </a:bodyPr>
                <a:lstStyle/>
                <a:p>
                  <a:pPr algn="ctr"/>
                  <a:r>
                    <a:rPr lang="en-US" dirty="0"/>
                    <a:t>f(z)</a:t>
                  </a:r>
                </a:p>
              </p:txBody>
            </p:sp>
          </p:grpSp>
          <p:cxnSp>
            <p:nvCxnSpPr>
              <p:cNvPr id="52" name="Straight Connector 51"/>
              <p:cNvCxnSpPr/>
              <p:nvPr/>
            </p:nvCxnSpPr>
            <p:spPr bwMode="auto">
              <a:xfrm flipH="1">
                <a:off x="6403363" y="5250538"/>
                <a:ext cx="1317084" cy="0"/>
              </a:xfrm>
              <a:prstGeom prst="line">
                <a:avLst/>
              </a:prstGeom>
              <a:solidFill>
                <a:schemeClr val="accent1"/>
              </a:solidFill>
              <a:ln w="12700"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Connector 56"/>
              <p:cNvCxnSpPr/>
              <p:nvPr/>
            </p:nvCxnSpPr>
            <p:spPr bwMode="auto">
              <a:xfrm flipH="1">
                <a:off x="7206274" y="5242789"/>
                <a:ext cx="514173" cy="784760"/>
              </a:xfrm>
              <a:prstGeom prst="line">
                <a:avLst/>
              </a:prstGeom>
              <a:solidFill>
                <a:schemeClr val="accent1"/>
              </a:solidFill>
              <a:ln w="254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57"/>
              <p:cNvCxnSpPr/>
              <p:nvPr/>
            </p:nvCxnSpPr>
            <p:spPr bwMode="auto">
              <a:xfrm flipH="1">
                <a:off x="7720447" y="5242789"/>
                <a:ext cx="682594" cy="0"/>
              </a:xfrm>
              <a:prstGeom prst="line">
                <a:avLst/>
              </a:prstGeom>
              <a:solidFill>
                <a:schemeClr val="accent1"/>
              </a:solidFill>
              <a:ln w="254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58"/>
              <p:cNvCxnSpPr/>
              <p:nvPr/>
            </p:nvCxnSpPr>
            <p:spPr bwMode="auto">
              <a:xfrm flipH="1">
                <a:off x="6403363" y="6027549"/>
                <a:ext cx="802911" cy="0"/>
              </a:xfrm>
              <a:prstGeom prst="line">
                <a:avLst/>
              </a:prstGeom>
              <a:solidFill>
                <a:schemeClr val="accent1"/>
              </a:solidFill>
              <a:ln w="254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TextBox 53"/>
              <p:cNvSpPr txBox="1"/>
              <p:nvPr/>
            </p:nvSpPr>
            <p:spPr>
              <a:xfrm>
                <a:off x="6129965" y="5154654"/>
                <a:ext cx="245997" cy="289595"/>
              </a:xfrm>
              <a:prstGeom prst="rect">
                <a:avLst/>
              </a:prstGeom>
              <a:noFill/>
            </p:spPr>
            <p:txBody>
              <a:bodyPr wrap="square" lIns="0" tIns="0" rIns="0" bIns="0" rtlCol="0">
                <a:spAutoFit/>
              </a:bodyPr>
              <a:lstStyle/>
              <a:p>
                <a:pPr algn="ctr"/>
                <a:r>
                  <a:rPr lang="en-US" dirty="0"/>
                  <a:t>1</a:t>
                </a:r>
              </a:p>
            </p:txBody>
          </p:sp>
          <p:sp>
            <p:nvSpPr>
              <p:cNvPr id="55" name="TextBox 54"/>
              <p:cNvSpPr txBox="1"/>
              <p:nvPr/>
            </p:nvSpPr>
            <p:spPr>
              <a:xfrm>
                <a:off x="6119991" y="5811182"/>
                <a:ext cx="245997" cy="289595"/>
              </a:xfrm>
              <a:prstGeom prst="rect">
                <a:avLst/>
              </a:prstGeom>
              <a:noFill/>
            </p:spPr>
            <p:txBody>
              <a:bodyPr wrap="square" lIns="0" tIns="0" rIns="0" bIns="0" rtlCol="0">
                <a:spAutoFit/>
              </a:bodyPr>
              <a:lstStyle/>
              <a:p>
                <a:pPr algn="ctr"/>
                <a:r>
                  <a:rPr lang="en-US" dirty="0"/>
                  <a:t>0</a:t>
                </a:r>
              </a:p>
            </p:txBody>
          </p:sp>
          <p:sp>
            <p:nvSpPr>
              <p:cNvPr id="56" name="TextBox 55"/>
              <p:cNvSpPr txBox="1"/>
              <p:nvPr/>
            </p:nvSpPr>
            <p:spPr>
              <a:xfrm>
                <a:off x="6508431" y="5700107"/>
                <a:ext cx="712964" cy="289595"/>
              </a:xfrm>
              <a:prstGeom prst="rect">
                <a:avLst/>
              </a:prstGeom>
              <a:noFill/>
            </p:spPr>
            <p:txBody>
              <a:bodyPr wrap="square" lIns="0" tIns="0" rIns="0" bIns="0" rtlCol="0">
                <a:spAutoFit/>
              </a:bodyPr>
              <a:lstStyle/>
              <a:p>
                <a:pPr algn="ctr"/>
                <a:r>
                  <a:rPr lang="el-GR" dirty="0"/>
                  <a:t>θ</a:t>
                </a:r>
                <a:r>
                  <a:rPr lang="en-US" dirty="0"/>
                  <a:t>-1/c</a:t>
                </a:r>
              </a:p>
            </p:txBody>
          </p:sp>
          <p:cxnSp>
            <p:nvCxnSpPr>
              <p:cNvPr id="64" name="Straight Connector 63"/>
              <p:cNvCxnSpPr/>
              <p:nvPr/>
            </p:nvCxnSpPr>
            <p:spPr bwMode="auto">
              <a:xfrm flipH="1">
                <a:off x="7463361" y="5242791"/>
                <a:ext cx="2" cy="800463"/>
              </a:xfrm>
              <a:prstGeom prst="line">
                <a:avLst/>
              </a:prstGeom>
              <a:solidFill>
                <a:schemeClr val="accent1"/>
              </a:solidFill>
              <a:ln w="12700"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TextBox 64"/>
              <p:cNvSpPr txBox="1"/>
              <p:nvPr/>
            </p:nvSpPr>
            <p:spPr>
              <a:xfrm>
                <a:off x="7726476" y="5712623"/>
                <a:ext cx="712964" cy="289595"/>
              </a:xfrm>
              <a:prstGeom prst="rect">
                <a:avLst/>
              </a:prstGeom>
              <a:noFill/>
            </p:spPr>
            <p:txBody>
              <a:bodyPr wrap="square" lIns="0" tIns="0" rIns="0" bIns="0" rtlCol="0">
                <a:spAutoFit/>
              </a:bodyPr>
              <a:lstStyle/>
              <a:p>
                <a:pPr algn="ctr"/>
                <a:r>
                  <a:rPr lang="el-GR" dirty="0"/>
                  <a:t>θ</a:t>
                </a:r>
                <a:r>
                  <a:rPr lang="en-US" dirty="0"/>
                  <a:t>+1/c</a:t>
                </a:r>
              </a:p>
            </p:txBody>
          </p:sp>
          <p:sp>
            <p:nvSpPr>
              <p:cNvPr id="66" name="TextBox 65"/>
              <p:cNvSpPr txBox="1"/>
              <p:nvPr/>
            </p:nvSpPr>
            <p:spPr>
              <a:xfrm>
                <a:off x="7334209" y="6070602"/>
                <a:ext cx="285791" cy="289595"/>
              </a:xfrm>
              <a:prstGeom prst="rect">
                <a:avLst/>
              </a:prstGeom>
              <a:noFill/>
            </p:spPr>
            <p:txBody>
              <a:bodyPr wrap="square" lIns="0" tIns="0" rIns="0" bIns="0" rtlCol="0">
                <a:spAutoFit/>
              </a:bodyPr>
              <a:lstStyle/>
              <a:p>
                <a:pPr algn="ctr"/>
                <a:r>
                  <a:rPr lang="el-GR" dirty="0"/>
                  <a:t>θ</a:t>
                </a:r>
                <a:endParaRPr lang="en-US" dirty="0"/>
              </a:p>
            </p:txBody>
          </p:sp>
          <p:cxnSp>
            <p:nvCxnSpPr>
              <p:cNvPr id="67" name="Straight Connector 66"/>
              <p:cNvCxnSpPr/>
              <p:nvPr/>
            </p:nvCxnSpPr>
            <p:spPr bwMode="auto">
              <a:xfrm flipH="1">
                <a:off x="7201106" y="5232060"/>
                <a:ext cx="2" cy="800463"/>
              </a:xfrm>
              <a:prstGeom prst="line">
                <a:avLst/>
              </a:prstGeom>
              <a:solidFill>
                <a:schemeClr val="accent1"/>
              </a:solidFill>
              <a:ln w="12700"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Straight Connector 67"/>
              <p:cNvCxnSpPr/>
              <p:nvPr/>
            </p:nvCxnSpPr>
            <p:spPr bwMode="auto">
              <a:xfrm flipH="1">
                <a:off x="7732567" y="5250400"/>
                <a:ext cx="2" cy="800463"/>
              </a:xfrm>
              <a:prstGeom prst="line">
                <a:avLst/>
              </a:prstGeom>
              <a:solidFill>
                <a:schemeClr val="accent1"/>
              </a:solidFill>
              <a:ln w="12700"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1" name="Straight Connector 10">
              <a:extLst>
                <a:ext uri="{FF2B5EF4-FFF2-40B4-BE49-F238E27FC236}">
                  <a16:creationId xmlns:a16="http://schemas.microsoft.com/office/drawing/2014/main" id="{1A48BDEB-8523-14D4-A95F-6E4C1DFEF835}"/>
                </a:ext>
              </a:extLst>
            </p:cNvPr>
            <p:cNvCxnSpPr/>
            <p:nvPr/>
          </p:nvCxnSpPr>
          <p:spPr bwMode="auto">
            <a:xfrm flipH="1">
              <a:off x="7508767" y="2346571"/>
              <a:ext cx="494672"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6" name="Group 35">
              <a:extLst>
                <a:ext uri="{FF2B5EF4-FFF2-40B4-BE49-F238E27FC236}">
                  <a16:creationId xmlns:a16="http://schemas.microsoft.com/office/drawing/2014/main" id="{A3DE6281-C3F3-B5FE-2DA5-59DB328ABE9B}"/>
                </a:ext>
              </a:extLst>
            </p:cNvPr>
            <p:cNvGrpSpPr/>
            <p:nvPr/>
          </p:nvGrpSpPr>
          <p:grpSpPr>
            <a:xfrm>
              <a:off x="6649051" y="3557309"/>
              <a:ext cx="2354312" cy="246221"/>
              <a:chOff x="6674672" y="3431926"/>
              <a:chExt cx="2354312" cy="246221"/>
            </a:xfrm>
          </p:grpSpPr>
          <p:sp>
            <p:nvSpPr>
              <p:cNvPr id="16" name="TextBox 15">
                <a:extLst>
                  <a:ext uri="{FF2B5EF4-FFF2-40B4-BE49-F238E27FC236}">
                    <a16:creationId xmlns:a16="http://schemas.microsoft.com/office/drawing/2014/main" id="{1CA17D65-B2BD-93DF-66AB-E3AB2F3A845D}"/>
                  </a:ext>
                </a:extLst>
              </p:cNvPr>
              <p:cNvSpPr txBox="1"/>
              <p:nvPr/>
            </p:nvSpPr>
            <p:spPr>
              <a:xfrm>
                <a:off x="7029136" y="3431926"/>
                <a:ext cx="1999848" cy="246221"/>
              </a:xfrm>
              <a:prstGeom prst="rect">
                <a:avLst/>
              </a:prstGeom>
              <a:noFill/>
            </p:spPr>
            <p:txBody>
              <a:bodyPr wrap="square" lIns="0" tIns="0" rIns="0" bIns="0" rtlCol="0">
                <a:spAutoFit/>
              </a:bodyPr>
              <a:lstStyle/>
              <a:p>
                <a:r>
                  <a:rPr lang="en-US" sz="1600" dirty="0"/>
                  <a:t>Linear       Derivative</a:t>
                </a:r>
              </a:p>
            </p:txBody>
          </p:sp>
          <p:cxnSp>
            <p:nvCxnSpPr>
              <p:cNvPr id="18" name="Straight Connector 17">
                <a:extLst>
                  <a:ext uri="{FF2B5EF4-FFF2-40B4-BE49-F238E27FC236}">
                    <a16:creationId xmlns:a16="http://schemas.microsoft.com/office/drawing/2014/main" id="{8EAC29EA-7207-6496-5D96-8B4AE0BA2244}"/>
                  </a:ext>
                </a:extLst>
              </p:cNvPr>
              <p:cNvCxnSpPr/>
              <p:nvPr/>
            </p:nvCxnSpPr>
            <p:spPr bwMode="auto">
              <a:xfrm flipH="1">
                <a:off x="6674672" y="3573653"/>
                <a:ext cx="324400"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83460FA5-DF41-CD9E-50A4-C638BD29953B}"/>
                  </a:ext>
                </a:extLst>
              </p:cNvPr>
              <p:cNvCxnSpPr/>
              <p:nvPr/>
            </p:nvCxnSpPr>
            <p:spPr bwMode="auto">
              <a:xfrm flipH="1">
                <a:off x="7637872" y="3573653"/>
                <a:ext cx="324400"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1" name="Straight Connector 20">
              <a:extLst>
                <a:ext uri="{FF2B5EF4-FFF2-40B4-BE49-F238E27FC236}">
                  <a16:creationId xmlns:a16="http://schemas.microsoft.com/office/drawing/2014/main" id="{B9FE656F-7CFE-3F67-5D26-0A078E5F3248}"/>
                </a:ext>
              </a:extLst>
            </p:cNvPr>
            <p:cNvCxnSpPr/>
            <p:nvPr/>
          </p:nvCxnSpPr>
          <p:spPr bwMode="auto">
            <a:xfrm flipH="1">
              <a:off x="6855945" y="3282052"/>
              <a:ext cx="655849"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a:extLst>
                <a:ext uri="{FF2B5EF4-FFF2-40B4-BE49-F238E27FC236}">
                  <a16:creationId xmlns:a16="http://schemas.microsoft.com/office/drawing/2014/main" id="{FA89E679-4061-8FEA-74D3-BF452508BAC2}"/>
                </a:ext>
              </a:extLst>
            </p:cNvPr>
            <p:cNvCxnSpPr/>
            <p:nvPr/>
          </p:nvCxnSpPr>
          <p:spPr bwMode="auto">
            <a:xfrm flipH="1" flipV="1">
              <a:off x="8012900" y="3293925"/>
              <a:ext cx="584157"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A5063E9A-330F-E0DF-2C2D-62D0E6A16777}"/>
                </a:ext>
              </a:extLst>
            </p:cNvPr>
            <p:cNvCxnSpPr/>
            <p:nvPr/>
          </p:nvCxnSpPr>
          <p:spPr bwMode="auto">
            <a:xfrm flipH="1">
              <a:off x="6740490" y="2346571"/>
              <a:ext cx="1148582" cy="0"/>
            </a:xfrm>
            <a:prstGeom prst="line">
              <a:avLst/>
            </a:prstGeom>
            <a:solidFill>
              <a:schemeClr val="accent1"/>
            </a:solidFill>
            <a:ln w="12700"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a:extLst>
                <a:ext uri="{FF2B5EF4-FFF2-40B4-BE49-F238E27FC236}">
                  <a16:creationId xmlns:a16="http://schemas.microsoft.com/office/drawing/2014/main" id="{F7532380-60C4-CF40-FBF3-D11380E51261}"/>
                </a:ext>
              </a:extLst>
            </p:cNvPr>
            <p:cNvSpPr txBox="1"/>
            <p:nvPr/>
          </p:nvSpPr>
          <p:spPr>
            <a:xfrm>
              <a:off x="6335585" y="2175853"/>
              <a:ext cx="450277" cy="276999"/>
            </a:xfrm>
            <a:prstGeom prst="rect">
              <a:avLst/>
            </a:prstGeom>
            <a:noFill/>
          </p:spPr>
          <p:txBody>
            <a:bodyPr wrap="square" lIns="0" tIns="0" rIns="0" bIns="0" rtlCol="0">
              <a:spAutoFit/>
            </a:bodyPr>
            <a:lstStyle/>
            <a:p>
              <a:pPr algn="ctr"/>
              <a:r>
                <a:rPr lang="en-US" dirty="0"/>
                <a:t>c/2</a:t>
              </a:r>
            </a:p>
          </p:txBody>
        </p:sp>
      </p:grpSp>
    </p:spTree>
    <p:extLst>
      <p:ext uri="{BB962C8B-B14F-4D97-AF65-F5344CB8AC3E}">
        <p14:creationId xmlns:p14="http://schemas.microsoft.com/office/powerpoint/2010/main" val="802428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010" y="271779"/>
            <a:ext cx="7512276" cy="490538"/>
          </a:xfrm>
        </p:spPr>
        <p:txBody>
          <a:bodyPr/>
          <a:lstStyle/>
          <a:p>
            <a:r>
              <a:rPr lang="en-US" dirty="0"/>
              <a:t>Artificial Neuron: Linear Activation Function</a:t>
            </a:r>
          </a:p>
        </p:txBody>
      </p:sp>
      <p:sp>
        <p:nvSpPr>
          <p:cNvPr id="3" name="Content Placeholder 2"/>
          <p:cNvSpPr>
            <a:spLocks noGrp="1"/>
          </p:cNvSpPr>
          <p:nvPr>
            <p:ph sz="quarter" idx="10"/>
          </p:nvPr>
        </p:nvSpPr>
        <p:spPr>
          <a:xfrm>
            <a:off x="228600" y="846366"/>
            <a:ext cx="5595469" cy="520815"/>
          </a:xfrm>
        </p:spPr>
        <p:txBody>
          <a:bodyPr/>
          <a:lstStyle/>
          <a:p>
            <a:r>
              <a:rPr lang="en-US" dirty="0"/>
              <a:t>Linear or Identity activation function is</a:t>
            </a:r>
          </a:p>
          <a:p>
            <a:endParaRPr lang="en-US" dirty="0"/>
          </a:p>
          <a:p>
            <a:endParaRPr lang="en-US" dirty="0"/>
          </a:p>
          <a:p>
            <a:endParaRPr lang="en-US" dirty="0"/>
          </a:p>
          <a:p>
            <a:endParaRPr lang="en-US" dirty="0"/>
          </a:p>
          <a:p>
            <a:pPr marL="0" indent="0">
              <a:buNone/>
            </a:pPr>
            <a:endParaRPr lang="en-US" dirty="0"/>
          </a:p>
        </p:txBody>
      </p:sp>
      <p:sp>
        <p:nvSpPr>
          <p:cNvPr id="4" name="Content Placeholder 3">
            <a:extLst>
              <a:ext uri="{FF2B5EF4-FFF2-40B4-BE49-F238E27FC236}">
                <a16:creationId xmlns:a16="http://schemas.microsoft.com/office/drawing/2014/main" id="{6E37A0C4-0921-36CA-D631-07D674E7719A}"/>
              </a:ext>
            </a:extLst>
          </p:cNvPr>
          <p:cNvSpPr>
            <a:spLocks noGrp="1"/>
          </p:cNvSpPr>
          <p:nvPr>
            <p:ph sz="quarter" idx="11"/>
          </p:nvPr>
        </p:nvSpPr>
        <p:spPr>
          <a:xfrm>
            <a:off x="228600" y="2483751"/>
            <a:ext cx="6004926" cy="490538"/>
          </a:xfrm>
        </p:spPr>
        <p:txBody>
          <a:bodyPr/>
          <a:lstStyle/>
          <a:p>
            <a:r>
              <a:rPr lang="en-US" dirty="0"/>
              <a:t>This is a computationally convenient activation function with a simple derivative.</a:t>
            </a:r>
          </a:p>
          <a:p>
            <a:r>
              <a:rPr lang="en-US" dirty="0"/>
              <a:t>Mostly used for the hidden (inner) layers activation.</a:t>
            </a:r>
          </a:p>
          <a:p>
            <a:r>
              <a:rPr lang="en-US" dirty="0"/>
              <a:t>Sometimes may be used for the output layer if needed an unlimited activation response.</a:t>
            </a:r>
          </a:p>
        </p:txBody>
      </p:sp>
      <p:graphicFrame>
        <p:nvGraphicFramePr>
          <p:cNvPr id="5" name="Object 4"/>
          <p:cNvGraphicFramePr>
            <a:graphicFrameLocks noChangeAspect="1"/>
          </p:cNvGraphicFramePr>
          <p:nvPr>
            <p:extLst>
              <p:ext uri="{D42A27DB-BD31-4B8C-83A1-F6EECF244321}">
                <p14:modId xmlns:p14="http://schemas.microsoft.com/office/powerpoint/2010/main" val="655652827"/>
              </p:ext>
            </p:extLst>
          </p:nvPr>
        </p:nvGraphicFramePr>
        <p:xfrm>
          <a:off x="638175" y="1604963"/>
          <a:ext cx="1770063" cy="447675"/>
        </p:xfrm>
        <a:graphic>
          <a:graphicData uri="http://schemas.openxmlformats.org/presentationml/2006/ole">
            <mc:AlternateContent xmlns:mc="http://schemas.openxmlformats.org/markup-compatibility/2006">
              <mc:Choice xmlns:v="urn:schemas-microsoft-com:vml" Requires="v">
                <p:oleObj name="Equation" r:id="rId2" imgW="799920" imgH="203040" progId="Equation.DSMT4">
                  <p:embed/>
                </p:oleObj>
              </mc:Choice>
              <mc:Fallback>
                <p:oleObj name="Equation" r:id="rId2" imgW="799920" imgH="203040" progId="Equation.DSMT4">
                  <p:embed/>
                  <p:pic>
                    <p:nvPicPr>
                      <p:cNvPr id="5" name="Object 4"/>
                      <p:cNvPicPr>
                        <a:picLocks noChangeAspect="1" noChangeArrowheads="1"/>
                      </p:cNvPicPr>
                      <p:nvPr/>
                    </p:nvPicPr>
                    <p:blipFill>
                      <a:blip r:embed="rId3"/>
                      <a:srcRect/>
                      <a:stretch>
                        <a:fillRect/>
                      </a:stretch>
                    </p:blipFill>
                    <p:spPr bwMode="auto">
                      <a:xfrm>
                        <a:off x="638175" y="1604963"/>
                        <a:ext cx="1770063" cy="447675"/>
                      </a:xfrm>
                      <a:prstGeom prst="rect">
                        <a:avLst/>
                      </a:prstGeom>
                      <a:noFill/>
                      <a:ln>
                        <a:noFill/>
                      </a:ln>
                    </p:spPr>
                  </p:pic>
                </p:oleObj>
              </mc:Fallback>
            </mc:AlternateContent>
          </a:graphicData>
        </a:graphic>
      </p:graphicFrame>
      <p:grpSp>
        <p:nvGrpSpPr>
          <p:cNvPr id="77" name="Group 76">
            <a:extLst>
              <a:ext uri="{FF2B5EF4-FFF2-40B4-BE49-F238E27FC236}">
                <a16:creationId xmlns:a16="http://schemas.microsoft.com/office/drawing/2014/main" id="{53D51196-68E4-CB6A-979A-1392A74E1421}"/>
              </a:ext>
            </a:extLst>
          </p:cNvPr>
          <p:cNvGrpSpPr/>
          <p:nvPr/>
        </p:nvGrpSpPr>
        <p:grpSpPr>
          <a:xfrm>
            <a:off x="6392459" y="2646453"/>
            <a:ext cx="2540376" cy="2086193"/>
            <a:chOff x="6389549" y="2675694"/>
            <a:chExt cx="2287950" cy="2086193"/>
          </a:xfrm>
        </p:grpSpPr>
        <p:grpSp>
          <p:nvGrpSpPr>
            <p:cNvPr id="42" name="Group 41">
              <a:extLst>
                <a:ext uri="{FF2B5EF4-FFF2-40B4-BE49-F238E27FC236}">
                  <a16:creationId xmlns:a16="http://schemas.microsoft.com/office/drawing/2014/main" id="{97F5F94B-84F3-CA34-7FE1-187DB7CEC7BB}"/>
                </a:ext>
              </a:extLst>
            </p:cNvPr>
            <p:cNvGrpSpPr/>
            <p:nvPr/>
          </p:nvGrpSpPr>
          <p:grpSpPr>
            <a:xfrm>
              <a:off x="6413032" y="2675694"/>
              <a:ext cx="2222250" cy="1193071"/>
              <a:chOff x="4720087" y="5084234"/>
              <a:chExt cx="1902109" cy="1356183"/>
            </a:xfrm>
          </p:grpSpPr>
          <p:cxnSp>
            <p:nvCxnSpPr>
              <p:cNvPr id="50" name="Straight Connector 49">
                <a:extLst>
                  <a:ext uri="{FF2B5EF4-FFF2-40B4-BE49-F238E27FC236}">
                    <a16:creationId xmlns:a16="http://schemas.microsoft.com/office/drawing/2014/main" id="{76F3FD5B-84A8-0D22-037B-B4578B9EB45D}"/>
                  </a:ext>
                </a:extLst>
              </p:cNvPr>
              <p:cNvCxnSpPr/>
              <p:nvPr/>
            </p:nvCxnSpPr>
            <p:spPr bwMode="auto">
              <a:xfrm flipH="1">
                <a:off x="5586383" y="5306578"/>
                <a:ext cx="20073" cy="113383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a:extLst>
                  <a:ext uri="{FF2B5EF4-FFF2-40B4-BE49-F238E27FC236}">
                    <a16:creationId xmlns:a16="http://schemas.microsoft.com/office/drawing/2014/main" id="{2DDFC114-51C1-59B2-28B4-75B620401A11}"/>
                  </a:ext>
                </a:extLst>
              </p:cNvPr>
              <p:cNvCxnSpPr/>
              <p:nvPr/>
            </p:nvCxnSpPr>
            <p:spPr bwMode="auto">
              <a:xfrm flipH="1">
                <a:off x="4720087" y="6055211"/>
                <a:ext cx="1660007" cy="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Box 51">
                <a:extLst>
                  <a:ext uri="{FF2B5EF4-FFF2-40B4-BE49-F238E27FC236}">
                    <a16:creationId xmlns:a16="http://schemas.microsoft.com/office/drawing/2014/main" id="{53717934-73FC-B1C9-CFCA-0ED566351D98}"/>
                  </a:ext>
                </a:extLst>
              </p:cNvPr>
              <p:cNvSpPr txBox="1"/>
              <p:nvPr/>
            </p:nvSpPr>
            <p:spPr>
              <a:xfrm>
                <a:off x="6300307" y="6114201"/>
                <a:ext cx="321889" cy="314870"/>
              </a:xfrm>
              <a:prstGeom prst="rect">
                <a:avLst/>
              </a:prstGeom>
              <a:noFill/>
            </p:spPr>
            <p:txBody>
              <a:bodyPr wrap="square" lIns="0" tIns="0" rIns="0" bIns="0" rtlCol="0">
                <a:spAutoFit/>
              </a:bodyPr>
              <a:lstStyle/>
              <a:p>
                <a:pPr algn="ctr"/>
                <a:r>
                  <a:rPr lang="en-US" dirty="0"/>
                  <a:t>z</a:t>
                </a:r>
              </a:p>
            </p:txBody>
          </p:sp>
          <p:sp>
            <p:nvSpPr>
              <p:cNvPr id="53" name="TextBox 52">
                <a:extLst>
                  <a:ext uri="{FF2B5EF4-FFF2-40B4-BE49-F238E27FC236}">
                    <a16:creationId xmlns:a16="http://schemas.microsoft.com/office/drawing/2014/main" id="{D94AF263-6404-9028-4544-D8C75C4C6299}"/>
                  </a:ext>
                </a:extLst>
              </p:cNvPr>
              <p:cNvSpPr txBox="1"/>
              <p:nvPr/>
            </p:nvSpPr>
            <p:spPr>
              <a:xfrm>
                <a:off x="5132819" y="5084234"/>
                <a:ext cx="409474" cy="314869"/>
              </a:xfrm>
              <a:prstGeom prst="rect">
                <a:avLst/>
              </a:prstGeom>
              <a:noFill/>
            </p:spPr>
            <p:txBody>
              <a:bodyPr wrap="square" lIns="0" tIns="0" rIns="0" bIns="0" rtlCol="0">
                <a:spAutoFit/>
              </a:bodyPr>
              <a:lstStyle/>
              <a:p>
                <a:pPr algn="ctr"/>
                <a:r>
                  <a:rPr lang="en-US" dirty="0"/>
                  <a:t>f(z)</a:t>
                </a:r>
              </a:p>
            </p:txBody>
          </p:sp>
        </p:grpSp>
        <p:sp>
          <p:nvSpPr>
            <p:cNvPr id="44" name="TextBox 43">
              <a:extLst>
                <a:ext uri="{FF2B5EF4-FFF2-40B4-BE49-F238E27FC236}">
                  <a16:creationId xmlns:a16="http://schemas.microsoft.com/office/drawing/2014/main" id="{AFD16001-B07F-BBEF-4841-1B33CAE99317}"/>
                </a:ext>
              </a:extLst>
            </p:cNvPr>
            <p:cNvSpPr txBox="1"/>
            <p:nvPr/>
          </p:nvSpPr>
          <p:spPr>
            <a:xfrm>
              <a:off x="7188821" y="2943303"/>
              <a:ext cx="294917" cy="276999"/>
            </a:xfrm>
            <a:prstGeom prst="rect">
              <a:avLst/>
            </a:prstGeom>
            <a:noFill/>
          </p:spPr>
          <p:txBody>
            <a:bodyPr wrap="square" lIns="0" tIns="0" rIns="0" bIns="0" rtlCol="0">
              <a:spAutoFit/>
            </a:bodyPr>
            <a:lstStyle/>
            <a:p>
              <a:pPr algn="ctr"/>
              <a:r>
                <a:rPr lang="en-US" dirty="0"/>
                <a:t>1</a:t>
              </a:r>
            </a:p>
          </p:txBody>
        </p:sp>
        <p:sp>
          <p:nvSpPr>
            <p:cNvPr id="45" name="TextBox 44">
              <a:extLst>
                <a:ext uri="{FF2B5EF4-FFF2-40B4-BE49-F238E27FC236}">
                  <a16:creationId xmlns:a16="http://schemas.microsoft.com/office/drawing/2014/main" id="{BE3DAE01-75E2-56CB-FAE8-B57E78D4D3AD}"/>
                </a:ext>
              </a:extLst>
            </p:cNvPr>
            <p:cNvSpPr txBox="1"/>
            <p:nvPr/>
          </p:nvSpPr>
          <p:spPr>
            <a:xfrm>
              <a:off x="7401172" y="3553280"/>
              <a:ext cx="323850" cy="276999"/>
            </a:xfrm>
            <a:prstGeom prst="rect">
              <a:avLst/>
            </a:prstGeom>
            <a:noFill/>
          </p:spPr>
          <p:txBody>
            <a:bodyPr wrap="square" lIns="0" tIns="0" rIns="0" bIns="0" rtlCol="0">
              <a:spAutoFit/>
            </a:bodyPr>
            <a:lstStyle/>
            <a:p>
              <a:pPr algn="ctr"/>
              <a:r>
                <a:rPr lang="en-US" dirty="0"/>
                <a:t>0</a:t>
              </a:r>
            </a:p>
          </p:txBody>
        </p:sp>
        <p:cxnSp>
          <p:nvCxnSpPr>
            <p:cNvPr id="47" name="Straight Connector 46">
              <a:extLst>
                <a:ext uri="{FF2B5EF4-FFF2-40B4-BE49-F238E27FC236}">
                  <a16:creationId xmlns:a16="http://schemas.microsoft.com/office/drawing/2014/main" id="{D418E854-7A85-8112-F45A-8756D2043468}"/>
                </a:ext>
              </a:extLst>
            </p:cNvPr>
            <p:cNvCxnSpPr/>
            <p:nvPr/>
          </p:nvCxnSpPr>
          <p:spPr bwMode="auto">
            <a:xfrm flipV="1">
              <a:off x="6426468" y="2973991"/>
              <a:ext cx="1857850" cy="1215586"/>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Connector 54">
              <a:extLst>
                <a:ext uri="{FF2B5EF4-FFF2-40B4-BE49-F238E27FC236}">
                  <a16:creationId xmlns:a16="http://schemas.microsoft.com/office/drawing/2014/main" id="{8D213A09-8CB0-FAD8-780A-7C4C2B359892}"/>
                </a:ext>
              </a:extLst>
            </p:cNvPr>
            <p:cNvCxnSpPr/>
            <p:nvPr/>
          </p:nvCxnSpPr>
          <p:spPr bwMode="auto">
            <a:xfrm flipH="1">
              <a:off x="6426468" y="3233975"/>
              <a:ext cx="1938103" cy="10932"/>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TextBox 58">
              <a:extLst>
                <a:ext uri="{FF2B5EF4-FFF2-40B4-BE49-F238E27FC236}">
                  <a16:creationId xmlns:a16="http://schemas.microsoft.com/office/drawing/2014/main" id="{A44958CE-7569-6C9F-B12E-09E2832BC17F}"/>
                </a:ext>
              </a:extLst>
            </p:cNvPr>
            <p:cNvSpPr txBox="1"/>
            <p:nvPr/>
          </p:nvSpPr>
          <p:spPr>
            <a:xfrm>
              <a:off x="6738099" y="4177112"/>
              <a:ext cx="1939400" cy="584775"/>
            </a:xfrm>
            <a:prstGeom prst="rect">
              <a:avLst/>
            </a:prstGeom>
            <a:noFill/>
          </p:spPr>
          <p:txBody>
            <a:bodyPr wrap="square" rtlCol="0">
              <a:spAutoFit/>
            </a:bodyPr>
            <a:lstStyle/>
            <a:p>
              <a:r>
                <a:rPr lang="en-US" sz="1600" dirty="0"/>
                <a:t>Linear       Derivative</a:t>
              </a:r>
            </a:p>
          </p:txBody>
        </p:sp>
        <p:cxnSp>
          <p:nvCxnSpPr>
            <p:cNvPr id="74" name="Straight Connector 73">
              <a:extLst>
                <a:ext uri="{FF2B5EF4-FFF2-40B4-BE49-F238E27FC236}">
                  <a16:creationId xmlns:a16="http://schemas.microsoft.com/office/drawing/2014/main" id="{32DD5D3A-C04C-5875-D656-A81DBD1D14C6}"/>
                </a:ext>
              </a:extLst>
            </p:cNvPr>
            <p:cNvCxnSpPr/>
            <p:nvPr/>
          </p:nvCxnSpPr>
          <p:spPr bwMode="auto">
            <a:xfrm flipH="1">
              <a:off x="6389549" y="4369029"/>
              <a:ext cx="297486"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a:extLst>
                <a:ext uri="{FF2B5EF4-FFF2-40B4-BE49-F238E27FC236}">
                  <a16:creationId xmlns:a16="http://schemas.microsoft.com/office/drawing/2014/main" id="{9872A3D7-9B1D-B2E4-B672-8D038957DA2D}"/>
                </a:ext>
              </a:extLst>
            </p:cNvPr>
            <p:cNvCxnSpPr/>
            <p:nvPr/>
          </p:nvCxnSpPr>
          <p:spPr bwMode="auto">
            <a:xfrm flipH="1">
              <a:off x="7361842" y="4369029"/>
              <a:ext cx="297486"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 name="Group 5">
            <a:extLst>
              <a:ext uri="{FF2B5EF4-FFF2-40B4-BE49-F238E27FC236}">
                <a16:creationId xmlns:a16="http://schemas.microsoft.com/office/drawing/2014/main" id="{DCAFEB9B-7DD5-47F1-88AF-A964C0E24771}"/>
              </a:ext>
            </a:extLst>
          </p:cNvPr>
          <p:cNvGrpSpPr/>
          <p:nvPr/>
        </p:nvGrpSpPr>
        <p:grpSpPr>
          <a:xfrm>
            <a:off x="6318942" y="898116"/>
            <a:ext cx="2596458" cy="1529735"/>
            <a:chOff x="6014142" y="898960"/>
            <a:chExt cx="2596458" cy="1529735"/>
          </a:xfrm>
        </p:grpSpPr>
        <p:grpSp>
          <p:nvGrpSpPr>
            <p:cNvPr id="9" name="Group 8">
              <a:extLst>
                <a:ext uri="{FF2B5EF4-FFF2-40B4-BE49-F238E27FC236}">
                  <a16:creationId xmlns:a16="http://schemas.microsoft.com/office/drawing/2014/main" id="{02F81456-9CB6-EBEA-7745-A89BE7B6C5A9}"/>
                </a:ext>
              </a:extLst>
            </p:cNvPr>
            <p:cNvGrpSpPr/>
            <p:nvPr/>
          </p:nvGrpSpPr>
          <p:grpSpPr>
            <a:xfrm>
              <a:off x="6934200" y="1271279"/>
              <a:ext cx="1066800" cy="849542"/>
              <a:chOff x="2281637" y="4495800"/>
              <a:chExt cx="1402953" cy="990601"/>
            </a:xfrm>
          </p:grpSpPr>
          <p:sp>
            <p:nvSpPr>
              <p:cNvPr id="36" name="Pie 6">
                <a:extLst>
                  <a:ext uri="{FF2B5EF4-FFF2-40B4-BE49-F238E27FC236}">
                    <a16:creationId xmlns:a16="http://schemas.microsoft.com/office/drawing/2014/main" id="{7493DD67-BD17-DFE8-363C-376F9CA3EBCE}"/>
                  </a:ext>
                </a:extLst>
              </p:cNvPr>
              <p:cNvSpPr/>
              <p:nvPr/>
            </p:nvSpPr>
            <p:spPr bwMode="auto">
              <a:xfrm>
                <a:off x="2345959" y="4495800"/>
                <a:ext cx="1282415" cy="990600"/>
              </a:xfrm>
              <a:prstGeom prst="pie">
                <a:avLst>
                  <a:gd name="adj1" fmla="val 5384087"/>
                  <a:gd name="adj2" fmla="val 16200000"/>
                </a:avLst>
              </a:prstGeom>
              <a:noFill/>
              <a:ln w="19050" cap="flat" cmpd="sng" algn="ctr">
                <a:solidFill>
                  <a:schemeClr val="tx1"/>
                </a:solidFill>
                <a:prstDash val="solid"/>
                <a:miter lim="800000"/>
                <a:headEnd type="none" w="med" len="med"/>
                <a:tailEnd type="none" w="med" len="med"/>
              </a:ln>
              <a:effectLst/>
            </p:spPr>
            <p:txBody>
              <a:bodyPr vert="horz" wrap="none" lIns="0" tIns="34290" rIns="0" bIns="34290" numCol="1" rtlCol="0" anchor="ctr" anchorCtr="0" compatLnSpc="1">
                <a:prstTxWarp prst="textNoShape">
                  <a:avLst/>
                </a:prstTxWarp>
              </a:bodyPr>
              <a:lstStyle/>
              <a:p>
                <a:pPr defTabSz="685800"/>
                <a:r>
                  <a:rPr lang="en-US" dirty="0"/>
                  <a:t>z</a:t>
                </a:r>
              </a:p>
            </p:txBody>
          </p:sp>
          <p:sp>
            <p:nvSpPr>
              <p:cNvPr id="37" name="Pie 7">
                <a:extLst>
                  <a:ext uri="{FF2B5EF4-FFF2-40B4-BE49-F238E27FC236}">
                    <a16:creationId xmlns:a16="http://schemas.microsoft.com/office/drawing/2014/main" id="{7FB8175A-BF4C-9502-143C-D9BF76589438}"/>
                  </a:ext>
                </a:extLst>
              </p:cNvPr>
              <p:cNvSpPr/>
              <p:nvPr/>
            </p:nvSpPr>
            <p:spPr bwMode="auto">
              <a:xfrm flipH="1">
                <a:off x="2281637" y="4495800"/>
                <a:ext cx="1402953" cy="990601"/>
              </a:xfrm>
              <a:prstGeom prst="pie">
                <a:avLst>
                  <a:gd name="adj1" fmla="val 5384087"/>
                  <a:gd name="adj2" fmla="val 16200000"/>
                </a:avLst>
              </a:prstGeom>
              <a:solidFill>
                <a:schemeClr val="bg1">
                  <a:lumMod val="85000"/>
                </a:schemeClr>
              </a:solidFill>
              <a:ln w="19050" cap="flat" cmpd="sng" algn="ctr">
                <a:solidFill>
                  <a:schemeClr val="tx1"/>
                </a:solidFill>
                <a:prstDash val="solid"/>
                <a:miter lim="800000"/>
                <a:headEnd type="none" w="med" len="med"/>
                <a:tailEnd type="none" w="med" len="med"/>
              </a:ln>
              <a:effectLst/>
            </p:spPr>
            <p:txBody>
              <a:bodyPr vert="horz" wrap="none" lIns="68580" tIns="34290" rIns="0" bIns="34290" numCol="1" rtlCol="0" anchor="ctr" anchorCtr="0" compatLnSpc="1">
                <a:prstTxWarp prst="textNoShape">
                  <a:avLst/>
                </a:prstTxWarp>
              </a:bodyPr>
              <a:lstStyle/>
              <a:p>
                <a:pPr algn="r" defTabSz="685800"/>
                <a:r>
                  <a:rPr lang="en-US" dirty="0"/>
                  <a:t>f(z)</a:t>
                </a:r>
              </a:p>
            </p:txBody>
          </p:sp>
        </p:grpSp>
        <p:cxnSp>
          <p:nvCxnSpPr>
            <p:cNvPr id="11" name="Straight Connector 10">
              <a:extLst>
                <a:ext uri="{FF2B5EF4-FFF2-40B4-BE49-F238E27FC236}">
                  <a16:creationId xmlns:a16="http://schemas.microsoft.com/office/drawing/2014/main" id="{E9EB18C5-5BB7-DB3E-3702-B4071015B845}"/>
                </a:ext>
              </a:extLst>
            </p:cNvPr>
            <p:cNvCxnSpPr/>
            <p:nvPr/>
          </p:nvCxnSpPr>
          <p:spPr bwMode="auto">
            <a:xfrm>
              <a:off x="6408795" y="1154339"/>
              <a:ext cx="644607" cy="345662"/>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a:extLst>
                <a:ext uri="{FF2B5EF4-FFF2-40B4-BE49-F238E27FC236}">
                  <a16:creationId xmlns:a16="http://schemas.microsoft.com/office/drawing/2014/main" id="{597E40C9-3E57-DB94-4A7F-0DF61591DC29}"/>
                </a:ext>
              </a:extLst>
            </p:cNvPr>
            <p:cNvSpPr txBox="1"/>
            <p:nvPr/>
          </p:nvSpPr>
          <p:spPr>
            <a:xfrm>
              <a:off x="6043006" y="915814"/>
              <a:ext cx="231770" cy="326837"/>
            </a:xfrm>
            <a:prstGeom prst="rect">
              <a:avLst/>
            </a:prstGeom>
            <a:noFill/>
          </p:spPr>
          <p:txBody>
            <a:bodyPr wrap="square" lIns="0" tIns="0" rIns="0" bIns="0" rtlCol="0">
              <a:spAutoFit/>
            </a:bodyPr>
            <a:lstStyle/>
            <a:p>
              <a:pPr algn="ctr"/>
              <a:r>
                <a:rPr lang="en-US" dirty="0"/>
                <a:t>x</a:t>
              </a:r>
              <a:r>
                <a:rPr lang="en-US" baseline="-25000" dirty="0"/>
                <a:t>1</a:t>
              </a:r>
              <a:endParaRPr lang="en-US" dirty="0"/>
            </a:p>
          </p:txBody>
        </p:sp>
        <p:sp>
          <p:nvSpPr>
            <p:cNvPr id="18" name="TextBox 17">
              <a:extLst>
                <a:ext uri="{FF2B5EF4-FFF2-40B4-BE49-F238E27FC236}">
                  <a16:creationId xmlns:a16="http://schemas.microsoft.com/office/drawing/2014/main" id="{05D81248-51CC-7A15-1F35-9EFFA0B726F0}"/>
                </a:ext>
              </a:extLst>
            </p:cNvPr>
            <p:cNvSpPr txBox="1"/>
            <p:nvPr/>
          </p:nvSpPr>
          <p:spPr>
            <a:xfrm>
              <a:off x="6439109" y="1368025"/>
              <a:ext cx="351373" cy="326837"/>
            </a:xfrm>
            <a:prstGeom prst="rect">
              <a:avLst/>
            </a:prstGeom>
            <a:noFill/>
          </p:spPr>
          <p:txBody>
            <a:bodyPr wrap="square" lIns="0" tIns="0" rIns="0" bIns="0" rtlCol="0">
              <a:spAutoFit/>
            </a:bodyPr>
            <a:lstStyle/>
            <a:p>
              <a:pPr algn="ctr"/>
              <a:r>
                <a:rPr lang="en-US" dirty="0"/>
                <a:t>w</a:t>
              </a:r>
              <a:r>
                <a:rPr lang="en-US" baseline="-25000" dirty="0"/>
                <a:t>2</a:t>
              </a:r>
              <a:endParaRPr lang="en-US" dirty="0"/>
            </a:p>
          </p:txBody>
        </p:sp>
        <p:sp>
          <p:nvSpPr>
            <p:cNvPr id="19" name="TextBox 18">
              <a:extLst>
                <a:ext uri="{FF2B5EF4-FFF2-40B4-BE49-F238E27FC236}">
                  <a16:creationId xmlns:a16="http://schemas.microsoft.com/office/drawing/2014/main" id="{5C94E904-F298-1169-9AF2-AC59DC8C0EA6}"/>
                </a:ext>
              </a:extLst>
            </p:cNvPr>
            <p:cNvSpPr txBox="1"/>
            <p:nvPr/>
          </p:nvSpPr>
          <p:spPr>
            <a:xfrm>
              <a:off x="6019800" y="1396894"/>
              <a:ext cx="289710" cy="326837"/>
            </a:xfrm>
            <a:prstGeom prst="rect">
              <a:avLst/>
            </a:prstGeom>
            <a:noFill/>
          </p:spPr>
          <p:txBody>
            <a:bodyPr wrap="square" lIns="0" tIns="0" rIns="0" bIns="0" rtlCol="0">
              <a:spAutoFit/>
            </a:bodyPr>
            <a:lstStyle/>
            <a:p>
              <a:pPr algn="ctr"/>
              <a:r>
                <a:rPr lang="en-US" dirty="0"/>
                <a:t>x</a:t>
              </a:r>
              <a:r>
                <a:rPr lang="en-US" baseline="-25000" dirty="0"/>
                <a:t>2</a:t>
              </a:r>
              <a:endParaRPr lang="en-US" dirty="0"/>
            </a:p>
          </p:txBody>
        </p:sp>
        <p:cxnSp>
          <p:nvCxnSpPr>
            <p:cNvPr id="21" name="Straight Connector 20">
              <a:extLst>
                <a:ext uri="{FF2B5EF4-FFF2-40B4-BE49-F238E27FC236}">
                  <a16:creationId xmlns:a16="http://schemas.microsoft.com/office/drawing/2014/main" id="{6F9A859C-E3D5-7D64-20C3-877F4D0C226C}"/>
                </a:ext>
              </a:extLst>
            </p:cNvPr>
            <p:cNvCxnSpPr/>
            <p:nvPr/>
          </p:nvCxnSpPr>
          <p:spPr bwMode="auto">
            <a:xfrm>
              <a:off x="6343610" y="1615109"/>
              <a:ext cx="633006" cy="81687"/>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a:extLst>
                <a:ext uri="{FF2B5EF4-FFF2-40B4-BE49-F238E27FC236}">
                  <a16:creationId xmlns:a16="http://schemas.microsoft.com/office/drawing/2014/main" id="{EA388BA2-0974-F312-2CC1-F4EA9307479A}"/>
                </a:ext>
              </a:extLst>
            </p:cNvPr>
            <p:cNvCxnSpPr/>
            <p:nvPr/>
          </p:nvCxnSpPr>
          <p:spPr bwMode="auto">
            <a:xfrm flipV="1">
              <a:off x="6408795" y="1957446"/>
              <a:ext cx="673579" cy="392096"/>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a:extLst>
                <a:ext uri="{FF2B5EF4-FFF2-40B4-BE49-F238E27FC236}">
                  <a16:creationId xmlns:a16="http://schemas.microsoft.com/office/drawing/2014/main" id="{3503715B-2430-4BD0-0120-9FE261ED541A}"/>
                </a:ext>
              </a:extLst>
            </p:cNvPr>
            <p:cNvSpPr txBox="1"/>
            <p:nvPr/>
          </p:nvSpPr>
          <p:spPr>
            <a:xfrm>
              <a:off x="6082870" y="1634727"/>
              <a:ext cx="260739" cy="326837"/>
            </a:xfrm>
            <a:prstGeom prst="rect">
              <a:avLst/>
            </a:prstGeom>
            <a:noFill/>
          </p:spPr>
          <p:txBody>
            <a:bodyPr wrap="square" lIns="0" tIns="0" rIns="0" bIns="0" rtlCol="0">
              <a:spAutoFit/>
            </a:bodyPr>
            <a:lstStyle/>
            <a:p>
              <a:pPr algn="ctr"/>
              <a:r>
                <a:rPr lang="en-US" dirty="0"/>
                <a:t>…</a:t>
              </a:r>
            </a:p>
          </p:txBody>
        </p:sp>
        <p:sp>
          <p:nvSpPr>
            <p:cNvPr id="26" name="TextBox 25">
              <a:extLst>
                <a:ext uri="{FF2B5EF4-FFF2-40B4-BE49-F238E27FC236}">
                  <a16:creationId xmlns:a16="http://schemas.microsoft.com/office/drawing/2014/main" id="{408292E4-2B69-FA2D-478F-49E0ADB3BADE}"/>
                </a:ext>
              </a:extLst>
            </p:cNvPr>
            <p:cNvSpPr txBox="1"/>
            <p:nvPr/>
          </p:nvSpPr>
          <p:spPr>
            <a:xfrm>
              <a:off x="6014142" y="2101858"/>
              <a:ext cx="260739" cy="326837"/>
            </a:xfrm>
            <a:prstGeom prst="rect">
              <a:avLst/>
            </a:prstGeom>
            <a:noFill/>
          </p:spPr>
          <p:txBody>
            <a:bodyPr wrap="square" lIns="0" tIns="0" rIns="0" bIns="0" rtlCol="0">
              <a:spAutoFit/>
            </a:bodyPr>
            <a:lstStyle/>
            <a:p>
              <a:pPr algn="ctr"/>
              <a:r>
                <a:rPr lang="en-US" dirty="0" err="1"/>
                <a:t>x</a:t>
              </a:r>
              <a:r>
                <a:rPr lang="en-US" baseline="-25000" dirty="0" err="1"/>
                <a:t>N</a:t>
              </a:r>
              <a:endParaRPr lang="en-US" dirty="0"/>
            </a:p>
          </p:txBody>
        </p:sp>
        <p:cxnSp>
          <p:nvCxnSpPr>
            <p:cNvPr id="27" name="Straight Arrow Connector 26">
              <a:extLst>
                <a:ext uri="{FF2B5EF4-FFF2-40B4-BE49-F238E27FC236}">
                  <a16:creationId xmlns:a16="http://schemas.microsoft.com/office/drawing/2014/main" id="{3F8323B7-E895-99F6-809E-0E25C7D92288}"/>
                </a:ext>
              </a:extLst>
            </p:cNvPr>
            <p:cNvCxnSpPr>
              <a:cxnSpLocks/>
              <a:stCxn id="37" idx="2"/>
            </p:cNvCxnSpPr>
            <p:nvPr/>
          </p:nvCxnSpPr>
          <p:spPr bwMode="auto">
            <a:xfrm flipV="1">
              <a:off x="8001000" y="1696049"/>
              <a:ext cx="316572" cy="1"/>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a:extLst>
                <a:ext uri="{FF2B5EF4-FFF2-40B4-BE49-F238E27FC236}">
                  <a16:creationId xmlns:a16="http://schemas.microsoft.com/office/drawing/2014/main" id="{EA56A6D1-8BDC-20C7-0FEA-28616364FE12}"/>
                </a:ext>
              </a:extLst>
            </p:cNvPr>
            <p:cNvSpPr txBox="1"/>
            <p:nvPr/>
          </p:nvSpPr>
          <p:spPr>
            <a:xfrm>
              <a:off x="8378830" y="1541811"/>
              <a:ext cx="231770" cy="276999"/>
            </a:xfrm>
            <a:prstGeom prst="rect">
              <a:avLst/>
            </a:prstGeom>
            <a:noFill/>
          </p:spPr>
          <p:txBody>
            <a:bodyPr wrap="square" lIns="0" tIns="0" rIns="0" bIns="0" rtlCol="0">
              <a:spAutoFit/>
            </a:bodyPr>
            <a:lstStyle/>
            <a:p>
              <a:pPr algn="ctr"/>
              <a:r>
                <a:rPr lang="en-US" dirty="0"/>
                <a:t>a</a:t>
              </a:r>
            </a:p>
          </p:txBody>
        </p:sp>
        <p:sp>
          <p:nvSpPr>
            <p:cNvPr id="31" name="TextBox 30">
              <a:extLst>
                <a:ext uri="{FF2B5EF4-FFF2-40B4-BE49-F238E27FC236}">
                  <a16:creationId xmlns:a16="http://schemas.microsoft.com/office/drawing/2014/main" id="{561E0124-493A-A6F9-5FAE-B296D597FAA1}"/>
                </a:ext>
              </a:extLst>
            </p:cNvPr>
            <p:cNvSpPr txBox="1"/>
            <p:nvPr/>
          </p:nvSpPr>
          <p:spPr>
            <a:xfrm>
              <a:off x="6474663" y="898960"/>
              <a:ext cx="312332" cy="326836"/>
            </a:xfrm>
            <a:prstGeom prst="rect">
              <a:avLst/>
            </a:prstGeom>
            <a:noFill/>
          </p:spPr>
          <p:txBody>
            <a:bodyPr wrap="square" lIns="0" tIns="0" rIns="0" bIns="0" rtlCol="0">
              <a:spAutoFit/>
            </a:bodyPr>
            <a:lstStyle/>
            <a:p>
              <a:pPr algn="ctr"/>
              <a:r>
                <a:rPr lang="en-US" dirty="0"/>
                <a:t>w</a:t>
              </a:r>
              <a:r>
                <a:rPr lang="en-US" baseline="-25000" dirty="0"/>
                <a:t>1</a:t>
              </a:r>
              <a:endParaRPr lang="en-US" dirty="0"/>
            </a:p>
          </p:txBody>
        </p:sp>
        <p:sp>
          <p:nvSpPr>
            <p:cNvPr id="34" name="TextBox 33">
              <a:extLst>
                <a:ext uri="{FF2B5EF4-FFF2-40B4-BE49-F238E27FC236}">
                  <a16:creationId xmlns:a16="http://schemas.microsoft.com/office/drawing/2014/main" id="{7343C33D-00F6-72DD-17DE-6E028A9C2477}"/>
                </a:ext>
              </a:extLst>
            </p:cNvPr>
            <p:cNvSpPr txBox="1"/>
            <p:nvPr/>
          </p:nvSpPr>
          <p:spPr>
            <a:xfrm>
              <a:off x="6454012" y="1805781"/>
              <a:ext cx="351375" cy="326836"/>
            </a:xfrm>
            <a:prstGeom prst="rect">
              <a:avLst/>
            </a:prstGeom>
            <a:noFill/>
          </p:spPr>
          <p:txBody>
            <a:bodyPr wrap="square" lIns="0" tIns="0" rIns="0" bIns="0" rtlCol="0">
              <a:spAutoFit/>
            </a:bodyPr>
            <a:lstStyle/>
            <a:p>
              <a:pPr algn="ctr"/>
              <a:r>
                <a:rPr lang="en-US" dirty="0" err="1"/>
                <a:t>w</a:t>
              </a:r>
              <a:r>
                <a:rPr lang="en-US" baseline="-25000" dirty="0" err="1"/>
                <a:t>N</a:t>
              </a:r>
              <a:endParaRPr lang="en-US" dirty="0"/>
            </a:p>
          </p:txBody>
        </p:sp>
        <p:sp>
          <p:nvSpPr>
            <p:cNvPr id="35" name="TextBox 34">
              <a:extLst>
                <a:ext uri="{FF2B5EF4-FFF2-40B4-BE49-F238E27FC236}">
                  <a16:creationId xmlns:a16="http://schemas.microsoft.com/office/drawing/2014/main" id="{9BB135EC-56F9-750E-CE26-EEBD8D8A32EF}"/>
                </a:ext>
              </a:extLst>
            </p:cNvPr>
            <p:cNvSpPr txBox="1"/>
            <p:nvPr/>
          </p:nvSpPr>
          <p:spPr>
            <a:xfrm>
              <a:off x="6465230" y="1565975"/>
              <a:ext cx="260739" cy="326837"/>
            </a:xfrm>
            <a:prstGeom prst="rect">
              <a:avLst/>
            </a:prstGeom>
            <a:noFill/>
          </p:spPr>
          <p:txBody>
            <a:bodyPr wrap="square" lIns="0" tIns="0" rIns="0" bIns="0" rtlCol="0">
              <a:spAutoFit/>
            </a:bodyPr>
            <a:lstStyle/>
            <a:p>
              <a:pPr algn="ctr"/>
              <a:r>
                <a:rPr lang="en-US" dirty="0"/>
                <a:t>…</a:t>
              </a:r>
            </a:p>
          </p:txBody>
        </p:sp>
      </p:grpSp>
      <p:graphicFrame>
        <p:nvGraphicFramePr>
          <p:cNvPr id="38" name="Object 37">
            <a:extLst>
              <a:ext uri="{FF2B5EF4-FFF2-40B4-BE49-F238E27FC236}">
                <a16:creationId xmlns:a16="http://schemas.microsoft.com/office/drawing/2014/main" id="{B326C700-FE7A-8D6D-DFE2-3B2C5219109F}"/>
              </a:ext>
            </a:extLst>
          </p:cNvPr>
          <p:cNvGraphicFramePr>
            <a:graphicFrameLocks noChangeAspect="1"/>
          </p:cNvGraphicFramePr>
          <p:nvPr>
            <p:extLst>
              <p:ext uri="{D42A27DB-BD31-4B8C-83A1-F6EECF244321}">
                <p14:modId xmlns:p14="http://schemas.microsoft.com/office/powerpoint/2010/main" val="4229123158"/>
              </p:ext>
            </p:extLst>
          </p:nvPr>
        </p:nvGraphicFramePr>
        <p:xfrm>
          <a:off x="3663626" y="1397687"/>
          <a:ext cx="908374" cy="826722"/>
        </p:xfrm>
        <a:graphic>
          <a:graphicData uri="http://schemas.openxmlformats.org/presentationml/2006/ole">
            <mc:AlternateContent xmlns:mc="http://schemas.openxmlformats.org/markup-compatibility/2006">
              <mc:Choice xmlns:v="urn:schemas-microsoft-com:vml" Requires="v">
                <p:oleObj name="Equation" r:id="rId4" imgW="431640" imgH="393480" progId="Equation.DSMT4">
                  <p:embed/>
                </p:oleObj>
              </mc:Choice>
              <mc:Fallback>
                <p:oleObj name="Equation" r:id="rId4" imgW="431640" imgH="393480" progId="Equation.DSMT4">
                  <p:embed/>
                  <p:pic>
                    <p:nvPicPr>
                      <p:cNvPr id="0" name=""/>
                      <p:cNvPicPr/>
                      <p:nvPr/>
                    </p:nvPicPr>
                    <p:blipFill>
                      <a:blip r:embed="rId5"/>
                      <a:stretch>
                        <a:fillRect/>
                      </a:stretch>
                    </p:blipFill>
                    <p:spPr>
                      <a:xfrm>
                        <a:off x="3663626" y="1397687"/>
                        <a:ext cx="908374" cy="826722"/>
                      </a:xfrm>
                      <a:prstGeom prst="rect">
                        <a:avLst/>
                      </a:prstGeom>
                    </p:spPr>
                  </p:pic>
                </p:oleObj>
              </mc:Fallback>
            </mc:AlternateContent>
          </a:graphicData>
        </a:graphic>
      </p:graphicFrame>
    </p:spTree>
    <p:extLst>
      <p:ext uri="{BB962C8B-B14F-4D97-AF65-F5344CB8AC3E}">
        <p14:creationId xmlns:p14="http://schemas.microsoft.com/office/powerpoint/2010/main" val="3623193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010" y="271779"/>
            <a:ext cx="7512276" cy="490538"/>
          </a:xfrm>
        </p:spPr>
        <p:txBody>
          <a:bodyPr/>
          <a:lstStyle/>
          <a:p>
            <a:r>
              <a:rPr lang="en-US" dirty="0"/>
              <a:t>Artificial Neuron: </a:t>
            </a:r>
            <a:r>
              <a:rPr lang="en-US" dirty="0" err="1"/>
              <a:t>ReLU</a:t>
            </a:r>
            <a:r>
              <a:rPr lang="en-US" dirty="0"/>
              <a:t> Activation Function</a:t>
            </a:r>
          </a:p>
        </p:txBody>
      </p:sp>
      <p:sp>
        <p:nvSpPr>
          <p:cNvPr id="3" name="Content Placeholder 2"/>
          <p:cNvSpPr>
            <a:spLocks noGrp="1"/>
          </p:cNvSpPr>
          <p:nvPr>
            <p:ph sz="quarter" idx="10"/>
          </p:nvPr>
        </p:nvSpPr>
        <p:spPr>
          <a:xfrm>
            <a:off x="228600" y="846366"/>
            <a:ext cx="5595469" cy="520815"/>
          </a:xfrm>
        </p:spPr>
        <p:txBody>
          <a:bodyPr/>
          <a:lstStyle/>
          <a:p>
            <a:r>
              <a:rPr lang="en-US" dirty="0"/>
              <a:t>Rectified Linear Unit (</a:t>
            </a:r>
            <a:r>
              <a:rPr lang="en-US" dirty="0" err="1"/>
              <a:t>ReLU</a:t>
            </a:r>
            <a:r>
              <a:rPr lang="en-US" dirty="0"/>
              <a:t>) activation function is                              or</a:t>
            </a:r>
          </a:p>
          <a:p>
            <a:endParaRPr lang="en-US" dirty="0"/>
          </a:p>
          <a:p>
            <a:endParaRPr lang="en-US" dirty="0"/>
          </a:p>
          <a:p>
            <a:endParaRPr lang="en-US" dirty="0"/>
          </a:p>
          <a:p>
            <a:endParaRPr lang="en-US" dirty="0"/>
          </a:p>
          <a:p>
            <a:pPr marL="0" indent="0">
              <a:buNone/>
            </a:pPr>
            <a:endParaRPr lang="en-US" dirty="0"/>
          </a:p>
        </p:txBody>
      </p:sp>
      <p:sp>
        <p:nvSpPr>
          <p:cNvPr id="4" name="Content Placeholder 3">
            <a:extLst>
              <a:ext uri="{FF2B5EF4-FFF2-40B4-BE49-F238E27FC236}">
                <a16:creationId xmlns:a16="http://schemas.microsoft.com/office/drawing/2014/main" id="{6E37A0C4-0921-36CA-D631-07D674E7719A}"/>
              </a:ext>
            </a:extLst>
          </p:cNvPr>
          <p:cNvSpPr>
            <a:spLocks noGrp="1"/>
          </p:cNvSpPr>
          <p:nvPr>
            <p:ph sz="quarter" idx="11"/>
          </p:nvPr>
        </p:nvSpPr>
        <p:spPr>
          <a:xfrm>
            <a:off x="-23268" y="3530076"/>
            <a:ext cx="6735397" cy="647844"/>
          </a:xfrm>
        </p:spPr>
        <p:txBody>
          <a:bodyPr/>
          <a:lstStyle/>
          <a:p>
            <a:r>
              <a:rPr lang="en-US" dirty="0"/>
              <a:t>This is a computationally convenient activation function</a:t>
            </a:r>
          </a:p>
          <a:p>
            <a:r>
              <a:rPr lang="en-US" dirty="0"/>
              <a:t>Mostly used for the hidden (inner) layers activation.</a:t>
            </a:r>
          </a:p>
          <a:p>
            <a:r>
              <a:rPr lang="en-US" dirty="0"/>
              <a:t>Sometimes may be used for the output layer if needed an unlimited activation response.</a:t>
            </a:r>
          </a:p>
        </p:txBody>
      </p:sp>
      <p:graphicFrame>
        <p:nvGraphicFramePr>
          <p:cNvPr id="5" name="Object 4"/>
          <p:cNvGraphicFramePr>
            <a:graphicFrameLocks noChangeAspect="1"/>
          </p:cNvGraphicFramePr>
          <p:nvPr>
            <p:extLst>
              <p:ext uri="{D42A27DB-BD31-4B8C-83A1-F6EECF244321}">
                <p14:modId xmlns:p14="http://schemas.microsoft.com/office/powerpoint/2010/main" val="3589409289"/>
              </p:ext>
            </p:extLst>
          </p:nvPr>
        </p:nvGraphicFramePr>
        <p:xfrm>
          <a:off x="1784350" y="1152525"/>
          <a:ext cx="2330450" cy="447675"/>
        </p:xfrm>
        <a:graphic>
          <a:graphicData uri="http://schemas.openxmlformats.org/presentationml/2006/ole">
            <mc:AlternateContent xmlns:mc="http://schemas.openxmlformats.org/markup-compatibility/2006">
              <mc:Choice xmlns:v="urn:schemas-microsoft-com:vml" Requires="v">
                <p:oleObj name="Equation" r:id="rId2" imgW="1054080" imgH="203040" progId="Equation.DSMT4">
                  <p:embed/>
                </p:oleObj>
              </mc:Choice>
              <mc:Fallback>
                <p:oleObj name="Equation" r:id="rId2" imgW="1054080" imgH="203040" progId="Equation.DSMT4">
                  <p:embed/>
                  <p:pic>
                    <p:nvPicPr>
                      <p:cNvPr id="5" name="Object 4"/>
                      <p:cNvPicPr>
                        <a:picLocks noChangeAspect="1" noChangeArrowheads="1"/>
                      </p:cNvPicPr>
                      <p:nvPr/>
                    </p:nvPicPr>
                    <p:blipFill>
                      <a:blip r:embed="rId3"/>
                      <a:srcRect/>
                      <a:stretch>
                        <a:fillRect/>
                      </a:stretch>
                    </p:blipFill>
                    <p:spPr bwMode="auto">
                      <a:xfrm>
                        <a:off x="1784350" y="1152525"/>
                        <a:ext cx="2330450" cy="447675"/>
                      </a:xfrm>
                      <a:prstGeom prst="rect">
                        <a:avLst/>
                      </a:prstGeom>
                      <a:noFill/>
                      <a:ln>
                        <a:noFill/>
                      </a:ln>
                    </p:spPr>
                  </p:pic>
                </p:oleObj>
              </mc:Fallback>
            </mc:AlternateContent>
          </a:graphicData>
        </a:graphic>
      </p:graphicFrame>
      <p:grpSp>
        <p:nvGrpSpPr>
          <p:cNvPr id="77" name="Group 76">
            <a:extLst>
              <a:ext uri="{FF2B5EF4-FFF2-40B4-BE49-F238E27FC236}">
                <a16:creationId xmlns:a16="http://schemas.microsoft.com/office/drawing/2014/main" id="{53D51196-68E4-CB6A-979A-1392A74E1421}"/>
              </a:ext>
            </a:extLst>
          </p:cNvPr>
          <p:cNvGrpSpPr/>
          <p:nvPr/>
        </p:nvGrpSpPr>
        <p:grpSpPr>
          <a:xfrm>
            <a:off x="6569765" y="2817940"/>
            <a:ext cx="2359896" cy="1850339"/>
            <a:chOff x="6370531" y="2675694"/>
            <a:chExt cx="2359896" cy="1850339"/>
          </a:xfrm>
        </p:grpSpPr>
        <p:grpSp>
          <p:nvGrpSpPr>
            <p:cNvPr id="42" name="Group 41">
              <a:extLst>
                <a:ext uri="{FF2B5EF4-FFF2-40B4-BE49-F238E27FC236}">
                  <a16:creationId xmlns:a16="http://schemas.microsoft.com/office/drawing/2014/main" id="{97F5F94B-84F3-CA34-7FE1-187DB7CEC7BB}"/>
                </a:ext>
              </a:extLst>
            </p:cNvPr>
            <p:cNvGrpSpPr/>
            <p:nvPr/>
          </p:nvGrpSpPr>
          <p:grpSpPr>
            <a:xfrm>
              <a:off x="6374809" y="2675694"/>
              <a:ext cx="2355618" cy="1348701"/>
              <a:chOff x="4687371" y="5084234"/>
              <a:chExt cx="2016264" cy="1533090"/>
            </a:xfrm>
          </p:grpSpPr>
          <p:cxnSp>
            <p:nvCxnSpPr>
              <p:cNvPr id="50" name="Straight Connector 49">
                <a:extLst>
                  <a:ext uri="{FF2B5EF4-FFF2-40B4-BE49-F238E27FC236}">
                    <a16:creationId xmlns:a16="http://schemas.microsoft.com/office/drawing/2014/main" id="{76F3FD5B-84A8-0D22-037B-B4578B9EB45D}"/>
                  </a:ext>
                </a:extLst>
              </p:cNvPr>
              <p:cNvCxnSpPr/>
              <p:nvPr/>
            </p:nvCxnSpPr>
            <p:spPr bwMode="auto">
              <a:xfrm flipH="1">
                <a:off x="5586383" y="5306578"/>
                <a:ext cx="20073" cy="113383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a:extLst>
                  <a:ext uri="{FF2B5EF4-FFF2-40B4-BE49-F238E27FC236}">
                    <a16:creationId xmlns:a16="http://schemas.microsoft.com/office/drawing/2014/main" id="{2DDFC114-51C1-59B2-28B4-75B620401A11}"/>
                  </a:ext>
                </a:extLst>
              </p:cNvPr>
              <p:cNvCxnSpPr/>
              <p:nvPr/>
            </p:nvCxnSpPr>
            <p:spPr bwMode="auto">
              <a:xfrm flipH="1">
                <a:off x="4687371" y="6418399"/>
                <a:ext cx="1660007" cy="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Box 51">
                <a:extLst>
                  <a:ext uri="{FF2B5EF4-FFF2-40B4-BE49-F238E27FC236}">
                    <a16:creationId xmlns:a16="http://schemas.microsoft.com/office/drawing/2014/main" id="{53717934-73FC-B1C9-CFCA-0ED566351D98}"/>
                  </a:ext>
                </a:extLst>
              </p:cNvPr>
              <p:cNvSpPr txBox="1"/>
              <p:nvPr/>
            </p:nvSpPr>
            <p:spPr>
              <a:xfrm>
                <a:off x="6381746" y="6302454"/>
                <a:ext cx="321889" cy="314870"/>
              </a:xfrm>
              <a:prstGeom prst="rect">
                <a:avLst/>
              </a:prstGeom>
              <a:noFill/>
            </p:spPr>
            <p:txBody>
              <a:bodyPr wrap="square" lIns="0" tIns="0" rIns="0" bIns="0" rtlCol="0">
                <a:spAutoFit/>
              </a:bodyPr>
              <a:lstStyle/>
              <a:p>
                <a:pPr algn="ctr"/>
                <a:r>
                  <a:rPr lang="en-US" dirty="0"/>
                  <a:t>z</a:t>
                </a:r>
              </a:p>
            </p:txBody>
          </p:sp>
          <p:sp>
            <p:nvSpPr>
              <p:cNvPr id="53" name="TextBox 52">
                <a:extLst>
                  <a:ext uri="{FF2B5EF4-FFF2-40B4-BE49-F238E27FC236}">
                    <a16:creationId xmlns:a16="http://schemas.microsoft.com/office/drawing/2014/main" id="{D94AF263-6404-9028-4544-D8C75C4C6299}"/>
                  </a:ext>
                </a:extLst>
              </p:cNvPr>
              <p:cNvSpPr txBox="1"/>
              <p:nvPr/>
            </p:nvSpPr>
            <p:spPr>
              <a:xfrm>
                <a:off x="5132819" y="5084234"/>
                <a:ext cx="409474" cy="314869"/>
              </a:xfrm>
              <a:prstGeom prst="rect">
                <a:avLst/>
              </a:prstGeom>
              <a:noFill/>
            </p:spPr>
            <p:txBody>
              <a:bodyPr wrap="square" lIns="0" tIns="0" rIns="0" bIns="0" rtlCol="0">
                <a:spAutoFit/>
              </a:bodyPr>
              <a:lstStyle/>
              <a:p>
                <a:pPr algn="ctr"/>
                <a:r>
                  <a:rPr lang="en-US" dirty="0"/>
                  <a:t>f(z)</a:t>
                </a:r>
              </a:p>
            </p:txBody>
          </p:sp>
        </p:grpSp>
        <p:cxnSp>
          <p:nvCxnSpPr>
            <p:cNvPr id="43" name="Straight Connector 42">
              <a:extLst>
                <a:ext uri="{FF2B5EF4-FFF2-40B4-BE49-F238E27FC236}">
                  <a16:creationId xmlns:a16="http://schemas.microsoft.com/office/drawing/2014/main" id="{38D50F22-8892-0FB7-EC00-CDED49BFAC48}"/>
                </a:ext>
              </a:extLst>
            </p:cNvPr>
            <p:cNvCxnSpPr/>
            <p:nvPr/>
          </p:nvCxnSpPr>
          <p:spPr bwMode="auto">
            <a:xfrm flipH="1">
              <a:off x="6418072" y="3407148"/>
              <a:ext cx="1939402" cy="10977"/>
            </a:xfrm>
            <a:prstGeom prst="line">
              <a:avLst/>
            </a:prstGeom>
            <a:solidFill>
              <a:schemeClr val="accent1"/>
            </a:solidFill>
            <a:ln w="12700" cap="flat" cmpd="sng" algn="ctr">
              <a:solidFill>
                <a:schemeClr val="tx1"/>
              </a:solidFill>
              <a:prstDash val="lg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Box 43">
              <a:extLst>
                <a:ext uri="{FF2B5EF4-FFF2-40B4-BE49-F238E27FC236}">
                  <a16:creationId xmlns:a16="http://schemas.microsoft.com/office/drawing/2014/main" id="{AFD16001-B07F-BBEF-4841-1B33CAE99317}"/>
                </a:ext>
              </a:extLst>
            </p:cNvPr>
            <p:cNvSpPr txBox="1"/>
            <p:nvPr/>
          </p:nvSpPr>
          <p:spPr>
            <a:xfrm>
              <a:off x="7129192" y="3106408"/>
              <a:ext cx="294917" cy="276999"/>
            </a:xfrm>
            <a:prstGeom prst="rect">
              <a:avLst/>
            </a:prstGeom>
            <a:noFill/>
          </p:spPr>
          <p:txBody>
            <a:bodyPr wrap="square" lIns="0" tIns="0" rIns="0" bIns="0" rtlCol="0">
              <a:spAutoFit/>
            </a:bodyPr>
            <a:lstStyle/>
            <a:p>
              <a:pPr algn="ctr"/>
              <a:r>
                <a:rPr lang="en-US" dirty="0"/>
                <a:t>1</a:t>
              </a:r>
            </a:p>
          </p:txBody>
        </p:sp>
        <p:sp>
          <p:nvSpPr>
            <p:cNvPr id="45" name="TextBox 44">
              <a:extLst>
                <a:ext uri="{FF2B5EF4-FFF2-40B4-BE49-F238E27FC236}">
                  <a16:creationId xmlns:a16="http://schemas.microsoft.com/office/drawing/2014/main" id="{BE3DAE01-75E2-56CB-FAE8-B57E78D4D3AD}"/>
                </a:ext>
              </a:extLst>
            </p:cNvPr>
            <p:cNvSpPr txBox="1"/>
            <p:nvPr/>
          </p:nvSpPr>
          <p:spPr>
            <a:xfrm>
              <a:off x="7101280" y="3522190"/>
              <a:ext cx="323850" cy="276999"/>
            </a:xfrm>
            <a:prstGeom prst="rect">
              <a:avLst/>
            </a:prstGeom>
            <a:noFill/>
          </p:spPr>
          <p:txBody>
            <a:bodyPr wrap="square" lIns="0" tIns="0" rIns="0" bIns="0" rtlCol="0">
              <a:spAutoFit/>
            </a:bodyPr>
            <a:lstStyle/>
            <a:p>
              <a:pPr algn="ctr"/>
              <a:r>
                <a:rPr lang="en-US" dirty="0"/>
                <a:t>0</a:t>
              </a:r>
            </a:p>
          </p:txBody>
        </p:sp>
        <p:sp>
          <p:nvSpPr>
            <p:cNvPr id="46" name="TextBox 45">
              <a:extLst>
                <a:ext uri="{FF2B5EF4-FFF2-40B4-BE49-F238E27FC236}">
                  <a16:creationId xmlns:a16="http://schemas.microsoft.com/office/drawing/2014/main" id="{4DC10659-B792-47CC-1EF5-355A030FC8BA}"/>
                </a:ext>
              </a:extLst>
            </p:cNvPr>
            <p:cNvSpPr txBox="1"/>
            <p:nvPr/>
          </p:nvSpPr>
          <p:spPr>
            <a:xfrm>
              <a:off x="7258827" y="3912578"/>
              <a:ext cx="352097" cy="276999"/>
            </a:xfrm>
            <a:prstGeom prst="rect">
              <a:avLst/>
            </a:prstGeom>
            <a:noFill/>
          </p:spPr>
          <p:txBody>
            <a:bodyPr wrap="square" lIns="0" tIns="0" rIns="0" bIns="0" rtlCol="0">
              <a:spAutoFit/>
            </a:bodyPr>
            <a:lstStyle/>
            <a:p>
              <a:pPr algn="ctr"/>
              <a:r>
                <a:rPr lang="en-US" dirty="0"/>
                <a:t>0</a:t>
              </a:r>
            </a:p>
          </p:txBody>
        </p:sp>
        <p:cxnSp>
          <p:nvCxnSpPr>
            <p:cNvPr id="47" name="Straight Connector 46">
              <a:extLst>
                <a:ext uri="{FF2B5EF4-FFF2-40B4-BE49-F238E27FC236}">
                  <a16:creationId xmlns:a16="http://schemas.microsoft.com/office/drawing/2014/main" id="{D418E854-7A85-8112-F45A-8756D2043468}"/>
                </a:ext>
              </a:extLst>
            </p:cNvPr>
            <p:cNvCxnSpPr/>
            <p:nvPr/>
          </p:nvCxnSpPr>
          <p:spPr bwMode="auto">
            <a:xfrm flipV="1">
              <a:off x="7418673" y="2871296"/>
              <a:ext cx="895536" cy="98450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A24AC3C6-40FE-3C16-987E-57F9FD4B9F8F}"/>
                </a:ext>
              </a:extLst>
            </p:cNvPr>
            <p:cNvCxnSpPr/>
            <p:nvPr/>
          </p:nvCxnSpPr>
          <p:spPr bwMode="auto">
            <a:xfrm flipH="1" flipV="1">
              <a:off x="6370531" y="3830780"/>
              <a:ext cx="1022387" cy="424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a:extLst>
                <a:ext uri="{FF2B5EF4-FFF2-40B4-BE49-F238E27FC236}">
                  <a16:creationId xmlns:a16="http://schemas.microsoft.com/office/drawing/2014/main" id="{965A6075-BF86-963B-5C2F-4BA16E1DF32E}"/>
                </a:ext>
              </a:extLst>
            </p:cNvPr>
            <p:cNvCxnSpPr/>
            <p:nvPr/>
          </p:nvCxnSpPr>
          <p:spPr bwMode="auto">
            <a:xfrm flipH="1" flipV="1">
              <a:off x="6426198" y="3868764"/>
              <a:ext cx="1022387" cy="4241"/>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Connector 54">
              <a:extLst>
                <a:ext uri="{FF2B5EF4-FFF2-40B4-BE49-F238E27FC236}">
                  <a16:creationId xmlns:a16="http://schemas.microsoft.com/office/drawing/2014/main" id="{8D213A09-8CB0-FAD8-780A-7C4C2B359892}"/>
                </a:ext>
              </a:extLst>
            </p:cNvPr>
            <p:cNvCxnSpPr/>
            <p:nvPr/>
          </p:nvCxnSpPr>
          <p:spPr bwMode="auto">
            <a:xfrm flipH="1">
              <a:off x="7460343" y="3438718"/>
              <a:ext cx="894019" cy="604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TextBox 58">
              <a:extLst>
                <a:ext uri="{FF2B5EF4-FFF2-40B4-BE49-F238E27FC236}">
                  <a16:creationId xmlns:a16="http://schemas.microsoft.com/office/drawing/2014/main" id="{A44958CE-7569-6C9F-B12E-09E2832BC17F}"/>
                </a:ext>
              </a:extLst>
            </p:cNvPr>
            <p:cNvSpPr txBox="1"/>
            <p:nvPr/>
          </p:nvSpPr>
          <p:spPr>
            <a:xfrm>
              <a:off x="6707010" y="4187479"/>
              <a:ext cx="1939400" cy="338554"/>
            </a:xfrm>
            <a:prstGeom prst="rect">
              <a:avLst/>
            </a:prstGeom>
            <a:noFill/>
          </p:spPr>
          <p:txBody>
            <a:bodyPr wrap="square" rtlCol="0">
              <a:spAutoFit/>
            </a:bodyPr>
            <a:lstStyle/>
            <a:p>
              <a:r>
                <a:rPr lang="en-US" sz="1600" dirty="0" err="1"/>
                <a:t>ReLU</a:t>
              </a:r>
              <a:r>
                <a:rPr lang="en-US" sz="1600" dirty="0"/>
                <a:t>      Derivative</a:t>
              </a:r>
            </a:p>
          </p:txBody>
        </p:sp>
        <p:cxnSp>
          <p:nvCxnSpPr>
            <p:cNvPr id="74" name="Straight Connector 73">
              <a:extLst>
                <a:ext uri="{FF2B5EF4-FFF2-40B4-BE49-F238E27FC236}">
                  <a16:creationId xmlns:a16="http://schemas.microsoft.com/office/drawing/2014/main" id="{32DD5D3A-C04C-5875-D656-A81DBD1D14C6}"/>
                </a:ext>
              </a:extLst>
            </p:cNvPr>
            <p:cNvCxnSpPr/>
            <p:nvPr/>
          </p:nvCxnSpPr>
          <p:spPr bwMode="auto">
            <a:xfrm flipH="1">
              <a:off x="6389549" y="4369029"/>
              <a:ext cx="297486"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a:extLst>
                <a:ext uri="{FF2B5EF4-FFF2-40B4-BE49-F238E27FC236}">
                  <a16:creationId xmlns:a16="http://schemas.microsoft.com/office/drawing/2014/main" id="{9872A3D7-9B1D-B2E4-B672-8D038957DA2D}"/>
                </a:ext>
              </a:extLst>
            </p:cNvPr>
            <p:cNvCxnSpPr/>
            <p:nvPr/>
          </p:nvCxnSpPr>
          <p:spPr bwMode="auto">
            <a:xfrm flipH="1">
              <a:off x="7306094" y="4369029"/>
              <a:ext cx="297486"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 name="Group 5">
            <a:extLst>
              <a:ext uri="{FF2B5EF4-FFF2-40B4-BE49-F238E27FC236}">
                <a16:creationId xmlns:a16="http://schemas.microsoft.com/office/drawing/2014/main" id="{DCAFEB9B-7DD5-47F1-88AF-A964C0E24771}"/>
              </a:ext>
            </a:extLst>
          </p:cNvPr>
          <p:cNvGrpSpPr/>
          <p:nvPr/>
        </p:nvGrpSpPr>
        <p:grpSpPr>
          <a:xfrm>
            <a:off x="6318942" y="898116"/>
            <a:ext cx="2596458" cy="1529735"/>
            <a:chOff x="6014142" y="898960"/>
            <a:chExt cx="2596458" cy="1529735"/>
          </a:xfrm>
        </p:grpSpPr>
        <p:grpSp>
          <p:nvGrpSpPr>
            <p:cNvPr id="9" name="Group 8">
              <a:extLst>
                <a:ext uri="{FF2B5EF4-FFF2-40B4-BE49-F238E27FC236}">
                  <a16:creationId xmlns:a16="http://schemas.microsoft.com/office/drawing/2014/main" id="{02F81456-9CB6-EBEA-7745-A89BE7B6C5A9}"/>
                </a:ext>
              </a:extLst>
            </p:cNvPr>
            <p:cNvGrpSpPr/>
            <p:nvPr/>
          </p:nvGrpSpPr>
          <p:grpSpPr>
            <a:xfrm>
              <a:off x="6934200" y="1271279"/>
              <a:ext cx="1066800" cy="849542"/>
              <a:chOff x="2281637" y="4495800"/>
              <a:chExt cx="1402953" cy="990601"/>
            </a:xfrm>
          </p:grpSpPr>
          <p:sp>
            <p:nvSpPr>
              <p:cNvPr id="36" name="Pie 6">
                <a:extLst>
                  <a:ext uri="{FF2B5EF4-FFF2-40B4-BE49-F238E27FC236}">
                    <a16:creationId xmlns:a16="http://schemas.microsoft.com/office/drawing/2014/main" id="{7493DD67-BD17-DFE8-363C-376F9CA3EBCE}"/>
                  </a:ext>
                </a:extLst>
              </p:cNvPr>
              <p:cNvSpPr/>
              <p:nvPr/>
            </p:nvSpPr>
            <p:spPr bwMode="auto">
              <a:xfrm>
                <a:off x="2345959" y="4495800"/>
                <a:ext cx="1282415" cy="990600"/>
              </a:xfrm>
              <a:prstGeom prst="pie">
                <a:avLst>
                  <a:gd name="adj1" fmla="val 5384087"/>
                  <a:gd name="adj2" fmla="val 16200000"/>
                </a:avLst>
              </a:prstGeom>
              <a:noFill/>
              <a:ln w="19050" cap="flat" cmpd="sng" algn="ctr">
                <a:solidFill>
                  <a:schemeClr val="tx1"/>
                </a:solidFill>
                <a:prstDash val="solid"/>
                <a:miter lim="800000"/>
                <a:headEnd type="none" w="med" len="med"/>
                <a:tailEnd type="none" w="med" len="med"/>
              </a:ln>
              <a:effectLst/>
            </p:spPr>
            <p:txBody>
              <a:bodyPr vert="horz" wrap="none" lIns="0" tIns="34290" rIns="0" bIns="34290" numCol="1" rtlCol="0" anchor="ctr" anchorCtr="0" compatLnSpc="1">
                <a:prstTxWarp prst="textNoShape">
                  <a:avLst/>
                </a:prstTxWarp>
              </a:bodyPr>
              <a:lstStyle/>
              <a:p>
                <a:pPr defTabSz="685800"/>
                <a:r>
                  <a:rPr lang="en-US" dirty="0"/>
                  <a:t>z</a:t>
                </a:r>
              </a:p>
            </p:txBody>
          </p:sp>
          <p:sp>
            <p:nvSpPr>
              <p:cNvPr id="37" name="Pie 7">
                <a:extLst>
                  <a:ext uri="{FF2B5EF4-FFF2-40B4-BE49-F238E27FC236}">
                    <a16:creationId xmlns:a16="http://schemas.microsoft.com/office/drawing/2014/main" id="{7FB8175A-BF4C-9502-143C-D9BF76589438}"/>
                  </a:ext>
                </a:extLst>
              </p:cNvPr>
              <p:cNvSpPr/>
              <p:nvPr/>
            </p:nvSpPr>
            <p:spPr bwMode="auto">
              <a:xfrm flipH="1">
                <a:off x="2281637" y="4495800"/>
                <a:ext cx="1402953" cy="990601"/>
              </a:xfrm>
              <a:prstGeom prst="pie">
                <a:avLst>
                  <a:gd name="adj1" fmla="val 5384087"/>
                  <a:gd name="adj2" fmla="val 16200000"/>
                </a:avLst>
              </a:prstGeom>
              <a:solidFill>
                <a:schemeClr val="bg1">
                  <a:lumMod val="85000"/>
                </a:schemeClr>
              </a:solidFill>
              <a:ln w="19050" cap="flat" cmpd="sng" algn="ctr">
                <a:solidFill>
                  <a:schemeClr val="tx1"/>
                </a:solidFill>
                <a:prstDash val="solid"/>
                <a:miter lim="800000"/>
                <a:headEnd type="none" w="med" len="med"/>
                <a:tailEnd type="none" w="med" len="med"/>
              </a:ln>
              <a:effectLst/>
            </p:spPr>
            <p:txBody>
              <a:bodyPr vert="horz" wrap="none" lIns="68580" tIns="34290" rIns="0" bIns="34290" numCol="1" rtlCol="0" anchor="ctr" anchorCtr="0" compatLnSpc="1">
                <a:prstTxWarp prst="textNoShape">
                  <a:avLst/>
                </a:prstTxWarp>
              </a:bodyPr>
              <a:lstStyle/>
              <a:p>
                <a:pPr algn="r" defTabSz="685800"/>
                <a:r>
                  <a:rPr lang="el-GR" dirty="0"/>
                  <a:t>α</a:t>
                </a:r>
                <a:r>
                  <a:rPr lang="en-US" dirty="0"/>
                  <a:t>f(z)</a:t>
                </a:r>
              </a:p>
            </p:txBody>
          </p:sp>
        </p:grpSp>
        <p:cxnSp>
          <p:nvCxnSpPr>
            <p:cNvPr id="11" name="Straight Connector 10">
              <a:extLst>
                <a:ext uri="{FF2B5EF4-FFF2-40B4-BE49-F238E27FC236}">
                  <a16:creationId xmlns:a16="http://schemas.microsoft.com/office/drawing/2014/main" id="{E9EB18C5-5BB7-DB3E-3702-B4071015B845}"/>
                </a:ext>
              </a:extLst>
            </p:cNvPr>
            <p:cNvCxnSpPr/>
            <p:nvPr/>
          </p:nvCxnSpPr>
          <p:spPr bwMode="auto">
            <a:xfrm>
              <a:off x="6408795" y="1154339"/>
              <a:ext cx="644607" cy="345662"/>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a:extLst>
                <a:ext uri="{FF2B5EF4-FFF2-40B4-BE49-F238E27FC236}">
                  <a16:creationId xmlns:a16="http://schemas.microsoft.com/office/drawing/2014/main" id="{597E40C9-3E57-DB94-4A7F-0DF61591DC29}"/>
                </a:ext>
              </a:extLst>
            </p:cNvPr>
            <p:cNvSpPr txBox="1"/>
            <p:nvPr/>
          </p:nvSpPr>
          <p:spPr>
            <a:xfrm>
              <a:off x="6043006" y="915814"/>
              <a:ext cx="231770" cy="326837"/>
            </a:xfrm>
            <a:prstGeom prst="rect">
              <a:avLst/>
            </a:prstGeom>
            <a:noFill/>
          </p:spPr>
          <p:txBody>
            <a:bodyPr wrap="square" lIns="0" tIns="0" rIns="0" bIns="0" rtlCol="0">
              <a:spAutoFit/>
            </a:bodyPr>
            <a:lstStyle/>
            <a:p>
              <a:pPr algn="ctr"/>
              <a:r>
                <a:rPr lang="en-US" dirty="0"/>
                <a:t>x</a:t>
              </a:r>
              <a:r>
                <a:rPr lang="en-US" baseline="-25000" dirty="0"/>
                <a:t>1</a:t>
              </a:r>
              <a:endParaRPr lang="en-US" dirty="0"/>
            </a:p>
          </p:txBody>
        </p:sp>
        <p:sp>
          <p:nvSpPr>
            <p:cNvPr id="18" name="TextBox 17">
              <a:extLst>
                <a:ext uri="{FF2B5EF4-FFF2-40B4-BE49-F238E27FC236}">
                  <a16:creationId xmlns:a16="http://schemas.microsoft.com/office/drawing/2014/main" id="{05D81248-51CC-7A15-1F35-9EFFA0B726F0}"/>
                </a:ext>
              </a:extLst>
            </p:cNvPr>
            <p:cNvSpPr txBox="1"/>
            <p:nvPr/>
          </p:nvSpPr>
          <p:spPr>
            <a:xfrm>
              <a:off x="6439109" y="1368025"/>
              <a:ext cx="351373" cy="326837"/>
            </a:xfrm>
            <a:prstGeom prst="rect">
              <a:avLst/>
            </a:prstGeom>
            <a:noFill/>
          </p:spPr>
          <p:txBody>
            <a:bodyPr wrap="square" lIns="0" tIns="0" rIns="0" bIns="0" rtlCol="0">
              <a:spAutoFit/>
            </a:bodyPr>
            <a:lstStyle/>
            <a:p>
              <a:pPr algn="ctr"/>
              <a:r>
                <a:rPr lang="en-US" dirty="0"/>
                <a:t>w</a:t>
              </a:r>
              <a:r>
                <a:rPr lang="en-US" baseline="-25000" dirty="0"/>
                <a:t>2</a:t>
              </a:r>
              <a:endParaRPr lang="en-US" dirty="0"/>
            </a:p>
          </p:txBody>
        </p:sp>
        <p:sp>
          <p:nvSpPr>
            <p:cNvPr id="19" name="TextBox 18">
              <a:extLst>
                <a:ext uri="{FF2B5EF4-FFF2-40B4-BE49-F238E27FC236}">
                  <a16:creationId xmlns:a16="http://schemas.microsoft.com/office/drawing/2014/main" id="{5C94E904-F298-1169-9AF2-AC59DC8C0EA6}"/>
                </a:ext>
              </a:extLst>
            </p:cNvPr>
            <p:cNvSpPr txBox="1"/>
            <p:nvPr/>
          </p:nvSpPr>
          <p:spPr>
            <a:xfrm>
              <a:off x="6019800" y="1396894"/>
              <a:ext cx="289710" cy="326837"/>
            </a:xfrm>
            <a:prstGeom prst="rect">
              <a:avLst/>
            </a:prstGeom>
            <a:noFill/>
          </p:spPr>
          <p:txBody>
            <a:bodyPr wrap="square" lIns="0" tIns="0" rIns="0" bIns="0" rtlCol="0">
              <a:spAutoFit/>
            </a:bodyPr>
            <a:lstStyle/>
            <a:p>
              <a:pPr algn="ctr"/>
              <a:r>
                <a:rPr lang="en-US" dirty="0"/>
                <a:t>x</a:t>
              </a:r>
              <a:r>
                <a:rPr lang="en-US" baseline="-25000" dirty="0"/>
                <a:t>2</a:t>
              </a:r>
              <a:endParaRPr lang="en-US" dirty="0"/>
            </a:p>
          </p:txBody>
        </p:sp>
        <p:cxnSp>
          <p:nvCxnSpPr>
            <p:cNvPr id="21" name="Straight Connector 20">
              <a:extLst>
                <a:ext uri="{FF2B5EF4-FFF2-40B4-BE49-F238E27FC236}">
                  <a16:creationId xmlns:a16="http://schemas.microsoft.com/office/drawing/2014/main" id="{6F9A859C-E3D5-7D64-20C3-877F4D0C226C}"/>
                </a:ext>
              </a:extLst>
            </p:cNvPr>
            <p:cNvCxnSpPr/>
            <p:nvPr/>
          </p:nvCxnSpPr>
          <p:spPr bwMode="auto">
            <a:xfrm>
              <a:off x="6343610" y="1615109"/>
              <a:ext cx="633006" cy="81687"/>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a:extLst>
                <a:ext uri="{FF2B5EF4-FFF2-40B4-BE49-F238E27FC236}">
                  <a16:creationId xmlns:a16="http://schemas.microsoft.com/office/drawing/2014/main" id="{EA388BA2-0974-F312-2CC1-F4EA9307479A}"/>
                </a:ext>
              </a:extLst>
            </p:cNvPr>
            <p:cNvCxnSpPr/>
            <p:nvPr/>
          </p:nvCxnSpPr>
          <p:spPr bwMode="auto">
            <a:xfrm flipV="1">
              <a:off x="6408795" y="1957446"/>
              <a:ext cx="673579" cy="392096"/>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a:extLst>
                <a:ext uri="{FF2B5EF4-FFF2-40B4-BE49-F238E27FC236}">
                  <a16:creationId xmlns:a16="http://schemas.microsoft.com/office/drawing/2014/main" id="{3503715B-2430-4BD0-0120-9FE261ED541A}"/>
                </a:ext>
              </a:extLst>
            </p:cNvPr>
            <p:cNvSpPr txBox="1"/>
            <p:nvPr/>
          </p:nvSpPr>
          <p:spPr>
            <a:xfrm>
              <a:off x="6082870" y="1634727"/>
              <a:ext cx="260739" cy="326837"/>
            </a:xfrm>
            <a:prstGeom prst="rect">
              <a:avLst/>
            </a:prstGeom>
            <a:noFill/>
          </p:spPr>
          <p:txBody>
            <a:bodyPr wrap="square" lIns="0" tIns="0" rIns="0" bIns="0" rtlCol="0">
              <a:spAutoFit/>
            </a:bodyPr>
            <a:lstStyle/>
            <a:p>
              <a:pPr algn="ctr"/>
              <a:r>
                <a:rPr lang="en-US" dirty="0"/>
                <a:t>…</a:t>
              </a:r>
            </a:p>
          </p:txBody>
        </p:sp>
        <p:sp>
          <p:nvSpPr>
            <p:cNvPr id="26" name="TextBox 25">
              <a:extLst>
                <a:ext uri="{FF2B5EF4-FFF2-40B4-BE49-F238E27FC236}">
                  <a16:creationId xmlns:a16="http://schemas.microsoft.com/office/drawing/2014/main" id="{408292E4-2B69-FA2D-478F-49E0ADB3BADE}"/>
                </a:ext>
              </a:extLst>
            </p:cNvPr>
            <p:cNvSpPr txBox="1"/>
            <p:nvPr/>
          </p:nvSpPr>
          <p:spPr>
            <a:xfrm>
              <a:off x="6014142" y="2101858"/>
              <a:ext cx="260739" cy="326837"/>
            </a:xfrm>
            <a:prstGeom prst="rect">
              <a:avLst/>
            </a:prstGeom>
            <a:noFill/>
          </p:spPr>
          <p:txBody>
            <a:bodyPr wrap="square" lIns="0" tIns="0" rIns="0" bIns="0" rtlCol="0">
              <a:spAutoFit/>
            </a:bodyPr>
            <a:lstStyle/>
            <a:p>
              <a:pPr algn="ctr"/>
              <a:r>
                <a:rPr lang="en-US" dirty="0" err="1"/>
                <a:t>x</a:t>
              </a:r>
              <a:r>
                <a:rPr lang="en-US" baseline="-25000" dirty="0" err="1"/>
                <a:t>N</a:t>
              </a:r>
              <a:endParaRPr lang="en-US" dirty="0"/>
            </a:p>
          </p:txBody>
        </p:sp>
        <p:cxnSp>
          <p:nvCxnSpPr>
            <p:cNvPr id="27" name="Straight Arrow Connector 26">
              <a:extLst>
                <a:ext uri="{FF2B5EF4-FFF2-40B4-BE49-F238E27FC236}">
                  <a16:creationId xmlns:a16="http://schemas.microsoft.com/office/drawing/2014/main" id="{3F8323B7-E895-99F6-809E-0E25C7D92288}"/>
                </a:ext>
              </a:extLst>
            </p:cNvPr>
            <p:cNvCxnSpPr>
              <a:cxnSpLocks/>
              <a:stCxn id="37" idx="2"/>
            </p:cNvCxnSpPr>
            <p:nvPr/>
          </p:nvCxnSpPr>
          <p:spPr bwMode="auto">
            <a:xfrm flipV="1">
              <a:off x="8001000" y="1696049"/>
              <a:ext cx="316572" cy="1"/>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a:extLst>
                <a:ext uri="{FF2B5EF4-FFF2-40B4-BE49-F238E27FC236}">
                  <a16:creationId xmlns:a16="http://schemas.microsoft.com/office/drawing/2014/main" id="{EA56A6D1-8BDC-20C7-0FEA-28616364FE12}"/>
                </a:ext>
              </a:extLst>
            </p:cNvPr>
            <p:cNvSpPr txBox="1"/>
            <p:nvPr/>
          </p:nvSpPr>
          <p:spPr>
            <a:xfrm>
              <a:off x="8378830" y="1541811"/>
              <a:ext cx="231770" cy="276999"/>
            </a:xfrm>
            <a:prstGeom prst="rect">
              <a:avLst/>
            </a:prstGeom>
            <a:noFill/>
          </p:spPr>
          <p:txBody>
            <a:bodyPr wrap="square" lIns="0" tIns="0" rIns="0" bIns="0" rtlCol="0">
              <a:spAutoFit/>
            </a:bodyPr>
            <a:lstStyle/>
            <a:p>
              <a:pPr algn="ctr"/>
              <a:r>
                <a:rPr lang="en-US" dirty="0"/>
                <a:t>a</a:t>
              </a:r>
            </a:p>
          </p:txBody>
        </p:sp>
        <p:sp>
          <p:nvSpPr>
            <p:cNvPr id="31" name="TextBox 30">
              <a:extLst>
                <a:ext uri="{FF2B5EF4-FFF2-40B4-BE49-F238E27FC236}">
                  <a16:creationId xmlns:a16="http://schemas.microsoft.com/office/drawing/2014/main" id="{561E0124-493A-A6F9-5FAE-B296D597FAA1}"/>
                </a:ext>
              </a:extLst>
            </p:cNvPr>
            <p:cNvSpPr txBox="1"/>
            <p:nvPr/>
          </p:nvSpPr>
          <p:spPr>
            <a:xfrm>
              <a:off x="6474663" y="898960"/>
              <a:ext cx="312332" cy="326836"/>
            </a:xfrm>
            <a:prstGeom prst="rect">
              <a:avLst/>
            </a:prstGeom>
            <a:noFill/>
          </p:spPr>
          <p:txBody>
            <a:bodyPr wrap="square" lIns="0" tIns="0" rIns="0" bIns="0" rtlCol="0">
              <a:spAutoFit/>
            </a:bodyPr>
            <a:lstStyle/>
            <a:p>
              <a:pPr algn="ctr"/>
              <a:r>
                <a:rPr lang="en-US" dirty="0"/>
                <a:t>w</a:t>
              </a:r>
              <a:r>
                <a:rPr lang="en-US" baseline="-25000" dirty="0"/>
                <a:t>1</a:t>
              </a:r>
              <a:endParaRPr lang="en-US" dirty="0"/>
            </a:p>
          </p:txBody>
        </p:sp>
        <p:sp>
          <p:nvSpPr>
            <p:cNvPr id="34" name="TextBox 33">
              <a:extLst>
                <a:ext uri="{FF2B5EF4-FFF2-40B4-BE49-F238E27FC236}">
                  <a16:creationId xmlns:a16="http://schemas.microsoft.com/office/drawing/2014/main" id="{7343C33D-00F6-72DD-17DE-6E028A9C2477}"/>
                </a:ext>
              </a:extLst>
            </p:cNvPr>
            <p:cNvSpPr txBox="1"/>
            <p:nvPr/>
          </p:nvSpPr>
          <p:spPr>
            <a:xfrm>
              <a:off x="6454012" y="1805781"/>
              <a:ext cx="351375" cy="326836"/>
            </a:xfrm>
            <a:prstGeom prst="rect">
              <a:avLst/>
            </a:prstGeom>
            <a:noFill/>
          </p:spPr>
          <p:txBody>
            <a:bodyPr wrap="square" lIns="0" tIns="0" rIns="0" bIns="0" rtlCol="0">
              <a:spAutoFit/>
            </a:bodyPr>
            <a:lstStyle/>
            <a:p>
              <a:pPr algn="ctr"/>
              <a:r>
                <a:rPr lang="en-US" dirty="0" err="1"/>
                <a:t>w</a:t>
              </a:r>
              <a:r>
                <a:rPr lang="en-US" baseline="-25000" dirty="0" err="1"/>
                <a:t>N</a:t>
              </a:r>
              <a:endParaRPr lang="en-US" dirty="0"/>
            </a:p>
          </p:txBody>
        </p:sp>
        <p:sp>
          <p:nvSpPr>
            <p:cNvPr id="35" name="TextBox 34">
              <a:extLst>
                <a:ext uri="{FF2B5EF4-FFF2-40B4-BE49-F238E27FC236}">
                  <a16:creationId xmlns:a16="http://schemas.microsoft.com/office/drawing/2014/main" id="{9BB135EC-56F9-750E-CE26-EEBD8D8A32EF}"/>
                </a:ext>
              </a:extLst>
            </p:cNvPr>
            <p:cNvSpPr txBox="1"/>
            <p:nvPr/>
          </p:nvSpPr>
          <p:spPr>
            <a:xfrm>
              <a:off x="6465230" y="1565975"/>
              <a:ext cx="260739" cy="326837"/>
            </a:xfrm>
            <a:prstGeom prst="rect">
              <a:avLst/>
            </a:prstGeom>
            <a:noFill/>
          </p:spPr>
          <p:txBody>
            <a:bodyPr wrap="square" lIns="0" tIns="0" rIns="0" bIns="0" rtlCol="0">
              <a:spAutoFit/>
            </a:bodyPr>
            <a:lstStyle/>
            <a:p>
              <a:pPr algn="ctr"/>
              <a:r>
                <a:rPr lang="en-US" dirty="0"/>
                <a:t>…</a:t>
              </a:r>
            </a:p>
          </p:txBody>
        </p:sp>
      </p:grpSp>
      <p:graphicFrame>
        <p:nvGraphicFramePr>
          <p:cNvPr id="38" name="Object 37">
            <a:extLst>
              <a:ext uri="{FF2B5EF4-FFF2-40B4-BE49-F238E27FC236}">
                <a16:creationId xmlns:a16="http://schemas.microsoft.com/office/drawing/2014/main" id="{B326C700-FE7A-8D6D-DFE2-3B2C5219109F}"/>
              </a:ext>
            </a:extLst>
          </p:cNvPr>
          <p:cNvGraphicFramePr>
            <a:graphicFrameLocks noChangeAspect="1"/>
          </p:cNvGraphicFramePr>
          <p:nvPr>
            <p:extLst>
              <p:ext uri="{D42A27DB-BD31-4B8C-83A1-F6EECF244321}">
                <p14:modId xmlns:p14="http://schemas.microsoft.com/office/powerpoint/2010/main" val="1120881984"/>
              </p:ext>
            </p:extLst>
          </p:nvPr>
        </p:nvGraphicFramePr>
        <p:xfrm>
          <a:off x="1960246" y="2615902"/>
          <a:ext cx="2418759" cy="896374"/>
        </p:xfrm>
        <a:graphic>
          <a:graphicData uri="http://schemas.openxmlformats.org/presentationml/2006/ole">
            <mc:AlternateContent xmlns:mc="http://schemas.openxmlformats.org/markup-compatibility/2006">
              <mc:Choice xmlns:v="urn:schemas-microsoft-com:vml" Requires="v">
                <p:oleObj name="Equation" r:id="rId4" imgW="1231560" imgH="457200" progId="Equation.DSMT4">
                  <p:embed/>
                </p:oleObj>
              </mc:Choice>
              <mc:Fallback>
                <p:oleObj name="Equation" r:id="rId4" imgW="1231560" imgH="457200" progId="Equation.DSMT4">
                  <p:embed/>
                  <p:pic>
                    <p:nvPicPr>
                      <p:cNvPr id="38" name="Object 37">
                        <a:extLst>
                          <a:ext uri="{FF2B5EF4-FFF2-40B4-BE49-F238E27FC236}">
                            <a16:creationId xmlns:a16="http://schemas.microsoft.com/office/drawing/2014/main" id="{B326C700-FE7A-8D6D-DFE2-3B2C5219109F}"/>
                          </a:ext>
                        </a:extLst>
                      </p:cNvPr>
                      <p:cNvPicPr/>
                      <p:nvPr/>
                    </p:nvPicPr>
                    <p:blipFill>
                      <a:blip r:embed="rId5"/>
                      <a:stretch>
                        <a:fillRect/>
                      </a:stretch>
                    </p:blipFill>
                    <p:spPr>
                      <a:xfrm>
                        <a:off x="1960246" y="2615902"/>
                        <a:ext cx="2418759" cy="896374"/>
                      </a:xfrm>
                      <a:prstGeom prst="rect">
                        <a:avLst/>
                      </a:prstGeom>
                    </p:spPr>
                  </p:pic>
                </p:oleObj>
              </mc:Fallback>
            </mc:AlternateContent>
          </a:graphicData>
        </a:graphic>
      </p:graphicFrame>
      <p:graphicFrame>
        <p:nvGraphicFramePr>
          <p:cNvPr id="39" name="Object 38">
            <a:extLst>
              <a:ext uri="{FF2B5EF4-FFF2-40B4-BE49-F238E27FC236}">
                <a16:creationId xmlns:a16="http://schemas.microsoft.com/office/drawing/2014/main" id="{6C4387E7-C72F-BCFF-7C0B-A90F2D0FF29D}"/>
              </a:ext>
            </a:extLst>
          </p:cNvPr>
          <p:cNvGraphicFramePr>
            <a:graphicFrameLocks noChangeAspect="1"/>
          </p:cNvGraphicFramePr>
          <p:nvPr>
            <p:extLst>
              <p:ext uri="{D42A27DB-BD31-4B8C-83A1-F6EECF244321}">
                <p14:modId xmlns:p14="http://schemas.microsoft.com/office/powerpoint/2010/main" val="2758214257"/>
              </p:ext>
            </p:extLst>
          </p:nvPr>
        </p:nvGraphicFramePr>
        <p:xfrm>
          <a:off x="1654175" y="1595438"/>
          <a:ext cx="2781300" cy="952500"/>
        </p:xfrm>
        <a:graphic>
          <a:graphicData uri="http://schemas.openxmlformats.org/presentationml/2006/ole">
            <mc:AlternateContent xmlns:mc="http://schemas.openxmlformats.org/markup-compatibility/2006">
              <mc:Choice xmlns:v="urn:schemas-microsoft-com:vml" Requires="v">
                <p:oleObj name="Equation" r:id="rId6" imgW="1333440" imgH="457200" progId="Equation.DSMT4">
                  <p:embed/>
                </p:oleObj>
              </mc:Choice>
              <mc:Fallback>
                <p:oleObj name="Equation" r:id="rId6" imgW="1333440" imgH="457200" progId="Equation.DSMT4">
                  <p:embed/>
                  <p:pic>
                    <p:nvPicPr>
                      <p:cNvPr id="39" name="Object 38">
                        <a:extLst>
                          <a:ext uri="{FF2B5EF4-FFF2-40B4-BE49-F238E27FC236}">
                            <a16:creationId xmlns:a16="http://schemas.microsoft.com/office/drawing/2014/main" id="{6C4387E7-C72F-BCFF-7C0B-A90F2D0FF29D}"/>
                          </a:ext>
                        </a:extLst>
                      </p:cNvPr>
                      <p:cNvPicPr/>
                      <p:nvPr/>
                    </p:nvPicPr>
                    <p:blipFill>
                      <a:blip r:embed="rId7"/>
                      <a:stretch>
                        <a:fillRect/>
                      </a:stretch>
                    </p:blipFill>
                    <p:spPr>
                      <a:xfrm>
                        <a:off x="1654175" y="1595438"/>
                        <a:ext cx="2781300" cy="952500"/>
                      </a:xfrm>
                      <a:prstGeom prst="rect">
                        <a:avLst/>
                      </a:prstGeom>
                    </p:spPr>
                  </p:pic>
                </p:oleObj>
              </mc:Fallback>
            </mc:AlternateContent>
          </a:graphicData>
        </a:graphic>
      </p:graphicFrame>
    </p:spTree>
    <p:extLst>
      <p:ext uri="{BB962C8B-B14F-4D97-AF65-F5344CB8AC3E}">
        <p14:creationId xmlns:p14="http://schemas.microsoft.com/office/powerpoint/2010/main" val="1712517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09110"/>
            <a:ext cx="7911767" cy="490538"/>
          </a:xfrm>
        </p:spPr>
        <p:txBody>
          <a:bodyPr/>
          <a:lstStyle/>
          <a:p>
            <a:r>
              <a:rPr lang="en-US" dirty="0"/>
              <a:t>Artificial Neuron: </a:t>
            </a:r>
            <a:br>
              <a:rPr lang="en-US" dirty="0"/>
            </a:br>
            <a:r>
              <a:rPr lang="en-US" dirty="0"/>
              <a:t>Parametric (Leaky)</a:t>
            </a:r>
            <a:r>
              <a:rPr lang="ru-RU" dirty="0"/>
              <a:t> </a:t>
            </a:r>
            <a:r>
              <a:rPr lang="en-US" dirty="0" err="1"/>
              <a:t>PReLU</a:t>
            </a:r>
            <a:r>
              <a:rPr lang="en-US" dirty="0"/>
              <a:t> Activation Function</a:t>
            </a:r>
          </a:p>
        </p:txBody>
      </p:sp>
      <p:sp>
        <p:nvSpPr>
          <p:cNvPr id="3" name="Content Placeholder 2"/>
          <p:cNvSpPr>
            <a:spLocks noGrp="1"/>
          </p:cNvSpPr>
          <p:nvPr>
            <p:ph sz="quarter" idx="10"/>
          </p:nvPr>
        </p:nvSpPr>
        <p:spPr>
          <a:xfrm>
            <a:off x="165433" y="857859"/>
            <a:ext cx="5910749" cy="1281986"/>
          </a:xfrm>
        </p:spPr>
        <p:txBody>
          <a:bodyPr/>
          <a:lstStyle/>
          <a:p>
            <a:r>
              <a:rPr lang="en-US" dirty="0"/>
              <a:t>Leaky </a:t>
            </a:r>
            <a:r>
              <a:rPr lang="en-US" dirty="0" err="1"/>
              <a:t>PReLU</a:t>
            </a:r>
            <a:r>
              <a:rPr lang="en-US" dirty="0"/>
              <a:t> activation function is</a:t>
            </a:r>
          </a:p>
          <a:p>
            <a:endParaRPr lang="en-US" dirty="0"/>
          </a:p>
          <a:p>
            <a:endParaRPr lang="en-US" dirty="0"/>
          </a:p>
          <a:p>
            <a:endParaRPr lang="en-US" dirty="0"/>
          </a:p>
          <a:p>
            <a:endParaRPr lang="en-US" dirty="0"/>
          </a:p>
          <a:p>
            <a:pPr marL="0" indent="0">
              <a:buNone/>
            </a:pPr>
            <a:endParaRPr lang="en-US" dirty="0"/>
          </a:p>
        </p:txBody>
      </p:sp>
      <p:sp>
        <p:nvSpPr>
          <p:cNvPr id="4" name="Content Placeholder 3">
            <a:extLst>
              <a:ext uri="{FF2B5EF4-FFF2-40B4-BE49-F238E27FC236}">
                <a16:creationId xmlns:a16="http://schemas.microsoft.com/office/drawing/2014/main" id="{6E37A0C4-0921-36CA-D631-07D674E7719A}"/>
              </a:ext>
            </a:extLst>
          </p:cNvPr>
          <p:cNvSpPr>
            <a:spLocks noGrp="1"/>
          </p:cNvSpPr>
          <p:nvPr>
            <p:ph sz="quarter" idx="11"/>
          </p:nvPr>
        </p:nvSpPr>
        <p:spPr>
          <a:xfrm>
            <a:off x="86912" y="3044415"/>
            <a:ext cx="6533085" cy="647844"/>
          </a:xfrm>
        </p:spPr>
        <p:txBody>
          <a:bodyPr/>
          <a:lstStyle/>
          <a:p>
            <a:r>
              <a:rPr lang="en-US" dirty="0" err="1"/>
              <a:t>PReLU</a:t>
            </a:r>
            <a:r>
              <a:rPr lang="en-US" dirty="0"/>
              <a:t> is a modification of </a:t>
            </a:r>
            <a:r>
              <a:rPr lang="en-US" dirty="0" err="1"/>
              <a:t>ReLU</a:t>
            </a:r>
            <a:r>
              <a:rPr lang="en-US" dirty="0"/>
              <a:t> that can provide a non-zero output for negative input values, which can help to avoid discarding potentially important information, and thus perform better than </a:t>
            </a:r>
            <a:r>
              <a:rPr lang="en-US" dirty="0" err="1"/>
              <a:t>ReLU</a:t>
            </a:r>
            <a:r>
              <a:rPr lang="en-US" dirty="0"/>
              <a:t> in scenarios where the data has a lot of noise or outliers,</a:t>
            </a:r>
          </a:p>
        </p:txBody>
      </p:sp>
      <p:grpSp>
        <p:nvGrpSpPr>
          <p:cNvPr id="77" name="Group 76">
            <a:extLst>
              <a:ext uri="{FF2B5EF4-FFF2-40B4-BE49-F238E27FC236}">
                <a16:creationId xmlns:a16="http://schemas.microsoft.com/office/drawing/2014/main" id="{53D51196-68E4-CB6A-979A-1392A74E1421}"/>
              </a:ext>
            </a:extLst>
          </p:cNvPr>
          <p:cNvGrpSpPr/>
          <p:nvPr/>
        </p:nvGrpSpPr>
        <p:grpSpPr>
          <a:xfrm>
            <a:off x="6595599" y="2793959"/>
            <a:ext cx="2309091" cy="1850339"/>
            <a:chOff x="6370531" y="2675694"/>
            <a:chExt cx="2309091" cy="1850339"/>
          </a:xfrm>
        </p:grpSpPr>
        <p:grpSp>
          <p:nvGrpSpPr>
            <p:cNvPr id="42" name="Group 41">
              <a:extLst>
                <a:ext uri="{FF2B5EF4-FFF2-40B4-BE49-F238E27FC236}">
                  <a16:creationId xmlns:a16="http://schemas.microsoft.com/office/drawing/2014/main" id="{97F5F94B-84F3-CA34-7FE1-187DB7CEC7BB}"/>
                </a:ext>
              </a:extLst>
            </p:cNvPr>
            <p:cNvGrpSpPr/>
            <p:nvPr/>
          </p:nvGrpSpPr>
          <p:grpSpPr>
            <a:xfrm>
              <a:off x="6374809" y="2675694"/>
              <a:ext cx="2304813" cy="1436327"/>
              <a:chOff x="4687371" y="5084234"/>
              <a:chExt cx="1972778" cy="1632696"/>
            </a:xfrm>
          </p:grpSpPr>
          <p:cxnSp>
            <p:nvCxnSpPr>
              <p:cNvPr id="50" name="Straight Connector 49">
                <a:extLst>
                  <a:ext uri="{FF2B5EF4-FFF2-40B4-BE49-F238E27FC236}">
                    <a16:creationId xmlns:a16="http://schemas.microsoft.com/office/drawing/2014/main" id="{76F3FD5B-84A8-0D22-037B-B4578B9EB45D}"/>
                  </a:ext>
                </a:extLst>
              </p:cNvPr>
              <p:cNvCxnSpPr/>
              <p:nvPr/>
            </p:nvCxnSpPr>
            <p:spPr bwMode="auto">
              <a:xfrm flipH="1">
                <a:off x="5586383" y="5306578"/>
                <a:ext cx="20073" cy="113383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a:extLst>
                  <a:ext uri="{FF2B5EF4-FFF2-40B4-BE49-F238E27FC236}">
                    <a16:creationId xmlns:a16="http://schemas.microsoft.com/office/drawing/2014/main" id="{2DDFC114-51C1-59B2-28B4-75B620401A11}"/>
                  </a:ext>
                </a:extLst>
              </p:cNvPr>
              <p:cNvCxnSpPr/>
              <p:nvPr/>
            </p:nvCxnSpPr>
            <p:spPr bwMode="auto">
              <a:xfrm flipH="1">
                <a:off x="4687371" y="6418399"/>
                <a:ext cx="1660007" cy="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Box 51">
                <a:extLst>
                  <a:ext uri="{FF2B5EF4-FFF2-40B4-BE49-F238E27FC236}">
                    <a16:creationId xmlns:a16="http://schemas.microsoft.com/office/drawing/2014/main" id="{53717934-73FC-B1C9-CFCA-0ED566351D98}"/>
                  </a:ext>
                </a:extLst>
              </p:cNvPr>
              <p:cNvSpPr txBox="1"/>
              <p:nvPr/>
            </p:nvSpPr>
            <p:spPr>
              <a:xfrm>
                <a:off x="6338260" y="6402060"/>
                <a:ext cx="321889" cy="314870"/>
              </a:xfrm>
              <a:prstGeom prst="rect">
                <a:avLst/>
              </a:prstGeom>
              <a:noFill/>
            </p:spPr>
            <p:txBody>
              <a:bodyPr wrap="square" lIns="0" tIns="0" rIns="0" bIns="0" rtlCol="0">
                <a:spAutoFit/>
              </a:bodyPr>
              <a:lstStyle/>
              <a:p>
                <a:pPr algn="ctr"/>
                <a:r>
                  <a:rPr lang="en-US" dirty="0"/>
                  <a:t>z</a:t>
                </a:r>
              </a:p>
            </p:txBody>
          </p:sp>
          <p:sp>
            <p:nvSpPr>
              <p:cNvPr id="53" name="TextBox 52">
                <a:extLst>
                  <a:ext uri="{FF2B5EF4-FFF2-40B4-BE49-F238E27FC236}">
                    <a16:creationId xmlns:a16="http://schemas.microsoft.com/office/drawing/2014/main" id="{D94AF263-6404-9028-4544-D8C75C4C6299}"/>
                  </a:ext>
                </a:extLst>
              </p:cNvPr>
              <p:cNvSpPr txBox="1"/>
              <p:nvPr/>
            </p:nvSpPr>
            <p:spPr>
              <a:xfrm>
                <a:off x="5132819" y="5084234"/>
                <a:ext cx="409474" cy="314869"/>
              </a:xfrm>
              <a:prstGeom prst="rect">
                <a:avLst/>
              </a:prstGeom>
              <a:noFill/>
            </p:spPr>
            <p:txBody>
              <a:bodyPr wrap="square" lIns="0" tIns="0" rIns="0" bIns="0" rtlCol="0">
                <a:spAutoFit/>
              </a:bodyPr>
              <a:lstStyle/>
              <a:p>
                <a:pPr algn="ctr"/>
                <a:r>
                  <a:rPr lang="en-US" dirty="0"/>
                  <a:t>f(z)</a:t>
                </a:r>
              </a:p>
            </p:txBody>
          </p:sp>
        </p:grpSp>
        <p:cxnSp>
          <p:nvCxnSpPr>
            <p:cNvPr id="43" name="Straight Connector 42">
              <a:extLst>
                <a:ext uri="{FF2B5EF4-FFF2-40B4-BE49-F238E27FC236}">
                  <a16:creationId xmlns:a16="http://schemas.microsoft.com/office/drawing/2014/main" id="{38D50F22-8892-0FB7-EC00-CDED49BFAC48}"/>
                </a:ext>
              </a:extLst>
            </p:cNvPr>
            <p:cNvCxnSpPr/>
            <p:nvPr/>
          </p:nvCxnSpPr>
          <p:spPr bwMode="auto">
            <a:xfrm flipH="1">
              <a:off x="6418072" y="3407148"/>
              <a:ext cx="1939402" cy="10977"/>
            </a:xfrm>
            <a:prstGeom prst="line">
              <a:avLst/>
            </a:prstGeom>
            <a:solidFill>
              <a:schemeClr val="accent1"/>
            </a:solidFill>
            <a:ln w="12700" cap="flat" cmpd="sng" algn="ctr">
              <a:solidFill>
                <a:schemeClr val="tx1"/>
              </a:solidFill>
              <a:prstDash val="lg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Box 43">
              <a:extLst>
                <a:ext uri="{FF2B5EF4-FFF2-40B4-BE49-F238E27FC236}">
                  <a16:creationId xmlns:a16="http://schemas.microsoft.com/office/drawing/2014/main" id="{AFD16001-B07F-BBEF-4841-1B33CAE99317}"/>
                </a:ext>
              </a:extLst>
            </p:cNvPr>
            <p:cNvSpPr txBox="1"/>
            <p:nvPr/>
          </p:nvSpPr>
          <p:spPr>
            <a:xfrm>
              <a:off x="7180627" y="3087123"/>
              <a:ext cx="294917" cy="276999"/>
            </a:xfrm>
            <a:prstGeom prst="rect">
              <a:avLst/>
            </a:prstGeom>
            <a:noFill/>
          </p:spPr>
          <p:txBody>
            <a:bodyPr wrap="square" lIns="0" tIns="0" rIns="0" bIns="0" rtlCol="0">
              <a:spAutoFit/>
            </a:bodyPr>
            <a:lstStyle/>
            <a:p>
              <a:pPr algn="ctr"/>
              <a:r>
                <a:rPr lang="en-US" dirty="0"/>
                <a:t>1</a:t>
              </a:r>
            </a:p>
          </p:txBody>
        </p:sp>
        <p:sp>
          <p:nvSpPr>
            <p:cNvPr id="45" name="TextBox 44">
              <a:extLst>
                <a:ext uri="{FF2B5EF4-FFF2-40B4-BE49-F238E27FC236}">
                  <a16:creationId xmlns:a16="http://schemas.microsoft.com/office/drawing/2014/main" id="{BE3DAE01-75E2-56CB-FAE8-B57E78D4D3AD}"/>
                </a:ext>
              </a:extLst>
            </p:cNvPr>
            <p:cNvSpPr txBox="1"/>
            <p:nvPr/>
          </p:nvSpPr>
          <p:spPr>
            <a:xfrm>
              <a:off x="7166161" y="3409985"/>
              <a:ext cx="323850" cy="276999"/>
            </a:xfrm>
            <a:prstGeom prst="rect">
              <a:avLst/>
            </a:prstGeom>
            <a:noFill/>
          </p:spPr>
          <p:txBody>
            <a:bodyPr wrap="square" lIns="0" tIns="0" rIns="0" bIns="0" rtlCol="0">
              <a:spAutoFit/>
            </a:bodyPr>
            <a:lstStyle/>
            <a:p>
              <a:pPr algn="ctr"/>
              <a:r>
                <a:rPr lang="en-US" dirty="0"/>
                <a:t>c</a:t>
              </a:r>
            </a:p>
          </p:txBody>
        </p:sp>
        <p:sp>
          <p:nvSpPr>
            <p:cNvPr id="46" name="TextBox 45">
              <a:extLst>
                <a:ext uri="{FF2B5EF4-FFF2-40B4-BE49-F238E27FC236}">
                  <a16:creationId xmlns:a16="http://schemas.microsoft.com/office/drawing/2014/main" id="{4DC10659-B792-47CC-1EF5-355A030FC8BA}"/>
                </a:ext>
              </a:extLst>
            </p:cNvPr>
            <p:cNvSpPr txBox="1"/>
            <p:nvPr/>
          </p:nvSpPr>
          <p:spPr>
            <a:xfrm>
              <a:off x="7258827" y="3912578"/>
              <a:ext cx="352097" cy="276999"/>
            </a:xfrm>
            <a:prstGeom prst="rect">
              <a:avLst/>
            </a:prstGeom>
            <a:noFill/>
          </p:spPr>
          <p:txBody>
            <a:bodyPr wrap="square" lIns="0" tIns="0" rIns="0" bIns="0" rtlCol="0">
              <a:spAutoFit/>
            </a:bodyPr>
            <a:lstStyle/>
            <a:p>
              <a:pPr algn="ctr"/>
              <a:r>
                <a:rPr lang="en-US" dirty="0"/>
                <a:t>0</a:t>
              </a:r>
            </a:p>
          </p:txBody>
        </p:sp>
        <p:cxnSp>
          <p:nvCxnSpPr>
            <p:cNvPr id="47" name="Straight Connector 46">
              <a:extLst>
                <a:ext uri="{FF2B5EF4-FFF2-40B4-BE49-F238E27FC236}">
                  <a16:creationId xmlns:a16="http://schemas.microsoft.com/office/drawing/2014/main" id="{D418E854-7A85-8112-F45A-8756D2043468}"/>
                </a:ext>
              </a:extLst>
            </p:cNvPr>
            <p:cNvCxnSpPr/>
            <p:nvPr/>
          </p:nvCxnSpPr>
          <p:spPr bwMode="auto">
            <a:xfrm flipV="1">
              <a:off x="7418673" y="2871296"/>
              <a:ext cx="895536" cy="98450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A24AC3C6-40FE-3C16-987E-57F9FD4B9F8F}"/>
                </a:ext>
              </a:extLst>
            </p:cNvPr>
            <p:cNvCxnSpPr/>
            <p:nvPr/>
          </p:nvCxnSpPr>
          <p:spPr bwMode="auto">
            <a:xfrm flipH="1">
              <a:off x="6370531" y="3835021"/>
              <a:ext cx="1022387" cy="137393"/>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Connector 53">
              <a:extLst>
                <a:ext uri="{FF2B5EF4-FFF2-40B4-BE49-F238E27FC236}">
                  <a16:creationId xmlns:a16="http://schemas.microsoft.com/office/drawing/2014/main" id="{965A6075-BF86-963B-5C2F-4BA16E1DF32E}"/>
                </a:ext>
              </a:extLst>
            </p:cNvPr>
            <p:cNvCxnSpPr/>
            <p:nvPr/>
          </p:nvCxnSpPr>
          <p:spPr bwMode="auto">
            <a:xfrm flipH="1" flipV="1">
              <a:off x="6389595" y="3665702"/>
              <a:ext cx="1022387" cy="4241"/>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Connector 54">
              <a:extLst>
                <a:ext uri="{FF2B5EF4-FFF2-40B4-BE49-F238E27FC236}">
                  <a16:creationId xmlns:a16="http://schemas.microsoft.com/office/drawing/2014/main" id="{8D213A09-8CB0-FAD8-780A-7C4C2B359892}"/>
                </a:ext>
              </a:extLst>
            </p:cNvPr>
            <p:cNvCxnSpPr/>
            <p:nvPr/>
          </p:nvCxnSpPr>
          <p:spPr bwMode="auto">
            <a:xfrm flipH="1">
              <a:off x="7460343" y="3438718"/>
              <a:ext cx="894019" cy="604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TextBox 58">
              <a:extLst>
                <a:ext uri="{FF2B5EF4-FFF2-40B4-BE49-F238E27FC236}">
                  <a16:creationId xmlns:a16="http://schemas.microsoft.com/office/drawing/2014/main" id="{A44958CE-7569-6C9F-B12E-09E2832BC17F}"/>
                </a:ext>
              </a:extLst>
            </p:cNvPr>
            <p:cNvSpPr txBox="1"/>
            <p:nvPr/>
          </p:nvSpPr>
          <p:spPr>
            <a:xfrm>
              <a:off x="6707010" y="4187479"/>
              <a:ext cx="1939400" cy="338554"/>
            </a:xfrm>
            <a:prstGeom prst="rect">
              <a:avLst/>
            </a:prstGeom>
            <a:noFill/>
          </p:spPr>
          <p:txBody>
            <a:bodyPr wrap="square" rtlCol="0">
              <a:spAutoFit/>
            </a:bodyPr>
            <a:lstStyle/>
            <a:p>
              <a:r>
                <a:rPr lang="en-US" sz="1600" dirty="0" err="1"/>
                <a:t>ReLU</a:t>
              </a:r>
              <a:r>
                <a:rPr lang="en-US" sz="1600" dirty="0"/>
                <a:t>      Derivative</a:t>
              </a:r>
            </a:p>
          </p:txBody>
        </p:sp>
        <p:cxnSp>
          <p:nvCxnSpPr>
            <p:cNvPr id="74" name="Straight Connector 73">
              <a:extLst>
                <a:ext uri="{FF2B5EF4-FFF2-40B4-BE49-F238E27FC236}">
                  <a16:creationId xmlns:a16="http://schemas.microsoft.com/office/drawing/2014/main" id="{32DD5D3A-C04C-5875-D656-A81DBD1D14C6}"/>
                </a:ext>
              </a:extLst>
            </p:cNvPr>
            <p:cNvCxnSpPr/>
            <p:nvPr/>
          </p:nvCxnSpPr>
          <p:spPr bwMode="auto">
            <a:xfrm flipH="1">
              <a:off x="6389549" y="4369029"/>
              <a:ext cx="297486"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a:extLst>
                <a:ext uri="{FF2B5EF4-FFF2-40B4-BE49-F238E27FC236}">
                  <a16:creationId xmlns:a16="http://schemas.microsoft.com/office/drawing/2014/main" id="{9872A3D7-9B1D-B2E4-B672-8D038957DA2D}"/>
                </a:ext>
              </a:extLst>
            </p:cNvPr>
            <p:cNvCxnSpPr/>
            <p:nvPr/>
          </p:nvCxnSpPr>
          <p:spPr bwMode="auto">
            <a:xfrm flipH="1">
              <a:off x="7306094" y="4369029"/>
              <a:ext cx="297486"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 name="Group 5">
            <a:extLst>
              <a:ext uri="{FF2B5EF4-FFF2-40B4-BE49-F238E27FC236}">
                <a16:creationId xmlns:a16="http://schemas.microsoft.com/office/drawing/2014/main" id="{CA149C01-27A2-8001-30B6-526DB5DFFCC1}"/>
              </a:ext>
            </a:extLst>
          </p:cNvPr>
          <p:cNvGrpSpPr/>
          <p:nvPr/>
        </p:nvGrpSpPr>
        <p:grpSpPr>
          <a:xfrm>
            <a:off x="6351969" y="891020"/>
            <a:ext cx="2596458" cy="1529735"/>
            <a:chOff x="6014142" y="898960"/>
            <a:chExt cx="2596458" cy="1529735"/>
          </a:xfrm>
        </p:grpSpPr>
        <p:grpSp>
          <p:nvGrpSpPr>
            <p:cNvPr id="9" name="Group 8">
              <a:extLst>
                <a:ext uri="{FF2B5EF4-FFF2-40B4-BE49-F238E27FC236}">
                  <a16:creationId xmlns:a16="http://schemas.microsoft.com/office/drawing/2014/main" id="{B6FB494A-1B26-AB1C-9F69-F047C6763D31}"/>
                </a:ext>
              </a:extLst>
            </p:cNvPr>
            <p:cNvGrpSpPr/>
            <p:nvPr/>
          </p:nvGrpSpPr>
          <p:grpSpPr>
            <a:xfrm>
              <a:off x="6934200" y="1271279"/>
              <a:ext cx="1066800" cy="849542"/>
              <a:chOff x="2281637" y="4495800"/>
              <a:chExt cx="1402953" cy="990601"/>
            </a:xfrm>
          </p:grpSpPr>
          <p:sp>
            <p:nvSpPr>
              <p:cNvPr id="36" name="Pie 6">
                <a:extLst>
                  <a:ext uri="{FF2B5EF4-FFF2-40B4-BE49-F238E27FC236}">
                    <a16:creationId xmlns:a16="http://schemas.microsoft.com/office/drawing/2014/main" id="{6F13723E-CA5F-B948-F5CF-D350F528CF9C}"/>
                  </a:ext>
                </a:extLst>
              </p:cNvPr>
              <p:cNvSpPr/>
              <p:nvPr/>
            </p:nvSpPr>
            <p:spPr bwMode="auto">
              <a:xfrm>
                <a:off x="2345959" y="4495800"/>
                <a:ext cx="1282415" cy="990600"/>
              </a:xfrm>
              <a:prstGeom prst="pie">
                <a:avLst>
                  <a:gd name="adj1" fmla="val 5384087"/>
                  <a:gd name="adj2" fmla="val 16200000"/>
                </a:avLst>
              </a:prstGeom>
              <a:noFill/>
              <a:ln w="19050" cap="flat" cmpd="sng" algn="ctr">
                <a:solidFill>
                  <a:schemeClr val="tx1"/>
                </a:solidFill>
                <a:prstDash val="solid"/>
                <a:miter lim="800000"/>
                <a:headEnd type="none" w="med" len="med"/>
                <a:tailEnd type="none" w="med" len="med"/>
              </a:ln>
              <a:effectLst/>
            </p:spPr>
            <p:txBody>
              <a:bodyPr vert="horz" wrap="none" lIns="0" tIns="34290" rIns="0" bIns="34290" numCol="1" rtlCol="0" anchor="ctr" anchorCtr="0" compatLnSpc="1">
                <a:prstTxWarp prst="textNoShape">
                  <a:avLst/>
                </a:prstTxWarp>
              </a:bodyPr>
              <a:lstStyle/>
              <a:p>
                <a:pPr defTabSz="685800"/>
                <a:r>
                  <a:rPr lang="en-US" dirty="0"/>
                  <a:t>z</a:t>
                </a:r>
              </a:p>
            </p:txBody>
          </p:sp>
          <p:sp>
            <p:nvSpPr>
              <p:cNvPr id="37" name="Pie 7">
                <a:extLst>
                  <a:ext uri="{FF2B5EF4-FFF2-40B4-BE49-F238E27FC236}">
                    <a16:creationId xmlns:a16="http://schemas.microsoft.com/office/drawing/2014/main" id="{BDA41E47-9032-31DC-E4CE-6200A4F5899F}"/>
                  </a:ext>
                </a:extLst>
              </p:cNvPr>
              <p:cNvSpPr/>
              <p:nvPr/>
            </p:nvSpPr>
            <p:spPr bwMode="auto">
              <a:xfrm flipH="1">
                <a:off x="2281637" y="4495800"/>
                <a:ext cx="1402953" cy="990601"/>
              </a:xfrm>
              <a:prstGeom prst="pie">
                <a:avLst>
                  <a:gd name="adj1" fmla="val 5384087"/>
                  <a:gd name="adj2" fmla="val 16200000"/>
                </a:avLst>
              </a:prstGeom>
              <a:solidFill>
                <a:schemeClr val="bg1">
                  <a:lumMod val="85000"/>
                </a:schemeClr>
              </a:solidFill>
              <a:ln w="19050" cap="flat" cmpd="sng" algn="ctr">
                <a:solidFill>
                  <a:schemeClr val="tx1"/>
                </a:solidFill>
                <a:prstDash val="solid"/>
                <a:miter lim="800000"/>
                <a:headEnd type="none" w="med" len="med"/>
                <a:tailEnd type="none" w="med" len="med"/>
              </a:ln>
              <a:effectLst/>
            </p:spPr>
            <p:txBody>
              <a:bodyPr vert="horz" wrap="none" lIns="68580" tIns="34290" rIns="0" bIns="34290" numCol="1" rtlCol="0" anchor="ctr" anchorCtr="0" compatLnSpc="1">
                <a:prstTxWarp prst="textNoShape">
                  <a:avLst/>
                </a:prstTxWarp>
              </a:bodyPr>
              <a:lstStyle/>
              <a:p>
                <a:pPr algn="r" defTabSz="685800"/>
                <a:r>
                  <a:rPr lang="en-US" dirty="0"/>
                  <a:t>f(z)</a:t>
                </a:r>
              </a:p>
            </p:txBody>
          </p:sp>
        </p:grpSp>
        <p:cxnSp>
          <p:nvCxnSpPr>
            <p:cNvPr id="11" name="Straight Connector 10">
              <a:extLst>
                <a:ext uri="{FF2B5EF4-FFF2-40B4-BE49-F238E27FC236}">
                  <a16:creationId xmlns:a16="http://schemas.microsoft.com/office/drawing/2014/main" id="{E77C74FD-8B58-BF69-A77B-D761A42B5127}"/>
                </a:ext>
              </a:extLst>
            </p:cNvPr>
            <p:cNvCxnSpPr/>
            <p:nvPr/>
          </p:nvCxnSpPr>
          <p:spPr bwMode="auto">
            <a:xfrm>
              <a:off x="6408795" y="1154339"/>
              <a:ext cx="644607" cy="345662"/>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a:extLst>
                <a:ext uri="{FF2B5EF4-FFF2-40B4-BE49-F238E27FC236}">
                  <a16:creationId xmlns:a16="http://schemas.microsoft.com/office/drawing/2014/main" id="{EFBE9F10-B115-098A-013A-02D6C420D321}"/>
                </a:ext>
              </a:extLst>
            </p:cNvPr>
            <p:cNvSpPr txBox="1"/>
            <p:nvPr/>
          </p:nvSpPr>
          <p:spPr>
            <a:xfrm>
              <a:off x="6043006" y="915814"/>
              <a:ext cx="231770" cy="326837"/>
            </a:xfrm>
            <a:prstGeom prst="rect">
              <a:avLst/>
            </a:prstGeom>
            <a:noFill/>
          </p:spPr>
          <p:txBody>
            <a:bodyPr wrap="square" lIns="0" tIns="0" rIns="0" bIns="0" rtlCol="0">
              <a:spAutoFit/>
            </a:bodyPr>
            <a:lstStyle/>
            <a:p>
              <a:pPr algn="ctr"/>
              <a:r>
                <a:rPr lang="en-US" dirty="0"/>
                <a:t>x</a:t>
              </a:r>
              <a:r>
                <a:rPr lang="en-US" baseline="-25000" dirty="0"/>
                <a:t>1</a:t>
              </a:r>
              <a:endParaRPr lang="en-US" dirty="0"/>
            </a:p>
          </p:txBody>
        </p:sp>
        <p:sp>
          <p:nvSpPr>
            <p:cNvPr id="18" name="TextBox 17">
              <a:extLst>
                <a:ext uri="{FF2B5EF4-FFF2-40B4-BE49-F238E27FC236}">
                  <a16:creationId xmlns:a16="http://schemas.microsoft.com/office/drawing/2014/main" id="{C0776CFF-3583-F74D-A31F-17DCE6B5A2A8}"/>
                </a:ext>
              </a:extLst>
            </p:cNvPr>
            <p:cNvSpPr txBox="1"/>
            <p:nvPr/>
          </p:nvSpPr>
          <p:spPr>
            <a:xfrm>
              <a:off x="6439109" y="1368025"/>
              <a:ext cx="351373" cy="326837"/>
            </a:xfrm>
            <a:prstGeom prst="rect">
              <a:avLst/>
            </a:prstGeom>
            <a:noFill/>
          </p:spPr>
          <p:txBody>
            <a:bodyPr wrap="square" lIns="0" tIns="0" rIns="0" bIns="0" rtlCol="0">
              <a:spAutoFit/>
            </a:bodyPr>
            <a:lstStyle/>
            <a:p>
              <a:pPr algn="ctr"/>
              <a:r>
                <a:rPr lang="en-US" dirty="0"/>
                <a:t>w</a:t>
              </a:r>
              <a:r>
                <a:rPr lang="en-US" baseline="-25000" dirty="0"/>
                <a:t>2</a:t>
              </a:r>
              <a:endParaRPr lang="en-US" dirty="0"/>
            </a:p>
          </p:txBody>
        </p:sp>
        <p:sp>
          <p:nvSpPr>
            <p:cNvPr id="19" name="TextBox 18">
              <a:extLst>
                <a:ext uri="{FF2B5EF4-FFF2-40B4-BE49-F238E27FC236}">
                  <a16:creationId xmlns:a16="http://schemas.microsoft.com/office/drawing/2014/main" id="{3AB662BE-8294-8A57-6D7C-3500DE558FD0}"/>
                </a:ext>
              </a:extLst>
            </p:cNvPr>
            <p:cNvSpPr txBox="1"/>
            <p:nvPr/>
          </p:nvSpPr>
          <p:spPr>
            <a:xfrm>
              <a:off x="6019800" y="1396894"/>
              <a:ext cx="289710" cy="326837"/>
            </a:xfrm>
            <a:prstGeom prst="rect">
              <a:avLst/>
            </a:prstGeom>
            <a:noFill/>
          </p:spPr>
          <p:txBody>
            <a:bodyPr wrap="square" lIns="0" tIns="0" rIns="0" bIns="0" rtlCol="0">
              <a:spAutoFit/>
            </a:bodyPr>
            <a:lstStyle/>
            <a:p>
              <a:pPr algn="ctr"/>
              <a:r>
                <a:rPr lang="en-US" dirty="0"/>
                <a:t>x</a:t>
              </a:r>
              <a:r>
                <a:rPr lang="en-US" baseline="-25000" dirty="0"/>
                <a:t>2</a:t>
              </a:r>
              <a:endParaRPr lang="en-US" dirty="0"/>
            </a:p>
          </p:txBody>
        </p:sp>
        <p:cxnSp>
          <p:nvCxnSpPr>
            <p:cNvPr id="21" name="Straight Connector 20">
              <a:extLst>
                <a:ext uri="{FF2B5EF4-FFF2-40B4-BE49-F238E27FC236}">
                  <a16:creationId xmlns:a16="http://schemas.microsoft.com/office/drawing/2014/main" id="{283396CB-6A5D-5921-2DB9-D4114F09D1AF}"/>
                </a:ext>
              </a:extLst>
            </p:cNvPr>
            <p:cNvCxnSpPr/>
            <p:nvPr/>
          </p:nvCxnSpPr>
          <p:spPr bwMode="auto">
            <a:xfrm>
              <a:off x="6343610" y="1615109"/>
              <a:ext cx="633006" cy="81687"/>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a:extLst>
                <a:ext uri="{FF2B5EF4-FFF2-40B4-BE49-F238E27FC236}">
                  <a16:creationId xmlns:a16="http://schemas.microsoft.com/office/drawing/2014/main" id="{5C56CAAF-355F-6D2D-ACE0-DE5CDAB957F7}"/>
                </a:ext>
              </a:extLst>
            </p:cNvPr>
            <p:cNvCxnSpPr/>
            <p:nvPr/>
          </p:nvCxnSpPr>
          <p:spPr bwMode="auto">
            <a:xfrm flipV="1">
              <a:off x="6408795" y="1957446"/>
              <a:ext cx="673579" cy="392096"/>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a:extLst>
                <a:ext uri="{FF2B5EF4-FFF2-40B4-BE49-F238E27FC236}">
                  <a16:creationId xmlns:a16="http://schemas.microsoft.com/office/drawing/2014/main" id="{A5E4227C-3FA5-F427-42F7-BE7E3856F9A2}"/>
                </a:ext>
              </a:extLst>
            </p:cNvPr>
            <p:cNvSpPr txBox="1"/>
            <p:nvPr/>
          </p:nvSpPr>
          <p:spPr>
            <a:xfrm>
              <a:off x="6082870" y="1634727"/>
              <a:ext cx="260739" cy="326837"/>
            </a:xfrm>
            <a:prstGeom prst="rect">
              <a:avLst/>
            </a:prstGeom>
            <a:noFill/>
          </p:spPr>
          <p:txBody>
            <a:bodyPr wrap="square" lIns="0" tIns="0" rIns="0" bIns="0" rtlCol="0">
              <a:spAutoFit/>
            </a:bodyPr>
            <a:lstStyle/>
            <a:p>
              <a:pPr algn="ctr"/>
              <a:r>
                <a:rPr lang="en-US" dirty="0"/>
                <a:t>…</a:t>
              </a:r>
            </a:p>
          </p:txBody>
        </p:sp>
        <p:sp>
          <p:nvSpPr>
            <p:cNvPr id="26" name="TextBox 25">
              <a:extLst>
                <a:ext uri="{FF2B5EF4-FFF2-40B4-BE49-F238E27FC236}">
                  <a16:creationId xmlns:a16="http://schemas.microsoft.com/office/drawing/2014/main" id="{0EC7386F-9E07-0743-333B-9D1E9C930F89}"/>
                </a:ext>
              </a:extLst>
            </p:cNvPr>
            <p:cNvSpPr txBox="1"/>
            <p:nvPr/>
          </p:nvSpPr>
          <p:spPr>
            <a:xfrm>
              <a:off x="6014142" y="2101858"/>
              <a:ext cx="260739" cy="326837"/>
            </a:xfrm>
            <a:prstGeom prst="rect">
              <a:avLst/>
            </a:prstGeom>
            <a:noFill/>
          </p:spPr>
          <p:txBody>
            <a:bodyPr wrap="square" lIns="0" tIns="0" rIns="0" bIns="0" rtlCol="0">
              <a:spAutoFit/>
            </a:bodyPr>
            <a:lstStyle/>
            <a:p>
              <a:pPr algn="ctr"/>
              <a:r>
                <a:rPr lang="en-US" dirty="0" err="1"/>
                <a:t>x</a:t>
              </a:r>
              <a:r>
                <a:rPr lang="en-US" baseline="-25000" dirty="0" err="1"/>
                <a:t>N</a:t>
              </a:r>
              <a:endParaRPr lang="en-US" dirty="0"/>
            </a:p>
          </p:txBody>
        </p:sp>
        <p:cxnSp>
          <p:nvCxnSpPr>
            <p:cNvPr id="27" name="Straight Arrow Connector 26">
              <a:extLst>
                <a:ext uri="{FF2B5EF4-FFF2-40B4-BE49-F238E27FC236}">
                  <a16:creationId xmlns:a16="http://schemas.microsoft.com/office/drawing/2014/main" id="{F99DB6AF-1A1F-7396-E117-BE5D0B5C849E}"/>
                </a:ext>
              </a:extLst>
            </p:cNvPr>
            <p:cNvCxnSpPr>
              <a:cxnSpLocks/>
              <a:stCxn id="37" idx="2"/>
            </p:cNvCxnSpPr>
            <p:nvPr/>
          </p:nvCxnSpPr>
          <p:spPr bwMode="auto">
            <a:xfrm flipV="1">
              <a:off x="8001000" y="1696049"/>
              <a:ext cx="316572" cy="1"/>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a:extLst>
                <a:ext uri="{FF2B5EF4-FFF2-40B4-BE49-F238E27FC236}">
                  <a16:creationId xmlns:a16="http://schemas.microsoft.com/office/drawing/2014/main" id="{A2CBC73E-53E0-C1DD-F86D-4F0E8BD33345}"/>
                </a:ext>
              </a:extLst>
            </p:cNvPr>
            <p:cNvSpPr txBox="1"/>
            <p:nvPr/>
          </p:nvSpPr>
          <p:spPr>
            <a:xfrm>
              <a:off x="8378830" y="1541811"/>
              <a:ext cx="231770" cy="276999"/>
            </a:xfrm>
            <a:prstGeom prst="rect">
              <a:avLst/>
            </a:prstGeom>
            <a:noFill/>
          </p:spPr>
          <p:txBody>
            <a:bodyPr wrap="square" lIns="0" tIns="0" rIns="0" bIns="0" rtlCol="0">
              <a:spAutoFit/>
            </a:bodyPr>
            <a:lstStyle/>
            <a:p>
              <a:pPr algn="ctr"/>
              <a:r>
                <a:rPr lang="en-US" dirty="0"/>
                <a:t>a</a:t>
              </a:r>
            </a:p>
          </p:txBody>
        </p:sp>
        <p:sp>
          <p:nvSpPr>
            <p:cNvPr id="31" name="TextBox 30">
              <a:extLst>
                <a:ext uri="{FF2B5EF4-FFF2-40B4-BE49-F238E27FC236}">
                  <a16:creationId xmlns:a16="http://schemas.microsoft.com/office/drawing/2014/main" id="{04541B95-2DF4-DC30-2431-B65110701DCA}"/>
                </a:ext>
              </a:extLst>
            </p:cNvPr>
            <p:cNvSpPr txBox="1"/>
            <p:nvPr/>
          </p:nvSpPr>
          <p:spPr>
            <a:xfrm>
              <a:off x="6474663" y="898960"/>
              <a:ext cx="312332" cy="326836"/>
            </a:xfrm>
            <a:prstGeom prst="rect">
              <a:avLst/>
            </a:prstGeom>
            <a:noFill/>
          </p:spPr>
          <p:txBody>
            <a:bodyPr wrap="square" lIns="0" tIns="0" rIns="0" bIns="0" rtlCol="0">
              <a:spAutoFit/>
            </a:bodyPr>
            <a:lstStyle/>
            <a:p>
              <a:pPr algn="ctr"/>
              <a:r>
                <a:rPr lang="en-US" dirty="0"/>
                <a:t>w</a:t>
              </a:r>
              <a:r>
                <a:rPr lang="en-US" baseline="-25000" dirty="0"/>
                <a:t>1</a:t>
              </a:r>
              <a:endParaRPr lang="en-US" dirty="0"/>
            </a:p>
          </p:txBody>
        </p:sp>
        <p:sp>
          <p:nvSpPr>
            <p:cNvPr id="34" name="TextBox 33">
              <a:extLst>
                <a:ext uri="{FF2B5EF4-FFF2-40B4-BE49-F238E27FC236}">
                  <a16:creationId xmlns:a16="http://schemas.microsoft.com/office/drawing/2014/main" id="{076F954A-A581-085A-49E5-F9FF6F48A1AB}"/>
                </a:ext>
              </a:extLst>
            </p:cNvPr>
            <p:cNvSpPr txBox="1"/>
            <p:nvPr/>
          </p:nvSpPr>
          <p:spPr>
            <a:xfrm>
              <a:off x="6454012" y="1805781"/>
              <a:ext cx="351375" cy="326836"/>
            </a:xfrm>
            <a:prstGeom prst="rect">
              <a:avLst/>
            </a:prstGeom>
            <a:noFill/>
          </p:spPr>
          <p:txBody>
            <a:bodyPr wrap="square" lIns="0" tIns="0" rIns="0" bIns="0" rtlCol="0">
              <a:spAutoFit/>
            </a:bodyPr>
            <a:lstStyle/>
            <a:p>
              <a:pPr algn="ctr"/>
              <a:r>
                <a:rPr lang="en-US" dirty="0" err="1"/>
                <a:t>w</a:t>
              </a:r>
              <a:r>
                <a:rPr lang="en-US" baseline="-25000" dirty="0" err="1"/>
                <a:t>N</a:t>
              </a:r>
              <a:endParaRPr lang="en-US" dirty="0"/>
            </a:p>
          </p:txBody>
        </p:sp>
        <p:sp>
          <p:nvSpPr>
            <p:cNvPr id="35" name="TextBox 34">
              <a:extLst>
                <a:ext uri="{FF2B5EF4-FFF2-40B4-BE49-F238E27FC236}">
                  <a16:creationId xmlns:a16="http://schemas.microsoft.com/office/drawing/2014/main" id="{8E3B42B5-6592-0E62-5440-9A50F4ABF475}"/>
                </a:ext>
              </a:extLst>
            </p:cNvPr>
            <p:cNvSpPr txBox="1"/>
            <p:nvPr/>
          </p:nvSpPr>
          <p:spPr>
            <a:xfrm>
              <a:off x="6465230" y="1565975"/>
              <a:ext cx="260739" cy="326837"/>
            </a:xfrm>
            <a:prstGeom prst="rect">
              <a:avLst/>
            </a:prstGeom>
            <a:noFill/>
          </p:spPr>
          <p:txBody>
            <a:bodyPr wrap="square" lIns="0" tIns="0" rIns="0" bIns="0" rtlCol="0">
              <a:spAutoFit/>
            </a:bodyPr>
            <a:lstStyle/>
            <a:p>
              <a:pPr algn="ctr"/>
              <a:r>
                <a:rPr lang="en-US" dirty="0"/>
                <a:t>…</a:t>
              </a:r>
            </a:p>
          </p:txBody>
        </p:sp>
      </p:grpSp>
      <p:graphicFrame>
        <p:nvGraphicFramePr>
          <p:cNvPr id="39" name="Object 38">
            <a:extLst>
              <a:ext uri="{FF2B5EF4-FFF2-40B4-BE49-F238E27FC236}">
                <a16:creationId xmlns:a16="http://schemas.microsoft.com/office/drawing/2014/main" id="{5336BB76-B091-98C4-6004-CAC77BCAD55F}"/>
              </a:ext>
            </a:extLst>
          </p:cNvPr>
          <p:cNvGraphicFramePr>
            <a:graphicFrameLocks noChangeAspect="1"/>
          </p:cNvGraphicFramePr>
          <p:nvPr>
            <p:extLst>
              <p:ext uri="{D42A27DB-BD31-4B8C-83A1-F6EECF244321}">
                <p14:modId xmlns:p14="http://schemas.microsoft.com/office/powerpoint/2010/main" val="483279061"/>
              </p:ext>
            </p:extLst>
          </p:nvPr>
        </p:nvGraphicFramePr>
        <p:xfrm>
          <a:off x="557213" y="1212850"/>
          <a:ext cx="2317750" cy="842963"/>
        </p:xfrm>
        <a:graphic>
          <a:graphicData uri="http://schemas.openxmlformats.org/presentationml/2006/ole">
            <mc:AlternateContent xmlns:mc="http://schemas.openxmlformats.org/markup-compatibility/2006">
              <mc:Choice xmlns:v="urn:schemas-microsoft-com:vml" Requires="v">
                <p:oleObj name="Equation" r:id="rId2" imgW="1257120" imgH="457200" progId="Equation.DSMT4">
                  <p:embed/>
                </p:oleObj>
              </mc:Choice>
              <mc:Fallback>
                <p:oleObj name="Equation" r:id="rId2" imgW="1257120" imgH="457200" progId="Equation.DSMT4">
                  <p:embed/>
                  <p:pic>
                    <p:nvPicPr>
                      <p:cNvPr id="7" name="Object 6">
                        <a:extLst>
                          <a:ext uri="{FF2B5EF4-FFF2-40B4-BE49-F238E27FC236}">
                            <a16:creationId xmlns:a16="http://schemas.microsoft.com/office/drawing/2014/main" id="{51FE6C19-C093-8184-CAFA-3865AA21BA1D}"/>
                          </a:ext>
                        </a:extLst>
                      </p:cNvPr>
                      <p:cNvPicPr/>
                      <p:nvPr/>
                    </p:nvPicPr>
                    <p:blipFill>
                      <a:blip r:embed="rId3"/>
                      <a:stretch>
                        <a:fillRect/>
                      </a:stretch>
                    </p:blipFill>
                    <p:spPr>
                      <a:xfrm>
                        <a:off x="557213" y="1212850"/>
                        <a:ext cx="2317750" cy="842963"/>
                      </a:xfrm>
                      <a:prstGeom prst="rect">
                        <a:avLst/>
                      </a:prstGeom>
                    </p:spPr>
                  </p:pic>
                </p:oleObj>
              </mc:Fallback>
            </mc:AlternateContent>
          </a:graphicData>
        </a:graphic>
      </p:graphicFrame>
      <p:graphicFrame>
        <p:nvGraphicFramePr>
          <p:cNvPr id="40" name="Object 39">
            <a:extLst>
              <a:ext uri="{FF2B5EF4-FFF2-40B4-BE49-F238E27FC236}">
                <a16:creationId xmlns:a16="http://schemas.microsoft.com/office/drawing/2014/main" id="{CAC441D5-6F0C-FAFD-1BC3-60137E1D68C5}"/>
              </a:ext>
            </a:extLst>
          </p:cNvPr>
          <p:cNvGraphicFramePr>
            <a:graphicFrameLocks noChangeAspect="1"/>
          </p:cNvGraphicFramePr>
          <p:nvPr>
            <p:extLst>
              <p:ext uri="{D42A27DB-BD31-4B8C-83A1-F6EECF244321}">
                <p14:modId xmlns:p14="http://schemas.microsoft.com/office/powerpoint/2010/main" val="459267941"/>
              </p:ext>
            </p:extLst>
          </p:nvPr>
        </p:nvGraphicFramePr>
        <p:xfrm>
          <a:off x="3410678" y="1984980"/>
          <a:ext cx="2106613" cy="852487"/>
        </p:xfrm>
        <a:graphic>
          <a:graphicData uri="http://schemas.openxmlformats.org/presentationml/2006/ole">
            <mc:AlternateContent xmlns:mc="http://schemas.openxmlformats.org/markup-compatibility/2006">
              <mc:Choice xmlns:v="urn:schemas-microsoft-com:vml" Requires="v">
                <p:oleObj name="Equation" r:id="rId4" imgW="1130040" imgH="457200" progId="Equation.DSMT4">
                  <p:embed/>
                </p:oleObj>
              </mc:Choice>
              <mc:Fallback>
                <p:oleObj name="Equation" r:id="rId4" imgW="1130040" imgH="457200" progId="Equation.DSMT4">
                  <p:embed/>
                  <p:pic>
                    <p:nvPicPr>
                      <p:cNvPr id="11" name="Object 10">
                        <a:extLst>
                          <a:ext uri="{FF2B5EF4-FFF2-40B4-BE49-F238E27FC236}">
                            <a16:creationId xmlns:a16="http://schemas.microsoft.com/office/drawing/2014/main" id="{C4395320-18F4-F98B-1100-92496E6EDD54}"/>
                          </a:ext>
                        </a:extLst>
                      </p:cNvPr>
                      <p:cNvPicPr/>
                      <p:nvPr/>
                    </p:nvPicPr>
                    <p:blipFill>
                      <a:blip r:embed="rId5"/>
                      <a:stretch>
                        <a:fillRect/>
                      </a:stretch>
                    </p:blipFill>
                    <p:spPr>
                      <a:xfrm>
                        <a:off x="3410678" y="1984980"/>
                        <a:ext cx="2106613" cy="852487"/>
                      </a:xfrm>
                      <a:prstGeom prst="rect">
                        <a:avLst/>
                      </a:prstGeom>
                    </p:spPr>
                  </p:pic>
                </p:oleObj>
              </mc:Fallback>
            </mc:AlternateContent>
          </a:graphicData>
        </a:graphic>
      </p:graphicFrame>
      <p:sp>
        <p:nvSpPr>
          <p:cNvPr id="56" name="TextBox 55">
            <a:extLst>
              <a:ext uri="{FF2B5EF4-FFF2-40B4-BE49-F238E27FC236}">
                <a16:creationId xmlns:a16="http://schemas.microsoft.com/office/drawing/2014/main" id="{06163536-3459-4D83-5721-0C3A5F40719A}"/>
              </a:ext>
            </a:extLst>
          </p:cNvPr>
          <p:cNvSpPr txBox="1"/>
          <p:nvPr/>
        </p:nvSpPr>
        <p:spPr>
          <a:xfrm>
            <a:off x="3306646" y="1203257"/>
            <a:ext cx="1287125" cy="338554"/>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dirty="0"/>
              <a:t>(0&lt;c&lt;&lt;1)</a:t>
            </a:r>
          </a:p>
        </p:txBody>
      </p:sp>
    </p:spTree>
    <p:extLst>
      <p:ext uri="{BB962C8B-B14F-4D97-AF65-F5344CB8AC3E}">
        <p14:creationId xmlns:p14="http://schemas.microsoft.com/office/powerpoint/2010/main" val="4228787942"/>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solidFill>
          <a:schemeClr val="accent1"/>
        </a:solidFill>
        <a:ln w="38100" cap="flat" cmpd="sng" algn="ctr">
          <a:solidFill>
            <a:srgbClr val="00B0F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49607</TotalTime>
  <Words>2855</Words>
  <Application>Microsoft Office PowerPoint</Application>
  <PresentationFormat>On-screen Show (16:9)</PresentationFormat>
  <Paragraphs>439</Paragraphs>
  <Slides>37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2" baseType="lpstr">
      <vt:lpstr>Arial</vt:lpstr>
      <vt:lpstr>Tahoma</vt:lpstr>
      <vt:lpstr>Wingdings</vt:lpstr>
      <vt:lpstr>Blends</vt:lpstr>
      <vt:lpstr>Equation</vt:lpstr>
      <vt:lpstr>Chapter 7 – Activation Functions</vt:lpstr>
      <vt:lpstr>In This Chapter</vt:lpstr>
      <vt:lpstr>PowerPoint Presentation</vt:lpstr>
      <vt:lpstr>Artificial Neuron: Step Function Activation</vt:lpstr>
      <vt:lpstr>Artificial Neuron:  Sigmoid Threshold Activation Function</vt:lpstr>
      <vt:lpstr>Artificial Neuron:  Ramp Activation Function</vt:lpstr>
      <vt:lpstr>Artificial Neuron: Linear Activation Function</vt:lpstr>
      <vt:lpstr>Artificial Neuron: ReLU Activation Function</vt:lpstr>
      <vt:lpstr>Artificial Neuron:  Parametric (Leaky) PReLU Activation Function</vt:lpstr>
      <vt:lpstr>Artificial Neuron:  ELU Activation Function </vt:lpstr>
      <vt:lpstr>Artificial Neuron:  Sigmoid Activation Function</vt:lpstr>
      <vt:lpstr>Artificial Neuron:  tanh Activation Function</vt:lpstr>
      <vt:lpstr>Softmax Activation Function</vt:lpstr>
      <vt:lpstr>Softmax Activation Function: Definition</vt:lpstr>
      <vt:lpstr>Softmax Activation Function: Example</vt:lpstr>
      <vt:lpstr>Summary of Activation Functions</vt:lpstr>
      <vt:lpstr>Summary of Activation Functions: Hidden Layers</vt:lpstr>
      <vt:lpstr>Summary of Activation Functions: Output Layer</vt:lpstr>
      <vt:lpstr>Activation Functions: Pros and Cons McCulloch &amp; Pitts Classic (1/3)</vt:lpstr>
      <vt:lpstr>Activation Functions: Pros and Cons Output Layer (2/3)</vt:lpstr>
      <vt:lpstr>Activation Functions: Pros and Cons Internal (Hidden) Layers (3/3)</vt:lpstr>
      <vt:lpstr>Activation Functions: Pros and Cons Internal (Hidden) Layers (3/3)</vt:lpstr>
      <vt:lpstr>What Activation Functions to Use</vt:lpstr>
      <vt:lpstr>Artificial Neuron: Activation Duration</vt:lpstr>
      <vt:lpstr>PowerPoint Presentation</vt:lpstr>
      <vt:lpstr>How to Choose a Hidden Layer Activation Function</vt:lpstr>
      <vt:lpstr>How to Choose a Hidden Layer Activation Function</vt:lpstr>
      <vt:lpstr>How to Choose Activation Functions</vt:lpstr>
      <vt:lpstr>Activation for Output Layers</vt:lpstr>
      <vt:lpstr>Linear Output Activation Function</vt:lpstr>
      <vt:lpstr>Sigmoid Output Activation Function</vt:lpstr>
      <vt:lpstr>Softmax Output Activation Function</vt:lpstr>
      <vt:lpstr>How to Choose an Output Activation Function</vt:lpstr>
      <vt:lpstr>How to Choose an Output Activation Function</vt:lpstr>
      <vt:lpstr>How to Choose an Output Activation Function</vt:lpstr>
      <vt:lpstr>How to Choose an Output Activation Function</vt:lpstr>
      <vt:lpstr>Chapter 7 – Activation Functions</vt:lpstr>
    </vt:vector>
  </TitlesOfParts>
  <Company>Lincoln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–Tools for Java Development</dc:title>
  <dc:creator>Sergey K. Aityan</dc:creator>
  <cp:lastModifiedBy>Aityan, Sergey</cp:lastModifiedBy>
  <cp:revision>772</cp:revision>
  <cp:lastPrinted>1601-01-01T00:00:00Z</cp:lastPrinted>
  <dcterms:created xsi:type="dcterms:W3CDTF">2003-11-11T09:16:48Z</dcterms:created>
  <dcterms:modified xsi:type="dcterms:W3CDTF">2024-08-22T04:32:03Z</dcterms:modified>
</cp:coreProperties>
</file>