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9"/>
  </p:notesMasterIdLst>
  <p:handoutMasterIdLst>
    <p:handoutMasterId r:id="rId60"/>
  </p:handoutMasterIdLst>
  <p:sldIdLst>
    <p:sldId id="779" r:id="rId2"/>
    <p:sldId id="930" r:id="rId3"/>
    <p:sldId id="799" r:id="rId4"/>
    <p:sldId id="763" r:id="rId5"/>
    <p:sldId id="801" r:id="rId6"/>
    <p:sldId id="786" r:id="rId7"/>
    <p:sldId id="802" r:id="rId8"/>
    <p:sldId id="741" r:id="rId9"/>
    <p:sldId id="764" r:id="rId10"/>
    <p:sldId id="798" r:id="rId11"/>
    <p:sldId id="765" r:id="rId12"/>
    <p:sldId id="766" r:id="rId13"/>
    <p:sldId id="780" r:id="rId14"/>
    <p:sldId id="767" r:id="rId15"/>
    <p:sldId id="781" r:id="rId16"/>
    <p:sldId id="782" r:id="rId17"/>
    <p:sldId id="785" r:id="rId18"/>
    <p:sldId id="796" r:id="rId19"/>
    <p:sldId id="797" r:id="rId20"/>
    <p:sldId id="784" r:id="rId21"/>
    <p:sldId id="787" r:id="rId22"/>
    <p:sldId id="789" r:id="rId23"/>
    <p:sldId id="783" r:id="rId24"/>
    <p:sldId id="768" r:id="rId25"/>
    <p:sldId id="770" r:id="rId26"/>
    <p:sldId id="790" r:id="rId27"/>
    <p:sldId id="771" r:id="rId28"/>
    <p:sldId id="772" r:id="rId29"/>
    <p:sldId id="769" r:id="rId30"/>
    <p:sldId id="794" r:id="rId31"/>
    <p:sldId id="791" r:id="rId32"/>
    <p:sldId id="795" r:id="rId33"/>
    <p:sldId id="773" r:id="rId34"/>
    <p:sldId id="803" r:id="rId35"/>
    <p:sldId id="804" r:id="rId36"/>
    <p:sldId id="805" r:id="rId37"/>
    <p:sldId id="743" r:id="rId38"/>
    <p:sldId id="774" r:id="rId39"/>
    <p:sldId id="806" r:id="rId40"/>
    <p:sldId id="807" r:id="rId41"/>
    <p:sldId id="808" r:id="rId42"/>
    <p:sldId id="775" r:id="rId43"/>
    <p:sldId id="810" r:id="rId44"/>
    <p:sldId id="809" r:id="rId45"/>
    <p:sldId id="811" r:id="rId46"/>
    <p:sldId id="812" r:id="rId47"/>
    <p:sldId id="813" r:id="rId48"/>
    <p:sldId id="814" r:id="rId49"/>
    <p:sldId id="815" r:id="rId50"/>
    <p:sldId id="776" r:id="rId51"/>
    <p:sldId id="822" r:id="rId52"/>
    <p:sldId id="823" r:id="rId53"/>
    <p:sldId id="777" r:id="rId54"/>
    <p:sldId id="816" r:id="rId55"/>
    <p:sldId id="824" r:id="rId56"/>
    <p:sldId id="817" r:id="rId57"/>
    <p:sldId id="800" r:id="rId58"/>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DFF"/>
    <a:srgbClr val="FFE5E5"/>
    <a:srgbClr val="FFC1C1"/>
    <a:srgbClr val="B8F8A6"/>
    <a:srgbClr val="FBFBD1"/>
    <a:srgbClr val="FFFFFF"/>
    <a:srgbClr val="FF0000"/>
    <a:srgbClr val="FFEBEB"/>
    <a:srgbClr val="CFC215"/>
    <a:srgbClr val="B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0929"/>
  </p:normalViewPr>
  <p:slideViewPr>
    <p:cSldViewPr>
      <p:cViewPr varScale="1">
        <p:scale>
          <a:sx n="139" d="100"/>
          <a:sy n="139" d="100"/>
        </p:scale>
        <p:origin x="84" y="2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1082676" y="1978942"/>
            <a:ext cx="7394573" cy="830997"/>
          </a:xfrm>
          <a:prstGeom prst="rect">
            <a:avLst/>
          </a:prstGeom>
          <a:noFill/>
          <a:ln w="9525">
            <a:noFill/>
            <a:miter lim="800000"/>
            <a:headEnd/>
            <a:tailEnd/>
          </a:ln>
          <a:effectLst/>
        </p:spPr>
        <p:txBody>
          <a:bodyPr wrap="square">
            <a:spAutoFit/>
          </a:bodyPr>
          <a:lstStyle/>
          <a:p>
            <a:r>
              <a:rPr lang="en-US" sz="4800" baseline="0" dirty="0">
                <a:solidFill>
                  <a:srgbClr val="333399"/>
                </a:solidFill>
              </a:rPr>
              <a:t>Artificial Neural Networks</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86E26064-3D00-49F6-8362-C795B30818E0}"/>
              </a:ext>
            </a:extLst>
          </p:cNvPr>
          <p:cNvSpPr>
            <a:spLocks noGrp="1"/>
          </p:cNvSpPr>
          <p:nvPr>
            <p:ph sz="quarter" idx="10"/>
          </p:nvPr>
        </p:nvSpPr>
        <p:spPr>
          <a:xfrm>
            <a:off x="533400" y="1257300"/>
            <a:ext cx="38862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D72D19B3-9000-47C2-9C05-FBAC3FB266F0}"/>
              </a:ext>
            </a:extLst>
          </p:cNvPr>
          <p:cNvSpPr>
            <a:spLocks noGrp="1"/>
          </p:cNvSpPr>
          <p:nvPr>
            <p:ph sz="quarter" idx="11"/>
          </p:nvPr>
        </p:nvSpPr>
        <p:spPr>
          <a:xfrm>
            <a:off x="4800600" y="1257300"/>
            <a:ext cx="37338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18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862468"/>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56</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Artificial Neural Networks</a:t>
            </a:r>
          </a:p>
        </p:txBody>
      </p:sp>
      <p:sp>
        <p:nvSpPr>
          <p:cNvPr id="64532" name="Rectangle 20"/>
          <p:cNvSpPr>
            <a:spLocks noChangeArrowheads="1"/>
          </p:cNvSpPr>
          <p:nvPr userDrawn="1"/>
        </p:nvSpPr>
        <p:spPr bwMode="auto">
          <a:xfrm>
            <a:off x="2743200" y="4856707"/>
            <a:ext cx="4564198" cy="300082"/>
          </a:xfrm>
          <a:prstGeom prst="rect">
            <a:avLst/>
          </a:prstGeom>
          <a:noFill/>
          <a:ln w="9525">
            <a:noFill/>
            <a:miter lim="800000"/>
            <a:headEnd/>
            <a:tailEnd/>
          </a:ln>
          <a:effectLst/>
        </p:spPr>
        <p:txBody>
          <a:bodyPr wrap="none">
            <a:spAutoFit/>
          </a:bodyPr>
          <a:lstStyle/>
          <a:p>
            <a:pPr>
              <a:defRPr/>
            </a:pPr>
            <a:r>
              <a:rPr lang="en-US" sz="1350" dirty="0"/>
              <a:t>Chapter 9 – Bias vs Variance &amp; Regularization vs Dropout</a:t>
            </a:r>
          </a:p>
        </p:txBody>
      </p:sp>
      <p:sp>
        <p:nvSpPr>
          <p:cNvPr id="64533" name="Line 21"/>
          <p:cNvSpPr>
            <a:spLocks noChangeShapeType="1"/>
          </p:cNvSpPr>
          <p:nvPr userDrawn="1"/>
        </p:nvSpPr>
        <p:spPr bwMode="auto">
          <a:xfrm>
            <a:off x="76200" y="4901453"/>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81" r:id="rId3"/>
    <p:sldLayoutId id="2147483675" r:id="rId4"/>
    <p:sldLayoutId id="2147483674" r:id="rId5"/>
    <p:sldLayoutId id="2147483682"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5.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19.wmf"/><Relationship Id="rId12" Type="http://schemas.openxmlformats.org/officeDocument/2006/relationships/oleObject" Target="../embeddings/oleObject12.bin"/><Relationship Id="rId17" Type="http://schemas.openxmlformats.org/officeDocument/2006/relationships/image" Target="../media/image24.wmf"/><Relationship Id="rId2" Type="http://schemas.openxmlformats.org/officeDocument/2006/relationships/oleObject" Target="../embeddings/oleObject7.bin"/><Relationship Id="rId16" Type="http://schemas.openxmlformats.org/officeDocument/2006/relationships/oleObject" Target="../embeddings/oleObject14.bin"/><Relationship Id="rId1" Type="http://schemas.openxmlformats.org/officeDocument/2006/relationships/slideLayout" Target="../slideLayouts/slideLayout4.xml"/><Relationship Id="rId6" Type="http://schemas.openxmlformats.org/officeDocument/2006/relationships/oleObject" Target="../embeddings/oleObject9.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0.wmf"/><Relationship Id="rId1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609600" y="3867150"/>
            <a:ext cx="8534400" cy="533400"/>
          </a:xfrm>
        </p:spPr>
        <p:txBody>
          <a:bodyPr/>
          <a:lstStyle/>
          <a:p>
            <a:pPr marL="2290763" indent="-2290763"/>
            <a:r>
              <a:rPr lang="en-US" dirty="0"/>
              <a:t>Chapter 9 – Underfitting vs Overfitting,</a:t>
            </a:r>
            <a:br>
              <a:rPr lang="en-US" dirty="0"/>
            </a:br>
            <a:r>
              <a:rPr lang="en-US" dirty="0"/>
              <a:t>Bias vs Variance, and Regularization vs Dropout</a:t>
            </a:r>
          </a:p>
        </p:txBody>
      </p:sp>
    </p:spTree>
    <p:extLst>
      <p:ext uri="{BB962C8B-B14F-4D97-AF65-F5344CB8AC3E}">
        <p14:creationId xmlns:p14="http://schemas.microsoft.com/office/powerpoint/2010/main" val="88489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Bias vs Variance (2/2)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84187" y="1069179"/>
            <a:ext cx="8175625" cy="490539"/>
          </a:xfrm>
        </p:spPr>
        <p:txBody>
          <a:bodyPr/>
          <a:lstStyle/>
          <a:p>
            <a:r>
              <a:rPr lang="en-US" u="sng" dirty="0"/>
              <a:t>High bias</a:t>
            </a:r>
            <a:r>
              <a:rPr lang="en-US" dirty="0"/>
              <a:t>: the separation tends to be unevenly closer to one category</a:t>
            </a:r>
          </a:p>
          <a:p>
            <a:r>
              <a:rPr lang="en-US" u="sng" dirty="0"/>
              <a:t>Just right</a:t>
            </a:r>
            <a:r>
              <a:rPr lang="en-US" dirty="0"/>
              <a:t>: the separation adequately classifies objects</a:t>
            </a:r>
          </a:p>
          <a:p>
            <a:r>
              <a:rPr lang="en-US" u="sng" dirty="0"/>
              <a:t>High variance</a:t>
            </a:r>
            <a:r>
              <a:rPr lang="en-US" dirty="0"/>
              <a:t>: some correctly classified objects are far from others</a:t>
            </a:r>
          </a:p>
        </p:txBody>
      </p:sp>
      <p:pic>
        <p:nvPicPr>
          <p:cNvPr id="5" name="Picture 4">
            <a:extLst>
              <a:ext uri="{FF2B5EF4-FFF2-40B4-BE49-F238E27FC236}">
                <a16:creationId xmlns:a16="http://schemas.microsoft.com/office/drawing/2014/main" id="{6B5899CD-758A-D095-583E-697CA902B000}"/>
              </a:ext>
            </a:extLst>
          </p:cNvPr>
          <p:cNvPicPr>
            <a:picLocks noChangeAspect="1"/>
          </p:cNvPicPr>
          <p:nvPr/>
        </p:nvPicPr>
        <p:blipFill rotWithShape="1">
          <a:blip r:embed="rId2"/>
          <a:srcRect t="23263" b="25693"/>
          <a:stretch/>
        </p:blipFill>
        <p:spPr>
          <a:xfrm>
            <a:off x="609600" y="2343150"/>
            <a:ext cx="7641768" cy="2057399"/>
          </a:xfrm>
          <a:prstGeom prst="rect">
            <a:avLst/>
          </a:prstGeom>
        </p:spPr>
      </p:pic>
      <p:sp>
        <p:nvSpPr>
          <p:cNvPr id="6" name="TextBox 5">
            <a:extLst>
              <a:ext uri="{FF2B5EF4-FFF2-40B4-BE49-F238E27FC236}">
                <a16:creationId xmlns:a16="http://schemas.microsoft.com/office/drawing/2014/main" id="{11A6A72B-1418-FC58-57EE-6777C0C38505}"/>
              </a:ext>
            </a:extLst>
          </p:cNvPr>
          <p:cNvSpPr txBox="1"/>
          <p:nvPr/>
        </p:nvSpPr>
        <p:spPr>
          <a:xfrm>
            <a:off x="1219200" y="4400549"/>
            <a:ext cx="1358900" cy="276999"/>
          </a:xfrm>
          <a:prstGeom prst="rect">
            <a:avLst/>
          </a:prstGeom>
          <a:noFill/>
        </p:spPr>
        <p:txBody>
          <a:bodyPr wrap="square" lIns="0" tIns="0" rIns="0" bIns="0" rtlCol="0">
            <a:spAutoFit/>
          </a:bodyPr>
          <a:lstStyle/>
          <a:p>
            <a:r>
              <a:rPr lang="en-US" dirty="0"/>
              <a:t>Underfitting</a:t>
            </a:r>
          </a:p>
        </p:txBody>
      </p:sp>
      <p:sp>
        <p:nvSpPr>
          <p:cNvPr id="7" name="TextBox 6">
            <a:extLst>
              <a:ext uri="{FF2B5EF4-FFF2-40B4-BE49-F238E27FC236}">
                <a16:creationId xmlns:a16="http://schemas.microsoft.com/office/drawing/2014/main" id="{32B189BD-0687-7548-744B-9AEE31CCE6CD}"/>
              </a:ext>
            </a:extLst>
          </p:cNvPr>
          <p:cNvSpPr txBox="1"/>
          <p:nvPr/>
        </p:nvSpPr>
        <p:spPr>
          <a:xfrm>
            <a:off x="6680202" y="4400549"/>
            <a:ext cx="1358900" cy="276999"/>
          </a:xfrm>
          <a:prstGeom prst="rect">
            <a:avLst/>
          </a:prstGeom>
          <a:noFill/>
        </p:spPr>
        <p:txBody>
          <a:bodyPr wrap="square" lIns="0" tIns="0" rIns="0" bIns="0" rtlCol="0">
            <a:spAutoFit/>
          </a:bodyPr>
          <a:lstStyle/>
          <a:p>
            <a:r>
              <a:rPr lang="en-US" dirty="0"/>
              <a:t>Overfitting</a:t>
            </a:r>
          </a:p>
        </p:txBody>
      </p:sp>
    </p:spTree>
    <p:extLst>
      <p:ext uri="{BB962C8B-B14F-4D97-AF65-F5344CB8AC3E}">
        <p14:creationId xmlns:p14="http://schemas.microsoft.com/office/powerpoint/2010/main" val="73075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Cat Classification Problem</a:t>
            </a:r>
          </a:p>
        </p:txBody>
      </p:sp>
      <p:pic>
        <p:nvPicPr>
          <p:cNvPr id="6" name="Content Placeholder 5" descr="A close up of a dog&#10;&#10;Description automatically generated">
            <a:extLst>
              <a:ext uri="{FF2B5EF4-FFF2-40B4-BE49-F238E27FC236}">
                <a16:creationId xmlns:a16="http://schemas.microsoft.com/office/drawing/2014/main" id="{4514F236-0C90-2F63-01AF-0A2BF2D38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1378" y="1579007"/>
            <a:ext cx="1482929" cy="1482929"/>
          </a:xfrm>
        </p:spPr>
      </p:pic>
      <p:pic>
        <p:nvPicPr>
          <p:cNvPr id="4" name="Picture 3" descr="A cat looking at the camera&#10;&#10;Description automatically generated">
            <a:extLst>
              <a:ext uri="{FF2B5EF4-FFF2-40B4-BE49-F238E27FC236}">
                <a16:creationId xmlns:a16="http://schemas.microsoft.com/office/drawing/2014/main" id="{07949FC7-40BE-7003-EB16-DEE9BAC688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701" y="1625799"/>
            <a:ext cx="1253961" cy="1436137"/>
          </a:xfrm>
          <a:prstGeom prst="rect">
            <a:avLst/>
          </a:prstGeom>
        </p:spPr>
      </p:pic>
      <p:pic>
        <p:nvPicPr>
          <p:cNvPr id="8" name="Picture 7" descr="A small white dog running in the air&#10;&#10;Description automatically generated">
            <a:extLst>
              <a:ext uri="{FF2B5EF4-FFF2-40B4-BE49-F238E27FC236}">
                <a16:creationId xmlns:a16="http://schemas.microsoft.com/office/drawing/2014/main" id="{66BCDA26-3C95-C997-EF43-AF8FD3C30E32}"/>
              </a:ext>
            </a:extLst>
          </p:cNvPr>
          <p:cNvPicPr>
            <a:picLocks noChangeAspect="1"/>
          </p:cNvPicPr>
          <p:nvPr/>
        </p:nvPicPr>
        <p:blipFill rotWithShape="1">
          <a:blip r:embed="rId4">
            <a:extLst>
              <a:ext uri="{28A0092B-C50C-407E-A947-70E740481C1C}">
                <a14:useLocalDpi xmlns:a14="http://schemas.microsoft.com/office/drawing/2010/main" val="0"/>
              </a:ext>
            </a:extLst>
          </a:blip>
          <a:srcRect l="19746" r="19746"/>
          <a:stretch/>
        </p:blipFill>
        <p:spPr>
          <a:xfrm>
            <a:off x="5712023" y="1625798"/>
            <a:ext cx="1253961" cy="1436137"/>
          </a:xfrm>
          <a:prstGeom prst="rect">
            <a:avLst/>
          </a:prstGeom>
        </p:spPr>
      </p:pic>
      <p:pic>
        <p:nvPicPr>
          <p:cNvPr id="10" name="Picture 9" descr="A black cat lying on a blue cushion&#10;&#10;Description automatically generated">
            <a:extLst>
              <a:ext uri="{FF2B5EF4-FFF2-40B4-BE49-F238E27FC236}">
                <a16:creationId xmlns:a16="http://schemas.microsoft.com/office/drawing/2014/main" id="{0D989E0C-71E0-09E3-49C3-1902C50697A8}"/>
              </a:ext>
            </a:extLst>
          </p:cNvPr>
          <p:cNvPicPr>
            <a:picLocks noChangeAspect="1"/>
          </p:cNvPicPr>
          <p:nvPr/>
        </p:nvPicPr>
        <p:blipFill rotWithShape="1">
          <a:blip r:embed="rId5">
            <a:extLst>
              <a:ext uri="{28A0092B-C50C-407E-A947-70E740481C1C}">
                <a14:useLocalDpi xmlns:a14="http://schemas.microsoft.com/office/drawing/2010/main" val="0"/>
              </a:ext>
            </a:extLst>
          </a:blip>
          <a:srcRect l="13142" r="13142"/>
          <a:stretch/>
        </p:blipFill>
        <p:spPr>
          <a:xfrm>
            <a:off x="7413701" y="1597224"/>
            <a:ext cx="1253961" cy="1436137"/>
          </a:xfrm>
          <a:prstGeom prst="rect">
            <a:avLst/>
          </a:prstGeom>
        </p:spPr>
      </p:pic>
      <p:sp>
        <p:nvSpPr>
          <p:cNvPr id="11" name="TextBox 10">
            <a:extLst>
              <a:ext uri="{FF2B5EF4-FFF2-40B4-BE49-F238E27FC236}">
                <a16:creationId xmlns:a16="http://schemas.microsoft.com/office/drawing/2014/main" id="{8AC9A8E5-C473-ABC3-8345-2B0B5EF81A4C}"/>
              </a:ext>
            </a:extLst>
          </p:cNvPr>
          <p:cNvSpPr txBox="1"/>
          <p:nvPr/>
        </p:nvSpPr>
        <p:spPr>
          <a:xfrm>
            <a:off x="76200" y="1200150"/>
            <a:ext cx="8686800" cy="369332"/>
          </a:xfrm>
          <a:prstGeom prst="rect">
            <a:avLst/>
          </a:prstGeom>
          <a:noFill/>
        </p:spPr>
        <p:txBody>
          <a:bodyPr wrap="square" rtlCol="0">
            <a:spAutoFit/>
          </a:bodyPr>
          <a:lstStyle/>
          <a:p>
            <a:r>
              <a:rPr lang="en-US" dirty="0"/>
              <a:t>Cat classification:        y=1                    y=0                    y=0                  y=1</a:t>
            </a:r>
          </a:p>
        </p:txBody>
      </p:sp>
    </p:spTree>
    <p:extLst>
      <p:ext uri="{BB962C8B-B14F-4D97-AF65-F5344CB8AC3E}">
        <p14:creationId xmlns:p14="http://schemas.microsoft.com/office/powerpoint/2010/main" val="117368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Bayes Error</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34975" y="1098321"/>
            <a:ext cx="4746625" cy="3456385"/>
          </a:xfrm>
        </p:spPr>
        <p:txBody>
          <a:bodyPr/>
          <a:lstStyle/>
          <a:p>
            <a:r>
              <a:rPr lang="en-US" dirty="0"/>
              <a:t>The Bayer Error of a dataset is the lowest possible error rate that any model can achieve. </a:t>
            </a:r>
          </a:p>
          <a:p>
            <a:r>
              <a:rPr lang="en-US" dirty="0"/>
              <a:t>In particular, if the Bayes Error is non-zero, then the two classes have some overlaps, and even the best model will make some wrong predictions. </a:t>
            </a:r>
          </a:p>
          <a:p>
            <a:r>
              <a:rPr lang="en-US" dirty="0"/>
              <a:t>There are many possible reasons for a dataset to have a non-zero Bayes Error.</a:t>
            </a:r>
          </a:p>
        </p:txBody>
      </p:sp>
      <p:grpSp>
        <p:nvGrpSpPr>
          <p:cNvPr id="21" name="Group 20">
            <a:extLst>
              <a:ext uri="{FF2B5EF4-FFF2-40B4-BE49-F238E27FC236}">
                <a16:creationId xmlns:a16="http://schemas.microsoft.com/office/drawing/2014/main" id="{23192982-5F31-B16D-40A5-26504D509245}"/>
              </a:ext>
            </a:extLst>
          </p:cNvPr>
          <p:cNvGrpSpPr/>
          <p:nvPr/>
        </p:nvGrpSpPr>
        <p:grpSpPr>
          <a:xfrm>
            <a:off x="5314950" y="1036884"/>
            <a:ext cx="3330575" cy="2631483"/>
            <a:chOff x="5314950" y="1036884"/>
            <a:chExt cx="3330575" cy="2631483"/>
          </a:xfrm>
        </p:grpSpPr>
        <p:sp>
          <p:nvSpPr>
            <p:cNvPr id="6" name="TextBox 5">
              <a:extLst>
                <a:ext uri="{FF2B5EF4-FFF2-40B4-BE49-F238E27FC236}">
                  <a16:creationId xmlns:a16="http://schemas.microsoft.com/office/drawing/2014/main" id="{98D4BDF9-E799-E7B9-05C1-5DF9647D7617}"/>
                </a:ext>
              </a:extLst>
            </p:cNvPr>
            <p:cNvSpPr txBox="1"/>
            <p:nvPr/>
          </p:nvSpPr>
          <p:spPr>
            <a:xfrm>
              <a:off x="6816725" y="2275146"/>
              <a:ext cx="1828800" cy="276999"/>
            </a:xfrm>
            <a:prstGeom prst="rect">
              <a:avLst/>
            </a:prstGeom>
            <a:noFill/>
          </p:spPr>
          <p:txBody>
            <a:bodyPr wrap="square" lIns="0" tIns="0" rIns="0" bIns="0" rtlCol="0">
              <a:spAutoFit/>
            </a:bodyPr>
            <a:lstStyle/>
            <a:p>
              <a:r>
                <a:rPr lang="en-US" dirty="0"/>
                <a:t>Model error rate</a:t>
              </a:r>
            </a:p>
          </p:txBody>
        </p:sp>
        <p:sp>
          <p:nvSpPr>
            <p:cNvPr id="8" name="TextBox 7">
              <a:extLst>
                <a:ext uri="{FF2B5EF4-FFF2-40B4-BE49-F238E27FC236}">
                  <a16:creationId xmlns:a16="http://schemas.microsoft.com/office/drawing/2014/main" id="{AC2A176D-18F7-82D2-DA5C-648A378015FE}"/>
                </a:ext>
              </a:extLst>
            </p:cNvPr>
            <p:cNvSpPr txBox="1"/>
            <p:nvPr/>
          </p:nvSpPr>
          <p:spPr>
            <a:xfrm>
              <a:off x="5314950" y="1036884"/>
              <a:ext cx="673100" cy="276999"/>
            </a:xfrm>
            <a:prstGeom prst="rect">
              <a:avLst/>
            </a:prstGeom>
            <a:noFill/>
          </p:spPr>
          <p:txBody>
            <a:bodyPr wrap="square" lIns="0" tIns="0" rIns="0" bIns="0" rtlCol="0">
              <a:spAutoFit/>
            </a:bodyPr>
            <a:lstStyle/>
            <a:p>
              <a:r>
                <a:rPr lang="en-US" dirty="0"/>
                <a:t>Error</a:t>
              </a:r>
            </a:p>
          </p:txBody>
        </p:sp>
        <p:sp>
          <p:nvSpPr>
            <p:cNvPr id="9" name="TextBox 8">
              <a:extLst>
                <a:ext uri="{FF2B5EF4-FFF2-40B4-BE49-F238E27FC236}">
                  <a16:creationId xmlns:a16="http://schemas.microsoft.com/office/drawing/2014/main" id="{A2406CA0-289E-877B-8C8B-2B578331267B}"/>
                </a:ext>
              </a:extLst>
            </p:cNvPr>
            <p:cNvSpPr txBox="1"/>
            <p:nvPr/>
          </p:nvSpPr>
          <p:spPr>
            <a:xfrm>
              <a:off x="6419850" y="2794534"/>
              <a:ext cx="1435100" cy="276999"/>
            </a:xfrm>
            <a:prstGeom prst="rect">
              <a:avLst/>
            </a:prstGeom>
            <a:noFill/>
          </p:spPr>
          <p:txBody>
            <a:bodyPr wrap="square" lIns="0" tIns="0" rIns="0" bIns="0" rtlCol="0">
              <a:spAutoFit/>
            </a:bodyPr>
            <a:lstStyle/>
            <a:p>
              <a:r>
                <a:rPr lang="en-US" dirty="0"/>
                <a:t>Bayes error</a:t>
              </a:r>
            </a:p>
          </p:txBody>
        </p:sp>
        <p:grpSp>
          <p:nvGrpSpPr>
            <p:cNvPr id="17" name="Group 16">
              <a:extLst>
                <a:ext uri="{FF2B5EF4-FFF2-40B4-BE49-F238E27FC236}">
                  <a16:creationId xmlns:a16="http://schemas.microsoft.com/office/drawing/2014/main" id="{2713704F-C635-EDF6-85A9-501032511DB5}"/>
                </a:ext>
              </a:extLst>
            </p:cNvPr>
            <p:cNvGrpSpPr/>
            <p:nvPr/>
          </p:nvGrpSpPr>
          <p:grpSpPr>
            <a:xfrm>
              <a:off x="5562600" y="1375320"/>
              <a:ext cx="2971800" cy="1987550"/>
              <a:chOff x="5562600" y="1375320"/>
              <a:chExt cx="2971800" cy="1987550"/>
            </a:xfrm>
          </p:grpSpPr>
          <p:cxnSp>
            <p:nvCxnSpPr>
              <p:cNvPr id="11" name="Straight Connector 10">
                <a:extLst>
                  <a:ext uri="{FF2B5EF4-FFF2-40B4-BE49-F238E27FC236}">
                    <a16:creationId xmlns:a16="http://schemas.microsoft.com/office/drawing/2014/main" id="{FAD1CA7F-D355-C135-53EA-CA6518AA87E3}"/>
                  </a:ext>
                </a:extLst>
              </p:cNvPr>
              <p:cNvCxnSpPr/>
              <p:nvPr/>
            </p:nvCxnSpPr>
            <p:spPr bwMode="auto">
              <a:xfrm>
                <a:off x="5562600" y="1375320"/>
                <a:ext cx="0" cy="1958430"/>
              </a:xfrm>
              <a:prstGeom prst="line">
                <a:avLst/>
              </a:prstGeom>
              <a:solidFill>
                <a:schemeClr val="accent1"/>
              </a:solidFill>
              <a:ln w="127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2BCF5A5-6287-F1A6-CB6A-ECEC634FA61A}"/>
                  </a:ext>
                </a:extLst>
              </p:cNvPr>
              <p:cNvCxnSpPr/>
              <p:nvPr/>
            </p:nvCxnSpPr>
            <p:spPr bwMode="auto">
              <a:xfrm>
                <a:off x="5562600" y="3362870"/>
                <a:ext cx="2971800" cy="0"/>
              </a:xfrm>
              <a:prstGeom prst="line">
                <a:avLst/>
              </a:prstGeom>
              <a:solidFill>
                <a:schemeClr val="accent1"/>
              </a:solidFill>
              <a:ln w="127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6" name="Straight Connector 15">
              <a:extLst>
                <a:ext uri="{FF2B5EF4-FFF2-40B4-BE49-F238E27FC236}">
                  <a16:creationId xmlns:a16="http://schemas.microsoft.com/office/drawing/2014/main" id="{6B183C33-2959-99C2-E321-873701DE8943}"/>
                </a:ext>
              </a:extLst>
            </p:cNvPr>
            <p:cNvCxnSpPr/>
            <p:nvPr/>
          </p:nvCxnSpPr>
          <p:spPr bwMode="auto">
            <a:xfrm>
              <a:off x="5562600" y="2800350"/>
              <a:ext cx="2971800" cy="0"/>
            </a:xfrm>
            <a:prstGeom prst="line">
              <a:avLst/>
            </a:prstGeom>
            <a:solidFill>
              <a:schemeClr val="accent1"/>
            </a:solidFill>
            <a:ln w="12700" cap="flat" cmpd="sng"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Freeform: Shape 18">
              <a:extLst>
                <a:ext uri="{FF2B5EF4-FFF2-40B4-BE49-F238E27FC236}">
                  <a16:creationId xmlns:a16="http://schemas.microsoft.com/office/drawing/2014/main" id="{3B65CA7A-4A0C-E60D-DAC8-77ACFD845107}"/>
                </a:ext>
              </a:extLst>
            </p:cNvPr>
            <p:cNvSpPr/>
            <p:nvPr/>
          </p:nvSpPr>
          <p:spPr bwMode="auto">
            <a:xfrm>
              <a:off x="5651500" y="1473200"/>
              <a:ext cx="2971800" cy="1221256"/>
            </a:xfrm>
            <a:custGeom>
              <a:avLst/>
              <a:gdLst>
                <a:gd name="connsiteX0" fmla="*/ 0 w 2971800"/>
                <a:gd name="connsiteY0" fmla="*/ 0 h 1221256"/>
                <a:gd name="connsiteX1" fmla="*/ 215900 w 2971800"/>
                <a:gd name="connsiteY1" fmla="*/ 571500 h 1221256"/>
                <a:gd name="connsiteX2" fmla="*/ 533400 w 2971800"/>
                <a:gd name="connsiteY2" fmla="*/ 876300 h 1221256"/>
                <a:gd name="connsiteX3" fmla="*/ 1041400 w 2971800"/>
                <a:gd name="connsiteY3" fmla="*/ 1079500 h 1221256"/>
                <a:gd name="connsiteX4" fmla="*/ 1625600 w 2971800"/>
                <a:gd name="connsiteY4" fmla="*/ 1168400 h 1221256"/>
                <a:gd name="connsiteX5" fmla="*/ 2247900 w 2971800"/>
                <a:gd name="connsiteY5" fmla="*/ 1219200 h 1221256"/>
                <a:gd name="connsiteX6" fmla="*/ 2971800 w 2971800"/>
                <a:gd name="connsiteY6" fmla="*/ 1206500 h 122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1800" h="1221256">
                  <a:moveTo>
                    <a:pt x="0" y="0"/>
                  </a:moveTo>
                  <a:cubicBezTo>
                    <a:pt x="63500" y="212725"/>
                    <a:pt x="127000" y="425450"/>
                    <a:pt x="215900" y="571500"/>
                  </a:cubicBezTo>
                  <a:cubicBezTo>
                    <a:pt x="304800" y="717550"/>
                    <a:pt x="395817" y="791633"/>
                    <a:pt x="533400" y="876300"/>
                  </a:cubicBezTo>
                  <a:cubicBezTo>
                    <a:pt x="670983" y="960967"/>
                    <a:pt x="859367" y="1030817"/>
                    <a:pt x="1041400" y="1079500"/>
                  </a:cubicBezTo>
                  <a:cubicBezTo>
                    <a:pt x="1223433" y="1128183"/>
                    <a:pt x="1424517" y="1145117"/>
                    <a:pt x="1625600" y="1168400"/>
                  </a:cubicBezTo>
                  <a:cubicBezTo>
                    <a:pt x="1826683" y="1191683"/>
                    <a:pt x="2023533" y="1212850"/>
                    <a:pt x="2247900" y="1219200"/>
                  </a:cubicBezTo>
                  <a:cubicBezTo>
                    <a:pt x="2472267" y="1225550"/>
                    <a:pt x="2722033" y="1216025"/>
                    <a:pt x="2971800" y="1206500"/>
                  </a:cubicBezTo>
                </a:path>
              </a:pathLst>
            </a:custGeom>
            <a:noFill/>
            <a:ln w="9525" cap="flat" cmpd="sng" algn="ctr">
              <a:solidFill>
                <a:schemeClr val="tx1"/>
              </a:solidFill>
              <a:prstDash val="solid"/>
              <a:miter lim="800000"/>
              <a:headEnd type="none" w="med" len="med"/>
              <a:tailEnd type="none" w="med" len="med"/>
            </a:ln>
            <a:effectLst/>
          </p:spPr>
          <p:txBody>
            <a:bodyPr rtlCol="0" anchor="ctr"/>
            <a:lstStyle/>
            <a:p>
              <a:pPr algn="ctr"/>
              <a:endParaRPr lang="en-US"/>
            </a:p>
          </p:txBody>
        </p:sp>
        <p:sp>
          <p:nvSpPr>
            <p:cNvPr id="20" name="TextBox 19">
              <a:extLst>
                <a:ext uri="{FF2B5EF4-FFF2-40B4-BE49-F238E27FC236}">
                  <a16:creationId xmlns:a16="http://schemas.microsoft.com/office/drawing/2014/main" id="{A935C423-37EA-FC5A-3389-FF79B0E97924}"/>
                </a:ext>
              </a:extLst>
            </p:cNvPr>
            <p:cNvSpPr txBox="1"/>
            <p:nvPr/>
          </p:nvSpPr>
          <p:spPr>
            <a:xfrm>
              <a:off x="6553200" y="3391368"/>
              <a:ext cx="1676400" cy="276999"/>
            </a:xfrm>
            <a:prstGeom prst="rect">
              <a:avLst/>
            </a:prstGeom>
            <a:noFill/>
          </p:spPr>
          <p:txBody>
            <a:bodyPr wrap="square" lIns="0" tIns="0" rIns="0" bIns="0" rtlCol="0">
              <a:spAutoFit/>
            </a:bodyPr>
            <a:lstStyle/>
            <a:p>
              <a:r>
                <a:rPr lang="en-US" dirty="0"/>
                <a:t>Validation time</a:t>
              </a:r>
            </a:p>
          </p:txBody>
        </p:sp>
      </p:grpSp>
    </p:spTree>
    <p:extLst>
      <p:ext uri="{BB962C8B-B14F-4D97-AF65-F5344CB8AC3E}">
        <p14:creationId xmlns:p14="http://schemas.microsoft.com/office/powerpoint/2010/main" val="212816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Comparison of Bias and Variance</a:t>
            </a:r>
          </a:p>
        </p:txBody>
      </p:sp>
      <p:graphicFrame>
        <p:nvGraphicFramePr>
          <p:cNvPr id="13" name="Table 12">
            <a:extLst>
              <a:ext uri="{FF2B5EF4-FFF2-40B4-BE49-F238E27FC236}">
                <a16:creationId xmlns:a16="http://schemas.microsoft.com/office/drawing/2014/main" id="{FB597EF4-F0D1-E592-2F74-9C88C4BA9323}"/>
              </a:ext>
            </a:extLst>
          </p:cNvPr>
          <p:cNvGraphicFramePr>
            <a:graphicFrameLocks noGrp="1"/>
          </p:cNvGraphicFramePr>
          <p:nvPr>
            <p:extLst>
              <p:ext uri="{D42A27DB-BD31-4B8C-83A1-F6EECF244321}">
                <p14:modId xmlns:p14="http://schemas.microsoft.com/office/powerpoint/2010/main" val="2702007394"/>
              </p:ext>
            </p:extLst>
          </p:nvPr>
        </p:nvGraphicFramePr>
        <p:xfrm>
          <a:off x="602454" y="1189990"/>
          <a:ext cx="8305800" cy="138176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718192363"/>
                    </a:ext>
                  </a:extLst>
                </a:gridCol>
                <a:gridCol w="1600200">
                  <a:extLst>
                    <a:ext uri="{9D8B030D-6E8A-4147-A177-3AD203B41FA5}">
                      <a16:colId xmlns:a16="http://schemas.microsoft.com/office/drawing/2014/main" val="314412628"/>
                    </a:ext>
                  </a:extLst>
                </a:gridCol>
                <a:gridCol w="1371600">
                  <a:extLst>
                    <a:ext uri="{9D8B030D-6E8A-4147-A177-3AD203B41FA5}">
                      <a16:colId xmlns:a16="http://schemas.microsoft.com/office/drawing/2014/main" val="4242203766"/>
                    </a:ext>
                  </a:extLst>
                </a:gridCol>
                <a:gridCol w="1600200">
                  <a:extLst>
                    <a:ext uri="{9D8B030D-6E8A-4147-A177-3AD203B41FA5}">
                      <a16:colId xmlns:a16="http://schemas.microsoft.com/office/drawing/2014/main" val="1733840418"/>
                    </a:ext>
                  </a:extLst>
                </a:gridCol>
                <a:gridCol w="1524000">
                  <a:extLst>
                    <a:ext uri="{9D8B030D-6E8A-4147-A177-3AD203B41FA5}">
                      <a16:colId xmlns:a16="http://schemas.microsoft.com/office/drawing/2014/main" val="1848777870"/>
                    </a:ext>
                  </a:extLst>
                </a:gridCol>
              </a:tblGrid>
              <a:tr h="370840">
                <a:tc>
                  <a:txBody>
                    <a:bodyPr/>
                    <a:lstStyle/>
                    <a:p>
                      <a:r>
                        <a:rPr lang="en-US" sz="1800" b="0" dirty="0">
                          <a:solidFill>
                            <a:schemeClr val="tx1"/>
                          </a:solidFill>
                        </a:rPr>
                        <a:t>Train set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039732"/>
                  </a:ext>
                </a:extLst>
              </a:tr>
              <a:tr h="370840">
                <a:tc>
                  <a:txBody>
                    <a:bodyPr/>
                    <a:lstStyle/>
                    <a:p>
                      <a:r>
                        <a:rPr lang="en-US" sz="1800" b="0" dirty="0">
                          <a:solidFill>
                            <a:schemeClr val="tx1"/>
                          </a:solidFill>
                        </a:rPr>
                        <a:t>Validation set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6899609"/>
                  </a:ext>
                </a:extLst>
              </a:tr>
              <a:tr h="370840">
                <a:tc>
                  <a:txBody>
                    <a:bodyPr/>
                    <a:lstStyle/>
                    <a:p>
                      <a:pPr algn="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High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High bias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High bias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High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Low bias</a:t>
                      </a:r>
                    </a:p>
                    <a:p>
                      <a:r>
                        <a:rPr lang="en-US" sz="1800" b="0" dirty="0">
                          <a:solidFill>
                            <a:schemeClr val="tx1"/>
                          </a:solidFill>
                        </a:rPr>
                        <a:t>Low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806189"/>
                  </a:ext>
                </a:extLst>
              </a:tr>
            </a:tbl>
          </a:graphicData>
        </a:graphic>
      </p:graphicFrame>
    </p:spTree>
    <p:extLst>
      <p:ext uri="{BB962C8B-B14F-4D97-AF65-F5344CB8AC3E}">
        <p14:creationId xmlns:p14="http://schemas.microsoft.com/office/powerpoint/2010/main" val="236614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4BEEBC-4472-8253-5D15-FE10091D2D45}"/>
              </a:ext>
            </a:extLst>
          </p:cNvPr>
          <p:cNvSpPr>
            <a:spLocks noGrp="1"/>
          </p:cNvSpPr>
          <p:nvPr>
            <p:ph type="title"/>
          </p:nvPr>
        </p:nvSpPr>
        <p:spPr/>
        <p:txBody>
          <a:bodyPr/>
          <a:lstStyle/>
          <a:p>
            <a:r>
              <a:rPr lang="en-US" dirty="0"/>
              <a:t>High Bias and High Variance Problem</a:t>
            </a:r>
          </a:p>
        </p:txBody>
      </p:sp>
      <p:grpSp>
        <p:nvGrpSpPr>
          <p:cNvPr id="6" name="Group 5">
            <a:extLst>
              <a:ext uri="{FF2B5EF4-FFF2-40B4-BE49-F238E27FC236}">
                <a16:creationId xmlns:a16="http://schemas.microsoft.com/office/drawing/2014/main" id="{82D84913-9887-FF55-2D24-C55E68AE168A}"/>
              </a:ext>
            </a:extLst>
          </p:cNvPr>
          <p:cNvGrpSpPr/>
          <p:nvPr/>
        </p:nvGrpSpPr>
        <p:grpSpPr>
          <a:xfrm>
            <a:off x="228600" y="1124858"/>
            <a:ext cx="3657601" cy="2893783"/>
            <a:chOff x="1571627" y="1258825"/>
            <a:chExt cx="5699054" cy="3520908"/>
          </a:xfrm>
        </p:grpSpPr>
        <p:pic>
          <p:nvPicPr>
            <p:cNvPr id="4" name="Picture 3" descr="A diagram of a scissor and a cross&#10;&#10;Description automatically generated">
              <a:extLst>
                <a:ext uri="{FF2B5EF4-FFF2-40B4-BE49-F238E27FC236}">
                  <a16:creationId xmlns:a16="http://schemas.microsoft.com/office/drawing/2014/main" id="{E127EA23-F6FB-3C29-F331-95970FBC6D93}"/>
                </a:ext>
              </a:extLst>
            </p:cNvPr>
            <p:cNvPicPr>
              <a:picLocks noChangeAspect="1"/>
            </p:cNvPicPr>
            <p:nvPr/>
          </p:nvPicPr>
          <p:blipFill rotWithShape="1">
            <a:blip r:embed="rId2"/>
            <a:srcRect l="28205" t="20450" r="23077" b="10599"/>
            <a:stretch/>
          </p:blipFill>
          <p:spPr>
            <a:xfrm>
              <a:off x="1571627" y="1258825"/>
              <a:ext cx="4778373" cy="3520908"/>
            </a:xfrm>
            <a:prstGeom prst="rect">
              <a:avLst/>
            </a:prstGeom>
          </p:spPr>
        </p:pic>
        <p:sp>
          <p:nvSpPr>
            <p:cNvPr id="5" name="TextBox 4">
              <a:extLst>
                <a:ext uri="{FF2B5EF4-FFF2-40B4-BE49-F238E27FC236}">
                  <a16:creationId xmlns:a16="http://schemas.microsoft.com/office/drawing/2014/main" id="{AE21C772-9E7C-38F3-0382-2A3BAB2A8354}"/>
                </a:ext>
              </a:extLst>
            </p:cNvPr>
            <p:cNvSpPr txBox="1"/>
            <p:nvPr/>
          </p:nvSpPr>
          <p:spPr>
            <a:xfrm>
              <a:off x="5014806" y="1883536"/>
              <a:ext cx="2255875" cy="1348115"/>
            </a:xfrm>
            <a:prstGeom prst="rect">
              <a:avLst/>
            </a:prstGeom>
            <a:solidFill>
              <a:schemeClr val="bg1"/>
            </a:solidFill>
          </p:spPr>
          <p:txBody>
            <a:bodyPr wrap="square" lIns="0" tIns="0" rIns="0" bIns="0" rtlCol="0">
              <a:spAutoFit/>
            </a:bodyPr>
            <a:lstStyle/>
            <a:p>
              <a:r>
                <a:rPr lang="en-US" dirty="0"/>
                <a:t>High bias</a:t>
              </a:r>
            </a:p>
            <a:p>
              <a:r>
                <a:rPr lang="en-US" dirty="0"/>
                <a:t>High variance</a:t>
              </a:r>
            </a:p>
            <a:p>
              <a:endParaRPr lang="en-US" dirty="0"/>
            </a:p>
            <a:p>
              <a:endParaRPr lang="en-US" dirty="0"/>
            </a:p>
          </p:txBody>
        </p:sp>
      </p:grpSp>
      <p:graphicFrame>
        <p:nvGraphicFramePr>
          <p:cNvPr id="7" name="Table 6">
            <a:extLst>
              <a:ext uri="{FF2B5EF4-FFF2-40B4-BE49-F238E27FC236}">
                <a16:creationId xmlns:a16="http://schemas.microsoft.com/office/drawing/2014/main" id="{7210FC9A-4358-12AF-E4A8-1B92712F45BE}"/>
              </a:ext>
            </a:extLst>
          </p:cNvPr>
          <p:cNvGraphicFramePr>
            <a:graphicFrameLocks noGrp="1"/>
          </p:cNvGraphicFramePr>
          <p:nvPr>
            <p:extLst>
              <p:ext uri="{D42A27DB-BD31-4B8C-83A1-F6EECF244321}">
                <p14:modId xmlns:p14="http://schemas.microsoft.com/office/powerpoint/2010/main" val="1470068678"/>
              </p:ext>
            </p:extLst>
          </p:nvPr>
        </p:nvGraphicFramePr>
        <p:xfrm>
          <a:off x="4267200" y="1139403"/>
          <a:ext cx="4419600" cy="210578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718192363"/>
                    </a:ext>
                  </a:extLst>
                </a:gridCol>
                <a:gridCol w="2895600">
                  <a:extLst>
                    <a:ext uri="{9D8B030D-6E8A-4147-A177-3AD203B41FA5}">
                      <a16:colId xmlns:a16="http://schemas.microsoft.com/office/drawing/2014/main" val="314412628"/>
                    </a:ext>
                  </a:extLst>
                </a:gridCol>
              </a:tblGrid>
              <a:tr h="370840">
                <a:tc>
                  <a:txBody>
                    <a:bodyPr/>
                    <a:lstStyle/>
                    <a:p>
                      <a:pPr marL="0" marR="0">
                        <a:lnSpc>
                          <a:spcPct val="107000"/>
                        </a:lnSpc>
                        <a:spcBef>
                          <a:spcPts val="0"/>
                        </a:spcBef>
                        <a:spcAft>
                          <a:spcPts val="0"/>
                        </a:spcAft>
                      </a:pPr>
                      <a:r>
                        <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Problem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nSpc>
                          <a:spcPct val="107000"/>
                        </a:lnSpc>
                        <a:spcBef>
                          <a:spcPts val="0"/>
                        </a:spcBef>
                        <a:spcAft>
                          <a:spcPts val="0"/>
                        </a:spcAft>
                      </a:pPr>
                      <a:r>
                        <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Solution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2039732"/>
                  </a:ext>
                </a:extLst>
              </a:tr>
              <a:tr h="370840">
                <a:tc>
                  <a:txBody>
                    <a:bodyPr/>
                    <a:lstStyle/>
                    <a:p>
                      <a:pPr marL="0" marR="0">
                        <a:lnSpc>
                          <a:spcPct val="107000"/>
                        </a:lnSpc>
                        <a:spcBef>
                          <a:spcPts val="0"/>
                        </a:spcBef>
                        <a:spcAft>
                          <a:spcPts val="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High bias</a:t>
                      </a:r>
                    </a:p>
                    <a:p>
                      <a:pPr marL="0" marR="0">
                        <a:lnSpc>
                          <a:spcPct val="107000"/>
                        </a:lnSpc>
                        <a:spcBef>
                          <a:spcPts val="0"/>
                        </a:spcBef>
                        <a:spcAft>
                          <a:spcPts val="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&amp;training data problem)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Bigger NN</a:t>
                      </a:r>
                    </a:p>
                    <a:p>
                      <a:pPr marL="171450" marR="0" indent="-171450">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Train longer</a:t>
                      </a:r>
                    </a:p>
                    <a:p>
                      <a:pPr marL="171450" marR="0" indent="-171450">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(change ANN architecture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6899609"/>
                  </a:ext>
                </a:extLst>
              </a:tr>
              <a:tr h="370840">
                <a:tc>
                  <a:txBody>
                    <a:bodyPr/>
                    <a:lstStyle/>
                    <a:p>
                      <a:pPr marL="0" marR="0">
                        <a:lnSpc>
                          <a:spcPct val="107000"/>
                        </a:lnSpc>
                        <a:spcBef>
                          <a:spcPts val="0"/>
                        </a:spcBef>
                        <a:spcAft>
                          <a:spcPts val="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High variance</a:t>
                      </a:r>
                    </a:p>
                    <a:p>
                      <a:pPr marL="0" marR="0">
                        <a:lnSpc>
                          <a:spcPct val="107000"/>
                        </a:lnSpc>
                        <a:spcBef>
                          <a:spcPts val="0"/>
                        </a:spcBef>
                        <a:spcAft>
                          <a:spcPts val="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(data set problem)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More data</a:t>
                      </a:r>
                    </a:p>
                    <a:p>
                      <a:pPr marL="171450" marR="0" indent="-171450">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Regularization</a:t>
                      </a:r>
                    </a:p>
                    <a:p>
                      <a:pPr marL="171450" marR="0" indent="-171450">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change ANN architecture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806189"/>
                  </a:ext>
                </a:extLst>
              </a:tr>
            </a:tbl>
          </a:graphicData>
        </a:graphic>
      </p:graphicFrame>
    </p:spTree>
    <p:extLst>
      <p:ext uri="{BB962C8B-B14F-4D97-AF65-F5344CB8AC3E}">
        <p14:creationId xmlns:p14="http://schemas.microsoft.com/office/powerpoint/2010/main" val="323281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Basic Recipe for Machine Learning</a:t>
            </a:r>
          </a:p>
        </p:txBody>
      </p:sp>
      <p:grpSp>
        <p:nvGrpSpPr>
          <p:cNvPr id="47" name="Group 46">
            <a:extLst>
              <a:ext uri="{FF2B5EF4-FFF2-40B4-BE49-F238E27FC236}">
                <a16:creationId xmlns:a16="http://schemas.microsoft.com/office/drawing/2014/main" id="{790CB312-2105-5E8F-0288-3ADB8A83F6F4}"/>
              </a:ext>
            </a:extLst>
          </p:cNvPr>
          <p:cNvGrpSpPr/>
          <p:nvPr/>
        </p:nvGrpSpPr>
        <p:grpSpPr>
          <a:xfrm>
            <a:off x="641157" y="886820"/>
            <a:ext cx="7103270" cy="3262457"/>
            <a:chOff x="457200" y="1009319"/>
            <a:chExt cx="7103270" cy="3262457"/>
          </a:xfrm>
        </p:grpSpPr>
        <p:sp>
          <p:nvSpPr>
            <p:cNvPr id="4" name="TextBox 3">
              <a:extLst>
                <a:ext uri="{FF2B5EF4-FFF2-40B4-BE49-F238E27FC236}">
                  <a16:creationId xmlns:a16="http://schemas.microsoft.com/office/drawing/2014/main" id="{E368BA06-2522-8BEF-22FC-A7F2134653A5}"/>
                </a:ext>
              </a:extLst>
            </p:cNvPr>
            <p:cNvSpPr txBox="1"/>
            <p:nvPr/>
          </p:nvSpPr>
          <p:spPr>
            <a:xfrm>
              <a:off x="485775" y="1513722"/>
              <a:ext cx="2533650" cy="553998"/>
            </a:xfrm>
            <a:prstGeom prst="rect">
              <a:avLst/>
            </a:prstGeom>
            <a:noFill/>
          </p:spPr>
          <p:txBody>
            <a:bodyPr wrap="square" lIns="0" tIns="0" rIns="0" bIns="0" rtlCol="0">
              <a:spAutoFit/>
            </a:bodyPr>
            <a:lstStyle/>
            <a:p>
              <a:pPr algn="ctr"/>
              <a:r>
                <a:rPr lang="en-US" dirty="0"/>
                <a:t>High bias?</a:t>
              </a:r>
            </a:p>
            <a:p>
              <a:pPr algn="ctr"/>
              <a:r>
                <a:rPr lang="en-US" dirty="0"/>
                <a:t>(Training data problem)</a:t>
              </a:r>
            </a:p>
          </p:txBody>
        </p:sp>
        <p:sp>
          <p:nvSpPr>
            <p:cNvPr id="5" name="TextBox 4">
              <a:extLst>
                <a:ext uri="{FF2B5EF4-FFF2-40B4-BE49-F238E27FC236}">
                  <a16:creationId xmlns:a16="http://schemas.microsoft.com/office/drawing/2014/main" id="{11B413E0-A310-7BB9-8603-95D1986CF0F4}"/>
                </a:ext>
              </a:extLst>
            </p:cNvPr>
            <p:cNvSpPr txBox="1"/>
            <p:nvPr/>
          </p:nvSpPr>
          <p:spPr>
            <a:xfrm>
              <a:off x="457200" y="2688361"/>
              <a:ext cx="2533650" cy="553998"/>
            </a:xfrm>
            <a:prstGeom prst="rect">
              <a:avLst/>
            </a:prstGeom>
            <a:noFill/>
          </p:spPr>
          <p:txBody>
            <a:bodyPr wrap="square" lIns="0" tIns="0" rIns="0" bIns="0" rtlCol="0">
              <a:spAutoFit/>
            </a:bodyPr>
            <a:lstStyle/>
            <a:p>
              <a:pPr algn="ctr"/>
              <a:r>
                <a:rPr lang="en-US" dirty="0"/>
                <a:t>High variance?</a:t>
              </a:r>
            </a:p>
            <a:p>
              <a:pPr algn="ctr"/>
              <a:r>
                <a:rPr lang="en-US" dirty="0"/>
                <a:t>(data set problem)</a:t>
              </a:r>
            </a:p>
          </p:txBody>
        </p:sp>
        <p:sp>
          <p:nvSpPr>
            <p:cNvPr id="7" name="TextBox 6">
              <a:extLst>
                <a:ext uri="{FF2B5EF4-FFF2-40B4-BE49-F238E27FC236}">
                  <a16:creationId xmlns:a16="http://schemas.microsoft.com/office/drawing/2014/main" id="{021CDEDF-E04D-15DA-5B3E-0E76DFD30C8F}"/>
                </a:ext>
              </a:extLst>
            </p:cNvPr>
            <p:cNvSpPr txBox="1"/>
            <p:nvPr/>
          </p:nvSpPr>
          <p:spPr>
            <a:xfrm>
              <a:off x="5208590" y="1442764"/>
              <a:ext cx="1724021" cy="276999"/>
            </a:xfrm>
            <a:prstGeom prst="rect">
              <a:avLst/>
            </a:prstGeom>
            <a:noFill/>
            <a:ln w="12700">
              <a:solidFill>
                <a:schemeClr val="tx1"/>
              </a:solidFill>
            </a:ln>
          </p:spPr>
          <p:txBody>
            <a:bodyPr wrap="square" lIns="0" tIns="0" rIns="0" bIns="0" rtlCol="0">
              <a:spAutoFit/>
            </a:bodyPr>
            <a:lstStyle/>
            <a:p>
              <a:pPr algn="ctr"/>
              <a:r>
                <a:rPr lang="en-US" dirty="0"/>
                <a:t>Bigger network</a:t>
              </a:r>
            </a:p>
          </p:txBody>
        </p:sp>
        <p:sp>
          <p:nvSpPr>
            <p:cNvPr id="8" name="TextBox 7">
              <a:extLst>
                <a:ext uri="{FF2B5EF4-FFF2-40B4-BE49-F238E27FC236}">
                  <a16:creationId xmlns:a16="http://schemas.microsoft.com/office/drawing/2014/main" id="{BDA30785-F0DF-CC29-B322-788415460286}"/>
                </a:ext>
              </a:extLst>
            </p:cNvPr>
            <p:cNvSpPr txBox="1"/>
            <p:nvPr/>
          </p:nvSpPr>
          <p:spPr>
            <a:xfrm>
              <a:off x="4572000" y="1765670"/>
              <a:ext cx="2814637" cy="553998"/>
            </a:xfrm>
            <a:prstGeom prst="rect">
              <a:avLst/>
            </a:prstGeom>
            <a:noFill/>
          </p:spPr>
          <p:txBody>
            <a:bodyPr wrap="square" lIns="0" tIns="0" rIns="0" bIns="0" rtlCol="0">
              <a:spAutoFit/>
            </a:bodyPr>
            <a:lstStyle/>
            <a:p>
              <a:pPr algn="ctr"/>
              <a:r>
                <a:rPr lang="en-US" dirty="0"/>
                <a:t>Train longer</a:t>
              </a:r>
            </a:p>
            <a:p>
              <a:pPr algn="ctr"/>
              <a:r>
                <a:rPr lang="en-US" dirty="0"/>
                <a:t>(ANN architecture search)</a:t>
              </a:r>
            </a:p>
          </p:txBody>
        </p:sp>
        <p:sp>
          <p:nvSpPr>
            <p:cNvPr id="9" name="TextBox 8">
              <a:extLst>
                <a:ext uri="{FF2B5EF4-FFF2-40B4-BE49-F238E27FC236}">
                  <a16:creationId xmlns:a16="http://schemas.microsoft.com/office/drawing/2014/main" id="{065CC9F5-BCC4-3E27-DE80-8B7AF9212CF3}"/>
                </a:ext>
              </a:extLst>
            </p:cNvPr>
            <p:cNvSpPr txBox="1"/>
            <p:nvPr/>
          </p:nvSpPr>
          <p:spPr>
            <a:xfrm>
              <a:off x="5382423" y="2552700"/>
              <a:ext cx="1094577" cy="276999"/>
            </a:xfrm>
            <a:prstGeom prst="rect">
              <a:avLst/>
            </a:prstGeom>
            <a:noFill/>
            <a:ln w="12700">
              <a:solidFill>
                <a:schemeClr val="tx1"/>
              </a:solidFill>
            </a:ln>
          </p:spPr>
          <p:txBody>
            <a:bodyPr wrap="square" lIns="0" tIns="0" rIns="0" bIns="0" rtlCol="0">
              <a:spAutoFit/>
            </a:bodyPr>
            <a:lstStyle/>
            <a:p>
              <a:pPr algn="ctr"/>
              <a:r>
                <a:rPr lang="en-US" dirty="0"/>
                <a:t>More data</a:t>
              </a:r>
            </a:p>
          </p:txBody>
        </p:sp>
        <p:sp>
          <p:nvSpPr>
            <p:cNvPr id="10" name="TextBox 9">
              <a:extLst>
                <a:ext uri="{FF2B5EF4-FFF2-40B4-BE49-F238E27FC236}">
                  <a16:creationId xmlns:a16="http://schemas.microsoft.com/office/drawing/2014/main" id="{292465F1-3215-F29C-DEA0-AE7C72981B53}"/>
                </a:ext>
              </a:extLst>
            </p:cNvPr>
            <p:cNvSpPr txBox="1"/>
            <p:nvPr/>
          </p:nvSpPr>
          <p:spPr>
            <a:xfrm>
              <a:off x="4745833" y="2875606"/>
              <a:ext cx="2814637" cy="553998"/>
            </a:xfrm>
            <a:prstGeom prst="rect">
              <a:avLst/>
            </a:prstGeom>
            <a:noFill/>
          </p:spPr>
          <p:txBody>
            <a:bodyPr wrap="square" lIns="0" tIns="0" rIns="0" bIns="0" rtlCol="0">
              <a:spAutoFit/>
            </a:bodyPr>
            <a:lstStyle/>
            <a:p>
              <a:pPr algn="ctr"/>
              <a:r>
                <a:rPr lang="en-US" dirty="0"/>
                <a:t>Regularization</a:t>
              </a:r>
            </a:p>
            <a:p>
              <a:pPr algn="ctr"/>
              <a:r>
                <a:rPr lang="en-US" dirty="0"/>
                <a:t>(ANN architecture search)</a:t>
              </a:r>
            </a:p>
          </p:txBody>
        </p:sp>
        <p:cxnSp>
          <p:nvCxnSpPr>
            <p:cNvPr id="12" name="Straight Arrow Connector 11">
              <a:extLst>
                <a:ext uri="{FF2B5EF4-FFF2-40B4-BE49-F238E27FC236}">
                  <a16:creationId xmlns:a16="http://schemas.microsoft.com/office/drawing/2014/main" id="{DD7E66A4-B1AC-95D2-6DB5-1B202378DE05}"/>
                </a:ext>
              </a:extLst>
            </p:cNvPr>
            <p:cNvCxnSpPr/>
            <p:nvPr/>
          </p:nvCxnSpPr>
          <p:spPr bwMode="auto">
            <a:xfrm>
              <a:off x="3181548" y="2881956"/>
              <a:ext cx="1219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5281E9E4-BBA2-51E7-0C02-58D8C8C1C0A8}"/>
                </a:ext>
              </a:extLst>
            </p:cNvPr>
            <p:cNvCxnSpPr/>
            <p:nvPr/>
          </p:nvCxnSpPr>
          <p:spPr bwMode="auto">
            <a:xfrm>
              <a:off x="3105348" y="1620891"/>
              <a:ext cx="1219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8C46FD66-65A7-4D03-F6DF-A670C8B01822}"/>
                </a:ext>
              </a:extLst>
            </p:cNvPr>
            <p:cNvCxnSpPr/>
            <p:nvPr/>
          </p:nvCxnSpPr>
          <p:spPr bwMode="auto">
            <a:xfrm>
              <a:off x="1752600" y="1010223"/>
              <a:ext cx="0" cy="45720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1C9D4BC3-7CB8-3322-B59A-3DE3B941555C}"/>
                </a:ext>
              </a:extLst>
            </p:cNvPr>
            <p:cNvCxnSpPr/>
            <p:nvPr/>
          </p:nvCxnSpPr>
          <p:spPr bwMode="auto">
            <a:xfrm>
              <a:off x="1724025" y="2165350"/>
              <a:ext cx="0" cy="45720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86DB5115-B2F8-A423-79F2-9CC7E7158D6B}"/>
                </a:ext>
              </a:extLst>
            </p:cNvPr>
            <p:cNvCxnSpPr/>
            <p:nvPr/>
          </p:nvCxnSpPr>
          <p:spPr bwMode="auto">
            <a:xfrm>
              <a:off x="1724025" y="3429604"/>
              <a:ext cx="0" cy="45720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8A4E4D8C-49D3-B7D9-53D2-C27C4154E122}"/>
                </a:ext>
              </a:extLst>
            </p:cNvPr>
            <p:cNvSpPr txBox="1"/>
            <p:nvPr/>
          </p:nvSpPr>
          <p:spPr>
            <a:xfrm>
              <a:off x="3358951" y="1276350"/>
              <a:ext cx="494904" cy="276999"/>
            </a:xfrm>
            <a:prstGeom prst="rect">
              <a:avLst/>
            </a:prstGeom>
            <a:noFill/>
          </p:spPr>
          <p:txBody>
            <a:bodyPr wrap="square" lIns="0" tIns="0" rIns="0" bIns="0" rtlCol="0">
              <a:spAutoFit/>
            </a:bodyPr>
            <a:lstStyle/>
            <a:p>
              <a:pPr algn="ctr"/>
              <a:r>
                <a:rPr lang="en-US" dirty="0">
                  <a:solidFill>
                    <a:srgbClr val="FF0000"/>
                  </a:solidFill>
                </a:rPr>
                <a:t>Yes</a:t>
              </a:r>
            </a:p>
          </p:txBody>
        </p:sp>
        <p:sp>
          <p:nvSpPr>
            <p:cNvPr id="20" name="TextBox 19">
              <a:extLst>
                <a:ext uri="{FF2B5EF4-FFF2-40B4-BE49-F238E27FC236}">
                  <a16:creationId xmlns:a16="http://schemas.microsoft.com/office/drawing/2014/main" id="{860A3808-A8A8-C1D9-B37A-D7201FAC33E6}"/>
                </a:ext>
              </a:extLst>
            </p:cNvPr>
            <p:cNvSpPr txBox="1"/>
            <p:nvPr/>
          </p:nvSpPr>
          <p:spPr>
            <a:xfrm>
              <a:off x="1368028" y="3994777"/>
              <a:ext cx="769143" cy="276999"/>
            </a:xfrm>
            <a:prstGeom prst="rect">
              <a:avLst/>
            </a:prstGeom>
            <a:noFill/>
          </p:spPr>
          <p:txBody>
            <a:bodyPr wrap="square" lIns="0" tIns="0" rIns="0" bIns="0" rtlCol="0">
              <a:spAutoFit/>
            </a:bodyPr>
            <a:lstStyle/>
            <a:p>
              <a:pPr algn="ctr"/>
              <a:r>
                <a:rPr lang="en-US" dirty="0"/>
                <a:t>Done</a:t>
              </a:r>
            </a:p>
          </p:txBody>
        </p:sp>
        <p:sp>
          <p:nvSpPr>
            <p:cNvPr id="21" name="TextBox 20">
              <a:extLst>
                <a:ext uri="{FF2B5EF4-FFF2-40B4-BE49-F238E27FC236}">
                  <a16:creationId xmlns:a16="http://schemas.microsoft.com/office/drawing/2014/main" id="{CE23BC8F-36F4-F51D-36FE-C941E08CAFC1}"/>
                </a:ext>
              </a:extLst>
            </p:cNvPr>
            <p:cNvSpPr txBox="1"/>
            <p:nvPr/>
          </p:nvSpPr>
          <p:spPr>
            <a:xfrm>
              <a:off x="1810740" y="2181168"/>
              <a:ext cx="494904" cy="276999"/>
            </a:xfrm>
            <a:prstGeom prst="rect">
              <a:avLst/>
            </a:prstGeom>
            <a:noFill/>
          </p:spPr>
          <p:txBody>
            <a:bodyPr wrap="square" lIns="0" tIns="0" rIns="0" bIns="0" rtlCol="0">
              <a:spAutoFit/>
            </a:bodyPr>
            <a:lstStyle/>
            <a:p>
              <a:pPr algn="ctr"/>
              <a:r>
                <a:rPr lang="en-US" dirty="0">
                  <a:solidFill>
                    <a:srgbClr val="FF0000"/>
                  </a:solidFill>
                </a:rPr>
                <a:t>No</a:t>
              </a:r>
            </a:p>
          </p:txBody>
        </p:sp>
        <p:cxnSp>
          <p:nvCxnSpPr>
            <p:cNvPr id="22" name="Straight Arrow Connector 21">
              <a:extLst>
                <a:ext uri="{FF2B5EF4-FFF2-40B4-BE49-F238E27FC236}">
                  <a16:creationId xmlns:a16="http://schemas.microsoft.com/office/drawing/2014/main" id="{B4B8EB62-9386-8191-1648-33AA70190FE0}"/>
                </a:ext>
              </a:extLst>
            </p:cNvPr>
            <p:cNvCxnSpPr/>
            <p:nvPr/>
          </p:nvCxnSpPr>
          <p:spPr bwMode="auto">
            <a:xfrm flipH="1">
              <a:off x="1752600" y="1009319"/>
              <a:ext cx="5683247" cy="0"/>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734852D6-9AF8-91E5-813D-5DDCEE193693}"/>
                </a:ext>
              </a:extLst>
            </p:cNvPr>
            <p:cNvSpPr txBox="1"/>
            <p:nvPr/>
          </p:nvSpPr>
          <p:spPr>
            <a:xfrm>
              <a:off x="3486744" y="2537414"/>
              <a:ext cx="494904" cy="276999"/>
            </a:xfrm>
            <a:prstGeom prst="rect">
              <a:avLst/>
            </a:prstGeom>
            <a:noFill/>
          </p:spPr>
          <p:txBody>
            <a:bodyPr wrap="square" lIns="0" tIns="0" rIns="0" bIns="0" rtlCol="0">
              <a:spAutoFit/>
            </a:bodyPr>
            <a:lstStyle/>
            <a:p>
              <a:pPr algn="ctr"/>
              <a:r>
                <a:rPr lang="en-US" dirty="0">
                  <a:solidFill>
                    <a:srgbClr val="FF0000"/>
                  </a:solidFill>
                </a:rPr>
                <a:t>Yes</a:t>
              </a:r>
            </a:p>
          </p:txBody>
        </p:sp>
        <p:sp>
          <p:nvSpPr>
            <p:cNvPr id="25" name="TextBox 24">
              <a:extLst>
                <a:ext uri="{FF2B5EF4-FFF2-40B4-BE49-F238E27FC236}">
                  <a16:creationId xmlns:a16="http://schemas.microsoft.com/office/drawing/2014/main" id="{85FB63AB-BF40-28CF-9331-9EAA7DAD41AB}"/>
                </a:ext>
              </a:extLst>
            </p:cNvPr>
            <p:cNvSpPr txBox="1"/>
            <p:nvPr/>
          </p:nvSpPr>
          <p:spPr>
            <a:xfrm>
              <a:off x="1810740" y="3459209"/>
              <a:ext cx="494904" cy="276999"/>
            </a:xfrm>
            <a:prstGeom prst="rect">
              <a:avLst/>
            </a:prstGeom>
            <a:noFill/>
          </p:spPr>
          <p:txBody>
            <a:bodyPr wrap="square" lIns="0" tIns="0" rIns="0" bIns="0" rtlCol="0">
              <a:spAutoFit/>
            </a:bodyPr>
            <a:lstStyle/>
            <a:p>
              <a:pPr algn="ctr"/>
              <a:r>
                <a:rPr lang="en-US" dirty="0">
                  <a:solidFill>
                    <a:srgbClr val="FF0000"/>
                  </a:solidFill>
                </a:rPr>
                <a:t>No</a:t>
              </a:r>
            </a:p>
          </p:txBody>
        </p:sp>
        <p:cxnSp>
          <p:nvCxnSpPr>
            <p:cNvPr id="26" name="Straight Arrow Connector 25">
              <a:extLst>
                <a:ext uri="{FF2B5EF4-FFF2-40B4-BE49-F238E27FC236}">
                  <a16:creationId xmlns:a16="http://schemas.microsoft.com/office/drawing/2014/main" id="{FC6F67CB-721F-4B70-1483-AD58C021C72B}"/>
                </a:ext>
              </a:extLst>
            </p:cNvPr>
            <p:cNvCxnSpPr/>
            <p:nvPr/>
          </p:nvCxnSpPr>
          <p:spPr bwMode="auto">
            <a:xfrm>
              <a:off x="6679410" y="2764434"/>
              <a:ext cx="756437" cy="0"/>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AA65DA2B-D14F-71A8-9AB8-2A8E2D59639D}"/>
                </a:ext>
              </a:extLst>
            </p:cNvPr>
            <p:cNvCxnSpPr/>
            <p:nvPr/>
          </p:nvCxnSpPr>
          <p:spPr bwMode="auto">
            <a:xfrm flipV="1">
              <a:off x="7452517" y="1015673"/>
              <a:ext cx="0" cy="1748761"/>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1957984D-CC6A-E322-B4C0-82CCBD5AB305}"/>
                </a:ext>
              </a:extLst>
            </p:cNvPr>
            <p:cNvCxnSpPr/>
            <p:nvPr/>
          </p:nvCxnSpPr>
          <p:spPr bwMode="auto">
            <a:xfrm rot="5400000" flipH="1" flipV="1">
              <a:off x="7282875" y="1422772"/>
              <a:ext cx="203" cy="316553"/>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6" name="Group 45">
            <a:extLst>
              <a:ext uri="{FF2B5EF4-FFF2-40B4-BE49-F238E27FC236}">
                <a16:creationId xmlns:a16="http://schemas.microsoft.com/office/drawing/2014/main" id="{17A3A514-48E3-4627-7426-9DB011ECB417}"/>
              </a:ext>
            </a:extLst>
          </p:cNvPr>
          <p:cNvGrpSpPr/>
          <p:nvPr/>
        </p:nvGrpSpPr>
        <p:grpSpPr>
          <a:xfrm>
            <a:off x="2803926" y="3598536"/>
            <a:ext cx="4018948" cy="1186056"/>
            <a:chOff x="2762852" y="3671694"/>
            <a:chExt cx="4018948" cy="1186056"/>
          </a:xfrm>
        </p:grpSpPr>
        <p:sp>
          <p:nvSpPr>
            <p:cNvPr id="45" name="Thought Bubble: Cloud 44">
              <a:extLst>
                <a:ext uri="{FF2B5EF4-FFF2-40B4-BE49-F238E27FC236}">
                  <a16:creationId xmlns:a16="http://schemas.microsoft.com/office/drawing/2014/main" id="{F07F7423-0B1A-321F-C18E-38CA049D77A2}"/>
                </a:ext>
              </a:extLst>
            </p:cNvPr>
            <p:cNvSpPr/>
            <p:nvPr/>
          </p:nvSpPr>
          <p:spPr bwMode="auto">
            <a:xfrm>
              <a:off x="2762852" y="3671694"/>
              <a:ext cx="4018948" cy="1186056"/>
            </a:xfrm>
            <a:prstGeom prst="cloudCallout">
              <a:avLst>
                <a:gd name="adj1" fmla="val -14829"/>
                <a:gd name="adj2" fmla="val 35397"/>
              </a:avLst>
            </a:prstGeom>
            <a:solidFill>
              <a:srgbClr val="FFE5E5"/>
            </a:solidFill>
            <a:ln w="127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7" name="Oval 36">
              <a:extLst>
                <a:ext uri="{FF2B5EF4-FFF2-40B4-BE49-F238E27FC236}">
                  <a16:creationId xmlns:a16="http://schemas.microsoft.com/office/drawing/2014/main" id="{87646AA0-ED76-CB6E-12C6-9C453513AE23}"/>
                </a:ext>
              </a:extLst>
            </p:cNvPr>
            <p:cNvSpPr/>
            <p:nvPr/>
          </p:nvSpPr>
          <p:spPr bwMode="auto">
            <a:xfrm>
              <a:off x="5403060" y="3943350"/>
              <a:ext cx="1073940" cy="553998"/>
            </a:xfrm>
            <a:prstGeom prst="ellipse">
              <a:avLst/>
            </a:prstGeom>
            <a:solidFill>
              <a:srgbClr val="B8F8A6"/>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t>variance</a:t>
              </a:r>
            </a:p>
          </p:txBody>
        </p:sp>
        <p:sp>
          <p:nvSpPr>
            <p:cNvPr id="38" name="Oval 37">
              <a:extLst>
                <a:ext uri="{FF2B5EF4-FFF2-40B4-BE49-F238E27FC236}">
                  <a16:creationId xmlns:a16="http://schemas.microsoft.com/office/drawing/2014/main" id="{86B2862D-BDB9-2F35-A796-402296D795B3}"/>
                </a:ext>
              </a:extLst>
            </p:cNvPr>
            <p:cNvSpPr/>
            <p:nvPr/>
          </p:nvSpPr>
          <p:spPr bwMode="auto">
            <a:xfrm>
              <a:off x="3124200" y="3943350"/>
              <a:ext cx="1073940" cy="553998"/>
            </a:xfrm>
            <a:prstGeom prst="ellipse">
              <a:avLst/>
            </a:prstGeom>
            <a:solidFill>
              <a:srgbClr val="B8F8A6"/>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t>bias</a:t>
              </a:r>
            </a:p>
          </p:txBody>
        </p:sp>
        <p:sp>
          <p:nvSpPr>
            <p:cNvPr id="40" name="TextBox 39">
              <a:extLst>
                <a:ext uri="{FF2B5EF4-FFF2-40B4-BE49-F238E27FC236}">
                  <a16:creationId xmlns:a16="http://schemas.microsoft.com/office/drawing/2014/main" id="{5223CC09-C38C-3A53-27C3-CE4C2C96F477}"/>
                </a:ext>
              </a:extLst>
            </p:cNvPr>
            <p:cNvSpPr txBox="1"/>
            <p:nvPr/>
          </p:nvSpPr>
          <p:spPr>
            <a:xfrm>
              <a:off x="4136234" y="3832818"/>
              <a:ext cx="1219198" cy="276999"/>
            </a:xfrm>
            <a:prstGeom prst="rect">
              <a:avLst/>
            </a:prstGeom>
            <a:noFill/>
          </p:spPr>
          <p:txBody>
            <a:bodyPr wrap="square" lIns="0" tIns="0" rIns="0" bIns="0" rtlCol="0">
              <a:spAutoFit/>
            </a:bodyPr>
            <a:lstStyle/>
            <a:p>
              <a:pPr algn="ctr"/>
              <a:r>
                <a:rPr lang="en-US" dirty="0"/>
                <a:t>Trade off</a:t>
              </a:r>
            </a:p>
          </p:txBody>
        </p:sp>
        <p:cxnSp>
          <p:nvCxnSpPr>
            <p:cNvPr id="42" name="Straight Arrow Connector 41">
              <a:extLst>
                <a:ext uri="{FF2B5EF4-FFF2-40B4-BE49-F238E27FC236}">
                  <a16:creationId xmlns:a16="http://schemas.microsoft.com/office/drawing/2014/main" id="{D118984E-FE93-7890-BD4B-C785F5C63119}"/>
                </a:ext>
              </a:extLst>
            </p:cNvPr>
            <p:cNvCxnSpPr/>
            <p:nvPr/>
          </p:nvCxnSpPr>
          <p:spPr bwMode="auto">
            <a:xfrm>
              <a:off x="4163223" y="4163803"/>
              <a:ext cx="1219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B274E10B-9A8F-C331-1CA5-2B2D715BEF43}"/>
                </a:ext>
              </a:extLst>
            </p:cNvPr>
            <p:cNvCxnSpPr/>
            <p:nvPr/>
          </p:nvCxnSpPr>
          <p:spPr bwMode="auto">
            <a:xfrm flipH="1">
              <a:off x="4163223" y="4271776"/>
              <a:ext cx="1219200"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7686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438664" y="2252193"/>
            <a:ext cx="5964998" cy="646331"/>
          </a:xfrm>
          <a:prstGeom prst="rect">
            <a:avLst/>
          </a:prstGeom>
          <a:noFill/>
        </p:spPr>
        <p:txBody>
          <a:bodyPr wrap="square" rtlCol="0">
            <a:spAutoFit/>
          </a:bodyPr>
          <a:lstStyle/>
          <a:p>
            <a:r>
              <a:rPr lang="en-US" sz="3600" dirty="0">
                <a:solidFill>
                  <a:srgbClr val="333399"/>
                </a:solidFill>
              </a:rPr>
              <a:t>Regularization and Dropout</a:t>
            </a:r>
          </a:p>
        </p:txBody>
      </p:sp>
      <p:sp>
        <p:nvSpPr>
          <p:cNvPr id="3" name="TextBox 2">
            <a:extLst>
              <a:ext uri="{FF2B5EF4-FFF2-40B4-BE49-F238E27FC236}">
                <a16:creationId xmlns:a16="http://schemas.microsoft.com/office/drawing/2014/main" id="{9CD35482-D78B-1151-F083-79FE4EC30E89}"/>
              </a:ext>
            </a:extLst>
          </p:cNvPr>
          <p:cNvSpPr txBox="1"/>
          <p:nvPr/>
        </p:nvSpPr>
        <p:spPr>
          <a:xfrm>
            <a:off x="5791200" y="4400550"/>
            <a:ext cx="3040566" cy="461665"/>
          </a:xfrm>
          <a:prstGeom prst="rect">
            <a:avLst/>
          </a:prstGeom>
          <a:noFill/>
        </p:spPr>
        <p:txBody>
          <a:bodyPr wrap="square">
            <a:spAutoFit/>
          </a:bodyPr>
          <a:lstStyle/>
          <a:p>
            <a:r>
              <a:rPr lang="en-US" sz="1200" dirty="0"/>
              <a:t>Partially from:</a:t>
            </a:r>
          </a:p>
          <a:p>
            <a:r>
              <a:rPr lang="en-US" sz="1200" dirty="0"/>
              <a:t>https://theaisummer.com/regularization/</a:t>
            </a:r>
          </a:p>
        </p:txBody>
      </p:sp>
    </p:spTree>
    <p:extLst>
      <p:ext uri="{BB962C8B-B14F-4D97-AF65-F5344CB8AC3E}">
        <p14:creationId xmlns:p14="http://schemas.microsoft.com/office/powerpoint/2010/main" val="267566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Regularization vs Dropout</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1143000" y="1238250"/>
            <a:ext cx="6553200" cy="2667000"/>
          </a:xfrm>
        </p:spPr>
        <p:txBody>
          <a:bodyPr/>
          <a:lstStyle/>
          <a:p>
            <a:pPr marL="0" indent="0">
              <a:buNone/>
            </a:pPr>
            <a:r>
              <a:rPr lang="en-US" dirty="0"/>
              <a:t>Both regularization and dropout are widely adopted methods to prevent overfitting, regularization achieves that by adding an extra punishing term at the end of the loss function and dropout by randomly mute some neurons in the forward process in order to make the network more concise. </a:t>
            </a:r>
          </a:p>
          <a:p>
            <a:pPr marL="0" indent="0">
              <a:buNone/>
            </a:pPr>
            <a:endParaRPr lang="en-US" dirty="0"/>
          </a:p>
        </p:txBody>
      </p:sp>
    </p:spTree>
    <p:extLst>
      <p:ext uri="{BB962C8B-B14F-4D97-AF65-F5344CB8AC3E}">
        <p14:creationId xmlns:p14="http://schemas.microsoft.com/office/powerpoint/2010/main" val="119520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922731" y="2180190"/>
            <a:ext cx="3685282" cy="646331"/>
          </a:xfrm>
          <a:prstGeom prst="rect">
            <a:avLst/>
          </a:prstGeom>
          <a:noFill/>
        </p:spPr>
        <p:txBody>
          <a:bodyPr wrap="square" rtlCol="0">
            <a:spAutoFit/>
          </a:bodyPr>
          <a:lstStyle/>
          <a:p>
            <a:r>
              <a:rPr lang="en-US" sz="3600" dirty="0">
                <a:solidFill>
                  <a:srgbClr val="333399"/>
                </a:solidFill>
              </a:rPr>
              <a:t>Regularization</a:t>
            </a:r>
          </a:p>
        </p:txBody>
      </p:sp>
    </p:spTree>
    <p:extLst>
      <p:ext uri="{BB962C8B-B14F-4D97-AF65-F5344CB8AC3E}">
        <p14:creationId xmlns:p14="http://schemas.microsoft.com/office/powerpoint/2010/main" val="356175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p:txBody>
          <a:bodyPr/>
          <a:lstStyle/>
          <a:p>
            <a:r>
              <a:rPr lang="en-US" dirty="0"/>
              <a:t>Regularization is a set of strategies and techniques that can prevent overfitting in neural networks and thus improve the accuracy of a Deep Learning model when facing completely new data from the problem domain. </a:t>
            </a:r>
          </a:p>
          <a:p>
            <a:r>
              <a:rPr lang="en-US" dirty="0"/>
              <a:t>Most models, after training, perform very well on a specific subset of the overall population but fail to generalize well. </a:t>
            </a:r>
          </a:p>
          <a:p>
            <a:pPr lvl="1"/>
            <a:r>
              <a:rPr lang="en-US" dirty="0"/>
              <a:t>This is also known as overfitting. </a:t>
            </a:r>
          </a:p>
          <a:p>
            <a:r>
              <a:rPr lang="en-US" dirty="0"/>
              <a:t>Regularization strategies aim to reduce overfitting and keep, at the same time, the training error as low as possible.</a:t>
            </a:r>
          </a:p>
          <a:p>
            <a:r>
              <a:rPr lang="en-US" dirty="0"/>
              <a:t>The most popular regularization techniques which are called L1, L2, and dropout. </a:t>
            </a:r>
          </a:p>
          <a:p>
            <a:endParaRPr lang="en-US" dirty="0"/>
          </a:p>
        </p:txBody>
      </p:sp>
    </p:spTree>
    <p:extLst>
      <p:ext uri="{BB962C8B-B14F-4D97-AF65-F5344CB8AC3E}">
        <p14:creationId xmlns:p14="http://schemas.microsoft.com/office/powerpoint/2010/main" val="304552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4DAD-7863-FA19-2E48-19C11A7DBDAC}"/>
              </a:ext>
            </a:extLst>
          </p:cNvPr>
          <p:cNvSpPr>
            <a:spLocks noGrp="1"/>
          </p:cNvSpPr>
          <p:nvPr>
            <p:ph type="title"/>
          </p:nvPr>
        </p:nvSpPr>
        <p:spPr>
          <a:xfrm>
            <a:off x="1600200" y="285750"/>
            <a:ext cx="6516682" cy="490538"/>
          </a:xfrm>
        </p:spPr>
        <p:txBody>
          <a:bodyPr/>
          <a:lstStyle/>
          <a:p>
            <a:r>
              <a:rPr lang="en-US" dirty="0"/>
              <a:t>In This Chapter</a:t>
            </a:r>
          </a:p>
        </p:txBody>
      </p:sp>
      <p:sp>
        <p:nvSpPr>
          <p:cNvPr id="3" name="Content Placeholder 2">
            <a:extLst>
              <a:ext uri="{FF2B5EF4-FFF2-40B4-BE49-F238E27FC236}">
                <a16:creationId xmlns:a16="http://schemas.microsoft.com/office/drawing/2014/main" id="{4F609D82-AA31-3841-69F7-992935A5B109}"/>
              </a:ext>
            </a:extLst>
          </p:cNvPr>
          <p:cNvSpPr>
            <a:spLocks noGrp="1"/>
          </p:cNvSpPr>
          <p:nvPr>
            <p:ph idx="1"/>
          </p:nvPr>
        </p:nvSpPr>
        <p:spPr>
          <a:xfrm>
            <a:off x="1943100" y="1733550"/>
            <a:ext cx="5257800" cy="2311629"/>
          </a:xfrm>
        </p:spPr>
        <p:txBody>
          <a:bodyPr/>
          <a:lstStyle/>
          <a:p>
            <a:r>
              <a:rPr lang="en-US"/>
              <a:t>Overfitting </a:t>
            </a:r>
            <a:r>
              <a:rPr lang="en-US" dirty="0"/>
              <a:t>and underfitting</a:t>
            </a:r>
          </a:p>
          <a:p>
            <a:r>
              <a:rPr lang="en-US" dirty="0"/>
              <a:t>Classification bias vs variance trade off</a:t>
            </a:r>
          </a:p>
          <a:p>
            <a:r>
              <a:rPr lang="en-US" dirty="0"/>
              <a:t>Regularization to reduce overfitting</a:t>
            </a:r>
          </a:p>
          <a:p>
            <a:r>
              <a:rPr lang="en-US" dirty="0"/>
              <a:t>Dropout to reduce overfitting</a:t>
            </a:r>
          </a:p>
          <a:p>
            <a:endParaRPr lang="en-US" dirty="0"/>
          </a:p>
        </p:txBody>
      </p:sp>
    </p:spTree>
    <p:extLst>
      <p:ext uri="{BB962C8B-B14F-4D97-AF65-F5344CB8AC3E}">
        <p14:creationId xmlns:p14="http://schemas.microsoft.com/office/powerpoint/2010/main" val="294269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The Sense of Regularization (1/2)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914400" y="1352550"/>
            <a:ext cx="7086598" cy="2692629"/>
          </a:xfrm>
          <a:ln>
            <a:solidFill>
              <a:srgbClr val="002060"/>
            </a:solidFill>
          </a:ln>
        </p:spPr>
        <p:txBody>
          <a:bodyPr/>
          <a:lstStyle/>
          <a:p>
            <a:pPr marL="0" indent="0">
              <a:buNone/>
            </a:pPr>
            <a:r>
              <a:rPr lang="en-US" dirty="0"/>
              <a:t>“In the context of deep learning, most regularization strategies are based on regularizing estimators. Regularization of an estimator works by trading increased bias for reduced variance. An eﬀective </a:t>
            </a:r>
            <a:r>
              <a:rPr lang="en-US" dirty="0" err="1"/>
              <a:t>regularizer</a:t>
            </a:r>
            <a:r>
              <a:rPr lang="en-US" dirty="0"/>
              <a:t> is one that makes a proﬁtable trade, reducing variance signiﬁcantly while not overly increasing the bias.”</a:t>
            </a:r>
          </a:p>
          <a:p>
            <a:pPr marL="0" indent="0">
              <a:buNone/>
            </a:pPr>
            <a:endParaRPr lang="en-US" dirty="0"/>
          </a:p>
          <a:p>
            <a:pPr marL="0" indent="0" algn="r">
              <a:buNone/>
            </a:pPr>
            <a:r>
              <a:rPr lang="en-US" sz="1200" dirty="0"/>
              <a:t>Ian Goodfellow and Yoshua Bengio and Aaron Courville (2016) Deep Learning, </a:t>
            </a:r>
          </a:p>
          <a:p>
            <a:pPr marL="0" indent="0" algn="r">
              <a:buNone/>
            </a:pPr>
            <a:r>
              <a:rPr lang="en-US" sz="1200" dirty="0"/>
              <a:t>The MIT Press; Illustrated edition,800 pages,  ISBN-13 ‏ : ‎ 978-0262035613 </a:t>
            </a:r>
          </a:p>
        </p:txBody>
      </p:sp>
    </p:spTree>
    <p:extLst>
      <p:ext uri="{BB962C8B-B14F-4D97-AF65-F5344CB8AC3E}">
        <p14:creationId xmlns:p14="http://schemas.microsoft.com/office/powerpoint/2010/main" val="2055528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The Sense of Regularization (2/2)</a:t>
            </a:r>
          </a:p>
        </p:txBody>
      </p:sp>
      <p:sp>
        <p:nvSpPr>
          <p:cNvPr id="6" name="Content Placeholder 5">
            <a:extLst>
              <a:ext uri="{FF2B5EF4-FFF2-40B4-BE49-F238E27FC236}">
                <a16:creationId xmlns:a16="http://schemas.microsoft.com/office/drawing/2014/main" id="{BDA2B1D6-0A3D-2C24-F138-E04D386F8421}"/>
              </a:ext>
            </a:extLst>
          </p:cNvPr>
          <p:cNvSpPr>
            <a:spLocks noGrp="1"/>
          </p:cNvSpPr>
          <p:nvPr>
            <p:ph idx="1"/>
          </p:nvPr>
        </p:nvSpPr>
        <p:spPr>
          <a:xfrm>
            <a:off x="892177" y="1200151"/>
            <a:ext cx="7413623" cy="2819400"/>
          </a:xfrm>
        </p:spPr>
        <p:txBody>
          <a:bodyPr/>
          <a:lstStyle/>
          <a:p>
            <a:r>
              <a:rPr lang="en-US" dirty="0"/>
              <a:t>In simple terms, regularization results in simpler models. </a:t>
            </a:r>
          </a:p>
          <a:p>
            <a:r>
              <a:rPr lang="en-US" dirty="0"/>
              <a:t>And as the Occam’s razor principle argues: the simplest models are the most likely to perform better. </a:t>
            </a:r>
          </a:p>
          <a:p>
            <a:r>
              <a:rPr lang="en-US" dirty="0"/>
              <a:t>Actually, we constrain the model to a smaller set of possible solutions by introducing different techniques.</a:t>
            </a:r>
          </a:p>
          <a:p>
            <a:r>
              <a:rPr lang="en-US" dirty="0"/>
              <a:t>To get a better insight you need to understand the famous bias-variance tradeoff.</a:t>
            </a:r>
          </a:p>
        </p:txBody>
      </p:sp>
    </p:spTree>
    <p:extLst>
      <p:ext uri="{BB962C8B-B14F-4D97-AF65-F5344CB8AC3E}">
        <p14:creationId xmlns:p14="http://schemas.microsoft.com/office/powerpoint/2010/main" val="4252298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600200" y="285750"/>
            <a:ext cx="7467601" cy="490538"/>
          </a:xfrm>
        </p:spPr>
        <p:txBody>
          <a:bodyPr/>
          <a:lstStyle/>
          <a:p>
            <a:r>
              <a:rPr lang="en-US" dirty="0"/>
              <a:t>Overfitting and Underfitting</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46088" y="1047751"/>
            <a:ext cx="8469312" cy="685800"/>
          </a:xfrm>
        </p:spPr>
        <p:txBody>
          <a:bodyPr/>
          <a:lstStyle/>
          <a:p>
            <a:r>
              <a:rPr lang="en-US" dirty="0"/>
              <a:t>First, let’s clarify that bias-variance tradeoff and overfitting-underfitting are equivalent.</a:t>
            </a:r>
          </a:p>
        </p:txBody>
      </p:sp>
      <p:pic>
        <p:nvPicPr>
          <p:cNvPr id="5" name="Picture 4" descr="A graph of a function&#10;&#10;Description automatically generated with medium confidence">
            <a:extLst>
              <a:ext uri="{FF2B5EF4-FFF2-40B4-BE49-F238E27FC236}">
                <a16:creationId xmlns:a16="http://schemas.microsoft.com/office/drawing/2014/main" id="{5E912EEB-655F-98A8-7FA3-B4CFFC12F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795319"/>
            <a:ext cx="7543800" cy="3096390"/>
          </a:xfrm>
          <a:prstGeom prst="rect">
            <a:avLst/>
          </a:prstGeom>
        </p:spPr>
      </p:pic>
    </p:spTree>
    <p:extLst>
      <p:ext uri="{BB962C8B-B14F-4D97-AF65-F5344CB8AC3E}">
        <p14:creationId xmlns:p14="http://schemas.microsoft.com/office/powerpoint/2010/main" val="396199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87069" y="285750"/>
            <a:ext cx="9056931" cy="490538"/>
          </a:xfrm>
        </p:spPr>
        <p:txBody>
          <a:bodyPr/>
          <a:lstStyle/>
          <a:p>
            <a:r>
              <a:rPr lang="en-US" sz="2800" dirty="0"/>
              <a:t>The Bias-Variance Tradeoff: Overfitting and Underfitting</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sz="half" idx="1"/>
          </p:nvPr>
        </p:nvSpPr>
        <p:spPr>
          <a:xfrm>
            <a:off x="381000" y="3409950"/>
            <a:ext cx="8182215" cy="1305162"/>
          </a:xfrm>
        </p:spPr>
        <p:txBody>
          <a:bodyPr/>
          <a:lstStyle/>
          <a:p>
            <a:pPr marL="0" indent="0">
              <a:buNone/>
            </a:pPr>
            <a:r>
              <a:rPr lang="en-US" dirty="0"/>
              <a:t>The bias-variance tradeoff is a term to describe the fact that we can reduce the variance by increasing the bias. Good regularization techniques strive to simultaneously minimize the two sources of error. Hence, achieving better generalization.</a:t>
            </a:r>
          </a:p>
        </p:txBody>
      </p:sp>
      <p:sp>
        <p:nvSpPr>
          <p:cNvPr id="4" name="Content Placeholder 3">
            <a:extLst>
              <a:ext uri="{FF2B5EF4-FFF2-40B4-BE49-F238E27FC236}">
                <a16:creationId xmlns:a16="http://schemas.microsoft.com/office/drawing/2014/main" id="{3060A0F7-32D9-415C-10F4-9803571137E9}"/>
              </a:ext>
            </a:extLst>
          </p:cNvPr>
          <p:cNvSpPr>
            <a:spLocks noGrp="1"/>
          </p:cNvSpPr>
          <p:nvPr>
            <p:ph sz="half" idx="2"/>
          </p:nvPr>
        </p:nvSpPr>
        <p:spPr>
          <a:xfrm>
            <a:off x="162155" y="910167"/>
            <a:ext cx="4593199" cy="1912861"/>
          </a:xfrm>
        </p:spPr>
        <p:txBody>
          <a:bodyPr/>
          <a:lstStyle/>
          <a:p>
            <a:r>
              <a:rPr lang="en-US" dirty="0"/>
              <a:t>The bias error is an error from wrong assumptions in the learning algorithm. </a:t>
            </a:r>
          </a:p>
          <a:p>
            <a:r>
              <a:rPr lang="en-US" dirty="0"/>
              <a:t>High bias can cause an algorithm to miss the relevant relations between features and target outputs. </a:t>
            </a:r>
          </a:p>
          <a:p>
            <a:r>
              <a:rPr lang="en-US" dirty="0"/>
              <a:t>This is called </a:t>
            </a:r>
            <a:r>
              <a:rPr lang="en-US" b="1" i="1" dirty="0"/>
              <a:t>underfitting</a:t>
            </a:r>
            <a:r>
              <a:rPr lang="en-US" dirty="0"/>
              <a:t>.</a:t>
            </a:r>
          </a:p>
          <a:p>
            <a:endParaRPr lang="en-US" dirty="0"/>
          </a:p>
        </p:txBody>
      </p:sp>
      <p:sp>
        <p:nvSpPr>
          <p:cNvPr id="7" name="Content Placeholder 6">
            <a:extLst>
              <a:ext uri="{FF2B5EF4-FFF2-40B4-BE49-F238E27FC236}">
                <a16:creationId xmlns:a16="http://schemas.microsoft.com/office/drawing/2014/main" id="{DCD501F7-CACE-45CD-53F2-2C42838D6066}"/>
              </a:ext>
            </a:extLst>
          </p:cNvPr>
          <p:cNvSpPr>
            <a:spLocks noGrp="1"/>
          </p:cNvSpPr>
          <p:nvPr>
            <p:ph sz="half" idx="10"/>
          </p:nvPr>
        </p:nvSpPr>
        <p:spPr>
          <a:xfrm>
            <a:off x="4812740" y="895350"/>
            <a:ext cx="3984127" cy="1912861"/>
          </a:xfrm>
        </p:spPr>
        <p:txBody>
          <a:bodyPr/>
          <a:lstStyle/>
          <a:p>
            <a:r>
              <a:rPr lang="en-US" dirty="0"/>
              <a:t>The variance is an error from sensitivity to small fluctuations in the training set. </a:t>
            </a:r>
          </a:p>
          <a:p>
            <a:r>
              <a:rPr lang="en-US" dirty="0"/>
              <a:t>High variance may result in modeling the random noise in the training data. </a:t>
            </a:r>
          </a:p>
          <a:p>
            <a:r>
              <a:rPr lang="en-US" dirty="0"/>
              <a:t>This is called </a:t>
            </a:r>
            <a:r>
              <a:rPr lang="en-US" b="1" i="1" dirty="0"/>
              <a:t>overfitting</a:t>
            </a:r>
            <a:r>
              <a:rPr lang="en-US" dirty="0"/>
              <a:t>.</a:t>
            </a:r>
          </a:p>
          <a:p>
            <a:endParaRPr lang="en-US" dirty="0"/>
          </a:p>
        </p:txBody>
      </p:sp>
      <p:cxnSp>
        <p:nvCxnSpPr>
          <p:cNvPr id="9" name="Straight Connector 8">
            <a:extLst>
              <a:ext uri="{FF2B5EF4-FFF2-40B4-BE49-F238E27FC236}">
                <a16:creationId xmlns:a16="http://schemas.microsoft.com/office/drawing/2014/main" id="{BB214E95-FDFC-24D3-F428-EF4AE670FE8D}"/>
              </a:ext>
            </a:extLst>
          </p:cNvPr>
          <p:cNvCxnSpPr/>
          <p:nvPr/>
        </p:nvCxnSpPr>
        <p:spPr bwMode="auto">
          <a:xfrm>
            <a:off x="381000" y="3257550"/>
            <a:ext cx="8305800" cy="0"/>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D1066D0B-9CC7-AE26-2E4E-94524FA7AD18}"/>
              </a:ext>
            </a:extLst>
          </p:cNvPr>
          <p:cNvCxnSpPr/>
          <p:nvPr/>
        </p:nvCxnSpPr>
        <p:spPr bwMode="auto">
          <a:xfrm>
            <a:off x="4755354" y="895350"/>
            <a:ext cx="0" cy="2209800"/>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50606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292971" cy="490538"/>
          </a:xfrm>
        </p:spPr>
        <p:txBody>
          <a:bodyPr/>
          <a:lstStyle/>
          <a:p>
            <a:r>
              <a:rPr lang="en-US" dirty="0"/>
              <a:t>Regularization in Deep Learning Models</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152400" y="1047750"/>
            <a:ext cx="8839199" cy="3456385"/>
          </a:xfrm>
        </p:spPr>
        <p:txBody>
          <a:bodyPr/>
          <a:lstStyle/>
          <a:p>
            <a:pPr marL="0" indent="0">
              <a:buNone/>
            </a:pPr>
            <a:r>
              <a:rPr lang="en-US" dirty="0"/>
              <a:t>Modify the loss function: add regularization terms</a:t>
            </a:r>
          </a:p>
          <a:p>
            <a:r>
              <a:rPr lang="en-US" dirty="0"/>
              <a:t>The most common family of approaches used before the Deep Learning era in estimators such as linear and logistic regression, are </a:t>
            </a:r>
            <a:r>
              <a:rPr lang="en-US" b="1" i="1" dirty="0"/>
              <a:t>parameters norm penalties</a:t>
            </a:r>
            <a:r>
              <a:rPr lang="en-US" dirty="0"/>
              <a:t>. </a:t>
            </a:r>
          </a:p>
          <a:p>
            <a:r>
              <a:rPr lang="en-US" dirty="0"/>
              <a:t>Here we add a parameter norm penalty Ω(θ) to the loss function J(</a:t>
            </a:r>
            <a:r>
              <a:rPr lang="en-US" dirty="0" err="1"/>
              <a:t>θ;X,y</a:t>
            </a:r>
            <a:r>
              <a:rPr lang="en-US" dirty="0"/>
              <a:t>):</a:t>
            </a:r>
          </a:p>
          <a:p>
            <a:pPr marL="0" indent="0">
              <a:buNone/>
            </a:pPr>
            <a:r>
              <a:rPr lang="en-US" dirty="0"/>
              <a:t>		J′(</a:t>
            </a:r>
            <a:r>
              <a:rPr lang="en-US" dirty="0" err="1"/>
              <a:t>θ;X,y</a:t>
            </a:r>
            <a:r>
              <a:rPr lang="en-US" dirty="0"/>
              <a:t>)</a:t>
            </a:r>
            <a:r>
              <a:rPr lang="ru-RU" dirty="0"/>
              <a:t> </a:t>
            </a:r>
            <a:r>
              <a:rPr lang="en-US" dirty="0"/>
              <a:t>=</a:t>
            </a:r>
            <a:r>
              <a:rPr lang="ru-RU" dirty="0"/>
              <a:t> </a:t>
            </a:r>
            <a:r>
              <a:rPr lang="en-US" dirty="0"/>
              <a:t>J(</a:t>
            </a:r>
            <a:r>
              <a:rPr lang="en-US" dirty="0" err="1"/>
              <a:t>θ;X,y</a:t>
            </a:r>
            <a:r>
              <a:rPr lang="en-US" dirty="0"/>
              <a:t>)</a:t>
            </a:r>
            <a:r>
              <a:rPr lang="ru-RU" dirty="0"/>
              <a:t> </a:t>
            </a:r>
            <a:r>
              <a:rPr lang="en-US" dirty="0"/>
              <a:t>+</a:t>
            </a:r>
            <a:r>
              <a:rPr lang="ru-RU" dirty="0"/>
              <a:t> </a:t>
            </a:r>
            <a:r>
              <a:rPr lang="en-US" dirty="0" err="1"/>
              <a:t>aΩ</a:t>
            </a:r>
            <a:r>
              <a:rPr lang="en-US" dirty="0"/>
              <a:t>(θ)</a:t>
            </a:r>
          </a:p>
          <a:p>
            <a:pPr>
              <a:buClr>
                <a:schemeClr val="bg1"/>
              </a:buClr>
            </a:pPr>
            <a:r>
              <a:rPr lang="en-US" dirty="0"/>
              <a:t>where θ denotes the trainable parameters, X the input, and y and target labels. “a” is a hyperparameter that weights the contribution of the norm penalty, hence the effect of the regularization.</a:t>
            </a:r>
          </a:p>
          <a:p>
            <a:r>
              <a:rPr lang="en-US" dirty="0"/>
              <a:t>Ok, the math looks good. But why exactly does this work? Let’s look at the two most popular methods to make that crystal clear. L2 and L1.</a:t>
            </a:r>
          </a:p>
        </p:txBody>
      </p:sp>
    </p:spTree>
    <p:extLst>
      <p:ext uri="{BB962C8B-B14F-4D97-AF65-F5344CB8AC3E}">
        <p14:creationId xmlns:p14="http://schemas.microsoft.com/office/powerpoint/2010/main" val="3449728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L2 Regularization (1/2)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sz="quarter" idx="10"/>
          </p:nvPr>
        </p:nvSpPr>
        <p:spPr>
          <a:xfrm>
            <a:off x="304800" y="744538"/>
            <a:ext cx="8534399" cy="390525"/>
          </a:xfrm>
          <a:solidFill>
            <a:schemeClr val="bg1"/>
          </a:solidFill>
        </p:spPr>
        <p:txBody>
          <a:bodyPr/>
          <a:lstStyle/>
          <a:p>
            <a:r>
              <a:rPr lang="en-US" dirty="0"/>
              <a:t>L2 regularization, also known as weight decay or ridge regression, adds a norm penalty in the form of Ω(θ)</a:t>
            </a:r>
            <a:r>
              <a:rPr lang="ru-RU" dirty="0"/>
              <a:t> </a:t>
            </a:r>
            <a:r>
              <a:rPr lang="en-US" dirty="0"/>
              <a:t>=</a:t>
            </a:r>
            <a:r>
              <a:rPr lang="ru-RU" dirty="0"/>
              <a:t> </a:t>
            </a:r>
            <a:r>
              <a:rPr lang="en-US" dirty="0"/>
              <a:t>½∣∣w∣∣₂². </a:t>
            </a:r>
            <a:endParaRPr lang="ru-RU" dirty="0"/>
          </a:p>
          <a:p>
            <a:r>
              <a:rPr lang="en-US" dirty="0"/>
              <a:t>The loss function has been transformed to:</a:t>
            </a:r>
          </a:p>
          <a:p>
            <a:pPr marL="0" indent="0">
              <a:buNone/>
            </a:pPr>
            <a:r>
              <a:rPr lang="en-US" dirty="0"/>
              <a:t>		J′(</a:t>
            </a:r>
            <a:r>
              <a:rPr lang="en-US" dirty="0" err="1"/>
              <a:t>w;X,y</a:t>
            </a:r>
            <a:r>
              <a:rPr lang="en-US" dirty="0"/>
              <a:t>) = J(</a:t>
            </a:r>
            <a:r>
              <a:rPr lang="en-US" dirty="0" err="1"/>
              <a:t>w;X,y</a:t>
            </a:r>
            <a:r>
              <a:rPr lang="en-US" dirty="0"/>
              <a:t>) + ½ a∣∣w∣∣₂²</a:t>
            </a:r>
          </a:p>
          <a:p>
            <a:r>
              <a:rPr lang="en-US" dirty="0"/>
              <a:t>If we compute the gradients we have:</a:t>
            </a:r>
            <a:endParaRPr lang="en-US" baseline="-25000" dirty="0"/>
          </a:p>
          <a:p>
            <a:pPr marL="0" indent="0">
              <a:buNone/>
            </a:pPr>
            <a:r>
              <a:rPr lang="en-US" dirty="0"/>
              <a:t>		∇</a:t>
            </a:r>
            <a:r>
              <a:rPr lang="en-US" baseline="-25000" dirty="0" err="1"/>
              <a:t>w</a:t>
            </a:r>
            <a:r>
              <a:rPr lang="en-US" dirty="0" err="1"/>
              <a:t>J</a:t>
            </a:r>
            <a:r>
              <a:rPr lang="en-US" dirty="0"/>
              <a:t>′(</a:t>
            </a:r>
            <a:r>
              <a:rPr lang="en-US" dirty="0" err="1"/>
              <a:t>w;X,y</a:t>
            </a:r>
            <a:r>
              <a:rPr lang="en-US" dirty="0"/>
              <a:t>) = ∇</a:t>
            </a:r>
            <a:r>
              <a:rPr lang="en-US" baseline="-25000" dirty="0" err="1"/>
              <a:t>w</a:t>
            </a:r>
            <a:r>
              <a:rPr lang="en-US" dirty="0" err="1"/>
              <a:t>J</a:t>
            </a:r>
            <a:r>
              <a:rPr lang="en-US" dirty="0"/>
              <a:t>(</a:t>
            </a:r>
            <a:r>
              <a:rPr lang="en-US" dirty="0" err="1"/>
              <a:t>w;X,y</a:t>
            </a:r>
            <a:r>
              <a:rPr lang="en-US" dirty="0"/>
              <a:t>) + aw</a:t>
            </a:r>
          </a:p>
          <a:p>
            <a:r>
              <a:rPr lang="en-US" dirty="0"/>
              <a:t>For a single training step and a learning rate λ, this can be written as:</a:t>
            </a:r>
          </a:p>
          <a:p>
            <a:pPr marL="0" indent="0">
              <a:buNone/>
            </a:pPr>
            <a:r>
              <a:rPr lang="en-US" dirty="0"/>
              <a:t>		w = (1−λa)w − </a:t>
            </a:r>
            <a:r>
              <a:rPr lang="en-US" dirty="0" err="1"/>
              <a:t>λ∇</a:t>
            </a:r>
            <a:r>
              <a:rPr lang="en-US" baseline="-25000" dirty="0" err="1"/>
              <a:t>w</a:t>
            </a:r>
            <a:r>
              <a:rPr lang="en-US" dirty="0" err="1"/>
              <a:t>J</a:t>
            </a:r>
            <a:r>
              <a:rPr lang="en-US" dirty="0"/>
              <a:t>(</a:t>
            </a:r>
            <a:r>
              <a:rPr lang="en-US" dirty="0" err="1"/>
              <a:t>w;X,y</a:t>
            </a:r>
            <a:r>
              <a:rPr lang="en-US" dirty="0"/>
              <a:t>)</a:t>
            </a:r>
          </a:p>
          <a:p>
            <a:r>
              <a:rPr lang="en-US" dirty="0"/>
              <a:t>The equation effectively shows us that each weight of the weight vector will be reduced by a constant factor on each training step.</a:t>
            </a:r>
          </a:p>
          <a:p>
            <a:endParaRPr lang="en-US" dirty="0"/>
          </a:p>
        </p:txBody>
      </p:sp>
      <p:sp>
        <p:nvSpPr>
          <p:cNvPr id="4" name="Content Placeholder 3">
            <a:extLst>
              <a:ext uri="{FF2B5EF4-FFF2-40B4-BE49-F238E27FC236}">
                <a16:creationId xmlns:a16="http://schemas.microsoft.com/office/drawing/2014/main" id="{7CB54C82-DFC3-8750-F6E4-0780BA29A548}"/>
              </a:ext>
            </a:extLst>
          </p:cNvPr>
          <p:cNvSpPr>
            <a:spLocks noGrp="1"/>
          </p:cNvSpPr>
          <p:nvPr>
            <p:ph sz="quarter" idx="11"/>
          </p:nvPr>
        </p:nvSpPr>
        <p:spPr>
          <a:xfrm>
            <a:off x="1821654" y="3874932"/>
            <a:ext cx="6295228" cy="982817"/>
          </a:xfrm>
          <a:solidFill>
            <a:schemeClr val="bg1">
              <a:lumMod val="95000"/>
            </a:schemeClr>
          </a:solidFill>
          <a:ln>
            <a:solidFill>
              <a:schemeClr val="tx1"/>
            </a:solidFill>
          </a:ln>
        </p:spPr>
        <p:txBody>
          <a:bodyPr/>
          <a:lstStyle/>
          <a:p>
            <a:pPr marL="0" indent="0">
              <a:buNone/>
            </a:pPr>
            <a:r>
              <a:rPr lang="en-US" dirty="0"/>
              <a:t>Note here that we replaced θ with w. This was due to the fact that usually we regularize only the actual weights of the network W and not the biases b.</a:t>
            </a:r>
          </a:p>
          <a:p>
            <a:endParaRPr lang="en-US" dirty="0"/>
          </a:p>
        </p:txBody>
      </p:sp>
    </p:spTree>
    <p:extLst>
      <p:ext uri="{BB962C8B-B14F-4D97-AF65-F5344CB8AC3E}">
        <p14:creationId xmlns:p14="http://schemas.microsoft.com/office/powerpoint/2010/main" val="3051668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L2 Regularization (2/2)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p:txBody>
          <a:bodyPr/>
          <a:lstStyle/>
          <a:p>
            <a:r>
              <a:rPr lang="en-US" dirty="0"/>
              <a:t>If we look at it from the viewpoint of the entire training here is what happens:</a:t>
            </a:r>
          </a:p>
          <a:p>
            <a:pPr lvl="1"/>
            <a:r>
              <a:rPr lang="en-US" dirty="0"/>
              <a:t>The L2 </a:t>
            </a:r>
            <a:r>
              <a:rPr lang="en-US" dirty="0" err="1"/>
              <a:t>regularizer</a:t>
            </a:r>
            <a:r>
              <a:rPr lang="en-US" dirty="0"/>
              <a:t> will have a big impact on the directions of the weight vector that don’t “contribute” much to the loss function. </a:t>
            </a:r>
          </a:p>
          <a:p>
            <a:pPr lvl="1"/>
            <a:r>
              <a:rPr lang="en-US" dirty="0"/>
              <a:t>On the other hand, it will have a relatively small effect on the directions that contribute to the loss function. </a:t>
            </a:r>
          </a:p>
          <a:p>
            <a:pPr lvl="1"/>
            <a:r>
              <a:rPr lang="en-US" dirty="0"/>
              <a:t>As a result, we reduce the variance of our model, which makes it easier to generalize on unseen data.</a:t>
            </a:r>
          </a:p>
          <a:p>
            <a:endParaRPr lang="en-US" dirty="0"/>
          </a:p>
        </p:txBody>
      </p:sp>
    </p:spTree>
    <p:extLst>
      <p:ext uri="{BB962C8B-B14F-4D97-AF65-F5344CB8AC3E}">
        <p14:creationId xmlns:p14="http://schemas.microsoft.com/office/powerpoint/2010/main" val="2183736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L1 Regularization</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34975" y="971551"/>
            <a:ext cx="8404225" cy="2285999"/>
          </a:xfrm>
        </p:spPr>
        <p:txBody>
          <a:bodyPr/>
          <a:lstStyle/>
          <a:p>
            <a:r>
              <a:rPr lang="en-US" dirty="0"/>
              <a:t>L1 regularization chooses a norm penalty of Ω(θ) =∣∣w∣∣₁ = ∑ₖ∣wₖ∣. In this case, the gradient of the loss function becomes:</a:t>
            </a:r>
          </a:p>
          <a:p>
            <a:pPr marL="0" indent="0">
              <a:buNone/>
            </a:pPr>
            <a:r>
              <a:rPr lang="en-US" dirty="0"/>
              <a:t>		∇</a:t>
            </a:r>
            <a:r>
              <a:rPr lang="en-US" baseline="-25000" dirty="0" err="1"/>
              <a:t>w</a:t>
            </a:r>
            <a:r>
              <a:rPr lang="en-US" dirty="0" err="1"/>
              <a:t>J</a:t>
            </a:r>
            <a:r>
              <a:rPr lang="en-US" dirty="0"/>
              <a:t>′(</a:t>
            </a:r>
            <a:r>
              <a:rPr lang="en-US" dirty="0" err="1"/>
              <a:t>θ;X,y</a:t>
            </a:r>
            <a:r>
              <a:rPr lang="en-US" dirty="0"/>
              <a:t>) = ∇</a:t>
            </a:r>
            <a:r>
              <a:rPr lang="en-US" baseline="-25000" dirty="0" err="1"/>
              <a:t>w</a:t>
            </a:r>
            <a:r>
              <a:rPr lang="en-US" dirty="0" err="1"/>
              <a:t>J</a:t>
            </a:r>
            <a:r>
              <a:rPr lang="en-US" dirty="0"/>
              <a:t>(</a:t>
            </a:r>
            <a:r>
              <a:rPr lang="en-US" dirty="0" err="1"/>
              <a:t>θ;X,y</a:t>
            </a:r>
            <a:r>
              <a:rPr lang="en-US" dirty="0"/>
              <a:t>) + a sign(w)</a:t>
            </a:r>
          </a:p>
          <a:p>
            <a:r>
              <a:rPr lang="en-US" dirty="0"/>
              <a:t>As we can see, the regularization term does not scale linearly, contrary to L2 regularization, but it’s a constant factor with an alternating sign. </a:t>
            </a:r>
          </a:p>
          <a:p>
            <a:r>
              <a:rPr lang="en-US" dirty="0"/>
              <a:t>How does this affect the overall training?</a:t>
            </a:r>
          </a:p>
          <a:p>
            <a:r>
              <a:rPr lang="en-US" dirty="0"/>
              <a:t>The L1 </a:t>
            </a:r>
            <a:r>
              <a:rPr lang="en-US" dirty="0" err="1"/>
              <a:t>regularizer</a:t>
            </a:r>
            <a:r>
              <a:rPr lang="en-US" dirty="0"/>
              <a:t> introduces sparsity in the weights by forcing more weights to be zero instead of reducing the average magnitude of all weights ( as the L2 </a:t>
            </a:r>
            <a:r>
              <a:rPr lang="en-US" dirty="0" err="1"/>
              <a:t>regularizer</a:t>
            </a:r>
            <a:r>
              <a:rPr lang="en-US" dirty="0"/>
              <a:t> does). </a:t>
            </a:r>
          </a:p>
        </p:txBody>
      </p:sp>
      <p:sp>
        <p:nvSpPr>
          <p:cNvPr id="5" name="TextBox 4">
            <a:extLst>
              <a:ext uri="{FF2B5EF4-FFF2-40B4-BE49-F238E27FC236}">
                <a16:creationId xmlns:a16="http://schemas.microsoft.com/office/drawing/2014/main" id="{81A490E4-FB67-A5A1-D08F-B4530643FE5A}"/>
              </a:ext>
            </a:extLst>
          </p:cNvPr>
          <p:cNvSpPr txBox="1"/>
          <p:nvPr/>
        </p:nvSpPr>
        <p:spPr>
          <a:xfrm>
            <a:off x="1556536" y="3943350"/>
            <a:ext cx="6560346" cy="707886"/>
          </a:xfrm>
          <a:prstGeom prst="rect">
            <a:avLst/>
          </a:prstGeom>
          <a:solidFill>
            <a:schemeClr val="bg1">
              <a:lumMod val="95000"/>
            </a:schemeClr>
          </a:solidFill>
          <a:ln>
            <a:solidFill>
              <a:schemeClr val="tx1"/>
            </a:solidFill>
          </a:ln>
        </p:spPr>
        <p:txBody>
          <a:bodyPr wrap="square" rtlCol="0">
            <a:spAutoFit/>
          </a:bodyPr>
          <a:lstStyle/>
          <a:p>
            <a:r>
              <a:rPr lang="en-US" sz="2000" dirty="0"/>
              <a:t>In other words, L1 suggests that some features should be discarded whatsoever from the training process.</a:t>
            </a:r>
          </a:p>
        </p:txBody>
      </p:sp>
    </p:spTree>
    <p:extLst>
      <p:ext uri="{BB962C8B-B14F-4D97-AF65-F5344CB8AC3E}">
        <p14:creationId xmlns:p14="http://schemas.microsoft.com/office/powerpoint/2010/main" val="213061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Elastic net</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65931" y="895350"/>
            <a:ext cx="8251823" cy="2006829"/>
          </a:xfrm>
        </p:spPr>
        <p:txBody>
          <a:bodyPr/>
          <a:lstStyle/>
          <a:p>
            <a:r>
              <a:rPr lang="en-US" dirty="0"/>
              <a:t>Elastic net is a method that linearly combines L1 and L2 regularization with the goal to acquire the best of both worlds. </a:t>
            </a:r>
          </a:p>
          <a:p>
            <a:r>
              <a:rPr lang="en-US" dirty="0"/>
              <a:t>More specifically the penalty term is as follows:</a:t>
            </a:r>
          </a:p>
          <a:p>
            <a:endParaRPr lang="en-US" dirty="0"/>
          </a:p>
          <a:p>
            <a:pPr marL="0" indent="0">
              <a:buNone/>
            </a:pPr>
            <a:r>
              <a:rPr lang="en-US" dirty="0"/>
              <a:t>		Ω(θ)=λ₁∣∣w∣∣₁+λ₂∣∣w∣∣₂²</a:t>
            </a:r>
          </a:p>
          <a:p>
            <a:pPr marL="0" indent="0">
              <a:buNone/>
            </a:pPr>
            <a:endParaRPr lang="en-US" dirty="0"/>
          </a:p>
          <a:p>
            <a:r>
              <a:rPr lang="en-US" dirty="0"/>
              <a:t>Elastic Net regularization reduces the effect of certain features, as L1 does, but at the same time, it does not eliminate them. </a:t>
            </a:r>
          </a:p>
          <a:p>
            <a:r>
              <a:rPr lang="en-US" dirty="0"/>
              <a:t>So, it combines feature elimination from L1 and feature coefficient reduction from the L2.</a:t>
            </a:r>
          </a:p>
        </p:txBody>
      </p:sp>
      <p:sp>
        <p:nvSpPr>
          <p:cNvPr id="4" name="TextBox 3">
            <a:extLst>
              <a:ext uri="{FF2B5EF4-FFF2-40B4-BE49-F238E27FC236}">
                <a16:creationId xmlns:a16="http://schemas.microsoft.com/office/drawing/2014/main" id="{5704C09E-0F49-728D-6856-568A433EDF38}"/>
              </a:ext>
            </a:extLst>
          </p:cNvPr>
          <p:cNvSpPr txBox="1"/>
          <p:nvPr/>
        </p:nvSpPr>
        <p:spPr>
          <a:xfrm>
            <a:off x="792954" y="4171950"/>
            <a:ext cx="7924800" cy="461665"/>
          </a:xfrm>
          <a:prstGeom prst="rect">
            <a:avLst/>
          </a:prstGeom>
          <a:solidFill>
            <a:schemeClr val="bg1">
              <a:lumMod val="95000"/>
            </a:schemeClr>
          </a:solidFill>
          <a:ln>
            <a:solidFill>
              <a:schemeClr val="tx1"/>
            </a:solidFill>
          </a:ln>
        </p:spPr>
        <p:txBody>
          <a:bodyPr wrap="square" rtlCol="0">
            <a:spAutoFit/>
          </a:bodyPr>
          <a:lstStyle/>
          <a:p>
            <a:r>
              <a:rPr lang="en-US" sz="2400" dirty="0"/>
              <a:t>Elastic net is a method that linearly combines L1 and L2</a:t>
            </a:r>
            <a:r>
              <a:rPr lang="en-US" sz="2000" dirty="0"/>
              <a:t>.</a:t>
            </a:r>
          </a:p>
        </p:txBody>
      </p:sp>
    </p:spTree>
    <p:extLst>
      <p:ext uri="{BB962C8B-B14F-4D97-AF65-F5344CB8AC3E}">
        <p14:creationId xmlns:p14="http://schemas.microsoft.com/office/powerpoint/2010/main" val="1983966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447800" y="285750"/>
            <a:ext cx="6669082" cy="490538"/>
          </a:xfrm>
        </p:spPr>
        <p:txBody>
          <a:bodyPr/>
          <a:lstStyle/>
          <a:p>
            <a:r>
              <a:rPr lang="en-US" dirty="0"/>
              <a:t>Entropy Regularization (1/2)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304800" y="895350"/>
            <a:ext cx="8229600" cy="3581400"/>
          </a:xfrm>
        </p:spPr>
        <p:txBody>
          <a:bodyPr/>
          <a:lstStyle/>
          <a:p>
            <a:r>
              <a:rPr lang="en-US" dirty="0"/>
              <a:t>Entropy regularization is another norm penalty method that applies to probabilistic models. </a:t>
            </a:r>
          </a:p>
          <a:p>
            <a:r>
              <a:rPr lang="en-US" dirty="0"/>
              <a:t>Similarly to the previous methods, we add a penalty term to the loss function.</a:t>
            </a:r>
          </a:p>
          <a:p>
            <a:r>
              <a:rPr lang="en-US" dirty="0"/>
              <a:t>If we assume that the model outputs a probability distribution p(x), then the penalty term will be denoted as:</a:t>
            </a:r>
          </a:p>
          <a:p>
            <a:pPr marL="0" indent="0">
              <a:buNone/>
            </a:pPr>
            <a:r>
              <a:rPr lang="en-US" dirty="0"/>
              <a:t>			Ω(X)=−∑p(x)log(p(x)) </a:t>
            </a:r>
          </a:p>
          <a:p>
            <a:endParaRPr lang="en-US" dirty="0"/>
          </a:p>
        </p:txBody>
      </p:sp>
      <p:sp>
        <p:nvSpPr>
          <p:cNvPr id="4" name="TextBox 3">
            <a:extLst>
              <a:ext uri="{FF2B5EF4-FFF2-40B4-BE49-F238E27FC236}">
                <a16:creationId xmlns:a16="http://schemas.microsoft.com/office/drawing/2014/main" id="{816BB6A5-EC20-4522-C81F-30BFD129D15B}"/>
              </a:ext>
            </a:extLst>
          </p:cNvPr>
          <p:cNvSpPr txBox="1"/>
          <p:nvPr/>
        </p:nvSpPr>
        <p:spPr>
          <a:xfrm>
            <a:off x="622300" y="3272373"/>
            <a:ext cx="7924800" cy="1323439"/>
          </a:xfrm>
          <a:prstGeom prst="rect">
            <a:avLst/>
          </a:prstGeom>
          <a:solidFill>
            <a:schemeClr val="bg1">
              <a:lumMod val="95000"/>
            </a:schemeClr>
          </a:solidFill>
          <a:ln>
            <a:solidFill>
              <a:schemeClr val="tx1"/>
            </a:solidFill>
          </a:ln>
        </p:spPr>
        <p:txBody>
          <a:bodyPr wrap="square" rtlCol="0">
            <a:spAutoFit/>
          </a:bodyPr>
          <a:lstStyle/>
          <a:p>
            <a:pPr marL="0" indent="0">
              <a:buNone/>
            </a:pPr>
            <a:r>
              <a:rPr lang="en-US" sz="2000" dirty="0"/>
              <a:t>The term “Entropy” has been taken from information theory and represents the average level of "information" inherent in the variable's possible outcomes. An equivalent definition of entropy is the expected value of the information of a variable.</a:t>
            </a:r>
          </a:p>
        </p:txBody>
      </p:sp>
    </p:spTree>
    <p:extLst>
      <p:ext uri="{BB962C8B-B14F-4D97-AF65-F5344CB8AC3E}">
        <p14:creationId xmlns:p14="http://schemas.microsoft.com/office/powerpoint/2010/main" val="39181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446301" y="2046310"/>
            <a:ext cx="7040349" cy="646331"/>
          </a:xfrm>
          <a:prstGeom prst="rect">
            <a:avLst/>
          </a:prstGeom>
          <a:noFill/>
        </p:spPr>
        <p:txBody>
          <a:bodyPr wrap="square" rtlCol="0">
            <a:spAutoFit/>
          </a:bodyPr>
          <a:lstStyle/>
          <a:p>
            <a:r>
              <a:rPr lang="en-US" sz="3600" dirty="0">
                <a:solidFill>
                  <a:srgbClr val="333399"/>
                </a:solidFill>
              </a:rPr>
              <a:t>Underfitting and Overfitting</a:t>
            </a:r>
          </a:p>
        </p:txBody>
      </p:sp>
    </p:spTree>
    <p:extLst>
      <p:ext uri="{BB962C8B-B14F-4D97-AF65-F5344CB8AC3E}">
        <p14:creationId xmlns:p14="http://schemas.microsoft.com/office/powerpoint/2010/main" val="2906717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447800" y="285750"/>
            <a:ext cx="6669082" cy="490538"/>
          </a:xfrm>
        </p:spPr>
        <p:txBody>
          <a:bodyPr/>
          <a:lstStyle/>
          <a:p>
            <a:r>
              <a:rPr lang="en-US" dirty="0"/>
              <a:t>Entropy Regularization (2/2)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533400" y="1200150"/>
            <a:ext cx="8001000" cy="3276600"/>
          </a:xfrm>
        </p:spPr>
        <p:txBody>
          <a:bodyPr/>
          <a:lstStyle/>
          <a:p>
            <a:r>
              <a:rPr lang="en-US" dirty="0"/>
              <a:t>One very simple explanation of why it works is that it forces the probability distribution towards the uniform distribution to reduce variance.</a:t>
            </a:r>
          </a:p>
          <a:p>
            <a:r>
              <a:rPr lang="en-US" dirty="0"/>
              <a:t>In the context of Reinforcement Learning, one can say that the entropy term added to the loss, promotes action diversity and allows better exploration of the environment. </a:t>
            </a:r>
          </a:p>
        </p:txBody>
      </p:sp>
    </p:spTree>
    <p:extLst>
      <p:ext uri="{BB962C8B-B14F-4D97-AF65-F5344CB8AC3E}">
        <p14:creationId xmlns:p14="http://schemas.microsoft.com/office/powerpoint/2010/main" val="2912593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292973" cy="490538"/>
          </a:xfrm>
        </p:spPr>
        <p:txBody>
          <a:bodyPr/>
          <a:lstStyle/>
          <a:p>
            <a:r>
              <a:rPr lang="en-US" dirty="0"/>
              <a:t>Label Smoothing – Noise Injection (1/2)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374650" y="2879526"/>
            <a:ext cx="7681907" cy="1752600"/>
          </a:xfrm>
        </p:spPr>
        <p:txBody>
          <a:bodyPr/>
          <a:lstStyle/>
          <a:p>
            <a:r>
              <a:rPr lang="en-US" dirty="0"/>
              <a:t>Label smoothing is a way of adding noise at the output targets, aka labels. Let’s assume that we have a classification problem.</a:t>
            </a:r>
          </a:p>
          <a:p>
            <a:r>
              <a:rPr lang="en-US" dirty="0"/>
              <a:t>In most of them, we use a form of cross-entropy loss such as −∑</a:t>
            </a:r>
            <a:r>
              <a:rPr lang="en-US" baseline="-25000" dirty="0"/>
              <a:t>c=1</a:t>
            </a:r>
            <a:r>
              <a:rPr lang="en-US" baseline="30000" dirty="0"/>
              <a:t>M</a:t>
            </a:r>
            <a:r>
              <a:rPr lang="en-US" dirty="0"/>
              <a:t>y</a:t>
            </a:r>
            <a:r>
              <a:rPr lang="en-US" baseline="-25000" dirty="0"/>
              <a:t>o,c</a:t>
            </a:r>
            <a:r>
              <a:rPr lang="en-US" dirty="0"/>
              <a:t>log(</a:t>
            </a:r>
            <a:r>
              <a:rPr lang="en-US" dirty="0" err="1"/>
              <a:t>p</a:t>
            </a:r>
            <a:r>
              <a:rPr lang="en-US" baseline="-25000" dirty="0" err="1"/>
              <a:t>o,c</a:t>
            </a:r>
            <a:r>
              <a:rPr lang="en-US" dirty="0"/>
              <a:t>) and </a:t>
            </a:r>
            <a:r>
              <a:rPr lang="en-US" dirty="0" err="1"/>
              <a:t>softmax</a:t>
            </a:r>
            <a:r>
              <a:rPr lang="en-US" dirty="0"/>
              <a:t> to output the final probabilities.</a:t>
            </a:r>
          </a:p>
          <a:p>
            <a:endParaRPr lang="en-US" dirty="0"/>
          </a:p>
        </p:txBody>
      </p:sp>
      <p:sp>
        <p:nvSpPr>
          <p:cNvPr id="4" name="TextBox 3">
            <a:extLst>
              <a:ext uri="{FF2B5EF4-FFF2-40B4-BE49-F238E27FC236}">
                <a16:creationId xmlns:a16="http://schemas.microsoft.com/office/drawing/2014/main" id="{29757A62-EC8C-F09D-6FD0-4744A91488FE}"/>
              </a:ext>
            </a:extLst>
          </p:cNvPr>
          <p:cNvSpPr txBox="1"/>
          <p:nvPr/>
        </p:nvSpPr>
        <p:spPr>
          <a:xfrm>
            <a:off x="533399" y="1012299"/>
            <a:ext cx="7800975" cy="1631216"/>
          </a:xfrm>
          <a:prstGeom prst="rect">
            <a:avLst/>
          </a:prstGeom>
          <a:solidFill>
            <a:schemeClr val="bg1">
              <a:lumMod val="95000"/>
            </a:schemeClr>
          </a:solidFill>
          <a:ln>
            <a:solidFill>
              <a:schemeClr val="tx1"/>
            </a:solidFill>
          </a:ln>
        </p:spPr>
        <p:txBody>
          <a:bodyPr wrap="square" rtlCol="0">
            <a:spAutoFit/>
          </a:bodyPr>
          <a:lstStyle/>
          <a:p>
            <a:pPr marL="228600" indent="-228600">
              <a:buClr>
                <a:srgbClr val="002060"/>
              </a:buClr>
              <a:buSzPct val="120000"/>
              <a:buFont typeface="Wingdings" panose="05000000000000000000" pitchFamily="2" charset="2"/>
              <a:buChar char="§"/>
            </a:pPr>
            <a:r>
              <a:rPr lang="en-US" sz="2000" b="1" i="1" dirty="0"/>
              <a:t>Noise injection </a:t>
            </a:r>
            <a:r>
              <a:rPr lang="en-US" sz="2000" dirty="0"/>
              <a:t>is one of the most powerful regularization strategies. </a:t>
            </a:r>
          </a:p>
          <a:p>
            <a:pPr marL="228600" indent="-228600">
              <a:buClr>
                <a:srgbClr val="002060"/>
              </a:buClr>
              <a:buSzPct val="120000"/>
              <a:buFont typeface="Wingdings" panose="05000000000000000000" pitchFamily="2" charset="2"/>
              <a:buChar char="§"/>
            </a:pPr>
            <a:r>
              <a:rPr lang="en-US" sz="2000" dirty="0"/>
              <a:t>By </a:t>
            </a:r>
            <a:r>
              <a:rPr lang="en-US" sz="2000" b="1" i="1" dirty="0"/>
              <a:t>adding randomness</a:t>
            </a:r>
            <a:r>
              <a:rPr lang="en-US" sz="2000" dirty="0"/>
              <a:t>, we can reduce the variance of the models and lower the generalization error. </a:t>
            </a:r>
          </a:p>
          <a:p>
            <a:pPr marL="228600" indent="-228600">
              <a:buClr>
                <a:srgbClr val="002060"/>
              </a:buClr>
              <a:buSzPct val="120000"/>
              <a:buFont typeface="Wingdings" panose="05000000000000000000" pitchFamily="2" charset="2"/>
              <a:buChar char="§"/>
            </a:pPr>
            <a:r>
              <a:rPr lang="en-US" sz="2000" dirty="0"/>
              <a:t>The question is how and where do we inject noise?</a:t>
            </a:r>
          </a:p>
        </p:txBody>
      </p:sp>
    </p:spTree>
    <p:extLst>
      <p:ext uri="{BB962C8B-B14F-4D97-AF65-F5344CB8AC3E}">
        <p14:creationId xmlns:p14="http://schemas.microsoft.com/office/powerpoint/2010/main" val="3426784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140573" cy="490538"/>
          </a:xfrm>
        </p:spPr>
        <p:txBody>
          <a:bodyPr/>
          <a:lstStyle/>
          <a:p>
            <a:r>
              <a:rPr lang="en-US" dirty="0"/>
              <a:t>Label Smoothing – Noise Injection (2/2)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533400" y="895235"/>
            <a:ext cx="7681907" cy="3226029"/>
          </a:xfrm>
        </p:spPr>
        <p:txBody>
          <a:bodyPr/>
          <a:lstStyle/>
          <a:p>
            <a:r>
              <a:rPr lang="en-US" dirty="0"/>
              <a:t>The target vector has the form of [0, 1 , 0 , 0]. Because of the way </a:t>
            </a:r>
            <a:r>
              <a:rPr lang="en-US" dirty="0" err="1"/>
              <a:t>softmax</a:t>
            </a:r>
            <a:r>
              <a:rPr lang="en-US" dirty="0"/>
              <a:t> is formulated: ( σ(z</a:t>
            </a:r>
            <a:r>
              <a:rPr lang="en-US" baseline="-25000" dirty="0"/>
              <a:t>i</a:t>
            </a:r>
            <a:r>
              <a:rPr lang="en-US" dirty="0"/>
              <a:t>) = exp(z</a:t>
            </a:r>
            <a:r>
              <a:rPr lang="en-US" baseline="-25000" dirty="0"/>
              <a:t>i</a:t>
            </a:r>
            <a:r>
              <a:rPr lang="en-US" dirty="0"/>
              <a:t>)/∑</a:t>
            </a:r>
            <a:r>
              <a:rPr lang="en-US" baseline="-25000" dirty="0"/>
              <a:t>j=1</a:t>
            </a:r>
            <a:r>
              <a:rPr lang="en-US" baseline="30000" dirty="0"/>
              <a:t>K</a:t>
            </a:r>
            <a:r>
              <a:rPr lang="en-US" dirty="0"/>
              <a:t>exp(</a:t>
            </a:r>
            <a:r>
              <a:rPr lang="en-US" dirty="0" err="1"/>
              <a:t>z</a:t>
            </a:r>
            <a:r>
              <a:rPr lang="en-US" baseline="-25000" dirty="0" err="1"/>
              <a:t>j</a:t>
            </a:r>
            <a:r>
              <a:rPr lang="en-US" dirty="0"/>
              <a:t>) ), it can never achieve an output of 1 or 0. </a:t>
            </a:r>
          </a:p>
          <a:p>
            <a:r>
              <a:rPr lang="en-US" dirty="0"/>
              <a:t>This can be interpreted as the exponential normalization</a:t>
            </a:r>
          </a:p>
          <a:p>
            <a:r>
              <a:rPr lang="en-US" dirty="0"/>
              <a:t>The best it can do is something like [0.0003, 0.999, 0.0003, 0.0003]. As a result, the model will continue to be trained, pushing the output values as high and as low as possible. </a:t>
            </a:r>
          </a:p>
          <a:p>
            <a:r>
              <a:rPr lang="en-US" dirty="0"/>
              <a:t>The model will never converge that, of course, will cause overfitting.</a:t>
            </a:r>
          </a:p>
          <a:p>
            <a:r>
              <a:rPr lang="en-US" dirty="0"/>
              <a:t>To address that, label smoothing replaces the hard 0 and 1 targets by a small margin. Specifically, 0 are replaced with ϵ/(k−1)​ and 1 with 1−ϵ, where kk is the number of classes.</a:t>
            </a:r>
          </a:p>
        </p:txBody>
      </p:sp>
    </p:spTree>
    <p:extLst>
      <p:ext uri="{BB962C8B-B14F-4D97-AF65-F5344CB8AC3E}">
        <p14:creationId xmlns:p14="http://schemas.microsoft.com/office/powerpoint/2010/main" val="1318133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369173" cy="490538"/>
          </a:xfrm>
        </p:spPr>
        <p:txBody>
          <a:bodyPr/>
          <a:lstStyle/>
          <a:p>
            <a:r>
              <a:rPr lang="en-US" dirty="0"/>
              <a:t>Regularization in Logistic Regression (1/2)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152400" y="846784"/>
            <a:ext cx="8762999" cy="406629"/>
          </a:xfrm>
        </p:spPr>
        <p:txBody>
          <a:bodyPr/>
          <a:lstStyle/>
          <a:p>
            <a:r>
              <a:rPr lang="en-US" dirty="0"/>
              <a:t>ANN training is the process of finding the best W and b to minimize the loss function J:</a:t>
            </a:r>
          </a:p>
          <a:p>
            <a:endParaRPr lang="en-US" dirty="0"/>
          </a:p>
          <a:p>
            <a:endParaRPr lang="en-US" dirty="0"/>
          </a:p>
          <a:p>
            <a:r>
              <a:rPr lang="el-GR" dirty="0"/>
              <a:t>λ</a:t>
            </a:r>
            <a:r>
              <a:rPr lang="en-US" dirty="0"/>
              <a:t> “a Greek letter lambda” is a regularization parameter</a:t>
            </a:r>
          </a:p>
          <a:p>
            <a:endParaRPr lang="en-US" dirty="0"/>
          </a:p>
          <a:p>
            <a:endParaRPr lang="en-US" dirty="0"/>
          </a:p>
          <a:p>
            <a:endParaRPr lang="en-US" dirty="0"/>
          </a:p>
          <a:p>
            <a:r>
              <a:rPr lang="en-US" dirty="0"/>
              <a:t>So that we don't over-fit, and smoothen the curve. As you can see in the equation, it's the slopes w1 and w2, that needs smoothening, bias is just the intercepts of segregation. </a:t>
            </a:r>
          </a:p>
          <a:p>
            <a:r>
              <a:rPr lang="en-US" dirty="0"/>
              <a:t>So, there is no point in using them in regularization. </a:t>
            </a:r>
          </a:p>
        </p:txBody>
      </p:sp>
      <p:graphicFrame>
        <p:nvGraphicFramePr>
          <p:cNvPr id="4" name="Object 3">
            <a:extLst>
              <a:ext uri="{FF2B5EF4-FFF2-40B4-BE49-F238E27FC236}">
                <a16:creationId xmlns:a16="http://schemas.microsoft.com/office/drawing/2014/main" id="{6FDBA4F8-4113-D3DF-CAF2-027429685A5D}"/>
              </a:ext>
            </a:extLst>
          </p:cNvPr>
          <p:cNvGraphicFramePr>
            <a:graphicFrameLocks noChangeAspect="1"/>
          </p:cNvGraphicFramePr>
          <p:nvPr>
            <p:extLst>
              <p:ext uri="{D42A27DB-BD31-4B8C-83A1-F6EECF244321}">
                <p14:modId xmlns:p14="http://schemas.microsoft.com/office/powerpoint/2010/main" val="1899608392"/>
              </p:ext>
            </p:extLst>
          </p:nvPr>
        </p:nvGraphicFramePr>
        <p:xfrm>
          <a:off x="1427281" y="1462745"/>
          <a:ext cx="5181780" cy="668567"/>
        </p:xfrm>
        <a:graphic>
          <a:graphicData uri="http://schemas.openxmlformats.org/presentationml/2006/ole">
            <mc:AlternateContent xmlns:mc="http://schemas.openxmlformats.org/markup-compatibility/2006">
              <mc:Choice xmlns:v="urn:schemas-microsoft-com:vml" Requires="v">
                <p:oleObj name="Equation" r:id="rId2" imgW="2361960" imgH="304560" progId="Equation.DSMT4">
                  <p:embed/>
                </p:oleObj>
              </mc:Choice>
              <mc:Fallback>
                <p:oleObj name="Equation" r:id="rId2" imgW="2361960" imgH="304560" progId="Equation.DSMT4">
                  <p:embed/>
                  <p:pic>
                    <p:nvPicPr>
                      <p:cNvPr id="0" name=""/>
                      <p:cNvPicPr/>
                      <p:nvPr/>
                    </p:nvPicPr>
                    <p:blipFill>
                      <a:blip r:embed="rId3"/>
                      <a:stretch>
                        <a:fillRect/>
                      </a:stretch>
                    </p:blipFill>
                    <p:spPr>
                      <a:xfrm>
                        <a:off x="1427281" y="1462745"/>
                        <a:ext cx="5181780" cy="668567"/>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11623A86-000C-4E89-794B-1278256E8F0D}"/>
              </a:ext>
            </a:extLst>
          </p:cNvPr>
          <p:cNvGrpSpPr/>
          <p:nvPr/>
        </p:nvGrpSpPr>
        <p:grpSpPr>
          <a:xfrm>
            <a:off x="1066800" y="2360623"/>
            <a:ext cx="6781800" cy="1069974"/>
            <a:chOff x="914400" y="3009865"/>
            <a:chExt cx="6781800" cy="1069974"/>
          </a:xfrm>
        </p:grpSpPr>
        <p:graphicFrame>
          <p:nvGraphicFramePr>
            <p:cNvPr id="5" name="Object 4">
              <a:extLst>
                <a:ext uri="{FF2B5EF4-FFF2-40B4-BE49-F238E27FC236}">
                  <a16:creationId xmlns:a16="http://schemas.microsoft.com/office/drawing/2014/main" id="{81150151-9A30-A852-1617-8A60C0B9263E}"/>
                </a:ext>
              </a:extLst>
            </p:cNvPr>
            <p:cNvGraphicFramePr>
              <a:graphicFrameLocks noChangeAspect="1"/>
            </p:cNvGraphicFramePr>
            <p:nvPr>
              <p:extLst>
                <p:ext uri="{D42A27DB-BD31-4B8C-83A1-F6EECF244321}">
                  <p14:modId xmlns:p14="http://schemas.microsoft.com/office/powerpoint/2010/main" val="2643362715"/>
                </p:ext>
              </p:extLst>
            </p:nvPr>
          </p:nvGraphicFramePr>
          <p:xfrm>
            <a:off x="914400" y="3009865"/>
            <a:ext cx="6711655" cy="1069974"/>
          </p:xfrm>
          <a:graphic>
            <a:graphicData uri="http://schemas.openxmlformats.org/presentationml/2006/ole">
              <mc:AlternateContent xmlns:mc="http://schemas.openxmlformats.org/markup-compatibility/2006">
                <mc:Choice xmlns:v="urn:schemas-microsoft-com:vml" Requires="v">
                  <p:oleObj name="Equation" r:id="rId4" imgW="3504960" imgH="558720" progId="Equation.DSMT4">
                    <p:embed/>
                  </p:oleObj>
                </mc:Choice>
                <mc:Fallback>
                  <p:oleObj name="Equation" r:id="rId4" imgW="3504960" imgH="558720" progId="Equation.DSMT4">
                    <p:embed/>
                    <p:pic>
                      <p:nvPicPr>
                        <p:cNvPr id="0" name=""/>
                        <p:cNvPicPr/>
                        <p:nvPr/>
                      </p:nvPicPr>
                      <p:blipFill>
                        <a:blip r:embed="rId5"/>
                        <a:stretch>
                          <a:fillRect/>
                        </a:stretch>
                      </p:blipFill>
                      <p:spPr>
                        <a:xfrm>
                          <a:off x="914400" y="3009865"/>
                          <a:ext cx="6711655" cy="1069974"/>
                        </a:xfrm>
                        <a:prstGeom prst="rect">
                          <a:avLst/>
                        </a:prstGeom>
                      </p:spPr>
                    </p:pic>
                  </p:oleObj>
                </mc:Fallback>
              </mc:AlternateContent>
            </a:graphicData>
          </a:graphic>
        </p:graphicFrame>
        <p:grpSp>
          <p:nvGrpSpPr>
            <p:cNvPr id="9" name="Group 8">
              <a:extLst>
                <a:ext uri="{FF2B5EF4-FFF2-40B4-BE49-F238E27FC236}">
                  <a16:creationId xmlns:a16="http://schemas.microsoft.com/office/drawing/2014/main" id="{62A46FB8-C5C5-F8C9-D56D-07D25D22672A}"/>
                </a:ext>
              </a:extLst>
            </p:cNvPr>
            <p:cNvGrpSpPr/>
            <p:nvPr/>
          </p:nvGrpSpPr>
          <p:grpSpPr>
            <a:xfrm>
              <a:off x="6781800" y="3105150"/>
              <a:ext cx="914400" cy="838200"/>
              <a:chOff x="6781800" y="3105150"/>
              <a:chExt cx="914400" cy="838200"/>
            </a:xfrm>
          </p:grpSpPr>
          <p:cxnSp>
            <p:nvCxnSpPr>
              <p:cNvPr id="7" name="Straight Connector 6">
                <a:extLst>
                  <a:ext uri="{FF2B5EF4-FFF2-40B4-BE49-F238E27FC236}">
                    <a16:creationId xmlns:a16="http://schemas.microsoft.com/office/drawing/2014/main" id="{988B56A1-990D-4E1D-0AC5-8C19CE0F8126}"/>
                  </a:ext>
                </a:extLst>
              </p:cNvPr>
              <p:cNvCxnSpPr/>
              <p:nvPr/>
            </p:nvCxnSpPr>
            <p:spPr bwMode="auto">
              <a:xfrm>
                <a:off x="6781800" y="3105150"/>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48F28739-C58D-3A12-58BE-8BD10D19F86F}"/>
                  </a:ext>
                </a:extLst>
              </p:cNvPr>
              <p:cNvCxnSpPr/>
              <p:nvPr/>
            </p:nvCxnSpPr>
            <p:spPr bwMode="auto">
              <a:xfrm flipH="1">
                <a:off x="6781800" y="3105150"/>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3040117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369173" cy="490538"/>
          </a:xfrm>
        </p:spPr>
        <p:txBody>
          <a:bodyPr/>
          <a:lstStyle/>
          <a:p>
            <a:r>
              <a:rPr lang="en-US" dirty="0"/>
              <a:t>Regularization in Logistic Regression (2/2)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190500" y="1089704"/>
            <a:ext cx="8762999" cy="406629"/>
          </a:xfrm>
        </p:spPr>
        <p:txBody>
          <a:bodyPr/>
          <a:lstStyle/>
          <a:p>
            <a:r>
              <a:rPr lang="en-US" dirty="0"/>
              <a:t>Although we can use it, in the case of neural networks it won't make any difference. </a:t>
            </a:r>
          </a:p>
          <a:p>
            <a:r>
              <a:rPr lang="en-US" dirty="0"/>
              <a:t>We might face the issues of reducing bias value so much, that it might confuse data points.</a:t>
            </a:r>
          </a:p>
        </p:txBody>
      </p:sp>
      <p:graphicFrame>
        <p:nvGraphicFramePr>
          <p:cNvPr id="5" name="Object 4">
            <a:extLst>
              <a:ext uri="{FF2B5EF4-FFF2-40B4-BE49-F238E27FC236}">
                <a16:creationId xmlns:a16="http://schemas.microsoft.com/office/drawing/2014/main" id="{81150151-9A30-A852-1617-8A60C0B9263E}"/>
              </a:ext>
            </a:extLst>
          </p:cNvPr>
          <p:cNvGraphicFramePr>
            <a:graphicFrameLocks noChangeAspect="1"/>
          </p:cNvGraphicFramePr>
          <p:nvPr>
            <p:extLst>
              <p:ext uri="{D42A27DB-BD31-4B8C-83A1-F6EECF244321}">
                <p14:modId xmlns:p14="http://schemas.microsoft.com/office/powerpoint/2010/main" val="3791570194"/>
              </p:ext>
            </p:extLst>
          </p:nvPr>
        </p:nvGraphicFramePr>
        <p:xfrm>
          <a:off x="1676400" y="2599163"/>
          <a:ext cx="5278437" cy="1701800"/>
        </p:xfrm>
        <a:graphic>
          <a:graphicData uri="http://schemas.openxmlformats.org/presentationml/2006/ole">
            <mc:AlternateContent xmlns:mc="http://schemas.openxmlformats.org/markup-compatibility/2006">
              <mc:Choice xmlns:v="urn:schemas-microsoft-com:vml" Requires="v">
                <p:oleObj name="Equation" r:id="rId2" imgW="2755800" imgH="888840" progId="Equation.DSMT4">
                  <p:embed/>
                </p:oleObj>
              </mc:Choice>
              <mc:Fallback>
                <p:oleObj name="Equation" r:id="rId2" imgW="2755800" imgH="888840" progId="Equation.DSMT4">
                  <p:embed/>
                  <p:pic>
                    <p:nvPicPr>
                      <p:cNvPr id="5" name="Object 4">
                        <a:extLst>
                          <a:ext uri="{FF2B5EF4-FFF2-40B4-BE49-F238E27FC236}">
                            <a16:creationId xmlns:a16="http://schemas.microsoft.com/office/drawing/2014/main" id="{81150151-9A30-A852-1617-8A60C0B9263E}"/>
                          </a:ext>
                        </a:extLst>
                      </p:cNvPr>
                      <p:cNvPicPr/>
                      <p:nvPr/>
                    </p:nvPicPr>
                    <p:blipFill>
                      <a:blip r:embed="rId3"/>
                      <a:stretch>
                        <a:fillRect/>
                      </a:stretch>
                    </p:blipFill>
                    <p:spPr>
                      <a:xfrm>
                        <a:off x="1676400" y="2599163"/>
                        <a:ext cx="5278437" cy="1701800"/>
                      </a:xfrm>
                      <a:prstGeom prst="rect">
                        <a:avLst/>
                      </a:prstGeom>
                    </p:spPr>
                  </p:pic>
                </p:oleObj>
              </mc:Fallback>
            </mc:AlternateContent>
          </a:graphicData>
        </a:graphic>
      </p:graphicFrame>
    </p:spTree>
    <p:extLst>
      <p:ext uri="{BB962C8B-B14F-4D97-AF65-F5344CB8AC3E}">
        <p14:creationId xmlns:p14="http://schemas.microsoft.com/office/powerpoint/2010/main" val="776589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369173" cy="490538"/>
          </a:xfrm>
        </p:spPr>
        <p:txBody>
          <a:bodyPr/>
          <a:lstStyle/>
          <a:p>
            <a:r>
              <a:rPr lang="en-US" dirty="0"/>
              <a:t>Regularization for DNN (1/2)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190500" y="869721"/>
            <a:ext cx="8762999" cy="406629"/>
          </a:xfrm>
        </p:spPr>
        <p:txBody>
          <a:bodyPr/>
          <a:lstStyle/>
          <a:p>
            <a:r>
              <a:rPr lang="en-US" dirty="0"/>
              <a:t>ANN training is the process of finding the best W and b to minimize the loss function J:</a:t>
            </a:r>
          </a:p>
          <a:p>
            <a:endParaRPr lang="en-US" dirty="0"/>
          </a:p>
          <a:p>
            <a:endParaRPr lang="en-US" dirty="0"/>
          </a:p>
          <a:p>
            <a:r>
              <a:rPr lang="en-US" dirty="0"/>
              <a:t>where ∣∣W</a:t>
            </a:r>
            <a:r>
              <a:rPr lang="en-US" baseline="30000" dirty="0"/>
              <a:t>[s]</a:t>
            </a:r>
            <a:r>
              <a:rPr lang="en-US" dirty="0"/>
              <a:t>∣∣</a:t>
            </a:r>
            <a:r>
              <a:rPr lang="en-US" baseline="-25000" dirty="0"/>
              <a:t>F</a:t>
            </a:r>
            <a:r>
              <a:rPr lang="en-US" dirty="0"/>
              <a:t>² s the </a:t>
            </a:r>
            <a:r>
              <a:rPr lang="en-US" dirty="0" err="1"/>
              <a:t>Frobenius</a:t>
            </a:r>
            <a:r>
              <a:rPr lang="en-US" dirty="0"/>
              <a:t> norm of W</a:t>
            </a:r>
            <a:r>
              <a:rPr lang="en-US" baseline="30000" dirty="0"/>
              <a:t>[s]</a:t>
            </a:r>
            <a:endParaRPr lang="en-US" dirty="0"/>
          </a:p>
          <a:p>
            <a:pPr marL="0" indent="0">
              <a:buNone/>
            </a:pPr>
            <a:r>
              <a:rPr lang="en-US" dirty="0"/>
              <a:t> </a:t>
            </a:r>
          </a:p>
        </p:txBody>
      </p:sp>
      <p:graphicFrame>
        <p:nvGraphicFramePr>
          <p:cNvPr id="5" name="Object 4">
            <a:extLst>
              <a:ext uri="{FF2B5EF4-FFF2-40B4-BE49-F238E27FC236}">
                <a16:creationId xmlns:a16="http://schemas.microsoft.com/office/drawing/2014/main" id="{81150151-9A30-A852-1617-8A60C0B9263E}"/>
              </a:ext>
            </a:extLst>
          </p:cNvPr>
          <p:cNvGraphicFramePr>
            <a:graphicFrameLocks noChangeAspect="1"/>
          </p:cNvGraphicFramePr>
          <p:nvPr>
            <p:extLst>
              <p:ext uri="{D42A27DB-BD31-4B8C-83A1-F6EECF244321}">
                <p14:modId xmlns:p14="http://schemas.microsoft.com/office/powerpoint/2010/main" val="3030292961"/>
              </p:ext>
            </p:extLst>
          </p:nvPr>
        </p:nvGraphicFramePr>
        <p:xfrm>
          <a:off x="627856" y="1378059"/>
          <a:ext cx="8269288" cy="852488"/>
        </p:xfrm>
        <a:graphic>
          <a:graphicData uri="http://schemas.openxmlformats.org/presentationml/2006/ole">
            <mc:AlternateContent xmlns:mc="http://schemas.openxmlformats.org/markup-compatibility/2006">
              <mc:Choice xmlns:v="urn:schemas-microsoft-com:vml" Requires="v">
                <p:oleObj name="Equation" r:id="rId2" imgW="4317840" imgH="444240" progId="Equation.DSMT4">
                  <p:embed/>
                </p:oleObj>
              </mc:Choice>
              <mc:Fallback>
                <p:oleObj name="Equation" r:id="rId2" imgW="4317840" imgH="444240" progId="Equation.DSMT4">
                  <p:embed/>
                  <p:pic>
                    <p:nvPicPr>
                      <p:cNvPr id="5" name="Object 4">
                        <a:extLst>
                          <a:ext uri="{FF2B5EF4-FFF2-40B4-BE49-F238E27FC236}">
                            <a16:creationId xmlns:a16="http://schemas.microsoft.com/office/drawing/2014/main" id="{81150151-9A30-A852-1617-8A60C0B9263E}"/>
                          </a:ext>
                        </a:extLst>
                      </p:cNvPr>
                      <p:cNvPicPr/>
                      <p:nvPr/>
                    </p:nvPicPr>
                    <p:blipFill>
                      <a:blip r:embed="rId3"/>
                      <a:stretch>
                        <a:fillRect/>
                      </a:stretch>
                    </p:blipFill>
                    <p:spPr>
                      <a:xfrm>
                        <a:off x="627856" y="1378059"/>
                        <a:ext cx="8269288" cy="8524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D5CBC0F2-9317-FE30-D092-22188F0C4C2F}"/>
              </a:ext>
            </a:extLst>
          </p:cNvPr>
          <p:cNvSpPr txBox="1"/>
          <p:nvPr/>
        </p:nvSpPr>
        <p:spPr>
          <a:xfrm>
            <a:off x="437356" y="2568119"/>
            <a:ext cx="7924800" cy="2246769"/>
          </a:xfrm>
          <a:prstGeom prst="rect">
            <a:avLst/>
          </a:prstGeom>
          <a:solidFill>
            <a:schemeClr val="bg1">
              <a:lumMod val="95000"/>
            </a:schemeClr>
          </a:solidFill>
          <a:ln>
            <a:solidFill>
              <a:schemeClr val="tx1"/>
            </a:solidFill>
          </a:ln>
        </p:spPr>
        <p:txBody>
          <a:bodyPr wrap="square" rtlCol="0">
            <a:spAutoFit/>
          </a:bodyPr>
          <a:lstStyle/>
          <a:p>
            <a:pPr marL="342900" indent="-342900">
              <a:buClr>
                <a:srgbClr val="0070C0"/>
              </a:buClr>
              <a:buSzPct val="120000"/>
              <a:buFont typeface="Wingdings" panose="05000000000000000000" pitchFamily="2" charset="2"/>
              <a:buChar char="§"/>
            </a:pPr>
            <a:r>
              <a:rPr lang="en-US" sz="2000" dirty="0" err="1"/>
              <a:t>Frobenius</a:t>
            </a:r>
            <a:r>
              <a:rPr lang="en-US" sz="2000" dirty="0"/>
              <a:t> norm is one of the oldest and simplest matrix norms, sometimes called the Hilbert-Schmidt norm. </a:t>
            </a:r>
          </a:p>
          <a:p>
            <a:pPr marL="342900" indent="-342900">
              <a:buClr>
                <a:srgbClr val="0070C0"/>
              </a:buClr>
              <a:buSzPct val="120000"/>
              <a:buFont typeface="Wingdings" panose="05000000000000000000" pitchFamily="2" charset="2"/>
              <a:buChar char="§"/>
            </a:pPr>
            <a:r>
              <a:rPr lang="en-US" sz="2000" dirty="0"/>
              <a:t>It is defined as the square root of the sum of the squares of all the matrix entries, i.e. for matrix A[M x K]</a:t>
            </a:r>
          </a:p>
          <a:p>
            <a:pPr marL="342900" indent="-342900">
              <a:buClr>
                <a:srgbClr val="0070C0"/>
              </a:buClr>
              <a:buSzPct val="120000"/>
              <a:buFont typeface="Wingdings" panose="05000000000000000000" pitchFamily="2" charset="2"/>
              <a:buChar char="§"/>
            </a:pPr>
            <a:endParaRPr lang="en-US" sz="2000" dirty="0"/>
          </a:p>
          <a:p>
            <a:pPr marL="342900" indent="-342900">
              <a:buClr>
                <a:srgbClr val="0070C0"/>
              </a:buClr>
              <a:buSzPct val="120000"/>
              <a:buFont typeface="Wingdings" panose="05000000000000000000" pitchFamily="2" charset="2"/>
              <a:buChar char="§"/>
            </a:pPr>
            <a:endParaRPr lang="en-US" sz="2000" dirty="0"/>
          </a:p>
          <a:p>
            <a:pPr marL="342900" indent="-342900">
              <a:buClr>
                <a:srgbClr val="0070C0"/>
              </a:buClr>
              <a:buSzPct val="120000"/>
              <a:buFont typeface="Wingdings" panose="05000000000000000000" pitchFamily="2" charset="2"/>
              <a:buChar char="§"/>
            </a:pPr>
            <a:endParaRPr lang="en-US" sz="2000" dirty="0"/>
          </a:p>
        </p:txBody>
      </p:sp>
      <p:graphicFrame>
        <p:nvGraphicFramePr>
          <p:cNvPr id="11" name="Object 10">
            <a:extLst>
              <a:ext uri="{FF2B5EF4-FFF2-40B4-BE49-F238E27FC236}">
                <a16:creationId xmlns:a16="http://schemas.microsoft.com/office/drawing/2014/main" id="{1AC171EF-2925-ABCD-40A7-4368FDFF23A6}"/>
              </a:ext>
            </a:extLst>
          </p:cNvPr>
          <p:cNvGraphicFramePr>
            <a:graphicFrameLocks noChangeAspect="1"/>
          </p:cNvGraphicFramePr>
          <p:nvPr>
            <p:extLst>
              <p:ext uri="{D42A27DB-BD31-4B8C-83A1-F6EECF244321}">
                <p14:modId xmlns:p14="http://schemas.microsoft.com/office/powerpoint/2010/main" val="1823803244"/>
              </p:ext>
            </p:extLst>
          </p:nvPr>
        </p:nvGraphicFramePr>
        <p:xfrm>
          <a:off x="2209800" y="3843340"/>
          <a:ext cx="2220993" cy="907503"/>
        </p:xfrm>
        <a:graphic>
          <a:graphicData uri="http://schemas.openxmlformats.org/presentationml/2006/ole">
            <mc:AlternateContent xmlns:mc="http://schemas.openxmlformats.org/markup-compatibility/2006">
              <mc:Choice xmlns:v="urn:schemas-microsoft-com:vml" Requires="v">
                <p:oleObj name="Equation" r:id="rId4" imgW="1180800" imgH="482400" progId="Equation.DSMT4">
                  <p:embed/>
                </p:oleObj>
              </mc:Choice>
              <mc:Fallback>
                <p:oleObj name="Equation" r:id="rId4" imgW="1180800" imgH="482400" progId="Equation.DSMT4">
                  <p:embed/>
                  <p:pic>
                    <p:nvPicPr>
                      <p:cNvPr id="0" name=""/>
                      <p:cNvPicPr/>
                      <p:nvPr/>
                    </p:nvPicPr>
                    <p:blipFill>
                      <a:blip r:embed="rId5"/>
                      <a:stretch>
                        <a:fillRect/>
                      </a:stretch>
                    </p:blipFill>
                    <p:spPr>
                      <a:xfrm>
                        <a:off x="2209800" y="3843340"/>
                        <a:ext cx="2220993" cy="907503"/>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967E732C-B1FD-C5D8-E643-949C7D8488E2}"/>
              </a:ext>
            </a:extLst>
          </p:cNvPr>
          <p:cNvGraphicFramePr>
            <a:graphicFrameLocks noChangeAspect="1"/>
          </p:cNvGraphicFramePr>
          <p:nvPr>
            <p:extLst>
              <p:ext uri="{D42A27DB-BD31-4B8C-83A1-F6EECF244321}">
                <p14:modId xmlns:p14="http://schemas.microsoft.com/office/powerpoint/2010/main" val="1191742194"/>
              </p:ext>
            </p:extLst>
          </p:nvPr>
        </p:nvGraphicFramePr>
        <p:xfrm>
          <a:off x="5395747" y="3843340"/>
          <a:ext cx="2242065" cy="907503"/>
        </p:xfrm>
        <a:graphic>
          <a:graphicData uri="http://schemas.openxmlformats.org/presentationml/2006/ole">
            <mc:AlternateContent xmlns:mc="http://schemas.openxmlformats.org/markup-compatibility/2006">
              <mc:Choice xmlns:v="urn:schemas-microsoft-com:vml" Requires="v">
                <p:oleObj name="Equation" r:id="rId6" imgW="1066680" imgH="431640" progId="Equation.DSMT4">
                  <p:embed/>
                </p:oleObj>
              </mc:Choice>
              <mc:Fallback>
                <p:oleObj name="Equation" r:id="rId6" imgW="1066680" imgH="431640" progId="Equation.DSMT4">
                  <p:embed/>
                  <p:pic>
                    <p:nvPicPr>
                      <p:cNvPr id="0" name=""/>
                      <p:cNvPicPr/>
                      <p:nvPr/>
                    </p:nvPicPr>
                    <p:blipFill>
                      <a:blip r:embed="rId7"/>
                      <a:stretch>
                        <a:fillRect/>
                      </a:stretch>
                    </p:blipFill>
                    <p:spPr>
                      <a:xfrm>
                        <a:off x="5395747" y="3843340"/>
                        <a:ext cx="2242065" cy="907503"/>
                      </a:xfrm>
                      <a:prstGeom prst="rect">
                        <a:avLst/>
                      </a:prstGeom>
                    </p:spPr>
                  </p:pic>
                </p:oleObj>
              </mc:Fallback>
            </mc:AlternateContent>
          </a:graphicData>
        </a:graphic>
      </p:graphicFrame>
    </p:spTree>
    <p:extLst>
      <p:ext uri="{BB962C8B-B14F-4D97-AF65-F5344CB8AC3E}">
        <p14:creationId xmlns:p14="http://schemas.microsoft.com/office/powerpoint/2010/main" val="2454454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Regularization for DNN (2/2)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4294967295"/>
          </p:nvPr>
        </p:nvSpPr>
        <p:spPr>
          <a:xfrm>
            <a:off x="381000" y="912936"/>
            <a:ext cx="838200" cy="407987"/>
          </a:xfrm>
        </p:spPr>
        <p:txBody>
          <a:bodyPr/>
          <a:lstStyle/>
          <a:p>
            <a:pPr marL="0" indent="0">
              <a:buNone/>
            </a:pPr>
            <a:r>
              <a:rPr lang="en-US" dirty="0"/>
              <a:t>Thus</a:t>
            </a:r>
          </a:p>
        </p:txBody>
      </p:sp>
      <p:graphicFrame>
        <p:nvGraphicFramePr>
          <p:cNvPr id="5" name="Object 4">
            <a:extLst>
              <a:ext uri="{FF2B5EF4-FFF2-40B4-BE49-F238E27FC236}">
                <a16:creationId xmlns:a16="http://schemas.microsoft.com/office/drawing/2014/main" id="{81150151-9A30-A852-1617-8A60C0B9263E}"/>
              </a:ext>
            </a:extLst>
          </p:cNvPr>
          <p:cNvGraphicFramePr>
            <a:graphicFrameLocks noChangeAspect="1"/>
          </p:cNvGraphicFramePr>
          <p:nvPr>
            <p:extLst>
              <p:ext uri="{D42A27DB-BD31-4B8C-83A1-F6EECF244321}">
                <p14:modId xmlns:p14="http://schemas.microsoft.com/office/powerpoint/2010/main" val="2820173631"/>
              </p:ext>
            </p:extLst>
          </p:nvPr>
        </p:nvGraphicFramePr>
        <p:xfrm>
          <a:off x="648660" y="1253413"/>
          <a:ext cx="3522663" cy="754062"/>
        </p:xfrm>
        <a:graphic>
          <a:graphicData uri="http://schemas.openxmlformats.org/presentationml/2006/ole">
            <mc:AlternateContent xmlns:mc="http://schemas.openxmlformats.org/markup-compatibility/2006">
              <mc:Choice xmlns:v="urn:schemas-microsoft-com:vml" Requires="v">
                <p:oleObj name="Equation" r:id="rId2" imgW="1841400" imgH="393480" progId="Equation.DSMT4">
                  <p:embed/>
                </p:oleObj>
              </mc:Choice>
              <mc:Fallback>
                <p:oleObj name="Equation" r:id="rId2" imgW="1841400" imgH="393480" progId="Equation.DSMT4">
                  <p:embed/>
                  <p:pic>
                    <p:nvPicPr>
                      <p:cNvPr id="5" name="Object 4">
                        <a:extLst>
                          <a:ext uri="{FF2B5EF4-FFF2-40B4-BE49-F238E27FC236}">
                            <a16:creationId xmlns:a16="http://schemas.microsoft.com/office/drawing/2014/main" id="{81150151-9A30-A852-1617-8A60C0B9263E}"/>
                          </a:ext>
                        </a:extLst>
                      </p:cNvPr>
                      <p:cNvPicPr/>
                      <p:nvPr/>
                    </p:nvPicPr>
                    <p:blipFill>
                      <a:blip r:embed="rId3"/>
                      <a:stretch>
                        <a:fillRect/>
                      </a:stretch>
                    </p:blipFill>
                    <p:spPr>
                      <a:xfrm>
                        <a:off x="648660" y="1253413"/>
                        <a:ext cx="3522663" cy="75406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FBE8A5D2-CDDF-F1DD-E350-23AD73F136AD}"/>
              </a:ext>
            </a:extLst>
          </p:cNvPr>
          <p:cNvGraphicFramePr>
            <a:graphicFrameLocks noChangeAspect="1"/>
          </p:cNvGraphicFramePr>
          <p:nvPr>
            <p:extLst>
              <p:ext uri="{D42A27DB-BD31-4B8C-83A1-F6EECF244321}">
                <p14:modId xmlns:p14="http://schemas.microsoft.com/office/powerpoint/2010/main" val="3600438041"/>
              </p:ext>
            </p:extLst>
          </p:nvPr>
        </p:nvGraphicFramePr>
        <p:xfrm>
          <a:off x="5835953" y="1436122"/>
          <a:ext cx="2624074" cy="498574"/>
        </p:xfrm>
        <a:graphic>
          <a:graphicData uri="http://schemas.openxmlformats.org/presentationml/2006/ole">
            <mc:AlternateContent xmlns:mc="http://schemas.openxmlformats.org/markup-compatibility/2006">
              <mc:Choice xmlns:v="urn:schemas-microsoft-com:vml" Requires="v">
                <p:oleObj name="Equation" r:id="rId4" imgW="1269720" imgH="241200" progId="Equation.DSMT4">
                  <p:embed/>
                </p:oleObj>
              </mc:Choice>
              <mc:Fallback>
                <p:oleObj name="Equation" r:id="rId4" imgW="1269720" imgH="241200" progId="Equation.DSMT4">
                  <p:embed/>
                  <p:pic>
                    <p:nvPicPr>
                      <p:cNvPr id="0" name=""/>
                      <p:cNvPicPr/>
                      <p:nvPr/>
                    </p:nvPicPr>
                    <p:blipFill>
                      <a:blip r:embed="rId5"/>
                      <a:stretch>
                        <a:fillRect/>
                      </a:stretch>
                    </p:blipFill>
                    <p:spPr>
                      <a:xfrm>
                        <a:off x="5835953" y="1436122"/>
                        <a:ext cx="2624074" cy="498574"/>
                      </a:xfrm>
                      <a:prstGeom prst="rect">
                        <a:avLst/>
                      </a:prstGeom>
                    </p:spPr>
                  </p:pic>
                </p:oleObj>
              </mc:Fallback>
            </mc:AlternateContent>
          </a:graphicData>
        </a:graphic>
      </p:graphicFrame>
      <p:sp>
        <p:nvSpPr>
          <p:cNvPr id="7" name="Arrow: Right 6">
            <a:extLst>
              <a:ext uri="{FF2B5EF4-FFF2-40B4-BE49-F238E27FC236}">
                <a16:creationId xmlns:a16="http://schemas.microsoft.com/office/drawing/2014/main" id="{9176B85A-890A-7614-A188-D2D3286DC62F}"/>
              </a:ext>
            </a:extLst>
          </p:cNvPr>
          <p:cNvSpPr/>
          <p:nvPr/>
        </p:nvSpPr>
        <p:spPr bwMode="auto">
          <a:xfrm>
            <a:off x="4648200" y="1504950"/>
            <a:ext cx="570247" cy="337801"/>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aphicFrame>
        <p:nvGraphicFramePr>
          <p:cNvPr id="8" name="Object 7">
            <a:extLst>
              <a:ext uri="{FF2B5EF4-FFF2-40B4-BE49-F238E27FC236}">
                <a16:creationId xmlns:a16="http://schemas.microsoft.com/office/drawing/2014/main" id="{8C569637-684E-7A4D-DC7C-D7639EFBF81F}"/>
              </a:ext>
            </a:extLst>
          </p:cNvPr>
          <p:cNvGraphicFramePr>
            <a:graphicFrameLocks noChangeAspect="1"/>
          </p:cNvGraphicFramePr>
          <p:nvPr>
            <p:extLst>
              <p:ext uri="{D42A27DB-BD31-4B8C-83A1-F6EECF244321}">
                <p14:modId xmlns:p14="http://schemas.microsoft.com/office/powerpoint/2010/main" val="280669117"/>
              </p:ext>
            </p:extLst>
          </p:nvPr>
        </p:nvGraphicFramePr>
        <p:xfrm>
          <a:off x="674680" y="1934696"/>
          <a:ext cx="1596836" cy="754062"/>
        </p:xfrm>
        <a:graphic>
          <a:graphicData uri="http://schemas.openxmlformats.org/presentationml/2006/ole">
            <mc:AlternateContent xmlns:mc="http://schemas.openxmlformats.org/markup-compatibility/2006">
              <mc:Choice xmlns:v="urn:schemas-microsoft-com:vml" Requires="v">
                <p:oleObj name="Equation" r:id="rId6" imgW="914400" imgH="431640" progId="Equation.DSMT4">
                  <p:embed/>
                </p:oleObj>
              </mc:Choice>
              <mc:Fallback>
                <p:oleObj name="Equation" r:id="rId6" imgW="914400" imgH="431640" progId="Equation.DSMT4">
                  <p:embed/>
                  <p:pic>
                    <p:nvPicPr>
                      <p:cNvPr id="0" name=""/>
                      <p:cNvPicPr/>
                      <p:nvPr/>
                    </p:nvPicPr>
                    <p:blipFill>
                      <a:blip r:embed="rId7"/>
                      <a:stretch>
                        <a:fillRect/>
                      </a:stretch>
                    </p:blipFill>
                    <p:spPr>
                      <a:xfrm>
                        <a:off x="674680" y="1934696"/>
                        <a:ext cx="1596836" cy="754062"/>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E861EEF8-4797-3761-B462-782C474CDCEC}"/>
              </a:ext>
            </a:extLst>
          </p:cNvPr>
          <p:cNvSpPr txBox="1">
            <a:spLocks/>
          </p:cNvSpPr>
          <p:nvPr/>
        </p:nvSpPr>
        <p:spPr bwMode="auto">
          <a:xfrm>
            <a:off x="381000" y="2617190"/>
            <a:ext cx="1890516"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kern="0" dirty="0"/>
              <a:t>Weight decay:</a:t>
            </a:r>
          </a:p>
        </p:txBody>
      </p:sp>
      <p:graphicFrame>
        <p:nvGraphicFramePr>
          <p:cNvPr id="10" name="Object 9">
            <a:extLst>
              <a:ext uri="{FF2B5EF4-FFF2-40B4-BE49-F238E27FC236}">
                <a16:creationId xmlns:a16="http://schemas.microsoft.com/office/drawing/2014/main" id="{6709DCAF-7637-2C65-C3B7-09B000BC105C}"/>
              </a:ext>
            </a:extLst>
          </p:cNvPr>
          <p:cNvGraphicFramePr>
            <a:graphicFrameLocks noChangeAspect="1"/>
          </p:cNvGraphicFramePr>
          <p:nvPr>
            <p:extLst>
              <p:ext uri="{D42A27DB-BD31-4B8C-83A1-F6EECF244321}">
                <p14:modId xmlns:p14="http://schemas.microsoft.com/office/powerpoint/2010/main" val="645054574"/>
              </p:ext>
            </p:extLst>
          </p:nvPr>
        </p:nvGraphicFramePr>
        <p:xfrm>
          <a:off x="2194002" y="2882646"/>
          <a:ext cx="5671671" cy="927100"/>
        </p:xfrm>
        <a:graphic>
          <a:graphicData uri="http://schemas.openxmlformats.org/presentationml/2006/ole">
            <mc:AlternateContent xmlns:mc="http://schemas.openxmlformats.org/markup-compatibility/2006">
              <mc:Choice xmlns:v="urn:schemas-microsoft-com:vml" Requires="v">
                <p:oleObj name="Equation" r:id="rId8" imgW="2641320" imgH="431640" progId="Equation.DSMT4">
                  <p:embed/>
                </p:oleObj>
              </mc:Choice>
              <mc:Fallback>
                <p:oleObj name="Equation" r:id="rId8" imgW="2641320" imgH="431640" progId="Equation.DSMT4">
                  <p:embed/>
                  <p:pic>
                    <p:nvPicPr>
                      <p:cNvPr id="0" name=""/>
                      <p:cNvPicPr/>
                      <p:nvPr/>
                    </p:nvPicPr>
                    <p:blipFill>
                      <a:blip r:embed="rId9"/>
                      <a:stretch>
                        <a:fillRect/>
                      </a:stretch>
                    </p:blipFill>
                    <p:spPr>
                      <a:xfrm>
                        <a:off x="2194002" y="2882646"/>
                        <a:ext cx="5671671" cy="927100"/>
                      </a:xfrm>
                      <a:prstGeom prst="rect">
                        <a:avLst/>
                      </a:prstGeom>
                    </p:spPr>
                  </p:pic>
                </p:oleObj>
              </mc:Fallback>
            </mc:AlternateContent>
          </a:graphicData>
        </a:graphic>
      </p:graphicFrame>
      <p:grpSp>
        <p:nvGrpSpPr>
          <p:cNvPr id="20" name="Group 19">
            <a:extLst>
              <a:ext uri="{FF2B5EF4-FFF2-40B4-BE49-F238E27FC236}">
                <a16:creationId xmlns:a16="http://schemas.microsoft.com/office/drawing/2014/main" id="{94D2112F-ED9B-EA83-E2B9-B7FEF20A3BC5}"/>
              </a:ext>
            </a:extLst>
          </p:cNvPr>
          <p:cNvGrpSpPr/>
          <p:nvPr/>
        </p:nvGrpSpPr>
        <p:grpSpPr>
          <a:xfrm>
            <a:off x="923112" y="3657559"/>
            <a:ext cx="7050147" cy="1133988"/>
            <a:chOff x="923112" y="3657559"/>
            <a:chExt cx="7050147" cy="1133988"/>
          </a:xfrm>
        </p:grpSpPr>
        <p:grpSp>
          <p:nvGrpSpPr>
            <p:cNvPr id="17" name="Group 16">
              <a:extLst>
                <a:ext uri="{FF2B5EF4-FFF2-40B4-BE49-F238E27FC236}">
                  <a16:creationId xmlns:a16="http://schemas.microsoft.com/office/drawing/2014/main" id="{914E65A9-3D76-1C17-20CF-952658CE4970}"/>
                </a:ext>
              </a:extLst>
            </p:cNvPr>
            <p:cNvGrpSpPr/>
            <p:nvPr/>
          </p:nvGrpSpPr>
          <p:grpSpPr>
            <a:xfrm>
              <a:off x="1170738" y="3807856"/>
              <a:ext cx="6802521" cy="894363"/>
              <a:chOff x="788473" y="3582387"/>
              <a:chExt cx="6802521" cy="894363"/>
            </a:xfrm>
          </p:grpSpPr>
          <p:graphicFrame>
            <p:nvGraphicFramePr>
              <p:cNvPr id="13" name="Object 12">
                <a:extLst>
                  <a:ext uri="{FF2B5EF4-FFF2-40B4-BE49-F238E27FC236}">
                    <a16:creationId xmlns:a16="http://schemas.microsoft.com/office/drawing/2014/main" id="{D2F8D8C6-A44D-BF8B-5630-2C31655CDDF4}"/>
                  </a:ext>
                </a:extLst>
              </p:cNvPr>
              <p:cNvGraphicFramePr>
                <a:graphicFrameLocks noChangeAspect="1"/>
              </p:cNvGraphicFramePr>
              <p:nvPr>
                <p:extLst>
                  <p:ext uri="{D42A27DB-BD31-4B8C-83A1-F6EECF244321}">
                    <p14:modId xmlns:p14="http://schemas.microsoft.com/office/powerpoint/2010/main" val="2614455921"/>
                  </p:ext>
                </p:extLst>
              </p:nvPr>
            </p:nvGraphicFramePr>
            <p:xfrm>
              <a:off x="788473" y="3634892"/>
              <a:ext cx="1609433" cy="841858"/>
            </p:xfrm>
            <a:graphic>
              <a:graphicData uri="http://schemas.openxmlformats.org/presentationml/2006/ole">
                <mc:AlternateContent xmlns:mc="http://schemas.openxmlformats.org/markup-compatibility/2006">
                  <mc:Choice xmlns:v="urn:schemas-microsoft-com:vml" Requires="v">
                    <p:oleObj name="Equation" r:id="rId10" imgW="825480" imgH="431640" progId="Equation.DSMT4">
                      <p:embed/>
                    </p:oleObj>
                  </mc:Choice>
                  <mc:Fallback>
                    <p:oleObj name="Equation" r:id="rId10" imgW="825480" imgH="431640" progId="Equation.DSMT4">
                      <p:embed/>
                      <p:pic>
                        <p:nvPicPr>
                          <p:cNvPr id="0" name=""/>
                          <p:cNvPicPr/>
                          <p:nvPr/>
                        </p:nvPicPr>
                        <p:blipFill>
                          <a:blip r:embed="rId11"/>
                          <a:stretch>
                            <a:fillRect/>
                          </a:stretch>
                        </p:blipFill>
                        <p:spPr>
                          <a:xfrm>
                            <a:off x="788473" y="3634892"/>
                            <a:ext cx="1609433" cy="841858"/>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BEF9A8B8-8D1E-99F4-B8BD-15671DBD1773}"/>
                  </a:ext>
                </a:extLst>
              </p:cNvPr>
              <p:cNvGraphicFramePr>
                <a:graphicFrameLocks noChangeAspect="1"/>
              </p:cNvGraphicFramePr>
              <p:nvPr>
                <p:extLst>
                  <p:ext uri="{D42A27DB-BD31-4B8C-83A1-F6EECF244321}">
                    <p14:modId xmlns:p14="http://schemas.microsoft.com/office/powerpoint/2010/main" val="1726725716"/>
                  </p:ext>
                </p:extLst>
              </p:nvPr>
            </p:nvGraphicFramePr>
            <p:xfrm>
              <a:off x="2742573" y="3582387"/>
              <a:ext cx="1905000" cy="855870"/>
            </p:xfrm>
            <a:graphic>
              <a:graphicData uri="http://schemas.openxmlformats.org/presentationml/2006/ole">
                <mc:AlternateContent xmlns:mc="http://schemas.openxmlformats.org/markup-compatibility/2006">
                  <mc:Choice xmlns:v="urn:schemas-microsoft-com:vml" Requires="v">
                    <p:oleObj name="Equation" r:id="rId12" imgW="876240" imgH="393480" progId="Equation.DSMT4">
                      <p:embed/>
                    </p:oleObj>
                  </mc:Choice>
                  <mc:Fallback>
                    <p:oleObj name="Equation" r:id="rId12" imgW="876240" imgH="393480" progId="Equation.DSMT4">
                      <p:embed/>
                      <p:pic>
                        <p:nvPicPr>
                          <p:cNvPr id="0" name=""/>
                          <p:cNvPicPr/>
                          <p:nvPr/>
                        </p:nvPicPr>
                        <p:blipFill>
                          <a:blip r:embed="rId13"/>
                          <a:stretch>
                            <a:fillRect/>
                          </a:stretch>
                        </p:blipFill>
                        <p:spPr>
                          <a:xfrm>
                            <a:off x="2742573" y="3582387"/>
                            <a:ext cx="1905000" cy="85587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E76C9BCC-4E4D-E393-A99E-6BF2F5FB9474}"/>
                  </a:ext>
                </a:extLst>
              </p:cNvPr>
              <p:cNvGraphicFramePr>
                <a:graphicFrameLocks noChangeAspect="1"/>
              </p:cNvGraphicFramePr>
              <p:nvPr>
                <p:extLst>
                  <p:ext uri="{D42A27DB-BD31-4B8C-83A1-F6EECF244321}">
                    <p14:modId xmlns:p14="http://schemas.microsoft.com/office/powerpoint/2010/main" val="2586860194"/>
                  </p:ext>
                </p:extLst>
              </p:nvPr>
            </p:nvGraphicFramePr>
            <p:xfrm>
              <a:off x="4755354" y="3761035"/>
              <a:ext cx="2835640" cy="498574"/>
            </p:xfrm>
            <a:graphic>
              <a:graphicData uri="http://schemas.openxmlformats.org/presentationml/2006/ole">
                <mc:AlternateContent xmlns:mc="http://schemas.openxmlformats.org/markup-compatibility/2006">
                  <mc:Choice xmlns:v="urn:schemas-microsoft-com:vml" Requires="v">
                    <p:oleObj name="Equation" r:id="rId14" imgW="1155600" imgH="203040" progId="Equation.DSMT4">
                      <p:embed/>
                    </p:oleObj>
                  </mc:Choice>
                  <mc:Fallback>
                    <p:oleObj name="Equation" r:id="rId14" imgW="1155600" imgH="203040" progId="Equation.DSMT4">
                      <p:embed/>
                      <p:pic>
                        <p:nvPicPr>
                          <p:cNvPr id="0" name=""/>
                          <p:cNvPicPr/>
                          <p:nvPr/>
                        </p:nvPicPr>
                        <p:blipFill>
                          <a:blip r:embed="rId15"/>
                          <a:stretch>
                            <a:fillRect/>
                          </a:stretch>
                        </p:blipFill>
                        <p:spPr>
                          <a:xfrm>
                            <a:off x="4755354" y="3761035"/>
                            <a:ext cx="2835640" cy="498574"/>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7B82E242-A187-EF5D-5ABA-13A3DFE98F41}"/>
                  </a:ext>
                </a:extLst>
              </p:cNvPr>
              <p:cNvGraphicFramePr>
                <a:graphicFrameLocks noChangeAspect="1"/>
              </p:cNvGraphicFramePr>
              <p:nvPr>
                <p:extLst>
                  <p:ext uri="{D42A27DB-BD31-4B8C-83A1-F6EECF244321}">
                    <p14:modId xmlns:p14="http://schemas.microsoft.com/office/powerpoint/2010/main" val="2318734643"/>
                  </p:ext>
                </p:extLst>
              </p:nvPr>
            </p:nvGraphicFramePr>
            <p:xfrm>
              <a:off x="2386346" y="3861936"/>
              <a:ext cx="355600" cy="320040"/>
            </p:xfrm>
            <a:graphic>
              <a:graphicData uri="http://schemas.openxmlformats.org/presentationml/2006/ole">
                <mc:AlternateContent xmlns:mc="http://schemas.openxmlformats.org/markup-compatibility/2006">
                  <mc:Choice xmlns:v="urn:schemas-microsoft-com:vml" Requires="v">
                    <p:oleObj name="Equation" r:id="rId16" imgW="126720" imgH="114120" progId="Equation.DSMT4">
                      <p:embed/>
                    </p:oleObj>
                  </mc:Choice>
                  <mc:Fallback>
                    <p:oleObj name="Equation" r:id="rId16" imgW="126720" imgH="114120" progId="Equation.DSMT4">
                      <p:embed/>
                      <p:pic>
                        <p:nvPicPr>
                          <p:cNvPr id="0" name=""/>
                          <p:cNvPicPr/>
                          <p:nvPr/>
                        </p:nvPicPr>
                        <p:blipFill>
                          <a:blip r:embed="rId17"/>
                          <a:stretch>
                            <a:fillRect/>
                          </a:stretch>
                        </p:blipFill>
                        <p:spPr>
                          <a:xfrm>
                            <a:off x="2386346" y="3861936"/>
                            <a:ext cx="355600" cy="320040"/>
                          </a:xfrm>
                          <a:prstGeom prst="rect">
                            <a:avLst/>
                          </a:prstGeom>
                        </p:spPr>
                      </p:pic>
                    </p:oleObj>
                  </mc:Fallback>
                </mc:AlternateContent>
              </a:graphicData>
            </a:graphic>
          </p:graphicFrame>
        </p:grpSp>
        <p:sp>
          <p:nvSpPr>
            <p:cNvPr id="18" name="Oval 17">
              <a:extLst>
                <a:ext uri="{FF2B5EF4-FFF2-40B4-BE49-F238E27FC236}">
                  <a16:creationId xmlns:a16="http://schemas.microsoft.com/office/drawing/2014/main" id="{7CB7BC01-83DC-578F-0579-113C78E1B55D}"/>
                </a:ext>
              </a:extLst>
            </p:cNvPr>
            <p:cNvSpPr/>
            <p:nvPr/>
          </p:nvSpPr>
          <p:spPr bwMode="auto">
            <a:xfrm>
              <a:off x="923112" y="3667215"/>
              <a:ext cx="2133600" cy="1124332"/>
            </a:xfrm>
            <a:prstGeom prst="ellipse">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9" name="Oval 18">
              <a:extLst>
                <a:ext uri="{FF2B5EF4-FFF2-40B4-BE49-F238E27FC236}">
                  <a16:creationId xmlns:a16="http://schemas.microsoft.com/office/drawing/2014/main" id="{26C41C65-713F-330A-5DC6-EFD80E954025}"/>
                </a:ext>
              </a:extLst>
            </p:cNvPr>
            <p:cNvSpPr/>
            <p:nvPr/>
          </p:nvSpPr>
          <p:spPr bwMode="auto">
            <a:xfrm>
              <a:off x="3062264" y="3657559"/>
              <a:ext cx="2133600" cy="1124332"/>
            </a:xfrm>
            <a:prstGeom prst="ellipse">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spTree>
    <p:extLst>
      <p:ext uri="{BB962C8B-B14F-4D97-AF65-F5344CB8AC3E}">
        <p14:creationId xmlns:p14="http://schemas.microsoft.com/office/powerpoint/2010/main" val="207327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442169" y="1839793"/>
            <a:ext cx="5023112" cy="646331"/>
          </a:xfrm>
          <a:prstGeom prst="rect">
            <a:avLst/>
          </a:prstGeom>
          <a:noFill/>
        </p:spPr>
        <p:txBody>
          <a:bodyPr wrap="square" rtlCol="0">
            <a:spAutoFit/>
          </a:bodyPr>
          <a:lstStyle/>
          <a:p>
            <a:r>
              <a:rPr lang="en-US" sz="3600" dirty="0">
                <a:solidFill>
                  <a:srgbClr val="333399"/>
                </a:solidFill>
              </a:rPr>
              <a:t>Dropout</a:t>
            </a:r>
          </a:p>
        </p:txBody>
      </p:sp>
    </p:spTree>
    <p:extLst>
      <p:ext uri="{BB962C8B-B14F-4D97-AF65-F5344CB8AC3E}">
        <p14:creationId xmlns:p14="http://schemas.microsoft.com/office/powerpoint/2010/main" val="1439688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Dropout (1/2)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46088" y="971550"/>
            <a:ext cx="8251823" cy="3456385"/>
          </a:xfrm>
        </p:spPr>
        <p:txBody>
          <a:bodyPr/>
          <a:lstStyle/>
          <a:p>
            <a:r>
              <a:rPr lang="en-US" dirty="0"/>
              <a:t>Another strategy to regularize deep neural networks is dropout. </a:t>
            </a:r>
          </a:p>
          <a:p>
            <a:r>
              <a:rPr lang="en-US" dirty="0"/>
              <a:t>Dropout falls into noise injection techniques and can be seen as noise injection into the hidden units of the network.</a:t>
            </a:r>
          </a:p>
          <a:p>
            <a:r>
              <a:rPr lang="en-US" dirty="0"/>
              <a:t>In practice, during training, some number of layer outputs are randomly ignored (dropped out) with probability p.</a:t>
            </a:r>
          </a:p>
          <a:p>
            <a:r>
              <a:rPr lang="en-US" dirty="0"/>
              <a:t>During test time, all units are present, but they have been scaled down by p. </a:t>
            </a:r>
          </a:p>
          <a:p>
            <a:r>
              <a:rPr lang="en-US" dirty="0"/>
              <a:t>This is happening because after dropout, the next layers will receive lower values. </a:t>
            </a:r>
          </a:p>
          <a:p>
            <a:r>
              <a:rPr lang="en-US" dirty="0"/>
              <a:t>In the test phase though, we are keeping all units so the values will be a lot higher than expected. </a:t>
            </a:r>
          </a:p>
          <a:p>
            <a:r>
              <a:rPr lang="en-US" dirty="0"/>
              <a:t>That’s why we need to scale them down.</a:t>
            </a:r>
          </a:p>
          <a:p>
            <a:endParaRPr lang="en-US" dirty="0"/>
          </a:p>
        </p:txBody>
      </p:sp>
    </p:spTree>
    <p:extLst>
      <p:ext uri="{BB962C8B-B14F-4D97-AF65-F5344CB8AC3E}">
        <p14:creationId xmlns:p14="http://schemas.microsoft.com/office/powerpoint/2010/main" val="2842238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Dropout (2/2)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46088" y="971550"/>
            <a:ext cx="8251823" cy="3456385"/>
          </a:xfrm>
        </p:spPr>
        <p:txBody>
          <a:bodyPr/>
          <a:lstStyle/>
          <a:p>
            <a:r>
              <a:rPr lang="en-US" dirty="0"/>
              <a:t>By using dropout, the same layer will alter its connectivity and will search for alternative paths to convey the information in the next layer. </a:t>
            </a:r>
          </a:p>
          <a:p>
            <a:r>
              <a:rPr lang="en-US" dirty="0"/>
              <a:t>As a result, each update to a layer during training is performed with a different “view” of the configured layer. </a:t>
            </a:r>
          </a:p>
          <a:p>
            <a:r>
              <a:rPr lang="en-US" dirty="0"/>
              <a:t>Conceptually, it approximates training a large number of neural networks with different architectures in parallel.</a:t>
            </a:r>
          </a:p>
          <a:p>
            <a:r>
              <a:rPr lang="en-US" dirty="0"/>
              <a:t>"Dropping" values means temporarily removing them from the network for the current forward pass, along with all its incoming and outgoing connections. </a:t>
            </a:r>
          </a:p>
          <a:p>
            <a:r>
              <a:rPr lang="en-US" dirty="0"/>
              <a:t>Dropout has the effect of making the </a:t>
            </a:r>
            <a:r>
              <a:rPr lang="en-US" b="1" i="1" dirty="0"/>
              <a:t>training process noisy</a:t>
            </a:r>
            <a:r>
              <a:rPr lang="en-US" dirty="0"/>
              <a:t>. </a:t>
            </a:r>
          </a:p>
          <a:p>
            <a:r>
              <a:rPr lang="en-US" dirty="0"/>
              <a:t>The choice of the probability pp depends on the architecture.</a:t>
            </a:r>
          </a:p>
        </p:txBody>
      </p:sp>
    </p:spTree>
    <p:extLst>
      <p:ext uri="{BB962C8B-B14F-4D97-AF65-F5344CB8AC3E}">
        <p14:creationId xmlns:p14="http://schemas.microsoft.com/office/powerpoint/2010/main" val="253844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Underfitting and Overfitting</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84187" y="1069179"/>
            <a:ext cx="8175625" cy="490539"/>
          </a:xfrm>
        </p:spPr>
        <p:txBody>
          <a:bodyPr/>
          <a:lstStyle/>
          <a:p>
            <a:r>
              <a:rPr lang="en-US" dirty="0"/>
              <a:t>When we talk about the Machine Learning model, we actually talk about how well it performs and its accuracy which is known as prediction errors. Let us consider that we are designing a machine learning model. </a:t>
            </a:r>
          </a:p>
          <a:p>
            <a:r>
              <a:rPr lang="en-US" dirty="0"/>
              <a:t>A model is said to be a good machine learning model if it generalizes any new input data from the problem domain in a proper way. </a:t>
            </a:r>
          </a:p>
          <a:p>
            <a:r>
              <a:rPr lang="en-US" dirty="0"/>
              <a:t>This helps us to make predictions about future data, that the data model has never seen. </a:t>
            </a:r>
          </a:p>
          <a:p>
            <a:r>
              <a:rPr lang="en-US" dirty="0"/>
              <a:t>Now, suppose we want to check how well our machine learning model learns and generalizes to the new data. </a:t>
            </a:r>
          </a:p>
        </p:txBody>
      </p:sp>
    </p:spTree>
    <p:extLst>
      <p:ext uri="{BB962C8B-B14F-4D97-AF65-F5344CB8AC3E}">
        <p14:creationId xmlns:p14="http://schemas.microsoft.com/office/powerpoint/2010/main" val="1511656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63060-1042-0905-7DF2-D637FD715F87}"/>
              </a:ext>
            </a:extLst>
          </p:cNvPr>
          <p:cNvSpPr>
            <a:spLocks noGrp="1"/>
          </p:cNvSpPr>
          <p:nvPr>
            <p:ph type="title"/>
          </p:nvPr>
        </p:nvSpPr>
        <p:spPr/>
        <p:txBody>
          <a:bodyPr/>
          <a:lstStyle/>
          <a:p>
            <a:r>
              <a:rPr lang="en-US" dirty="0"/>
              <a:t>Illustration of Dropout</a:t>
            </a:r>
          </a:p>
        </p:txBody>
      </p:sp>
      <p:pic>
        <p:nvPicPr>
          <p:cNvPr id="6" name="Picture 5" descr="A diagram of a network&#10;&#10;Description automatically generated">
            <a:extLst>
              <a:ext uri="{FF2B5EF4-FFF2-40B4-BE49-F238E27FC236}">
                <a16:creationId xmlns:a16="http://schemas.microsoft.com/office/drawing/2014/main" id="{CB62142E-2F86-BAB3-18BF-EA58DE8C2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89498"/>
            <a:ext cx="6400800" cy="3461987"/>
          </a:xfrm>
          <a:prstGeom prst="rect">
            <a:avLst/>
          </a:prstGeom>
        </p:spPr>
      </p:pic>
      <p:grpSp>
        <p:nvGrpSpPr>
          <p:cNvPr id="9" name="Group 8">
            <a:extLst>
              <a:ext uri="{FF2B5EF4-FFF2-40B4-BE49-F238E27FC236}">
                <a16:creationId xmlns:a16="http://schemas.microsoft.com/office/drawing/2014/main" id="{34B8F675-C476-D92F-7FC4-D1C0D8723708}"/>
              </a:ext>
            </a:extLst>
          </p:cNvPr>
          <p:cNvGrpSpPr/>
          <p:nvPr/>
        </p:nvGrpSpPr>
        <p:grpSpPr>
          <a:xfrm>
            <a:off x="5105400" y="2324871"/>
            <a:ext cx="609600" cy="493758"/>
            <a:chOff x="6934200" y="2455908"/>
            <a:chExt cx="914400" cy="838200"/>
          </a:xfrm>
        </p:grpSpPr>
        <p:cxnSp>
          <p:nvCxnSpPr>
            <p:cNvPr id="7" name="Straight Connector 6">
              <a:extLst>
                <a:ext uri="{FF2B5EF4-FFF2-40B4-BE49-F238E27FC236}">
                  <a16:creationId xmlns:a16="http://schemas.microsoft.com/office/drawing/2014/main" id="{35D5A2BA-3CF0-D8DA-9EE3-E47246B9DD67}"/>
                </a:ext>
              </a:extLst>
            </p:cNvPr>
            <p:cNvCxnSpPr/>
            <p:nvPr/>
          </p:nvCxnSpPr>
          <p:spPr bwMode="auto">
            <a:xfrm>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3A83C53C-8A1D-68FF-BA08-320E11866B7B}"/>
                </a:ext>
              </a:extLst>
            </p:cNvPr>
            <p:cNvCxnSpPr/>
            <p:nvPr/>
          </p:nvCxnSpPr>
          <p:spPr bwMode="auto">
            <a:xfrm flipH="1">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Group 9">
            <a:extLst>
              <a:ext uri="{FF2B5EF4-FFF2-40B4-BE49-F238E27FC236}">
                <a16:creationId xmlns:a16="http://schemas.microsoft.com/office/drawing/2014/main" id="{470FC64C-3733-F90D-4E36-2122EDA0F97C}"/>
              </a:ext>
            </a:extLst>
          </p:cNvPr>
          <p:cNvGrpSpPr/>
          <p:nvPr/>
        </p:nvGrpSpPr>
        <p:grpSpPr>
          <a:xfrm>
            <a:off x="6324600" y="1089498"/>
            <a:ext cx="609600" cy="493758"/>
            <a:chOff x="6934200" y="2455908"/>
            <a:chExt cx="914400" cy="838200"/>
          </a:xfrm>
        </p:grpSpPr>
        <p:cxnSp>
          <p:nvCxnSpPr>
            <p:cNvPr id="11" name="Straight Connector 10">
              <a:extLst>
                <a:ext uri="{FF2B5EF4-FFF2-40B4-BE49-F238E27FC236}">
                  <a16:creationId xmlns:a16="http://schemas.microsoft.com/office/drawing/2014/main" id="{E568770A-C658-16C1-5C1B-3FD8A555EF2C}"/>
                </a:ext>
              </a:extLst>
            </p:cNvPr>
            <p:cNvCxnSpPr/>
            <p:nvPr/>
          </p:nvCxnSpPr>
          <p:spPr bwMode="auto">
            <a:xfrm>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4D861D0D-CAD3-1E31-ACC8-E1002E22DB74}"/>
                </a:ext>
              </a:extLst>
            </p:cNvPr>
            <p:cNvCxnSpPr/>
            <p:nvPr/>
          </p:nvCxnSpPr>
          <p:spPr bwMode="auto">
            <a:xfrm flipH="1">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Group 12">
            <a:extLst>
              <a:ext uri="{FF2B5EF4-FFF2-40B4-BE49-F238E27FC236}">
                <a16:creationId xmlns:a16="http://schemas.microsoft.com/office/drawing/2014/main" id="{77032656-E590-C7A2-7D6F-4A6608D285A8}"/>
              </a:ext>
            </a:extLst>
          </p:cNvPr>
          <p:cNvGrpSpPr/>
          <p:nvPr/>
        </p:nvGrpSpPr>
        <p:grpSpPr>
          <a:xfrm>
            <a:off x="6324600" y="1896466"/>
            <a:ext cx="609600" cy="493758"/>
            <a:chOff x="6934200" y="2455908"/>
            <a:chExt cx="914400" cy="838200"/>
          </a:xfrm>
        </p:grpSpPr>
        <p:cxnSp>
          <p:nvCxnSpPr>
            <p:cNvPr id="14" name="Straight Connector 13">
              <a:extLst>
                <a:ext uri="{FF2B5EF4-FFF2-40B4-BE49-F238E27FC236}">
                  <a16:creationId xmlns:a16="http://schemas.microsoft.com/office/drawing/2014/main" id="{0A6C99CD-621E-4AE0-0CE8-E39ADE6E8C7F}"/>
                </a:ext>
              </a:extLst>
            </p:cNvPr>
            <p:cNvCxnSpPr/>
            <p:nvPr/>
          </p:nvCxnSpPr>
          <p:spPr bwMode="auto">
            <a:xfrm>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0DC790EF-E5B9-C7D3-AE10-33220C9A4328}"/>
                </a:ext>
              </a:extLst>
            </p:cNvPr>
            <p:cNvCxnSpPr/>
            <p:nvPr/>
          </p:nvCxnSpPr>
          <p:spPr bwMode="auto">
            <a:xfrm flipH="1">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Group 15">
            <a:extLst>
              <a:ext uri="{FF2B5EF4-FFF2-40B4-BE49-F238E27FC236}">
                <a16:creationId xmlns:a16="http://schemas.microsoft.com/office/drawing/2014/main" id="{16395309-531A-EE3D-8626-4231D60CD923}"/>
              </a:ext>
            </a:extLst>
          </p:cNvPr>
          <p:cNvGrpSpPr/>
          <p:nvPr/>
        </p:nvGrpSpPr>
        <p:grpSpPr>
          <a:xfrm>
            <a:off x="6341327" y="3313366"/>
            <a:ext cx="609600" cy="493758"/>
            <a:chOff x="6934200" y="2455908"/>
            <a:chExt cx="914400" cy="838200"/>
          </a:xfrm>
        </p:grpSpPr>
        <p:cxnSp>
          <p:nvCxnSpPr>
            <p:cNvPr id="17" name="Straight Connector 16">
              <a:extLst>
                <a:ext uri="{FF2B5EF4-FFF2-40B4-BE49-F238E27FC236}">
                  <a16:creationId xmlns:a16="http://schemas.microsoft.com/office/drawing/2014/main" id="{740687F1-63EA-81EB-07DE-C8FBCDFB9539}"/>
                </a:ext>
              </a:extLst>
            </p:cNvPr>
            <p:cNvCxnSpPr/>
            <p:nvPr/>
          </p:nvCxnSpPr>
          <p:spPr bwMode="auto">
            <a:xfrm>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9BAB4D4-F5F9-42B4-20E7-892F3FC98C81}"/>
                </a:ext>
              </a:extLst>
            </p:cNvPr>
            <p:cNvCxnSpPr/>
            <p:nvPr/>
          </p:nvCxnSpPr>
          <p:spPr bwMode="auto">
            <a:xfrm flipH="1">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Arrow: Right 18">
            <a:extLst>
              <a:ext uri="{FF2B5EF4-FFF2-40B4-BE49-F238E27FC236}">
                <a16:creationId xmlns:a16="http://schemas.microsoft.com/office/drawing/2014/main" id="{A4403D04-C4F2-1348-44AB-38B8C3981443}"/>
              </a:ext>
            </a:extLst>
          </p:cNvPr>
          <p:cNvSpPr/>
          <p:nvPr/>
        </p:nvSpPr>
        <p:spPr bwMode="auto">
          <a:xfrm>
            <a:off x="4495800" y="2818629"/>
            <a:ext cx="570247" cy="337801"/>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706589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63060-1042-0905-7DF2-D637FD715F87}"/>
              </a:ext>
            </a:extLst>
          </p:cNvPr>
          <p:cNvSpPr>
            <a:spLocks noGrp="1"/>
          </p:cNvSpPr>
          <p:nvPr>
            <p:ph type="title"/>
          </p:nvPr>
        </p:nvSpPr>
        <p:spPr/>
        <p:txBody>
          <a:bodyPr/>
          <a:lstStyle/>
          <a:p>
            <a:r>
              <a:rPr lang="en-US" dirty="0"/>
              <a:t>Illustration of Dropout</a:t>
            </a:r>
          </a:p>
        </p:txBody>
      </p:sp>
      <p:sp>
        <p:nvSpPr>
          <p:cNvPr id="2" name="Content Placeholder 1">
            <a:extLst>
              <a:ext uri="{FF2B5EF4-FFF2-40B4-BE49-F238E27FC236}">
                <a16:creationId xmlns:a16="http://schemas.microsoft.com/office/drawing/2014/main" id="{AF760173-7C88-0194-6BC4-CE1575C659E3}"/>
              </a:ext>
            </a:extLst>
          </p:cNvPr>
          <p:cNvSpPr>
            <a:spLocks noGrp="1"/>
          </p:cNvSpPr>
          <p:nvPr>
            <p:ph sz="quarter" idx="10"/>
          </p:nvPr>
        </p:nvSpPr>
        <p:spPr>
          <a:xfrm>
            <a:off x="276255" y="1080409"/>
            <a:ext cx="3565340" cy="1831505"/>
          </a:xfrm>
        </p:spPr>
        <p:txBody>
          <a:bodyPr/>
          <a:lstStyle/>
          <a:p>
            <a:r>
              <a:rPr lang="en-US" dirty="0"/>
              <a:t>This conceptualization suggests that perhaps dropout breaks up situations where network layers co-adapt to correct mistakes from prior layers, making the model more robust. </a:t>
            </a:r>
          </a:p>
        </p:txBody>
      </p:sp>
      <p:sp>
        <p:nvSpPr>
          <p:cNvPr id="20" name="Content Placeholder 19">
            <a:extLst>
              <a:ext uri="{FF2B5EF4-FFF2-40B4-BE49-F238E27FC236}">
                <a16:creationId xmlns:a16="http://schemas.microsoft.com/office/drawing/2014/main" id="{F25CA9AE-D2FE-EE77-9FB0-F0E60C66A460}"/>
              </a:ext>
            </a:extLst>
          </p:cNvPr>
          <p:cNvSpPr>
            <a:spLocks noGrp="1"/>
          </p:cNvSpPr>
          <p:nvPr>
            <p:ph sz="quarter" idx="11"/>
          </p:nvPr>
        </p:nvSpPr>
        <p:spPr>
          <a:xfrm>
            <a:off x="276255" y="3540228"/>
            <a:ext cx="8654680" cy="646454"/>
          </a:xfrm>
        </p:spPr>
        <p:txBody>
          <a:bodyPr/>
          <a:lstStyle/>
          <a:p>
            <a:r>
              <a:rPr lang="en-US" dirty="0"/>
              <a:t>It increases the sparsity of the network and in general, encourages sparse representations! </a:t>
            </a:r>
          </a:p>
          <a:p>
            <a:r>
              <a:rPr lang="en-US" dirty="0"/>
              <a:t>Sparsity can be added to any model with hidden units and is a powerful tool in our regularization arsenal.</a:t>
            </a:r>
          </a:p>
          <a:p>
            <a:endParaRPr lang="en-US" dirty="0"/>
          </a:p>
        </p:txBody>
      </p:sp>
      <p:grpSp>
        <p:nvGrpSpPr>
          <p:cNvPr id="5" name="Group 4">
            <a:extLst>
              <a:ext uri="{FF2B5EF4-FFF2-40B4-BE49-F238E27FC236}">
                <a16:creationId xmlns:a16="http://schemas.microsoft.com/office/drawing/2014/main" id="{756C4FDD-2F4C-D55B-E10F-A756543F73B3}"/>
              </a:ext>
            </a:extLst>
          </p:cNvPr>
          <p:cNvGrpSpPr/>
          <p:nvPr/>
        </p:nvGrpSpPr>
        <p:grpSpPr>
          <a:xfrm>
            <a:off x="4114800" y="856965"/>
            <a:ext cx="4784540" cy="2643422"/>
            <a:chOff x="301184" y="975351"/>
            <a:chExt cx="4784540" cy="2643422"/>
          </a:xfrm>
        </p:grpSpPr>
        <p:pic>
          <p:nvPicPr>
            <p:cNvPr id="6" name="Picture 5" descr="A diagram of a network&#10;&#10;Description automatically generated">
              <a:extLst>
                <a:ext uri="{FF2B5EF4-FFF2-40B4-BE49-F238E27FC236}">
                  <a16:creationId xmlns:a16="http://schemas.microsoft.com/office/drawing/2014/main" id="{CB62142E-2F86-BAB3-18BF-EA58DE8C2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84" y="1030969"/>
              <a:ext cx="4784540" cy="2587804"/>
            </a:xfrm>
            <a:prstGeom prst="rect">
              <a:avLst/>
            </a:prstGeom>
          </p:spPr>
        </p:pic>
        <p:grpSp>
          <p:nvGrpSpPr>
            <p:cNvPr id="3" name="Group 2">
              <a:extLst>
                <a:ext uri="{FF2B5EF4-FFF2-40B4-BE49-F238E27FC236}">
                  <a16:creationId xmlns:a16="http://schemas.microsoft.com/office/drawing/2014/main" id="{DE610777-F8C5-A151-D22C-B2684556DAD4}"/>
                </a:ext>
              </a:extLst>
            </p:cNvPr>
            <p:cNvGrpSpPr/>
            <p:nvPr/>
          </p:nvGrpSpPr>
          <p:grpSpPr>
            <a:xfrm>
              <a:off x="2927791" y="975351"/>
              <a:ext cx="1427324" cy="2182473"/>
              <a:chOff x="5105400" y="1315195"/>
              <a:chExt cx="1845527" cy="2491929"/>
            </a:xfrm>
          </p:grpSpPr>
          <p:grpSp>
            <p:nvGrpSpPr>
              <p:cNvPr id="9" name="Group 8">
                <a:extLst>
                  <a:ext uri="{FF2B5EF4-FFF2-40B4-BE49-F238E27FC236}">
                    <a16:creationId xmlns:a16="http://schemas.microsoft.com/office/drawing/2014/main" id="{34B8F675-C476-D92F-7FC4-D1C0D8723708}"/>
                  </a:ext>
                </a:extLst>
              </p:cNvPr>
              <p:cNvGrpSpPr/>
              <p:nvPr/>
            </p:nvGrpSpPr>
            <p:grpSpPr>
              <a:xfrm>
                <a:off x="5105400" y="2324871"/>
                <a:ext cx="609600" cy="493758"/>
                <a:chOff x="6934200" y="2455908"/>
                <a:chExt cx="914400" cy="838200"/>
              </a:xfrm>
            </p:grpSpPr>
            <p:cxnSp>
              <p:nvCxnSpPr>
                <p:cNvPr id="7" name="Straight Connector 6">
                  <a:extLst>
                    <a:ext uri="{FF2B5EF4-FFF2-40B4-BE49-F238E27FC236}">
                      <a16:creationId xmlns:a16="http://schemas.microsoft.com/office/drawing/2014/main" id="{35D5A2BA-3CF0-D8DA-9EE3-E47246B9DD67}"/>
                    </a:ext>
                  </a:extLst>
                </p:cNvPr>
                <p:cNvCxnSpPr/>
                <p:nvPr/>
              </p:nvCxnSpPr>
              <p:spPr bwMode="auto">
                <a:xfrm>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3A83C53C-8A1D-68FF-BA08-320E11866B7B}"/>
                    </a:ext>
                  </a:extLst>
                </p:cNvPr>
                <p:cNvCxnSpPr/>
                <p:nvPr/>
              </p:nvCxnSpPr>
              <p:spPr bwMode="auto">
                <a:xfrm flipH="1">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Group 9">
                <a:extLst>
                  <a:ext uri="{FF2B5EF4-FFF2-40B4-BE49-F238E27FC236}">
                    <a16:creationId xmlns:a16="http://schemas.microsoft.com/office/drawing/2014/main" id="{470FC64C-3733-F90D-4E36-2122EDA0F97C}"/>
                  </a:ext>
                </a:extLst>
              </p:cNvPr>
              <p:cNvGrpSpPr/>
              <p:nvPr/>
            </p:nvGrpSpPr>
            <p:grpSpPr>
              <a:xfrm>
                <a:off x="6324600" y="1315195"/>
                <a:ext cx="609600" cy="493758"/>
                <a:chOff x="6934200" y="2839051"/>
                <a:chExt cx="914400" cy="838200"/>
              </a:xfrm>
            </p:grpSpPr>
            <p:cxnSp>
              <p:nvCxnSpPr>
                <p:cNvPr id="11" name="Straight Connector 10">
                  <a:extLst>
                    <a:ext uri="{FF2B5EF4-FFF2-40B4-BE49-F238E27FC236}">
                      <a16:creationId xmlns:a16="http://schemas.microsoft.com/office/drawing/2014/main" id="{E568770A-C658-16C1-5C1B-3FD8A555EF2C}"/>
                    </a:ext>
                  </a:extLst>
                </p:cNvPr>
                <p:cNvCxnSpPr/>
                <p:nvPr/>
              </p:nvCxnSpPr>
              <p:spPr bwMode="auto">
                <a:xfrm>
                  <a:off x="6934200" y="2839051"/>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4D861D0D-CAD3-1E31-ACC8-E1002E22DB74}"/>
                    </a:ext>
                  </a:extLst>
                </p:cNvPr>
                <p:cNvCxnSpPr/>
                <p:nvPr/>
              </p:nvCxnSpPr>
              <p:spPr bwMode="auto">
                <a:xfrm flipH="1">
                  <a:off x="6934200" y="2839051"/>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Group 12">
                <a:extLst>
                  <a:ext uri="{FF2B5EF4-FFF2-40B4-BE49-F238E27FC236}">
                    <a16:creationId xmlns:a16="http://schemas.microsoft.com/office/drawing/2014/main" id="{77032656-E590-C7A2-7D6F-4A6608D285A8}"/>
                  </a:ext>
                </a:extLst>
              </p:cNvPr>
              <p:cNvGrpSpPr/>
              <p:nvPr/>
            </p:nvGrpSpPr>
            <p:grpSpPr>
              <a:xfrm>
                <a:off x="6324600" y="2122163"/>
                <a:ext cx="609600" cy="493758"/>
                <a:chOff x="6934200" y="2839051"/>
                <a:chExt cx="914400" cy="838200"/>
              </a:xfrm>
            </p:grpSpPr>
            <p:cxnSp>
              <p:nvCxnSpPr>
                <p:cNvPr id="14" name="Straight Connector 13">
                  <a:extLst>
                    <a:ext uri="{FF2B5EF4-FFF2-40B4-BE49-F238E27FC236}">
                      <a16:creationId xmlns:a16="http://schemas.microsoft.com/office/drawing/2014/main" id="{0A6C99CD-621E-4AE0-0CE8-E39ADE6E8C7F}"/>
                    </a:ext>
                  </a:extLst>
                </p:cNvPr>
                <p:cNvCxnSpPr/>
                <p:nvPr/>
              </p:nvCxnSpPr>
              <p:spPr bwMode="auto">
                <a:xfrm>
                  <a:off x="6934200" y="2839051"/>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0DC790EF-E5B9-C7D3-AE10-33220C9A4328}"/>
                    </a:ext>
                  </a:extLst>
                </p:cNvPr>
                <p:cNvCxnSpPr/>
                <p:nvPr/>
              </p:nvCxnSpPr>
              <p:spPr bwMode="auto">
                <a:xfrm flipH="1">
                  <a:off x="6934200" y="2839051"/>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Group 15">
                <a:extLst>
                  <a:ext uri="{FF2B5EF4-FFF2-40B4-BE49-F238E27FC236}">
                    <a16:creationId xmlns:a16="http://schemas.microsoft.com/office/drawing/2014/main" id="{16395309-531A-EE3D-8626-4231D60CD923}"/>
                  </a:ext>
                </a:extLst>
              </p:cNvPr>
              <p:cNvGrpSpPr/>
              <p:nvPr/>
            </p:nvGrpSpPr>
            <p:grpSpPr>
              <a:xfrm>
                <a:off x="6341327" y="3313366"/>
                <a:ext cx="609600" cy="493758"/>
                <a:chOff x="6934200" y="2455908"/>
                <a:chExt cx="914400" cy="838200"/>
              </a:xfrm>
            </p:grpSpPr>
            <p:cxnSp>
              <p:nvCxnSpPr>
                <p:cNvPr id="17" name="Straight Connector 16">
                  <a:extLst>
                    <a:ext uri="{FF2B5EF4-FFF2-40B4-BE49-F238E27FC236}">
                      <a16:creationId xmlns:a16="http://schemas.microsoft.com/office/drawing/2014/main" id="{740687F1-63EA-81EB-07DE-C8FBCDFB9539}"/>
                    </a:ext>
                  </a:extLst>
                </p:cNvPr>
                <p:cNvCxnSpPr/>
                <p:nvPr/>
              </p:nvCxnSpPr>
              <p:spPr bwMode="auto">
                <a:xfrm>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9BAB4D4-F5F9-42B4-20E7-892F3FC98C81}"/>
                    </a:ext>
                  </a:extLst>
                </p:cNvPr>
                <p:cNvCxnSpPr/>
                <p:nvPr/>
              </p:nvCxnSpPr>
              <p:spPr bwMode="auto">
                <a:xfrm flipH="1">
                  <a:off x="6934200" y="2455908"/>
                  <a:ext cx="914400" cy="838200"/>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9" name="Arrow: Right 18">
              <a:extLst>
                <a:ext uri="{FF2B5EF4-FFF2-40B4-BE49-F238E27FC236}">
                  <a16:creationId xmlns:a16="http://schemas.microsoft.com/office/drawing/2014/main" id="{A4403D04-C4F2-1348-44AB-38B8C3981443}"/>
                </a:ext>
              </a:extLst>
            </p:cNvPr>
            <p:cNvSpPr/>
            <p:nvPr/>
          </p:nvSpPr>
          <p:spPr bwMode="auto">
            <a:xfrm>
              <a:off x="2494716" y="2292083"/>
              <a:ext cx="433075" cy="214359"/>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spTree>
    <p:extLst>
      <p:ext uri="{BB962C8B-B14F-4D97-AF65-F5344CB8AC3E}">
        <p14:creationId xmlns:p14="http://schemas.microsoft.com/office/powerpoint/2010/main" val="4165529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Other Dropout Variations</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970759" y="971550"/>
            <a:ext cx="7202482" cy="2387829"/>
          </a:xfrm>
        </p:spPr>
        <p:txBody>
          <a:bodyPr/>
          <a:lstStyle/>
          <a:p>
            <a:r>
              <a:rPr lang="en-US" dirty="0"/>
              <a:t>There are many more variations of Dropout that have been proposed over the years. </a:t>
            </a:r>
          </a:p>
          <a:p>
            <a:r>
              <a:rPr lang="en-US" dirty="0"/>
              <a:t>Let’s briefly mention a few of them. (More detailed description and code are available at paperswithcode.com.</a:t>
            </a:r>
          </a:p>
          <a:p>
            <a:pPr lvl="1"/>
            <a:r>
              <a:rPr lang="en-US" dirty="0"/>
              <a:t>Inverted dropout</a:t>
            </a:r>
          </a:p>
          <a:p>
            <a:pPr lvl="1"/>
            <a:r>
              <a:rPr lang="en-US" dirty="0"/>
              <a:t>Gaussian dropout</a:t>
            </a:r>
          </a:p>
          <a:p>
            <a:pPr lvl="1"/>
            <a:r>
              <a:rPr lang="en-US" dirty="0" err="1"/>
              <a:t>DropConnect</a:t>
            </a:r>
            <a:endParaRPr lang="en-US" dirty="0"/>
          </a:p>
          <a:p>
            <a:pPr lvl="1"/>
            <a:r>
              <a:rPr lang="en-US" dirty="0"/>
              <a:t>Variational Dropout</a:t>
            </a:r>
          </a:p>
          <a:p>
            <a:pPr lvl="1"/>
            <a:r>
              <a:rPr lang="en-US" dirty="0"/>
              <a:t>Attention Dropout</a:t>
            </a:r>
          </a:p>
          <a:p>
            <a:pPr lvl="1"/>
            <a:r>
              <a:rPr lang="en-US" dirty="0"/>
              <a:t>Adaptive Dropout</a:t>
            </a:r>
          </a:p>
          <a:p>
            <a:pPr lvl="1"/>
            <a:r>
              <a:rPr lang="en-US" dirty="0"/>
              <a:t>Embedding Dropout</a:t>
            </a:r>
          </a:p>
          <a:p>
            <a:pPr lvl="1"/>
            <a:r>
              <a:rPr lang="en-US" dirty="0" err="1"/>
              <a:t>DropBlock</a:t>
            </a:r>
            <a:endParaRPr lang="en-US" dirty="0"/>
          </a:p>
          <a:p>
            <a:endParaRPr lang="en-US" dirty="0"/>
          </a:p>
        </p:txBody>
      </p:sp>
    </p:spTree>
    <p:extLst>
      <p:ext uri="{BB962C8B-B14F-4D97-AF65-F5344CB8AC3E}">
        <p14:creationId xmlns:p14="http://schemas.microsoft.com/office/powerpoint/2010/main" val="796285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597773" cy="490538"/>
          </a:xfrm>
        </p:spPr>
        <p:txBody>
          <a:bodyPr/>
          <a:lstStyle/>
          <a:p>
            <a:r>
              <a:rPr lang="en-US" dirty="0"/>
              <a:t>Other Dropout Variations: Inverted Dropout </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p:txBody>
          <a:bodyPr/>
          <a:lstStyle/>
          <a:p>
            <a:r>
              <a:rPr lang="en-US" b="1" i="1" dirty="0"/>
              <a:t>Inverted dropout </a:t>
            </a:r>
            <a:r>
              <a:rPr lang="en-US" dirty="0"/>
              <a:t>also randomly drops some units with probability p. The difference with traditional dropout is: </a:t>
            </a:r>
          </a:p>
          <a:p>
            <a:pPr lvl="1"/>
            <a:r>
              <a:rPr lang="en-US" dirty="0"/>
              <a:t>During training, it also scales the activations by the inverse of the kept nodes with probability 1−p. </a:t>
            </a:r>
          </a:p>
          <a:p>
            <a:pPr lvl="1"/>
            <a:r>
              <a:rPr lang="en-US" dirty="0"/>
              <a:t>The reason behind this is: to prevent the activations from becoming too large thus the need to modify the network during the testing phase. </a:t>
            </a:r>
          </a:p>
          <a:p>
            <a:pPr lvl="1"/>
            <a:r>
              <a:rPr lang="en-US" dirty="0"/>
              <a:t>The end result will be similar to the traditional dropout.</a:t>
            </a:r>
          </a:p>
          <a:p>
            <a:endParaRPr lang="en-US" dirty="0"/>
          </a:p>
          <a:p>
            <a:endParaRPr lang="en-US" dirty="0"/>
          </a:p>
        </p:txBody>
      </p:sp>
    </p:spTree>
    <p:extLst>
      <p:ext uri="{BB962C8B-B14F-4D97-AF65-F5344CB8AC3E}">
        <p14:creationId xmlns:p14="http://schemas.microsoft.com/office/powerpoint/2010/main" val="4035251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295401" y="285750"/>
            <a:ext cx="7696200" cy="490538"/>
          </a:xfrm>
        </p:spPr>
        <p:txBody>
          <a:bodyPr/>
          <a:lstStyle/>
          <a:p>
            <a:r>
              <a:rPr lang="en-US" dirty="0"/>
              <a:t>Other Dropout Variations: </a:t>
            </a:r>
            <a:r>
              <a:rPr lang="en-US" dirty="0" err="1"/>
              <a:t>DropConnect</a:t>
            </a:r>
            <a:endParaRPr lang="en-US" dirty="0"/>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291631" y="776288"/>
            <a:ext cx="8699970" cy="3456385"/>
          </a:xfrm>
        </p:spPr>
        <p:txBody>
          <a:bodyPr/>
          <a:lstStyle/>
          <a:p>
            <a:r>
              <a:rPr lang="en-US" b="1" i="1" dirty="0" err="1"/>
              <a:t>DropConnect</a:t>
            </a:r>
            <a:r>
              <a:rPr lang="en-US" dirty="0"/>
              <a:t> is a slightly different approach. </a:t>
            </a:r>
          </a:p>
          <a:p>
            <a:r>
              <a:rPr lang="en-US" dirty="0"/>
              <a:t>Instead of randomly zeroing out activations (units), </a:t>
            </a:r>
            <a:r>
              <a:rPr lang="en-US" i="1" u="sng" dirty="0"/>
              <a:t>it zeros random weights during each forward pass</a:t>
            </a:r>
            <a:r>
              <a:rPr lang="en-US" dirty="0"/>
              <a:t>. </a:t>
            </a:r>
          </a:p>
          <a:p>
            <a:pPr lvl="1"/>
            <a:r>
              <a:rPr lang="en-US" dirty="0"/>
              <a:t>The weights are dropped with a probability of 1−p. </a:t>
            </a:r>
          </a:p>
          <a:p>
            <a:pPr lvl="1"/>
            <a:r>
              <a:rPr lang="en-US" dirty="0"/>
              <a:t>This essentially transforms a fully connected layer to a sparsely connected layer. </a:t>
            </a:r>
          </a:p>
          <a:p>
            <a:r>
              <a:rPr lang="en-US" dirty="0"/>
              <a:t>Mathematically </a:t>
            </a:r>
            <a:r>
              <a:rPr lang="en-US" dirty="0" err="1"/>
              <a:t>DropConnect</a:t>
            </a:r>
            <a:r>
              <a:rPr lang="en-US" dirty="0"/>
              <a:t> can be represented as </a:t>
            </a:r>
          </a:p>
          <a:p>
            <a:pPr marL="0" indent="0">
              <a:buNone/>
            </a:pPr>
            <a:r>
              <a:rPr lang="en-US" dirty="0"/>
              <a:t>			A</a:t>
            </a:r>
            <a:r>
              <a:rPr lang="en-US" baseline="30000" dirty="0"/>
              <a:t>[s]</a:t>
            </a:r>
            <a:r>
              <a:rPr lang="en-US" dirty="0"/>
              <a:t> = </a:t>
            </a:r>
            <a:r>
              <a:rPr lang="el-GR" dirty="0"/>
              <a:t>ξ</a:t>
            </a:r>
            <a:r>
              <a:rPr lang="en-US" dirty="0"/>
              <a:t>((M∗W</a:t>
            </a:r>
            <a:r>
              <a:rPr lang="en-US" baseline="30000" dirty="0"/>
              <a:t> [s]</a:t>
            </a:r>
            <a:r>
              <a:rPr lang="en-US" dirty="0"/>
              <a:t>) A</a:t>
            </a:r>
            <a:r>
              <a:rPr lang="en-US" baseline="30000" dirty="0"/>
              <a:t>[s-1]</a:t>
            </a:r>
            <a:r>
              <a:rPr lang="en-US" dirty="0"/>
              <a:t>) </a:t>
            </a:r>
          </a:p>
          <a:p>
            <a:pPr>
              <a:buClr>
                <a:schemeClr val="bg1"/>
              </a:buClr>
            </a:pPr>
            <a:r>
              <a:rPr lang="en-US" dirty="0"/>
              <a:t>where A</a:t>
            </a:r>
            <a:r>
              <a:rPr lang="en-US" baseline="30000" dirty="0"/>
              <a:t>[s]</a:t>
            </a:r>
            <a:r>
              <a:rPr lang="en-US" dirty="0"/>
              <a:t> is the layers’ output, A</a:t>
            </a:r>
            <a:r>
              <a:rPr lang="en-US" baseline="30000" dirty="0"/>
              <a:t>[s-1]</a:t>
            </a:r>
            <a:r>
              <a:rPr lang="en-US" dirty="0"/>
              <a:t> the input, W</a:t>
            </a:r>
            <a:r>
              <a:rPr lang="en-US" baseline="30000" dirty="0"/>
              <a:t>[s]</a:t>
            </a:r>
            <a:r>
              <a:rPr lang="en-US" dirty="0"/>
              <a:t> the weights matrix, M a binary mask matrix, and </a:t>
            </a:r>
            <a:r>
              <a:rPr lang="el-GR" dirty="0"/>
              <a:t>ξ</a:t>
            </a:r>
            <a:r>
              <a:rPr lang="en-US" dirty="0"/>
              <a:t> is a coefficient. M is a mask that instantiates a different connectivity pattern from each data sample. </a:t>
            </a:r>
          </a:p>
          <a:p>
            <a:r>
              <a:rPr lang="en-US" dirty="0" err="1"/>
              <a:t>DropConnect</a:t>
            </a:r>
            <a:r>
              <a:rPr lang="en-US" dirty="0"/>
              <a:t> can be seen as a generalization of Dropout to the full-connection structure of a layer.</a:t>
            </a:r>
          </a:p>
          <a:p>
            <a:endParaRPr lang="en-US" dirty="0"/>
          </a:p>
          <a:p>
            <a:r>
              <a:rPr lang="en-US" dirty="0"/>
              <a:t>    </a:t>
            </a:r>
          </a:p>
        </p:txBody>
      </p:sp>
      <p:sp>
        <p:nvSpPr>
          <p:cNvPr id="4" name="TextBox 3">
            <a:extLst>
              <a:ext uri="{FF2B5EF4-FFF2-40B4-BE49-F238E27FC236}">
                <a16:creationId xmlns:a16="http://schemas.microsoft.com/office/drawing/2014/main" id="{B5E88D8D-DECC-8017-0D78-1FC9A485B690}"/>
              </a:ext>
            </a:extLst>
          </p:cNvPr>
          <p:cNvSpPr txBox="1"/>
          <p:nvPr/>
        </p:nvSpPr>
        <p:spPr>
          <a:xfrm rot="20803177">
            <a:off x="6530392" y="2543595"/>
            <a:ext cx="2451569" cy="369332"/>
          </a:xfrm>
          <a:prstGeom prst="rect">
            <a:avLst/>
          </a:prstGeom>
          <a:noFill/>
          <a:ln w="12700">
            <a:solidFill>
              <a:srgbClr val="FF0000"/>
            </a:solidFill>
          </a:ln>
        </p:spPr>
        <p:txBody>
          <a:bodyPr wrap="none" rtlCol="0">
            <a:spAutoFit/>
          </a:bodyPr>
          <a:lstStyle/>
          <a:p>
            <a:r>
              <a:rPr lang="el-GR" dirty="0">
                <a:solidFill>
                  <a:srgbClr val="FF0000"/>
                </a:solidFill>
              </a:rPr>
              <a:t>Ξ</a:t>
            </a:r>
            <a:r>
              <a:rPr lang="en-US" dirty="0">
                <a:solidFill>
                  <a:srgbClr val="FF0000"/>
                </a:solidFill>
              </a:rPr>
              <a:t>, </a:t>
            </a:r>
            <a:r>
              <a:rPr lang="el-GR" dirty="0">
                <a:solidFill>
                  <a:srgbClr val="FF0000"/>
                </a:solidFill>
              </a:rPr>
              <a:t>ξ</a:t>
            </a:r>
            <a:r>
              <a:rPr lang="en-US" dirty="0">
                <a:solidFill>
                  <a:srgbClr val="FF0000"/>
                </a:solidFill>
              </a:rPr>
              <a:t> [Greek letter “Xi”]</a:t>
            </a:r>
          </a:p>
        </p:txBody>
      </p:sp>
    </p:spTree>
    <p:extLst>
      <p:ext uri="{BB962C8B-B14F-4D97-AF65-F5344CB8AC3E}">
        <p14:creationId xmlns:p14="http://schemas.microsoft.com/office/powerpoint/2010/main" val="406323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990600" y="285750"/>
            <a:ext cx="8001001" cy="490538"/>
          </a:xfrm>
        </p:spPr>
        <p:txBody>
          <a:bodyPr/>
          <a:lstStyle/>
          <a:p>
            <a:r>
              <a:rPr lang="en-US" dirty="0"/>
              <a:t>Other Dropout Variations: Variational Dropout</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57199" y="1276350"/>
            <a:ext cx="8534401" cy="2956323"/>
          </a:xfrm>
        </p:spPr>
        <p:txBody>
          <a:bodyPr/>
          <a:lstStyle/>
          <a:p>
            <a:r>
              <a:rPr lang="en-US" b="1" i="1" dirty="0"/>
              <a:t>Variational Dropout</a:t>
            </a:r>
            <a:r>
              <a:rPr lang="en-US" dirty="0"/>
              <a:t>: we use the same dropout mask on each timestep. </a:t>
            </a:r>
          </a:p>
          <a:p>
            <a:pPr lvl="1"/>
            <a:r>
              <a:rPr lang="en-US" dirty="0"/>
              <a:t>This means that we will drop the same network units each time. </a:t>
            </a:r>
          </a:p>
          <a:p>
            <a:pPr lvl="1"/>
            <a:r>
              <a:rPr lang="en-US" dirty="0"/>
              <a:t>This was initially introduced for Recurrent Neural Networks (RNN) and it follows the same principles as variational inference.</a:t>
            </a:r>
          </a:p>
          <a:p>
            <a:endParaRPr lang="en-US" dirty="0"/>
          </a:p>
        </p:txBody>
      </p:sp>
    </p:spTree>
    <p:extLst>
      <p:ext uri="{BB962C8B-B14F-4D97-AF65-F5344CB8AC3E}">
        <p14:creationId xmlns:p14="http://schemas.microsoft.com/office/powerpoint/2010/main" val="1000422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990600" y="285750"/>
            <a:ext cx="8001001" cy="490538"/>
          </a:xfrm>
        </p:spPr>
        <p:txBody>
          <a:bodyPr/>
          <a:lstStyle/>
          <a:p>
            <a:r>
              <a:rPr lang="en-US" dirty="0"/>
              <a:t>Other Dropout Variations: Attention Dropout</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609599" y="1428751"/>
            <a:ext cx="7543801" cy="2667000"/>
          </a:xfrm>
        </p:spPr>
        <p:txBody>
          <a:bodyPr/>
          <a:lstStyle/>
          <a:p>
            <a:r>
              <a:rPr lang="en-US" b="1" i="1" dirty="0"/>
              <a:t>Attention Dropout</a:t>
            </a:r>
            <a:r>
              <a:rPr lang="en-US" dirty="0"/>
              <a:t>: popular over the past years because of the rapid advancements of attention-based models like Transformers. As you may have guessed, we randomly dropped certain attention units with probability p.</a:t>
            </a:r>
          </a:p>
          <a:p>
            <a:endParaRPr lang="en-US" dirty="0"/>
          </a:p>
        </p:txBody>
      </p:sp>
    </p:spTree>
    <p:extLst>
      <p:ext uri="{BB962C8B-B14F-4D97-AF65-F5344CB8AC3E}">
        <p14:creationId xmlns:p14="http://schemas.microsoft.com/office/powerpoint/2010/main" val="569513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990600" y="285750"/>
            <a:ext cx="8001001" cy="490538"/>
          </a:xfrm>
        </p:spPr>
        <p:txBody>
          <a:bodyPr/>
          <a:lstStyle/>
          <a:p>
            <a:r>
              <a:rPr lang="en-US" dirty="0"/>
              <a:t>Other Dropout Variations: Adaptive Dropout</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609599" y="1504951"/>
            <a:ext cx="7924801" cy="2286000"/>
          </a:xfrm>
        </p:spPr>
        <p:txBody>
          <a:bodyPr/>
          <a:lstStyle/>
          <a:p>
            <a:r>
              <a:rPr lang="en-US" b="1" i="1" dirty="0"/>
              <a:t>Adaptive</a:t>
            </a:r>
            <a:r>
              <a:rPr lang="en-US" dirty="0"/>
              <a:t> Dropout: a technique that extends dropout by allowing the dropout probability to be different for different units. The intuition is that there may be hidden units that can individually make confident predictions for the presence or absence of an important feature or combination of features.</a:t>
            </a:r>
          </a:p>
          <a:p>
            <a:endParaRPr lang="en-US" dirty="0"/>
          </a:p>
        </p:txBody>
      </p:sp>
    </p:spTree>
    <p:extLst>
      <p:ext uri="{BB962C8B-B14F-4D97-AF65-F5344CB8AC3E}">
        <p14:creationId xmlns:p14="http://schemas.microsoft.com/office/powerpoint/2010/main" val="3239233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990600" y="285750"/>
            <a:ext cx="8001001" cy="490538"/>
          </a:xfrm>
        </p:spPr>
        <p:txBody>
          <a:bodyPr/>
          <a:lstStyle/>
          <a:p>
            <a:r>
              <a:rPr lang="en-US" dirty="0"/>
              <a:t>Other Dropout Variations: Embedding Dropout</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609599" y="1504951"/>
            <a:ext cx="7924801" cy="2286000"/>
          </a:xfrm>
        </p:spPr>
        <p:txBody>
          <a:bodyPr/>
          <a:lstStyle/>
          <a:p>
            <a:r>
              <a:rPr lang="en-US" b="1" i="1" dirty="0"/>
              <a:t>Embedding Dropout</a:t>
            </a:r>
            <a:r>
              <a:rPr lang="en-US" dirty="0"/>
              <a:t>: a strategy that performs dropout on the embedding matrix and is used for a full forward and backward pass.</a:t>
            </a:r>
          </a:p>
        </p:txBody>
      </p:sp>
    </p:spTree>
    <p:extLst>
      <p:ext uri="{BB962C8B-B14F-4D97-AF65-F5344CB8AC3E}">
        <p14:creationId xmlns:p14="http://schemas.microsoft.com/office/powerpoint/2010/main" val="3088980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990600" y="285750"/>
            <a:ext cx="8001001" cy="490538"/>
          </a:xfrm>
        </p:spPr>
        <p:txBody>
          <a:bodyPr/>
          <a:lstStyle/>
          <a:p>
            <a:r>
              <a:rPr lang="en-US" dirty="0"/>
              <a:t>Other Dropout Variations: </a:t>
            </a:r>
            <a:r>
              <a:rPr lang="en-US" dirty="0" err="1"/>
              <a:t>DropBlock</a:t>
            </a:r>
            <a:endParaRPr lang="en-US" dirty="0"/>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609599" y="1504951"/>
            <a:ext cx="7772401" cy="2285999"/>
          </a:xfrm>
        </p:spPr>
        <p:txBody>
          <a:bodyPr/>
          <a:lstStyle/>
          <a:p>
            <a:r>
              <a:rPr lang="en-US" b="1" i="1" dirty="0" err="1"/>
              <a:t>DropBlock</a:t>
            </a:r>
            <a:r>
              <a:rPr lang="en-US" dirty="0"/>
              <a:t>: is used in Convolutional Neural Networks(CNN) and it discards all units in a continuous region of the feature map.</a:t>
            </a:r>
          </a:p>
        </p:txBody>
      </p:sp>
    </p:spTree>
    <p:extLst>
      <p:ext uri="{BB962C8B-B14F-4D97-AF65-F5344CB8AC3E}">
        <p14:creationId xmlns:p14="http://schemas.microsoft.com/office/powerpoint/2010/main" val="406187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Underfitting and Overfitting</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84186" y="914008"/>
            <a:ext cx="8175625" cy="490539"/>
          </a:xfrm>
        </p:spPr>
        <p:txBody>
          <a:bodyPr/>
          <a:lstStyle/>
          <a:p>
            <a:r>
              <a:rPr lang="en-US" dirty="0"/>
              <a:t>We have overfitting and underfitting, which are majorly responsible for the poor performances of the machine learning algorithms.</a:t>
            </a:r>
          </a:p>
        </p:txBody>
      </p:sp>
      <p:sp>
        <p:nvSpPr>
          <p:cNvPr id="6" name="TextBox 5">
            <a:extLst>
              <a:ext uri="{FF2B5EF4-FFF2-40B4-BE49-F238E27FC236}">
                <a16:creationId xmlns:a16="http://schemas.microsoft.com/office/drawing/2014/main" id="{11A6A72B-1418-FC58-57EE-6777C0C38505}"/>
              </a:ext>
            </a:extLst>
          </p:cNvPr>
          <p:cNvSpPr txBox="1"/>
          <p:nvPr/>
        </p:nvSpPr>
        <p:spPr>
          <a:xfrm>
            <a:off x="1219200" y="4400549"/>
            <a:ext cx="1358900" cy="276999"/>
          </a:xfrm>
          <a:prstGeom prst="rect">
            <a:avLst/>
          </a:prstGeom>
          <a:noFill/>
        </p:spPr>
        <p:txBody>
          <a:bodyPr wrap="square" lIns="0" tIns="0" rIns="0" bIns="0" rtlCol="0">
            <a:spAutoFit/>
          </a:bodyPr>
          <a:lstStyle/>
          <a:p>
            <a:r>
              <a:rPr lang="en-US" dirty="0"/>
              <a:t>Underfitting</a:t>
            </a:r>
          </a:p>
        </p:txBody>
      </p:sp>
      <p:sp>
        <p:nvSpPr>
          <p:cNvPr id="7" name="TextBox 6">
            <a:extLst>
              <a:ext uri="{FF2B5EF4-FFF2-40B4-BE49-F238E27FC236}">
                <a16:creationId xmlns:a16="http://schemas.microsoft.com/office/drawing/2014/main" id="{32B189BD-0687-7548-744B-9AEE31CCE6CD}"/>
              </a:ext>
            </a:extLst>
          </p:cNvPr>
          <p:cNvSpPr txBox="1"/>
          <p:nvPr/>
        </p:nvSpPr>
        <p:spPr>
          <a:xfrm>
            <a:off x="6680202" y="4400549"/>
            <a:ext cx="1358900" cy="276999"/>
          </a:xfrm>
          <a:prstGeom prst="rect">
            <a:avLst/>
          </a:prstGeom>
          <a:noFill/>
        </p:spPr>
        <p:txBody>
          <a:bodyPr wrap="square" lIns="0" tIns="0" rIns="0" bIns="0" rtlCol="0">
            <a:spAutoFit/>
          </a:bodyPr>
          <a:lstStyle/>
          <a:p>
            <a:r>
              <a:rPr lang="en-US" dirty="0"/>
              <a:t>Overfitting</a:t>
            </a:r>
          </a:p>
        </p:txBody>
      </p:sp>
      <p:pic>
        <p:nvPicPr>
          <p:cNvPr id="8" name="Picture 7" descr="A diagram of a curve&#10;&#10;Description automatically generated">
            <a:extLst>
              <a:ext uri="{FF2B5EF4-FFF2-40B4-BE49-F238E27FC236}">
                <a16:creationId xmlns:a16="http://schemas.microsoft.com/office/drawing/2014/main" id="{CACB4868-ABEC-4329-EC13-83397326D51A}"/>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157" r="3334" b="32665"/>
          <a:stretch/>
        </p:blipFill>
        <p:spPr>
          <a:xfrm>
            <a:off x="438148" y="1867293"/>
            <a:ext cx="8267700" cy="2362199"/>
          </a:xfrm>
          <a:prstGeom prst="rect">
            <a:avLst/>
          </a:prstGeom>
        </p:spPr>
      </p:pic>
      <p:sp>
        <p:nvSpPr>
          <p:cNvPr id="9" name="TextBox 8">
            <a:extLst>
              <a:ext uri="{FF2B5EF4-FFF2-40B4-BE49-F238E27FC236}">
                <a16:creationId xmlns:a16="http://schemas.microsoft.com/office/drawing/2014/main" id="{F7F91C55-9C20-3DD2-24EA-8BCD9B3D8AFD}"/>
              </a:ext>
            </a:extLst>
          </p:cNvPr>
          <p:cNvSpPr txBox="1"/>
          <p:nvPr/>
        </p:nvSpPr>
        <p:spPr>
          <a:xfrm>
            <a:off x="3892549" y="4400549"/>
            <a:ext cx="1358900" cy="276999"/>
          </a:xfrm>
          <a:prstGeom prst="rect">
            <a:avLst/>
          </a:prstGeom>
          <a:noFill/>
        </p:spPr>
        <p:txBody>
          <a:bodyPr wrap="square" lIns="0" tIns="0" rIns="0" bIns="0" rtlCol="0">
            <a:spAutoFit/>
          </a:bodyPr>
          <a:lstStyle/>
          <a:p>
            <a:r>
              <a:rPr lang="en-US" dirty="0"/>
              <a:t>Good Fitting</a:t>
            </a:r>
          </a:p>
        </p:txBody>
      </p:sp>
    </p:spTree>
    <p:extLst>
      <p:ext uri="{BB962C8B-B14F-4D97-AF65-F5344CB8AC3E}">
        <p14:creationId xmlns:p14="http://schemas.microsoft.com/office/powerpoint/2010/main" val="2067705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676400" y="285750"/>
            <a:ext cx="6440482" cy="490538"/>
          </a:xfrm>
        </p:spPr>
        <p:txBody>
          <a:bodyPr/>
          <a:lstStyle/>
          <a:p>
            <a:r>
              <a:rPr lang="en-US" dirty="0"/>
              <a:t>Stochastic Depth (1/2)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p:txBody>
          <a:bodyPr/>
          <a:lstStyle/>
          <a:p>
            <a:r>
              <a:rPr lang="en-US" b="1" i="1" dirty="0"/>
              <a:t>Stochastic depth </a:t>
            </a:r>
            <a:r>
              <a:rPr lang="en-US" dirty="0"/>
              <a:t>goes a step further. It drops entire network blocks while keeping the model intact during testing. The most popular application is in large </a:t>
            </a:r>
            <a:r>
              <a:rPr lang="en-US" dirty="0" err="1"/>
              <a:t>ResNets</a:t>
            </a:r>
            <a:r>
              <a:rPr lang="en-US" dirty="0"/>
              <a:t> where we bypass certain blocks through their skip connections.</a:t>
            </a:r>
          </a:p>
          <a:p>
            <a:r>
              <a:rPr lang="en-US" dirty="0"/>
              <a:t>(A Residual Network - </a:t>
            </a:r>
            <a:r>
              <a:rPr lang="en-US" dirty="0" err="1"/>
              <a:t>ResNet</a:t>
            </a:r>
            <a:r>
              <a:rPr lang="en-US" dirty="0"/>
              <a:t> is a network with skip connections that perform identity mappings, merged with the layer outputs by addition – we will discuss them later in the course).</a:t>
            </a:r>
          </a:p>
          <a:p>
            <a:r>
              <a:rPr lang="en-US" dirty="0"/>
              <a:t>In particular, Stochastic depth drops out each layer in the network that has residual connections around it. </a:t>
            </a:r>
          </a:p>
          <a:p>
            <a:r>
              <a:rPr lang="en-US" dirty="0"/>
              <a:t>It does so with a specified probability p that is a function of the layer depth.</a:t>
            </a:r>
          </a:p>
          <a:p>
            <a:endParaRPr lang="en-US" dirty="0"/>
          </a:p>
        </p:txBody>
      </p:sp>
    </p:spTree>
    <p:extLst>
      <p:ext uri="{BB962C8B-B14F-4D97-AF65-F5344CB8AC3E}">
        <p14:creationId xmlns:p14="http://schemas.microsoft.com/office/powerpoint/2010/main" val="4086846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676400" y="285750"/>
            <a:ext cx="6440482" cy="490538"/>
          </a:xfrm>
        </p:spPr>
        <p:txBody>
          <a:bodyPr/>
          <a:lstStyle/>
          <a:p>
            <a:r>
              <a:rPr lang="en-US" dirty="0"/>
              <a:t>Stochastic Depth (2/2)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16389" y="2648780"/>
            <a:ext cx="8251823" cy="1297156"/>
          </a:xfrm>
        </p:spPr>
        <p:txBody>
          <a:bodyPr/>
          <a:lstStyle/>
          <a:p>
            <a:r>
              <a:rPr lang="en-US" dirty="0"/>
              <a:t>In Original </a:t>
            </a:r>
            <a:r>
              <a:rPr lang="en-US" dirty="0" err="1"/>
              <a:t>ResNet</a:t>
            </a:r>
            <a:r>
              <a:rPr lang="en-US" dirty="0"/>
              <a:t>, suppose H</a:t>
            </a:r>
            <a:r>
              <a:rPr lang="en-US" baseline="30000" dirty="0"/>
              <a:t>[s-1]</a:t>
            </a:r>
            <a:r>
              <a:rPr lang="en-US" dirty="0"/>
              <a:t> is the input of the above </a:t>
            </a:r>
            <a:r>
              <a:rPr lang="en-US" dirty="0" err="1"/>
              <a:t>ResBlock</a:t>
            </a:r>
            <a:r>
              <a:rPr lang="en-US" dirty="0"/>
              <a:t>, H</a:t>
            </a:r>
            <a:r>
              <a:rPr lang="en-US" baseline="30000" dirty="0"/>
              <a:t>[s-1] </a:t>
            </a:r>
            <a:r>
              <a:rPr lang="en-US" dirty="0"/>
              <a:t>will go through two paths.</a:t>
            </a:r>
          </a:p>
          <a:p>
            <a:pPr lvl="1"/>
            <a:r>
              <a:rPr lang="en-US" dirty="0"/>
              <a:t>Upper Path f</a:t>
            </a:r>
            <a:r>
              <a:rPr lang="en-US" baseline="30000" dirty="0"/>
              <a:t>[s]</a:t>
            </a:r>
            <a:r>
              <a:rPr lang="en-US" dirty="0"/>
              <a:t>(H</a:t>
            </a:r>
            <a:r>
              <a:rPr lang="en-US" baseline="30000" dirty="0"/>
              <a:t>[s-1]</a:t>
            </a:r>
            <a:r>
              <a:rPr lang="en-US" dirty="0"/>
              <a:t>): Conv &gt; BN &gt; </a:t>
            </a:r>
            <a:r>
              <a:rPr lang="en-US" dirty="0" err="1"/>
              <a:t>ReLU</a:t>
            </a:r>
            <a:r>
              <a:rPr lang="en-US" dirty="0"/>
              <a:t> &gt; Conv &gt; BN</a:t>
            </a:r>
          </a:p>
          <a:p>
            <a:pPr lvl="1"/>
            <a:r>
              <a:rPr lang="en-US" dirty="0"/>
              <a:t>Lower Path id(H</a:t>
            </a:r>
            <a:r>
              <a:rPr lang="en-US" baseline="30000" dirty="0"/>
              <a:t>[s-1]</a:t>
            </a:r>
            <a:r>
              <a:rPr lang="en-US" dirty="0"/>
              <a:t>): Identity path without modification of the input</a:t>
            </a:r>
          </a:p>
          <a:p>
            <a:r>
              <a:rPr lang="en-US" dirty="0"/>
              <a:t>Then the outputs of these two paths are added together, then </a:t>
            </a:r>
            <a:r>
              <a:rPr lang="en-US" dirty="0" err="1"/>
              <a:t>ReLU</a:t>
            </a:r>
            <a:r>
              <a:rPr lang="en-US" dirty="0"/>
              <a:t>, and become H</a:t>
            </a:r>
            <a:r>
              <a:rPr lang="en-US" baseline="30000" dirty="0"/>
              <a:t>[s]</a:t>
            </a:r>
            <a:r>
              <a:rPr lang="en-US" dirty="0"/>
              <a:t>.</a:t>
            </a:r>
          </a:p>
        </p:txBody>
      </p:sp>
      <p:grpSp>
        <p:nvGrpSpPr>
          <p:cNvPr id="13" name="Group 12">
            <a:extLst>
              <a:ext uri="{FF2B5EF4-FFF2-40B4-BE49-F238E27FC236}">
                <a16:creationId xmlns:a16="http://schemas.microsoft.com/office/drawing/2014/main" id="{079180CF-84CB-408C-AAF0-DA6FF49290BC}"/>
              </a:ext>
            </a:extLst>
          </p:cNvPr>
          <p:cNvGrpSpPr/>
          <p:nvPr/>
        </p:nvGrpSpPr>
        <p:grpSpPr>
          <a:xfrm>
            <a:off x="514812" y="867515"/>
            <a:ext cx="8153400" cy="1788437"/>
            <a:chOff x="514812" y="867515"/>
            <a:chExt cx="8153400" cy="1788437"/>
          </a:xfrm>
        </p:grpSpPr>
        <p:pic>
          <p:nvPicPr>
            <p:cNvPr id="7" name="Picture 6" descr="A diagram of a block diagram&#10;&#10;Description automatically generated">
              <a:extLst>
                <a:ext uri="{FF2B5EF4-FFF2-40B4-BE49-F238E27FC236}">
                  <a16:creationId xmlns:a16="http://schemas.microsoft.com/office/drawing/2014/main" id="{DA19F8B9-8223-615E-9AF8-0738A6125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12" y="867515"/>
              <a:ext cx="8153400" cy="1788437"/>
            </a:xfrm>
            <a:prstGeom prst="rect">
              <a:avLst/>
            </a:prstGeom>
          </p:spPr>
        </p:pic>
        <p:sp>
          <p:nvSpPr>
            <p:cNvPr id="9" name="TextBox 8">
              <a:extLst>
                <a:ext uri="{FF2B5EF4-FFF2-40B4-BE49-F238E27FC236}">
                  <a16:creationId xmlns:a16="http://schemas.microsoft.com/office/drawing/2014/main" id="{1D91A62A-39BD-A693-7C2B-6BD3660EF9B3}"/>
                </a:ext>
              </a:extLst>
            </p:cNvPr>
            <p:cNvSpPr txBox="1"/>
            <p:nvPr/>
          </p:nvSpPr>
          <p:spPr>
            <a:xfrm>
              <a:off x="685800" y="1597346"/>
              <a:ext cx="551988" cy="276999"/>
            </a:xfrm>
            <a:prstGeom prst="rect">
              <a:avLst/>
            </a:prstGeom>
            <a:solidFill>
              <a:schemeClr val="bg1"/>
            </a:solidFill>
          </p:spPr>
          <p:txBody>
            <a:bodyPr wrap="square" lIns="0" tIns="0" rIns="0" bIns="0">
              <a:spAutoFit/>
            </a:bodyPr>
            <a:lstStyle/>
            <a:p>
              <a:r>
                <a:rPr lang="en-US" dirty="0"/>
                <a:t>H</a:t>
              </a:r>
              <a:r>
                <a:rPr lang="en-US" baseline="30000" dirty="0"/>
                <a:t>[s-1] </a:t>
              </a:r>
              <a:endParaRPr lang="en-US" dirty="0"/>
            </a:p>
          </p:txBody>
        </p:sp>
        <p:sp>
          <p:nvSpPr>
            <p:cNvPr id="10" name="TextBox 9">
              <a:extLst>
                <a:ext uri="{FF2B5EF4-FFF2-40B4-BE49-F238E27FC236}">
                  <a16:creationId xmlns:a16="http://schemas.microsoft.com/office/drawing/2014/main" id="{A4BB9302-8EE8-F04A-66C3-42679AD2531B}"/>
                </a:ext>
              </a:extLst>
            </p:cNvPr>
            <p:cNvSpPr txBox="1"/>
            <p:nvPr/>
          </p:nvSpPr>
          <p:spPr>
            <a:xfrm>
              <a:off x="8077200" y="1550723"/>
              <a:ext cx="551988" cy="276999"/>
            </a:xfrm>
            <a:prstGeom prst="rect">
              <a:avLst/>
            </a:prstGeom>
            <a:solidFill>
              <a:schemeClr val="bg1"/>
            </a:solidFill>
          </p:spPr>
          <p:txBody>
            <a:bodyPr wrap="square" lIns="0" tIns="0" rIns="0" bIns="0">
              <a:spAutoFit/>
            </a:bodyPr>
            <a:lstStyle/>
            <a:p>
              <a:r>
                <a:rPr lang="en-US" dirty="0"/>
                <a:t>H</a:t>
              </a:r>
              <a:r>
                <a:rPr lang="en-US" baseline="30000" dirty="0"/>
                <a:t>[s] </a:t>
              </a:r>
              <a:endParaRPr lang="en-US" dirty="0"/>
            </a:p>
          </p:txBody>
        </p:sp>
        <p:sp>
          <p:nvSpPr>
            <p:cNvPr id="11" name="TextBox 10">
              <a:extLst>
                <a:ext uri="{FF2B5EF4-FFF2-40B4-BE49-F238E27FC236}">
                  <a16:creationId xmlns:a16="http://schemas.microsoft.com/office/drawing/2014/main" id="{FEED7559-3B50-2DAA-A5BA-931FD1FAD5D4}"/>
                </a:ext>
              </a:extLst>
            </p:cNvPr>
            <p:cNvSpPr txBox="1"/>
            <p:nvPr/>
          </p:nvSpPr>
          <p:spPr>
            <a:xfrm>
              <a:off x="4191000" y="2099592"/>
              <a:ext cx="990600" cy="276999"/>
            </a:xfrm>
            <a:prstGeom prst="rect">
              <a:avLst/>
            </a:prstGeom>
            <a:solidFill>
              <a:srgbClr val="B9EDFF"/>
            </a:solidFill>
          </p:spPr>
          <p:txBody>
            <a:bodyPr wrap="square" lIns="0" tIns="0" rIns="0" bIns="0">
              <a:spAutoFit/>
            </a:bodyPr>
            <a:lstStyle/>
            <a:p>
              <a:r>
                <a:rPr lang="en-US" dirty="0"/>
                <a:t>id(H</a:t>
              </a:r>
              <a:r>
                <a:rPr lang="en-US" baseline="30000" dirty="0"/>
                <a:t>[s-1]</a:t>
              </a:r>
              <a:r>
                <a:rPr lang="en-US" dirty="0"/>
                <a:t>)</a:t>
              </a:r>
            </a:p>
          </p:txBody>
        </p:sp>
        <p:sp>
          <p:nvSpPr>
            <p:cNvPr id="12" name="TextBox 11">
              <a:extLst>
                <a:ext uri="{FF2B5EF4-FFF2-40B4-BE49-F238E27FC236}">
                  <a16:creationId xmlns:a16="http://schemas.microsoft.com/office/drawing/2014/main" id="{9608CB14-CD60-D3DB-5A15-D0E78E94FAF5}"/>
                </a:ext>
              </a:extLst>
            </p:cNvPr>
            <p:cNvSpPr txBox="1"/>
            <p:nvPr/>
          </p:nvSpPr>
          <p:spPr>
            <a:xfrm>
              <a:off x="4114800" y="1220296"/>
              <a:ext cx="990600" cy="276999"/>
            </a:xfrm>
            <a:prstGeom prst="rect">
              <a:avLst/>
            </a:prstGeom>
            <a:solidFill>
              <a:srgbClr val="B9EDFF"/>
            </a:solidFill>
          </p:spPr>
          <p:txBody>
            <a:bodyPr wrap="square" lIns="0" tIns="0" rIns="0" bIns="0">
              <a:spAutoFit/>
            </a:bodyPr>
            <a:lstStyle/>
            <a:p>
              <a:r>
                <a:rPr lang="en-US" dirty="0"/>
                <a:t>f</a:t>
              </a:r>
              <a:r>
                <a:rPr lang="en-US" baseline="30000" dirty="0"/>
                <a:t>[s] </a:t>
              </a:r>
              <a:r>
                <a:rPr lang="en-US" dirty="0"/>
                <a:t>(H</a:t>
              </a:r>
              <a:r>
                <a:rPr lang="en-US" baseline="30000" dirty="0"/>
                <a:t>[s-1]</a:t>
              </a:r>
              <a:r>
                <a:rPr lang="en-US" dirty="0"/>
                <a:t>)</a:t>
              </a:r>
            </a:p>
          </p:txBody>
        </p:sp>
      </p:grpSp>
    </p:spTree>
    <p:extLst>
      <p:ext uri="{BB962C8B-B14F-4D97-AF65-F5344CB8AC3E}">
        <p14:creationId xmlns:p14="http://schemas.microsoft.com/office/powerpoint/2010/main" val="2383700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676400" y="285750"/>
            <a:ext cx="6440482" cy="490538"/>
          </a:xfrm>
        </p:spPr>
        <p:txBody>
          <a:bodyPr/>
          <a:lstStyle/>
          <a:p>
            <a:r>
              <a:rPr lang="en-US" dirty="0"/>
              <a:t>Stochastic Depth (2/2)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34975" y="3257550"/>
            <a:ext cx="8251823" cy="1297156"/>
          </a:xfrm>
        </p:spPr>
        <p:txBody>
          <a:bodyPr/>
          <a:lstStyle/>
          <a:p>
            <a:r>
              <a:rPr lang="en-US" dirty="0"/>
              <a:t>Mathematically we can express this as:</a:t>
            </a:r>
          </a:p>
          <a:p>
            <a:r>
              <a:rPr lang="en-US" dirty="0"/>
              <a:t>H</a:t>
            </a:r>
            <a:r>
              <a:rPr lang="en-US" baseline="30000" dirty="0"/>
              <a:t>[s]</a:t>
            </a:r>
            <a:r>
              <a:rPr lang="en-US" dirty="0"/>
              <a:t>=</a:t>
            </a:r>
            <a:r>
              <a:rPr lang="en-US" dirty="0" err="1"/>
              <a:t>ReLU</a:t>
            </a:r>
            <a:r>
              <a:rPr lang="en-US" dirty="0"/>
              <a:t>(bn</a:t>
            </a:r>
            <a:r>
              <a:rPr lang="en-US" baseline="30000" dirty="0"/>
              <a:t>[s]</a:t>
            </a:r>
            <a:r>
              <a:rPr lang="en-US" dirty="0"/>
              <a:t>f</a:t>
            </a:r>
            <a:r>
              <a:rPr lang="en-US" baseline="30000" dirty="0"/>
              <a:t>[s]</a:t>
            </a:r>
            <a:r>
              <a:rPr lang="en-US" dirty="0"/>
              <a:t>(H</a:t>
            </a:r>
            <a:r>
              <a:rPr lang="en-US" baseline="30000" dirty="0"/>
              <a:t>[s-1]</a:t>
            </a:r>
            <a:r>
              <a:rPr lang="en-US" dirty="0"/>
              <a:t>)+id(H</a:t>
            </a:r>
            <a:r>
              <a:rPr lang="en-US" baseline="30000" dirty="0"/>
              <a:t>[s-1]</a:t>
            </a:r>
            <a:r>
              <a:rPr lang="en-US" dirty="0"/>
              <a:t>))</a:t>
            </a:r>
          </a:p>
          <a:p>
            <a:pPr>
              <a:buClr>
                <a:schemeClr val="bg1">
                  <a:lumMod val="95000"/>
                </a:schemeClr>
              </a:buClr>
            </a:pPr>
            <a:r>
              <a:rPr lang="en-US" dirty="0"/>
              <a:t>where bn is a Bernoulli random variable that shows if a block is active or inactive. If bn=0 the block will be inactive and if bn=1 active.</a:t>
            </a:r>
          </a:p>
        </p:txBody>
      </p:sp>
      <p:pic>
        <p:nvPicPr>
          <p:cNvPr id="5" name="Picture 4" descr="A diagram of a diagram of a diagram&#10;&#10;Description automatically generated with medium confidence">
            <a:extLst>
              <a:ext uri="{FF2B5EF4-FFF2-40B4-BE49-F238E27FC236}">
                <a16:creationId xmlns:a16="http://schemas.microsoft.com/office/drawing/2014/main" id="{D5D83C43-40D1-0F84-B3B9-2D9D0C3DA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1" y="776288"/>
            <a:ext cx="7448550" cy="2533650"/>
          </a:xfrm>
          <a:prstGeom prst="rect">
            <a:avLst/>
          </a:prstGeom>
        </p:spPr>
      </p:pic>
    </p:spTree>
    <p:extLst>
      <p:ext uri="{BB962C8B-B14F-4D97-AF65-F5344CB8AC3E}">
        <p14:creationId xmlns:p14="http://schemas.microsoft.com/office/powerpoint/2010/main" val="2260778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Bernoulli Random Variable</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34975" y="1098321"/>
            <a:ext cx="8099425" cy="1854429"/>
          </a:xfrm>
        </p:spPr>
        <p:txBody>
          <a:bodyPr/>
          <a:lstStyle/>
          <a:p>
            <a:r>
              <a:rPr lang="en-US" dirty="0"/>
              <a:t>Bernoulli distribution is a discrete probability distribution where the Bernoulli random variable </a:t>
            </a:r>
            <a:r>
              <a:rPr lang="en-US" b="1" dirty="0"/>
              <a:t>can have only 0 or 1 as the outcome</a:t>
            </a:r>
            <a:r>
              <a:rPr lang="en-US" dirty="0"/>
              <a:t>. p is the probability of success and 1 - p is the probability of failure. The mean of a Bernoulli distribution is E[X] = p and the variance, Var[X] = p(1-p).</a:t>
            </a:r>
          </a:p>
          <a:p>
            <a:endParaRPr lang="en-US" dirty="0"/>
          </a:p>
        </p:txBody>
      </p:sp>
    </p:spTree>
    <p:extLst>
      <p:ext uri="{BB962C8B-B14F-4D97-AF65-F5344CB8AC3E}">
        <p14:creationId xmlns:p14="http://schemas.microsoft.com/office/powerpoint/2010/main" val="295813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676400" y="285750"/>
            <a:ext cx="6440482" cy="490538"/>
          </a:xfrm>
        </p:spPr>
        <p:txBody>
          <a:bodyPr/>
          <a:lstStyle/>
          <a:p>
            <a:r>
              <a:rPr lang="en-US" dirty="0"/>
              <a:t>Early Stopping (1/2)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34975" y="1098321"/>
            <a:ext cx="3679825" cy="3454629"/>
          </a:xfrm>
        </p:spPr>
        <p:txBody>
          <a:bodyPr/>
          <a:lstStyle/>
          <a:p>
            <a:r>
              <a:rPr lang="en-US" b="1" i="1" dirty="0"/>
              <a:t>Early stopping </a:t>
            </a:r>
            <a:r>
              <a:rPr lang="en-US" dirty="0"/>
              <a:t>is one of the most commonly used strategies because it is very simple and quite effective. It refers to the process of stopping the training when the training error is no longer decreasing but the validation error is starting to rise.</a:t>
            </a:r>
          </a:p>
        </p:txBody>
      </p:sp>
      <p:pic>
        <p:nvPicPr>
          <p:cNvPr id="5" name="Picture 4" descr="A graph of a function&#10;&#10;Description automatically generated with medium confidence">
            <a:extLst>
              <a:ext uri="{FF2B5EF4-FFF2-40B4-BE49-F238E27FC236}">
                <a16:creationId xmlns:a16="http://schemas.microsoft.com/office/drawing/2014/main" id="{C378F3B3-9CCB-35AB-C7F6-BBB58B4784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200" y="971550"/>
            <a:ext cx="4606171" cy="3454628"/>
          </a:xfrm>
          <a:prstGeom prst="rect">
            <a:avLst/>
          </a:prstGeom>
        </p:spPr>
      </p:pic>
    </p:spTree>
    <p:extLst>
      <p:ext uri="{BB962C8B-B14F-4D97-AF65-F5344CB8AC3E}">
        <p14:creationId xmlns:p14="http://schemas.microsoft.com/office/powerpoint/2010/main" val="466464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676400" y="285750"/>
            <a:ext cx="6440482" cy="490538"/>
          </a:xfrm>
        </p:spPr>
        <p:txBody>
          <a:bodyPr/>
          <a:lstStyle/>
          <a:p>
            <a:r>
              <a:rPr lang="en-US" dirty="0"/>
              <a:t>Early Stopping (2/2)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07987" y="844435"/>
            <a:ext cx="8328025" cy="3454629"/>
          </a:xfrm>
        </p:spPr>
        <p:txBody>
          <a:bodyPr/>
          <a:lstStyle/>
          <a:p>
            <a:r>
              <a:rPr lang="en-US" dirty="0"/>
              <a:t>This implies that we store the trainable parameters periodically and track the validation error. </a:t>
            </a:r>
          </a:p>
          <a:p>
            <a:pPr lvl="1"/>
            <a:r>
              <a:rPr lang="en-US" dirty="0"/>
              <a:t>After the training stopped, we return the trainable parameters to the exact point where the validation error started to rise, instead of the last ones.</a:t>
            </a:r>
          </a:p>
          <a:p>
            <a:r>
              <a:rPr lang="en-US" dirty="0"/>
              <a:t>A different way to think of early stopping is as a very efficient hyperparameter selection algorithm, which sets the number of epochs to the absolute best. </a:t>
            </a:r>
          </a:p>
          <a:p>
            <a:pPr lvl="1"/>
            <a:r>
              <a:rPr lang="en-US" dirty="0"/>
              <a:t>It essentially restricts the optimization procedure to a small volume of the trainable parameters space close to the initial parameters.</a:t>
            </a:r>
          </a:p>
          <a:p>
            <a:r>
              <a:rPr lang="en-US" dirty="0"/>
              <a:t>It can also be proven that in the case of a simple linear model with a quadratic error function and simple gradient descent, early stopping is equivalent to L2 regularization.</a:t>
            </a:r>
          </a:p>
        </p:txBody>
      </p:sp>
    </p:spTree>
    <p:extLst>
      <p:ext uri="{BB962C8B-B14F-4D97-AF65-F5344CB8AC3E}">
        <p14:creationId xmlns:p14="http://schemas.microsoft.com/office/powerpoint/2010/main" val="838589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Parameter Sharing</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sz="quarter" idx="10"/>
          </p:nvPr>
        </p:nvSpPr>
        <p:spPr>
          <a:xfrm>
            <a:off x="143107" y="904236"/>
            <a:ext cx="4809893" cy="1076325"/>
          </a:xfrm>
        </p:spPr>
        <p:txBody>
          <a:bodyPr/>
          <a:lstStyle/>
          <a:p>
            <a:r>
              <a:rPr lang="en-US" dirty="0"/>
              <a:t>Parameter sharing follows a different approach. Instead of penalizing model parameters, it forces a group of parameters to be equal. </a:t>
            </a:r>
          </a:p>
        </p:txBody>
      </p:sp>
      <p:sp>
        <p:nvSpPr>
          <p:cNvPr id="6" name="Content Placeholder 5">
            <a:extLst>
              <a:ext uri="{FF2B5EF4-FFF2-40B4-BE49-F238E27FC236}">
                <a16:creationId xmlns:a16="http://schemas.microsoft.com/office/drawing/2014/main" id="{B604CA23-4ED8-6D24-4482-F26E3F9B13B1}"/>
              </a:ext>
            </a:extLst>
          </p:cNvPr>
          <p:cNvSpPr>
            <a:spLocks noGrp="1"/>
          </p:cNvSpPr>
          <p:nvPr>
            <p:ph sz="quarter" idx="11"/>
          </p:nvPr>
        </p:nvSpPr>
        <p:spPr>
          <a:xfrm>
            <a:off x="143106" y="2108509"/>
            <a:ext cx="8924693" cy="2462213"/>
          </a:xfrm>
        </p:spPr>
        <p:txBody>
          <a:bodyPr/>
          <a:lstStyle/>
          <a:p>
            <a:pPr lvl="1"/>
            <a:r>
              <a:rPr lang="en-US" dirty="0"/>
              <a:t>This can be seen as a way to apply our previous domain knowledge to the training process. </a:t>
            </a:r>
          </a:p>
          <a:p>
            <a:pPr lvl="1"/>
            <a:r>
              <a:rPr lang="en-US" dirty="0"/>
              <a:t>Various approaches have been proposed over the years but the most popular one is by far Convolutional Neural Networks (CNN).</a:t>
            </a:r>
          </a:p>
          <a:p>
            <a:r>
              <a:rPr lang="en-US" dirty="0"/>
              <a:t>Convolutional Neural Networks (CNN) take advantage of the spatial structure of images by sharing parameters across different locations in the input. </a:t>
            </a:r>
          </a:p>
          <a:p>
            <a:pPr lvl="1"/>
            <a:r>
              <a:rPr lang="en-US" dirty="0"/>
              <a:t>Since each kernel is convoluted with different blocks of the input image, the weight is shared among the blocks instead of having separate ones.</a:t>
            </a:r>
          </a:p>
          <a:p>
            <a:endParaRPr lang="en-US" dirty="0"/>
          </a:p>
        </p:txBody>
      </p:sp>
      <p:pic>
        <p:nvPicPr>
          <p:cNvPr id="5" name="Picture 4" descr="A dog standing on grass&#10;&#10;Description automatically generated">
            <a:extLst>
              <a:ext uri="{FF2B5EF4-FFF2-40B4-BE49-F238E27FC236}">
                <a16:creationId xmlns:a16="http://schemas.microsoft.com/office/drawing/2014/main" id="{386E9E1D-2927-BA52-6F7C-FB982883A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33350"/>
            <a:ext cx="3790329" cy="1926576"/>
          </a:xfrm>
          <a:prstGeom prst="rect">
            <a:avLst/>
          </a:prstGeom>
        </p:spPr>
      </p:pic>
    </p:spTree>
    <p:extLst>
      <p:ext uri="{BB962C8B-B14F-4D97-AF65-F5344CB8AC3E}">
        <p14:creationId xmlns:p14="http://schemas.microsoft.com/office/powerpoint/2010/main" val="36559325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609600" y="3867150"/>
            <a:ext cx="8534400" cy="533400"/>
          </a:xfrm>
        </p:spPr>
        <p:txBody>
          <a:bodyPr/>
          <a:lstStyle/>
          <a:p>
            <a:pPr marL="2290763" indent="-2290763"/>
            <a:r>
              <a:rPr lang="en-US" dirty="0"/>
              <a:t>Chapter 9 – Underfitting vs Overfitting,</a:t>
            </a:r>
            <a:br>
              <a:rPr lang="en-US" dirty="0"/>
            </a:br>
            <a:r>
              <a:rPr lang="en-US" dirty="0"/>
              <a:t>Bias vs Variance, and Regularization vs Dropout</a:t>
            </a:r>
          </a:p>
        </p:txBody>
      </p:sp>
    </p:spTree>
    <p:extLst>
      <p:ext uri="{BB962C8B-B14F-4D97-AF65-F5344CB8AC3E}">
        <p14:creationId xmlns:p14="http://schemas.microsoft.com/office/powerpoint/2010/main" val="124694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134D5D-F77D-7861-F8D3-8A3938EACDE6}"/>
              </a:ext>
            </a:extLst>
          </p:cNvPr>
          <p:cNvSpPr>
            <a:spLocks noGrp="1"/>
          </p:cNvSpPr>
          <p:nvPr>
            <p:ph type="title"/>
          </p:nvPr>
        </p:nvSpPr>
        <p:spPr>
          <a:xfrm>
            <a:off x="1393827" y="285750"/>
            <a:ext cx="7140573" cy="490538"/>
          </a:xfrm>
        </p:spPr>
        <p:txBody>
          <a:bodyPr/>
          <a:lstStyle/>
          <a:p>
            <a:r>
              <a:rPr lang="en-US" dirty="0"/>
              <a:t>Evidences of Underfitting and Overfitting</a:t>
            </a:r>
          </a:p>
        </p:txBody>
      </p:sp>
      <p:pic>
        <p:nvPicPr>
          <p:cNvPr id="6" name="Picture 5" descr="A diagram of a graph&#10;&#10;Description automatically generated with medium confidence">
            <a:extLst>
              <a:ext uri="{FF2B5EF4-FFF2-40B4-BE49-F238E27FC236}">
                <a16:creationId xmlns:a16="http://schemas.microsoft.com/office/drawing/2014/main" id="{4C8417B7-63CC-3113-297E-4799C0D55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66" y="776288"/>
            <a:ext cx="6723055" cy="3781718"/>
          </a:xfrm>
          <a:prstGeom prst="rect">
            <a:avLst/>
          </a:prstGeom>
        </p:spPr>
      </p:pic>
    </p:spTree>
    <p:extLst>
      <p:ext uri="{BB962C8B-B14F-4D97-AF65-F5344CB8AC3E}">
        <p14:creationId xmlns:p14="http://schemas.microsoft.com/office/powerpoint/2010/main" val="167231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134D5D-F77D-7861-F8D3-8A3938EACDE6}"/>
              </a:ext>
            </a:extLst>
          </p:cNvPr>
          <p:cNvSpPr>
            <a:spLocks noGrp="1"/>
          </p:cNvSpPr>
          <p:nvPr>
            <p:ph type="title"/>
          </p:nvPr>
        </p:nvSpPr>
        <p:spPr/>
        <p:txBody>
          <a:bodyPr/>
          <a:lstStyle/>
          <a:p>
            <a:r>
              <a:rPr lang="en-US" dirty="0"/>
              <a:t>Gradient Descent Early Stopping</a:t>
            </a:r>
          </a:p>
        </p:txBody>
      </p:sp>
      <p:sp>
        <p:nvSpPr>
          <p:cNvPr id="2" name="Content Placeholder 1">
            <a:extLst>
              <a:ext uri="{FF2B5EF4-FFF2-40B4-BE49-F238E27FC236}">
                <a16:creationId xmlns:a16="http://schemas.microsoft.com/office/drawing/2014/main" id="{B269D971-6F5E-DCA3-599D-C084FB554C96}"/>
              </a:ext>
            </a:extLst>
          </p:cNvPr>
          <p:cNvSpPr>
            <a:spLocks noGrp="1"/>
          </p:cNvSpPr>
          <p:nvPr>
            <p:ph idx="1"/>
          </p:nvPr>
        </p:nvSpPr>
        <p:spPr>
          <a:xfrm>
            <a:off x="5105400" y="1098322"/>
            <a:ext cx="3581398" cy="1092428"/>
          </a:xfrm>
        </p:spPr>
        <p:txBody>
          <a:bodyPr/>
          <a:lstStyle/>
          <a:p>
            <a:r>
              <a:rPr lang="en-US" dirty="0"/>
              <a:t>Gradient descent early stopping at the unexpected loss function reversal</a:t>
            </a:r>
          </a:p>
        </p:txBody>
      </p:sp>
      <p:pic>
        <p:nvPicPr>
          <p:cNvPr id="6" name="Picture 5" descr="A diagram of a graph&#10;&#10;Description automatically generated with medium confidence">
            <a:extLst>
              <a:ext uri="{FF2B5EF4-FFF2-40B4-BE49-F238E27FC236}">
                <a16:creationId xmlns:a16="http://schemas.microsoft.com/office/drawing/2014/main" id="{4C8417B7-63CC-3113-297E-4799C0D55904}"/>
              </a:ext>
            </a:extLst>
          </p:cNvPr>
          <p:cNvPicPr>
            <a:picLocks noChangeAspect="1"/>
          </p:cNvPicPr>
          <p:nvPr/>
        </p:nvPicPr>
        <p:blipFill rotWithShape="1">
          <a:blip r:embed="rId2">
            <a:extLst>
              <a:ext uri="{28A0092B-C50C-407E-A947-70E740481C1C}">
                <a14:useLocalDpi xmlns:a14="http://schemas.microsoft.com/office/drawing/2010/main" val="0"/>
              </a:ext>
            </a:extLst>
          </a:blip>
          <a:srcRect t="47477" r="57276"/>
          <a:stretch/>
        </p:blipFill>
        <p:spPr>
          <a:xfrm>
            <a:off x="0" y="938258"/>
            <a:ext cx="5234533" cy="3619747"/>
          </a:xfrm>
          <a:prstGeom prst="rect">
            <a:avLst/>
          </a:prstGeom>
        </p:spPr>
      </p:pic>
    </p:spTree>
    <p:extLst>
      <p:ext uri="{BB962C8B-B14F-4D97-AF65-F5344CB8AC3E}">
        <p14:creationId xmlns:p14="http://schemas.microsoft.com/office/powerpoint/2010/main" val="82757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972655" y="2095319"/>
            <a:ext cx="7519067" cy="646331"/>
          </a:xfrm>
          <a:prstGeom prst="rect">
            <a:avLst/>
          </a:prstGeom>
          <a:noFill/>
        </p:spPr>
        <p:txBody>
          <a:bodyPr wrap="square" rtlCol="0">
            <a:spAutoFit/>
          </a:bodyPr>
          <a:lstStyle/>
          <a:p>
            <a:r>
              <a:rPr lang="en-US" sz="3600" dirty="0">
                <a:solidFill>
                  <a:srgbClr val="333399"/>
                </a:solidFill>
              </a:rPr>
              <a:t>Classification Bias vs Variance</a:t>
            </a:r>
          </a:p>
        </p:txBody>
      </p:sp>
    </p:spTree>
    <p:extLst>
      <p:ext uri="{BB962C8B-B14F-4D97-AF65-F5344CB8AC3E}">
        <p14:creationId xmlns:p14="http://schemas.microsoft.com/office/powerpoint/2010/main" val="402406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Bias vs Variance (1/2)</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p:txBody>
          <a:bodyPr/>
          <a:lstStyle/>
          <a:p>
            <a:r>
              <a:rPr lang="en-US" dirty="0"/>
              <a:t>Bias occurs in a machine learning model when an algorithm is used but does not fit properly. </a:t>
            </a:r>
          </a:p>
          <a:p>
            <a:pPr lvl="1"/>
            <a:r>
              <a:rPr lang="en-US" dirty="0"/>
              <a:t>Bias causes a shift in the classification results.</a:t>
            </a:r>
          </a:p>
          <a:p>
            <a:pPr lvl="1"/>
            <a:r>
              <a:rPr lang="en-US" dirty="0"/>
              <a:t>By changing bias, we can shift the classification to better fit the target values.</a:t>
            </a:r>
          </a:p>
          <a:p>
            <a:r>
              <a:rPr lang="en-US" dirty="0"/>
              <a:t>Variance indicates the amount of unexpected variation in the estimation when different training data is used. </a:t>
            </a:r>
          </a:p>
          <a:p>
            <a:pPr lvl="1"/>
            <a:r>
              <a:rPr lang="en-US" dirty="0"/>
              <a:t>It indicates the difference between the actual values and the predicted values</a:t>
            </a:r>
          </a:p>
        </p:txBody>
      </p:sp>
    </p:spTree>
    <p:extLst>
      <p:ext uri="{BB962C8B-B14F-4D97-AF65-F5344CB8AC3E}">
        <p14:creationId xmlns:p14="http://schemas.microsoft.com/office/powerpoint/2010/main" val="41032175"/>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53911</TotalTime>
  <Words>3850</Words>
  <Application>Microsoft Office PowerPoint</Application>
  <PresentationFormat>On-screen Show (16:9)</PresentationFormat>
  <Paragraphs>307</Paragraphs>
  <Slides>57</Slides>
  <Notes>0</Notes>
  <HiddenSlides>3</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3" baseType="lpstr">
      <vt:lpstr>Arial</vt:lpstr>
      <vt:lpstr>Calibri</vt:lpstr>
      <vt:lpstr>Tahoma</vt:lpstr>
      <vt:lpstr>Wingdings</vt:lpstr>
      <vt:lpstr>Blends</vt:lpstr>
      <vt:lpstr>Equation</vt:lpstr>
      <vt:lpstr>Chapter 9 – Underfitting vs Overfitting, Bias vs Variance, and Regularization vs Dropout</vt:lpstr>
      <vt:lpstr>In This Chapter</vt:lpstr>
      <vt:lpstr>PowerPoint Presentation</vt:lpstr>
      <vt:lpstr>Underfitting and Overfitting</vt:lpstr>
      <vt:lpstr>Underfitting and Overfitting</vt:lpstr>
      <vt:lpstr>Evidences of Underfitting and Overfitting</vt:lpstr>
      <vt:lpstr>Gradient Descent Early Stopping</vt:lpstr>
      <vt:lpstr>PowerPoint Presentation</vt:lpstr>
      <vt:lpstr>Bias vs Variance (1/2)</vt:lpstr>
      <vt:lpstr>Bias vs Variance (2/2)</vt:lpstr>
      <vt:lpstr>Cat Classification Problem</vt:lpstr>
      <vt:lpstr>Bayes Error</vt:lpstr>
      <vt:lpstr>Comparison of Bias and Variance</vt:lpstr>
      <vt:lpstr>High Bias and High Variance Problem</vt:lpstr>
      <vt:lpstr>Basic Recipe for Machine Learning</vt:lpstr>
      <vt:lpstr>PowerPoint Presentation</vt:lpstr>
      <vt:lpstr>Regularization vs Dropout</vt:lpstr>
      <vt:lpstr>PowerPoint Presentation</vt:lpstr>
      <vt:lpstr>Regularization</vt:lpstr>
      <vt:lpstr>The Sense of Regularization (1/2)</vt:lpstr>
      <vt:lpstr>The Sense of Regularization (2/2)</vt:lpstr>
      <vt:lpstr>Overfitting and Underfitting</vt:lpstr>
      <vt:lpstr>The Bias-Variance Tradeoff: Overfitting and Underfitting</vt:lpstr>
      <vt:lpstr>Regularization in Deep Learning Models</vt:lpstr>
      <vt:lpstr>L2 Regularization (1/2)</vt:lpstr>
      <vt:lpstr>L2 Regularization (2/2)</vt:lpstr>
      <vt:lpstr>L1 Regularization</vt:lpstr>
      <vt:lpstr>Elastic net</vt:lpstr>
      <vt:lpstr>Entropy Regularization (1/2)</vt:lpstr>
      <vt:lpstr>Entropy Regularization (2/2)</vt:lpstr>
      <vt:lpstr>Label Smoothing – Noise Injection (1/2)</vt:lpstr>
      <vt:lpstr>Label Smoothing – Noise Injection (2/2)</vt:lpstr>
      <vt:lpstr>Regularization in Logistic Regression (1/2)</vt:lpstr>
      <vt:lpstr>Regularization in Logistic Regression (2/2)</vt:lpstr>
      <vt:lpstr>Regularization for DNN (1/2)</vt:lpstr>
      <vt:lpstr>Regularization for DNN (2/2)</vt:lpstr>
      <vt:lpstr>PowerPoint Presentation</vt:lpstr>
      <vt:lpstr>Dropout (1/2)</vt:lpstr>
      <vt:lpstr>Dropout (2/2)</vt:lpstr>
      <vt:lpstr>Illustration of Dropout</vt:lpstr>
      <vt:lpstr>Illustration of Dropout</vt:lpstr>
      <vt:lpstr>Other Dropout Variations</vt:lpstr>
      <vt:lpstr>Other Dropout Variations: Inverted Dropout </vt:lpstr>
      <vt:lpstr>Other Dropout Variations: DropConnect</vt:lpstr>
      <vt:lpstr>Other Dropout Variations: Variational Dropout</vt:lpstr>
      <vt:lpstr>Other Dropout Variations: Attention Dropout</vt:lpstr>
      <vt:lpstr>Other Dropout Variations: Adaptive Dropout</vt:lpstr>
      <vt:lpstr>Other Dropout Variations: Embedding Dropout</vt:lpstr>
      <vt:lpstr>Other Dropout Variations: DropBlock</vt:lpstr>
      <vt:lpstr>Stochastic Depth (1/2)</vt:lpstr>
      <vt:lpstr>Stochastic Depth (2/2)</vt:lpstr>
      <vt:lpstr>Stochastic Depth (2/2)</vt:lpstr>
      <vt:lpstr>Bernoulli Random Variable</vt:lpstr>
      <vt:lpstr>Early Stopping (1/2)</vt:lpstr>
      <vt:lpstr>Early Stopping (2/2)</vt:lpstr>
      <vt:lpstr>Parameter Sharing</vt:lpstr>
      <vt:lpstr>Chapter 9 – Underfitting vs Overfitting, Bias vs Variance, and Regularization vs Dropout</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Aityan, Sergey</cp:lastModifiedBy>
  <cp:revision>810</cp:revision>
  <cp:lastPrinted>1601-01-01T00:00:00Z</cp:lastPrinted>
  <dcterms:created xsi:type="dcterms:W3CDTF">2003-11-11T09:16:48Z</dcterms:created>
  <dcterms:modified xsi:type="dcterms:W3CDTF">2024-08-22T04:32:47Z</dcterms:modified>
</cp:coreProperties>
</file>