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2"/>
  </p:notesMasterIdLst>
  <p:handoutMasterIdLst>
    <p:handoutMasterId r:id="rId63"/>
  </p:handoutMasterIdLst>
  <p:sldIdLst>
    <p:sldId id="835" r:id="rId2"/>
    <p:sldId id="930" r:id="rId3"/>
    <p:sldId id="799" r:id="rId4"/>
    <p:sldId id="763" r:id="rId5"/>
    <p:sldId id="846" r:id="rId6"/>
    <p:sldId id="847" r:id="rId7"/>
    <p:sldId id="845" r:id="rId8"/>
    <p:sldId id="836" r:id="rId9"/>
    <p:sldId id="890" r:id="rId10"/>
    <p:sldId id="891" r:id="rId11"/>
    <p:sldId id="838" r:id="rId12"/>
    <p:sldId id="896" r:id="rId13"/>
    <p:sldId id="839" r:id="rId14"/>
    <p:sldId id="897" r:id="rId15"/>
    <p:sldId id="892" r:id="rId16"/>
    <p:sldId id="893" r:id="rId17"/>
    <p:sldId id="902" r:id="rId18"/>
    <p:sldId id="840" r:id="rId19"/>
    <p:sldId id="899" r:id="rId20"/>
    <p:sldId id="903" r:id="rId21"/>
    <p:sldId id="826" r:id="rId22"/>
    <p:sldId id="901" r:id="rId23"/>
    <p:sldId id="842" r:id="rId24"/>
    <p:sldId id="841" r:id="rId25"/>
    <p:sldId id="900" r:id="rId26"/>
    <p:sldId id="904" r:id="rId27"/>
    <p:sldId id="905" r:id="rId28"/>
    <p:sldId id="912" r:id="rId29"/>
    <p:sldId id="913" r:id="rId30"/>
    <p:sldId id="894" r:id="rId31"/>
    <p:sldId id="910" r:id="rId32"/>
    <p:sldId id="895" r:id="rId33"/>
    <p:sldId id="818" r:id="rId34"/>
    <p:sldId id="931" r:id="rId35"/>
    <p:sldId id="932" r:id="rId36"/>
    <p:sldId id="933" r:id="rId37"/>
    <p:sldId id="934" r:id="rId38"/>
    <p:sldId id="942" r:id="rId39"/>
    <p:sldId id="916" r:id="rId40"/>
    <p:sldId id="935" r:id="rId41"/>
    <p:sldId id="917" r:id="rId42"/>
    <p:sldId id="943" r:id="rId43"/>
    <p:sldId id="918" r:id="rId44"/>
    <p:sldId id="919" r:id="rId45"/>
    <p:sldId id="936" r:id="rId46"/>
    <p:sldId id="937" r:id="rId47"/>
    <p:sldId id="922" r:id="rId48"/>
    <p:sldId id="920" r:id="rId49"/>
    <p:sldId id="938" r:id="rId50"/>
    <p:sldId id="939" r:id="rId51"/>
    <p:sldId id="940" r:id="rId52"/>
    <p:sldId id="921" r:id="rId53"/>
    <p:sldId id="941" r:id="rId54"/>
    <p:sldId id="923" r:id="rId55"/>
    <p:sldId id="926" r:id="rId56"/>
    <p:sldId id="925" r:id="rId57"/>
    <p:sldId id="927" r:id="rId58"/>
    <p:sldId id="928" r:id="rId59"/>
    <p:sldId id="944" r:id="rId60"/>
    <p:sldId id="946" r:id="rId61"/>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DFF"/>
    <a:srgbClr val="FFE5E5"/>
    <a:srgbClr val="FFC1C1"/>
    <a:srgbClr val="B8F8A6"/>
    <a:srgbClr val="FBFBD1"/>
    <a:srgbClr val="FFFFFF"/>
    <a:srgbClr val="FF0000"/>
    <a:srgbClr val="FFEBEB"/>
    <a:srgbClr val="CFC215"/>
    <a:srgbClr val="B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5" autoAdjust="0"/>
    <p:restoredTop sz="90929"/>
  </p:normalViewPr>
  <p:slideViewPr>
    <p:cSldViewPr>
      <p:cViewPr varScale="1">
        <p:scale>
          <a:sx n="139" d="100"/>
          <a:sy n="139" d="100"/>
        </p:scale>
        <p:origin x="72" y="2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D:\NEU\Courses\INFO_7375_Neural_Networks_AI\Sources\activation_fun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t>tanh(z) Activation Function</a:t>
            </a:r>
          </a:p>
        </c:rich>
      </c:tx>
      <c:layout>
        <c:manualLayout>
          <c:xMode val="edge"/>
          <c:yMode val="edge"/>
          <c:x val="0.16949264218761292"/>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715223097112861E-2"/>
          <c:y val="0.17171296296296296"/>
          <c:w val="0.92917085353502493"/>
          <c:h val="0.61903579760863214"/>
        </c:manualLayout>
      </c:layout>
      <c:scatterChart>
        <c:scatterStyle val="smoothMarker"/>
        <c:varyColors val="0"/>
        <c:ser>
          <c:idx val="0"/>
          <c:order val="0"/>
          <c:tx>
            <c:v>tanh</c:v>
          </c:tx>
          <c:spPr>
            <a:ln w="28575" cap="rnd">
              <a:solidFill>
                <a:srgbClr val="00206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Sigmoid!$D$5:$D$25</c:f>
              <c:numCache>
                <c:formatCode>General</c:formatCode>
                <c:ptCount val="21"/>
                <c:pt idx="0">
                  <c:v>-0.999909204262595</c:v>
                </c:pt>
                <c:pt idx="1">
                  <c:v>-0.99932929973906692</c:v>
                </c:pt>
                <c:pt idx="2">
                  <c:v>-0.99505475368673058</c:v>
                </c:pt>
                <c:pt idx="3">
                  <c:v>-0.96402758007581701</c:v>
                </c:pt>
                <c:pt idx="4">
                  <c:v>-0.9051482536448664</c:v>
                </c:pt>
                <c:pt idx="5">
                  <c:v>-0.76159415595576485</c:v>
                </c:pt>
                <c:pt idx="6">
                  <c:v>-0.66403677026784902</c:v>
                </c:pt>
                <c:pt idx="7">
                  <c:v>-0.53704956699803541</c:v>
                </c:pt>
                <c:pt idx="8">
                  <c:v>-0.37994896225522484</c:v>
                </c:pt>
                <c:pt idx="9">
                  <c:v>-0.19737532022490403</c:v>
                </c:pt>
                <c:pt idx="10">
                  <c:v>0</c:v>
                </c:pt>
                <c:pt idx="11">
                  <c:v>0.19737532022490403</c:v>
                </c:pt>
                <c:pt idx="12">
                  <c:v>0.37994896225522484</c:v>
                </c:pt>
                <c:pt idx="13">
                  <c:v>0.53704956699803541</c:v>
                </c:pt>
                <c:pt idx="14">
                  <c:v>0.66403677026784902</c:v>
                </c:pt>
                <c:pt idx="15">
                  <c:v>0.76159415595576485</c:v>
                </c:pt>
                <c:pt idx="16">
                  <c:v>0.9051482536448664</c:v>
                </c:pt>
                <c:pt idx="17">
                  <c:v>0.96402758007581701</c:v>
                </c:pt>
                <c:pt idx="18">
                  <c:v>0.99505475368673058</c:v>
                </c:pt>
                <c:pt idx="19">
                  <c:v>0.99932929973906692</c:v>
                </c:pt>
                <c:pt idx="20">
                  <c:v>0.999909204262595</c:v>
                </c:pt>
              </c:numCache>
            </c:numRef>
          </c:yVal>
          <c:smooth val="1"/>
          <c:extLst>
            <c:ext xmlns:c16="http://schemas.microsoft.com/office/drawing/2014/chart" uri="{C3380CC4-5D6E-409C-BE32-E72D297353CC}">
              <c16:uniqueId val="{00000000-383C-4433-80DF-1E5EA7DB3C59}"/>
            </c:ext>
          </c:extLst>
        </c:ser>
        <c:ser>
          <c:idx val="1"/>
          <c:order val="1"/>
          <c:tx>
            <c:v>Derivative</c:v>
          </c:tx>
          <c:spPr>
            <a:ln w="28575" cap="rnd">
              <a:solidFill>
                <a:srgbClr val="FF000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Sigmoid!$E$5:$E$25</c:f>
              <c:numCache>
                <c:formatCode>General</c:formatCode>
                <c:ptCount val="21"/>
                <c:pt idx="0">
                  <c:v>1.8158323094408235E-4</c:v>
                </c:pt>
                <c:pt idx="1">
                  <c:v>1.3409506830260876E-3</c:v>
                </c:pt>
                <c:pt idx="2">
                  <c:v>9.8660371654399892E-3</c:v>
                </c:pt>
                <c:pt idx="3">
                  <c:v>7.0650824853164207E-2</c:v>
                </c:pt>
                <c:pt idx="4">
                  <c:v>0.18070663892364858</c:v>
                </c:pt>
                <c:pt idx="5">
                  <c:v>0.41997434161402614</c:v>
                </c:pt>
                <c:pt idx="6">
                  <c:v>0.55905516773224395</c:v>
                </c:pt>
                <c:pt idx="7">
                  <c:v>0.71157776258722261</c:v>
                </c:pt>
                <c:pt idx="8">
                  <c:v>0.85563878608117772</c:v>
                </c:pt>
                <c:pt idx="9">
                  <c:v>0.96104298296611657</c:v>
                </c:pt>
                <c:pt idx="10">
                  <c:v>1</c:v>
                </c:pt>
                <c:pt idx="11">
                  <c:v>0.96104298296611657</c:v>
                </c:pt>
                <c:pt idx="12">
                  <c:v>0.85563878608117772</c:v>
                </c:pt>
                <c:pt idx="13">
                  <c:v>0.71157776258722261</c:v>
                </c:pt>
                <c:pt idx="14">
                  <c:v>0.55905516773224395</c:v>
                </c:pt>
                <c:pt idx="15">
                  <c:v>0.41997434161402614</c:v>
                </c:pt>
                <c:pt idx="16">
                  <c:v>0.18070663892364858</c:v>
                </c:pt>
                <c:pt idx="17">
                  <c:v>7.0650824853164207E-2</c:v>
                </c:pt>
                <c:pt idx="18">
                  <c:v>9.8660371654399892E-3</c:v>
                </c:pt>
                <c:pt idx="19">
                  <c:v>1.3409506830260876E-3</c:v>
                </c:pt>
                <c:pt idx="20">
                  <c:v>1.8158323094408235E-4</c:v>
                </c:pt>
              </c:numCache>
            </c:numRef>
          </c:yVal>
          <c:smooth val="1"/>
          <c:extLst>
            <c:ext xmlns:c16="http://schemas.microsoft.com/office/drawing/2014/chart" uri="{C3380CC4-5D6E-409C-BE32-E72D297353CC}">
              <c16:uniqueId val="{00000001-383C-4433-80DF-1E5EA7DB3C59}"/>
            </c:ext>
          </c:extLst>
        </c:ser>
        <c:dLbls>
          <c:showLegendKey val="0"/>
          <c:showVal val="0"/>
          <c:showCatName val="0"/>
          <c:showSerName val="0"/>
          <c:showPercent val="0"/>
          <c:showBubbleSize val="0"/>
        </c:dLbls>
        <c:axId val="2064243631"/>
        <c:axId val="2076575247"/>
      </c:scatterChart>
      <c:valAx>
        <c:axId val="2064243631"/>
        <c:scaling>
          <c:orientation val="minMax"/>
          <c:max val="5"/>
          <c:min val="-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a:t>z</a:t>
                </a:r>
              </a:p>
            </c:rich>
          </c:tx>
          <c:layout>
            <c:manualLayout>
              <c:xMode val="edge"/>
              <c:yMode val="edge"/>
              <c:x val="0.89850268933657318"/>
              <c:y val="0.605724590272544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cross"/>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76575247"/>
        <c:crosses val="autoZero"/>
        <c:crossBetween val="midCat"/>
        <c:majorUnit val="1"/>
      </c:valAx>
      <c:valAx>
        <c:axId val="2076575247"/>
        <c:scaling>
          <c:orientation val="minMax"/>
          <c:max val="1"/>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2700">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64243631"/>
        <c:crosses val="autoZero"/>
        <c:crossBetween val="midCat"/>
        <c:majorUnit val="0.5"/>
      </c:valAx>
      <c:spPr>
        <a:noFill/>
        <a:ln>
          <a:noFill/>
        </a:ln>
        <a:effectLst/>
      </c:spPr>
    </c:plotArea>
    <c:legend>
      <c:legendPos val="r"/>
      <c:layout>
        <c:manualLayout>
          <c:xMode val="edge"/>
          <c:yMode val="edge"/>
          <c:x val="0.19109907077089838"/>
          <c:y val="0.80041159079427915"/>
          <c:w val="0.60469021802332201"/>
          <c:h val="0.198980546744954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Sigmoid Activation Function</a:t>
            </a:r>
          </a:p>
        </c:rich>
      </c:tx>
      <c:layout>
        <c:manualLayout>
          <c:xMode val="edge"/>
          <c:yMode val="edge"/>
          <c:x val="0.15336182410878932"/>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715223097112861E-2"/>
          <c:y val="0.17171296296296296"/>
          <c:w val="0.92917085353502493"/>
          <c:h val="0.56606448316493052"/>
        </c:manualLayout>
      </c:layout>
      <c:scatterChart>
        <c:scatterStyle val="smoothMarker"/>
        <c:varyColors val="0"/>
        <c:ser>
          <c:idx val="0"/>
          <c:order val="0"/>
          <c:tx>
            <c:v>Sigmoid</c:v>
          </c:tx>
          <c:spPr>
            <a:ln w="28575" cap="rnd">
              <a:solidFill>
                <a:srgbClr val="002060"/>
              </a:solidFill>
              <a:round/>
            </a:ln>
            <a:effectLst/>
          </c:spPr>
          <c:marker>
            <c:symbol val="none"/>
          </c:marker>
          <c:xVal>
            <c:numRef>
              <c:f>Sigmoid!$A$5:$A$26</c:f>
              <c:numCache>
                <c:formatCode>General</c:formatCode>
                <c:ptCount val="22"/>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Sigmoid!$B$5:$B$25</c:f>
              <c:numCache>
                <c:formatCode>General</c:formatCode>
                <c:ptCount val="21"/>
                <c:pt idx="0">
                  <c:v>6.6928509242848554E-3</c:v>
                </c:pt>
                <c:pt idx="1">
                  <c:v>1.7986209962091559E-2</c:v>
                </c:pt>
                <c:pt idx="2">
                  <c:v>4.7425873177566781E-2</c:v>
                </c:pt>
                <c:pt idx="3">
                  <c:v>0.11920292202211755</c:v>
                </c:pt>
                <c:pt idx="4">
                  <c:v>0.18242552380635635</c:v>
                </c:pt>
                <c:pt idx="5">
                  <c:v>0.2689414213699951</c:v>
                </c:pt>
                <c:pt idx="6">
                  <c:v>0.31002551887238755</c:v>
                </c:pt>
                <c:pt idx="7">
                  <c:v>0.35434369377420455</c:v>
                </c:pt>
                <c:pt idx="8">
                  <c:v>0.401312339887548</c:v>
                </c:pt>
                <c:pt idx="9">
                  <c:v>0.45016600268752216</c:v>
                </c:pt>
                <c:pt idx="10">
                  <c:v>0.5</c:v>
                </c:pt>
                <c:pt idx="11">
                  <c:v>0.54983399731247795</c:v>
                </c:pt>
                <c:pt idx="12">
                  <c:v>0.598687660112452</c:v>
                </c:pt>
                <c:pt idx="13">
                  <c:v>0.6456563062257954</c:v>
                </c:pt>
                <c:pt idx="14">
                  <c:v>0.6899744811276125</c:v>
                </c:pt>
                <c:pt idx="15">
                  <c:v>0.7310585786300049</c:v>
                </c:pt>
                <c:pt idx="16">
                  <c:v>0.81757447619364365</c:v>
                </c:pt>
                <c:pt idx="17">
                  <c:v>0.88079707797788231</c:v>
                </c:pt>
                <c:pt idx="18">
                  <c:v>0.95257412682243336</c:v>
                </c:pt>
                <c:pt idx="19">
                  <c:v>0.98201379003790845</c:v>
                </c:pt>
                <c:pt idx="20">
                  <c:v>0.99330714907571527</c:v>
                </c:pt>
              </c:numCache>
            </c:numRef>
          </c:yVal>
          <c:smooth val="1"/>
          <c:extLst>
            <c:ext xmlns:c16="http://schemas.microsoft.com/office/drawing/2014/chart" uri="{C3380CC4-5D6E-409C-BE32-E72D297353CC}">
              <c16:uniqueId val="{00000000-FC66-4E2E-B0C6-90A5B016FA8D}"/>
            </c:ext>
          </c:extLst>
        </c:ser>
        <c:ser>
          <c:idx val="1"/>
          <c:order val="1"/>
          <c:tx>
            <c:v>Derivative</c:v>
          </c:tx>
          <c:spPr>
            <a:ln w="28575" cap="rnd">
              <a:solidFill>
                <a:srgbClr val="FF0000"/>
              </a:solidFill>
              <a:round/>
            </a:ln>
            <a:effectLst/>
          </c:spPr>
          <c:marker>
            <c:symbol val="none"/>
          </c:marker>
          <c:xVal>
            <c:numRef>
              <c:f>Sigmoid!$A$5:$A$25</c:f>
              <c:numCache>
                <c:formatCode>General</c:formatCode>
                <c:ptCount val="21"/>
                <c:pt idx="0">
                  <c:v>-5</c:v>
                </c:pt>
                <c:pt idx="1">
                  <c:v>-4</c:v>
                </c:pt>
                <c:pt idx="2">
                  <c:v>-3</c:v>
                </c:pt>
                <c:pt idx="3">
                  <c:v>-2</c:v>
                </c:pt>
                <c:pt idx="4">
                  <c:v>-1.5</c:v>
                </c:pt>
                <c:pt idx="5">
                  <c:v>-1</c:v>
                </c:pt>
                <c:pt idx="6">
                  <c:v>-0.8</c:v>
                </c:pt>
                <c:pt idx="7">
                  <c:v>-0.6</c:v>
                </c:pt>
                <c:pt idx="8">
                  <c:v>-0.4</c:v>
                </c:pt>
                <c:pt idx="9">
                  <c:v>-0.2</c:v>
                </c:pt>
                <c:pt idx="10">
                  <c:v>0</c:v>
                </c:pt>
                <c:pt idx="11">
                  <c:v>0.2</c:v>
                </c:pt>
                <c:pt idx="12">
                  <c:v>0.4</c:v>
                </c:pt>
                <c:pt idx="13">
                  <c:v>0.6</c:v>
                </c:pt>
                <c:pt idx="14">
                  <c:v>0.8</c:v>
                </c:pt>
                <c:pt idx="15">
                  <c:v>1</c:v>
                </c:pt>
                <c:pt idx="16">
                  <c:v>1.5</c:v>
                </c:pt>
                <c:pt idx="17">
                  <c:v>2</c:v>
                </c:pt>
                <c:pt idx="18">
                  <c:v>3</c:v>
                </c:pt>
                <c:pt idx="19">
                  <c:v>4</c:v>
                </c:pt>
                <c:pt idx="20">
                  <c:v>5</c:v>
                </c:pt>
              </c:numCache>
            </c:numRef>
          </c:xVal>
          <c:yVal>
            <c:numRef>
              <c:f>Sigmoid!$C$5:$C$25</c:f>
              <c:numCache>
                <c:formatCode>General</c:formatCode>
                <c:ptCount val="21"/>
                <c:pt idx="0">
                  <c:v>6.6480566707901546E-3</c:v>
                </c:pt>
                <c:pt idx="1">
                  <c:v>1.7662706213291118E-2</c:v>
                </c:pt>
                <c:pt idx="2">
                  <c:v>4.5176659730912137E-2</c:v>
                </c:pt>
                <c:pt idx="3">
                  <c:v>0.10499358540350651</c:v>
                </c:pt>
                <c:pt idx="4">
                  <c:v>0.14914645207033286</c:v>
                </c:pt>
                <c:pt idx="5">
                  <c:v>0.19661193324148185</c:v>
                </c:pt>
                <c:pt idx="6">
                  <c:v>0.21390969652029443</c:v>
                </c:pt>
                <c:pt idx="7">
                  <c:v>0.2287842404566573</c:v>
                </c:pt>
                <c:pt idx="8">
                  <c:v>0.24026074574152914</c:v>
                </c:pt>
                <c:pt idx="9">
                  <c:v>0.24751657271185995</c:v>
                </c:pt>
                <c:pt idx="10">
                  <c:v>0.25</c:v>
                </c:pt>
                <c:pt idx="11">
                  <c:v>0.24751657271185995</c:v>
                </c:pt>
                <c:pt idx="12">
                  <c:v>0.24026074574152914</c:v>
                </c:pt>
                <c:pt idx="13">
                  <c:v>0.22878424045665732</c:v>
                </c:pt>
                <c:pt idx="14">
                  <c:v>0.2139096965202944</c:v>
                </c:pt>
                <c:pt idx="15">
                  <c:v>0.19661193324148185</c:v>
                </c:pt>
                <c:pt idx="16">
                  <c:v>0.14914645207033286</c:v>
                </c:pt>
                <c:pt idx="17">
                  <c:v>0.10499358540350662</c:v>
                </c:pt>
                <c:pt idx="18">
                  <c:v>4.5176659730911999E-2</c:v>
                </c:pt>
                <c:pt idx="19">
                  <c:v>1.7662706213291107E-2</c:v>
                </c:pt>
                <c:pt idx="20">
                  <c:v>6.6480566707900332E-3</c:v>
                </c:pt>
              </c:numCache>
            </c:numRef>
          </c:yVal>
          <c:smooth val="1"/>
          <c:extLst>
            <c:ext xmlns:c16="http://schemas.microsoft.com/office/drawing/2014/chart" uri="{C3380CC4-5D6E-409C-BE32-E72D297353CC}">
              <c16:uniqueId val="{00000001-FC66-4E2E-B0C6-90A5B016FA8D}"/>
            </c:ext>
          </c:extLst>
        </c:ser>
        <c:dLbls>
          <c:showLegendKey val="0"/>
          <c:showVal val="0"/>
          <c:showCatName val="0"/>
          <c:showSerName val="0"/>
          <c:showPercent val="0"/>
          <c:showBubbleSize val="0"/>
        </c:dLbls>
        <c:axId val="2064243631"/>
        <c:axId val="2076575247"/>
      </c:scatterChart>
      <c:valAx>
        <c:axId val="2064243631"/>
        <c:scaling>
          <c:orientation val="minMax"/>
          <c:max val="5"/>
          <c:min val="-5"/>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Z</a:t>
                </a:r>
              </a:p>
            </c:rich>
          </c:tx>
          <c:layout>
            <c:manualLayout>
              <c:xMode val="edge"/>
              <c:yMode val="edge"/>
              <c:x val="0.8780375725578361"/>
              <c:y val="0.8686623713261173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76575247"/>
        <c:crosses val="autoZero"/>
        <c:crossBetween val="midCat"/>
        <c:majorUnit val="1"/>
      </c:valAx>
      <c:valAx>
        <c:axId val="2076575247"/>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f(g) and f'(g)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a:solidFill>
              <a:schemeClr val="tx1"/>
            </a:solid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64243631"/>
        <c:crosses val="autoZero"/>
        <c:crossBetween val="midCat"/>
        <c:majorUnit val="0.5"/>
      </c:valAx>
      <c:spPr>
        <a:noFill/>
        <a:ln>
          <a:noFill/>
        </a:ln>
        <a:effectLst/>
      </c:spPr>
    </c:plotArea>
    <c:legend>
      <c:legendPos val="r"/>
      <c:layout>
        <c:manualLayout>
          <c:xMode val="edge"/>
          <c:yMode val="edge"/>
          <c:x val="8.8773364712287015E-2"/>
          <c:y val="0.21668971685534694"/>
          <c:w val="0.39281609276554164"/>
          <c:h val="0.1937217911238830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1082676" y="1978942"/>
            <a:ext cx="7394573" cy="830997"/>
          </a:xfrm>
          <a:prstGeom prst="rect">
            <a:avLst/>
          </a:prstGeom>
          <a:noFill/>
          <a:ln w="9525">
            <a:noFill/>
            <a:miter lim="800000"/>
            <a:headEnd/>
            <a:tailEnd/>
          </a:ln>
          <a:effectLst/>
        </p:spPr>
        <p:txBody>
          <a:bodyPr wrap="square">
            <a:spAutoFit/>
          </a:bodyPr>
          <a:lstStyle/>
          <a:p>
            <a:r>
              <a:rPr lang="en-US" sz="4800" baseline="0" dirty="0">
                <a:solidFill>
                  <a:srgbClr val="333399"/>
                </a:solidFill>
              </a:rPr>
              <a:t>Artificial Neural Networks</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35472" y="1047751"/>
            <a:ext cx="3984127" cy="3657600"/>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1047751"/>
            <a:ext cx="3984127" cy="363266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3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862468"/>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59</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Artificial Neural Networks</a:t>
            </a:r>
          </a:p>
        </p:txBody>
      </p:sp>
      <p:sp>
        <p:nvSpPr>
          <p:cNvPr id="64532" name="Rectangle 20"/>
          <p:cNvSpPr>
            <a:spLocks noChangeArrowheads="1"/>
          </p:cNvSpPr>
          <p:nvPr userDrawn="1"/>
        </p:nvSpPr>
        <p:spPr bwMode="auto">
          <a:xfrm>
            <a:off x="2760083" y="4853704"/>
            <a:ext cx="4330224" cy="300082"/>
          </a:xfrm>
          <a:prstGeom prst="rect">
            <a:avLst/>
          </a:prstGeom>
          <a:noFill/>
          <a:ln w="9525">
            <a:noFill/>
            <a:miter lim="800000"/>
            <a:headEnd/>
            <a:tailEnd/>
          </a:ln>
          <a:effectLst/>
        </p:spPr>
        <p:txBody>
          <a:bodyPr wrap="none">
            <a:spAutoFit/>
          </a:bodyPr>
          <a:lstStyle/>
          <a:p>
            <a:pPr>
              <a:defRPr/>
            </a:pPr>
            <a:r>
              <a:rPr lang="en-US" sz="1350" dirty="0"/>
              <a:t>Chapter 10 – Normalization and Optimization Methods</a:t>
            </a:r>
          </a:p>
        </p:txBody>
      </p:sp>
      <p:sp>
        <p:nvSpPr>
          <p:cNvPr id="64533" name="Line 21"/>
          <p:cNvSpPr>
            <a:spLocks noChangeShapeType="1"/>
          </p:cNvSpPr>
          <p:nvPr userDrawn="1"/>
        </p:nvSpPr>
        <p:spPr bwMode="auto">
          <a:xfrm>
            <a:off x="76200" y="4901453"/>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81" r:id="rId3"/>
    <p:sldLayoutId id="2147483682"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5.bin"/><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6.bin"/><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8.bin"/><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2.bin"/><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36.wmf"/><Relationship Id="rId4" Type="http://schemas.openxmlformats.org/officeDocument/2006/relationships/oleObject" Target="../embeddings/oleObject26.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1219200" y="3714750"/>
            <a:ext cx="7010400" cy="533400"/>
          </a:xfrm>
        </p:spPr>
        <p:txBody>
          <a:bodyPr/>
          <a:lstStyle/>
          <a:p>
            <a:pPr marL="2520950" indent="-2520950"/>
            <a:r>
              <a:rPr lang="en-US" dirty="0"/>
              <a:t>Chapter 10 – Normalization and Optimization Methods</a:t>
            </a:r>
          </a:p>
        </p:txBody>
      </p:sp>
    </p:spTree>
    <p:extLst>
      <p:ext uri="{BB962C8B-B14F-4D97-AF65-F5344CB8AC3E}">
        <p14:creationId xmlns:p14="http://schemas.microsoft.com/office/powerpoint/2010/main" val="127349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94BE61-BA56-F0CC-9FF9-A14B531B896A}"/>
              </a:ext>
            </a:extLst>
          </p:cNvPr>
          <p:cNvSpPr>
            <a:spLocks noGrp="1"/>
          </p:cNvSpPr>
          <p:nvPr>
            <p:ph type="title"/>
          </p:nvPr>
        </p:nvSpPr>
        <p:spPr>
          <a:xfrm>
            <a:off x="1066801" y="243248"/>
            <a:ext cx="8077199" cy="490538"/>
          </a:xfrm>
        </p:spPr>
        <p:txBody>
          <a:bodyPr/>
          <a:lstStyle/>
          <a:p>
            <a:r>
              <a:rPr lang="en-US" sz="2800" dirty="0"/>
              <a:t>Vanishing Gradients due to Activation Function</a:t>
            </a:r>
          </a:p>
        </p:txBody>
      </p:sp>
      <p:sp>
        <p:nvSpPr>
          <p:cNvPr id="8" name="Content Placeholder 7">
            <a:extLst>
              <a:ext uri="{FF2B5EF4-FFF2-40B4-BE49-F238E27FC236}">
                <a16:creationId xmlns:a16="http://schemas.microsoft.com/office/drawing/2014/main" id="{A896E693-B407-99BD-2488-FF96DACEECD4}"/>
              </a:ext>
            </a:extLst>
          </p:cNvPr>
          <p:cNvSpPr>
            <a:spLocks noGrp="1"/>
          </p:cNvSpPr>
          <p:nvPr>
            <p:ph idx="1"/>
          </p:nvPr>
        </p:nvSpPr>
        <p:spPr>
          <a:xfrm>
            <a:off x="381001" y="840781"/>
            <a:ext cx="3809999" cy="395337"/>
          </a:xfrm>
        </p:spPr>
        <p:txBody>
          <a:bodyPr/>
          <a:lstStyle/>
          <a:p>
            <a:r>
              <a:rPr lang="en-US" dirty="0"/>
              <a:t>Consider a single neuron</a:t>
            </a:r>
          </a:p>
          <a:p>
            <a:r>
              <a:rPr lang="en-US" dirty="0"/>
              <a:t>With sigmoid or tanh activation function, gradients a are very low at reasonably high z.</a:t>
            </a:r>
          </a:p>
          <a:p>
            <a:endParaRPr lang="en-US" dirty="0"/>
          </a:p>
          <a:p>
            <a:endParaRPr lang="en-US" dirty="0"/>
          </a:p>
        </p:txBody>
      </p:sp>
      <p:graphicFrame>
        <p:nvGraphicFramePr>
          <p:cNvPr id="2" name="Object 1">
            <a:extLst>
              <a:ext uri="{FF2B5EF4-FFF2-40B4-BE49-F238E27FC236}">
                <a16:creationId xmlns:a16="http://schemas.microsoft.com/office/drawing/2014/main" id="{A08DCFFE-8534-97CA-F4EE-92089D0CC976}"/>
              </a:ext>
            </a:extLst>
          </p:cNvPr>
          <p:cNvGraphicFramePr>
            <a:graphicFrameLocks noChangeAspect="1"/>
          </p:cNvGraphicFramePr>
          <p:nvPr>
            <p:extLst>
              <p:ext uri="{D42A27DB-BD31-4B8C-83A1-F6EECF244321}">
                <p14:modId xmlns:p14="http://schemas.microsoft.com/office/powerpoint/2010/main" val="2246707658"/>
              </p:ext>
            </p:extLst>
          </p:nvPr>
        </p:nvGraphicFramePr>
        <p:xfrm>
          <a:off x="6874822" y="840780"/>
          <a:ext cx="2019279" cy="1179531"/>
        </p:xfrm>
        <a:graphic>
          <a:graphicData uri="http://schemas.openxmlformats.org/presentationml/2006/ole">
            <mc:AlternateContent xmlns:mc="http://schemas.openxmlformats.org/markup-compatibility/2006">
              <mc:Choice xmlns:v="urn:schemas-microsoft-com:vml" Requires="v">
                <p:oleObj name="Equation" r:id="rId2" imgW="1130040" imgH="660240" progId="Equation.DSMT4">
                  <p:embed/>
                </p:oleObj>
              </mc:Choice>
              <mc:Fallback>
                <p:oleObj name="Equation" r:id="rId2" imgW="1130040" imgH="660240" progId="Equation.DSMT4">
                  <p:embed/>
                  <p:pic>
                    <p:nvPicPr>
                      <p:cNvPr id="2" name="Object 1">
                        <a:extLst>
                          <a:ext uri="{FF2B5EF4-FFF2-40B4-BE49-F238E27FC236}">
                            <a16:creationId xmlns:a16="http://schemas.microsoft.com/office/drawing/2014/main" id="{A08DCFFE-8534-97CA-F4EE-92089D0CC976}"/>
                          </a:ext>
                        </a:extLst>
                      </p:cNvPr>
                      <p:cNvPicPr/>
                      <p:nvPr/>
                    </p:nvPicPr>
                    <p:blipFill>
                      <a:blip r:embed="rId3"/>
                      <a:stretch>
                        <a:fillRect/>
                      </a:stretch>
                    </p:blipFill>
                    <p:spPr>
                      <a:xfrm>
                        <a:off x="6874822" y="840780"/>
                        <a:ext cx="2019279" cy="1179531"/>
                      </a:xfrm>
                      <a:prstGeom prst="rect">
                        <a:avLst/>
                      </a:prstGeom>
                    </p:spPr>
                  </p:pic>
                </p:oleObj>
              </mc:Fallback>
            </mc:AlternateContent>
          </a:graphicData>
        </a:graphic>
      </p:graphicFrame>
      <p:grpSp>
        <p:nvGrpSpPr>
          <p:cNvPr id="27" name="Group 26">
            <a:extLst>
              <a:ext uri="{FF2B5EF4-FFF2-40B4-BE49-F238E27FC236}">
                <a16:creationId xmlns:a16="http://schemas.microsoft.com/office/drawing/2014/main" id="{E2CECC57-CD7A-14D0-4372-C3BFC28410E1}"/>
              </a:ext>
            </a:extLst>
          </p:cNvPr>
          <p:cNvGrpSpPr/>
          <p:nvPr/>
        </p:nvGrpSpPr>
        <p:grpSpPr>
          <a:xfrm>
            <a:off x="4310401" y="840781"/>
            <a:ext cx="2388077" cy="1631217"/>
            <a:chOff x="3222934" y="1294900"/>
            <a:chExt cx="1860924" cy="1427957"/>
          </a:xfrm>
        </p:grpSpPr>
        <p:sp>
          <p:nvSpPr>
            <p:cNvPr id="196" name="Oval 195">
              <a:extLst>
                <a:ext uri="{FF2B5EF4-FFF2-40B4-BE49-F238E27FC236}">
                  <a16:creationId xmlns:a16="http://schemas.microsoft.com/office/drawing/2014/main" id="{D4F7904D-CEF0-AFAD-C7AD-4B86619F92D4}"/>
                </a:ext>
              </a:extLst>
            </p:cNvPr>
            <p:cNvSpPr/>
            <p:nvPr/>
          </p:nvSpPr>
          <p:spPr bwMode="auto">
            <a:xfrm>
              <a:off x="4117311" y="1879506"/>
              <a:ext cx="310754" cy="313745"/>
            </a:xfrm>
            <a:prstGeom prst="ellipse">
              <a:avLst/>
            </a:prstGeom>
            <a:noFill/>
            <a:ln w="1905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197" name="Straight Arrow Connector 196">
              <a:extLst>
                <a:ext uri="{FF2B5EF4-FFF2-40B4-BE49-F238E27FC236}">
                  <a16:creationId xmlns:a16="http://schemas.microsoft.com/office/drawing/2014/main" id="{8F8C37D7-F3A0-1B94-0789-EDD7C327521A}"/>
                </a:ext>
              </a:extLst>
            </p:cNvPr>
            <p:cNvCxnSpPr/>
            <p:nvPr/>
          </p:nvCxnSpPr>
          <p:spPr bwMode="auto">
            <a:xfrm>
              <a:off x="3562213" y="1801441"/>
              <a:ext cx="545846" cy="209151"/>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Straight Arrow Connector 197">
              <a:extLst>
                <a:ext uri="{FF2B5EF4-FFF2-40B4-BE49-F238E27FC236}">
                  <a16:creationId xmlns:a16="http://schemas.microsoft.com/office/drawing/2014/main" id="{85645336-81E9-010F-678C-148EB1275866}"/>
                </a:ext>
              </a:extLst>
            </p:cNvPr>
            <p:cNvCxnSpPr>
              <a:endCxn id="196" idx="2"/>
            </p:cNvCxnSpPr>
            <p:nvPr/>
          </p:nvCxnSpPr>
          <p:spPr bwMode="auto">
            <a:xfrm>
              <a:off x="3577051" y="2036377"/>
              <a:ext cx="540260" cy="1"/>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7" name="TextBox 186">
              <a:extLst>
                <a:ext uri="{FF2B5EF4-FFF2-40B4-BE49-F238E27FC236}">
                  <a16:creationId xmlns:a16="http://schemas.microsoft.com/office/drawing/2014/main" id="{303FF4C3-B3EF-0F17-BC04-B0767846489D}"/>
                </a:ext>
              </a:extLst>
            </p:cNvPr>
            <p:cNvSpPr txBox="1"/>
            <p:nvPr/>
          </p:nvSpPr>
          <p:spPr>
            <a:xfrm>
              <a:off x="3222934" y="1294900"/>
              <a:ext cx="397480" cy="1427957"/>
            </a:xfrm>
            <a:prstGeom prst="rect">
              <a:avLst/>
            </a:prstGeom>
            <a:noFill/>
          </p:spPr>
          <p:txBody>
            <a:bodyPr wrap="none" rtlCol="0">
              <a:spAutoFit/>
            </a:bodyPr>
            <a:lstStyle/>
            <a:p>
              <a:r>
                <a:rPr lang="en-US" sz="2000" dirty="0"/>
                <a:t>x</a:t>
              </a:r>
              <a:r>
                <a:rPr lang="en-US" sz="2000" baseline="-25000" dirty="0"/>
                <a:t>1</a:t>
              </a:r>
            </a:p>
            <a:p>
              <a:r>
                <a:rPr lang="en-US" sz="2000" dirty="0"/>
                <a:t>x</a:t>
              </a:r>
              <a:r>
                <a:rPr lang="en-US" sz="2000" baseline="-25000" dirty="0"/>
                <a:t>2</a:t>
              </a:r>
            </a:p>
            <a:p>
              <a:r>
                <a:rPr lang="en-US" sz="2000" dirty="0"/>
                <a:t>x</a:t>
              </a:r>
              <a:r>
                <a:rPr lang="en-US" sz="2000" baseline="-25000" dirty="0"/>
                <a:t>3</a:t>
              </a:r>
            </a:p>
            <a:p>
              <a:r>
                <a:rPr lang="en-US" sz="2000" dirty="0"/>
                <a:t>…</a:t>
              </a:r>
            </a:p>
            <a:p>
              <a:r>
                <a:rPr lang="en-US" sz="2000" dirty="0" err="1"/>
                <a:t>x</a:t>
              </a:r>
              <a:r>
                <a:rPr lang="en-US" sz="2000" baseline="-25000" dirty="0" err="1"/>
                <a:t>Nx</a:t>
              </a:r>
              <a:endParaRPr lang="en-US" sz="2000" baseline="-25000" dirty="0"/>
            </a:p>
          </p:txBody>
        </p:sp>
        <p:cxnSp>
          <p:nvCxnSpPr>
            <p:cNvPr id="169" name="Straight Arrow Connector 168">
              <a:extLst>
                <a:ext uri="{FF2B5EF4-FFF2-40B4-BE49-F238E27FC236}">
                  <a16:creationId xmlns:a16="http://schemas.microsoft.com/office/drawing/2014/main" id="{F09D597E-9EEC-14DE-EBAD-0B0DC05622FC}"/>
                </a:ext>
              </a:extLst>
            </p:cNvPr>
            <p:cNvCxnSpPr>
              <a:cxnSpLocks/>
              <a:stCxn id="196" idx="6"/>
              <a:endCxn id="170" idx="1"/>
            </p:cNvCxnSpPr>
            <p:nvPr/>
          </p:nvCxnSpPr>
          <p:spPr bwMode="auto">
            <a:xfrm flipV="1">
              <a:off x="4428066" y="2031596"/>
              <a:ext cx="483810" cy="4782"/>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0" name="TextBox 169">
              <a:extLst>
                <a:ext uri="{FF2B5EF4-FFF2-40B4-BE49-F238E27FC236}">
                  <a16:creationId xmlns:a16="http://schemas.microsoft.com/office/drawing/2014/main" id="{A0C0D96B-8358-D36F-57DD-3ED0E583701D}"/>
                </a:ext>
              </a:extLst>
            </p:cNvPr>
            <p:cNvSpPr txBox="1"/>
            <p:nvPr/>
          </p:nvSpPr>
          <p:spPr>
            <a:xfrm>
              <a:off x="4911875" y="1896883"/>
              <a:ext cx="171983" cy="269426"/>
            </a:xfrm>
            <a:prstGeom prst="rect">
              <a:avLst/>
            </a:prstGeom>
            <a:noFill/>
          </p:spPr>
          <p:txBody>
            <a:bodyPr wrap="square" lIns="0" tIns="0" rIns="0" bIns="0" rtlCol="0">
              <a:spAutoFit/>
            </a:bodyPr>
            <a:lstStyle/>
            <a:p>
              <a:r>
                <a:rPr lang="en-US" sz="2000" dirty="0"/>
                <a:t>a</a:t>
              </a:r>
              <a:endParaRPr lang="en-US" sz="2000" baseline="-25000" dirty="0"/>
            </a:p>
          </p:txBody>
        </p:sp>
        <p:cxnSp>
          <p:nvCxnSpPr>
            <p:cNvPr id="5" name="Straight Arrow Connector 4">
              <a:extLst>
                <a:ext uri="{FF2B5EF4-FFF2-40B4-BE49-F238E27FC236}">
                  <a16:creationId xmlns:a16="http://schemas.microsoft.com/office/drawing/2014/main" id="{A1042EC5-2774-3360-DBE2-A71F57C93781}"/>
                </a:ext>
              </a:extLst>
            </p:cNvPr>
            <p:cNvCxnSpPr>
              <a:endCxn id="196" idx="2"/>
            </p:cNvCxnSpPr>
            <p:nvPr/>
          </p:nvCxnSpPr>
          <p:spPr bwMode="auto">
            <a:xfrm>
              <a:off x="3520349" y="1488005"/>
              <a:ext cx="596962" cy="548373"/>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4B0C50BA-D758-FD35-F4F7-1F0B6A0A7A6F}"/>
                </a:ext>
              </a:extLst>
            </p:cNvPr>
            <p:cNvCxnSpPr>
              <a:endCxn id="196" idx="2"/>
            </p:cNvCxnSpPr>
            <p:nvPr/>
          </p:nvCxnSpPr>
          <p:spPr bwMode="auto">
            <a:xfrm flipV="1">
              <a:off x="3577052" y="2036378"/>
              <a:ext cx="540259" cy="548373"/>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A92BEF3C-515F-DA8E-F2E6-D65FC6BA89D3}"/>
                </a:ext>
              </a:extLst>
            </p:cNvPr>
            <p:cNvSpPr txBox="1"/>
            <p:nvPr/>
          </p:nvSpPr>
          <p:spPr>
            <a:xfrm>
              <a:off x="3659914" y="1382223"/>
              <a:ext cx="447446" cy="1158530"/>
            </a:xfrm>
            <a:prstGeom prst="rect">
              <a:avLst/>
            </a:prstGeom>
            <a:noFill/>
          </p:spPr>
          <p:txBody>
            <a:bodyPr wrap="none" rtlCol="0">
              <a:spAutoFit/>
            </a:bodyPr>
            <a:lstStyle/>
            <a:p>
              <a:r>
                <a:rPr lang="en-US" sz="2000" dirty="0"/>
                <a:t>w</a:t>
              </a:r>
              <a:r>
                <a:rPr lang="en-US" sz="2000" baseline="-25000" dirty="0"/>
                <a:t>1</a:t>
              </a:r>
            </a:p>
            <a:p>
              <a:r>
                <a:rPr lang="en-US" sz="2000" dirty="0"/>
                <a:t>w</a:t>
              </a:r>
              <a:r>
                <a:rPr lang="en-US" sz="2000" baseline="-25000" dirty="0"/>
                <a:t>2</a:t>
              </a:r>
            </a:p>
            <a:p>
              <a:r>
                <a:rPr lang="en-US" sz="2000" dirty="0"/>
                <a:t>w</a:t>
              </a:r>
              <a:r>
                <a:rPr lang="en-US" sz="2000" baseline="-25000" dirty="0"/>
                <a:t>3</a:t>
              </a:r>
            </a:p>
            <a:p>
              <a:r>
                <a:rPr lang="en-US" sz="2000" dirty="0" err="1"/>
                <a:t>w</a:t>
              </a:r>
              <a:r>
                <a:rPr lang="en-US" sz="2000" baseline="-25000" dirty="0" err="1"/>
                <a:t>Nx</a:t>
              </a:r>
              <a:endParaRPr lang="en-US" sz="2000" baseline="-25000" dirty="0"/>
            </a:p>
          </p:txBody>
        </p:sp>
      </p:grpSp>
      <p:graphicFrame>
        <p:nvGraphicFramePr>
          <p:cNvPr id="58" name="Chart 57">
            <a:extLst>
              <a:ext uri="{FF2B5EF4-FFF2-40B4-BE49-F238E27FC236}">
                <a16:creationId xmlns:a16="http://schemas.microsoft.com/office/drawing/2014/main" id="{B9B20B48-990A-2F27-BF60-8DB4920AC8BC}"/>
              </a:ext>
            </a:extLst>
          </p:cNvPr>
          <p:cNvGraphicFramePr>
            <a:graphicFrameLocks/>
          </p:cNvGraphicFramePr>
          <p:nvPr>
            <p:extLst>
              <p:ext uri="{D42A27DB-BD31-4B8C-83A1-F6EECF244321}">
                <p14:modId xmlns:p14="http://schemas.microsoft.com/office/powerpoint/2010/main" val="417919658"/>
              </p:ext>
            </p:extLst>
          </p:nvPr>
        </p:nvGraphicFramePr>
        <p:xfrm>
          <a:off x="5268191" y="2784784"/>
          <a:ext cx="2860575" cy="19585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9" name="Chart 58">
            <a:extLst>
              <a:ext uri="{FF2B5EF4-FFF2-40B4-BE49-F238E27FC236}">
                <a16:creationId xmlns:a16="http://schemas.microsoft.com/office/drawing/2014/main" id="{8FE8E10D-C2F7-459D-C28E-2391C850282F}"/>
              </a:ext>
            </a:extLst>
          </p:cNvPr>
          <p:cNvGraphicFramePr>
            <a:graphicFrameLocks/>
          </p:cNvGraphicFramePr>
          <p:nvPr>
            <p:extLst>
              <p:ext uri="{D42A27DB-BD31-4B8C-83A1-F6EECF244321}">
                <p14:modId xmlns:p14="http://schemas.microsoft.com/office/powerpoint/2010/main" val="117720648"/>
              </p:ext>
            </p:extLst>
          </p:nvPr>
        </p:nvGraphicFramePr>
        <p:xfrm>
          <a:off x="1524000" y="2784784"/>
          <a:ext cx="2860575" cy="19180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4175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287786" y="2038470"/>
            <a:ext cx="6022539" cy="646331"/>
          </a:xfrm>
          <a:prstGeom prst="rect">
            <a:avLst/>
          </a:prstGeom>
          <a:noFill/>
        </p:spPr>
        <p:txBody>
          <a:bodyPr wrap="square" rtlCol="0">
            <a:spAutoFit/>
          </a:bodyPr>
          <a:lstStyle/>
          <a:p>
            <a:r>
              <a:rPr lang="en-US" sz="3600" dirty="0">
                <a:solidFill>
                  <a:srgbClr val="333399"/>
                </a:solidFill>
              </a:rPr>
              <a:t>Gradient Checking</a:t>
            </a:r>
          </a:p>
        </p:txBody>
      </p:sp>
    </p:spTree>
    <p:extLst>
      <p:ext uri="{BB962C8B-B14F-4D97-AF65-F5344CB8AC3E}">
        <p14:creationId xmlns:p14="http://schemas.microsoft.com/office/powerpoint/2010/main" val="5998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6F6A-08D5-CD50-9C1F-BCBF9E63CF3D}"/>
              </a:ext>
            </a:extLst>
          </p:cNvPr>
          <p:cNvSpPr>
            <a:spLocks noGrp="1"/>
          </p:cNvSpPr>
          <p:nvPr>
            <p:ph type="title"/>
          </p:nvPr>
        </p:nvSpPr>
        <p:spPr/>
        <p:txBody>
          <a:bodyPr/>
          <a:lstStyle/>
          <a:p>
            <a:r>
              <a:rPr lang="en-US" dirty="0"/>
              <a:t>Reason for Gradient Checking</a:t>
            </a:r>
          </a:p>
        </p:txBody>
      </p:sp>
      <p:sp>
        <p:nvSpPr>
          <p:cNvPr id="3" name="Content Placeholder 2">
            <a:extLst>
              <a:ext uri="{FF2B5EF4-FFF2-40B4-BE49-F238E27FC236}">
                <a16:creationId xmlns:a16="http://schemas.microsoft.com/office/drawing/2014/main" id="{45027A78-C8D9-7DDC-C274-A6DB982D738E}"/>
              </a:ext>
            </a:extLst>
          </p:cNvPr>
          <p:cNvSpPr>
            <a:spLocks noGrp="1"/>
          </p:cNvSpPr>
          <p:nvPr>
            <p:ph idx="1"/>
          </p:nvPr>
        </p:nvSpPr>
        <p:spPr>
          <a:xfrm>
            <a:off x="609600" y="1098321"/>
            <a:ext cx="8077198" cy="2921229"/>
          </a:xfrm>
        </p:spPr>
        <p:txBody>
          <a:bodyPr/>
          <a:lstStyle/>
          <a:p>
            <a:r>
              <a:rPr lang="en-US" dirty="0"/>
              <a:t>When implementing a neural network from scratch, backpropagation is arguably where it is more prone to mistakes. </a:t>
            </a:r>
          </a:p>
          <a:p>
            <a:r>
              <a:rPr lang="en-US" dirty="0"/>
              <a:t>Therefore, a </a:t>
            </a:r>
            <a:r>
              <a:rPr lang="en-US" b="1" dirty="0"/>
              <a:t>method to debug (!!!) </a:t>
            </a:r>
            <a:r>
              <a:rPr lang="en-US" dirty="0"/>
              <a:t>this step could potentially save a lot of time and headaches when debugging a neural network.</a:t>
            </a:r>
          </a:p>
          <a:p>
            <a:r>
              <a:rPr lang="en-US" dirty="0"/>
              <a:t>Briefly, this methods consists in approximating the gradient using a numerical approach. </a:t>
            </a:r>
          </a:p>
          <a:p>
            <a:r>
              <a:rPr lang="en-US" dirty="0"/>
              <a:t>If it is close to the calculated gradients, then backpropagation was implemented correctly!</a:t>
            </a:r>
          </a:p>
          <a:p>
            <a:endParaRPr lang="en-US" dirty="0"/>
          </a:p>
          <a:p>
            <a:r>
              <a:rPr lang="en-US" dirty="0"/>
              <a:t>Let’s dive into more details and let’s see how it can be implemented in a project.</a:t>
            </a:r>
          </a:p>
          <a:p>
            <a:endParaRPr lang="en-US" dirty="0"/>
          </a:p>
        </p:txBody>
      </p:sp>
    </p:spTree>
    <p:extLst>
      <p:ext uri="{BB962C8B-B14F-4D97-AF65-F5344CB8AC3E}">
        <p14:creationId xmlns:p14="http://schemas.microsoft.com/office/powerpoint/2010/main" val="19458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Computing a Derivative</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300873" y="932578"/>
            <a:ext cx="8462127" cy="1350171"/>
          </a:xfrm>
        </p:spPr>
        <p:txBody>
          <a:bodyPr/>
          <a:lstStyle/>
          <a:p>
            <a:r>
              <a:rPr lang="en-US" dirty="0"/>
              <a:t>Gradient checking method consists in approximating the gradient using a numerical approach. </a:t>
            </a:r>
          </a:p>
          <a:p>
            <a:r>
              <a:rPr lang="en-US" dirty="0"/>
              <a:t>If the approximated gradient is close to the calculated gradients, then backpropagation was implemented correctly.</a:t>
            </a:r>
          </a:p>
          <a:p>
            <a:r>
              <a:rPr lang="en-US" dirty="0"/>
              <a:t>Suppose there is function f(z).</a:t>
            </a:r>
          </a:p>
        </p:txBody>
      </p:sp>
      <p:grpSp>
        <p:nvGrpSpPr>
          <p:cNvPr id="8" name="Group 7">
            <a:extLst>
              <a:ext uri="{FF2B5EF4-FFF2-40B4-BE49-F238E27FC236}">
                <a16:creationId xmlns:a16="http://schemas.microsoft.com/office/drawing/2014/main" id="{CD1FA448-1C73-6FB3-80F6-31A7E5BB2E71}"/>
              </a:ext>
            </a:extLst>
          </p:cNvPr>
          <p:cNvGrpSpPr/>
          <p:nvPr/>
        </p:nvGrpSpPr>
        <p:grpSpPr>
          <a:xfrm>
            <a:off x="817623" y="2751777"/>
            <a:ext cx="2362200" cy="1676400"/>
            <a:chOff x="3429000" y="3028950"/>
            <a:chExt cx="2362200" cy="1676400"/>
          </a:xfrm>
        </p:grpSpPr>
        <p:cxnSp>
          <p:nvCxnSpPr>
            <p:cNvPr id="5" name="Straight Connector 4">
              <a:extLst>
                <a:ext uri="{FF2B5EF4-FFF2-40B4-BE49-F238E27FC236}">
                  <a16:creationId xmlns:a16="http://schemas.microsoft.com/office/drawing/2014/main" id="{A147F81B-F453-254F-9438-07307426E899}"/>
                </a:ext>
              </a:extLst>
            </p:cNvPr>
            <p:cNvCxnSpPr/>
            <p:nvPr/>
          </p:nvCxnSpPr>
          <p:spPr bwMode="auto">
            <a:xfrm>
              <a:off x="3429000" y="3028950"/>
              <a:ext cx="0" cy="1676400"/>
            </a:xfrm>
            <a:prstGeom prst="line">
              <a:avLst/>
            </a:prstGeom>
            <a:solidFill>
              <a:schemeClr val="accent1"/>
            </a:solidFill>
            <a:ln w="127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a:extLst>
                <a:ext uri="{FF2B5EF4-FFF2-40B4-BE49-F238E27FC236}">
                  <a16:creationId xmlns:a16="http://schemas.microsoft.com/office/drawing/2014/main" id="{9422192F-6EAB-B256-0B64-D716CACF3D70}"/>
                </a:ext>
              </a:extLst>
            </p:cNvPr>
            <p:cNvCxnSpPr/>
            <p:nvPr/>
          </p:nvCxnSpPr>
          <p:spPr bwMode="auto">
            <a:xfrm flipH="1">
              <a:off x="3429000" y="4705350"/>
              <a:ext cx="2362200" cy="0"/>
            </a:xfrm>
            <a:prstGeom prst="line">
              <a:avLst/>
            </a:prstGeom>
            <a:solidFill>
              <a:schemeClr val="accent1"/>
            </a:solidFill>
            <a:ln w="127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Box 8">
            <a:extLst>
              <a:ext uri="{FF2B5EF4-FFF2-40B4-BE49-F238E27FC236}">
                <a16:creationId xmlns:a16="http://schemas.microsoft.com/office/drawing/2014/main" id="{707CCD6E-8A4A-D4B4-7721-4CE72E03F831}"/>
              </a:ext>
            </a:extLst>
          </p:cNvPr>
          <p:cNvSpPr txBox="1"/>
          <p:nvPr/>
        </p:nvSpPr>
        <p:spPr>
          <a:xfrm>
            <a:off x="300873" y="2673109"/>
            <a:ext cx="537327" cy="369332"/>
          </a:xfrm>
          <a:prstGeom prst="rect">
            <a:avLst/>
          </a:prstGeom>
          <a:noFill/>
        </p:spPr>
        <p:txBody>
          <a:bodyPr wrap="none" rtlCol="0">
            <a:spAutoFit/>
          </a:bodyPr>
          <a:lstStyle/>
          <a:p>
            <a:r>
              <a:rPr lang="en-US" dirty="0"/>
              <a:t>f(z)</a:t>
            </a:r>
            <a:endParaRPr lang="en-US" baseline="-25000" dirty="0"/>
          </a:p>
        </p:txBody>
      </p:sp>
      <p:sp>
        <p:nvSpPr>
          <p:cNvPr id="10" name="TextBox 9">
            <a:extLst>
              <a:ext uri="{FF2B5EF4-FFF2-40B4-BE49-F238E27FC236}">
                <a16:creationId xmlns:a16="http://schemas.microsoft.com/office/drawing/2014/main" id="{CF36A4A9-8140-E0B2-1E88-71539C32C76F}"/>
              </a:ext>
            </a:extLst>
          </p:cNvPr>
          <p:cNvSpPr txBox="1"/>
          <p:nvPr/>
        </p:nvSpPr>
        <p:spPr>
          <a:xfrm>
            <a:off x="3036195" y="4324350"/>
            <a:ext cx="287258" cy="369332"/>
          </a:xfrm>
          <a:prstGeom prst="rect">
            <a:avLst/>
          </a:prstGeom>
          <a:noFill/>
        </p:spPr>
        <p:txBody>
          <a:bodyPr wrap="none" rtlCol="0">
            <a:spAutoFit/>
          </a:bodyPr>
          <a:lstStyle/>
          <a:p>
            <a:r>
              <a:rPr lang="en-US" dirty="0"/>
              <a:t>z</a:t>
            </a:r>
            <a:endParaRPr lang="en-US" baseline="-25000" dirty="0"/>
          </a:p>
        </p:txBody>
      </p:sp>
      <p:sp>
        <p:nvSpPr>
          <p:cNvPr id="12" name="Freeform: Shape 11">
            <a:extLst>
              <a:ext uri="{FF2B5EF4-FFF2-40B4-BE49-F238E27FC236}">
                <a16:creationId xmlns:a16="http://schemas.microsoft.com/office/drawing/2014/main" id="{3B636AF1-C692-C73B-9892-1AF262D33898}"/>
              </a:ext>
            </a:extLst>
          </p:cNvPr>
          <p:cNvSpPr/>
          <p:nvPr/>
        </p:nvSpPr>
        <p:spPr bwMode="auto">
          <a:xfrm>
            <a:off x="838200" y="2927989"/>
            <a:ext cx="2133599" cy="1323975"/>
          </a:xfrm>
          <a:custGeom>
            <a:avLst/>
            <a:gdLst>
              <a:gd name="connsiteX0" fmla="*/ 0 w 1828800"/>
              <a:gd name="connsiteY0" fmla="*/ 1323975 h 1323975"/>
              <a:gd name="connsiteX1" fmla="*/ 733425 w 1828800"/>
              <a:gd name="connsiteY1" fmla="*/ 1181100 h 1323975"/>
              <a:gd name="connsiteX2" fmla="*/ 1428750 w 1828800"/>
              <a:gd name="connsiteY2" fmla="*/ 676275 h 1323975"/>
              <a:gd name="connsiteX3" fmla="*/ 1828800 w 1828800"/>
              <a:gd name="connsiteY3" fmla="*/ 0 h 1323975"/>
            </a:gdLst>
            <a:ahLst/>
            <a:cxnLst>
              <a:cxn ang="0">
                <a:pos x="connsiteX0" y="connsiteY0"/>
              </a:cxn>
              <a:cxn ang="0">
                <a:pos x="connsiteX1" y="connsiteY1"/>
              </a:cxn>
              <a:cxn ang="0">
                <a:pos x="connsiteX2" y="connsiteY2"/>
              </a:cxn>
              <a:cxn ang="0">
                <a:pos x="connsiteX3" y="connsiteY3"/>
              </a:cxn>
            </a:cxnLst>
            <a:rect l="l" t="t" r="r" b="b"/>
            <a:pathLst>
              <a:path w="1828800" h="1323975">
                <a:moveTo>
                  <a:pt x="0" y="1323975"/>
                </a:moveTo>
                <a:cubicBezTo>
                  <a:pt x="247650" y="1306512"/>
                  <a:pt x="495300" y="1289050"/>
                  <a:pt x="733425" y="1181100"/>
                </a:cubicBezTo>
                <a:cubicBezTo>
                  <a:pt x="971550" y="1073150"/>
                  <a:pt x="1246188" y="873125"/>
                  <a:pt x="1428750" y="676275"/>
                </a:cubicBezTo>
                <a:cubicBezTo>
                  <a:pt x="1611312" y="479425"/>
                  <a:pt x="1720056" y="239712"/>
                  <a:pt x="1828800" y="0"/>
                </a:cubicBezTo>
              </a:path>
            </a:pathLst>
          </a:custGeom>
          <a:noFill/>
          <a:ln w="19050" cap="flat" cmpd="sng" algn="ctr">
            <a:solidFill>
              <a:schemeClr val="tx1"/>
            </a:solidFill>
            <a:prstDash val="solid"/>
            <a:miter lim="800000"/>
            <a:headEnd type="none" w="med" len="med"/>
            <a:tailEnd type="none" w="med" len="med"/>
          </a:ln>
          <a:effectLst/>
        </p:spPr>
        <p:txBody>
          <a:bodyPr rtlCol="0" anchor="ctr"/>
          <a:lstStyle/>
          <a:p>
            <a:pPr algn="ctr"/>
            <a:endParaRPr lang="en-US"/>
          </a:p>
        </p:txBody>
      </p:sp>
      <p:sp>
        <p:nvSpPr>
          <p:cNvPr id="13" name="TextBox 12">
            <a:extLst>
              <a:ext uri="{FF2B5EF4-FFF2-40B4-BE49-F238E27FC236}">
                <a16:creationId xmlns:a16="http://schemas.microsoft.com/office/drawing/2014/main" id="{00A872A1-E0E8-D2CE-0C42-29EF9AA0B200}"/>
              </a:ext>
            </a:extLst>
          </p:cNvPr>
          <p:cNvSpPr txBox="1"/>
          <p:nvPr/>
        </p:nvSpPr>
        <p:spPr>
          <a:xfrm>
            <a:off x="1649724" y="4324350"/>
            <a:ext cx="1386470" cy="369332"/>
          </a:xfrm>
          <a:prstGeom prst="rect">
            <a:avLst/>
          </a:prstGeom>
          <a:noFill/>
        </p:spPr>
        <p:txBody>
          <a:bodyPr wrap="none" rtlCol="0">
            <a:spAutoFit/>
          </a:bodyPr>
          <a:lstStyle/>
          <a:p>
            <a:r>
              <a:rPr lang="en-US" dirty="0"/>
              <a:t>z-</a:t>
            </a:r>
            <a:r>
              <a:rPr lang="el-GR" dirty="0"/>
              <a:t>ε </a:t>
            </a:r>
            <a:r>
              <a:rPr lang="en-US" dirty="0"/>
              <a:t>  z   </a:t>
            </a:r>
            <a:r>
              <a:rPr lang="en-US" dirty="0" err="1"/>
              <a:t>z</a:t>
            </a:r>
            <a:r>
              <a:rPr lang="en-US" dirty="0"/>
              <a:t>+</a:t>
            </a:r>
            <a:r>
              <a:rPr lang="el-GR" dirty="0"/>
              <a:t>ε</a:t>
            </a:r>
            <a:endParaRPr lang="en-US" baseline="-25000" dirty="0"/>
          </a:p>
        </p:txBody>
      </p:sp>
      <p:cxnSp>
        <p:nvCxnSpPr>
          <p:cNvPr id="14" name="Straight Connector 13">
            <a:extLst>
              <a:ext uri="{FF2B5EF4-FFF2-40B4-BE49-F238E27FC236}">
                <a16:creationId xmlns:a16="http://schemas.microsoft.com/office/drawing/2014/main" id="{FEEB09C0-0B12-275C-9453-6CA0DDE3CEC2}"/>
              </a:ext>
            </a:extLst>
          </p:cNvPr>
          <p:cNvCxnSpPr/>
          <p:nvPr/>
        </p:nvCxnSpPr>
        <p:spPr bwMode="auto">
          <a:xfrm>
            <a:off x="2277229" y="3790950"/>
            <a:ext cx="0" cy="637227"/>
          </a:xfrm>
          <a:prstGeom prst="line">
            <a:avLst/>
          </a:prstGeom>
          <a:solidFill>
            <a:schemeClr val="accent1"/>
          </a:solidFill>
          <a:ln w="12700" cap="flat" cmpd="sng" algn="ctr">
            <a:solidFill>
              <a:srgbClr val="002060"/>
            </a:solidFill>
            <a:prstDash val="sysDot"/>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18F3014F-2421-5A9C-6CEE-099ACAABE30F}"/>
              </a:ext>
            </a:extLst>
          </p:cNvPr>
          <p:cNvCxnSpPr/>
          <p:nvPr/>
        </p:nvCxnSpPr>
        <p:spPr bwMode="auto">
          <a:xfrm>
            <a:off x="1848603" y="4019550"/>
            <a:ext cx="0" cy="408627"/>
          </a:xfrm>
          <a:prstGeom prst="line">
            <a:avLst/>
          </a:prstGeom>
          <a:solidFill>
            <a:schemeClr val="accent1"/>
          </a:solidFill>
          <a:ln w="12700" cap="flat" cmpd="sng" algn="ctr">
            <a:solidFill>
              <a:srgbClr val="002060"/>
            </a:solidFill>
            <a:prstDash val="sysDot"/>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9051BE0E-57FE-FB52-77A3-35AF3DC50AF0}"/>
              </a:ext>
            </a:extLst>
          </p:cNvPr>
          <p:cNvCxnSpPr/>
          <p:nvPr/>
        </p:nvCxnSpPr>
        <p:spPr bwMode="auto">
          <a:xfrm>
            <a:off x="2743200" y="3333750"/>
            <a:ext cx="0" cy="1094427"/>
          </a:xfrm>
          <a:prstGeom prst="line">
            <a:avLst/>
          </a:prstGeom>
          <a:solidFill>
            <a:schemeClr val="accent1"/>
          </a:solidFill>
          <a:ln w="12700" cap="flat" cmpd="sng" algn="ctr">
            <a:solidFill>
              <a:srgbClr val="002060"/>
            </a:solidFill>
            <a:prstDash val="sysDot"/>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a:extLst>
              <a:ext uri="{FF2B5EF4-FFF2-40B4-BE49-F238E27FC236}">
                <a16:creationId xmlns:a16="http://schemas.microsoft.com/office/drawing/2014/main" id="{9B39A7BF-7235-C02B-44CB-01FE5168A4A7}"/>
              </a:ext>
            </a:extLst>
          </p:cNvPr>
          <p:cNvCxnSpPr/>
          <p:nvPr/>
        </p:nvCxnSpPr>
        <p:spPr bwMode="auto">
          <a:xfrm flipH="1">
            <a:off x="817623" y="3790951"/>
            <a:ext cx="1407501" cy="2"/>
          </a:xfrm>
          <a:prstGeom prst="line">
            <a:avLst/>
          </a:prstGeom>
          <a:solidFill>
            <a:schemeClr val="accent1"/>
          </a:solidFill>
          <a:ln w="12700" cap="flat" cmpd="sng" algn="ctr">
            <a:solidFill>
              <a:srgbClr val="002060"/>
            </a:solidFill>
            <a:prstDash val="sysDot"/>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327DA96C-64FA-85A7-786C-18A4BE25E575}"/>
              </a:ext>
            </a:extLst>
          </p:cNvPr>
          <p:cNvCxnSpPr/>
          <p:nvPr/>
        </p:nvCxnSpPr>
        <p:spPr bwMode="auto">
          <a:xfrm flipH="1" flipV="1">
            <a:off x="797047" y="4038602"/>
            <a:ext cx="1051556" cy="0"/>
          </a:xfrm>
          <a:prstGeom prst="line">
            <a:avLst/>
          </a:prstGeom>
          <a:solidFill>
            <a:schemeClr val="accent1"/>
          </a:solidFill>
          <a:ln w="12700" cap="flat" cmpd="sng" algn="ctr">
            <a:solidFill>
              <a:srgbClr val="002060"/>
            </a:solidFill>
            <a:prstDash val="sysDot"/>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0E18F4DA-0920-170A-1519-7991DE4AD895}"/>
              </a:ext>
            </a:extLst>
          </p:cNvPr>
          <p:cNvCxnSpPr/>
          <p:nvPr/>
        </p:nvCxnSpPr>
        <p:spPr bwMode="auto">
          <a:xfrm flipH="1">
            <a:off x="797047" y="3333751"/>
            <a:ext cx="1925577" cy="1"/>
          </a:xfrm>
          <a:prstGeom prst="line">
            <a:avLst/>
          </a:prstGeom>
          <a:solidFill>
            <a:schemeClr val="accent1"/>
          </a:solidFill>
          <a:ln w="12700" cap="flat" cmpd="sng" algn="ctr">
            <a:solidFill>
              <a:srgbClr val="002060"/>
            </a:solidFill>
            <a:prstDash val="sysDot"/>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a:extLst>
              <a:ext uri="{FF2B5EF4-FFF2-40B4-BE49-F238E27FC236}">
                <a16:creationId xmlns:a16="http://schemas.microsoft.com/office/drawing/2014/main" id="{9FE2AA8C-A871-BE27-1B26-75E88D343CC6}"/>
              </a:ext>
            </a:extLst>
          </p:cNvPr>
          <p:cNvSpPr txBox="1"/>
          <p:nvPr/>
        </p:nvSpPr>
        <p:spPr>
          <a:xfrm>
            <a:off x="308972" y="3588432"/>
            <a:ext cx="537327" cy="369332"/>
          </a:xfrm>
          <a:prstGeom prst="rect">
            <a:avLst/>
          </a:prstGeom>
          <a:noFill/>
        </p:spPr>
        <p:txBody>
          <a:bodyPr wrap="none" rtlCol="0">
            <a:spAutoFit/>
          </a:bodyPr>
          <a:lstStyle/>
          <a:p>
            <a:r>
              <a:rPr lang="en-US" dirty="0"/>
              <a:t>f(z)</a:t>
            </a:r>
            <a:endParaRPr lang="en-US" baseline="-25000" dirty="0"/>
          </a:p>
        </p:txBody>
      </p:sp>
      <p:sp>
        <p:nvSpPr>
          <p:cNvPr id="30" name="TextBox 29">
            <a:extLst>
              <a:ext uri="{FF2B5EF4-FFF2-40B4-BE49-F238E27FC236}">
                <a16:creationId xmlns:a16="http://schemas.microsoft.com/office/drawing/2014/main" id="{4004B100-7AAB-34A4-093F-6BFF49D0EF6C}"/>
              </a:ext>
            </a:extLst>
          </p:cNvPr>
          <p:cNvSpPr txBox="1"/>
          <p:nvPr/>
        </p:nvSpPr>
        <p:spPr>
          <a:xfrm>
            <a:off x="76200" y="3149084"/>
            <a:ext cx="811441" cy="369332"/>
          </a:xfrm>
          <a:prstGeom prst="rect">
            <a:avLst/>
          </a:prstGeom>
          <a:noFill/>
        </p:spPr>
        <p:txBody>
          <a:bodyPr wrap="none" rtlCol="0">
            <a:spAutoFit/>
          </a:bodyPr>
          <a:lstStyle/>
          <a:p>
            <a:r>
              <a:rPr lang="en-US" dirty="0"/>
              <a:t>f(z+</a:t>
            </a:r>
            <a:r>
              <a:rPr lang="el-GR" dirty="0"/>
              <a:t>ε</a:t>
            </a:r>
            <a:r>
              <a:rPr lang="en-US" dirty="0"/>
              <a:t>)</a:t>
            </a:r>
            <a:endParaRPr lang="en-US" baseline="-25000" dirty="0"/>
          </a:p>
        </p:txBody>
      </p:sp>
      <p:sp>
        <p:nvSpPr>
          <p:cNvPr id="31" name="TextBox 30">
            <a:extLst>
              <a:ext uri="{FF2B5EF4-FFF2-40B4-BE49-F238E27FC236}">
                <a16:creationId xmlns:a16="http://schemas.microsoft.com/office/drawing/2014/main" id="{63863506-41E7-5047-DC7A-6B712C48CBF6}"/>
              </a:ext>
            </a:extLst>
          </p:cNvPr>
          <p:cNvSpPr txBox="1"/>
          <p:nvPr/>
        </p:nvSpPr>
        <p:spPr>
          <a:xfrm>
            <a:off x="142346" y="4023279"/>
            <a:ext cx="724429" cy="369332"/>
          </a:xfrm>
          <a:prstGeom prst="rect">
            <a:avLst/>
          </a:prstGeom>
          <a:noFill/>
        </p:spPr>
        <p:txBody>
          <a:bodyPr wrap="none" rtlCol="0">
            <a:spAutoFit/>
          </a:bodyPr>
          <a:lstStyle/>
          <a:p>
            <a:r>
              <a:rPr lang="en-US" dirty="0"/>
              <a:t>f(z-</a:t>
            </a:r>
            <a:r>
              <a:rPr lang="el-GR" dirty="0"/>
              <a:t>ε</a:t>
            </a:r>
            <a:r>
              <a:rPr lang="en-US" dirty="0"/>
              <a:t>)</a:t>
            </a:r>
            <a:endParaRPr lang="en-US" baseline="-25000" dirty="0"/>
          </a:p>
        </p:txBody>
      </p:sp>
      <p:cxnSp>
        <p:nvCxnSpPr>
          <p:cNvPr id="32" name="Straight Connector 31">
            <a:extLst>
              <a:ext uri="{FF2B5EF4-FFF2-40B4-BE49-F238E27FC236}">
                <a16:creationId xmlns:a16="http://schemas.microsoft.com/office/drawing/2014/main" id="{FC661009-B204-A6B2-D1D6-CB53E8B82076}"/>
              </a:ext>
            </a:extLst>
          </p:cNvPr>
          <p:cNvCxnSpPr/>
          <p:nvPr/>
        </p:nvCxnSpPr>
        <p:spPr bwMode="auto">
          <a:xfrm flipH="1">
            <a:off x="1848603" y="3333749"/>
            <a:ext cx="874021" cy="691637"/>
          </a:xfrm>
          <a:prstGeom prst="line">
            <a:avLst/>
          </a:prstGeom>
          <a:solidFill>
            <a:schemeClr val="accent1"/>
          </a:solidFill>
          <a:ln w="25400" cap="flat" cmpd="sng" algn="ctr">
            <a:solidFill>
              <a:srgbClr val="FF0000"/>
            </a:solidFill>
            <a:prstDash val="dash"/>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A0EA339A-3ADB-EC45-6151-A73015692BA6}"/>
              </a:ext>
            </a:extLst>
          </p:cNvPr>
          <p:cNvCxnSpPr/>
          <p:nvPr/>
        </p:nvCxnSpPr>
        <p:spPr bwMode="auto">
          <a:xfrm flipH="1">
            <a:off x="1501000" y="3234333"/>
            <a:ext cx="1535194" cy="1121458"/>
          </a:xfrm>
          <a:prstGeom prst="line">
            <a:avLst/>
          </a:prstGeom>
          <a:solidFill>
            <a:schemeClr val="accent1"/>
          </a:solidFill>
          <a:ln w="25400" cap="flat" cmpd="sng" algn="ctr">
            <a:solidFill>
              <a:srgbClr val="FF000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0" name="Object 39">
            <a:extLst>
              <a:ext uri="{FF2B5EF4-FFF2-40B4-BE49-F238E27FC236}">
                <a16:creationId xmlns:a16="http://schemas.microsoft.com/office/drawing/2014/main" id="{66FF1BBC-59AB-FE95-DA58-15736F63FB6D}"/>
              </a:ext>
            </a:extLst>
          </p:cNvPr>
          <p:cNvGraphicFramePr>
            <a:graphicFrameLocks noChangeAspect="1"/>
          </p:cNvGraphicFramePr>
          <p:nvPr>
            <p:extLst>
              <p:ext uri="{D42A27DB-BD31-4B8C-83A1-F6EECF244321}">
                <p14:modId xmlns:p14="http://schemas.microsoft.com/office/powerpoint/2010/main" val="374501114"/>
              </p:ext>
            </p:extLst>
          </p:nvPr>
        </p:nvGraphicFramePr>
        <p:xfrm>
          <a:off x="3754748" y="2824802"/>
          <a:ext cx="4778375" cy="1603375"/>
        </p:xfrm>
        <a:graphic>
          <a:graphicData uri="http://schemas.openxmlformats.org/presentationml/2006/ole">
            <mc:AlternateContent xmlns:mc="http://schemas.openxmlformats.org/markup-compatibility/2006">
              <mc:Choice xmlns:v="urn:schemas-microsoft-com:vml" Requires="v">
                <p:oleObj name="Equation" r:id="rId2" imgW="2425680" imgH="812520" progId="Equation.DSMT4">
                  <p:embed/>
                </p:oleObj>
              </mc:Choice>
              <mc:Fallback>
                <p:oleObj name="Equation" r:id="rId2" imgW="2425680" imgH="812520" progId="Equation.DSMT4">
                  <p:embed/>
                  <p:pic>
                    <p:nvPicPr>
                      <p:cNvPr id="0" name=""/>
                      <p:cNvPicPr/>
                      <p:nvPr/>
                    </p:nvPicPr>
                    <p:blipFill>
                      <a:blip r:embed="rId3"/>
                      <a:stretch>
                        <a:fillRect/>
                      </a:stretch>
                    </p:blipFill>
                    <p:spPr>
                      <a:xfrm>
                        <a:off x="3754748" y="2824802"/>
                        <a:ext cx="4778375" cy="1603375"/>
                      </a:xfrm>
                      <a:prstGeom prst="rect">
                        <a:avLst/>
                      </a:prstGeom>
                    </p:spPr>
                  </p:pic>
                </p:oleObj>
              </mc:Fallback>
            </mc:AlternateContent>
          </a:graphicData>
        </a:graphic>
      </p:graphicFrame>
    </p:spTree>
    <p:extLst>
      <p:ext uri="{BB962C8B-B14F-4D97-AF65-F5344CB8AC3E}">
        <p14:creationId xmlns:p14="http://schemas.microsoft.com/office/powerpoint/2010/main" val="296553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82A4-948C-8B20-DEBA-43BEDD8E10E4}"/>
              </a:ext>
            </a:extLst>
          </p:cNvPr>
          <p:cNvSpPr>
            <a:spLocks noGrp="1"/>
          </p:cNvSpPr>
          <p:nvPr>
            <p:ph type="title"/>
          </p:nvPr>
        </p:nvSpPr>
        <p:spPr>
          <a:xfrm>
            <a:off x="838201" y="285750"/>
            <a:ext cx="8153400" cy="490538"/>
          </a:xfrm>
        </p:spPr>
        <p:txBody>
          <a:bodyPr/>
          <a:lstStyle/>
          <a:p>
            <a:r>
              <a:rPr lang="en-US" dirty="0"/>
              <a:t>Comparing Calculated and Computed Gradients</a:t>
            </a:r>
          </a:p>
        </p:txBody>
      </p:sp>
      <p:sp>
        <p:nvSpPr>
          <p:cNvPr id="3" name="Content Placeholder 2">
            <a:extLst>
              <a:ext uri="{FF2B5EF4-FFF2-40B4-BE49-F238E27FC236}">
                <a16:creationId xmlns:a16="http://schemas.microsoft.com/office/drawing/2014/main" id="{B6685446-B2B4-3375-80EA-FA7F6F5D6991}"/>
              </a:ext>
            </a:extLst>
          </p:cNvPr>
          <p:cNvSpPr>
            <a:spLocks noGrp="1"/>
          </p:cNvSpPr>
          <p:nvPr>
            <p:ph idx="1"/>
          </p:nvPr>
        </p:nvSpPr>
        <p:spPr>
          <a:xfrm>
            <a:off x="434975" y="1581150"/>
            <a:ext cx="8251823" cy="2973556"/>
          </a:xfrm>
        </p:spPr>
        <p:txBody>
          <a:bodyPr/>
          <a:lstStyle/>
          <a:p>
            <a:r>
              <a:rPr lang="en-US" dirty="0"/>
              <a:t>The definition above can be used as a numerically computed approximation of the derivative. Taking an epsilon small enough, the calculated approximation will have an </a:t>
            </a:r>
            <a:r>
              <a:rPr lang="en-US" b="1" i="1" dirty="0"/>
              <a:t>error in the range of epsilon squared</a:t>
            </a:r>
            <a:r>
              <a:rPr lang="en-US" dirty="0"/>
              <a:t>.</a:t>
            </a:r>
          </a:p>
          <a:p>
            <a:r>
              <a:rPr lang="en-US" dirty="0"/>
              <a:t>In other words, if epsilon is 0.001, the approximation will be off by 0.00001.</a:t>
            </a:r>
          </a:p>
          <a:p>
            <a:r>
              <a:rPr lang="en-US" dirty="0"/>
              <a:t>Therefore, we can use this to approximate the gradient, and in turn make sure that backpropagation is implemented properly. This forms the basis of gradient checking!</a:t>
            </a:r>
          </a:p>
          <a:p>
            <a:r>
              <a:rPr lang="en-US" dirty="0"/>
              <a:t>Vectorized implementation</a:t>
            </a:r>
          </a:p>
          <a:p>
            <a:endParaRPr lang="en-US" dirty="0"/>
          </a:p>
        </p:txBody>
      </p:sp>
      <p:graphicFrame>
        <p:nvGraphicFramePr>
          <p:cNvPr id="4" name="Object 3">
            <a:extLst>
              <a:ext uri="{FF2B5EF4-FFF2-40B4-BE49-F238E27FC236}">
                <a16:creationId xmlns:a16="http://schemas.microsoft.com/office/drawing/2014/main" id="{E06CAC92-EFA6-8922-D811-00ACDD2F7064}"/>
              </a:ext>
            </a:extLst>
          </p:cNvPr>
          <p:cNvGraphicFramePr>
            <a:graphicFrameLocks noChangeAspect="1"/>
          </p:cNvGraphicFramePr>
          <p:nvPr>
            <p:extLst>
              <p:ext uri="{D42A27DB-BD31-4B8C-83A1-F6EECF244321}">
                <p14:modId xmlns:p14="http://schemas.microsoft.com/office/powerpoint/2010/main" val="1188986974"/>
              </p:ext>
            </p:extLst>
          </p:nvPr>
        </p:nvGraphicFramePr>
        <p:xfrm>
          <a:off x="714611" y="886925"/>
          <a:ext cx="7714777" cy="608012"/>
        </p:xfrm>
        <a:graphic>
          <a:graphicData uri="http://schemas.openxmlformats.org/presentationml/2006/ole">
            <mc:AlternateContent xmlns:mc="http://schemas.openxmlformats.org/markup-compatibility/2006">
              <mc:Choice xmlns:v="urn:schemas-microsoft-com:vml" Requires="v">
                <p:oleObj name="Equation" r:id="rId2" imgW="4965480" imgH="393480" progId="Equation.DSMT4">
                  <p:embed/>
                </p:oleObj>
              </mc:Choice>
              <mc:Fallback>
                <p:oleObj name="Equation" r:id="rId2" imgW="4965480" imgH="393480" progId="Equation.DSMT4">
                  <p:embed/>
                  <p:pic>
                    <p:nvPicPr>
                      <p:cNvPr id="0" name=""/>
                      <p:cNvPicPr/>
                      <p:nvPr/>
                    </p:nvPicPr>
                    <p:blipFill>
                      <a:blip r:embed="rId3"/>
                      <a:stretch>
                        <a:fillRect/>
                      </a:stretch>
                    </p:blipFill>
                    <p:spPr>
                      <a:xfrm>
                        <a:off x="714611" y="886925"/>
                        <a:ext cx="7714777" cy="608012"/>
                      </a:xfrm>
                      <a:prstGeom prst="rect">
                        <a:avLst/>
                      </a:prstGeom>
                    </p:spPr>
                  </p:pic>
                </p:oleObj>
              </mc:Fallback>
            </mc:AlternateContent>
          </a:graphicData>
        </a:graphic>
      </p:graphicFrame>
    </p:spTree>
    <p:extLst>
      <p:ext uri="{BB962C8B-B14F-4D97-AF65-F5344CB8AC3E}">
        <p14:creationId xmlns:p14="http://schemas.microsoft.com/office/powerpoint/2010/main" val="105764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D293-C467-3A85-898C-911F555352E7}"/>
              </a:ext>
            </a:extLst>
          </p:cNvPr>
          <p:cNvSpPr>
            <a:spLocks noGrp="1"/>
          </p:cNvSpPr>
          <p:nvPr>
            <p:ph type="title"/>
          </p:nvPr>
        </p:nvSpPr>
        <p:spPr/>
        <p:txBody>
          <a:bodyPr/>
          <a:lstStyle/>
          <a:p>
            <a:r>
              <a:rPr lang="en-US" dirty="0"/>
              <a:t>Gradient Check in Vector Form</a:t>
            </a:r>
          </a:p>
        </p:txBody>
      </p:sp>
      <p:sp>
        <p:nvSpPr>
          <p:cNvPr id="3" name="Content Placeholder 2">
            <a:extLst>
              <a:ext uri="{FF2B5EF4-FFF2-40B4-BE49-F238E27FC236}">
                <a16:creationId xmlns:a16="http://schemas.microsoft.com/office/drawing/2014/main" id="{CEDB4A0C-2D53-DEAC-EB78-69A3E4C82551}"/>
              </a:ext>
            </a:extLst>
          </p:cNvPr>
          <p:cNvSpPr>
            <a:spLocks noGrp="1"/>
          </p:cNvSpPr>
          <p:nvPr>
            <p:ph idx="1"/>
          </p:nvPr>
        </p:nvSpPr>
        <p:spPr>
          <a:xfrm>
            <a:off x="533400" y="869721"/>
            <a:ext cx="8251823" cy="1702029"/>
          </a:xfrm>
        </p:spPr>
        <p:txBody>
          <a:bodyPr/>
          <a:lstStyle/>
          <a:p>
            <a:r>
              <a:rPr lang="en-US" dirty="0"/>
              <a:t>Let’s define a giant vector </a:t>
            </a:r>
            <a:r>
              <a:rPr lang="el-GR" dirty="0"/>
              <a:t>θ</a:t>
            </a:r>
            <a:r>
              <a:rPr lang="en-US" dirty="0"/>
              <a:t> = (</a:t>
            </a:r>
            <a:r>
              <a:rPr lang="el-GR" dirty="0"/>
              <a:t>θ</a:t>
            </a:r>
            <a:r>
              <a:rPr lang="en-US" baseline="-25000" dirty="0"/>
              <a:t>1</a:t>
            </a:r>
            <a:r>
              <a:rPr lang="en-US" dirty="0"/>
              <a:t>,</a:t>
            </a:r>
            <a:r>
              <a:rPr lang="el-GR" dirty="0"/>
              <a:t>θ</a:t>
            </a:r>
            <a:r>
              <a:rPr lang="en-US" baseline="-25000" dirty="0"/>
              <a:t>2</a:t>
            </a:r>
            <a:r>
              <a:rPr lang="en-US" dirty="0"/>
              <a:t>,…) = (W</a:t>
            </a:r>
            <a:r>
              <a:rPr lang="en-US" baseline="30000" dirty="0"/>
              <a:t>[1]</a:t>
            </a:r>
            <a:r>
              <a:rPr lang="en-US" dirty="0"/>
              <a:t>,b</a:t>
            </a:r>
            <a:r>
              <a:rPr lang="en-US" baseline="30000" dirty="0"/>
              <a:t>[1]</a:t>
            </a:r>
            <a:r>
              <a:rPr lang="en-US" dirty="0"/>
              <a:t>,…, W</a:t>
            </a:r>
            <a:r>
              <a:rPr lang="en-US" baseline="30000" dirty="0"/>
              <a:t>[L]</a:t>
            </a:r>
            <a:r>
              <a:rPr lang="en-US" dirty="0"/>
              <a:t>,b</a:t>
            </a:r>
            <a:r>
              <a:rPr lang="en-US" baseline="30000" dirty="0"/>
              <a:t>[L]</a:t>
            </a:r>
            <a:r>
              <a:rPr lang="en-US" dirty="0"/>
              <a:t>)</a:t>
            </a:r>
          </a:p>
          <a:p>
            <a:r>
              <a:rPr lang="en-US" dirty="0"/>
              <a:t>Then the loss function J(W</a:t>
            </a:r>
            <a:r>
              <a:rPr lang="en-US" baseline="30000" dirty="0"/>
              <a:t>[1]</a:t>
            </a:r>
            <a:r>
              <a:rPr lang="en-US" dirty="0"/>
              <a:t>,b</a:t>
            </a:r>
            <a:r>
              <a:rPr lang="en-US" baseline="30000" dirty="0"/>
              <a:t>[1]</a:t>
            </a:r>
            <a:r>
              <a:rPr lang="en-US" dirty="0"/>
              <a:t>,…, W</a:t>
            </a:r>
            <a:r>
              <a:rPr lang="en-US" baseline="30000" dirty="0"/>
              <a:t>[L]</a:t>
            </a:r>
            <a:r>
              <a:rPr lang="en-US" dirty="0"/>
              <a:t>,b</a:t>
            </a:r>
            <a:r>
              <a:rPr lang="en-US" baseline="30000" dirty="0"/>
              <a:t>[L]</a:t>
            </a:r>
            <a:r>
              <a:rPr lang="en-US" dirty="0"/>
              <a:t>) = J(</a:t>
            </a:r>
            <a:r>
              <a:rPr lang="el-GR" dirty="0"/>
              <a:t>θ</a:t>
            </a:r>
            <a:r>
              <a:rPr lang="en-US" dirty="0"/>
              <a:t>).</a:t>
            </a:r>
          </a:p>
          <a:p>
            <a:r>
              <a:rPr lang="en-US" dirty="0"/>
              <a:t>Let’s define </a:t>
            </a:r>
            <a:r>
              <a:rPr lang="el-GR" dirty="0"/>
              <a:t>δθ</a:t>
            </a:r>
            <a:r>
              <a:rPr lang="en-US" dirty="0"/>
              <a:t> = (</a:t>
            </a:r>
            <a:r>
              <a:rPr lang="el-GR" dirty="0"/>
              <a:t>δθ</a:t>
            </a:r>
            <a:r>
              <a:rPr lang="en-US" baseline="-25000" dirty="0"/>
              <a:t>1</a:t>
            </a:r>
            <a:r>
              <a:rPr lang="en-US" dirty="0"/>
              <a:t>,</a:t>
            </a:r>
            <a:r>
              <a:rPr lang="el-GR" dirty="0"/>
              <a:t>δθ</a:t>
            </a:r>
            <a:r>
              <a:rPr lang="en-US" baseline="-25000" dirty="0"/>
              <a:t>2</a:t>
            </a:r>
            <a:r>
              <a:rPr lang="en-US" dirty="0"/>
              <a:t>,…) = (</a:t>
            </a:r>
            <a:r>
              <a:rPr lang="el-GR" dirty="0"/>
              <a:t>δ</a:t>
            </a:r>
            <a:r>
              <a:rPr lang="en-US" dirty="0"/>
              <a:t>w</a:t>
            </a:r>
            <a:r>
              <a:rPr lang="en-US" baseline="-25000" dirty="0"/>
              <a:t>11</a:t>
            </a:r>
            <a:r>
              <a:rPr lang="en-US" baseline="30000" dirty="0"/>
              <a:t>[1]</a:t>
            </a:r>
            <a:r>
              <a:rPr lang="en-US" dirty="0"/>
              <a:t>,…,</a:t>
            </a:r>
            <a:r>
              <a:rPr lang="el-GR" dirty="0"/>
              <a:t>δ</a:t>
            </a:r>
            <a:r>
              <a:rPr lang="en-US" dirty="0"/>
              <a:t>b</a:t>
            </a:r>
            <a:r>
              <a:rPr lang="en-US" baseline="30000" dirty="0"/>
              <a:t>[1]</a:t>
            </a:r>
            <a:r>
              <a:rPr lang="en-US" dirty="0"/>
              <a:t>,…)</a:t>
            </a:r>
          </a:p>
          <a:p>
            <a:r>
              <a:rPr lang="en-US" dirty="0"/>
              <a:t>Question: is </a:t>
            </a:r>
            <a:r>
              <a:rPr lang="el-GR" dirty="0"/>
              <a:t>δθ </a:t>
            </a:r>
            <a:r>
              <a:rPr lang="en-US" dirty="0"/>
              <a:t>= </a:t>
            </a:r>
            <a:r>
              <a:rPr lang="el-GR" dirty="0"/>
              <a:t>δ</a:t>
            </a:r>
            <a:r>
              <a:rPr lang="en-US" dirty="0"/>
              <a:t>J(</a:t>
            </a:r>
            <a:r>
              <a:rPr lang="el-GR" dirty="0"/>
              <a:t>θ</a:t>
            </a:r>
            <a:r>
              <a:rPr lang="en-US" dirty="0"/>
              <a:t>)?</a:t>
            </a:r>
          </a:p>
          <a:p>
            <a:r>
              <a:rPr lang="en-US" dirty="0"/>
              <a:t>for each k and small </a:t>
            </a:r>
            <a:r>
              <a:rPr lang="el-GR" dirty="0"/>
              <a:t>ε</a:t>
            </a:r>
            <a:endParaRPr lang="en-US" dirty="0"/>
          </a:p>
          <a:p>
            <a:endParaRPr lang="en-US" dirty="0"/>
          </a:p>
          <a:p>
            <a:endParaRPr lang="en-US" dirty="0"/>
          </a:p>
        </p:txBody>
      </p:sp>
      <p:graphicFrame>
        <p:nvGraphicFramePr>
          <p:cNvPr id="4" name="Object 3">
            <a:extLst>
              <a:ext uri="{FF2B5EF4-FFF2-40B4-BE49-F238E27FC236}">
                <a16:creationId xmlns:a16="http://schemas.microsoft.com/office/drawing/2014/main" id="{139FE42C-4F66-7342-D839-6EFE08E64D2C}"/>
              </a:ext>
            </a:extLst>
          </p:cNvPr>
          <p:cNvGraphicFramePr>
            <a:graphicFrameLocks noChangeAspect="1"/>
          </p:cNvGraphicFramePr>
          <p:nvPr>
            <p:extLst>
              <p:ext uri="{D42A27DB-BD31-4B8C-83A1-F6EECF244321}">
                <p14:modId xmlns:p14="http://schemas.microsoft.com/office/powerpoint/2010/main" val="188204398"/>
              </p:ext>
            </p:extLst>
          </p:nvPr>
        </p:nvGraphicFramePr>
        <p:xfrm>
          <a:off x="33337" y="2427059"/>
          <a:ext cx="9110663" cy="1578955"/>
        </p:xfrm>
        <a:graphic>
          <a:graphicData uri="http://schemas.openxmlformats.org/presentationml/2006/ole">
            <mc:AlternateContent xmlns:mc="http://schemas.openxmlformats.org/markup-compatibility/2006">
              <mc:Choice xmlns:v="urn:schemas-microsoft-com:vml" Requires="v">
                <p:oleObj name="Equation" r:id="rId2" imgW="4838400" imgH="838080" progId="Equation.DSMT4">
                  <p:embed/>
                </p:oleObj>
              </mc:Choice>
              <mc:Fallback>
                <p:oleObj name="Equation" r:id="rId2" imgW="4838400" imgH="838080" progId="Equation.DSMT4">
                  <p:embed/>
                  <p:pic>
                    <p:nvPicPr>
                      <p:cNvPr id="0" name=""/>
                      <p:cNvPicPr/>
                      <p:nvPr/>
                    </p:nvPicPr>
                    <p:blipFill>
                      <a:blip r:embed="rId3"/>
                      <a:stretch>
                        <a:fillRect/>
                      </a:stretch>
                    </p:blipFill>
                    <p:spPr>
                      <a:xfrm>
                        <a:off x="33337" y="2427059"/>
                        <a:ext cx="9110663" cy="1578955"/>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12A8C136-83FA-CA72-277A-46234E2A5BA6}"/>
              </a:ext>
            </a:extLst>
          </p:cNvPr>
          <p:cNvGrpSpPr/>
          <p:nvPr/>
        </p:nvGrpSpPr>
        <p:grpSpPr>
          <a:xfrm>
            <a:off x="5105400" y="3757497"/>
            <a:ext cx="1981200" cy="1032563"/>
            <a:chOff x="5257800" y="3361866"/>
            <a:chExt cx="1981200" cy="1032563"/>
          </a:xfrm>
        </p:grpSpPr>
        <p:graphicFrame>
          <p:nvGraphicFramePr>
            <p:cNvPr id="5" name="Object 4">
              <a:extLst>
                <a:ext uri="{FF2B5EF4-FFF2-40B4-BE49-F238E27FC236}">
                  <a16:creationId xmlns:a16="http://schemas.microsoft.com/office/drawing/2014/main" id="{0DB0D2AD-3EFC-46D6-F88A-D5460F68E908}"/>
                </a:ext>
              </a:extLst>
            </p:cNvPr>
            <p:cNvGraphicFramePr>
              <a:graphicFrameLocks noChangeAspect="1"/>
            </p:cNvGraphicFramePr>
            <p:nvPr>
              <p:extLst>
                <p:ext uri="{D42A27DB-BD31-4B8C-83A1-F6EECF244321}">
                  <p14:modId xmlns:p14="http://schemas.microsoft.com/office/powerpoint/2010/main" val="2078281472"/>
                </p:ext>
              </p:extLst>
            </p:nvPr>
          </p:nvGraphicFramePr>
          <p:xfrm>
            <a:off x="5257800" y="3907933"/>
            <a:ext cx="1817958" cy="486496"/>
          </p:xfrm>
          <a:graphic>
            <a:graphicData uri="http://schemas.openxmlformats.org/presentationml/2006/ole">
              <mc:AlternateContent xmlns:mc="http://schemas.openxmlformats.org/markup-compatibility/2006">
                <mc:Choice xmlns:v="urn:schemas-microsoft-com:vml" Requires="v">
                  <p:oleObj name="Equation" r:id="rId4" imgW="901440" imgH="241200" progId="Equation.DSMT4">
                    <p:embed/>
                  </p:oleObj>
                </mc:Choice>
                <mc:Fallback>
                  <p:oleObj name="Equation" r:id="rId4" imgW="901440" imgH="241200" progId="Equation.DSMT4">
                    <p:embed/>
                    <p:pic>
                      <p:nvPicPr>
                        <p:cNvPr id="0" name=""/>
                        <p:cNvPicPr/>
                        <p:nvPr/>
                      </p:nvPicPr>
                      <p:blipFill>
                        <a:blip r:embed="rId5"/>
                        <a:stretch>
                          <a:fillRect/>
                        </a:stretch>
                      </p:blipFill>
                      <p:spPr>
                        <a:xfrm>
                          <a:off x="5257800" y="3907933"/>
                          <a:ext cx="1817958" cy="486496"/>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6F6E6D38-748E-63ED-8DCC-BDA0D368862C}"/>
                </a:ext>
              </a:extLst>
            </p:cNvPr>
            <p:cNvSpPr txBox="1"/>
            <p:nvPr/>
          </p:nvSpPr>
          <p:spPr>
            <a:xfrm>
              <a:off x="5861447" y="3361866"/>
              <a:ext cx="1204786" cy="677108"/>
            </a:xfrm>
            <a:prstGeom prst="rect">
              <a:avLst/>
            </a:prstGeom>
            <a:noFill/>
          </p:spPr>
          <p:txBody>
            <a:bodyPr wrap="square" lIns="0" tIns="0" rIns="0" bIns="0" rtlCol="0">
              <a:spAutoFit/>
            </a:bodyPr>
            <a:lstStyle/>
            <a:p>
              <a:pPr algn="ctr"/>
              <a:r>
                <a:rPr lang="en-US" sz="2000" dirty="0"/>
                <a:t>Question:</a:t>
              </a:r>
            </a:p>
            <a:p>
              <a:pPr algn="ctr"/>
              <a:r>
                <a:rPr lang="en-US" sz="2400" dirty="0"/>
                <a:t>?</a:t>
              </a:r>
              <a:endParaRPr lang="en-US" sz="2400" baseline="-25000" dirty="0"/>
            </a:p>
          </p:txBody>
        </p:sp>
        <p:sp>
          <p:nvSpPr>
            <p:cNvPr id="7" name="Rectangle 6">
              <a:extLst>
                <a:ext uri="{FF2B5EF4-FFF2-40B4-BE49-F238E27FC236}">
                  <a16:creationId xmlns:a16="http://schemas.microsoft.com/office/drawing/2014/main" id="{FD48A55E-F838-94EA-0B57-33FA42FD01BD}"/>
                </a:ext>
              </a:extLst>
            </p:cNvPr>
            <p:cNvSpPr/>
            <p:nvPr/>
          </p:nvSpPr>
          <p:spPr bwMode="auto">
            <a:xfrm>
              <a:off x="5257800" y="3361866"/>
              <a:ext cx="1981200" cy="1032563"/>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spTree>
    <p:extLst>
      <p:ext uri="{BB962C8B-B14F-4D97-AF65-F5344CB8AC3E}">
        <p14:creationId xmlns:p14="http://schemas.microsoft.com/office/powerpoint/2010/main" val="199646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D293-C467-3A85-898C-911F555352E7}"/>
              </a:ext>
            </a:extLst>
          </p:cNvPr>
          <p:cNvSpPr>
            <a:spLocks noGrp="1"/>
          </p:cNvSpPr>
          <p:nvPr>
            <p:ph type="title"/>
          </p:nvPr>
        </p:nvSpPr>
        <p:spPr/>
        <p:txBody>
          <a:bodyPr/>
          <a:lstStyle/>
          <a:p>
            <a:r>
              <a:rPr lang="en-US" dirty="0"/>
              <a:t>Checking the Norms</a:t>
            </a:r>
          </a:p>
        </p:txBody>
      </p:sp>
      <p:sp>
        <p:nvSpPr>
          <p:cNvPr id="3" name="Content Placeholder 2">
            <a:extLst>
              <a:ext uri="{FF2B5EF4-FFF2-40B4-BE49-F238E27FC236}">
                <a16:creationId xmlns:a16="http://schemas.microsoft.com/office/drawing/2014/main" id="{CEDB4A0C-2D53-DEAC-EB78-69A3E4C82551}"/>
              </a:ext>
            </a:extLst>
          </p:cNvPr>
          <p:cNvSpPr>
            <a:spLocks noGrp="1"/>
          </p:cNvSpPr>
          <p:nvPr>
            <p:ph idx="1"/>
          </p:nvPr>
        </p:nvSpPr>
        <p:spPr>
          <a:xfrm>
            <a:off x="381000" y="868663"/>
            <a:ext cx="8251823" cy="490539"/>
          </a:xfrm>
        </p:spPr>
        <p:txBody>
          <a:bodyPr/>
          <a:lstStyle/>
          <a:p>
            <a:r>
              <a:rPr lang="en-US" dirty="0"/>
              <a:t>Let’s check the ratio of norms</a:t>
            </a:r>
          </a:p>
          <a:p>
            <a:endParaRPr lang="en-US" dirty="0"/>
          </a:p>
          <a:p>
            <a:r>
              <a:rPr lang="en-US" dirty="0"/>
              <a:t>It is known that || δ</a:t>
            </a:r>
            <a:r>
              <a:rPr lang="el-GR" dirty="0"/>
              <a:t>θ</a:t>
            </a:r>
            <a:r>
              <a:rPr lang="en-US" baseline="-25000" dirty="0" err="1"/>
              <a:t>approx</a:t>
            </a:r>
            <a:r>
              <a:rPr lang="en-US" dirty="0"/>
              <a:t> – δ</a:t>
            </a:r>
            <a:r>
              <a:rPr lang="el-GR" dirty="0"/>
              <a:t>θ</a:t>
            </a:r>
            <a:r>
              <a:rPr lang="en-US" dirty="0"/>
              <a:t> ||</a:t>
            </a:r>
            <a:r>
              <a:rPr lang="en-US" baseline="-25000" dirty="0"/>
              <a:t>2</a:t>
            </a:r>
            <a:r>
              <a:rPr lang="en-US" dirty="0"/>
              <a:t> ≤ || δ</a:t>
            </a:r>
            <a:r>
              <a:rPr lang="el-GR" dirty="0"/>
              <a:t>θ</a:t>
            </a:r>
            <a:r>
              <a:rPr lang="en-US" baseline="-25000" dirty="0" err="1"/>
              <a:t>approx</a:t>
            </a:r>
            <a:r>
              <a:rPr lang="en-US" dirty="0"/>
              <a:t> ||</a:t>
            </a:r>
            <a:r>
              <a:rPr lang="en-US" baseline="-25000" dirty="0"/>
              <a:t>2</a:t>
            </a:r>
            <a:r>
              <a:rPr lang="en-US" dirty="0"/>
              <a:t> + || δ</a:t>
            </a:r>
            <a:r>
              <a:rPr lang="el-GR" dirty="0"/>
              <a:t>θ</a:t>
            </a:r>
            <a:r>
              <a:rPr lang="en-US" dirty="0"/>
              <a:t> ||</a:t>
            </a:r>
            <a:r>
              <a:rPr lang="en-US" baseline="-25000" dirty="0"/>
              <a:t>2</a:t>
            </a:r>
            <a:r>
              <a:rPr lang="en-US" dirty="0"/>
              <a:t>  </a:t>
            </a:r>
          </a:p>
          <a:p>
            <a:endParaRPr lang="en-US" dirty="0"/>
          </a:p>
          <a:p>
            <a:r>
              <a:rPr lang="en-US" dirty="0"/>
              <a:t>If at ε = 10</a:t>
            </a:r>
            <a:r>
              <a:rPr lang="he-IL" dirty="0"/>
              <a:t>־</a:t>
            </a:r>
            <a:r>
              <a:rPr lang="el-GR" dirty="0"/>
              <a:t>³</a:t>
            </a:r>
            <a:endParaRPr lang="en-US" dirty="0"/>
          </a:p>
          <a:p>
            <a:pPr marL="0" indent="0">
              <a:buNone/>
            </a:pPr>
            <a:endParaRPr lang="en-US" dirty="0"/>
          </a:p>
          <a:p>
            <a:endParaRPr lang="en-US" dirty="0"/>
          </a:p>
        </p:txBody>
      </p:sp>
      <p:sp>
        <p:nvSpPr>
          <p:cNvPr id="10" name="TextBox 9">
            <a:extLst>
              <a:ext uri="{FF2B5EF4-FFF2-40B4-BE49-F238E27FC236}">
                <a16:creationId xmlns:a16="http://schemas.microsoft.com/office/drawing/2014/main" id="{85CF7D9E-5933-3199-277D-8B00A946D1B5}"/>
              </a:ext>
            </a:extLst>
          </p:cNvPr>
          <p:cNvSpPr txBox="1"/>
          <p:nvPr/>
        </p:nvSpPr>
        <p:spPr>
          <a:xfrm>
            <a:off x="1295400" y="3657421"/>
            <a:ext cx="6248400" cy="1200329"/>
          </a:xfrm>
          <a:prstGeom prst="rect">
            <a:avLst/>
          </a:prstGeom>
          <a:noFill/>
          <a:ln w="12700">
            <a:solidFill>
              <a:srgbClr val="002060"/>
            </a:solidFill>
          </a:ln>
        </p:spPr>
        <p:txBody>
          <a:bodyPr wrap="square">
            <a:spAutoFit/>
          </a:bodyPr>
          <a:lstStyle/>
          <a:p>
            <a:r>
              <a:rPr lang="en-US" dirty="0"/>
              <a:t>Note: </a:t>
            </a:r>
          </a:p>
          <a:p>
            <a:pPr marL="171450" indent="-171450">
              <a:buFont typeface="Wingdings" panose="05000000000000000000" pitchFamily="2" charset="2"/>
              <a:buChar char="§"/>
            </a:pPr>
            <a:r>
              <a:rPr lang="en-US" dirty="0"/>
              <a:t>Gradient checking is useful in debugging backpropagation of a new neural network.</a:t>
            </a:r>
          </a:p>
          <a:p>
            <a:pPr marL="171450" indent="-171450">
              <a:buFont typeface="Wingdings" panose="05000000000000000000" pitchFamily="2" charset="2"/>
              <a:buChar char="§"/>
            </a:pPr>
            <a:r>
              <a:rPr lang="en-US" dirty="0"/>
              <a:t>No need to do it for the operational neural network</a:t>
            </a:r>
          </a:p>
        </p:txBody>
      </p:sp>
      <p:graphicFrame>
        <p:nvGraphicFramePr>
          <p:cNvPr id="11" name="Object 10">
            <a:extLst>
              <a:ext uri="{FF2B5EF4-FFF2-40B4-BE49-F238E27FC236}">
                <a16:creationId xmlns:a16="http://schemas.microsoft.com/office/drawing/2014/main" id="{D43C697E-0792-AD09-E9A4-9F8E846D0164}"/>
              </a:ext>
            </a:extLst>
          </p:cNvPr>
          <p:cNvGraphicFramePr>
            <a:graphicFrameLocks noChangeAspect="1"/>
          </p:cNvGraphicFramePr>
          <p:nvPr>
            <p:extLst>
              <p:ext uri="{D42A27DB-BD31-4B8C-83A1-F6EECF244321}">
                <p14:modId xmlns:p14="http://schemas.microsoft.com/office/powerpoint/2010/main" val="355662970"/>
              </p:ext>
            </p:extLst>
          </p:nvPr>
        </p:nvGraphicFramePr>
        <p:xfrm>
          <a:off x="5922797" y="646194"/>
          <a:ext cx="2194085" cy="820011"/>
        </p:xfrm>
        <a:graphic>
          <a:graphicData uri="http://schemas.openxmlformats.org/presentationml/2006/ole">
            <mc:AlternateContent xmlns:mc="http://schemas.openxmlformats.org/markup-compatibility/2006">
              <mc:Choice xmlns:v="urn:schemas-microsoft-com:vml" Requires="v">
                <p:oleObj name="Equation" r:id="rId2" imgW="1257120" imgH="469800" progId="Equation.DSMT4">
                  <p:embed/>
                </p:oleObj>
              </mc:Choice>
              <mc:Fallback>
                <p:oleObj name="Equation" r:id="rId2" imgW="1257120" imgH="469800" progId="Equation.DSMT4">
                  <p:embed/>
                  <p:pic>
                    <p:nvPicPr>
                      <p:cNvPr id="0" name=""/>
                      <p:cNvPicPr/>
                      <p:nvPr/>
                    </p:nvPicPr>
                    <p:blipFill>
                      <a:blip r:embed="rId3"/>
                      <a:stretch>
                        <a:fillRect/>
                      </a:stretch>
                    </p:blipFill>
                    <p:spPr>
                      <a:xfrm>
                        <a:off x="5922797" y="646194"/>
                        <a:ext cx="2194085" cy="820011"/>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35375C-A19E-193A-A5F8-74C4B2B92BB5}"/>
              </a:ext>
            </a:extLst>
          </p:cNvPr>
          <p:cNvGraphicFramePr>
            <a:graphicFrameLocks noChangeAspect="1"/>
          </p:cNvGraphicFramePr>
          <p:nvPr>
            <p:extLst>
              <p:ext uri="{D42A27DB-BD31-4B8C-83A1-F6EECF244321}">
                <p14:modId xmlns:p14="http://schemas.microsoft.com/office/powerpoint/2010/main" val="3003669213"/>
              </p:ext>
            </p:extLst>
          </p:nvPr>
        </p:nvGraphicFramePr>
        <p:xfrm>
          <a:off x="871824" y="2419350"/>
          <a:ext cx="7782491" cy="1200329"/>
        </p:xfrm>
        <a:graphic>
          <a:graphicData uri="http://schemas.openxmlformats.org/presentationml/2006/ole">
            <mc:AlternateContent xmlns:mc="http://schemas.openxmlformats.org/markup-compatibility/2006">
              <mc:Choice xmlns:v="urn:schemas-microsoft-com:vml" Requires="v">
                <p:oleObj name="Equation" r:id="rId4" imgW="4609800" imgH="711000" progId="Equation.DSMT4">
                  <p:embed/>
                </p:oleObj>
              </mc:Choice>
              <mc:Fallback>
                <p:oleObj name="Equation" r:id="rId4" imgW="4609800" imgH="711000" progId="Equation.DSMT4">
                  <p:embed/>
                  <p:pic>
                    <p:nvPicPr>
                      <p:cNvPr id="0" name=""/>
                      <p:cNvPicPr/>
                      <p:nvPr/>
                    </p:nvPicPr>
                    <p:blipFill>
                      <a:blip r:embed="rId5"/>
                      <a:stretch>
                        <a:fillRect/>
                      </a:stretch>
                    </p:blipFill>
                    <p:spPr>
                      <a:xfrm>
                        <a:off x="871824" y="2419350"/>
                        <a:ext cx="7782491" cy="1200329"/>
                      </a:xfrm>
                      <a:prstGeom prst="rect">
                        <a:avLst/>
                      </a:prstGeom>
                    </p:spPr>
                  </p:pic>
                </p:oleObj>
              </mc:Fallback>
            </mc:AlternateContent>
          </a:graphicData>
        </a:graphic>
      </p:graphicFrame>
    </p:spTree>
    <p:extLst>
      <p:ext uri="{BB962C8B-B14F-4D97-AF65-F5344CB8AC3E}">
        <p14:creationId xmlns:p14="http://schemas.microsoft.com/office/powerpoint/2010/main" val="92272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D3A7-2416-D8D8-096A-DF2D7EE9F54D}"/>
              </a:ext>
            </a:extLst>
          </p:cNvPr>
          <p:cNvSpPr>
            <a:spLocks noGrp="1"/>
          </p:cNvSpPr>
          <p:nvPr>
            <p:ph type="title"/>
          </p:nvPr>
        </p:nvSpPr>
        <p:spPr>
          <a:xfrm>
            <a:off x="1393827" y="285750"/>
            <a:ext cx="7521573" cy="490538"/>
          </a:xfrm>
        </p:spPr>
        <p:txBody>
          <a:bodyPr/>
          <a:lstStyle/>
          <a:p>
            <a:r>
              <a:rPr lang="en-US" dirty="0"/>
              <a:t>Gradient Checking Implementation Notes</a:t>
            </a:r>
          </a:p>
        </p:txBody>
      </p:sp>
      <p:sp>
        <p:nvSpPr>
          <p:cNvPr id="3" name="Content Placeholder 2">
            <a:extLst>
              <a:ext uri="{FF2B5EF4-FFF2-40B4-BE49-F238E27FC236}">
                <a16:creationId xmlns:a16="http://schemas.microsoft.com/office/drawing/2014/main" id="{59915E0C-7E76-54E8-B4EB-4FBACEC17EAD}"/>
              </a:ext>
            </a:extLst>
          </p:cNvPr>
          <p:cNvSpPr>
            <a:spLocks noGrp="1"/>
          </p:cNvSpPr>
          <p:nvPr>
            <p:ph idx="1"/>
          </p:nvPr>
        </p:nvSpPr>
        <p:spPr>
          <a:xfrm>
            <a:off x="434975" y="1098321"/>
            <a:ext cx="7870825" cy="863829"/>
          </a:xfrm>
        </p:spPr>
        <p:txBody>
          <a:bodyPr/>
          <a:lstStyle/>
          <a:p>
            <a:r>
              <a:rPr lang="en-US" dirty="0"/>
              <a:t>Use only for debugging a neural network, not for training.</a:t>
            </a:r>
          </a:p>
          <a:p>
            <a:endParaRPr lang="en-US" dirty="0"/>
          </a:p>
          <a:p>
            <a:r>
              <a:rPr lang="en-US" dirty="0"/>
              <a:t>If algorithm fails gradient check, try to find bug in the neural network components.</a:t>
            </a:r>
          </a:p>
          <a:p>
            <a:endParaRPr lang="en-US" dirty="0"/>
          </a:p>
          <a:p>
            <a:r>
              <a:rPr lang="en-US" dirty="0"/>
              <a:t>Remember regularization</a:t>
            </a:r>
          </a:p>
          <a:p>
            <a:pPr marL="0" indent="0">
              <a:buNone/>
            </a:pPr>
            <a:endParaRPr lang="en-US" dirty="0"/>
          </a:p>
          <a:p>
            <a:r>
              <a:rPr lang="en-US" dirty="0"/>
              <a:t>Gradient check does not work with dropout</a:t>
            </a:r>
          </a:p>
          <a:p>
            <a:endParaRPr lang="en-US" dirty="0"/>
          </a:p>
          <a:p>
            <a:r>
              <a:rPr lang="en-US" dirty="0"/>
              <a:t>Try at random initialization, possibly again after some training (</a:t>
            </a:r>
            <a:r>
              <a:rPr lang="en-US" dirty="0" err="1"/>
              <a:t>W,b</a:t>
            </a:r>
            <a:r>
              <a:rPr lang="en-US" dirty="0"/>
              <a:t> ~ 0).</a:t>
            </a:r>
          </a:p>
        </p:txBody>
      </p:sp>
      <p:graphicFrame>
        <p:nvGraphicFramePr>
          <p:cNvPr id="4" name="Object 3">
            <a:extLst>
              <a:ext uri="{FF2B5EF4-FFF2-40B4-BE49-F238E27FC236}">
                <a16:creationId xmlns:a16="http://schemas.microsoft.com/office/drawing/2014/main" id="{56FB0615-B213-B0CA-6605-99DAF96EF5BD}"/>
              </a:ext>
            </a:extLst>
          </p:cNvPr>
          <p:cNvGraphicFramePr>
            <a:graphicFrameLocks noChangeAspect="1"/>
          </p:cNvGraphicFramePr>
          <p:nvPr>
            <p:extLst>
              <p:ext uri="{D42A27DB-BD31-4B8C-83A1-F6EECF244321}">
                <p14:modId xmlns:p14="http://schemas.microsoft.com/office/powerpoint/2010/main" val="4205054380"/>
              </p:ext>
            </p:extLst>
          </p:nvPr>
        </p:nvGraphicFramePr>
        <p:xfrm>
          <a:off x="3810000" y="2500084"/>
          <a:ext cx="4232003" cy="679450"/>
        </p:xfrm>
        <a:graphic>
          <a:graphicData uri="http://schemas.openxmlformats.org/presentationml/2006/ole">
            <mc:AlternateContent xmlns:mc="http://schemas.openxmlformats.org/markup-compatibility/2006">
              <mc:Choice xmlns:v="urn:schemas-microsoft-com:vml" Requires="v">
                <p:oleObj name="Equation" r:id="rId2" imgW="2768400" imgH="444240" progId="Equation.DSMT4">
                  <p:embed/>
                </p:oleObj>
              </mc:Choice>
              <mc:Fallback>
                <p:oleObj name="Equation" r:id="rId2" imgW="2768400" imgH="444240" progId="Equation.DSMT4">
                  <p:embed/>
                  <p:pic>
                    <p:nvPicPr>
                      <p:cNvPr id="0" name=""/>
                      <p:cNvPicPr/>
                      <p:nvPr/>
                    </p:nvPicPr>
                    <p:blipFill>
                      <a:blip r:embed="rId3"/>
                      <a:stretch>
                        <a:fillRect/>
                      </a:stretch>
                    </p:blipFill>
                    <p:spPr>
                      <a:xfrm>
                        <a:off x="3810000" y="2500084"/>
                        <a:ext cx="4232003" cy="679450"/>
                      </a:xfrm>
                      <a:prstGeom prst="rect">
                        <a:avLst/>
                      </a:prstGeom>
                    </p:spPr>
                  </p:pic>
                </p:oleObj>
              </mc:Fallback>
            </mc:AlternateContent>
          </a:graphicData>
        </a:graphic>
      </p:graphicFrame>
    </p:spTree>
    <p:extLst>
      <p:ext uri="{BB962C8B-B14F-4D97-AF65-F5344CB8AC3E}">
        <p14:creationId xmlns:p14="http://schemas.microsoft.com/office/powerpoint/2010/main" val="399639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251261" y="2145722"/>
            <a:ext cx="7070162" cy="646331"/>
          </a:xfrm>
          <a:prstGeom prst="rect">
            <a:avLst/>
          </a:prstGeom>
          <a:noFill/>
        </p:spPr>
        <p:txBody>
          <a:bodyPr wrap="square" rtlCol="0">
            <a:spAutoFit/>
          </a:bodyPr>
          <a:lstStyle/>
          <a:p>
            <a:r>
              <a:rPr lang="en-US" sz="3600" dirty="0">
                <a:solidFill>
                  <a:srgbClr val="333399"/>
                </a:solidFill>
              </a:rPr>
              <a:t>Batch Normalization for Training</a:t>
            </a:r>
          </a:p>
        </p:txBody>
      </p:sp>
    </p:spTree>
    <p:extLst>
      <p:ext uri="{BB962C8B-B14F-4D97-AF65-F5344CB8AC3E}">
        <p14:creationId xmlns:p14="http://schemas.microsoft.com/office/powerpoint/2010/main" val="1246879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208089" y="285750"/>
            <a:ext cx="4735511" cy="490538"/>
          </a:xfrm>
        </p:spPr>
        <p:txBody>
          <a:bodyPr/>
          <a:lstStyle/>
          <a:p>
            <a:r>
              <a:rPr lang="en-US" dirty="0"/>
              <a:t>Batch Normalization</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46088" y="1276350"/>
            <a:ext cx="4735511" cy="3276600"/>
          </a:xfrm>
        </p:spPr>
        <p:txBody>
          <a:bodyPr/>
          <a:lstStyle/>
          <a:p>
            <a:r>
              <a:rPr lang="en-US" b="1" i="1" dirty="0"/>
              <a:t>Batch normalization </a:t>
            </a:r>
            <a:r>
              <a:rPr lang="en-US" dirty="0"/>
              <a:t>(BN) can also be used as a form of regularization. </a:t>
            </a:r>
          </a:p>
          <a:p>
            <a:r>
              <a:rPr lang="en-US" dirty="0"/>
              <a:t>Batch normalization fixes the means and variances of the input by bringing the feature in the same range. </a:t>
            </a:r>
          </a:p>
          <a:p>
            <a:r>
              <a:rPr lang="en-US" dirty="0"/>
              <a:t>More specifically, we concentrate the features in a compact Gaussian-like space.</a:t>
            </a:r>
          </a:p>
        </p:txBody>
      </p:sp>
      <p:pic>
        <p:nvPicPr>
          <p:cNvPr id="5" name="Picture 4" descr="A graph of a function&#10;&#10;Description automatically generated">
            <a:extLst>
              <a:ext uri="{FF2B5EF4-FFF2-40B4-BE49-F238E27FC236}">
                <a16:creationId xmlns:a16="http://schemas.microsoft.com/office/drawing/2014/main" id="{5CC0DD41-1A6E-5DB0-AC83-387A93023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39344"/>
            <a:ext cx="3162300" cy="4570173"/>
          </a:xfrm>
          <a:prstGeom prst="rect">
            <a:avLst/>
          </a:prstGeom>
        </p:spPr>
      </p:pic>
    </p:spTree>
    <p:extLst>
      <p:ext uri="{BB962C8B-B14F-4D97-AF65-F5344CB8AC3E}">
        <p14:creationId xmlns:p14="http://schemas.microsoft.com/office/powerpoint/2010/main" val="382426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4DAD-7863-FA19-2E48-19C11A7DBDAC}"/>
              </a:ext>
            </a:extLst>
          </p:cNvPr>
          <p:cNvSpPr>
            <a:spLocks noGrp="1"/>
          </p:cNvSpPr>
          <p:nvPr>
            <p:ph type="title"/>
          </p:nvPr>
        </p:nvSpPr>
        <p:spPr>
          <a:xfrm>
            <a:off x="1600200" y="285750"/>
            <a:ext cx="6516682" cy="490538"/>
          </a:xfrm>
        </p:spPr>
        <p:txBody>
          <a:bodyPr/>
          <a:lstStyle/>
          <a:p>
            <a:r>
              <a:rPr lang="en-US" dirty="0"/>
              <a:t>In This Chapter</a:t>
            </a:r>
          </a:p>
        </p:txBody>
      </p:sp>
      <p:sp>
        <p:nvSpPr>
          <p:cNvPr id="3" name="Content Placeholder 2">
            <a:extLst>
              <a:ext uri="{FF2B5EF4-FFF2-40B4-BE49-F238E27FC236}">
                <a16:creationId xmlns:a16="http://schemas.microsoft.com/office/drawing/2014/main" id="{4F609D82-AA31-3841-69F7-992935A5B109}"/>
              </a:ext>
            </a:extLst>
          </p:cNvPr>
          <p:cNvSpPr>
            <a:spLocks noGrp="1"/>
          </p:cNvSpPr>
          <p:nvPr>
            <p:ph idx="1"/>
          </p:nvPr>
        </p:nvSpPr>
        <p:spPr>
          <a:xfrm>
            <a:off x="1371600" y="1276350"/>
            <a:ext cx="5791200" cy="2159229"/>
          </a:xfrm>
        </p:spPr>
        <p:txBody>
          <a:bodyPr/>
          <a:lstStyle/>
          <a:p>
            <a:r>
              <a:rPr lang="en-US" dirty="0"/>
              <a:t>Normalization</a:t>
            </a:r>
          </a:p>
          <a:p>
            <a:r>
              <a:rPr lang="en-US" dirty="0"/>
              <a:t>Vanishing and exploding gradients.</a:t>
            </a:r>
          </a:p>
          <a:p>
            <a:r>
              <a:rPr lang="en-US" dirty="0"/>
              <a:t>Gradient checking</a:t>
            </a:r>
          </a:p>
          <a:p>
            <a:r>
              <a:rPr lang="en-US" dirty="0"/>
              <a:t>Batch normalization for training</a:t>
            </a:r>
          </a:p>
          <a:p>
            <a:r>
              <a:rPr lang="en-US" dirty="0"/>
              <a:t>Batch, mini-batch, stochastic gradient descent</a:t>
            </a:r>
          </a:p>
          <a:p>
            <a:r>
              <a:rPr lang="en-US" dirty="0"/>
              <a:t>Exponential-weighted average</a:t>
            </a:r>
          </a:p>
          <a:p>
            <a:r>
              <a:rPr lang="en-US" dirty="0"/>
              <a:t>Gradient descent with momentum </a:t>
            </a:r>
          </a:p>
          <a:p>
            <a:r>
              <a:rPr lang="en-US" dirty="0"/>
              <a:t>RMSprop</a:t>
            </a:r>
          </a:p>
          <a:p>
            <a:r>
              <a:rPr lang="en-US" dirty="0"/>
              <a:t>Adam optimization algorithm</a:t>
            </a:r>
          </a:p>
          <a:p>
            <a:endParaRPr lang="en-US" dirty="0"/>
          </a:p>
          <a:p>
            <a:endParaRPr lang="en-US" dirty="0"/>
          </a:p>
        </p:txBody>
      </p:sp>
    </p:spTree>
    <p:extLst>
      <p:ext uri="{BB962C8B-B14F-4D97-AF65-F5344CB8AC3E}">
        <p14:creationId xmlns:p14="http://schemas.microsoft.com/office/powerpoint/2010/main" val="294269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97213"/>
            <a:ext cx="6364282" cy="490538"/>
          </a:xfrm>
        </p:spPr>
        <p:txBody>
          <a:bodyPr/>
          <a:lstStyle/>
          <a:p>
            <a:r>
              <a:rPr lang="en-US" dirty="0"/>
              <a:t>Batch Input Normalization (1/3)</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651009" y="769887"/>
            <a:ext cx="5610511" cy="490538"/>
          </a:xfrm>
        </p:spPr>
        <p:txBody>
          <a:bodyPr/>
          <a:lstStyle/>
          <a:p>
            <a:pPr marL="0" indent="0">
              <a:buNone/>
            </a:pPr>
            <a:r>
              <a:rPr lang="en-US" dirty="0"/>
              <a:t>Input data set X will be normalized throughout the entire data set batch of training samples</a:t>
            </a:r>
          </a:p>
        </p:txBody>
      </p:sp>
      <p:sp>
        <p:nvSpPr>
          <p:cNvPr id="9" name="TextBox 8">
            <a:extLst>
              <a:ext uri="{FF2B5EF4-FFF2-40B4-BE49-F238E27FC236}">
                <a16:creationId xmlns:a16="http://schemas.microsoft.com/office/drawing/2014/main" id="{AD12994E-6330-B5E4-37D0-A98E46E2609A}"/>
              </a:ext>
            </a:extLst>
          </p:cNvPr>
          <p:cNvSpPr txBox="1"/>
          <p:nvPr/>
        </p:nvSpPr>
        <p:spPr>
          <a:xfrm>
            <a:off x="651009" y="1456100"/>
            <a:ext cx="2441575" cy="276999"/>
          </a:xfrm>
          <a:prstGeom prst="rect">
            <a:avLst/>
          </a:prstGeom>
          <a:noFill/>
        </p:spPr>
        <p:txBody>
          <a:bodyPr wrap="square" lIns="0" tIns="0" rIns="0" bIns="0" rtlCol="0">
            <a:spAutoFit/>
          </a:bodyPr>
          <a:lstStyle/>
          <a:p>
            <a:r>
              <a:rPr lang="en-US" b="1" dirty="0"/>
              <a:t>In the vector form</a:t>
            </a:r>
          </a:p>
        </p:txBody>
      </p:sp>
      <p:graphicFrame>
        <p:nvGraphicFramePr>
          <p:cNvPr id="12" name="Object 11">
            <a:extLst>
              <a:ext uri="{FF2B5EF4-FFF2-40B4-BE49-F238E27FC236}">
                <a16:creationId xmlns:a16="http://schemas.microsoft.com/office/drawing/2014/main" id="{7314DCB4-0FC3-CC33-DF6F-B1C2CAEE8C39}"/>
              </a:ext>
            </a:extLst>
          </p:cNvPr>
          <p:cNvGraphicFramePr>
            <a:graphicFrameLocks noChangeAspect="1"/>
          </p:cNvGraphicFramePr>
          <p:nvPr>
            <p:extLst>
              <p:ext uri="{D42A27DB-BD31-4B8C-83A1-F6EECF244321}">
                <p14:modId xmlns:p14="http://schemas.microsoft.com/office/powerpoint/2010/main" val="3209607241"/>
              </p:ext>
            </p:extLst>
          </p:nvPr>
        </p:nvGraphicFramePr>
        <p:xfrm>
          <a:off x="395288" y="1751013"/>
          <a:ext cx="3484562" cy="2679700"/>
        </p:xfrm>
        <a:graphic>
          <a:graphicData uri="http://schemas.openxmlformats.org/presentationml/2006/ole">
            <mc:AlternateContent xmlns:mc="http://schemas.openxmlformats.org/markup-compatibility/2006">
              <mc:Choice xmlns:v="urn:schemas-microsoft-com:vml" Requires="v">
                <p:oleObj name="Equation" r:id="rId2" imgW="2145960" imgH="1650960" progId="Equation.DSMT4">
                  <p:embed/>
                </p:oleObj>
              </mc:Choice>
              <mc:Fallback>
                <p:oleObj name="Equation" r:id="rId2" imgW="2145960" imgH="1650960" progId="Equation.DSMT4">
                  <p:embed/>
                  <p:pic>
                    <p:nvPicPr>
                      <p:cNvPr id="12" name="Object 11">
                        <a:extLst>
                          <a:ext uri="{FF2B5EF4-FFF2-40B4-BE49-F238E27FC236}">
                            <a16:creationId xmlns:a16="http://schemas.microsoft.com/office/drawing/2014/main" id="{7314DCB4-0FC3-CC33-DF6F-B1C2CAEE8C39}"/>
                          </a:ext>
                        </a:extLst>
                      </p:cNvPr>
                      <p:cNvPicPr/>
                      <p:nvPr/>
                    </p:nvPicPr>
                    <p:blipFill>
                      <a:blip r:embed="rId3"/>
                      <a:stretch>
                        <a:fillRect/>
                      </a:stretch>
                    </p:blipFill>
                    <p:spPr>
                      <a:xfrm>
                        <a:off x="395288" y="1751013"/>
                        <a:ext cx="3484562" cy="267970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265D299D-EF08-60ED-809D-D1A39D6A9518}"/>
              </a:ext>
            </a:extLst>
          </p:cNvPr>
          <p:cNvSpPr txBox="1"/>
          <p:nvPr/>
        </p:nvSpPr>
        <p:spPr>
          <a:xfrm>
            <a:off x="5197750" y="1468839"/>
            <a:ext cx="2146300" cy="276999"/>
          </a:xfrm>
          <a:prstGeom prst="rect">
            <a:avLst/>
          </a:prstGeom>
          <a:noFill/>
        </p:spPr>
        <p:txBody>
          <a:bodyPr wrap="square" lIns="0" tIns="0" rIns="0" bIns="0" rtlCol="0">
            <a:spAutoFit/>
          </a:bodyPr>
          <a:lstStyle/>
          <a:p>
            <a:r>
              <a:rPr lang="en-US" b="1" dirty="0"/>
              <a:t>By component</a:t>
            </a:r>
          </a:p>
        </p:txBody>
      </p:sp>
      <p:graphicFrame>
        <p:nvGraphicFramePr>
          <p:cNvPr id="4" name="Object 3">
            <a:extLst>
              <a:ext uri="{FF2B5EF4-FFF2-40B4-BE49-F238E27FC236}">
                <a16:creationId xmlns:a16="http://schemas.microsoft.com/office/drawing/2014/main" id="{AACD89EE-67AC-2D83-94D5-4979B314D289}"/>
              </a:ext>
            </a:extLst>
          </p:cNvPr>
          <p:cNvGraphicFramePr>
            <a:graphicFrameLocks noChangeAspect="1"/>
          </p:cNvGraphicFramePr>
          <p:nvPr>
            <p:extLst>
              <p:ext uri="{D42A27DB-BD31-4B8C-83A1-F6EECF244321}">
                <p14:modId xmlns:p14="http://schemas.microsoft.com/office/powerpoint/2010/main" val="3407759809"/>
              </p:ext>
            </p:extLst>
          </p:nvPr>
        </p:nvGraphicFramePr>
        <p:xfrm>
          <a:off x="5319713" y="1941513"/>
          <a:ext cx="2363787" cy="2185987"/>
        </p:xfrm>
        <a:graphic>
          <a:graphicData uri="http://schemas.openxmlformats.org/presentationml/2006/ole">
            <mc:AlternateContent xmlns:mc="http://schemas.openxmlformats.org/markup-compatibility/2006">
              <mc:Choice xmlns:v="urn:schemas-microsoft-com:vml" Requires="v">
                <p:oleObj name="Equation" r:id="rId4" imgW="1511280" imgH="1396800" progId="Equation.DSMT4">
                  <p:embed/>
                </p:oleObj>
              </mc:Choice>
              <mc:Fallback>
                <p:oleObj name="Equation" r:id="rId4" imgW="1511280" imgH="1396800" progId="Equation.DSMT4">
                  <p:embed/>
                  <p:pic>
                    <p:nvPicPr>
                      <p:cNvPr id="4" name="Object 3">
                        <a:extLst>
                          <a:ext uri="{FF2B5EF4-FFF2-40B4-BE49-F238E27FC236}">
                            <a16:creationId xmlns:a16="http://schemas.microsoft.com/office/drawing/2014/main" id="{AACD89EE-67AC-2D83-94D5-4979B314D289}"/>
                          </a:ext>
                        </a:extLst>
                      </p:cNvPr>
                      <p:cNvPicPr/>
                      <p:nvPr/>
                    </p:nvPicPr>
                    <p:blipFill>
                      <a:blip r:embed="rId5"/>
                      <a:stretch>
                        <a:fillRect/>
                      </a:stretch>
                    </p:blipFill>
                    <p:spPr>
                      <a:xfrm>
                        <a:off x="5319713" y="1941513"/>
                        <a:ext cx="2363787" cy="2185987"/>
                      </a:xfrm>
                      <a:prstGeom prst="rect">
                        <a:avLst/>
                      </a:prstGeom>
                    </p:spPr>
                  </p:pic>
                </p:oleObj>
              </mc:Fallback>
            </mc:AlternateContent>
          </a:graphicData>
        </a:graphic>
      </p:graphicFrame>
      <p:grpSp>
        <p:nvGrpSpPr>
          <p:cNvPr id="5" name="Group 4">
            <a:extLst>
              <a:ext uri="{FF2B5EF4-FFF2-40B4-BE49-F238E27FC236}">
                <a16:creationId xmlns:a16="http://schemas.microsoft.com/office/drawing/2014/main" id="{2235A1B8-C77B-F8F2-F93D-CA40BF5D467F}"/>
              </a:ext>
            </a:extLst>
          </p:cNvPr>
          <p:cNvGrpSpPr/>
          <p:nvPr/>
        </p:nvGrpSpPr>
        <p:grpSpPr>
          <a:xfrm>
            <a:off x="7070877" y="551014"/>
            <a:ext cx="1422114" cy="1292662"/>
            <a:chOff x="3133824" y="4006652"/>
            <a:chExt cx="1422114" cy="1292662"/>
          </a:xfrm>
        </p:grpSpPr>
        <p:sp>
          <p:nvSpPr>
            <p:cNvPr id="7" name="TextBox 6">
              <a:extLst>
                <a:ext uri="{FF2B5EF4-FFF2-40B4-BE49-F238E27FC236}">
                  <a16:creationId xmlns:a16="http://schemas.microsoft.com/office/drawing/2014/main" id="{6839BD24-3BFC-F364-B260-06DD16401702}"/>
                </a:ext>
              </a:extLst>
            </p:cNvPr>
            <p:cNvSpPr txBox="1"/>
            <p:nvPr/>
          </p:nvSpPr>
          <p:spPr>
            <a:xfrm>
              <a:off x="3133824" y="4485799"/>
              <a:ext cx="784126" cy="276999"/>
            </a:xfrm>
            <a:prstGeom prst="rect">
              <a:avLst/>
            </a:prstGeom>
            <a:noFill/>
          </p:spPr>
          <p:txBody>
            <a:bodyPr wrap="square" lIns="0" tIns="0" rIns="0" bIns="0" rtlCol="0">
              <a:spAutoFit/>
            </a:bodyPr>
            <a:lstStyle/>
            <a:p>
              <a:r>
                <a:rPr lang="en-US" dirty="0"/>
                <a:t>X</a:t>
              </a:r>
              <a:r>
                <a:rPr lang="en-US" baseline="30000" dirty="0"/>
                <a:t>(p)</a:t>
              </a:r>
              <a:r>
                <a:rPr lang="en-US" dirty="0"/>
                <a:t> =</a:t>
              </a:r>
            </a:p>
          </p:txBody>
        </p:sp>
        <p:sp>
          <p:nvSpPr>
            <p:cNvPr id="13" name="TextBox 12">
              <a:extLst>
                <a:ext uri="{FF2B5EF4-FFF2-40B4-BE49-F238E27FC236}">
                  <a16:creationId xmlns:a16="http://schemas.microsoft.com/office/drawing/2014/main" id="{1AD5A3AF-0CD3-621B-C67B-9ED1D9AECFD7}"/>
                </a:ext>
              </a:extLst>
            </p:cNvPr>
            <p:cNvSpPr txBox="1"/>
            <p:nvPr/>
          </p:nvSpPr>
          <p:spPr>
            <a:xfrm>
              <a:off x="3976594" y="4006652"/>
              <a:ext cx="579344" cy="1292662"/>
            </a:xfrm>
            <a:prstGeom prst="rect">
              <a:avLst/>
            </a:prstGeom>
            <a:noFill/>
          </p:spPr>
          <p:txBody>
            <a:bodyPr wrap="square" lIns="0" tIns="0" rIns="0" bIns="0" rtlCol="0">
              <a:spAutoFit/>
            </a:bodyPr>
            <a:lstStyle/>
            <a:p>
              <a:r>
                <a:rPr lang="en-US" dirty="0"/>
                <a:t>x</a:t>
              </a:r>
              <a:r>
                <a:rPr lang="en-US" baseline="-25000" dirty="0"/>
                <a:t>1</a:t>
              </a:r>
              <a:r>
                <a:rPr lang="en-US" baseline="30000" dirty="0"/>
                <a:t>(p)</a:t>
              </a:r>
            </a:p>
            <a:p>
              <a:r>
                <a:rPr lang="en-US" dirty="0"/>
                <a:t>x</a:t>
              </a:r>
              <a:r>
                <a:rPr lang="en-US" baseline="-25000" dirty="0"/>
                <a:t>2</a:t>
              </a:r>
              <a:r>
                <a:rPr lang="en-US" baseline="30000" dirty="0"/>
                <a:t>(p)</a:t>
              </a:r>
              <a:endParaRPr lang="en-US" baseline="-25000" dirty="0"/>
            </a:p>
            <a:p>
              <a:r>
                <a:rPr lang="en-US" dirty="0"/>
                <a:t>…</a:t>
              </a:r>
            </a:p>
            <a:p>
              <a:r>
                <a:rPr lang="en-US" dirty="0" err="1"/>
                <a:t>x</a:t>
              </a:r>
              <a:r>
                <a:rPr lang="en-US" baseline="-25000" dirty="0" err="1"/>
                <a:t>Nx</a:t>
              </a:r>
              <a:r>
                <a:rPr lang="en-US" baseline="30000" dirty="0"/>
                <a:t>(p)</a:t>
              </a:r>
              <a:endParaRPr lang="en-US" dirty="0"/>
            </a:p>
            <a:p>
              <a:endParaRPr lang="en-US" baseline="-25000" dirty="0"/>
            </a:p>
          </p:txBody>
        </p:sp>
        <p:sp>
          <p:nvSpPr>
            <p:cNvPr id="14" name="Double Bracket 13">
              <a:extLst>
                <a:ext uri="{FF2B5EF4-FFF2-40B4-BE49-F238E27FC236}">
                  <a16:creationId xmlns:a16="http://schemas.microsoft.com/office/drawing/2014/main" id="{7C962F3B-883C-2F07-300B-2A6D0DD69735}"/>
                </a:ext>
              </a:extLst>
            </p:cNvPr>
            <p:cNvSpPr/>
            <p:nvPr/>
          </p:nvSpPr>
          <p:spPr bwMode="auto">
            <a:xfrm>
              <a:off x="3859306" y="4006652"/>
              <a:ext cx="620432" cy="1095363"/>
            </a:xfrm>
            <a:prstGeom prst="bracketPair">
              <a:avLst/>
            </a:prstGeom>
            <a:noFill/>
            <a:ln w="254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grpSp>
      <p:sp>
        <p:nvSpPr>
          <p:cNvPr id="15" name="TextBox 14">
            <a:extLst>
              <a:ext uri="{FF2B5EF4-FFF2-40B4-BE49-F238E27FC236}">
                <a16:creationId xmlns:a16="http://schemas.microsoft.com/office/drawing/2014/main" id="{8E4A31B7-33B8-857B-0628-381FCE3EEF1E}"/>
              </a:ext>
            </a:extLst>
          </p:cNvPr>
          <p:cNvSpPr txBox="1"/>
          <p:nvPr/>
        </p:nvSpPr>
        <p:spPr>
          <a:xfrm>
            <a:off x="293687" y="4364078"/>
            <a:ext cx="8556625" cy="553998"/>
          </a:xfrm>
          <a:prstGeom prst="rect">
            <a:avLst/>
          </a:prstGeom>
          <a:noFill/>
        </p:spPr>
        <p:txBody>
          <a:bodyPr wrap="square" lIns="0" tIns="0" rIns="0" bIns="0" rtlCol="0">
            <a:spAutoFit/>
          </a:bodyPr>
          <a:lstStyle/>
          <a:p>
            <a:r>
              <a:rPr lang="en-US" dirty="0"/>
              <a:t>where </a:t>
            </a:r>
            <a:r>
              <a:rPr lang="el-GR" dirty="0"/>
              <a:t>μ</a:t>
            </a:r>
            <a:r>
              <a:rPr lang="en-US" baseline="-25000" dirty="0"/>
              <a:t>k</a:t>
            </a:r>
            <a:r>
              <a:rPr lang="en-US" dirty="0"/>
              <a:t> and </a:t>
            </a:r>
            <a:r>
              <a:rPr lang="el-GR" dirty="0"/>
              <a:t>σ</a:t>
            </a:r>
            <a:r>
              <a:rPr lang="en-US" baseline="-25000" dirty="0"/>
              <a:t>k</a:t>
            </a:r>
            <a:r>
              <a:rPr lang="en-US" baseline="30000" dirty="0"/>
              <a:t>2</a:t>
            </a:r>
            <a:r>
              <a:rPr lang="en-US" dirty="0"/>
              <a:t> are the mean value and the variance through the </a:t>
            </a:r>
            <a:r>
              <a:rPr lang="en-US" dirty="0" err="1"/>
              <a:t>x</a:t>
            </a:r>
            <a:r>
              <a:rPr lang="en-US" baseline="-25000" dirty="0" err="1"/>
              <a:t>k</a:t>
            </a:r>
            <a:r>
              <a:rPr lang="en-US" dirty="0" err="1"/>
              <a:t>-th</a:t>
            </a:r>
            <a:r>
              <a:rPr lang="en-US" dirty="0"/>
              <a:t> component of X in the entire batch</a:t>
            </a:r>
          </a:p>
        </p:txBody>
      </p:sp>
    </p:spTree>
    <p:extLst>
      <p:ext uri="{BB962C8B-B14F-4D97-AF65-F5344CB8AC3E}">
        <p14:creationId xmlns:p14="http://schemas.microsoft.com/office/powerpoint/2010/main" val="1481931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521573" cy="490538"/>
          </a:xfrm>
        </p:spPr>
        <p:txBody>
          <a:bodyPr/>
          <a:lstStyle/>
          <a:p>
            <a:r>
              <a:rPr lang="en-US" dirty="0"/>
              <a:t>Batch Input Normalization			(2/3)</a:t>
            </a:r>
          </a:p>
        </p:txBody>
      </p:sp>
      <p:graphicFrame>
        <p:nvGraphicFramePr>
          <p:cNvPr id="4" name="Object 3">
            <a:extLst>
              <a:ext uri="{FF2B5EF4-FFF2-40B4-BE49-F238E27FC236}">
                <a16:creationId xmlns:a16="http://schemas.microsoft.com/office/drawing/2014/main" id="{AE65F8CB-A99A-96A5-701E-BFE41EF6E056}"/>
              </a:ext>
            </a:extLst>
          </p:cNvPr>
          <p:cNvGraphicFramePr>
            <a:graphicFrameLocks noChangeAspect="1"/>
          </p:cNvGraphicFramePr>
          <p:nvPr>
            <p:extLst>
              <p:ext uri="{D42A27DB-BD31-4B8C-83A1-F6EECF244321}">
                <p14:modId xmlns:p14="http://schemas.microsoft.com/office/powerpoint/2010/main" val="2185078818"/>
              </p:ext>
            </p:extLst>
          </p:nvPr>
        </p:nvGraphicFramePr>
        <p:xfrm>
          <a:off x="2504765" y="847776"/>
          <a:ext cx="3324225" cy="3324225"/>
        </p:xfrm>
        <a:graphic>
          <a:graphicData uri="http://schemas.openxmlformats.org/presentationml/2006/ole">
            <mc:AlternateContent xmlns:mc="http://schemas.openxmlformats.org/markup-compatibility/2006">
              <mc:Choice xmlns:v="urn:schemas-microsoft-com:vml" Requires="v">
                <p:oleObj name="Equation" r:id="rId2" imgW="1701720" imgH="1701720" progId="Equation.DSMT4">
                  <p:embed/>
                </p:oleObj>
              </mc:Choice>
              <mc:Fallback>
                <p:oleObj name="Equation" r:id="rId2" imgW="1701720" imgH="1701720" progId="Equation.DSMT4">
                  <p:embed/>
                  <p:pic>
                    <p:nvPicPr>
                      <p:cNvPr id="4" name="Object 3">
                        <a:extLst>
                          <a:ext uri="{FF2B5EF4-FFF2-40B4-BE49-F238E27FC236}">
                            <a16:creationId xmlns:a16="http://schemas.microsoft.com/office/drawing/2014/main" id="{AE65F8CB-A99A-96A5-701E-BFE41EF6E056}"/>
                          </a:ext>
                        </a:extLst>
                      </p:cNvPr>
                      <p:cNvPicPr/>
                      <p:nvPr/>
                    </p:nvPicPr>
                    <p:blipFill>
                      <a:blip r:embed="rId3"/>
                      <a:stretch>
                        <a:fillRect/>
                      </a:stretch>
                    </p:blipFill>
                    <p:spPr>
                      <a:xfrm>
                        <a:off x="2504765" y="847776"/>
                        <a:ext cx="3324225" cy="332422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BE5C230-3D27-4A12-9D0C-C253BA890D61}"/>
              </a:ext>
            </a:extLst>
          </p:cNvPr>
          <p:cNvSpPr txBox="1"/>
          <p:nvPr/>
        </p:nvSpPr>
        <p:spPr>
          <a:xfrm>
            <a:off x="2209800" y="4342833"/>
            <a:ext cx="4596122" cy="369332"/>
          </a:xfrm>
          <a:prstGeom prst="rect">
            <a:avLst/>
          </a:prstGeom>
          <a:noFill/>
        </p:spPr>
        <p:txBody>
          <a:bodyPr wrap="square">
            <a:spAutoFit/>
          </a:bodyPr>
          <a:lstStyle/>
          <a:p>
            <a:r>
              <a:rPr lang="en-US" dirty="0"/>
              <a:t>where γ and β are learnable parameters.</a:t>
            </a:r>
          </a:p>
        </p:txBody>
      </p:sp>
    </p:spTree>
    <p:extLst>
      <p:ext uri="{BB962C8B-B14F-4D97-AF65-F5344CB8AC3E}">
        <p14:creationId xmlns:p14="http://schemas.microsoft.com/office/powerpoint/2010/main" val="3451879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208089" y="285750"/>
            <a:ext cx="7631111" cy="490538"/>
          </a:xfrm>
        </p:spPr>
        <p:txBody>
          <a:bodyPr/>
          <a:lstStyle/>
          <a:p>
            <a:r>
              <a:rPr lang="en-US" dirty="0"/>
              <a:t>Batch Input Normalization 			(3/3)</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114300" y="758756"/>
            <a:ext cx="8915400" cy="3306569"/>
          </a:xfrm>
        </p:spPr>
        <p:txBody>
          <a:bodyPr/>
          <a:lstStyle/>
          <a:p>
            <a:r>
              <a:rPr lang="en-US" dirty="0"/>
              <a:t>Batch normalization can implicitly regularize the model and in many cases, it is preferred over Dropout. Why?</a:t>
            </a:r>
          </a:p>
          <a:p>
            <a:r>
              <a:rPr lang="en-US" dirty="0"/>
              <a:t>Here unfortunately there is not a clear answer. Just empirical observations.</a:t>
            </a:r>
          </a:p>
          <a:p>
            <a:r>
              <a:rPr lang="en-US" dirty="0"/>
              <a:t>One can think of batch normalization as a similar process with dropout because it essentially injects noise. </a:t>
            </a:r>
          </a:p>
          <a:p>
            <a:pPr lvl="1"/>
            <a:r>
              <a:rPr lang="en-US" dirty="0"/>
              <a:t>Instead of multiplying each hidden unit with a random value, it multiplies them with the deviation of all the hidden units in the minibatch. </a:t>
            </a:r>
          </a:p>
          <a:p>
            <a:pPr lvl="1"/>
            <a:r>
              <a:rPr lang="en-US" dirty="0"/>
              <a:t>It also subtracts a random value (the mean of the minibatch) from each hidden unit at each step.</a:t>
            </a:r>
          </a:p>
          <a:p>
            <a:r>
              <a:rPr lang="en-US" dirty="0"/>
              <a:t>Both of these “noises” will make the model more robust and reduce its variance. </a:t>
            </a:r>
          </a:p>
          <a:p>
            <a:r>
              <a:rPr lang="en-US" dirty="0"/>
              <a:t>We will discuss batch normalization in a greater detail in the next chapter</a:t>
            </a:r>
          </a:p>
        </p:txBody>
      </p:sp>
      <p:sp>
        <p:nvSpPr>
          <p:cNvPr id="6" name="TextBox 5">
            <a:extLst>
              <a:ext uri="{FF2B5EF4-FFF2-40B4-BE49-F238E27FC236}">
                <a16:creationId xmlns:a16="http://schemas.microsoft.com/office/drawing/2014/main" id="{8D96E611-65D8-314B-E79F-7A9D4C3EB13D}"/>
              </a:ext>
            </a:extLst>
          </p:cNvPr>
          <p:cNvSpPr txBox="1"/>
          <p:nvPr/>
        </p:nvSpPr>
        <p:spPr>
          <a:xfrm>
            <a:off x="3352800" y="4656951"/>
            <a:ext cx="6324600" cy="276999"/>
          </a:xfrm>
          <a:prstGeom prst="rect">
            <a:avLst/>
          </a:prstGeom>
          <a:noFill/>
        </p:spPr>
        <p:txBody>
          <a:bodyPr wrap="square">
            <a:spAutoFit/>
          </a:bodyPr>
          <a:lstStyle/>
          <a:p>
            <a:r>
              <a:rPr lang="en-US" sz="1200" dirty="0"/>
              <a:t>A great overview of why BN acts as a </a:t>
            </a:r>
            <a:r>
              <a:rPr lang="en-US" sz="1200" dirty="0" err="1"/>
              <a:t>regularizer</a:t>
            </a:r>
            <a:r>
              <a:rPr lang="en-US" sz="1200" dirty="0"/>
              <a:t> can be found in Luo et al, 2019.</a:t>
            </a:r>
          </a:p>
        </p:txBody>
      </p:sp>
    </p:spTree>
    <p:extLst>
      <p:ext uri="{BB962C8B-B14F-4D97-AF65-F5344CB8AC3E}">
        <p14:creationId xmlns:p14="http://schemas.microsoft.com/office/powerpoint/2010/main" val="223901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197167" y="1971586"/>
            <a:ext cx="6487046" cy="1200329"/>
          </a:xfrm>
          <a:prstGeom prst="rect">
            <a:avLst/>
          </a:prstGeom>
          <a:noFill/>
        </p:spPr>
        <p:txBody>
          <a:bodyPr wrap="square" rtlCol="0">
            <a:spAutoFit/>
          </a:bodyPr>
          <a:lstStyle/>
          <a:p>
            <a:r>
              <a:rPr lang="en-US" sz="3600" dirty="0">
                <a:solidFill>
                  <a:srgbClr val="333399"/>
                </a:solidFill>
              </a:rPr>
              <a:t>Batch, Mini-Batch, and Stochastic Gradient Descent</a:t>
            </a:r>
          </a:p>
        </p:txBody>
      </p:sp>
    </p:spTree>
    <p:extLst>
      <p:ext uri="{BB962C8B-B14F-4D97-AF65-F5344CB8AC3E}">
        <p14:creationId xmlns:p14="http://schemas.microsoft.com/office/powerpoint/2010/main" val="4188510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447800" y="290510"/>
            <a:ext cx="6781800" cy="490538"/>
          </a:xfrm>
        </p:spPr>
        <p:txBody>
          <a:bodyPr/>
          <a:lstStyle/>
          <a:p>
            <a:r>
              <a:rPr lang="en-US" dirty="0"/>
              <a:t>Definition of a Batch vs Mini-Batches</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255587" y="1047750"/>
            <a:ext cx="8632825" cy="3559971"/>
          </a:xfrm>
        </p:spPr>
        <p:txBody>
          <a:bodyPr/>
          <a:lstStyle/>
          <a:p>
            <a:r>
              <a:rPr lang="en-US" dirty="0"/>
              <a:t>Batch includes all training samples which will be used in training.</a:t>
            </a:r>
          </a:p>
          <a:p>
            <a:pPr lvl="1"/>
            <a:r>
              <a:rPr lang="en-US" dirty="0"/>
              <a:t>Batch is denoted as {B} in curly brackets in the superscript.</a:t>
            </a:r>
          </a:p>
          <a:p>
            <a:r>
              <a:rPr lang="en-US" dirty="0"/>
              <a:t>Mini-batches are subsets of the training samples. </a:t>
            </a:r>
          </a:p>
          <a:p>
            <a:pPr lvl="1"/>
            <a:r>
              <a:rPr lang="en-US" dirty="0"/>
              <a:t>A series of mini-batched include entire sample set.</a:t>
            </a:r>
          </a:p>
          <a:p>
            <a:pPr lvl="1"/>
            <a:r>
              <a:rPr lang="en-US" dirty="0"/>
              <a:t>A mini-batch may consist of a single sample if it was decided to do so.</a:t>
            </a:r>
          </a:p>
          <a:p>
            <a:pPr lvl="1"/>
            <a:r>
              <a:rPr lang="en-US" dirty="0"/>
              <a:t>Mini-batches are denoted as {1}, {2}, and so on in the superscript.</a:t>
            </a:r>
          </a:p>
          <a:p>
            <a:r>
              <a:rPr lang="en-US" dirty="0"/>
              <a:t>Please do not get confused with the variety of superscript indices:</a:t>
            </a:r>
          </a:p>
          <a:p>
            <a:pPr lvl="1"/>
            <a:r>
              <a:rPr lang="en-US" dirty="0"/>
              <a:t>Superscript [s] in square brackets, for example, Z</a:t>
            </a:r>
            <a:r>
              <a:rPr lang="en-US" baseline="30000" dirty="0"/>
              <a:t>[s] </a:t>
            </a:r>
            <a:r>
              <a:rPr lang="en-US" dirty="0"/>
              <a:t>, denotes a layer [s] in the neural network;</a:t>
            </a:r>
          </a:p>
          <a:p>
            <a:pPr lvl="1"/>
            <a:r>
              <a:rPr lang="en-US" dirty="0"/>
              <a:t>Superscript (p) in parentheses, for example, X</a:t>
            </a:r>
            <a:r>
              <a:rPr lang="en-US" baseline="30000" dirty="0"/>
              <a:t>(p) </a:t>
            </a:r>
            <a:r>
              <a:rPr lang="en-US" dirty="0"/>
              <a:t>, denotes sample (p);</a:t>
            </a:r>
          </a:p>
          <a:p>
            <a:pPr lvl="1"/>
            <a:r>
              <a:rPr lang="en-US" dirty="0"/>
              <a:t>Superscript {t} in curly brackets, for example, </a:t>
            </a:r>
            <a:r>
              <a:rPr lang="el-GR" dirty="0"/>
              <a:t>μ</a:t>
            </a:r>
            <a:r>
              <a:rPr lang="en-US" baseline="30000" dirty="0"/>
              <a:t>{t} </a:t>
            </a:r>
            <a:r>
              <a:rPr lang="en-US" dirty="0"/>
              <a:t>, denotes a mini-batch {t} in the training set.</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005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Batch Normalization at Test Time</a:t>
            </a:r>
          </a:p>
        </p:txBody>
      </p:sp>
      <p:graphicFrame>
        <p:nvGraphicFramePr>
          <p:cNvPr id="4" name="Object 3">
            <a:extLst>
              <a:ext uri="{FF2B5EF4-FFF2-40B4-BE49-F238E27FC236}">
                <a16:creationId xmlns:a16="http://schemas.microsoft.com/office/drawing/2014/main" id="{AE65F8CB-A99A-96A5-701E-BFE41EF6E056}"/>
              </a:ext>
            </a:extLst>
          </p:cNvPr>
          <p:cNvGraphicFramePr>
            <a:graphicFrameLocks noChangeAspect="1"/>
          </p:cNvGraphicFramePr>
          <p:nvPr>
            <p:extLst>
              <p:ext uri="{D42A27DB-BD31-4B8C-83A1-F6EECF244321}">
                <p14:modId xmlns:p14="http://schemas.microsoft.com/office/powerpoint/2010/main" val="878071397"/>
              </p:ext>
            </p:extLst>
          </p:nvPr>
        </p:nvGraphicFramePr>
        <p:xfrm>
          <a:off x="581025" y="1042988"/>
          <a:ext cx="2925763" cy="3275012"/>
        </p:xfrm>
        <a:graphic>
          <a:graphicData uri="http://schemas.openxmlformats.org/presentationml/2006/ole">
            <mc:AlternateContent xmlns:mc="http://schemas.openxmlformats.org/markup-compatibility/2006">
              <mc:Choice xmlns:v="urn:schemas-microsoft-com:vml" Requires="v">
                <p:oleObj name="Equation" r:id="rId2" imgW="1498320" imgH="1676160" progId="Equation.DSMT4">
                  <p:embed/>
                </p:oleObj>
              </mc:Choice>
              <mc:Fallback>
                <p:oleObj name="Equation" r:id="rId2" imgW="1498320" imgH="1676160" progId="Equation.DSMT4">
                  <p:embed/>
                  <p:pic>
                    <p:nvPicPr>
                      <p:cNvPr id="4" name="Object 3">
                        <a:extLst>
                          <a:ext uri="{FF2B5EF4-FFF2-40B4-BE49-F238E27FC236}">
                            <a16:creationId xmlns:a16="http://schemas.microsoft.com/office/drawing/2014/main" id="{AE65F8CB-A99A-96A5-701E-BFE41EF6E056}"/>
                          </a:ext>
                        </a:extLst>
                      </p:cNvPr>
                      <p:cNvPicPr/>
                      <p:nvPr/>
                    </p:nvPicPr>
                    <p:blipFill>
                      <a:blip r:embed="rId3"/>
                      <a:stretch>
                        <a:fillRect/>
                      </a:stretch>
                    </p:blipFill>
                    <p:spPr>
                      <a:xfrm>
                        <a:off x="581025" y="1042988"/>
                        <a:ext cx="2925763" cy="3275012"/>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BE5C230-3D27-4A12-9D0C-C253BA890D61}"/>
              </a:ext>
            </a:extLst>
          </p:cNvPr>
          <p:cNvSpPr txBox="1"/>
          <p:nvPr/>
        </p:nvSpPr>
        <p:spPr>
          <a:xfrm>
            <a:off x="381000" y="4398964"/>
            <a:ext cx="4596122" cy="369332"/>
          </a:xfrm>
          <a:prstGeom prst="rect">
            <a:avLst/>
          </a:prstGeom>
          <a:noFill/>
        </p:spPr>
        <p:txBody>
          <a:bodyPr wrap="square">
            <a:spAutoFit/>
          </a:bodyPr>
          <a:lstStyle/>
          <a:p>
            <a:r>
              <a:rPr lang="en-US" dirty="0"/>
              <a:t>where γ and β are learnable parameters.</a:t>
            </a:r>
          </a:p>
        </p:txBody>
      </p:sp>
      <p:sp>
        <p:nvSpPr>
          <p:cNvPr id="5" name="TextBox 4">
            <a:extLst>
              <a:ext uri="{FF2B5EF4-FFF2-40B4-BE49-F238E27FC236}">
                <a16:creationId xmlns:a16="http://schemas.microsoft.com/office/drawing/2014/main" id="{94A361F5-26B4-116B-D57E-16ABB33F3B9B}"/>
              </a:ext>
            </a:extLst>
          </p:cNvPr>
          <p:cNvSpPr txBox="1"/>
          <p:nvPr/>
        </p:nvSpPr>
        <p:spPr>
          <a:xfrm>
            <a:off x="3810000" y="1018608"/>
            <a:ext cx="4596122" cy="646331"/>
          </a:xfrm>
          <a:prstGeom prst="rect">
            <a:avLst/>
          </a:prstGeom>
          <a:noFill/>
        </p:spPr>
        <p:txBody>
          <a:bodyPr wrap="square">
            <a:spAutoFit/>
          </a:bodyPr>
          <a:lstStyle/>
          <a:p>
            <a:r>
              <a:rPr lang="el-GR" dirty="0"/>
              <a:t>μ</a:t>
            </a:r>
            <a:r>
              <a:rPr lang="en-US" dirty="0"/>
              <a:t>, </a:t>
            </a:r>
            <a:r>
              <a:rPr lang="el-GR" dirty="0"/>
              <a:t>σ²</a:t>
            </a:r>
            <a:r>
              <a:rPr lang="en-US" dirty="0"/>
              <a:t>: Estimate using exponentially-weighted average across mini-batches {b}</a:t>
            </a:r>
          </a:p>
        </p:txBody>
      </p:sp>
      <p:sp>
        <p:nvSpPr>
          <p:cNvPr id="6" name="TextBox 5">
            <a:extLst>
              <a:ext uri="{FF2B5EF4-FFF2-40B4-BE49-F238E27FC236}">
                <a16:creationId xmlns:a16="http://schemas.microsoft.com/office/drawing/2014/main" id="{3E4F5C9D-222E-3BB0-47AE-5F389ED52961}"/>
              </a:ext>
            </a:extLst>
          </p:cNvPr>
          <p:cNvSpPr txBox="1"/>
          <p:nvPr/>
        </p:nvSpPr>
        <p:spPr>
          <a:xfrm>
            <a:off x="3821624" y="1940331"/>
            <a:ext cx="4604982" cy="2308324"/>
          </a:xfrm>
          <a:prstGeom prst="rect">
            <a:avLst/>
          </a:prstGeom>
          <a:noFill/>
        </p:spPr>
        <p:txBody>
          <a:bodyPr wrap="square">
            <a:spAutoFit/>
          </a:bodyPr>
          <a:lstStyle/>
          <a:p>
            <a:r>
              <a:rPr lang="en-US" dirty="0"/>
              <a:t>X</a:t>
            </a:r>
            <a:r>
              <a:rPr lang="en-US" baseline="30000" dirty="0"/>
              <a:t>{1}[s]</a:t>
            </a:r>
            <a:r>
              <a:rPr lang="en-US" dirty="0"/>
              <a:t>, X</a:t>
            </a:r>
            <a:r>
              <a:rPr lang="en-US" baseline="30000" dirty="0"/>
              <a:t>{2}[s]</a:t>
            </a:r>
            <a:r>
              <a:rPr lang="en-US" dirty="0"/>
              <a:t>, X</a:t>
            </a:r>
            <a:r>
              <a:rPr lang="en-US" baseline="30000" dirty="0"/>
              <a:t>{2}[s]</a:t>
            </a:r>
            <a:r>
              <a:rPr lang="en-US" dirty="0"/>
              <a:t>, …</a:t>
            </a:r>
          </a:p>
          <a:p>
            <a:endParaRPr lang="en-US" dirty="0"/>
          </a:p>
          <a:p>
            <a:endParaRPr lang="en-US" dirty="0"/>
          </a:p>
          <a:p>
            <a:r>
              <a:rPr lang="el-GR" dirty="0"/>
              <a:t>μ</a:t>
            </a:r>
            <a:r>
              <a:rPr lang="en-US" baseline="30000" dirty="0"/>
              <a:t>{1}[s]</a:t>
            </a:r>
            <a:r>
              <a:rPr lang="en-US" dirty="0"/>
              <a:t>,  </a:t>
            </a:r>
            <a:r>
              <a:rPr lang="el-GR" dirty="0"/>
              <a:t>μ</a:t>
            </a:r>
            <a:r>
              <a:rPr lang="en-US" baseline="30000" dirty="0"/>
              <a:t>{2}[s]</a:t>
            </a:r>
            <a:r>
              <a:rPr lang="en-US" dirty="0"/>
              <a:t>,  </a:t>
            </a:r>
            <a:r>
              <a:rPr lang="el-GR" dirty="0"/>
              <a:t>μ</a:t>
            </a:r>
            <a:r>
              <a:rPr lang="en-US" baseline="30000" dirty="0"/>
              <a:t>{3}[s]</a:t>
            </a:r>
            <a:r>
              <a:rPr lang="en-US" dirty="0"/>
              <a:t>,  …     ̶ ̶&gt; </a:t>
            </a:r>
            <a:r>
              <a:rPr lang="el-GR" dirty="0"/>
              <a:t>μ</a:t>
            </a:r>
            <a:endParaRPr lang="en-US" dirty="0"/>
          </a:p>
          <a:p>
            <a:r>
              <a:rPr lang="en-US" dirty="0"/>
              <a:t>   </a:t>
            </a:r>
            <a:r>
              <a:rPr lang="el-GR" dirty="0"/>
              <a:t>Θ</a:t>
            </a:r>
            <a:r>
              <a:rPr lang="en-US" baseline="-25000" dirty="0"/>
              <a:t>1</a:t>
            </a:r>
            <a:r>
              <a:rPr lang="en-US" dirty="0"/>
              <a:t>,      </a:t>
            </a:r>
            <a:r>
              <a:rPr lang="el-GR" dirty="0"/>
              <a:t>Θ</a:t>
            </a:r>
            <a:r>
              <a:rPr lang="en-US" baseline="-25000" dirty="0"/>
              <a:t>2</a:t>
            </a:r>
            <a:r>
              <a:rPr lang="en-US" dirty="0"/>
              <a:t>,      </a:t>
            </a:r>
            <a:r>
              <a:rPr lang="el-GR" dirty="0"/>
              <a:t>Θ</a:t>
            </a:r>
            <a:r>
              <a:rPr lang="en-US" baseline="-25000" dirty="0"/>
              <a:t>3</a:t>
            </a:r>
            <a:r>
              <a:rPr lang="en-US" dirty="0"/>
              <a:t>,   … </a:t>
            </a:r>
          </a:p>
          <a:p>
            <a:r>
              <a:rPr lang="el-GR" dirty="0"/>
              <a:t>σ²</a:t>
            </a:r>
            <a:r>
              <a:rPr lang="en-US" baseline="30000" dirty="0"/>
              <a:t>{1}[s]</a:t>
            </a:r>
            <a:r>
              <a:rPr lang="en-US" dirty="0"/>
              <a:t>, </a:t>
            </a:r>
            <a:r>
              <a:rPr lang="el-GR" dirty="0"/>
              <a:t>σ²</a:t>
            </a:r>
            <a:r>
              <a:rPr lang="en-US" baseline="30000" dirty="0"/>
              <a:t>{2}[s]</a:t>
            </a:r>
            <a:r>
              <a:rPr lang="en-US" dirty="0"/>
              <a:t>, </a:t>
            </a:r>
            <a:r>
              <a:rPr lang="el-GR" dirty="0"/>
              <a:t>σ²</a:t>
            </a:r>
            <a:r>
              <a:rPr lang="en-US" baseline="30000" dirty="0"/>
              <a:t>{3}[s]</a:t>
            </a:r>
            <a:r>
              <a:rPr lang="en-US" dirty="0"/>
              <a:t>, …    ̶ ̶&gt; </a:t>
            </a:r>
            <a:r>
              <a:rPr lang="el-GR" dirty="0"/>
              <a:t>σ²</a:t>
            </a:r>
            <a:endParaRPr lang="en-US" dirty="0"/>
          </a:p>
          <a:p>
            <a:endParaRPr lang="en-US" dirty="0"/>
          </a:p>
          <a:p>
            <a:r>
              <a:rPr lang="en-US" dirty="0" err="1"/>
              <a:t>X</a:t>
            </a:r>
            <a:r>
              <a:rPr lang="en-US" baseline="-25000" dirty="0" err="1"/>
              <a:t>norm</a:t>
            </a:r>
            <a:r>
              <a:rPr lang="en-US" dirty="0"/>
              <a:t> = (X-</a:t>
            </a:r>
            <a:r>
              <a:rPr lang="el-GR" dirty="0"/>
              <a:t>μ</a:t>
            </a:r>
            <a:r>
              <a:rPr lang="en-US" dirty="0"/>
              <a:t>)/</a:t>
            </a:r>
            <a:r>
              <a:rPr lang="el-GR" dirty="0"/>
              <a:t>√</a:t>
            </a:r>
            <a:r>
              <a:rPr lang="en-US" dirty="0"/>
              <a:t>(</a:t>
            </a:r>
            <a:r>
              <a:rPr lang="el-GR" dirty="0"/>
              <a:t>σ²</a:t>
            </a:r>
            <a:r>
              <a:rPr lang="en-US" dirty="0"/>
              <a:t>+)        Z = </a:t>
            </a:r>
            <a:r>
              <a:rPr lang="el-GR" dirty="0"/>
              <a:t>γ</a:t>
            </a:r>
            <a:r>
              <a:rPr lang="en-US" dirty="0" err="1"/>
              <a:t>Z</a:t>
            </a:r>
            <a:r>
              <a:rPr lang="en-US" baseline="-25000" dirty="0" err="1"/>
              <a:t>norm</a:t>
            </a:r>
            <a:r>
              <a:rPr lang="en-US" dirty="0"/>
              <a:t> + </a:t>
            </a:r>
            <a:r>
              <a:rPr lang="el-GR" dirty="0"/>
              <a:t>β</a:t>
            </a:r>
            <a:endParaRPr lang="en-US" dirty="0"/>
          </a:p>
        </p:txBody>
      </p:sp>
      <p:sp>
        <p:nvSpPr>
          <p:cNvPr id="8" name="Left Brace 7">
            <a:extLst>
              <a:ext uri="{FF2B5EF4-FFF2-40B4-BE49-F238E27FC236}">
                <a16:creationId xmlns:a16="http://schemas.microsoft.com/office/drawing/2014/main" id="{2DFBCF9C-E510-1507-C561-658AAFE6D9F7}"/>
              </a:ext>
            </a:extLst>
          </p:cNvPr>
          <p:cNvSpPr/>
          <p:nvPr/>
        </p:nvSpPr>
        <p:spPr bwMode="auto">
          <a:xfrm rot="16200000">
            <a:off x="5438026" y="2055956"/>
            <a:ext cx="234402" cy="3419473"/>
          </a:xfrm>
          <a:prstGeom prst="leftBrace">
            <a:avLst>
              <a:gd name="adj1" fmla="val 54747"/>
              <a:gd name="adj2" fmla="val 50000"/>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cxnSp>
        <p:nvCxnSpPr>
          <p:cNvPr id="10" name="Straight Arrow Connector 9">
            <a:extLst>
              <a:ext uri="{FF2B5EF4-FFF2-40B4-BE49-F238E27FC236}">
                <a16:creationId xmlns:a16="http://schemas.microsoft.com/office/drawing/2014/main" id="{E575840F-C036-BE29-FCB0-42206FCA8C59}"/>
              </a:ext>
            </a:extLst>
          </p:cNvPr>
          <p:cNvCxnSpPr/>
          <p:nvPr/>
        </p:nvCxnSpPr>
        <p:spPr bwMode="auto">
          <a:xfrm>
            <a:off x="4114800" y="2255926"/>
            <a:ext cx="0" cy="46822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243C2390-97C4-0F8F-374A-DCE15C08BBF6}"/>
              </a:ext>
            </a:extLst>
          </p:cNvPr>
          <p:cNvCxnSpPr/>
          <p:nvPr/>
        </p:nvCxnSpPr>
        <p:spPr bwMode="auto">
          <a:xfrm>
            <a:off x="4873670" y="2255926"/>
            <a:ext cx="103452" cy="46822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77736891-CAA6-B187-9ACB-3544D9D4D8C9}"/>
              </a:ext>
            </a:extLst>
          </p:cNvPr>
          <p:cNvCxnSpPr/>
          <p:nvPr/>
        </p:nvCxnSpPr>
        <p:spPr bwMode="auto">
          <a:xfrm>
            <a:off x="5555227" y="2247314"/>
            <a:ext cx="103452" cy="468224"/>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4090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676400" y="269081"/>
            <a:ext cx="6781800" cy="490538"/>
          </a:xfrm>
        </p:spPr>
        <p:txBody>
          <a:bodyPr/>
          <a:lstStyle/>
          <a:p>
            <a:r>
              <a:rPr lang="en-US" dirty="0"/>
              <a:t>Batch vs Mini-Batch</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a:xfrm>
            <a:off x="484187" y="819322"/>
            <a:ext cx="8175625" cy="816771"/>
          </a:xfrm>
        </p:spPr>
        <p:txBody>
          <a:bodyPr/>
          <a:lstStyle/>
          <a:p>
            <a:r>
              <a:rPr lang="en-US" dirty="0"/>
              <a:t>Batch X, Y. </a:t>
            </a:r>
          </a:p>
          <a:p>
            <a:r>
              <a:rPr lang="en-US" dirty="0"/>
              <a:t>Mini-batch X</a:t>
            </a:r>
            <a:r>
              <a:rPr lang="en-US" baseline="30000" dirty="0"/>
              <a:t>{t}</a:t>
            </a:r>
            <a:r>
              <a:rPr lang="en-US" dirty="0"/>
              <a:t>, Y</a:t>
            </a:r>
            <a:r>
              <a:rPr lang="en-US" baseline="30000" dirty="0"/>
              <a:t>{t}</a:t>
            </a:r>
            <a:r>
              <a:rPr lang="en-US" dirty="0"/>
              <a:t>.</a:t>
            </a:r>
          </a:p>
          <a:p>
            <a:r>
              <a:rPr lang="en-US" dirty="0"/>
              <a:t>Vectorization allows you to efficiently compute on M samples.</a:t>
            </a:r>
          </a:p>
        </p:txBody>
      </p:sp>
      <p:grpSp>
        <p:nvGrpSpPr>
          <p:cNvPr id="21" name="Group 20">
            <a:extLst>
              <a:ext uri="{FF2B5EF4-FFF2-40B4-BE49-F238E27FC236}">
                <a16:creationId xmlns:a16="http://schemas.microsoft.com/office/drawing/2014/main" id="{82CCB594-A2FA-3B18-A7B5-A3BB53116888}"/>
              </a:ext>
            </a:extLst>
          </p:cNvPr>
          <p:cNvGrpSpPr/>
          <p:nvPr/>
        </p:nvGrpSpPr>
        <p:grpSpPr>
          <a:xfrm>
            <a:off x="298078" y="1902644"/>
            <a:ext cx="8579222" cy="2330778"/>
            <a:chOff x="259976" y="2343150"/>
            <a:chExt cx="8579222" cy="2330778"/>
          </a:xfrm>
        </p:grpSpPr>
        <p:sp>
          <p:nvSpPr>
            <p:cNvPr id="5" name="TextBox 4">
              <a:extLst>
                <a:ext uri="{FF2B5EF4-FFF2-40B4-BE49-F238E27FC236}">
                  <a16:creationId xmlns:a16="http://schemas.microsoft.com/office/drawing/2014/main" id="{46E76318-F304-1838-37F7-A503A3F52214}"/>
                </a:ext>
              </a:extLst>
            </p:cNvPr>
            <p:cNvSpPr txBox="1"/>
            <p:nvPr/>
          </p:nvSpPr>
          <p:spPr>
            <a:xfrm>
              <a:off x="259976" y="2343150"/>
              <a:ext cx="8547844" cy="2246769"/>
            </a:xfrm>
            <a:prstGeom prst="rect">
              <a:avLst/>
            </a:prstGeom>
            <a:noFill/>
          </p:spPr>
          <p:txBody>
            <a:bodyPr wrap="square">
              <a:spAutoFit/>
            </a:bodyPr>
            <a:lstStyle/>
            <a:p>
              <a:r>
                <a:rPr lang="en-US" sz="2000" dirty="0"/>
                <a:t>Batch           X = [X</a:t>
              </a:r>
              <a:r>
                <a:rPr lang="en-US" sz="2000" baseline="30000" dirty="0"/>
                <a:t>(1)</a:t>
              </a:r>
              <a:r>
                <a:rPr lang="en-US" sz="2000" dirty="0"/>
                <a:t>  X</a:t>
              </a:r>
              <a:r>
                <a:rPr lang="en-US" sz="2000" baseline="30000" dirty="0"/>
                <a:t>(2)</a:t>
              </a:r>
              <a:r>
                <a:rPr lang="en-US" sz="2000" dirty="0"/>
                <a:t> …  X</a:t>
              </a:r>
              <a:r>
                <a:rPr lang="en-US" sz="2000" baseline="30000" dirty="0"/>
                <a:t>(1000) </a:t>
              </a:r>
              <a:r>
                <a:rPr lang="en-US" sz="2000" dirty="0"/>
                <a:t>| X</a:t>
              </a:r>
              <a:r>
                <a:rPr lang="en-US" sz="2000" baseline="30000" dirty="0"/>
                <a:t>(1001)</a:t>
              </a:r>
              <a:r>
                <a:rPr lang="en-US" sz="2000" dirty="0"/>
                <a:t> … X</a:t>
              </a:r>
              <a:r>
                <a:rPr lang="en-US" sz="2000" baseline="30000" dirty="0"/>
                <a:t>(2000)</a:t>
              </a:r>
              <a:r>
                <a:rPr lang="en-US" sz="2000" dirty="0"/>
                <a:t> | …  |    …  X</a:t>
              </a:r>
              <a:r>
                <a:rPr lang="en-US" sz="2000" baseline="30000" dirty="0"/>
                <a:t>(M)</a:t>
              </a:r>
              <a:r>
                <a:rPr lang="en-US" sz="2000" dirty="0"/>
                <a:t> ]</a:t>
              </a:r>
            </a:p>
            <a:p>
              <a:endParaRPr lang="en-US" sz="2000" dirty="0"/>
            </a:p>
            <a:p>
              <a:r>
                <a:rPr lang="en-US" sz="2000" dirty="0"/>
                <a:t>Mini-batches                  X</a:t>
              </a:r>
              <a:r>
                <a:rPr lang="en-US" sz="2000" baseline="30000" dirty="0"/>
                <a:t>{1}</a:t>
              </a:r>
              <a:r>
                <a:rPr lang="en-US" sz="2000" dirty="0"/>
                <a:t>                      X</a:t>
              </a:r>
              <a:r>
                <a:rPr lang="en-US" sz="2000" baseline="30000" dirty="0"/>
                <a:t>{2}</a:t>
              </a:r>
              <a:r>
                <a:rPr lang="en-US" sz="2000" dirty="0"/>
                <a:t>           …       X</a:t>
              </a:r>
              <a:r>
                <a:rPr lang="en-US" sz="2000" baseline="30000" dirty="0"/>
                <a:t>{5000}</a:t>
              </a:r>
              <a:r>
                <a:rPr lang="en-US" sz="2000" dirty="0"/>
                <a:t> </a:t>
              </a:r>
            </a:p>
            <a:p>
              <a:endParaRPr lang="en-US" sz="2000" dirty="0"/>
            </a:p>
            <a:p>
              <a:r>
                <a:rPr lang="en-US" sz="2000" dirty="0"/>
                <a:t>                   Y = [Y</a:t>
              </a:r>
              <a:r>
                <a:rPr lang="en-US" sz="2000" baseline="30000" dirty="0"/>
                <a:t>(1)</a:t>
              </a:r>
              <a:r>
                <a:rPr lang="en-US" sz="2000" dirty="0"/>
                <a:t>  Y</a:t>
              </a:r>
              <a:r>
                <a:rPr lang="en-US" sz="2000" baseline="30000" dirty="0"/>
                <a:t>(2)</a:t>
              </a:r>
              <a:r>
                <a:rPr lang="en-US" sz="2000" dirty="0"/>
                <a:t> …  Y</a:t>
              </a:r>
              <a:r>
                <a:rPr lang="en-US" sz="2000" baseline="30000" dirty="0"/>
                <a:t>(1000) </a:t>
              </a:r>
              <a:r>
                <a:rPr lang="en-US" sz="2000" dirty="0"/>
                <a:t>| Y</a:t>
              </a:r>
              <a:r>
                <a:rPr lang="en-US" sz="2000" baseline="30000" dirty="0"/>
                <a:t>(1001)</a:t>
              </a:r>
              <a:r>
                <a:rPr lang="en-US" sz="2000" dirty="0"/>
                <a:t> … Y</a:t>
              </a:r>
              <a:r>
                <a:rPr lang="en-US" sz="2000" baseline="30000" dirty="0"/>
                <a:t>(2000)</a:t>
              </a:r>
              <a:r>
                <a:rPr lang="en-US" sz="2000" dirty="0"/>
                <a:t> | …  |    …  Y</a:t>
              </a:r>
              <a:r>
                <a:rPr lang="en-US" sz="2000" baseline="30000" dirty="0"/>
                <a:t>(M)</a:t>
              </a:r>
              <a:r>
                <a:rPr lang="en-US" sz="2000" dirty="0"/>
                <a:t> ]</a:t>
              </a:r>
            </a:p>
            <a:p>
              <a:endParaRPr lang="en-US" sz="2000" dirty="0"/>
            </a:p>
            <a:p>
              <a:r>
                <a:rPr lang="en-US" sz="2000" dirty="0"/>
                <a:t>                                     Y</a:t>
              </a:r>
              <a:r>
                <a:rPr lang="en-US" sz="2000" baseline="30000" dirty="0"/>
                <a:t>{1}</a:t>
              </a:r>
              <a:r>
                <a:rPr lang="en-US" sz="2000" dirty="0"/>
                <a:t>                      Y</a:t>
              </a:r>
              <a:r>
                <a:rPr lang="en-US" sz="2000" baseline="30000" dirty="0"/>
                <a:t>{2}</a:t>
              </a:r>
              <a:r>
                <a:rPr lang="en-US" sz="2000" dirty="0"/>
                <a:t>           …       Y</a:t>
              </a:r>
              <a:r>
                <a:rPr lang="en-US" sz="2000" baseline="30000" dirty="0"/>
                <a:t>{5000}</a:t>
              </a:r>
              <a:r>
                <a:rPr lang="en-US" sz="2000" dirty="0"/>
                <a:t>  </a:t>
              </a:r>
            </a:p>
          </p:txBody>
        </p:sp>
        <p:sp>
          <p:nvSpPr>
            <p:cNvPr id="6" name="Left Brace 5">
              <a:extLst>
                <a:ext uri="{FF2B5EF4-FFF2-40B4-BE49-F238E27FC236}">
                  <a16:creationId xmlns:a16="http://schemas.microsoft.com/office/drawing/2014/main" id="{1E34C36A-B615-E26A-2A08-91A4D304B42C}"/>
                </a:ext>
              </a:extLst>
            </p:cNvPr>
            <p:cNvSpPr/>
            <p:nvPr/>
          </p:nvSpPr>
          <p:spPr bwMode="auto">
            <a:xfrm rot="16200000">
              <a:off x="3351578" y="1836657"/>
              <a:ext cx="186223" cy="2012574"/>
            </a:xfrm>
            <a:prstGeom prst="leftBrace">
              <a:avLst>
                <a:gd name="adj1" fmla="val 54747"/>
                <a:gd name="adj2" fmla="val 50000"/>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7" name="Left Brace 6">
              <a:extLst>
                <a:ext uri="{FF2B5EF4-FFF2-40B4-BE49-F238E27FC236}">
                  <a16:creationId xmlns:a16="http://schemas.microsoft.com/office/drawing/2014/main" id="{FEDCDEAF-80F6-902A-322A-322B45DEC2EA}"/>
                </a:ext>
              </a:extLst>
            </p:cNvPr>
            <p:cNvSpPr/>
            <p:nvPr/>
          </p:nvSpPr>
          <p:spPr bwMode="auto">
            <a:xfrm rot="16200000">
              <a:off x="5521596" y="2056852"/>
              <a:ext cx="158208" cy="1600200"/>
            </a:xfrm>
            <a:prstGeom prst="leftBrace">
              <a:avLst>
                <a:gd name="adj1" fmla="val 54747"/>
                <a:gd name="adj2" fmla="val 50000"/>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8" name="Left Brace 7">
              <a:extLst>
                <a:ext uri="{FF2B5EF4-FFF2-40B4-BE49-F238E27FC236}">
                  <a16:creationId xmlns:a16="http://schemas.microsoft.com/office/drawing/2014/main" id="{B70DF06B-C018-4387-2A53-D76CA84CD007}"/>
                </a:ext>
              </a:extLst>
            </p:cNvPr>
            <p:cNvSpPr/>
            <p:nvPr/>
          </p:nvSpPr>
          <p:spPr bwMode="auto">
            <a:xfrm rot="16200000">
              <a:off x="7655196" y="2285453"/>
              <a:ext cx="158206" cy="1142998"/>
            </a:xfrm>
            <a:prstGeom prst="leftBrace">
              <a:avLst>
                <a:gd name="adj1" fmla="val 54747"/>
                <a:gd name="adj2" fmla="val 50000"/>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0" name="TextBox 9">
              <a:extLst>
                <a:ext uri="{FF2B5EF4-FFF2-40B4-BE49-F238E27FC236}">
                  <a16:creationId xmlns:a16="http://schemas.microsoft.com/office/drawing/2014/main" id="{EDAFA19D-438E-C23C-0B0F-8AB259D98117}"/>
                </a:ext>
              </a:extLst>
            </p:cNvPr>
            <p:cNvSpPr txBox="1"/>
            <p:nvPr/>
          </p:nvSpPr>
          <p:spPr>
            <a:xfrm>
              <a:off x="1541935" y="2660274"/>
              <a:ext cx="883020" cy="246221"/>
            </a:xfrm>
            <a:prstGeom prst="rect">
              <a:avLst/>
            </a:prstGeom>
            <a:noFill/>
          </p:spPr>
          <p:txBody>
            <a:bodyPr wrap="square" lIns="0" tIns="0" rIns="0" bIns="0">
              <a:spAutoFit/>
            </a:bodyPr>
            <a:lstStyle/>
            <a:p>
              <a:r>
                <a:rPr lang="en-US" sz="1600" dirty="0">
                  <a:solidFill>
                    <a:srgbClr val="FF0000"/>
                  </a:solidFill>
                </a:rPr>
                <a:t>(</a:t>
              </a:r>
              <a:r>
                <a:rPr lang="en-US" sz="1600" dirty="0" err="1">
                  <a:solidFill>
                    <a:srgbClr val="FF0000"/>
                  </a:solidFill>
                </a:rPr>
                <a:t>N</a:t>
              </a:r>
              <a:r>
                <a:rPr lang="en-US" sz="1600" baseline="-25000" dirty="0" err="1">
                  <a:solidFill>
                    <a:srgbClr val="FF0000"/>
                  </a:solidFill>
                </a:rPr>
                <a:t>x</a:t>
              </a:r>
              <a:r>
                <a:rPr lang="en-US" sz="1600" dirty="0">
                  <a:solidFill>
                    <a:srgbClr val="FF0000"/>
                  </a:solidFill>
                </a:rPr>
                <a:t> x M)</a:t>
              </a:r>
            </a:p>
          </p:txBody>
        </p:sp>
        <p:sp>
          <p:nvSpPr>
            <p:cNvPr id="11" name="TextBox 10">
              <a:extLst>
                <a:ext uri="{FF2B5EF4-FFF2-40B4-BE49-F238E27FC236}">
                  <a16:creationId xmlns:a16="http://schemas.microsoft.com/office/drawing/2014/main" id="{CF1A5A9F-2902-3F9D-798B-37C7EDD69CDD}"/>
                </a:ext>
              </a:extLst>
            </p:cNvPr>
            <p:cNvSpPr txBox="1"/>
            <p:nvPr/>
          </p:nvSpPr>
          <p:spPr>
            <a:xfrm>
              <a:off x="3619498" y="3150768"/>
              <a:ext cx="1066800" cy="246221"/>
            </a:xfrm>
            <a:prstGeom prst="rect">
              <a:avLst/>
            </a:prstGeom>
            <a:noFill/>
          </p:spPr>
          <p:txBody>
            <a:bodyPr wrap="square" lIns="0" tIns="0" rIns="0" bIns="0">
              <a:spAutoFit/>
            </a:bodyPr>
            <a:lstStyle/>
            <a:p>
              <a:r>
                <a:rPr lang="en-US" sz="1600" dirty="0">
                  <a:solidFill>
                    <a:srgbClr val="FF0000"/>
                  </a:solidFill>
                </a:rPr>
                <a:t>(</a:t>
              </a:r>
              <a:r>
                <a:rPr lang="en-US" sz="1600" dirty="0" err="1">
                  <a:solidFill>
                    <a:srgbClr val="FF0000"/>
                  </a:solidFill>
                </a:rPr>
                <a:t>N</a:t>
              </a:r>
              <a:r>
                <a:rPr lang="en-US" sz="1600" baseline="-25000" dirty="0" err="1">
                  <a:solidFill>
                    <a:srgbClr val="FF0000"/>
                  </a:solidFill>
                </a:rPr>
                <a:t>x</a:t>
              </a:r>
              <a:r>
                <a:rPr lang="en-US" sz="1600" dirty="0">
                  <a:solidFill>
                    <a:srgbClr val="FF0000"/>
                  </a:solidFill>
                </a:rPr>
                <a:t> x 1000)</a:t>
              </a:r>
            </a:p>
          </p:txBody>
        </p:sp>
        <p:sp>
          <p:nvSpPr>
            <p:cNvPr id="12" name="TextBox 11">
              <a:extLst>
                <a:ext uri="{FF2B5EF4-FFF2-40B4-BE49-F238E27FC236}">
                  <a16:creationId xmlns:a16="http://schemas.microsoft.com/office/drawing/2014/main" id="{37D8971E-2DBC-E8D3-C240-DEB1A9F820F1}"/>
                </a:ext>
              </a:extLst>
            </p:cNvPr>
            <p:cNvSpPr txBox="1"/>
            <p:nvPr/>
          </p:nvSpPr>
          <p:spPr>
            <a:xfrm>
              <a:off x="5775510" y="3095408"/>
              <a:ext cx="1066800" cy="246221"/>
            </a:xfrm>
            <a:prstGeom prst="rect">
              <a:avLst/>
            </a:prstGeom>
            <a:noFill/>
          </p:spPr>
          <p:txBody>
            <a:bodyPr wrap="square" lIns="0" tIns="0" rIns="0" bIns="0">
              <a:spAutoFit/>
            </a:bodyPr>
            <a:lstStyle/>
            <a:p>
              <a:r>
                <a:rPr lang="en-US" sz="1600" dirty="0">
                  <a:solidFill>
                    <a:srgbClr val="FF0000"/>
                  </a:solidFill>
                </a:rPr>
                <a:t>(</a:t>
              </a:r>
              <a:r>
                <a:rPr lang="en-US" sz="1600" dirty="0" err="1">
                  <a:solidFill>
                    <a:srgbClr val="FF0000"/>
                  </a:solidFill>
                </a:rPr>
                <a:t>N</a:t>
              </a:r>
              <a:r>
                <a:rPr lang="en-US" sz="1600" baseline="-25000" dirty="0" err="1">
                  <a:solidFill>
                    <a:srgbClr val="FF0000"/>
                  </a:solidFill>
                </a:rPr>
                <a:t>x</a:t>
              </a:r>
              <a:r>
                <a:rPr lang="en-US" sz="1600" dirty="0">
                  <a:solidFill>
                    <a:srgbClr val="FF0000"/>
                  </a:solidFill>
                </a:rPr>
                <a:t> x 1000)</a:t>
              </a:r>
            </a:p>
          </p:txBody>
        </p:sp>
        <p:sp>
          <p:nvSpPr>
            <p:cNvPr id="13" name="TextBox 12">
              <a:extLst>
                <a:ext uri="{FF2B5EF4-FFF2-40B4-BE49-F238E27FC236}">
                  <a16:creationId xmlns:a16="http://schemas.microsoft.com/office/drawing/2014/main" id="{61772018-D0B3-5688-F0C9-02A6E44C8BED}"/>
                </a:ext>
              </a:extLst>
            </p:cNvPr>
            <p:cNvSpPr txBox="1"/>
            <p:nvPr/>
          </p:nvSpPr>
          <p:spPr>
            <a:xfrm>
              <a:off x="7689475" y="3155912"/>
              <a:ext cx="1066800" cy="246221"/>
            </a:xfrm>
            <a:prstGeom prst="rect">
              <a:avLst/>
            </a:prstGeom>
            <a:noFill/>
          </p:spPr>
          <p:txBody>
            <a:bodyPr wrap="square" lIns="0" tIns="0" rIns="0" bIns="0">
              <a:spAutoFit/>
            </a:bodyPr>
            <a:lstStyle/>
            <a:p>
              <a:r>
                <a:rPr lang="en-US" sz="1600" dirty="0">
                  <a:solidFill>
                    <a:srgbClr val="FF0000"/>
                  </a:solidFill>
                </a:rPr>
                <a:t>(</a:t>
              </a:r>
              <a:r>
                <a:rPr lang="en-US" sz="1600" dirty="0" err="1">
                  <a:solidFill>
                    <a:srgbClr val="FF0000"/>
                  </a:solidFill>
                </a:rPr>
                <a:t>N</a:t>
              </a:r>
              <a:r>
                <a:rPr lang="en-US" sz="1600" baseline="-25000" dirty="0" err="1">
                  <a:solidFill>
                    <a:srgbClr val="FF0000"/>
                  </a:solidFill>
                </a:rPr>
                <a:t>x</a:t>
              </a:r>
              <a:r>
                <a:rPr lang="en-US" sz="1600" dirty="0">
                  <a:solidFill>
                    <a:srgbClr val="FF0000"/>
                  </a:solidFill>
                </a:rPr>
                <a:t> x 1000)</a:t>
              </a:r>
            </a:p>
          </p:txBody>
        </p:sp>
        <p:sp>
          <p:nvSpPr>
            <p:cNvPr id="14" name="Left Brace 13">
              <a:extLst>
                <a:ext uri="{FF2B5EF4-FFF2-40B4-BE49-F238E27FC236}">
                  <a16:creationId xmlns:a16="http://schemas.microsoft.com/office/drawing/2014/main" id="{91139961-C329-1E30-E645-CAB193DA3943}"/>
                </a:ext>
              </a:extLst>
            </p:cNvPr>
            <p:cNvSpPr/>
            <p:nvPr/>
          </p:nvSpPr>
          <p:spPr bwMode="auto">
            <a:xfrm rot="16200000">
              <a:off x="3339812" y="3083518"/>
              <a:ext cx="158209" cy="1961026"/>
            </a:xfrm>
            <a:prstGeom prst="leftBrace">
              <a:avLst>
                <a:gd name="adj1" fmla="val 54747"/>
                <a:gd name="adj2" fmla="val 50000"/>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5" name="Left Brace 14">
              <a:extLst>
                <a:ext uri="{FF2B5EF4-FFF2-40B4-BE49-F238E27FC236}">
                  <a16:creationId xmlns:a16="http://schemas.microsoft.com/office/drawing/2014/main" id="{F8F8F750-E784-BB01-6D67-2DF04CC8E555}"/>
                </a:ext>
              </a:extLst>
            </p:cNvPr>
            <p:cNvSpPr/>
            <p:nvPr/>
          </p:nvSpPr>
          <p:spPr bwMode="auto">
            <a:xfrm rot="16200000">
              <a:off x="5470049" y="3263932"/>
              <a:ext cx="158208" cy="1600200"/>
            </a:xfrm>
            <a:prstGeom prst="leftBrace">
              <a:avLst>
                <a:gd name="adj1" fmla="val 54747"/>
                <a:gd name="adj2" fmla="val 50000"/>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6" name="Left Brace 15">
              <a:extLst>
                <a:ext uri="{FF2B5EF4-FFF2-40B4-BE49-F238E27FC236}">
                  <a16:creationId xmlns:a16="http://schemas.microsoft.com/office/drawing/2014/main" id="{B7A1BA8B-8229-F8C5-CE0B-35F7CFAA6A74}"/>
                </a:ext>
              </a:extLst>
            </p:cNvPr>
            <p:cNvSpPr/>
            <p:nvPr/>
          </p:nvSpPr>
          <p:spPr bwMode="auto">
            <a:xfrm rot="16200000">
              <a:off x="7603649" y="3492533"/>
              <a:ext cx="158206" cy="1142998"/>
            </a:xfrm>
            <a:prstGeom prst="leftBrace">
              <a:avLst>
                <a:gd name="adj1" fmla="val 54747"/>
                <a:gd name="adj2" fmla="val 50000"/>
              </a:avLst>
            </a:prstGeom>
            <a:noFill/>
            <a:ln w="127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7" name="TextBox 16">
              <a:extLst>
                <a:ext uri="{FF2B5EF4-FFF2-40B4-BE49-F238E27FC236}">
                  <a16:creationId xmlns:a16="http://schemas.microsoft.com/office/drawing/2014/main" id="{F56443CB-A6FA-BE27-39EE-0C1D0930725A}"/>
                </a:ext>
              </a:extLst>
            </p:cNvPr>
            <p:cNvSpPr txBox="1"/>
            <p:nvPr/>
          </p:nvSpPr>
          <p:spPr>
            <a:xfrm>
              <a:off x="1382815" y="3888865"/>
              <a:ext cx="883020" cy="246221"/>
            </a:xfrm>
            <a:prstGeom prst="rect">
              <a:avLst/>
            </a:prstGeom>
            <a:noFill/>
          </p:spPr>
          <p:txBody>
            <a:bodyPr wrap="square" lIns="0" tIns="0" rIns="0" bIns="0">
              <a:spAutoFit/>
            </a:bodyPr>
            <a:lstStyle/>
            <a:p>
              <a:r>
                <a:rPr lang="en-US" sz="1600" dirty="0">
                  <a:solidFill>
                    <a:srgbClr val="FF0000"/>
                  </a:solidFill>
                </a:rPr>
                <a:t>(1 x M)</a:t>
              </a:r>
            </a:p>
          </p:txBody>
        </p:sp>
        <p:sp>
          <p:nvSpPr>
            <p:cNvPr id="18" name="TextBox 17">
              <a:extLst>
                <a:ext uri="{FF2B5EF4-FFF2-40B4-BE49-F238E27FC236}">
                  <a16:creationId xmlns:a16="http://schemas.microsoft.com/office/drawing/2014/main" id="{D9B1A628-BE4A-7639-3910-CE967BB0E917}"/>
                </a:ext>
              </a:extLst>
            </p:cNvPr>
            <p:cNvSpPr txBox="1"/>
            <p:nvPr/>
          </p:nvSpPr>
          <p:spPr>
            <a:xfrm>
              <a:off x="3693457" y="4338424"/>
              <a:ext cx="1066800" cy="246221"/>
            </a:xfrm>
            <a:prstGeom prst="rect">
              <a:avLst/>
            </a:prstGeom>
            <a:noFill/>
          </p:spPr>
          <p:txBody>
            <a:bodyPr wrap="square" lIns="0" tIns="0" rIns="0" bIns="0">
              <a:spAutoFit/>
            </a:bodyPr>
            <a:lstStyle/>
            <a:p>
              <a:r>
                <a:rPr lang="en-US" sz="1600" dirty="0">
                  <a:solidFill>
                    <a:srgbClr val="FF0000"/>
                  </a:solidFill>
                </a:rPr>
                <a:t>(1 x 1000)</a:t>
              </a:r>
            </a:p>
          </p:txBody>
        </p:sp>
        <p:sp>
          <p:nvSpPr>
            <p:cNvPr id="19" name="TextBox 18">
              <a:extLst>
                <a:ext uri="{FF2B5EF4-FFF2-40B4-BE49-F238E27FC236}">
                  <a16:creationId xmlns:a16="http://schemas.microsoft.com/office/drawing/2014/main" id="{82673607-768B-42C0-424C-7031D2ABF010}"/>
                </a:ext>
              </a:extLst>
            </p:cNvPr>
            <p:cNvSpPr txBox="1"/>
            <p:nvPr/>
          </p:nvSpPr>
          <p:spPr>
            <a:xfrm>
              <a:off x="5849469" y="4283064"/>
              <a:ext cx="1066800" cy="246221"/>
            </a:xfrm>
            <a:prstGeom prst="rect">
              <a:avLst/>
            </a:prstGeom>
            <a:noFill/>
          </p:spPr>
          <p:txBody>
            <a:bodyPr wrap="square" lIns="0" tIns="0" rIns="0" bIns="0">
              <a:spAutoFit/>
            </a:bodyPr>
            <a:lstStyle/>
            <a:p>
              <a:r>
                <a:rPr lang="en-US" sz="1600" dirty="0">
                  <a:solidFill>
                    <a:srgbClr val="FF0000"/>
                  </a:solidFill>
                </a:rPr>
                <a:t>(1 x 1000)</a:t>
              </a:r>
            </a:p>
          </p:txBody>
        </p:sp>
        <p:sp>
          <p:nvSpPr>
            <p:cNvPr id="20" name="TextBox 19">
              <a:extLst>
                <a:ext uri="{FF2B5EF4-FFF2-40B4-BE49-F238E27FC236}">
                  <a16:creationId xmlns:a16="http://schemas.microsoft.com/office/drawing/2014/main" id="{0C15F803-0AB7-DE2A-C16E-9E507A803043}"/>
                </a:ext>
              </a:extLst>
            </p:cNvPr>
            <p:cNvSpPr txBox="1"/>
            <p:nvPr/>
          </p:nvSpPr>
          <p:spPr>
            <a:xfrm>
              <a:off x="7772398" y="4427707"/>
              <a:ext cx="1066800" cy="246221"/>
            </a:xfrm>
            <a:prstGeom prst="rect">
              <a:avLst/>
            </a:prstGeom>
            <a:noFill/>
          </p:spPr>
          <p:txBody>
            <a:bodyPr wrap="square" lIns="0" tIns="0" rIns="0" bIns="0">
              <a:spAutoFit/>
            </a:bodyPr>
            <a:lstStyle/>
            <a:p>
              <a:r>
                <a:rPr lang="en-US" sz="1600" dirty="0">
                  <a:solidFill>
                    <a:srgbClr val="FF0000"/>
                  </a:solidFill>
                </a:rPr>
                <a:t>(1 x 1000)</a:t>
              </a:r>
            </a:p>
          </p:txBody>
        </p:sp>
      </p:grpSp>
      <p:sp>
        <p:nvSpPr>
          <p:cNvPr id="23" name="TextBox 22">
            <a:extLst>
              <a:ext uri="{FF2B5EF4-FFF2-40B4-BE49-F238E27FC236}">
                <a16:creationId xmlns:a16="http://schemas.microsoft.com/office/drawing/2014/main" id="{6D57D2E6-C143-DF76-432F-D19D5A5EED94}"/>
              </a:ext>
            </a:extLst>
          </p:cNvPr>
          <p:cNvSpPr txBox="1"/>
          <p:nvPr/>
        </p:nvSpPr>
        <p:spPr>
          <a:xfrm>
            <a:off x="183789" y="4223039"/>
            <a:ext cx="8904191" cy="646331"/>
          </a:xfrm>
          <a:prstGeom prst="rect">
            <a:avLst/>
          </a:prstGeom>
          <a:noFill/>
        </p:spPr>
        <p:txBody>
          <a:bodyPr wrap="square">
            <a:spAutoFit/>
          </a:bodyPr>
          <a:lstStyle/>
          <a:p>
            <a:r>
              <a:rPr lang="en-US" sz="1800" dirty="0"/>
              <a:t>If batch size M = 5,000,000 then there are 5,000 mini-batches of 1000 samples each.</a:t>
            </a:r>
          </a:p>
          <a:p>
            <a:r>
              <a:rPr lang="en-US" dirty="0"/>
              <a:t>Mini-batch t: X</a:t>
            </a:r>
            <a:r>
              <a:rPr lang="en-US" sz="1800" baseline="30000" dirty="0"/>
              <a:t>{t}</a:t>
            </a:r>
            <a:r>
              <a:rPr lang="en-US" dirty="0"/>
              <a:t>, Y</a:t>
            </a:r>
            <a:r>
              <a:rPr lang="en-US" sz="1800" baseline="30000" dirty="0"/>
              <a:t>{t}</a:t>
            </a:r>
            <a:r>
              <a:rPr lang="en-US" sz="1800" dirty="0"/>
              <a:t>.</a:t>
            </a:r>
            <a:endParaRPr lang="en-US" dirty="0"/>
          </a:p>
        </p:txBody>
      </p:sp>
    </p:spTree>
    <p:extLst>
      <p:ext uri="{BB962C8B-B14F-4D97-AF65-F5344CB8AC3E}">
        <p14:creationId xmlns:p14="http://schemas.microsoft.com/office/powerpoint/2010/main" val="794416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76200" y="-43084"/>
            <a:ext cx="8850616" cy="490538"/>
          </a:xfrm>
          <a:solidFill>
            <a:schemeClr val="bg1"/>
          </a:solidFill>
        </p:spPr>
        <p:txBody>
          <a:bodyPr/>
          <a:lstStyle/>
          <a:p>
            <a:r>
              <a:rPr lang="en-US" sz="2800" dirty="0"/>
              <a:t>One Step of Mini-Batch Gradient Descent - Pseudocode</a:t>
            </a:r>
          </a:p>
        </p:txBody>
      </p:sp>
      <p:sp>
        <p:nvSpPr>
          <p:cNvPr id="4" name="Content Placeholder 3">
            <a:extLst>
              <a:ext uri="{FF2B5EF4-FFF2-40B4-BE49-F238E27FC236}">
                <a16:creationId xmlns:a16="http://schemas.microsoft.com/office/drawing/2014/main" id="{0DDF6893-424F-490F-7F98-9CF9FDDE3162}"/>
              </a:ext>
            </a:extLst>
          </p:cNvPr>
          <p:cNvSpPr>
            <a:spLocks noGrp="1"/>
          </p:cNvSpPr>
          <p:nvPr>
            <p:ph sz="half" idx="2"/>
          </p:nvPr>
        </p:nvSpPr>
        <p:spPr>
          <a:xfrm>
            <a:off x="304800" y="361950"/>
            <a:ext cx="3984127" cy="4121440"/>
          </a:xfrm>
          <a:solidFill>
            <a:schemeClr val="bg1"/>
          </a:solidFill>
        </p:spPr>
        <p:txBody>
          <a:bodyPr/>
          <a:lstStyle/>
          <a:p>
            <a:pPr marL="0" indent="0">
              <a:buNone/>
            </a:pPr>
            <a:r>
              <a:rPr lang="en-US" sz="1600" dirty="0"/>
              <a:t>// Number of samples in the batch</a:t>
            </a:r>
          </a:p>
          <a:p>
            <a:pPr marL="0" indent="0">
              <a:buNone/>
            </a:pPr>
            <a:r>
              <a:rPr lang="en-US" sz="1600" dirty="0"/>
              <a:t>M = 5,000,000;  </a:t>
            </a:r>
          </a:p>
          <a:p>
            <a:pPr marL="0" indent="0">
              <a:buNone/>
            </a:pPr>
            <a:r>
              <a:rPr lang="en-US" sz="1600" dirty="0"/>
              <a:t>// Number of samples in a mini-batch</a:t>
            </a:r>
          </a:p>
          <a:p>
            <a:pPr marL="0" indent="0">
              <a:buNone/>
            </a:pPr>
            <a:r>
              <a:rPr lang="en-US" sz="1600" dirty="0"/>
              <a:t>T = 1,000; </a:t>
            </a:r>
          </a:p>
          <a:p>
            <a:pPr marL="0" indent="0">
              <a:buNone/>
            </a:pPr>
            <a:r>
              <a:rPr lang="en-US" sz="1600" dirty="0"/>
              <a:t>// Number of mini-batches (mini-epochs)</a:t>
            </a:r>
          </a:p>
          <a:p>
            <a:pPr marL="0" indent="0">
              <a:buNone/>
            </a:pPr>
            <a:r>
              <a:rPr lang="en-US" sz="1600" dirty="0"/>
              <a:t>B = M/T;</a:t>
            </a:r>
          </a:p>
          <a:p>
            <a:pPr marL="0" indent="0">
              <a:buNone/>
            </a:pPr>
            <a:r>
              <a:rPr lang="en-US" sz="1600" dirty="0"/>
              <a:t>Initialize(</a:t>
            </a:r>
            <a:r>
              <a:rPr lang="en-US" sz="1600" dirty="0" err="1"/>
              <a:t>W,b</a:t>
            </a:r>
            <a:r>
              <a:rPr lang="en-US" sz="1600" dirty="0"/>
              <a:t>);</a:t>
            </a:r>
          </a:p>
          <a:p>
            <a:pPr marL="0" indent="0">
              <a:buNone/>
            </a:pPr>
            <a:r>
              <a:rPr lang="en-US" sz="1600" dirty="0"/>
              <a:t>// started t = 1 till 5,000 with increment 1</a:t>
            </a:r>
          </a:p>
          <a:p>
            <a:pPr marL="0" indent="0">
              <a:buNone/>
            </a:pPr>
            <a:r>
              <a:rPr lang="en-US" sz="1600" dirty="0"/>
              <a:t>for t = 1, 1, B </a:t>
            </a:r>
          </a:p>
          <a:p>
            <a:pPr marL="0" indent="0">
              <a:buNone/>
            </a:pPr>
            <a:r>
              <a:rPr lang="en-US" sz="1600" dirty="0"/>
              <a:t>{</a:t>
            </a:r>
            <a:endParaRPr lang="ru-RU" sz="1600" dirty="0"/>
          </a:p>
          <a:p>
            <a:pPr marL="0" indent="0">
              <a:buNone/>
            </a:pPr>
            <a:r>
              <a:rPr lang="en-US" sz="1600" dirty="0"/>
              <a:t>    // Forward prop on X</a:t>
            </a:r>
            <a:r>
              <a:rPr lang="en-US" sz="1600" baseline="30000" dirty="0"/>
              <a:t>{t}</a:t>
            </a:r>
            <a:r>
              <a:rPr lang="en-US" sz="1600" dirty="0"/>
              <a:t> </a:t>
            </a:r>
          </a:p>
          <a:p>
            <a:pPr marL="0" indent="0">
              <a:buNone/>
            </a:pPr>
            <a:r>
              <a:rPr lang="en-US" sz="1600" dirty="0"/>
              <a:t>    A</a:t>
            </a:r>
            <a:r>
              <a:rPr lang="en-US" sz="1600" baseline="30000" dirty="0"/>
              <a:t>[0]</a:t>
            </a:r>
            <a:r>
              <a:rPr lang="en-US" sz="1600" dirty="0"/>
              <a:t> = X</a:t>
            </a:r>
            <a:r>
              <a:rPr lang="en-US" sz="1600" baseline="30000" dirty="0"/>
              <a:t>{t}</a:t>
            </a:r>
            <a:r>
              <a:rPr lang="en-US" sz="1600" dirty="0"/>
              <a:t>;</a:t>
            </a:r>
          </a:p>
          <a:p>
            <a:pPr marL="0" indent="0">
              <a:buNone/>
            </a:pPr>
            <a:r>
              <a:rPr lang="en-US" sz="1600" dirty="0"/>
              <a:t>    // for all T samples in the mini-batch t</a:t>
            </a:r>
          </a:p>
          <a:p>
            <a:pPr marL="0" indent="0">
              <a:buNone/>
            </a:pPr>
            <a:r>
              <a:rPr lang="en-US" sz="1600" dirty="0"/>
              <a:t>    for s = 1, 1, L</a:t>
            </a:r>
          </a:p>
          <a:p>
            <a:pPr marL="0" indent="0">
              <a:buNone/>
            </a:pPr>
            <a:r>
              <a:rPr lang="en-US" sz="1600" dirty="0"/>
              <a:t>    {</a:t>
            </a:r>
          </a:p>
          <a:p>
            <a:pPr marL="0" indent="0">
              <a:buNone/>
            </a:pPr>
            <a:r>
              <a:rPr lang="en-US" sz="1600" dirty="0"/>
              <a:t>        Z</a:t>
            </a:r>
            <a:r>
              <a:rPr lang="en-US" sz="1600" baseline="30000" dirty="0"/>
              <a:t>[s]</a:t>
            </a:r>
            <a:r>
              <a:rPr lang="en-US" sz="1600" dirty="0"/>
              <a:t> = W</a:t>
            </a:r>
            <a:r>
              <a:rPr lang="en-US" sz="1600" baseline="30000" dirty="0"/>
              <a:t>[s]</a:t>
            </a:r>
            <a:r>
              <a:rPr lang="en-US" sz="1600" dirty="0"/>
              <a:t>A</a:t>
            </a:r>
            <a:r>
              <a:rPr lang="en-US" sz="1600" baseline="30000" dirty="0"/>
              <a:t>[s-1]</a:t>
            </a:r>
            <a:r>
              <a:rPr lang="en-US" sz="1600" dirty="0"/>
              <a:t> + b</a:t>
            </a:r>
            <a:r>
              <a:rPr lang="en-US" sz="1600" baseline="30000" dirty="0"/>
              <a:t>[s]</a:t>
            </a:r>
            <a:r>
              <a:rPr lang="en-US" sz="1600" dirty="0"/>
              <a:t>; </a:t>
            </a:r>
          </a:p>
          <a:p>
            <a:pPr marL="0" indent="0">
              <a:buNone/>
            </a:pPr>
            <a:r>
              <a:rPr lang="en-US" sz="1600" dirty="0"/>
              <a:t>        A</a:t>
            </a:r>
            <a:r>
              <a:rPr lang="en-US" sz="1600" baseline="30000" dirty="0"/>
              <a:t>[s]</a:t>
            </a:r>
            <a:r>
              <a:rPr lang="en-US" sz="1600" dirty="0"/>
              <a:t> = f</a:t>
            </a:r>
            <a:r>
              <a:rPr lang="en-US" sz="1600" baseline="30000" dirty="0"/>
              <a:t>[s]</a:t>
            </a:r>
            <a:r>
              <a:rPr lang="en-US" sz="1600" dirty="0"/>
              <a:t>(Z</a:t>
            </a:r>
            <a:r>
              <a:rPr lang="en-US" sz="1600" baseline="30000" dirty="0"/>
              <a:t>[s]</a:t>
            </a:r>
            <a:r>
              <a:rPr lang="en-US" sz="1600" dirty="0"/>
              <a:t>);</a:t>
            </a:r>
          </a:p>
          <a:p>
            <a:pPr marL="0" indent="0">
              <a:buNone/>
            </a:pPr>
            <a:r>
              <a:rPr lang="en-US" sz="1600" dirty="0"/>
              <a:t>     }</a:t>
            </a:r>
          </a:p>
          <a:p>
            <a:pPr marL="0" indent="0">
              <a:buNone/>
            </a:pPr>
            <a:r>
              <a:rPr lang="en-US" sz="1600" dirty="0"/>
              <a:t>     </a:t>
            </a:r>
          </a:p>
        </p:txBody>
      </p:sp>
      <p:sp>
        <p:nvSpPr>
          <p:cNvPr id="9" name="Content Placeholder 8">
            <a:extLst>
              <a:ext uri="{FF2B5EF4-FFF2-40B4-BE49-F238E27FC236}">
                <a16:creationId xmlns:a16="http://schemas.microsoft.com/office/drawing/2014/main" id="{392B4351-9185-F8A7-50AA-1938C069463D}"/>
              </a:ext>
            </a:extLst>
          </p:cNvPr>
          <p:cNvSpPr>
            <a:spLocks noGrp="1"/>
          </p:cNvSpPr>
          <p:nvPr>
            <p:ph sz="half" idx="10"/>
          </p:nvPr>
        </p:nvSpPr>
        <p:spPr>
          <a:xfrm>
            <a:off x="4735816" y="447454"/>
            <a:ext cx="4343400" cy="4248592"/>
          </a:xfrm>
          <a:solidFill>
            <a:schemeClr val="bg1"/>
          </a:solidFill>
        </p:spPr>
        <p:txBody>
          <a:bodyPr/>
          <a:lstStyle/>
          <a:p>
            <a:pPr marL="0" indent="0">
              <a:buNone/>
            </a:pPr>
            <a:r>
              <a:rPr lang="en-US" sz="1600" dirty="0"/>
              <a:t>    A = A</a:t>
            </a:r>
            <a:r>
              <a:rPr lang="en-US" sz="1600" baseline="30000" dirty="0"/>
              <a:t>[L]</a:t>
            </a:r>
            <a:r>
              <a:rPr lang="en-US" sz="1600" dirty="0"/>
              <a:t> ;</a:t>
            </a:r>
          </a:p>
          <a:p>
            <a:pPr marL="0" indent="0">
              <a:buNone/>
            </a:pPr>
            <a:r>
              <a:rPr lang="en-US" sz="1600" dirty="0"/>
              <a:t>    J</a:t>
            </a:r>
            <a:r>
              <a:rPr lang="en-US" sz="1600" baseline="30000" dirty="0"/>
              <a:t>{t}</a:t>
            </a:r>
            <a:r>
              <a:rPr lang="en-US" sz="1600" dirty="0"/>
              <a:t>(A,Y</a:t>
            </a:r>
            <a:r>
              <a:rPr lang="en-US" sz="1600" baseline="30000" dirty="0"/>
              <a:t>{t}</a:t>
            </a:r>
            <a:r>
              <a:rPr lang="en-US" sz="1600" dirty="0"/>
              <a:t>) = (1/T)</a:t>
            </a:r>
            <a:r>
              <a:rPr lang="el-GR" sz="1600" dirty="0"/>
              <a:t>Σ</a:t>
            </a:r>
            <a:r>
              <a:rPr lang="en-US" sz="1600" baseline="-25000" dirty="0"/>
              <a:t>p=1</a:t>
            </a:r>
            <a:r>
              <a:rPr lang="en-US" sz="1600" baseline="30000" dirty="0"/>
              <a:t>T </a:t>
            </a:r>
            <a:r>
              <a:rPr lang="en-US" sz="1600" dirty="0"/>
              <a:t>J</a:t>
            </a:r>
            <a:r>
              <a:rPr lang="en-US" sz="1600" baseline="30000" dirty="0"/>
              <a:t>{t}(p)</a:t>
            </a:r>
            <a:r>
              <a:rPr lang="en-US" sz="1600" dirty="0"/>
              <a:t>(A</a:t>
            </a:r>
            <a:r>
              <a:rPr lang="en-US" sz="1600" baseline="30000" dirty="0"/>
              <a:t>(p)</a:t>
            </a:r>
            <a:r>
              <a:rPr lang="en-US" sz="1600" dirty="0"/>
              <a:t>,Y</a:t>
            </a:r>
            <a:r>
              <a:rPr lang="en-US" sz="1600" baseline="30000" dirty="0"/>
              <a:t>{t}(p)</a:t>
            </a:r>
            <a:r>
              <a:rPr lang="en-US" sz="1600" dirty="0"/>
              <a:t>)  </a:t>
            </a:r>
          </a:p>
          <a:p>
            <a:pPr marL="0" indent="0">
              <a:buNone/>
            </a:pPr>
            <a:r>
              <a:rPr lang="en-US" sz="1600" dirty="0"/>
              <a:t>             + lambda/(2*T) </a:t>
            </a:r>
            <a:r>
              <a:rPr lang="el-GR" sz="1600" dirty="0"/>
              <a:t>Σ</a:t>
            </a:r>
            <a:r>
              <a:rPr lang="en-US" sz="1600" baseline="-25000" dirty="0"/>
              <a:t>s=1</a:t>
            </a:r>
            <a:r>
              <a:rPr lang="en-US" sz="1600" baseline="30000" dirty="0"/>
              <a:t>L </a:t>
            </a:r>
            <a:r>
              <a:rPr lang="en-US" sz="1600" dirty="0"/>
              <a:t>|| W</a:t>
            </a:r>
            <a:r>
              <a:rPr lang="en-US" sz="1600" baseline="30000" dirty="0"/>
              <a:t>[s] </a:t>
            </a:r>
            <a:r>
              <a:rPr lang="en-US" sz="1600" dirty="0"/>
              <a:t>||</a:t>
            </a:r>
            <a:r>
              <a:rPr lang="en-US" sz="1600" baseline="-25000" dirty="0"/>
              <a:t>F</a:t>
            </a:r>
            <a:r>
              <a:rPr lang="en-US" sz="1600" baseline="30000" dirty="0"/>
              <a:t>2 </a:t>
            </a:r>
            <a:r>
              <a:rPr lang="en-US" sz="1600" dirty="0"/>
              <a:t>;</a:t>
            </a:r>
          </a:p>
          <a:p>
            <a:pPr marL="0" indent="0">
              <a:buNone/>
            </a:pPr>
            <a:endParaRPr lang="en-US" sz="1600" dirty="0"/>
          </a:p>
          <a:p>
            <a:pPr marL="0" indent="0">
              <a:buNone/>
            </a:pPr>
            <a:r>
              <a:rPr lang="en-US" sz="1600" dirty="0"/>
              <a:t>    // Backpropagation</a:t>
            </a:r>
            <a:endParaRPr lang="ru-RU" sz="1600" dirty="0"/>
          </a:p>
          <a:p>
            <a:pPr marL="0" indent="0">
              <a:buNone/>
            </a:pPr>
            <a:r>
              <a:rPr lang="ru-RU" sz="1600" dirty="0"/>
              <a:t>    </a:t>
            </a:r>
            <a:r>
              <a:rPr lang="en-US" sz="1600" dirty="0">
                <a:latin typeface="Tahoma" panose="020B0604030504040204" pitchFamily="34" charset="0"/>
                <a:ea typeface="Tahoma" panose="020B0604030504040204" pitchFamily="34" charset="0"/>
                <a:cs typeface="Tahoma" panose="020B0604030504040204" pitchFamily="34" charset="0"/>
              </a:rPr>
              <a:t>for s = L,…,1   // Descending</a:t>
            </a:r>
          </a:p>
          <a:p>
            <a:pPr marL="0" indent="0">
              <a:buNone/>
            </a:pPr>
            <a:r>
              <a:rPr lang="en-US" sz="1600" dirty="0">
                <a:ea typeface="Tahoma" panose="020B0604030504040204" pitchFamily="34" charset="0"/>
                <a:cs typeface="Tahoma" panose="020B0604030504040204" pitchFamily="34" charset="0"/>
              </a:rPr>
              <a:t>    {</a:t>
            </a:r>
          </a:p>
          <a:p>
            <a:pPr marL="0" indent="0">
              <a:buNone/>
            </a:pPr>
            <a:r>
              <a:rPr lang="en-US" sz="1600" dirty="0">
                <a:ea typeface="Tahoma" panose="020B0604030504040204" pitchFamily="34" charset="0"/>
                <a:cs typeface="Tahoma" panose="020B0604030504040204" pitchFamily="34" charset="0"/>
              </a:rPr>
              <a:t>        if s == L then </a:t>
            </a:r>
            <a:r>
              <a:rPr lang="el-GR" sz="1600" dirty="0">
                <a:latin typeface="Tahoma" panose="020B0604030504040204" pitchFamily="34" charset="0"/>
                <a:ea typeface="Tahoma" panose="020B0604030504040204" pitchFamily="34" charset="0"/>
                <a:cs typeface="Tahoma" panose="020B0604030504040204" pitchFamily="34" charset="0"/>
              </a:rPr>
              <a:t>δ</a:t>
            </a:r>
            <a:r>
              <a:rPr lang="en-US" sz="1600" dirty="0">
                <a:latin typeface="Tahoma" panose="020B0604030504040204" pitchFamily="34" charset="0"/>
                <a:ea typeface="Tahoma" panose="020B0604030504040204" pitchFamily="34" charset="0"/>
                <a:cs typeface="Tahoma" panose="020B0604030504040204" pitchFamily="34" charset="0"/>
              </a:rPr>
              <a:t>Z</a:t>
            </a:r>
            <a:r>
              <a:rPr lang="en-US" sz="1600" baseline="30000" dirty="0">
                <a:ea typeface="Tahoma" panose="020B0604030504040204" pitchFamily="34" charset="0"/>
                <a:cs typeface="Tahoma" panose="020B0604030504040204" pitchFamily="34" charset="0"/>
              </a:rPr>
              <a:t>[L]</a:t>
            </a:r>
            <a:r>
              <a:rPr lang="en-US" sz="1600" dirty="0">
                <a:latin typeface="Tahoma" panose="020B0604030504040204" pitchFamily="34" charset="0"/>
                <a:ea typeface="Tahoma" panose="020B0604030504040204" pitchFamily="34" charset="0"/>
                <a:cs typeface="Tahoma" panose="020B0604030504040204" pitchFamily="34" charset="0"/>
              </a:rPr>
              <a:t> = A</a:t>
            </a:r>
            <a:r>
              <a:rPr lang="en-US" sz="1600" baseline="30000" dirty="0">
                <a:ea typeface="Tahoma" panose="020B0604030504040204" pitchFamily="34" charset="0"/>
                <a:cs typeface="Tahoma" panose="020B0604030504040204" pitchFamily="34" charset="0"/>
              </a:rPr>
              <a:t>[L]</a:t>
            </a:r>
            <a:r>
              <a:rPr lang="en-US" sz="1600" baseline="3000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Y;</a:t>
            </a:r>
          </a:p>
          <a:p>
            <a:pPr marL="0" indent="0">
              <a:buNone/>
            </a:pPr>
            <a:r>
              <a:rPr lang="en-US" sz="1600" dirty="0">
                <a:ea typeface="Tahoma" panose="020B0604030504040204" pitchFamily="34" charset="0"/>
                <a:cs typeface="Tahoma" panose="020B0604030504040204" pitchFamily="34" charset="0"/>
              </a:rPr>
              <a:t>        else </a:t>
            </a:r>
            <a:r>
              <a:rPr lang="el-GR" sz="1600" dirty="0">
                <a:latin typeface="Tahoma" panose="020B0604030504040204" pitchFamily="34" charset="0"/>
                <a:ea typeface="Tahoma" panose="020B0604030504040204" pitchFamily="34" charset="0"/>
                <a:cs typeface="Tahoma" panose="020B0604030504040204" pitchFamily="34" charset="0"/>
              </a:rPr>
              <a:t>δ</a:t>
            </a:r>
            <a:r>
              <a:rPr lang="en-US" sz="1600" dirty="0">
                <a:latin typeface="Tahoma" panose="020B0604030504040204" pitchFamily="34" charset="0"/>
                <a:ea typeface="Tahoma" panose="020B0604030504040204" pitchFamily="34" charset="0"/>
                <a:cs typeface="Tahoma" panose="020B0604030504040204" pitchFamily="34" charset="0"/>
              </a:rPr>
              <a:t>Z</a:t>
            </a:r>
            <a:r>
              <a:rPr lang="en-US" sz="1600" baseline="30000" dirty="0">
                <a:ea typeface="Tahoma" panose="020B0604030504040204" pitchFamily="34" charset="0"/>
                <a:cs typeface="Tahoma" panose="020B0604030504040204" pitchFamily="34" charset="0"/>
              </a:rPr>
              <a:t>[s]</a:t>
            </a:r>
            <a:r>
              <a:rPr lang="en-US" sz="1600"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1600" dirty="0">
                <a:latin typeface="Tahoma" panose="020B0604030504040204" pitchFamily="34" charset="0"/>
                <a:ea typeface="Tahoma" panose="020B0604030504040204" pitchFamily="34" charset="0"/>
                <a:cs typeface="Tahoma" panose="020B0604030504040204" pitchFamily="34" charset="0"/>
              </a:rPr>
              <a:t>                  W</a:t>
            </a:r>
            <a:r>
              <a:rPr lang="en-US" sz="1600" baseline="30000" dirty="0">
                <a:ea typeface="Tahoma" panose="020B0604030504040204" pitchFamily="34" charset="0"/>
                <a:cs typeface="Tahoma" panose="020B0604030504040204" pitchFamily="34" charset="0"/>
              </a:rPr>
              <a:t>[s+1]T</a:t>
            </a:r>
            <a:r>
              <a:rPr lang="el-GR" sz="1600" dirty="0">
                <a:latin typeface="Tahoma" panose="020B0604030504040204" pitchFamily="34" charset="0"/>
                <a:ea typeface="Tahoma" panose="020B0604030504040204" pitchFamily="34" charset="0"/>
                <a:cs typeface="Tahoma" panose="020B0604030504040204" pitchFamily="34" charset="0"/>
              </a:rPr>
              <a:t>δ</a:t>
            </a:r>
            <a:r>
              <a:rPr lang="en-US" sz="1600" dirty="0">
                <a:latin typeface="Tahoma" panose="020B0604030504040204" pitchFamily="34" charset="0"/>
                <a:ea typeface="Tahoma" panose="020B0604030504040204" pitchFamily="34" charset="0"/>
                <a:cs typeface="Tahoma" panose="020B0604030504040204" pitchFamily="34" charset="0"/>
              </a:rPr>
              <a:t>Z</a:t>
            </a:r>
            <a:r>
              <a:rPr lang="en-US" sz="1600" baseline="30000" dirty="0">
                <a:ea typeface="Tahoma" panose="020B0604030504040204" pitchFamily="34" charset="0"/>
                <a:cs typeface="Tahoma" panose="020B0604030504040204" pitchFamily="34" charset="0"/>
              </a:rPr>
              <a:t>[s+1]</a:t>
            </a:r>
            <a:r>
              <a:rPr lang="en-US" sz="1600" dirty="0">
                <a:ea typeface="Tahoma" panose="020B0604030504040204" pitchFamily="34" charset="0"/>
                <a:cs typeface="Tahoma" panose="020B0604030504040204" pitchFamily="34" charset="0"/>
              </a:rPr>
              <a:t>*</a:t>
            </a:r>
            <a:r>
              <a:rPr lang="en-US" sz="1600" dirty="0"/>
              <a:t>∂</a:t>
            </a:r>
            <a:r>
              <a:rPr lang="en-US" sz="1600" dirty="0" err="1"/>
              <a:t>ReLU</a:t>
            </a:r>
            <a:r>
              <a:rPr lang="en-US" sz="1600" dirty="0"/>
              <a:t>(Z</a:t>
            </a:r>
            <a:r>
              <a:rPr lang="en-US" sz="1600" baseline="30000" dirty="0">
                <a:ea typeface="Tahoma" panose="020B0604030504040204" pitchFamily="34" charset="0"/>
                <a:cs typeface="Tahoma" panose="020B0604030504040204" pitchFamily="34" charset="0"/>
              </a:rPr>
              <a:t>[s]</a:t>
            </a:r>
            <a:r>
              <a:rPr lang="en-US" sz="1600" dirty="0"/>
              <a:t>)/∂Z</a:t>
            </a:r>
            <a:r>
              <a:rPr lang="en-US" sz="1600" baseline="30000" dirty="0">
                <a:ea typeface="Tahoma" panose="020B0604030504040204" pitchFamily="34" charset="0"/>
                <a:cs typeface="Tahoma" panose="020B0604030504040204" pitchFamily="34" charset="0"/>
              </a:rPr>
              <a:t>[s]</a:t>
            </a:r>
            <a:r>
              <a:rPr lang="en-US" sz="1600" dirty="0"/>
              <a:t>;</a:t>
            </a:r>
          </a:p>
          <a:p>
            <a:pPr marL="0" indent="0">
              <a:buNone/>
            </a:pPr>
            <a:endParaRPr lang="en-US" sz="16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600" dirty="0">
                <a:ea typeface="Tahoma" panose="020B0604030504040204" pitchFamily="34" charset="0"/>
                <a:cs typeface="Tahoma" panose="020B0604030504040204" pitchFamily="34" charset="0"/>
              </a:rPr>
              <a:t>        </a:t>
            </a:r>
            <a:r>
              <a:rPr lang="el-GR" sz="1600" dirty="0">
                <a:latin typeface="Tahoma" panose="020B0604030504040204" pitchFamily="34" charset="0"/>
                <a:ea typeface="Tahoma" panose="020B0604030504040204" pitchFamily="34" charset="0"/>
                <a:cs typeface="Tahoma" panose="020B0604030504040204" pitchFamily="34" charset="0"/>
              </a:rPr>
              <a:t>δ</a:t>
            </a:r>
            <a:r>
              <a:rPr lang="en-US" sz="1600" dirty="0">
                <a:latin typeface="Tahoma" panose="020B0604030504040204" pitchFamily="34" charset="0"/>
                <a:ea typeface="Tahoma" panose="020B0604030504040204" pitchFamily="34" charset="0"/>
                <a:cs typeface="Tahoma" panose="020B0604030504040204" pitchFamily="34" charset="0"/>
              </a:rPr>
              <a:t>W</a:t>
            </a:r>
            <a:r>
              <a:rPr lang="en-US" sz="1600" baseline="30000" dirty="0">
                <a:ea typeface="Tahoma" panose="020B0604030504040204" pitchFamily="34" charset="0"/>
                <a:cs typeface="Tahoma" panose="020B0604030504040204" pitchFamily="34" charset="0"/>
              </a:rPr>
              <a:t>[s]</a:t>
            </a:r>
            <a:r>
              <a:rPr lang="en-US" sz="1600" baseline="3000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(1/(M N</a:t>
            </a:r>
            <a:r>
              <a:rPr lang="en-US" sz="1600" baseline="-25000" dirty="0">
                <a:latin typeface="Tahoma" panose="020B0604030504040204" pitchFamily="34" charset="0"/>
                <a:ea typeface="Tahoma" panose="020B0604030504040204" pitchFamily="34" charset="0"/>
                <a:cs typeface="Tahoma" panose="020B0604030504040204" pitchFamily="34" charset="0"/>
              </a:rPr>
              <a:t>L</a:t>
            </a:r>
            <a:r>
              <a:rPr lang="en-US" sz="1600" dirty="0">
                <a:latin typeface="Tahoma" panose="020B0604030504040204" pitchFamily="34" charset="0"/>
                <a:ea typeface="Tahoma" panose="020B0604030504040204" pitchFamily="34" charset="0"/>
                <a:cs typeface="Tahoma" panose="020B0604030504040204" pitchFamily="34" charset="0"/>
              </a:rPr>
              <a:t>)) </a:t>
            </a:r>
            <a:r>
              <a:rPr lang="el-GR" sz="1600" dirty="0">
                <a:latin typeface="Tahoma" panose="020B0604030504040204" pitchFamily="34" charset="0"/>
                <a:ea typeface="Tahoma" panose="020B0604030504040204" pitchFamily="34" charset="0"/>
                <a:cs typeface="Tahoma" panose="020B0604030504040204" pitchFamily="34" charset="0"/>
              </a:rPr>
              <a:t>δ</a:t>
            </a:r>
            <a:r>
              <a:rPr lang="en-US" sz="1600" dirty="0">
                <a:latin typeface="Tahoma" panose="020B0604030504040204" pitchFamily="34" charset="0"/>
                <a:ea typeface="Tahoma" panose="020B0604030504040204" pitchFamily="34" charset="0"/>
                <a:cs typeface="Tahoma" panose="020B0604030504040204" pitchFamily="34" charset="0"/>
              </a:rPr>
              <a:t>Z</a:t>
            </a:r>
            <a:r>
              <a:rPr lang="en-US" sz="1600" baseline="30000" dirty="0">
                <a:ea typeface="Tahoma" panose="020B0604030504040204" pitchFamily="34" charset="0"/>
                <a:cs typeface="Tahoma" panose="020B0604030504040204" pitchFamily="34" charset="0"/>
              </a:rPr>
              <a:t>[s]</a:t>
            </a:r>
            <a:r>
              <a:rPr lang="en-US" sz="1600" dirty="0">
                <a:latin typeface="Tahoma" panose="020B0604030504040204" pitchFamily="34" charset="0"/>
                <a:ea typeface="Tahoma" panose="020B0604030504040204" pitchFamily="34" charset="0"/>
                <a:cs typeface="Tahoma" panose="020B0604030504040204" pitchFamily="34" charset="0"/>
              </a:rPr>
              <a:t>A</a:t>
            </a:r>
            <a:r>
              <a:rPr lang="en-US" sz="1600" baseline="30000" dirty="0">
                <a:ea typeface="Tahoma" panose="020B0604030504040204" pitchFamily="34" charset="0"/>
                <a:cs typeface="Tahoma" panose="020B0604030504040204" pitchFamily="34" charset="0"/>
              </a:rPr>
              <a:t>[s-1]T</a:t>
            </a:r>
            <a:r>
              <a:rPr lang="en-US" sz="1600" dirty="0">
                <a:ea typeface="Tahoma" panose="020B0604030504040204" pitchFamily="34" charset="0"/>
                <a:cs typeface="Tahoma" panose="020B0604030504040204" pitchFamily="34" charset="0"/>
              </a:rPr>
              <a:t>;</a:t>
            </a:r>
          </a:p>
          <a:p>
            <a:pPr marL="0" indent="0">
              <a:buNone/>
            </a:pPr>
            <a:r>
              <a:rPr lang="en-US" sz="1600" dirty="0">
                <a:latin typeface="Tahoma" panose="020B0604030504040204" pitchFamily="34" charset="0"/>
                <a:ea typeface="Tahoma" panose="020B0604030504040204" pitchFamily="34" charset="0"/>
                <a:cs typeface="Tahoma" panose="020B0604030504040204" pitchFamily="34" charset="0"/>
              </a:rPr>
              <a:t>        </a:t>
            </a:r>
            <a:r>
              <a:rPr lang="el-GR" sz="1600" dirty="0">
                <a:latin typeface="Tahoma" panose="020B0604030504040204" pitchFamily="34" charset="0"/>
                <a:ea typeface="Tahoma" panose="020B0604030504040204" pitchFamily="34" charset="0"/>
                <a:cs typeface="Tahoma" panose="020B0604030504040204" pitchFamily="34" charset="0"/>
              </a:rPr>
              <a:t>δ</a:t>
            </a:r>
            <a:r>
              <a:rPr lang="en-US" sz="1600" dirty="0">
                <a:latin typeface="Tahoma" panose="020B0604030504040204" pitchFamily="34" charset="0"/>
                <a:ea typeface="Tahoma" panose="020B0604030504040204" pitchFamily="34" charset="0"/>
                <a:cs typeface="Tahoma" panose="020B0604030504040204" pitchFamily="34" charset="0"/>
              </a:rPr>
              <a:t>b</a:t>
            </a:r>
            <a:r>
              <a:rPr lang="en-US" sz="1600" baseline="30000" dirty="0">
                <a:ea typeface="Tahoma" panose="020B0604030504040204" pitchFamily="34" charset="0"/>
                <a:cs typeface="Tahoma" panose="020B0604030504040204" pitchFamily="34" charset="0"/>
              </a:rPr>
              <a:t>[s]</a:t>
            </a:r>
            <a:r>
              <a:rPr lang="en-US" sz="1600" baseline="3000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(1/(M N</a:t>
            </a:r>
            <a:r>
              <a:rPr lang="en-US" sz="1600" baseline="-25000" dirty="0">
                <a:latin typeface="Tahoma" panose="020B0604030504040204" pitchFamily="34" charset="0"/>
                <a:ea typeface="Tahoma" panose="020B0604030504040204" pitchFamily="34" charset="0"/>
                <a:cs typeface="Tahoma" panose="020B0604030504040204" pitchFamily="34" charset="0"/>
              </a:rPr>
              <a:t>L</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E</a:t>
            </a:r>
            <a:r>
              <a:rPr lang="en-US" sz="1600" baseline="-25000" dirty="0" err="1">
                <a:latin typeface="Tahoma" panose="020B0604030504040204" pitchFamily="34" charset="0"/>
                <a:ea typeface="Tahoma" panose="020B0604030504040204" pitchFamily="34" charset="0"/>
                <a:cs typeface="Tahoma" panose="020B0604030504040204" pitchFamily="34" charset="0"/>
              </a:rPr>
              <a:t>Ns</a:t>
            </a:r>
            <a:r>
              <a:rPr lang="en-US" sz="1600" baseline="30000" dirty="0" err="1">
                <a:latin typeface="Tahoma" panose="020B0604030504040204" pitchFamily="34" charset="0"/>
                <a:ea typeface="Tahoma" panose="020B0604030504040204" pitchFamily="34" charset="0"/>
                <a:cs typeface="Tahoma" panose="020B0604030504040204" pitchFamily="34" charset="0"/>
              </a:rPr>
              <a:t>T</a:t>
            </a:r>
            <a:r>
              <a:rPr lang="en-US" sz="1600" baseline="30000" dirty="0">
                <a:latin typeface="Tahoma" panose="020B0604030504040204" pitchFamily="34" charset="0"/>
                <a:ea typeface="Tahoma" panose="020B0604030504040204" pitchFamily="34" charset="0"/>
                <a:cs typeface="Tahoma" panose="020B0604030504040204" pitchFamily="34" charset="0"/>
              </a:rPr>
              <a:t> </a:t>
            </a:r>
            <a:r>
              <a:rPr lang="el-GR" sz="1600" dirty="0">
                <a:latin typeface="Tahoma" panose="020B0604030504040204" pitchFamily="34" charset="0"/>
                <a:ea typeface="Tahoma" panose="020B0604030504040204" pitchFamily="34" charset="0"/>
                <a:cs typeface="Tahoma" panose="020B0604030504040204" pitchFamily="34" charset="0"/>
              </a:rPr>
              <a:t>δ</a:t>
            </a:r>
            <a:r>
              <a:rPr lang="en-US" sz="1600" dirty="0">
                <a:latin typeface="Tahoma" panose="020B0604030504040204" pitchFamily="34" charset="0"/>
                <a:ea typeface="Tahoma" panose="020B0604030504040204" pitchFamily="34" charset="0"/>
                <a:cs typeface="Tahoma" panose="020B0604030504040204" pitchFamily="34" charset="0"/>
              </a:rPr>
              <a:t>Z</a:t>
            </a:r>
            <a:r>
              <a:rPr lang="en-US" sz="1600" baseline="30000" dirty="0">
                <a:ea typeface="Tahoma" panose="020B0604030504040204" pitchFamily="34" charset="0"/>
                <a:cs typeface="Tahoma" panose="020B0604030504040204" pitchFamily="34" charset="0"/>
              </a:rPr>
              <a:t>[s]</a:t>
            </a:r>
            <a:r>
              <a:rPr lang="en-US" sz="1600" dirty="0">
                <a:latin typeface="Tahoma" panose="020B0604030504040204" pitchFamily="34" charset="0"/>
                <a:ea typeface="Tahoma" panose="020B0604030504040204" pitchFamily="34" charset="0"/>
                <a:cs typeface="Tahoma" panose="020B0604030504040204" pitchFamily="34" charset="0"/>
              </a:rPr>
              <a:t> E</a:t>
            </a:r>
            <a:r>
              <a:rPr lang="en-US" sz="1600" baseline="-25000" dirty="0">
                <a:latin typeface="Tahoma" panose="020B0604030504040204" pitchFamily="34" charset="0"/>
                <a:ea typeface="Tahoma" panose="020B0604030504040204" pitchFamily="34" charset="0"/>
                <a:cs typeface="Tahoma" panose="020B0604030504040204" pitchFamily="34" charset="0"/>
              </a:rPr>
              <a:t>M</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aseline="-25000"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1600" baseline="-2500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W</a:t>
            </a:r>
            <a:r>
              <a:rPr lang="en-US" sz="1600" baseline="30000" dirty="0">
                <a:ea typeface="Tahoma" panose="020B0604030504040204" pitchFamily="34" charset="0"/>
                <a:cs typeface="Tahoma" panose="020B0604030504040204" pitchFamily="34" charset="0"/>
              </a:rPr>
              <a:t>[s]</a:t>
            </a:r>
            <a:r>
              <a:rPr lang="en-US" sz="1600" baseline="3000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W</a:t>
            </a:r>
            <a:r>
              <a:rPr lang="en-US" sz="1600" baseline="30000" dirty="0">
                <a:ea typeface="Tahoma" panose="020B0604030504040204" pitchFamily="34" charset="0"/>
                <a:cs typeface="Tahoma" panose="020B0604030504040204" pitchFamily="34" charset="0"/>
              </a:rPr>
              <a:t>[s]</a:t>
            </a:r>
            <a:r>
              <a:rPr lang="en-US" sz="1600" baseline="3000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r*</a:t>
            </a:r>
            <a:r>
              <a:rPr lang="el-GR" sz="1600" dirty="0">
                <a:latin typeface="Tahoma" panose="020B0604030504040204" pitchFamily="34" charset="0"/>
                <a:ea typeface="Tahoma" panose="020B0604030504040204" pitchFamily="34" charset="0"/>
                <a:cs typeface="Tahoma" panose="020B0604030504040204" pitchFamily="34" charset="0"/>
              </a:rPr>
              <a:t>δ</a:t>
            </a:r>
            <a:r>
              <a:rPr lang="en-US" sz="1600" dirty="0">
                <a:latin typeface="Tahoma" panose="020B0604030504040204" pitchFamily="34" charset="0"/>
                <a:ea typeface="Tahoma" panose="020B0604030504040204" pitchFamily="34" charset="0"/>
                <a:cs typeface="Tahoma" panose="020B0604030504040204" pitchFamily="34" charset="0"/>
              </a:rPr>
              <a:t>W</a:t>
            </a:r>
            <a:r>
              <a:rPr lang="en-US" sz="1600" baseline="30000" dirty="0">
                <a:ea typeface="Tahoma" panose="020B0604030504040204" pitchFamily="34" charset="0"/>
                <a:cs typeface="Tahoma" panose="020B0604030504040204" pitchFamily="34" charset="0"/>
              </a:rPr>
              <a:t>[s]</a:t>
            </a:r>
            <a:r>
              <a:rPr lang="en-US" sz="1600"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1600" dirty="0">
                <a:latin typeface="Tahoma" panose="020B0604030504040204" pitchFamily="34" charset="0"/>
                <a:ea typeface="Tahoma" panose="020B0604030504040204" pitchFamily="34" charset="0"/>
                <a:cs typeface="Tahoma" panose="020B0604030504040204" pitchFamily="34" charset="0"/>
              </a:rPr>
              <a:t>        b</a:t>
            </a:r>
            <a:r>
              <a:rPr lang="en-US" sz="1600" baseline="30000" dirty="0">
                <a:ea typeface="Tahoma" panose="020B0604030504040204" pitchFamily="34" charset="0"/>
                <a:cs typeface="Tahoma" panose="020B0604030504040204" pitchFamily="34" charset="0"/>
              </a:rPr>
              <a:t>[s]</a:t>
            </a:r>
            <a:r>
              <a:rPr lang="en-US" sz="1600" baseline="3000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b</a:t>
            </a:r>
            <a:r>
              <a:rPr lang="en-US" sz="1600" baseline="30000" dirty="0">
                <a:ea typeface="Tahoma" panose="020B0604030504040204" pitchFamily="34" charset="0"/>
                <a:cs typeface="Tahoma" panose="020B0604030504040204" pitchFamily="34" charset="0"/>
              </a:rPr>
              <a:t>[s]</a:t>
            </a:r>
            <a:r>
              <a:rPr lang="en-US" sz="1600" baseline="3000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r*</a:t>
            </a:r>
            <a:r>
              <a:rPr lang="el-GR" sz="1600" dirty="0">
                <a:latin typeface="Tahoma" panose="020B0604030504040204" pitchFamily="34" charset="0"/>
                <a:ea typeface="Tahoma" panose="020B0604030504040204" pitchFamily="34" charset="0"/>
                <a:cs typeface="Tahoma" panose="020B0604030504040204" pitchFamily="34" charset="0"/>
              </a:rPr>
              <a:t>δ</a:t>
            </a:r>
            <a:r>
              <a:rPr lang="en-US" sz="1600" dirty="0">
                <a:latin typeface="Tahoma" panose="020B0604030504040204" pitchFamily="34" charset="0"/>
                <a:ea typeface="Tahoma" panose="020B0604030504040204" pitchFamily="34" charset="0"/>
                <a:cs typeface="Tahoma" panose="020B0604030504040204" pitchFamily="34" charset="0"/>
              </a:rPr>
              <a:t>b</a:t>
            </a:r>
            <a:r>
              <a:rPr lang="en-US" sz="1600" baseline="30000" dirty="0">
                <a:ea typeface="Tahoma" panose="020B0604030504040204" pitchFamily="34" charset="0"/>
                <a:cs typeface="Tahoma" panose="020B0604030504040204" pitchFamily="34" charset="0"/>
              </a:rPr>
              <a:t>[s] </a:t>
            </a:r>
            <a:r>
              <a:rPr lang="en-US" sz="1600" dirty="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1600" dirty="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600" dirty="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  </a:t>
            </a:r>
            <a:endParaRPr lang="en-US" sz="1600" dirty="0"/>
          </a:p>
        </p:txBody>
      </p:sp>
      <p:cxnSp>
        <p:nvCxnSpPr>
          <p:cNvPr id="26" name="Straight Connector 25">
            <a:extLst>
              <a:ext uri="{FF2B5EF4-FFF2-40B4-BE49-F238E27FC236}">
                <a16:creationId xmlns:a16="http://schemas.microsoft.com/office/drawing/2014/main" id="{9936221F-10EB-499B-0AAC-C79C7BEDD88A}"/>
              </a:ext>
            </a:extLst>
          </p:cNvPr>
          <p:cNvCxnSpPr>
            <a:stCxn id="2" idx="2"/>
          </p:cNvCxnSpPr>
          <p:nvPr/>
        </p:nvCxnSpPr>
        <p:spPr bwMode="auto">
          <a:xfrm>
            <a:off x="4501508" y="447454"/>
            <a:ext cx="0" cy="4257896"/>
          </a:xfrm>
          <a:prstGeom prst="line">
            <a:avLst/>
          </a:prstGeom>
          <a:solidFill>
            <a:schemeClr val="accent1"/>
          </a:solidFill>
          <a:ln w="25400" cap="flat" cmpd="dbl"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51431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C322FB-9874-9D72-BBC5-49075F830DF8}"/>
              </a:ext>
            </a:extLst>
          </p:cNvPr>
          <p:cNvSpPr>
            <a:spLocks noGrp="1"/>
          </p:cNvSpPr>
          <p:nvPr>
            <p:ph type="title"/>
          </p:nvPr>
        </p:nvSpPr>
        <p:spPr/>
        <p:txBody>
          <a:bodyPr/>
          <a:lstStyle/>
          <a:p>
            <a:r>
              <a:rPr lang="en-US" dirty="0"/>
              <a:t>Gradient Descent with Mini-Batches</a:t>
            </a:r>
          </a:p>
        </p:txBody>
      </p:sp>
      <p:sp>
        <p:nvSpPr>
          <p:cNvPr id="4" name="Content Placeholder 3">
            <a:extLst>
              <a:ext uri="{FF2B5EF4-FFF2-40B4-BE49-F238E27FC236}">
                <a16:creationId xmlns:a16="http://schemas.microsoft.com/office/drawing/2014/main" id="{89206CE6-CE37-5CBC-FBD8-D353F2CDC105}"/>
              </a:ext>
            </a:extLst>
          </p:cNvPr>
          <p:cNvSpPr>
            <a:spLocks noGrp="1"/>
          </p:cNvSpPr>
          <p:nvPr>
            <p:ph idx="1"/>
          </p:nvPr>
        </p:nvSpPr>
        <p:spPr>
          <a:xfrm>
            <a:off x="337344" y="843557"/>
            <a:ext cx="8469311" cy="3456385"/>
          </a:xfrm>
        </p:spPr>
        <p:txBody>
          <a:bodyPr/>
          <a:lstStyle/>
          <a:p>
            <a:r>
              <a:rPr lang="en-US" sz="1800" dirty="0"/>
              <a:t>In batch gradient descent, the loss (cost) function is gradually and smoothly decreasing over the descent iterations.</a:t>
            </a:r>
          </a:p>
          <a:p>
            <a:pPr lvl="1"/>
            <a:r>
              <a:rPr lang="en-US" sz="1800" dirty="0"/>
              <a:t>However, it takes a long time to process the entire batch in each iteration.</a:t>
            </a:r>
          </a:p>
          <a:p>
            <a:r>
              <a:rPr lang="en-US" sz="1800" dirty="0"/>
              <a:t>In mini-batch gradient descent, since we are considering smaller size mini-batches at a time, the loss (cost) function will fluctuate over the training mini-batches, and it will </a:t>
            </a:r>
            <a:r>
              <a:rPr lang="en-US" sz="1800" b="1" dirty="0"/>
              <a:t>not </a:t>
            </a:r>
            <a:r>
              <a:rPr lang="en-US" sz="1800" dirty="0"/>
              <a:t>necessarily decrease for each mini-batch. </a:t>
            </a:r>
          </a:p>
          <a:p>
            <a:pPr lvl="1"/>
            <a:r>
              <a:rPr lang="en-US" sz="1800" dirty="0"/>
              <a:t>However, it takes a shorter time to process the entire batch in each iteration and the entire process is more robust due to “noise” introduced by the mini-batches.</a:t>
            </a:r>
          </a:p>
          <a:p>
            <a:pPr lvl="1"/>
            <a:r>
              <a:rPr lang="en-US" sz="1800" dirty="0"/>
              <a:t>But in the long run, you will see the cost decreasing with fluctuations.</a:t>
            </a:r>
          </a:p>
          <a:p>
            <a:r>
              <a:rPr lang="en-US" sz="1800" dirty="0"/>
              <a:t>In stochastic gradient descent, since we are considering just one sample at a time the loss (cost) function will fluctuate more for each mini-batch (single sample) over the training process . </a:t>
            </a:r>
          </a:p>
          <a:p>
            <a:pPr lvl="1"/>
            <a:r>
              <a:rPr lang="en-US" sz="1800" dirty="0"/>
              <a:t>But in the long run, you will see the cost decreasing with fluctuations.</a:t>
            </a:r>
          </a:p>
          <a:p>
            <a:endParaRPr lang="en-US" sz="1800" dirty="0"/>
          </a:p>
        </p:txBody>
      </p:sp>
    </p:spTree>
    <p:extLst>
      <p:ext uri="{BB962C8B-B14F-4D97-AF65-F5344CB8AC3E}">
        <p14:creationId xmlns:p14="http://schemas.microsoft.com/office/powerpoint/2010/main" val="1847522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C322FB-9874-9D72-BBC5-49075F830DF8}"/>
              </a:ext>
            </a:extLst>
          </p:cNvPr>
          <p:cNvSpPr>
            <a:spLocks noGrp="1"/>
          </p:cNvSpPr>
          <p:nvPr>
            <p:ph type="title"/>
          </p:nvPr>
        </p:nvSpPr>
        <p:spPr/>
        <p:txBody>
          <a:bodyPr/>
          <a:lstStyle/>
          <a:p>
            <a:r>
              <a:rPr lang="en-US" dirty="0"/>
              <a:t>Stochastic Gradient Descent</a:t>
            </a:r>
          </a:p>
        </p:txBody>
      </p:sp>
      <p:sp>
        <p:nvSpPr>
          <p:cNvPr id="4" name="Content Placeholder 3">
            <a:extLst>
              <a:ext uri="{FF2B5EF4-FFF2-40B4-BE49-F238E27FC236}">
                <a16:creationId xmlns:a16="http://schemas.microsoft.com/office/drawing/2014/main" id="{89206CE6-CE37-5CBC-FBD8-D353F2CDC105}"/>
              </a:ext>
            </a:extLst>
          </p:cNvPr>
          <p:cNvSpPr>
            <a:spLocks noGrp="1"/>
          </p:cNvSpPr>
          <p:nvPr>
            <p:ph idx="1"/>
          </p:nvPr>
        </p:nvSpPr>
        <p:spPr>
          <a:xfrm>
            <a:off x="533401" y="1200150"/>
            <a:ext cx="7467600" cy="2667000"/>
          </a:xfrm>
        </p:spPr>
        <p:txBody>
          <a:bodyPr/>
          <a:lstStyle/>
          <a:p>
            <a:r>
              <a:rPr lang="en-US" dirty="0"/>
              <a:t>In Stochastic Gradient Descent (SGD), we use a single training sample in each mini-batch (T = 1 and B = M).</a:t>
            </a:r>
          </a:p>
          <a:p>
            <a:r>
              <a:rPr lang="en-US" dirty="0"/>
              <a:t>Since we are considering just one example at a time the cost will fluctuate over the training examples and it will </a:t>
            </a:r>
            <a:r>
              <a:rPr lang="en-US" b="1" dirty="0"/>
              <a:t>not </a:t>
            </a:r>
            <a:r>
              <a:rPr lang="en-US" dirty="0"/>
              <a:t>necessarily decrease for each mini-batch (single sample). </a:t>
            </a:r>
          </a:p>
          <a:p>
            <a:r>
              <a:rPr lang="en-US" dirty="0"/>
              <a:t>In the long run, you will see the cost decreasing with fluctuations.</a:t>
            </a:r>
          </a:p>
          <a:p>
            <a:endParaRPr lang="en-US" dirty="0"/>
          </a:p>
        </p:txBody>
      </p:sp>
    </p:spTree>
    <p:extLst>
      <p:ext uri="{BB962C8B-B14F-4D97-AF65-F5344CB8AC3E}">
        <p14:creationId xmlns:p14="http://schemas.microsoft.com/office/powerpoint/2010/main" val="139670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953086" y="1890400"/>
            <a:ext cx="5517432" cy="646331"/>
          </a:xfrm>
          <a:prstGeom prst="rect">
            <a:avLst/>
          </a:prstGeom>
          <a:noFill/>
        </p:spPr>
        <p:txBody>
          <a:bodyPr wrap="square" rtlCol="0">
            <a:spAutoFit/>
          </a:bodyPr>
          <a:lstStyle/>
          <a:p>
            <a:r>
              <a:rPr lang="en-US" sz="3600" dirty="0">
                <a:solidFill>
                  <a:srgbClr val="333399"/>
                </a:solidFill>
              </a:rPr>
              <a:t>Normalization</a:t>
            </a:r>
          </a:p>
        </p:txBody>
      </p:sp>
      <p:sp>
        <p:nvSpPr>
          <p:cNvPr id="3" name="TextBox 2">
            <a:extLst>
              <a:ext uri="{FF2B5EF4-FFF2-40B4-BE49-F238E27FC236}">
                <a16:creationId xmlns:a16="http://schemas.microsoft.com/office/drawing/2014/main" id="{A2E980F4-9AE6-79E9-BA29-DFE5479BFA10}"/>
              </a:ext>
            </a:extLst>
          </p:cNvPr>
          <p:cNvSpPr txBox="1"/>
          <p:nvPr/>
        </p:nvSpPr>
        <p:spPr>
          <a:xfrm>
            <a:off x="3429000" y="4248150"/>
            <a:ext cx="5356609" cy="461665"/>
          </a:xfrm>
          <a:prstGeom prst="rect">
            <a:avLst/>
          </a:prstGeom>
          <a:noFill/>
        </p:spPr>
        <p:txBody>
          <a:bodyPr wrap="square">
            <a:spAutoFit/>
          </a:bodyPr>
          <a:lstStyle/>
          <a:p>
            <a:r>
              <a:rPr lang="en-US" sz="1200" dirty="0"/>
              <a:t>Partially from </a:t>
            </a:r>
          </a:p>
          <a:p>
            <a:r>
              <a:rPr lang="en-US" sz="1200" dirty="0"/>
              <a:t>https://www.baeldung.com/cs/normalizing-inputs-artificial-neural-network</a:t>
            </a:r>
          </a:p>
        </p:txBody>
      </p:sp>
    </p:spTree>
    <p:extLst>
      <p:ext uri="{BB962C8B-B14F-4D97-AF65-F5344CB8AC3E}">
        <p14:creationId xmlns:p14="http://schemas.microsoft.com/office/powerpoint/2010/main" val="2906717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D293-C467-3A85-898C-911F555352E7}"/>
              </a:ext>
            </a:extLst>
          </p:cNvPr>
          <p:cNvSpPr>
            <a:spLocks noGrp="1"/>
          </p:cNvSpPr>
          <p:nvPr>
            <p:ph type="title"/>
          </p:nvPr>
        </p:nvSpPr>
        <p:spPr>
          <a:xfrm>
            <a:off x="1393827" y="285750"/>
            <a:ext cx="7369173" cy="490538"/>
          </a:xfrm>
        </p:spPr>
        <p:txBody>
          <a:bodyPr/>
          <a:lstStyle/>
          <a:p>
            <a:r>
              <a:rPr lang="en-US" dirty="0"/>
              <a:t>Training with Mini-Batch Gradient Descent</a:t>
            </a:r>
          </a:p>
        </p:txBody>
      </p:sp>
      <p:sp>
        <p:nvSpPr>
          <p:cNvPr id="3" name="Content Placeholder 2">
            <a:extLst>
              <a:ext uri="{FF2B5EF4-FFF2-40B4-BE49-F238E27FC236}">
                <a16:creationId xmlns:a16="http://schemas.microsoft.com/office/drawing/2014/main" id="{CEDB4A0C-2D53-DEAC-EB78-69A3E4C82551}"/>
              </a:ext>
            </a:extLst>
          </p:cNvPr>
          <p:cNvSpPr>
            <a:spLocks noGrp="1"/>
          </p:cNvSpPr>
          <p:nvPr>
            <p:ph idx="1"/>
          </p:nvPr>
        </p:nvSpPr>
        <p:spPr>
          <a:xfrm>
            <a:off x="584707" y="971550"/>
            <a:ext cx="8023225" cy="490538"/>
          </a:xfrm>
        </p:spPr>
        <p:txBody>
          <a:bodyPr/>
          <a:lstStyle/>
          <a:p>
            <a:pPr marL="0" indent="0">
              <a:buNone/>
            </a:pPr>
            <a:r>
              <a:rPr lang="en-US" dirty="0"/>
              <a:t>The use of mini-batches adds variations (noise) to the gradient descent that makes the entire process more stable.</a:t>
            </a:r>
          </a:p>
        </p:txBody>
      </p:sp>
      <p:grpSp>
        <p:nvGrpSpPr>
          <p:cNvPr id="13" name="Group 12">
            <a:extLst>
              <a:ext uri="{FF2B5EF4-FFF2-40B4-BE49-F238E27FC236}">
                <a16:creationId xmlns:a16="http://schemas.microsoft.com/office/drawing/2014/main" id="{8D1216F2-E46B-623C-CA61-35220507AA92}"/>
              </a:ext>
            </a:extLst>
          </p:cNvPr>
          <p:cNvGrpSpPr/>
          <p:nvPr/>
        </p:nvGrpSpPr>
        <p:grpSpPr>
          <a:xfrm>
            <a:off x="1066800" y="1885950"/>
            <a:ext cx="6792686" cy="2362200"/>
            <a:chOff x="1175657" y="1809750"/>
            <a:chExt cx="6792686" cy="2362200"/>
          </a:xfrm>
        </p:grpSpPr>
        <p:pic>
          <p:nvPicPr>
            <p:cNvPr id="6" name="Picture 5" descr="A diagram of a graph&#10;&#10;Description automatically generated with medium confidence">
              <a:extLst>
                <a:ext uri="{FF2B5EF4-FFF2-40B4-BE49-F238E27FC236}">
                  <a16:creationId xmlns:a16="http://schemas.microsoft.com/office/drawing/2014/main" id="{7E5C076B-42C0-5F12-BE76-D1B45296D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1809750"/>
              <a:ext cx="6792686" cy="2362200"/>
            </a:xfrm>
            <a:prstGeom prst="rect">
              <a:avLst/>
            </a:prstGeom>
          </p:spPr>
        </p:pic>
        <p:sp>
          <p:nvSpPr>
            <p:cNvPr id="7" name="TextBox 6">
              <a:extLst>
                <a:ext uri="{FF2B5EF4-FFF2-40B4-BE49-F238E27FC236}">
                  <a16:creationId xmlns:a16="http://schemas.microsoft.com/office/drawing/2014/main" id="{4CE2B4FF-79B6-6BBD-D347-82C6EF50A3AD}"/>
                </a:ext>
              </a:extLst>
            </p:cNvPr>
            <p:cNvSpPr txBox="1"/>
            <p:nvPr/>
          </p:nvSpPr>
          <p:spPr>
            <a:xfrm>
              <a:off x="1204965" y="2114550"/>
              <a:ext cx="381000" cy="369332"/>
            </a:xfrm>
            <a:prstGeom prst="rect">
              <a:avLst/>
            </a:prstGeom>
            <a:noFill/>
          </p:spPr>
          <p:txBody>
            <a:bodyPr wrap="square" rtlCol="0">
              <a:spAutoFit/>
            </a:bodyPr>
            <a:lstStyle/>
            <a:p>
              <a:r>
                <a:rPr lang="en-US" dirty="0"/>
                <a:t>J</a:t>
              </a:r>
            </a:p>
          </p:txBody>
        </p:sp>
        <p:sp>
          <p:nvSpPr>
            <p:cNvPr id="8" name="TextBox 7">
              <a:extLst>
                <a:ext uri="{FF2B5EF4-FFF2-40B4-BE49-F238E27FC236}">
                  <a16:creationId xmlns:a16="http://schemas.microsoft.com/office/drawing/2014/main" id="{4276E2E9-91B6-1A6C-330E-E2DC27299400}"/>
                </a:ext>
              </a:extLst>
            </p:cNvPr>
            <p:cNvSpPr txBox="1"/>
            <p:nvPr/>
          </p:nvSpPr>
          <p:spPr>
            <a:xfrm>
              <a:off x="5072551" y="2114550"/>
              <a:ext cx="381000" cy="369332"/>
            </a:xfrm>
            <a:prstGeom prst="rect">
              <a:avLst/>
            </a:prstGeom>
            <a:noFill/>
          </p:spPr>
          <p:txBody>
            <a:bodyPr wrap="square" rtlCol="0">
              <a:spAutoFit/>
            </a:bodyPr>
            <a:lstStyle/>
            <a:p>
              <a:r>
                <a:rPr lang="en-US" dirty="0"/>
                <a:t>J</a:t>
              </a:r>
            </a:p>
          </p:txBody>
        </p:sp>
        <p:sp>
          <p:nvSpPr>
            <p:cNvPr id="9" name="TextBox 8">
              <a:extLst>
                <a:ext uri="{FF2B5EF4-FFF2-40B4-BE49-F238E27FC236}">
                  <a16:creationId xmlns:a16="http://schemas.microsoft.com/office/drawing/2014/main" id="{82A09290-C0C8-DD66-4FBF-7C2AF2A8CB2A}"/>
                </a:ext>
              </a:extLst>
            </p:cNvPr>
            <p:cNvSpPr txBox="1"/>
            <p:nvPr/>
          </p:nvSpPr>
          <p:spPr>
            <a:xfrm>
              <a:off x="6202946" y="2387084"/>
              <a:ext cx="1493253" cy="369332"/>
            </a:xfrm>
            <a:prstGeom prst="rect">
              <a:avLst/>
            </a:prstGeom>
            <a:noFill/>
          </p:spPr>
          <p:txBody>
            <a:bodyPr wrap="square" rtlCol="0">
              <a:spAutoFit/>
            </a:bodyPr>
            <a:lstStyle/>
            <a:p>
              <a:r>
                <a:rPr lang="en-US" dirty="0"/>
                <a:t>for (X</a:t>
              </a:r>
              <a:r>
                <a:rPr lang="en-US" baseline="30000" dirty="0"/>
                <a:t>{t}</a:t>
              </a:r>
              <a:r>
                <a:rPr lang="en-US" dirty="0"/>
                <a:t>,Y</a:t>
              </a:r>
              <a:r>
                <a:rPr lang="en-US" baseline="30000" dirty="0"/>
                <a:t>{t</a:t>
              </a:r>
              <a:r>
                <a:rPr lang="en-US" dirty="0"/>
                <a:t>)</a:t>
              </a:r>
            </a:p>
          </p:txBody>
        </p:sp>
        <p:cxnSp>
          <p:nvCxnSpPr>
            <p:cNvPr id="12" name="Straight Arrow Connector 11">
              <a:extLst>
                <a:ext uri="{FF2B5EF4-FFF2-40B4-BE49-F238E27FC236}">
                  <a16:creationId xmlns:a16="http://schemas.microsoft.com/office/drawing/2014/main" id="{E88876E3-F58F-C8D6-3746-93564A319433}"/>
                </a:ext>
              </a:extLst>
            </p:cNvPr>
            <p:cNvCxnSpPr>
              <a:stCxn id="9" idx="1"/>
            </p:cNvCxnSpPr>
            <p:nvPr/>
          </p:nvCxnSpPr>
          <p:spPr bwMode="auto">
            <a:xfrm flipH="1">
              <a:off x="5943600" y="2571750"/>
              <a:ext cx="259346" cy="184666"/>
            </a:xfrm>
            <a:prstGeom prst="straightConnector1">
              <a:avLst/>
            </a:prstGeom>
            <a:solidFill>
              <a:schemeClr val="accent1"/>
            </a:solidFill>
            <a:ln w="25400" cap="flat" cmpd="sng" algn="ctr">
              <a:solidFill>
                <a:srgbClr val="00206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048230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C322FB-9874-9D72-BBC5-49075F830DF8}"/>
              </a:ext>
            </a:extLst>
          </p:cNvPr>
          <p:cNvSpPr>
            <a:spLocks noGrp="1"/>
          </p:cNvSpPr>
          <p:nvPr>
            <p:ph type="title"/>
          </p:nvPr>
        </p:nvSpPr>
        <p:spPr>
          <a:xfrm>
            <a:off x="914401" y="285750"/>
            <a:ext cx="8153400" cy="490538"/>
          </a:xfrm>
        </p:spPr>
        <p:txBody>
          <a:bodyPr/>
          <a:lstStyle/>
          <a:p>
            <a:r>
              <a:rPr lang="en-US" dirty="0"/>
              <a:t>Summary of Batch vs Mini-Batch Optimization</a:t>
            </a:r>
          </a:p>
        </p:txBody>
      </p:sp>
      <p:sp>
        <p:nvSpPr>
          <p:cNvPr id="4" name="Content Placeholder 3">
            <a:extLst>
              <a:ext uri="{FF2B5EF4-FFF2-40B4-BE49-F238E27FC236}">
                <a16:creationId xmlns:a16="http://schemas.microsoft.com/office/drawing/2014/main" id="{89206CE6-CE37-5CBC-FBD8-D353F2CDC105}"/>
              </a:ext>
            </a:extLst>
          </p:cNvPr>
          <p:cNvSpPr>
            <a:spLocks noGrp="1"/>
          </p:cNvSpPr>
          <p:nvPr>
            <p:ph idx="1"/>
          </p:nvPr>
        </p:nvSpPr>
        <p:spPr/>
        <p:txBody>
          <a:bodyPr/>
          <a:lstStyle/>
          <a:p>
            <a:r>
              <a:rPr lang="en-US" dirty="0"/>
              <a:t>In Batch Gradient Descent we were considering all the M samples for every step of Gradient Descent.</a:t>
            </a:r>
          </a:p>
          <a:p>
            <a:pPr lvl="1"/>
            <a:r>
              <a:rPr lang="en-US" dirty="0"/>
              <a:t>This makes the training process to consist of just one epoch.</a:t>
            </a:r>
          </a:p>
          <a:p>
            <a:r>
              <a:rPr lang="en-US" dirty="0"/>
              <a:t>In Mini-Batch Gradient Descent we break the entire set of M samples into mini-batches by T samples in each</a:t>
            </a:r>
          </a:p>
          <a:p>
            <a:pPr lvl="1"/>
            <a:r>
              <a:rPr lang="en-US" dirty="0"/>
              <a:t>Not mandatory equal sizes. </a:t>
            </a:r>
          </a:p>
          <a:p>
            <a:pPr lvl="1"/>
            <a:r>
              <a:rPr lang="en-US" dirty="0"/>
              <a:t>This breaks the entire training set in about M/T mini-batches. </a:t>
            </a:r>
          </a:p>
          <a:p>
            <a:pPr lvl="1"/>
            <a:r>
              <a:rPr lang="en-US" dirty="0"/>
              <a:t>Training is performed as a sequential process through all mini-batches, one mini-batch at a time.</a:t>
            </a:r>
          </a:p>
          <a:p>
            <a:r>
              <a:rPr lang="en-US" dirty="0"/>
              <a:t>Stochastic training is an extreme case of the mini-batch training with a single example in each mini-batch, i.e. T= 1.</a:t>
            </a:r>
          </a:p>
        </p:txBody>
      </p:sp>
    </p:spTree>
    <p:extLst>
      <p:ext uri="{BB962C8B-B14F-4D97-AF65-F5344CB8AC3E}">
        <p14:creationId xmlns:p14="http://schemas.microsoft.com/office/powerpoint/2010/main" val="3573540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D293-C467-3A85-898C-911F555352E7}"/>
              </a:ext>
            </a:extLst>
          </p:cNvPr>
          <p:cNvSpPr>
            <a:spLocks noGrp="1"/>
          </p:cNvSpPr>
          <p:nvPr>
            <p:ph type="title"/>
          </p:nvPr>
        </p:nvSpPr>
        <p:spPr/>
        <p:txBody>
          <a:bodyPr/>
          <a:lstStyle/>
          <a:p>
            <a:r>
              <a:rPr lang="en-US" dirty="0"/>
              <a:t>Choosing a Mini-Batch Size</a:t>
            </a:r>
          </a:p>
        </p:txBody>
      </p:sp>
      <p:sp>
        <p:nvSpPr>
          <p:cNvPr id="3" name="Content Placeholder 2">
            <a:extLst>
              <a:ext uri="{FF2B5EF4-FFF2-40B4-BE49-F238E27FC236}">
                <a16:creationId xmlns:a16="http://schemas.microsoft.com/office/drawing/2014/main" id="{CEDB4A0C-2D53-DEAC-EB78-69A3E4C82551}"/>
              </a:ext>
            </a:extLst>
          </p:cNvPr>
          <p:cNvSpPr>
            <a:spLocks noGrp="1"/>
          </p:cNvSpPr>
          <p:nvPr>
            <p:ph idx="1"/>
          </p:nvPr>
        </p:nvSpPr>
        <p:spPr>
          <a:xfrm>
            <a:off x="3657600" y="1241743"/>
            <a:ext cx="5334000" cy="3456385"/>
          </a:xfrm>
        </p:spPr>
        <p:txBody>
          <a:bodyPr/>
          <a:lstStyle/>
          <a:p>
            <a:r>
              <a:rPr lang="en-US" dirty="0"/>
              <a:t>A mini-batch size depends on many factors including </a:t>
            </a:r>
          </a:p>
          <a:p>
            <a:pPr lvl="1"/>
            <a:r>
              <a:rPr lang="en-US" dirty="0"/>
              <a:t>total number of training samples, </a:t>
            </a:r>
          </a:p>
          <a:p>
            <a:pPr lvl="1"/>
            <a:r>
              <a:rPr lang="en-US" dirty="0"/>
              <a:t>computer power</a:t>
            </a:r>
          </a:p>
          <a:p>
            <a:pPr lvl="1"/>
            <a:r>
              <a:rPr lang="en-US" dirty="0"/>
              <a:t>content of the training samples</a:t>
            </a:r>
          </a:p>
          <a:p>
            <a:r>
              <a:rPr lang="en-US" dirty="0"/>
              <a:t>In stochastic gradient descent, T = 2º = 1.</a:t>
            </a:r>
          </a:p>
          <a:p>
            <a:r>
              <a:rPr lang="en-US" dirty="0"/>
              <a:t>Due to the computer memory organization, it is optimal to make the size of mini-batches equal the power of 2, such as 2¹, 2², 2³, … 2ⁿ, …</a:t>
            </a:r>
          </a:p>
          <a:p>
            <a:endParaRPr lang="en-US" dirty="0"/>
          </a:p>
        </p:txBody>
      </p:sp>
      <p:pic>
        <p:nvPicPr>
          <p:cNvPr id="4" name="Picture 3">
            <a:extLst>
              <a:ext uri="{FF2B5EF4-FFF2-40B4-BE49-F238E27FC236}">
                <a16:creationId xmlns:a16="http://schemas.microsoft.com/office/drawing/2014/main" id="{B3B8E50F-03E6-E27E-8087-8AA9698BE710}"/>
              </a:ext>
            </a:extLst>
          </p:cNvPr>
          <p:cNvPicPr>
            <a:picLocks noChangeAspect="1"/>
          </p:cNvPicPr>
          <p:nvPr/>
        </p:nvPicPr>
        <p:blipFill rotWithShape="1">
          <a:blip r:embed="rId2"/>
          <a:srcRect t="47718" r="65385"/>
          <a:stretch/>
        </p:blipFill>
        <p:spPr>
          <a:xfrm>
            <a:off x="304800" y="1241743"/>
            <a:ext cx="3135120" cy="2660014"/>
          </a:xfrm>
          <a:prstGeom prst="rect">
            <a:avLst/>
          </a:prstGeom>
        </p:spPr>
      </p:pic>
    </p:spTree>
    <p:extLst>
      <p:ext uri="{BB962C8B-B14F-4D97-AF65-F5344CB8AC3E}">
        <p14:creationId xmlns:p14="http://schemas.microsoft.com/office/powerpoint/2010/main" val="2123230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Conclusion on Regularization</a:t>
            </a:r>
          </a:p>
        </p:txBody>
      </p:sp>
      <p:sp>
        <p:nvSpPr>
          <p:cNvPr id="3" name="Content Placeholder 2">
            <a:extLst>
              <a:ext uri="{FF2B5EF4-FFF2-40B4-BE49-F238E27FC236}">
                <a16:creationId xmlns:a16="http://schemas.microsoft.com/office/drawing/2014/main" id="{DF9E8233-AE17-83E0-0AA7-65B435F8CA54}"/>
              </a:ext>
            </a:extLst>
          </p:cNvPr>
          <p:cNvSpPr>
            <a:spLocks noGrp="1"/>
          </p:cNvSpPr>
          <p:nvPr>
            <p:ph idx="1"/>
          </p:nvPr>
        </p:nvSpPr>
        <p:spPr/>
        <p:txBody>
          <a:bodyPr/>
          <a:lstStyle/>
          <a:p>
            <a:r>
              <a:rPr lang="en-US" dirty="0"/>
              <a:t>Regularization is an integral part of training Deep Neural Networks. In my mind , all the aforementioned strategies fall into two different high-level categories. </a:t>
            </a:r>
          </a:p>
          <a:p>
            <a:r>
              <a:rPr lang="en-US" dirty="0"/>
              <a:t>They either penalize the trainable parameters or they inject noise somewhere along the training lifecycle. </a:t>
            </a:r>
          </a:p>
          <a:p>
            <a:r>
              <a:rPr lang="en-US" dirty="0"/>
              <a:t>Whether this is on the training data, the network architecture, the trainable parameters or the target labels.</a:t>
            </a:r>
          </a:p>
          <a:p>
            <a:endParaRPr lang="en-US" dirty="0"/>
          </a:p>
          <a:p>
            <a:r>
              <a:rPr lang="en-US" dirty="0"/>
              <a:t>And that concludes our journey in regularization. </a:t>
            </a:r>
          </a:p>
        </p:txBody>
      </p:sp>
    </p:spTree>
    <p:extLst>
      <p:ext uri="{BB962C8B-B14F-4D97-AF65-F5344CB8AC3E}">
        <p14:creationId xmlns:p14="http://schemas.microsoft.com/office/powerpoint/2010/main" val="3799110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399991" y="2051102"/>
            <a:ext cx="7087155" cy="646331"/>
          </a:xfrm>
          <a:prstGeom prst="rect">
            <a:avLst/>
          </a:prstGeom>
          <a:noFill/>
        </p:spPr>
        <p:txBody>
          <a:bodyPr wrap="square" rtlCol="0">
            <a:spAutoFit/>
          </a:bodyPr>
          <a:lstStyle/>
          <a:p>
            <a:r>
              <a:rPr lang="en-US" sz="3600" dirty="0">
                <a:solidFill>
                  <a:srgbClr val="333399"/>
                </a:solidFill>
              </a:rPr>
              <a:t>Exponential Weighted Average</a:t>
            </a:r>
          </a:p>
        </p:txBody>
      </p:sp>
      <p:sp>
        <p:nvSpPr>
          <p:cNvPr id="3" name="TextBox 2">
            <a:extLst>
              <a:ext uri="{FF2B5EF4-FFF2-40B4-BE49-F238E27FC236}">
                <a16:creationId xmlns:a16="http://schemas.microsoft.com/office/drawing/2014/main" id="{A2E980F4-9AE6-79E9-BA29-DFE5479BFA10}"/>
              </a:ext>
            </a:extLst>
          </p:cNvPr>
          <p:cNvSpPr txBox="1"/>
          <p:nvPr/>
        </p:nvSpPr>
        <p:spPr>
          <a:xfrm>
            <a:off x="3429000" y="4248150"/>
            <a:ext cx="5356609" cy="461665"/>
          </a:xfrm>
          <a:prstGeom prst="rect">
            <a:avLst/>
          </a:prstGeom>
          <a:noFill/>
        </p:spPr>
        <p:txBody>
          <a:bodyPr wrap="square">
            <a:spAutoFit/>
          </a:bodyPr>
          <a:lstStyle/>
          <a:p>
            <a:r>
              <a:rPr lang="en-US" sz="1200" dirty="0"/>
              <a:t>Partially from </a:t>
            </a:r>
          </a:p>
          <a:p>
            <a:r>
              <a:rPr lang="en-US" sz="1200" dirty="0"/>
              <a:t>https://www.baeldung.com/cs/normalizing-inputs-artificial-neural-network</a:t>
            </a:r>
          </a:p>
        </p:txBody>
      </p:sp>
    </p:spTree>
    <p:extLst>
      <p:ext uri="{BB962C8B-B14F-4D97-AF65-F5344CB8AC3E}">
        <p14:creationId xmlns:p14="http://schemas.microsoft.com/office/powerpoint/2010/main" val="371947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The Sense of “Simple” Average</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533796" y="858412"/>
            <a:ext cx="8175625" cy="1311262"/>
          </a:xfrm>
        </p:spPr>
        <p:txBody>
          <a:bodyPr/>
          <a:lstStyle/>
          <a:p>
            <a:r>
              <a:rPr lang="en-US" dirty="0"/>
              <a:t>In a series of records, each record may be not representative of the trend due to random fluctuations.</a:t>
            </a:r>
          </a:p>
          <a:p>
            <a:r>
              <a:rPr lang="en-US" dirty="0"/>
              <a:t>The average for a number of points presents a more robust information smoothen from fluctuations.</a:t>
            </a:r>
          </a:p>
        </p:txBody>
      </p:sp>
      <p:graphicFrame>
        <p:nvGraphicFramePr>
          <p:cNvPr id="32" name="Object 31">
            <a:extLst>
              <a:ext uri="{FF2B5EF4-FFF2-40B4-BE49-F238E27FC236}">
                <a16:creationId xmlns:a16="http://schemas.microsoft.com/office/drawing/2014/main" id="{CA8F5F75-352D-2917-86DC-E81AEA6A3784}"/>
              </a:ext>
            </a:extLst>
          </p:cNvPr>
          <p:cNvGraphicFramePr>
            <a:graphicFrameLocks noChangeAspect="1"/>
          </p:cNvGraphicFramePr>
          <p:nvPr/>
        </p:nvGraphicFramePr>
        <p:xfrm>
          <a:off x="4256088" y="2503488"/>
          <a:ext cx="4024312" cy="1851025"/>
        </p:xfrm>
        <a:graphic>
          <a:graphicData uri="http://schemas.openxmlformats.org/presentationml/2006/ole">
            <mc:AlternateContent xmlns:mc="http://schemas.openxmlformats.org/markup-compatibility/2006">
              <mc:Choice xmlns:v="urn:schemas-microsoft-com:vml" Requires="v">
                <p:oleObj name="Equation" r:id="rId2" imgW="2019240" imgH="927000" progId="Equation.DSMT4">
                  <p:embed/>
                </p:oleObj>
              </mc:Choice>
              <mc:Fallback>
                <p:oleObj name="Equation" r:id="rId2" imgW="2019240" imgH="927000" progId="Equation.DSMT4">
                  <p:embed/>
                  <p:pic>
                    <p:nvPicPr>
                      <p:cNvPr id="32" name="Object 31">
                        <a:extLst>
                          <a:ext uri="{FF2B5EF4-FFF2-40B4-BE49-F238E27FC236}">
                            <a16:creationId xmlns:a16="http://schemas.microsoft.com/office/drawing/2014/main" id="{CA8F5F75-352D-2917-86DC-E81AEA6A3784}"/>
                          </a:ext>
                        </a:extLst>
                      </p:cNvPr>
                      <p:cNvPicPr/>
                      <p:nvPr/>
                    </p:nvPicPr>
                    <p:blipFill>
                      <a:blip r:embed="rId3"/>
                      <a:stretch>
                        <a:fillRect/>
                      </a:stretch>
                    </p:blipFill>
                    <p:spPr>
                      <a:xfrm>
                        <a:off x="4256088" y="2503488"/>
                        <a:ext cx="4024312" cy="1851025"/>
                      </a:xfrm>
                      <a:prstGeom prst="rect">
                        <a:avLst/>
                      </a:prstGeom>
                    </p:spPr>
                  </p:pic>
                </p:oleObj>
              </mc:Fallback>
            </mc:AlternateContent>
          </a:graphicData>
        </a:graphic>
      </p:graphicFrame>
      <p:grpSp>
        <p:nvGrpSpPr>
          <p:cNvPr id="38" name="Group 37">
            <a:extLst>
              <a:ext uri="{FF2B5EF4-FFF2-40B4-BE49-F238E27FC236}">
                <a16:creationId xmlns:a16="http://schemas.microsoft.com/office/drawing/2014/main" id="{DB79500A-C444-4D7D-DE2C-2E1181AFB666}"/>
              </a:ext>
            </a:extLst>
          </p:cNvPr>
          <p:cNvGrpSpPr/>
          <p:nvPr/>
        </p:nvGrpSpPr>
        <p:grpSpPr>
          <a:xfrm>
            <a:off x="571896" y="2517753"/>
            <a:ext cx="3147033" cy="2320947"/>
            <a:chOff x="488363" y="2460603"/>
            <a:chExt cx="3147033" cy="2320947"/>
          </a:xfrm>
        </p:grpSpPr>
        <p:grpSp>
          <p:nvGrpSpPr>
            <p:cNvPr id="8" name="Group 7">
              <a:extLst>
                <a:ext uri="{FF2B5EF4-FFF2-40B4-BE49-F238E27FC236}">
                  <a16:creationId xmlns:a16="http://schemas.microsoft.com/office/drawing/2014/main" id="{E30E042D-A400-B436-B69F-D9359E28C267}"/>
                </a:ext>
              </a:extLst>
            </p:cNvPr>
            <p:cNvGrpSpPr/>
            <p:nvPr/>
          </p:nvGrpSpPr>
          <p:grpSpPr>
            <a:xfrm>
              <a:off x="933143" y="2599103"/>
              <a:ext cx="2594163" cy="1840615"/>
              <a:chOff x="1981200" y="2742010"/>
              <a:chExt cx="3657600" cy="1810940"/>
            </a:xfrm>
          </p:grpSpPr>
          <p:cxnSp>
            <p:nvCxnSpPr>
              <p:cNvPr id="4" name="Straight Connector 3">
                <a:extLst>
                  <a:ext uri="{FF2B5EF4-FFF2-40B4-BE49-F238E27FC236}">
                    <a16:creationId xmlns:a16="http://schemas.microsoft.com/office/drawing/2014/main" id="{5D12ED68-0DCA-E3A7-C43E-BEEE6F22D955}"/>
                  </a:ext>
                </a:extLst>
              </p:cNvPr>
              <p:cNvCxnSpPr>
                <a:stCxn id="20" idx="3"/>
              </p:cNvCxnSpPr>
              <p:nvPr/>
            </p:nvCxnSpPr>
            <p:spPr bwMode="auto">
              <a:xfrm>
                <a:off x="1981200" y="2742010"/>
                <a:ext cx="0" cy="1810940"/>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a:extLst>
                  <a:ext uri="{FF2B5EF4-FFF2-40B4-BE49-F238E27FC236}">
                    <a16:creationId xmlns:a16="http://schemas.microsoft.com/office/drawing/2014/main" id="{543B059B-04AB-CE11-B869-3DC8590A7DC8}"/>
                  </a:ext>
                </a:extLst>
              </p:cNvPr>
              <p:cNvCxnSpPr/>
              <p:nvPr/>
            </p:nvCxnSpPr>
            <p:spPr bwMode="auto">
              <a:xfrm>
                <a:off x="1981200" y="4552950"/>
                <a:ext cx="3657600" cy="0"/>
              </a:xfrm>
              <a:prstGeom prst="line">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Freeform: Shape 15">
              <a:extLst>
                <a:ext uri="{FF2B5EF4-FFF2-40B4-BE49-F238E27FC236}">
                  <a16:creationId xmlns:a16="http://schemas.microsoft.com/office/drawing/2014/main" id="{32386FEE-2577-8EFC-51EA-53D451634274}"/>
                </a:ext>
              </a:extLst>
            </p:cNvPr>
            <p:cNvSpPr/>
            <p:nvPr/>
          </p:nvSpPr>
          <p:spPr bwMode="auto">
            <a:xfrm>
              <a:off x="1006960" y="2860993"/>
              <a:ext cx="2466299" cy="1439412"/>
            </a:xfrm>
            <a:custGeom>
              <a:avLst/>
              <a:gdLst>
                <a:gd name="connsiteX0" fmla="*/ 0 w 4036742"/>
                <a:gd name="connsiteY0" fmla="*/ 925551 h 1416205"/>
                <a:gd name="connsiteX1" fmla="*/ 44605 w 4036742"/>
                <a:gd name="connsiteY1" fmla="*/ 501805 h 1416205"/>
                <a:gd name="connsiteX2" fmla="*/ 66907 w 4036742"/>
                <a:gd name="connsiteY2" fmla="*/ 423746 h 1416205"/>
                <a:gd name="connsiteX3" fmla="*/ 89210 w 4036742"/>
                <a:gd name="connsiteY3" fmla="*/ 390293 h 1416205"/>
                <a:gd name="connsiteX4" fmla="*/ 144966 w 4036742"/>
                <a:gd name="connsiteY4" fmla="*/ 501805 h 1416205"/>
                <a:gd name="connsiteX5" fmla="*/ 200722 w 4036742"/>
                <a:gd name="connsiteY5" fmla="*/ 602166 h 1416205"/>
                <a:gd name="connsiteX6" fmla="*/ 223024 w 4036742"/>
                <a:gd name="connsiteY6" fmla="*/ 657922 h 1416205"/>
                <a:gd name="connsiteX7" fmla="*/ 245327 w 4036742"/>
                <a:gd name="connsiteY7" fmla="*/ 680224 h 1416205"/>
                <a:gd name="connsiteX8" fmla="*/ 267629 w 4036742"/>
                <a:gd name="connsiteY8" fmla="*/ 724829 h 1416205"/>
                <a:gd name="connsiteX9" fmla="*/ 289932 w 4036742"/>
                <a:gd name="connsiteY9" fmla="*/ 758283 h 1416205"/>
                <a:gd name="connsiteX10" fmla="*/ 379142 w 4036742"/>
                <a:gd name="connsiteY10" fmla="*/ 512956 h 1416205"/>
                <a:gd name="connsiteX11" fmla="*/ 412595 w 4036742"/>
                <a:gd name="connsiteY11" fmla="*/ 457200 h 1416205"/>
                <a:gd name="connsiteX12" fmla="*/ 423746 w 4036742"/>
                <a:gd name="connsiteY12" fmla="*/ 423746 h 1416205"/>
                <a:gd name="connsiteX13" fmla="*/ 602166 w 4036742"/>
                <a:gd name="connsiteY13" fmla="*/ 646771 h 1416205"/>
                <a:gd name="connsiteX14" fmla="*/ 669073 w 4036742"/>
                <a:gd name="connsiteY14" fmla="*/ 836342 h 1416205"/>
                <a:gd name="connsiteX15" fmla="*/ 735981 w 4036742"/>
                <a:gd name="connsiteY15" fmla="*/ 546410 h 1416205"/>
                <a:gd name="connsiteX16" fmla="*/ 758283 w 4036742"/>
                <a:gd name="connsiteY16" fmla="*/ 524107 h 1416205"/>
                <a:gd name="connsiteX17" fmla="*/ 959005 w 4036742"/>
                <a:gd name="connsiteY17" fmla="*/ 880946 h 1416205"/>
                <a:gd name="connsiteX18" fmla="*/ 1014761 w 4036742"/>
                <a:gd name="connsiteY18" fmla="*/ 535259 h 1416205"/>
                <a:gd name="connsiteX19" fmla="*/ 1070517 w 4036742"/>
                <a:gd name="connsiteY19" fmla="*/ 412595 h 1416205"/>
                <a:gd name="connsiteX20" fmla="*/ 1103971 w 4036742"/>
                <a:gd name="connsiteY20" fmla="*/ 234176 h 1416205"/>
                <a:gd name="connsiteX21" fmla="*/ 1126273 w 4036742"/>
                <a:gd name="connsiteY21" fmla="*/ 189571 h 1416205"/>
                <a:gd name="connsiteX22" fmla="*/ 1148576 w 4036742"/>
                <a:gd name="connsiteY22" fmla="*/ 245327 h 1416205"/>
                <a:gd name="connsiteX23" fmla="*/ 1226634 w 4036742"/>
                <a:gd name="connsiteY23" fmla="*/ 401444 h 1416205"/>
                <a:gd name="connsiteX24" fmla="*/ 1282390 w 4036742"/>
                <a:gd name="connsiteY24" fmla="*/ 568712 h 1416205"/>
                <a:gd name="connsiteX25" fmla="*/ 1338146 w 4036742"/>
                <a:gd name="connsiteY25" fmla="*/ 691376 h 1416205"/>
                <a:gd name="connsiteX26" fmla="*/ 1393902 w 4036742"/>
                <a:gd name="connsiteY26" fmla="*/ 791737 h 1416205"/>
                <a:gd name="connsiteX27" fmla="*/ 1405054 w 4036742"/>
                <a:gd name="connsiteY27" fmla="*/ 512956 h 1416205"/>
                <a:gd name="connsiteX28" fmla="*/ 1494263 w 4036742"/>
                <a:gd name="connsiteY28" fmla="*/ 579863 h 1416205"/>
                <a:gd name="connsiteX29" fmla="*/ 1594624 w 4036742"/>
                <a:gd name="connsiteY29" fmla="*/ 724829 h 1416205"/>
                <a:gd name="connsiteX30" fmla="*/ 1750742 w 4036742"/>
                <a:gd name="connsiteY30" fmla="*/ 959005 h 1416205"/>
                <a:gd name="connsiteX31" fmla="*/ 1795346 w 4036742"/>
                <a:gd name="connsiteY31" fmla="*/ 880946 h 1416205"/>
                <a:gd name="connsiteX32" fmla="*/ 1806498 w 4036742"/>
                <a:gd name="connsiteY32" fmla="*/ 836342 h 1416205"/>
                <a:gd name="connsiteX33" fmla="*/ 1873405 w 4036742"/>
                <a:gd name="connsiteY33" fmla="*/ 702527 h 1416205"/>
                <a:gd name="connsiteX34" fmla="*/ 1884556 w 4036742"/>
                <a:gd name="connsiteY34" fmla="*/ 635620 h 1416205"/>
                <a:gd name="connsiteX35" fmla="*/ 1895707 w 4036742"/>
                <a:gd name="connsiteY35" fmla="*/ 591015 h 1416205"/>
                <a:gd name="connsiteX36" fmla="*/ 1973766 w 4036742"/>
                <a:gd name="connsiteY36" fmla="*/ 669073 h 1416205"/>
                <a:gd name="connsiteX37" fmla="*/ 2040673 w 4036742"/>
                <a:gd name="connsiteY37" fmla="*/ 769434 h 1416205"/>
                <a:gd name="connsiteX38" fmla="*/ 2085278 w 4036742"/>
                <a:gd name="connsiteY38" fmla="*/ 825190 h 1416205"/>
                <a:gd name="connsiteX39" fmla="*/ 2118732 w 4036742"/>
                <a:gd name="connsiteY39" fmla="*/ 635620 h 1416205"/>
                <a:gd name="connsiteX40" fmla="*/ 2286000 w 4036742"/>
                <a:gd name="connsiteY40" fmla="*/ 234176 h 1416205"/>
                <a:gd name="connsiteX41" fmla="*/ 2330605 w 4036742"/>
                <a:gd name="connsiteY41" fmla="*/ 122663 h 1416205"/>
                <a:gd name="connsiteX42" fmla="*/ 2397512 w 4036742"/>
                <a:gd name="connsiteY42" fmla="*/ 223024 h 1416205"/>
                <a:gd name="connsiteX43" fmla="*/ 2564781 w 4036742"/>
                <a:gd name="connsiteY43" fmla="*/ 713678 h 1416205"/>
                <a:gd name="connsiteX44" fmla="*/ 2587083 w 4036742"/>
                <a:gd name="connsiteY44" fmla="*/ 780585 h 1416205"/>
                <a:gd name="connsiteX45" fmla="*/ 2609385 w 4036742"/>
                <a:gd name="connsiteY45" fmla="*/ 892098 h 1416205"/>
                <a:gd name="connsiteX46" fmla="*/ 2798956 w 4036742"/>
                <a:gd name="connsiteY46" fmla="*/ 1416205 h 1416205"/>
                <a:gd name="connsiteX47" fmla="*/ 2832410 w 4036742"/>
                <a:gd name="connsiteY47" fmla="*/ 802888 h 1416205"/>
                <a:gd name="connsiteX48" fmla="*/ 2877015 w 4036742"/>
                <a:gd name="connsiteY48" fmla="*/ 579863 h 1416205"/>
                <a:gd name="connsiteX49" fmla="*/ 2888166 w 4036742"/>
                <a:gd name="connsiteY49" fmla="*/ 457200 h 1416205"/>
                <a:gd name="connsiteX50" fmla="*/ 2910468 w 4036742"/>
                <a:gd name="connsiteY50" fmla="*/ 78059 h 1416205"/>
                <a:gd name="connsiteX51" fmla="*/ 2955073 w 4036742"/>
                <a:gd name="connsiteY51" fmla="*/ 0 h 1416205"/>
                <a:gd name="connsiteX52" fmla="*/ 3021981 w 4036742"/>
                <a:gd name="connsiteY52" fmla="*/ 312234 h 1416205"/>
                <a:gd name="connsiteX53" fmla="*/ 3111190 w 4036742"/>
                <a:gd name="connsiteY53" fmla="*/ 669073 h 1416205"/>
                <a:gd name="connsiteX54" fmla="*/ 3155795 w 4036742"/>
                <a:gd name="connsiteY54" fmla="*/ 769434 h 1416205"/>
                <a:gd name="connsiteX55" fmla="*/ 3189249 w 4036742"/>
                <a:gd name="connsiteY55" fmla="*/ 646771 h 1416205"/>
                <a:gd name="connsiteX56" fmla="*/ 3233854 w 4036742"/>
                <a:gd name="connsiteY56" fmla="*/ 579863 h 1416205"/>
                <a:gd name="connsiteX57" fmla="*/ 3267307 w 4036742"/>
                <a:gd name="connsiteY57" fmla="*/ 669073 h 1416205"/>
                <a:gd name="connsiteX58" fmla="*/ 3300761 w 4036742"/>
                <a:gd name="connsiteY58" fmla="*/ 646771 h 1416205"/>
                <a:gd name="connsiteX59" fmla="*/ 3367668 w 4036742"/>
                <a:gd name="connsiteY59" fmla="*/ 579863 h 1416205"/>
                <a:gd name="connsiteX60" fmla="*/ 3445727 w 4036742"/>
                <a:gd name="connsiteY60" fmla="*/ 791737 h 1416205"/>
                <a:gd name="connsiteX61" fmla="*/ 3523785 w 4036742"/>
                <a:gd name="connsiteY61" fmla="*/ 724829 h 1416205"/>
                <a:gd name="connsiteX62" fmla="*/ 3568390 w 4036742"/>
                <a:gd name="connsiteY62" fmla="*/ 646771 h 1416205"/>
                <a:gd name="connsiteX63" fmla="*/ 3590693 w 4036742"/>
                <a:gd name="connsiteY63" fmla="*/ 602166 h 1416205"/>
                <a:gd name="connsiteX64" fmla="*/ 3601844 w 4036742"/>
                <a:gd name="connsiteY64" fmla="*/ 568712 h 1416205"/>
                <a:gd name="connsiteX65" fmla="*/ 3624146 w 4036742"/>
                <a:gd name="connsiteY65" fmla="*/ 490654 h 1416205"/>
                <a:gd name="connsiteX66" fmla="*/ 3746810 w 4036742"/>
                <a:gd name="connsiteY66" fmla="*/ 802888 h 1416205"/>
                <a:gd name="connsiteX67" fmla="*/ 3802566 w 4036742"/>
                <a:gd name="connsiteY67" fmla="*/ 936702 h 1416205"/>
                <a:gd name="connsiteX68" fmla="*/ 3958683 w 4036742"/>
                <a:gd name="connsiteY68" fmla="*/ 702527 h 1416205"/>
                <a:gd name="connsiteX69" fmla="*/ 4003288 w 4036742"/>
                <a:gd name="connsiteY69" fmla="*/ 557561 h 1416205"/>
                <a:gd name="connsiteX70" fmla="*/ 4036742 w 4036742"/>
                <a:gd name="connsiteY70" fmla="*/ 501805 h 14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6742" h="1416205">
                  <a:moveTo>
                    <a:pt x="0" y="925551"/>
                  </a:moveTo>
                  <a:cubicBezTo>
                    <a:pt x="22297" y="602245"/>
                    <a:pt x="-389" y="696775"/>
                    <a:pt x="44605" y="501805"/>
                  </a:cubicBezTo>
                  <a:cubicBezTo>
                    <a:pt x="47667" y="488536"/>
                    <a:pt x="59300" y="438960"/>
                    <a:pt x="66907" y="423746"/>
                  </a:cubicBezTo>
                  <a:cubicBezTo>
                    <a:pt x="72901" y="411759"/>
                    <a:pt x="81776" y="401444"/>
                    <a:pt x="89210" y="390293"/>
                  </a:cubicBezTo>
                  <a:cubicBezTo>
                    <a:pt x="107795" y="427464"/>
                    <a:pt x="128309" y="463731"/>
                    <a:pt x="144966" y="501805"/>
                  </a:cubicBezTo>
                  <a:cubicBezTo>
                    <a:pt x="187416" y="598834"/>
                    <a:pt x="140474" y="541918"/>
                    <a:pt x="200722" y="602166"/>
                  </a:cubicBezTo>
                  <a:cubicBezTo>
                    <a:pt x="208156" y="620751"/>
                    <a:pt x="213093" y="640542"/>
                    <a:pt x="223024" y="657922"/>
                  </a:cubicBezTo>
                  <a:cubicBezTo>
                    <a:pt x="228240" y="667050"/>
                    <a:pt x="239495" y="671476"/>
                    <a:pt x="245327" y="680224"/>
                  </a:cubicBezTo>
                  <a:cubicBezTo>
                    <a:pt x="254548" y="694055"/>
                    <a:pt x="259382" y="710396"/>
                    <a:pt x="267629" y="724829"/>
                  </a:cubicBezTo>
                  <a:cubicBezTo>
                    <a:pt x="274278" y="736465"/>
                    <a:pt x="282498" y="747132"/>
                    <a:pt x="289932" y="758283"/>
                  </a:cubicBezTo>
                  <a:cubicBezTo>
                    <a:pt x="477899" y="409199"/>
                    <a:pt x="304308" y="774874"/>
                    <a:pt x="379142" y="512956"/>
                  </a:cubicBezTo>
                  <a:cubicBezTo>
                    <a:pt x="385096" y="492116"/>
                    <a:pt x="402902" y="476586"/>
                    <a:pt x="412595" y="457200"/>
                  </a:cubicBezTo>
                  <a:cubicBezTo>
                    <a:pt x="417852" y="446686"/>
                    <a:pt x="420029" y="434897"/>
                    <a:pt x="423746" y="423746"/>
                  </a:cubicBezTo>
                  <a:cubicBezTo>
                    <a:pt x="503779" y="503779"/>
                    <a:pt x="549649" y="537985"/>
                    <a:pt x="602166" y="646771"/>
                  </a:cubicBezTo>
                  <a:cubicBezTo>
                    <a:pt x="631299" y="707117"/>
                    <a:pt x="669073" y="836342"/>
                    <a:pt x="669073" y="836342"/>
                  </a:cubicBezTo>
                  <a:cubicBezTo>
                    <a:pt x="688171" y="664460"/>
                    <a:pt x="664666" y="665270"/>
                    <a:pt x="735981" y="546410"/>
                  </a:cubicBezTo>
                  <a:cubicBezTo>
                    <a:pt x="741390" y="537395"/>
                    <a:pt x="750849" y="531541"/>
                    <a:pt x="758283" y="524107"/>
                  </a:cubicBezTo>
                  <a:cubicBezTo>
                    <a:pt x="918001" y="831257"/>
                    <a:pt x="842370" y="717658"/>
                    <a:pt x="959005" y="880946"/>
                  </a:cubicBezTo>
                  <a:cubicBezTo>
                    <a:pt x="977590" y="765717"/>
                    <a:pt x="987727" y="648803"/>
                    <a:pt x="1014761" y="535259"/>
                  </a:cubicBezTo>
                  <a:cubicBezTo>
                    <a:pt x="1025164" y="491567"/>
                    <a:pt x="1056314" y="455204"/>
                    <a:pt x="1070517" y="412595"/>
                  </a:cubicBezTo>
                  <a:cubicBezTo>
                    <a:pt x="1169972" y="114231"/>
                    <a:pt x="1043215" y="436700"/>
                    <a:pt x="1103971" y="234176"/>
                  </a:cubicBezTo>
                  <a:cubicBezTo>
                    <a:pt x="1108748" y="218254"/>
                    <a:pt x="1118839" y="204439"/>
                    <a:pt x="1126273" y="189571"/>
                  </a:cubicBezTo>
                  <a:cubicBezTo>
                    <a:pt x="1133707" y="208156"/>
                    <a:pt x="1140007" y="227237"/>
                    <a:pt x="1148576" y="245327"/>
                  </a:cubicBezTo>
                  <a:cubicBezTo>
                    <a:pt x="1173483" y="297908"/>
                    <a:pt x="1204388" y="347683"/>
                    <a:pt x="1226634" y="401444"/>
                  </a:cubicBezTo>
                  <a:cubicBezTo>
                    <a:pt x="1249106" y="455750"/>
                    <a:pt x="1261292" y="513857"/>
                    <a:pt x="1282390" y="568712"/>
                  </a:cubicBezTo>
                  <a:cubicBezTo>
                    <a:pt x="1298513" y="610632"/>
                    <a:pt x="1320144" y="650228"/>
                    <a:pt x="1338146" y="691376"/>
                  </a:cubicBezTo>
                  <a:cubicBezTo>
                    <a:pt x="1373921" y="773148"/>
                    <a:pt x="1342339" y="722985"/>
                    <a:pt x="1393902" y="791737"/>
                  </a:cubicBezTo>
                  <a:cubicBezTo>
                    <a:pt x="1397619" y="698810"/>
                    <a:pt x="1365242" y="597005"/>
                    <a:pt x="1405054" y="512956"/>
                  </a:cubicBezTo>
                  <a:cubicBezTo>
                    <a:pt x="1420966" y="479364"/>
                    <a:pt x="1469478" y="552162"/>
                    <a:pt x="1494263" y="579863"/>
                  </a:cubicBezTo>
                  <a:cubicBezTo>
                    <a:pt x="1533452" y="623662"/>
                    <a:pt x="1563912" y="674720"/>
                    <a:pt x="1594624" y="724829"/>
                  </a:cubicBezTo>
                  <a:cubicBezTo>
                    <a:pt x="1738191" y="959068"/>
                    <a:pt x="1639314" y="875433"/>
                    <a:pt x="1750742" y="959005"/>
                  </a:cubicBezTo>
                  <a:cubicBezTo>
                    <a:pt x="1769230" y="931273"/>
                    <a:pt x="1783218" y="913286"/>
                    <a:pt x="1795346" y="880946"/>
                  </a:cubicBezTo>
                  <a:cubicBezTo>
                    <a:pt x="1800727" y="866596"/>
                    <a:pt x="1801261" y="850745"/>
                    <a:pt x="1806498" y="836342"/>
                  </a:cubicBezTo>
                  <a:cubicBezTo>
                    <a:pt x="1832341" y="765273"/>
                    <a:pt x="1837749" y="761952"/>
                    <a:pt x="1873405" y="702527"/>
                  </a:cubicBezTo>
                  <a:cubicBezTo>
                    <a:pt x="1877122" y="680225"/>
                    <a:pt x="1880122" y="657791"/>
                    <a:pt x="1884556" y="635620"/>
                  </a:cubicBezTo>
                  <a:cubicBezTo>
                    <a:pt x="1887562" y="620592"/>
                    <a:pt x="1881357" y="585634"/>
                    <a:pt x="1895707" y="591015"/>
                  </a:cubicBezTo>
                  <a:cubicBezTo>
                    <a:pt x="1930161" y="603935"/>
                    <a:pt x="1950562" y="640514"/>
                    <a:pt x="1973766" y="669073"/>
                  </a:cubicBezTo>
                  <a:cubicBezTo>
                    <a:pt x="1999120" y="700278"/>
                    <a:pt x="2017304" y="736717"/>
                    <a:pt x="2040673" y="769434"/>
                  </a:cubicBezTo>
                  <a:cubicBezTo>
                    <a:pt x="2054507" y="788802"/>
                    <a:pt x="2070410" y="806605"/>
                    <a:pt x="2085278" y="825190"/>
                  </a:cubicBezTo>
                  <a:cubicBezTo>
                    <a:pt x="2096429" y="762000"/>
                    <a:pt x="2103169" y="697871"/>
                    <a:pt x="2118732" y="635620"/>
                  </a:cubicBezTo>
                  <a:cubicBezTo>
                    <a:pt x="2202426" y="300843"/>
                    <a:pt x="2148339" y="647171"/>
                    <a:pt x="2286000" y="234176"/>
                  </a:cubicBezTo>
                  <a:cubicBezTo>
                    <a:pt x="2313559" y="151498"/>
                    <a:pt x="2297788" y="188295"/>
                    <a:pt x="2330605" y="122663"/>
                  </a:cubicBezTo>
                  <a:cubicBezTo>
                    <a:pt x="2352907" y="156117"/>
                    <a:pt x="2381674" y="186069"/>
                    <a:pt x="2397512" y="223024"/>
                  </a:cubicBezTo>
                  <a:cubicBezTo>
                    <a:pt x="2540073" y="555666"/>
                    <a:pt x="2498847" y="489503"/>
                    <a:pt x="2564781" y="713678"/>
                  </a:cubicBezTo>
                  <a:cubicBezTo>
                    <a:pt x="2571414" y="736231"/>
                    <a:pt x="2581381" y="757778"/>
                    <a:pt x="2587083" y="780585"/>
                  </a:cubicBezTo>
                  <a:cubicBezTo>
                    <a:pt x="2596277" y="817360"/>
                    <a:pt x="2598038" y="855929"/>
                    <a:pt x="2609385" y="892098"/>
                  </a:cubicBezTo>
                  <a:cubicBezTo>
                    <a:pt x="2737762" y="1301300"/>
                    <a:pt x="2699025" y="1216346"/>
                    <a:pt x="2798956" y="1416205"/>
                  </a:cubicBezTo>
                  <a:cubicBezTo>
                    <a:pt x="2804977" y="1247618"/>
                    <a:pt x="2810842" y="971839"/>
                    <a:pt x="2832410" y="802888"/>
                  </a:cubicBezTo>
                  <a:cubicBezTo>
                    <a:pt x="2842011" y="727684"/>
                    <a:pt x="2862147" y="654205"/>
                    <a:pt x="2877015" y="579863"/>
                  </a:cubicBezTo>
                  <a:cubicBezTo>
                    <a:pt x="2880732" y="538975"/>
                    <a:pt x="2885435" y="498165"/>
                    <a:pt x="2888166" y="457200"/>
                  </a:cubicBezTo>
                  <a:cubicBezTo>
                    <a:pt x="2896587" y="330882"/>
                    <a:pt x="2900758" y="204285"/>
                    <a:pt x="2910468" y="78059"/>
                  </a:cubicBezTo>
                  <a:cubicBezTo>
                    <a:pt x="2915310" y="15120"/>
                    <a:pt x="2912170" y="28602"/>
                    <a:pt x="2955073" y="0"/>
                  </a:cubicBezTo>
                  <a:cubicBezTo>
                    <a:pt x="2979510" y="171060"/>
                    <a:pt x="2954219" y="11071"/>
                    <a:pt x="3021981" y="312234"/>
                  </a:cubicBezTo>
                  <a:cubicBezTo>
                    <a:pt x="3059195" y="477629"/>
                    <a:pt x="3057833" y="522341"/>
                    <a:pt x="3111190" y="669073"/>
                  </a:cubicBezTo>
                  <a:cubicBezTo>
                    <a:pt x="3123701" y="703478"/>
                    <a:pt x="3140927" y="735980"/>
                    <a:pt x="3155795" y="769434"/>
                  </a:cubicBezTo>
                  <a:cubicBezTo>
                    <a:pt x="3166946" y="728546"/>
                    <a:pt x="3173112" y="685960"/>
                    <a:pt x="3189249" y="646771"/>
                  </a:cubicBezTo>
                  <a:cubicBezTo>
                    <a:pt x="3199455" y="621986"/>
                    <a:pt x="3207414" y="584270"/>
                    <a:pt x="3233854" y="579863"/>
                  </a:cubicBezTo>
                  <a:cubicBezTo>
                    <a:pt x="3238064" y="579161"/>
                    <a:pt x="3263013" y="656191"/>
                    <a:pt x="3267307" y="669073"/>
                  </a:cubicBezTo>
                  <a:cubicBezTo>
                    <a:pt x="3278458" y="661639"/>
                    <a:pt x="3290744" y="655675"/>
                    <a:pt x="3300761" y="646771"/>
                  </a:cubicBezTo>
                  <a:cubicBezTo>
                    <a:pt x="3324335" y="625817"/>
                    <a:pt x="3345365" y="557560"/>
                    <a:pt x="3367668" y="579863"/>
                  </a:cubicBezTo>
                  <a:cubicBezTo>
                    <a:pt x="3420889" y="633084"/>
                    <a:pt x="3445727" y="791737"/>
                    <a:pt x="3445727" y="791737"/>
                  </a:cubicBezTo>
                  <a:cubicBezTo>
                    <a:pt x="3471746" y="769434"/>
                    <a:pt x="3501649" y="750990"/>
                    <a:pt x="3523785" y="724829"/>
                  </a:cubicBezTo>
                  <a:cubicBezTo>
                    <a:pt x="3543142" y="701952"/>
                    <a:pt x="3554040" y="673080"/>
                    <a:pt x="3568390" y="646771"/>
                  </a:cubicBezTo>
                  <a:cubicBezTo>
                    <a:pt x="3576350" y="632177"/>
                    <a:pt x="3584145" y="617445"/>
                    <a:pt x="3590693" y="602166"/>
                  </a:cubicBezTo>
                  <a:cubicBezTo>
                    <a:pt x="3595323" y="591362"/>
                    <a:pt x="3598466" y="579971"/>
                    <a:pt x="3601844" y="568712"/>
                  </a:cubicBezTo>
                  <a:cubicBezTo>
                    <a:pt x="3609620" y="542793"/>
                    <a:pt x="3616712" y="516673"/>
                    <a:pt x="3624146" y="490654"/>
                  </a:cubicBezTo>
                  <a:cubicBezTo>
                    <a:pt x="3665034" y="594732"/>
                    <a:pt x="3696802" y="702872"/>
                    <a:pt x="3746810" y="802888"/>
                  </a:cubicBezTo>
                  <a:cubicBezTo>
                    <a:pt x="3798269" y="905806"/>
                    <a:pt x="3783352" y="859844"/>
                    <a:pt x="3802566" y="936702"/>
                  </a:cubicBezTo>
                  <a:cubicBezTo>
                    <a:pt x="3934861" y="910244"/>
                    <a:pt x="3865168" y="939910"/>
                    <a:pt x="3958683" y="702527"/>
                  </a:cubicBezTo>
                  <a:cubicBezTo>
                    <a:pt x="3977214" y="655488"/>
                    <a:pt x="3984963" y="604681"/>
                    <a:pt x="4003288" y="557561"/>
                  </a:cubicBezTo>
                  <a:cubicBezTo>
                    <a:pt x="4011144" y="537361"/>
                    <a:pt x="4036742" y="501805"/>
                    <a:pt x="4036742" y="501805"/>
                  </a:cubicBezTo>
                </a:path>
              </a:pathLst>
            </a:custGeom>
            <a:noFill/>
            <a:ln w="12700" cap="flat" cmpd="sng" algn="ctr">
              <a:solidFill>
                <a:srgbClr val="0070C0"/>
              </a:solidFill>
              <a:prstDash val="solid"/>
              <a:miter lim="800000"/>
              <a:headEnd type="none" w="med" len="med"/>
              <a:tailEnd type="none" w="med" len="med"/>
            </a:ln>
            <a:effectLst/>
          </p:spPr>
          <p:txBody>
            <a:bodyPr rtlCol="0" anchor="ctr"/>
            <a:lstStyle/>
            <a:p>
              <a:pPr algn="ctr"/>
              <a:endParaRPr lang="en-US"/>
            </a:p>
          </p:txBody>
        </p:sp>
        <p:cxnSp>
          <p:nvCxnSpPr>
            <p:cNvPr id="18" name="Straight Connector 17">
              <a:extLst>
                <a:ext uri="{FF2B5EF4-FFF2-40B4-BE49-F238E27FC236}">
                  <a16:creationId xmlns:a16="http://schemas.microsoft.com/office/drawing/2014/main" id="{9D9F899C-BD3C-6B6F-DD0C-4D60F682506D}"/>
                </a:ext>
              </a:extLst>
            </p:cNvPr>
            <p:cNvCxnSpPr/>
            <p:nvPr/>
          </p:nvCxnSpPr>
          <p:spPr bwMode="auto">
            <a:xfrm>
              <a:off x="933143" y="3510334"/>
              <a:ext cx="2594163" cy="0"/>
            </a:xfrm>
            <a:prstGeom prst="line">
              <a:avLst/>
            </a:prstGeom>
            <a:solidFill>
              <a:schemeClr val="accent1"/>
            </a:solidFill>
            <a:ln w="25400" cap="flat" cmpd="sng" algn="ctr">
              <a:solidFill>
                <a:srgbClr val="FF0000"/>
              </a:solidFill>
              <a:prstDash val="dash"/>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0BEE1466-811F-27AD-00F4-4C3164D2EE40}"/>
                </a:ext>
              </a:extLst>
            </p:cNvPr>
            <p:cNvSpPr txBox="1"/>
            <p:nvPr/>
          </p:nvSpPr>
          <p:spPr>
            <a:xfrm>
              <a:off x="488363" y="2460603"/>
              <a:ext cx="444780" cy="276999"/>
            </a:xfrm>
            <a:prstGeom prst="rect">
              <a:avLst/>
            </a:prstGeom>
            <a:noFill/>
          </p:spPr>
          <p:txBody>
            <a:bodyPr wrap="square" lIns="0" tIns="0" rIns="0" bIns="0" rtlCol="0">
              <a:spAutoFit/>
            </a:bodyPr>
            <a:lstStyle/>
            <a:p>
              <a:r>
                <a:rPr lang="en-US" dirty="0"/>
                <a:t>f(t)</a:t>
              </a:r>
            </a:p>
          </p:txBody>
        </p:sp>
        <p:sp>
          <p:nvSpPr>
            <p:cNvPr id="33" name="TextBox 32">
              <a:extLst>
                <a:ext uri="{FF2B5EF4-FFF2-40B4-BE49-F238E27FC236}">
                  <a16:creationId xmlns:a16="http://schemas.microsoft.com/office/drawing/2014/main" id="{9CE75DF1-93EC-2C5F-9272-448C15A0AFA2}"/>
                </a:ext>
              </a:extLst>
            </p:cNvPr>
            <p:cNvSpPr txBox="1"/>
            <p:nvPr/>
          </p:nvSpPr>
          <p:spPr>
            <a:xfrm>
              <a:off x="919628" y="4469950"/>
              <a:ext cx="216180" cy="281538"/>
            </a:xfrm>
            <a:prstGeom prst="rect">
              <a:avLst/>
            </a:prstGeom>
            <a:noFill/>
          </p:spPr>
          <p:txBody>
            <a:bodyPr wrap="square" lIns="0" tIns="0" rIns="0" bIns="0" rtlCol="0">
              <a:spAutoFit/>
            </a:bodyPr>
            <a:lstStyle/>
            <a:p>
              <a:r>
                <a:rPr lang="en-US" dirty="0"/>
                <a:t>t</a:t>
              </a:r>
              <a:r>
                <a:rPr lang="en-US" baseline="-25000" dirty="0"/>
                <a:t>1</a:t>
              </a:r>
            </a:p>
          </p:txBody>
        </p:sp>
        <p:sp>
          <p:nvSpPr>
            <p:cNvPr id="34" name="TextBox 33">
              <a:extLst>
                <a:ext uri="{FF2B5EF4-FFF2-40B4-BE49-F238E27FC236}">
                  <a16:creationId xmlns:a16="http://schemas.microsoft.com/office/drawing/2014/main" id="{DBCF0230-1F86-32E1-E36F-60DA5240BF44}"/>
                </a:ext>
              </a:extLst>
            </p:cNvPr>
            <p:cNvSpPr txBox="1"/>
            <p:nvPr/>
          </p:nvSpPr>
          <p:spPr>
            <a:xfrm>
              <a:off x="3419216" y="4500012"/>
              <a:ext cx="216180" cy="281538"/>
            </a:xfrm>
            <a:prstGeom prst="rect">
              <a:avLst/>
            </a:prstGeom>
            <a:noFill/>
          </p:spPr>
          <p:txBody>
            <a:bodyPr wrap="square" lIns="0" tIns="0" rIns="0" bIns="0" rtlCol="0">
              <a:spAutoFit/>
            </a:bodyPr>
            <a:lstStyle/>
            <a:p>
              <a:r>
                <a:rPr lang="en-US" dirty="0"/>
                <a:t>t</a:t>
              </a:r>
              <a:r>
                <a:rPr lang="en-US" baseline="-25000" dirty="0"/>
                <a:t>2</a:t>
              </a:r>
            </a:p>
          </p:txBody>
        </p:sp>
      </p:grpSp>
    </p:spTree>
    <p:extLst>
      <p:ext uri="{BB962C8B-B14F-4D97-AF65-F5344CB8AC3E}">
        <p14:creationId xmlns:p14="http://schemas.microsoft.com/office/powerpoint/2010/main" val="3728368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5D32-93E0-E51C-87F7-F6FC591881C7}"/>
              </a:ext>
            </a:extLst>
          </p:cNvPr>
          <p:cNvSpPr>
            <a:spLocks noGrp="1"/>
          </p:cNvSpPr>
          <p:nvPr>
            <p:ph type="title"/>
          </p:nvPr>
        </p:nvSpPr>
        <p:spPr/>
        <p:txBody>
          <a:bodyPr/>
          <a:lstStyle/>
          <a:p>
            <a:r>
              <a:rPr lang="en-US" dirty="0"/>
              <a:t>Simple Moving Average (SMA)</a:t>
            </a:r>
          </a:p>
        </p:txBody>
      </p:sp>
      <p:sp>
        <p:nvSpPr>
          <p:cNvPr id="3" name="Content Placeholder 2">
            <a:extLst>
              <a:ext uri="{FF2B5EF4-FFF2-40B4-BE49-F238E27FC236}">
                <a16:creationId xmlns:a16="http://schemas.microsoft.com/office/drawing/2014/main" id="{58D2043C-DD6F-A188-2922-40CF499CFCEB}"/>
              </a:ext>
            </a:extLst>
          </p:cNvPr>
          <p:cNvSpPr>
            <a:spLocks noGrp="1"/>
          </p:cNvSpPr>
          <p:nvPr>
            <p:ph sz="half" idx="2"/>
          </p:nvPr>
        </p:nvSpPr>
        <p:spPr>
          <a:xfrm>
            <a:off x="327312" y="869847"/>
            <a:ext cx="3939887" cy="1371599"/>
          </a:xfrm>
        </p:spPr>
        <p:txBody>
          <a:bodyPr/>
          <a:lstStyle/>
          <a:p>
            <a:r>
              <a:rPr lang="en-US" dirty="0"/>
              <a:t>A simple moving average (SMA) of a time series f(t) is the average value of the variable for the last n days, </a:t>
            </a:r>
          </a:p>
          <a:p>
            <a:endParaRPr lang="en-US" dirty="0"/>
          </a:p>
          <a:p>
            <a:endParaRPr lang="en-US" dirty="0"/>
          </a:p>
          <a:p>
            <a:endParaRPr lang="en-US" dirty="0"/>
          </a:p>
          <a:p>
            <a:pPr>
              <a:buClr>
                <a:schemeClr val="bg1"/>
              </a:buClr>
            </a:pPr>
            <a:r>
              <a:rPr lang="en-US" dirty="0"/>
              <a:t>where n is the SMA’s length </a:t>
            </a:r>
          </a:p>
          <a:p>
            <a:endParaRPr lang="en-US" dirty="0"/>
          </a:p>
          <a:p>
            <a:endParaRPr lang="en-US" dirty="0"/>
          </a:p>
          <a:p>
            <a:endParaRPr lang="en-US" dirty="0"/>
          </a:p>
          <a:p>
            <a:endParaRPr lang="en-US" dirty="0"/>
          </a:p>
        </p:txBody>
      </p:sp>
      <p:sp>
        <p:nvSpPr>
          <p:cNvPr id="7" name="Content Placeholder 6">
            <a:extLst>
              <a:ext uri="{FF2B5EF4-FFF2-40B4-BE49-F238E27FC236}">
                <a16:creationId xmlns:a16="http://schemas.microsoft.com/office/drawing/2014/main" id="{C9AEEF3F-4354-92A2-B3A3-D9A33825ABE7}"/>
              </a:ext>
            </a:extLst>
          </p:cNvPr>
          <p:cNvSpPr>
            <a:spLocks noGrp="1"/>
          </p:cNvSpPr>
          <p:nvPr>
            <p:ph sz="half" idx="10"/>
          </p:nvPr>
        </p:nvSpPr>
        <p:spPr>
          <a:xfrm>
            <a:off x="381000" y="3343106"/>
            <a:ext cx="7916160" cy="1371599"/>
          </a:xfrm>
        </p:spPr>
        <p:txBody>
          <a:bodyPr/>
          <a:lstStyle/>
          <a:p>
            <a:r>
              <a:rPr lang="en-US" dirty="0"/>
              <a:t>SMA(</a:t>
            </a:r>
            <a:r>
              <a:rPr lang="en-US" dirty="0" err="1"/>
              <a:t>f,n</a:t>
            </a:r>
            <a:r>
              <a:rPr lang="en-US" dirty="0"/>
              <a:t>)</a:t>
            </a:r>
            <a:r>
              <a:rPr lang="en-US" baseline="-25000" dirty="0"/>
              <a:t>t </a:t>
            </a:r>
            <a:r>
              <a:rPr lang="en-US" dirty="0"/>
              <a:t>is smoother than f</a:t>
            </a:r>
            <a:r>
              <a:rPr lang="en-US" baseline="-25000" dirty="0"/>
              <a:t>t</a:t>
            </a:r>
            <a:r>
              <a:rPr lang="en-US" dirty="0"/>
              <a:t>. SMA(f,1)</a:t>
            </a:r>
            <a:r>
              <a:rPr lang="en-US" baseline="-25000" dirty="0"/>
              <a:t>t</a:t>
            </a:r>
            <a:r>
              <a:rPr lang="en-US" dirty="0"/>
              <a:t> = f</a:t>
            </a:r>
            <a:r>
              <a:rPr lang="en-US" baseline="-25000" dirty="0"/>
              <a:t>t</a:t>
            </a:r>
            <a:endParaRPr lang="en-US" dirty="0"/>
          </a:p>
          <a:p>
            <a:r>
              <a:rPr lang="en-US" dirty="0"/>
              <a:t>SMA is used in the engineering, finances, weather reports, biomedical areas as a more robust trend indicator than the time series itself.</a:t>
            </a:r>
          </a:p>
          <a:p>
            <a:r>
              <a:rPr lang="en-US" dirty="0"/>
              <a:t>The longer SMA (greater n) the smoother it is.</a:t>
            </a:r>
          </a:p>
          <a:p>
            <a:endParaRPr lang="en-US" dirty="0"/>
          </a:p>
        </p:txBody>
      </p:sp>
      <p:graphicFrame>
        <p:nvGraphicFramePr>
          <p:cNvPr id="4" name="Object 3">
            <a:extLst>
              <a:ext uri="{FF2B5EF4-FFF2-40B4-BE49-F238E27FC236}">
                <a16:creationId xmlns:a16="http://schemas.microsoft.com/office/drawing/2014/main" id="{5DC5792C-D819-DE6E-B9F1-4A10766E8E80}"/>
              </a:ext>
            </a:extLst>
          </p:cNvPr>
          <p:cNvGraphicFramePr>
            <a:graphicFrameLocks noChangeAspect="1"/>
          </p:cNvGraphicFramePr>
          <p:nvPr/>
        </p:nvGraphicFramePr>
        <p:xfrm>
          <a:off x="798513" y="2147888"/>
          <a:ext cx="2744787" cy="847725"/>
        </p:xfrm>
        <a:graphic>
          <a:graphicData uri="http://schemas.openxmlformats.org/presentationml/2006/ole">
            <mc:AlternateContent xmlns:mc="http://schemas.openxmlformats.org/markup-compatibility/2006">
              <mc:Choice xmlns:v="urn:schemas-microsoft-com:vml" Requires="v">
                <p:oleObj name="Equation" r:id="rId2" imgW="1396800" imgH="431640" progId="Equation.DSMT4">
                  <p:embed/>
                </p:oleObj>
              </mc:Choice>
              <mc:Fallback>
                <p:oleObj name="Equation" r:id="rId2" imgW="1396800" imgH="431640" progId="Equation.DSMT4">
                  <p:embed/>
                  <p:pic>
                    <p:nvPicPr>
                      <p:cNvPr id="4" name="Object 3">
                        <a:extLst>
                          <a:ext uri="{FF2B5EF4-FFF2-40B4-BE49-F238E27FC236}">
                            <a16:creationId xmlns:a16="http://schemas.microsoft.com/office/drawing/2014/main" id="{5DC5792C-D819-DE6E-B9F1-4A10766E8E80}"/>
                          </a:ext>
                        </a:extLst>
                      </p:cNvPr>
                      <p:cNvPicPr/>
                      <p:nvPr/>
                    </p:nvPicPr>
                    <p:blipFill>
                      <a:blip r:embed="rId3"/>
                      <a:stretch>
                        <a:fillRect/>
                      </a:stretch>
                    </p:blipFill>
                    <p:spPr>
                      <a:xfrm>
                        <a:off x="798513" y="2147888"/>
                        <a:ext cx="2744787" cy="847725"/>
                      </a:xfrm>
                      <a:prstGeom prst="rect">
                        <a:avLst/>
                      </a:prstGeom>
                    </p:spPr>
                  </p:pic>
                </p:oleObj>
              </mc:Fallback>
            </mc:AlternateContent>
          </a:graphicData>
        </a:graphic>
      </p:graphicFrame>
      <p:grpSp>
        <p:nvGrpSpPr>
          <p:cNvPr id="12" name="Group 11">
            <a:extLst>
              <a:ext uri="{FF2B5EF4-FFF2-40B4-BE49-F238E27FC236}">
                <a16:creationId xmlns:a16="http://schemas.microsoft.com/office/drawing/2014/main" id="{85192C22-C41C-8DE0-29B0-B953F746F4EE}"/>
              </a:ext>
            </a:extLst>
          </p:cNvPr>
          <p:cNvGrpSpPr/>
          <p:nvPr/>
        </p:nvGrpSpPr>
        <p:grpSpPr>
          <a:xfrm>
            <a:off x="4419600" y="742950"/>
            <a:ext cx="4508270" cy="2590016"/>
            <a:chOff x="4419600" y="742950"/>
            <a:chExt cx="4508270" cy="2590016"/>
          </a:xfrm>
        </p:grpSpPr>
        <p:pic>
          <p:nvPicPr>
            <p:cNvPr id="9" name="Picture 8" descr="A graph showing the price of a stock market&#10;&#10;Description automatically generated">
              <a:extLst>
                <a:ext uri="{FF2B5EF4-FFF2-40B4-BE49-F238E27FC236}">
                  <a16:creationId xmlns:a16="http://schemas.microsoft.com/office/drawing/2014/main" id="{D6239331-13FF-FB25-BDE3-69DAC20240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742950"/>
              <a:ext cx="4508270" cy="2590016"/>
            </a:xfrm>
            <a:prstGeom prst="rect">
              <a:avLst/>
            </a:prstGeom>
          </p:spPr>
        </p:pic>
        <p:sp>
          <p:nvSpPr>
            <p:cNvPr id="10" name="TextBox 9">
              <a:extLst>
                <a:ext uri="{FF2B5EF4-FFF2-40B4-BE49-F238E27FC236}">
                  <a16:creationId xmlns:a16="http://schemas.microsoft.com/office/drawing/2014/main" id="{A7BDE67A-7AA4-BF7E-4622-1468F38C00F8}"/>
                </a:ext>
              </a:extLst>
            </p:cNvPr>
            <p:cNvSpPr txBox="1"/>
            <p:nvPr/>
          </p:nvSpPr>
          <p:spPr>
            <a:xfrm>
              <a:off x="6493457" y="1134947"/>
              <a:ext cx="1623425" cy="369332"/>
            </a:xfrm>
            <a:prstGeom prst="rect">
              <a:avLst/>
            </a:prstGeom>
            <a:solidFill>
              <a:schemeClr val="bg1"/>
            </a:solidFill>
            <a:ln w="19050">
              <a:solidFill>
                <a:srgbClr val="FF0000"/>
              </a:solidFill>
            </a:ln>
          </p:spPr>
          <p:txBody>
            <a:bodyPr wrap="square" rtlCol="0">
              <a:spAutoFit/>
            </a:bodyPr>
            <a:lstStyle/>
            <a:p>
              <a:r>
                <a:rPr lang="en-US" dirty="0">
                  <a:solidFill>
                    <a:srgbClr val="FF0000"/>
                  </a:solidFill>
                </a:rPr>
                <a:t>SMA, n = 200</a:t>
              </a:r>
            </a:p>
          </p:txBody>
        </p:sp>
        <p:sp>
          <p:nvSpPr>
            <p:cNvPr id="11" name="TextBox 10">
              <a:extLst>
                <a:ext uri="{FF2B5EF4-FFF2-40B4-BE49-F238E27FC236}">
                  <a16:creationId xmlns:a16="http://schemas.microsoft.com/office/drawing/2014/main" id="{FCB748F2-2598-5631-83AE-04CA3E17D687}"/>
                </a:ext>
              </a:extLst>
            </p:cNvPr>
            <p:cNvSpPr txBox="1"/>
            <p:nvPr/>
          </p:nvSpPr>
          <p:spPr>
            <a:xfrm>
              <a:off x="7010400" y="1606994"/>
              <a:ext cx="1623425" cy="369332"/>
            </a:xfrm>
            <a:prstGeom prst="rect">
              <a:avLst/>
            </a:prstGeom>
            <a:solidFill>
              <a:schemeClr val="bg1"/>
            </a:solidFill>
            <a:ln w="19050">
              <a:solidFill>
                <a:srgbClr val="0070C0"/>
              </a:solidFill>
            </a:ln>
          </p:spPr>
          <p:txBody>
            <a:bodyPr wrap="square" rtlCol="0">
              <a:spAutoFit/>
            </a:bodyPr>
            <a:lstStyle/>
            <a:p>
              <a:r>
                <a:rPr lang="en-US" dirty="0">
                  <a:solidFill>
                    <a:srgbClr val="0070C0"/>
                  </a:solidFill>
                </a:rPr>
                <a:t>SMA, n = 50</a:t>
              </a:r>
            </a:p>
          </p:txBody>
        </p:sp>
      </p:grpSp>
    </p:spTree>
    <p:extLst>
      <p:ext uri="{BB962C8B-B14F-4D97-AF65-F5344CB8AC3E}">
        <p14:creationId xmlns:p14="http://schemas.microsoft.com/office/powerpoint/2010/main" val="3589655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8C4E-11C2-E380-F371-81BA107959B6}"/>
              </a:ext>
            </a:extLst>
          </p:cNvPr>
          <p:cNvSpPr>
            <a:spLocks noGrp="1"/>
          </p:cNvSpPr>
          <p:nvPr>
            <p:ph type="title"/>
          </p:nvPr>
        </p:nvSpPr>
        <p:spPr/>
        <p:txBody>
          <a:bodyPr/>
          <a:lstStyle/>
          <a:p>
            <a:r>
              <a:rPr lang="en-US" dirty="0"/>
              <a:t>Weighted Moving Average </a:t>
            </a:r>
          </a:p>
        </p:txBody>
      </p:sp>
      <p:sp>
        <p:nvSpPr>
          <p:cNvPr id="3" name="Content Placeholder 2">
            <a:extLst>
              <a:ext uri="{FF2B5EF4-FFF2-40B4-BE49-F238E27FC236}">
                <a16:creationId xmlns:a16="http://schemas.microsoft.com/office/drawing/2014/main" id="{291A9574-755D-C95A-8990-94DFE55ED5FE}"/>
              </a:ext>
            </a:extLst>
          </p:cNvPr>
          <p:cNvSpPr>
            <a:spLocks noGrp="1"/>
          </p:cNvSpPr>
          <p:nvPr>
            <p:ph idx="1"/>
          </p:nvPr>
        </p:nvSpPr>
        <p:spPr>
          <a:xfrm>
            <a:off x="446088" y="903506"/>
            <a:ext cx="8251823" cy="1397229"/>
          </a:xfrm>
        </p:spPr>
        <p:txBody>
          <a:bodyPr/>
          <a:lstStyle/>
          <a:p>
            <a:r>
              <a:rPr lang="en-US" dirty="0"/>
              <a:t>It may occur that different data point have different importance in the average.</a:t>
            </a:r>
          </a:p>
          <a:p>
            <a:r>
              <a:rPr lang="en-US" dirty="0"/>
              <a:t>A moving average with different weights for data points is called weighted moving average (WMA).</a:t>
            </a:r>
          </a:p>
          <a:p>
            <a:endParaRPr lang="en-US" dirty="0"/>
          </a:p>
          <a:p>
            <a:endParaRPr lang="en-US" dirty="0"/>
          </a:p>
          <a:p>
            <a:endParaRPr lang="en-US" dirty="0"/>
          </a:p>
          <a:p>
            <a:endParaRPr lang="en-US" dirty="0"/>
          </a:p>
          <a:p>
            <a:endParaRPr lang="en-US" dirty="0"/>
          </a:p>
          <a:p>
            <a:endParaRPr lang="en-US" dirty="0"/>
          </a:p>
          <a:p>
            <a:r>
              <a:rPr lang="en-US" dirty="0"/>
              <a:t>weights </a:t>
            </a:r>
            <a:r>
              <a:rPr lang="en-US" dirty="0" err="1"/>
              <a:t>w</a:t>
            </a:r>
            <a:r>
              <a:rPr lang="en-US" baseline="-25000" dirty="0" err="1"/>
              <a:t>k</a:t>
            </a:r>
            <a:r>
              <a:rPr lang="en-US" dirty="0"/>
              <a:t> may depend on the order in the average or on the function </a:t>
            </a:r>
            <a:r>
              <a:rPr lang="en-US" dirty="0" err="1"/>
              <a:t>f</a:t>
            </a:r>
            <a:r>
              <a:rPr lang="en-US" baseline="-25000" dirty="0" err="1"/>
              <a:t>k</a:t>
            </a:r>
            <a:r>
              <a:rPr lang="en-US" dirty="0"/>
              <a:t>.</a:t>
            </a:r>
          </a:p>
        </p:txBody>
      </p:sp>
      <p:graphicFrame>
        <p:nvGraphicFramePr>
          <p:cNvPr id="5" name="Object 4">
            <a:extLst>
              <a:ext uri="{FF2B5EF4-FFF2-40B4-BE49-F238E27FC236}">
                <a16:creationId xmlns:a16="http://schemas.microsoft.com/office/drawing/2014/main" id="{B01763D6-5621-D1CD-BCD6-FF695B8CC5B8}"/>
              </a:ext>
            </a:extLst>
          </p:cNvPr>
          <p:cNvGraphicFramePr>
            <a:graphicFrameLocks noChangeAspect="1"/>
          </p:cNvGraphicFramePr>
          <p:nvPr/>
        </p:nvGraphicFramePr>
        <p:xfrm>
          <a:off x="2546350" y="2311400"/>
          <a:ext cx="2922588" cy="1649413"/>
        </p:xfrm>
        <a:graphic>
          <a:graphicData uri="http://schemas.openxmlformats.org/presentationml/2006/ole">
            <mc:AlternateContent xmlns:mc="http://schemas.openxmlformats.org/markup-compatibility/2006">
              <mc:Choice xmlns:v="urn:schemas-microsoft-com:vml" Requires="v">
                <p:oleObj name="Equation" r:id="rId2" imgW="1485720" imgH="838080" progId="Equation.DSMT4">
                  <p:embed/>
                </p:oleObj>
              </mc:Choice>
              <mc:Fallback>
                <p:oleObj name="Equation" r:id="rId2" imgW="1485720" imgH="838080" progId="Equation.DSMT4">
                  <p:embed/>
                  <p:pic>
                    <p:nvPicPr>
                      <p:cNvPr id="5" name="Object 4">
                        <a:extLst>
                          <a:ext uri="{FF2B5EF4-FFF2-40B4-BE49-F238E27FC236}">
                            <a16:creationId xmlns:a16="http://schemas.microsoft.com/office/drawing/2014/main" id="{B01763D6-5621-D1CD-BCD6-FF695B8CC5B8}"/>
                          </a:ext>
                        </a:extLst>
                      </p:cNvPr>
                      <p:cNvPicPr/>
                      <p:nvPr/>
                    </p:nvPicPr>
                    <p:blipFill>
                      <a:blip r:embed="rId3"/>
                      <a:stretch>
                        <a:fillRect/>
                      </a:stretch>
                    </p:blipFill>
                    <p:spPr>
                      <a:xfrm>
                        <a:off x="2546350" y="2311400"/>
                        <a:ext cx="2922588" cy="1649413"/>
                      </a:xfrm>
                      <a:prstGeom prst="rect">
                        <a:avLst/>
                      </a:prstGeom>
                    </p:spPr>
                  </p:pic>
                </p:oleObj>
              </mc:Fallback>
            </mc:AlternateContent>
          </a:graphicData>
        </a:graphic>
      </p:graphicFrame>
    </p:spTree>
    <p:extLst>
      <p:ext uri="{BB962C8B-B14F-4D97-AF65-F5344CB8AC3E}">
        <p14:creationId xmlns:p14="http://schemas.microsoft.com/office/powerpoint/2010/main" val="3413322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8C4E-11C2-E380-F371-81BA107959B6}"/>
              </a:ext>
            </a:extLst>
          </p:cNvPr>
          <p:cNvSpPr>
            <a:spLocks noGrp="1"/>
          </p:cNvSpPr>
          <p:nvPr>
            <p:ph type="title"/>
          </p:nvPr>
        </p:nvSpPr>
        <p:spPr>
          <a:xfrm>
            <a:off x="533401" y="285750"/>
            <a:ext cx="8610600" cy="490538"/>
          </a:xfrm>
        </p:spPr>
        <p:txBody>
          <a:bodyPr/>
          <a:lstStyle/>
          <a:p>
            <a:r>
              <a:rPr lang="en-US" dirty="0"/>
              <a:t>Weighted Moving Average with Constant Weights</a:t>
            </a:r>
          </a:p>
        </p:txBody>
      </p:sp>
      <p:sp>
        <p:nvSpPr>
          <p:cNvPr id="3" name="Content Placeholder 2">
            <a:extLst>
              <a:ext uri="{FF2B5EF4-FFF2-40B4-BE49-F238E27FC236}">
                <a16:creationId xmlns:a16="http://schemas.microsoft.com/office/drawing/2014/main" id="{291A9574-755D-C95A-8990-94DFE55ED5FE}"/>
              </a:ext>
            </a:extLst>
          </p:cNvPr>
          <p:cNvSpPr>
            <a:spLocks noGrp="1"/>
          </p:cNvSpPr>
          <p:nvPr>
            <p:ph idx="1"/>
          </p:nvPr>
        </p:nvSpPr>
        <p:spPr>
          <a:xfrm>
            <a:off x="304800" y="869721"/>
            <a:ext cx="8251823" cy="1397229"/>
          </a:xfrm>
        </p:spPr>
        <p:txBody>
          <a:bodyPr/>
          <a:lstStyle/>
          <a:p>
            <a:r>
              <a:rPr lang="en-US" dirty="0"/>
              <a:t>It may occur that different data point have different importance in the average.</a:t>
            </a:r>
          </a:p>
          <a:p>
            <a:r>
              <a:rPr lang="en-US" dirty="0"/>
              <a:t>A moving average with different weights for data points is called weighted moving average (WMA).</a:t>
            </a:r>
          </a:p>
          <a:p>
            <a:r>
              <a:rPr lang="en-US" dirty="0"/>
              <a:t>Often, weights in WMA are taken to indicate a decreasing impact of the past data points as: </a:t>
            </a:r>
          </a:p>
          <a:p>
            <a:pPr marL="0" indent="0">
              <a:buNone/>
            </a:pPr>
            <a:endParaRPr lang="en-US" dirty="0"/>
          </a:p>
          <a:p>
            <a:endParaRPr lang="en-US" dirty="0"/>
          </a:p>
          <a:p>
            <a:endParaRPr lang="en-US" dirty="0"/>
          </a:p>
          <a:p>
            <a:r>
              <a:rPr lang="en-US" dirty="0"/>
              <a:t>This algorithm increases the contribution from the most recent data points and reduces the contribution from the past data points.</a:t>
            </a:r>
          </a:p>
        </p:txBody>
      </p:sp>
      <p:graphicFrame>
        <p:nvGraphicFramePr>
          <p:cNvPr id="5" name="Object 4">
            <a:extLst>
              <a:ext uri="{FF2B5EF4-FFF2-40B4-BE49-F238E27FC236}">
                <a16:creationId xmlns:a16="http://schemas.microsoft.com/office/drawing/2014/main" id="{B01763D6-5621-D1CD-BCD6-FF695B8CC5B8}"/>
              </a:ext>
            </a:extLst>
          </p:cNvPr>
          <p:cNvGraphicFramePr>
            <a:graphicFrameLocks noChangeAspect="1"/>
          </p:cNvGraphicFramePr>
          <p:nvPr/>
        </p:nvGraphicFramePr>
        <p:xfrm>
          <a:off x="1730375" y="2876550"/>
          <a:ext cx="5683250" cy="758825"/>
        </p:xfrm>
        <a:graphic>
          <a:graphicData uri="http://schemas.openxmlformats.org/presentationml/2006/ole">
            <mc:AlternateContent xmlns:mc="http://schemas.openxmlformats.org/markup-compatibility/2006">
              <mc:Choice xmlns:v="urn:schemas-microsoft-com:vml" Requires="v">
                <p:oleObj name="Equation" r:id="rId2" imgW="3136680" imgH="419040" progId="Equation.DSMT4">
                  <p:embed/>
                </p:oleObj>
              </mc:Choice>
              <mc:Fallback>
                <p:oleObj name="Equation" r:id="rId2" imgW="3136680" imgH="419040" progId="Equation.DSMT4">
                  <p:embed/>
                  <p:pic>
                    <p:nvPicPr>
                      <p:cNvPr id="5" name="Object 4">
                        <a:extLst>
                          <a:ext uri="{FF2B5EF4-FFF2-40B4-BE49-F238E27FC236}">
                            <a16:creationId xmlns:a16="http://schemas.microsoft.com/office/drawing/2014/main" id="{B01763D6-5621-D1CD-BCD6-FF695B8CC5B8}"/>
                          </a:ext>
                        </a:extLst>
                      </p:cNvPr>
                      <p:cNvPicPr/>
                      <p:nvPr/>
                    </p:nvPicPr>
                    <p:blipFill>
                      <a:blip r:embed="rId3"/>
                      <a:stretch>
                        <a:fillRect/>
                      </a:stretch>
                    </p:blipFill>
                    <p:spPr>
                      <a:xfrm>
                        <a:off x="1730375" y="2876550"/>
                        <a:ext cx="5683250" cy="758825"/>
                      </a:xfrm>
                      <a:prstGeom prst="rect">
                        <a:avLst/>
                      </a:prstGeom>
                    </p:spPr>
                  </p:pic>
                </p:oleObj>
              </mc:Fallback>
            </mc:AlternateContent>
          </a:graphicData>
        </a:graphic>
      </p:graphicFrame>
    </p:spTree>
    <p:extLst>
      <p:ext uri="{BB962C8B-B14F-4D97-AF65-F5344CB8AC3E}">
        <p14:creationId xmlns:p14="http://schemas.microsoft.com/office/powerpoint/2010/main" val="921331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295400" y="285750"/>
            <a:ext cx="7364412" cy="490538"/>
          </a:xfrm>
        </p:spPr>
        <p:txBody>
          <a:bodyPr/>
          <a:lstStyle/>
          <a:p>
            <a:r>
              <a:rPr lang="en-US" dirty="0"/>
              <a:t>Exponential Moving Average (EMA)</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304800" y="793814"/>
            <a:ext cx="8696325" cy="2768829"/>
          </a:xfrm>
        </p:spPr>
        <p:txBody>
          <a:bodyPr/>
          <a:lstStyle/>
          <a:p>
            <a:r>
              <a:rPr lang="en-US" sz="1900" dirty="0"/>
              <a:t>Sometimes, the most recent values of the function are more important and more informative than the past values of the function in the moving average.</a:t>
            </a:r>
          </a:p>
          <a:p>
            <a:r>
              <a:rPr lang="en-US" sz="1900" dirty="0"/>
              <a:t>An </a:t>
            </a:r>
            <a:r>
              <a:rPr lang="en-US" sz="1900" b="1" i="1" dirty="0"/>
              <a:t>exponential moving average </a:t>
            </a:r>
            <a:r>
              <a:rPr lang="en-US" sz="1900" dirty="0"/>
              <a:t>(EMA) is a moving average with a greater weight on the most recent points.</a:t>
            </a:r>
          </a:p>
          <a:p>
            <a:r>
              <a:rPr lang="en-US" sz="1900" dirty="0"/>
              <a:t>The exponential moving average is also referred to as the </a:t>
            </a:r>
            <a:r>
              <a:rPr lang="en-US" sz="1900" b="1" i="1" dirty="0"/>
              <a:t>exponentially weighted moving average</a:t>
            </a:r>
            <a:r>
              <a:rPr lang="en-US" sz="1900" dirty="0"/>
              <a:t>.</a:t>
            </a:r>
          </a:p>
          <a:p>
            <a:r>
              <a:rPr lang="en-US" sz="1900" dirty="0"/>
              <a:t>In the expression below, it is clearly seen that the weight of the past data points is exponentially decreasing in EMA</a:t>
            </a:r>
          </a:p>
        </p:txBody>
      </p:sp>
      <p:graphicFrame>
        <p:nvGraphicFramePr>
          <p:cNvPr id="3" name="Object 2">
            <a:extLst>
              <a:ext uri="{FF2B5EF4-FFF2-40B4-BE49-F238E27FC236}">
                <a16:creationId xmlns:a16="http://schemas.microsoft.com/office/drawing/2014/main" id="{BF5CCB01-9B26-83D8-0DA6-60F8F91AB32E}"/>
              </a:ext>
            </a:extLst>
          </p:cNvPr>
          <p:cNvGraphicFramePr>
            <a:graphicFrameLocks noChangeAspect="1"/>
          </p:cNvGraphicFramePr>
          <p:nvPr/>
        </p:nvGraphicFramePr>
        <p:xfrm>
          <a:off x="1890713" y="3524250"/>
          <a:ext cx="5521325" cy="1111250"/>
        </p:xfrm>
        <a:graphic>
          <a:graphicData uri="http://schemas.openxmlformats.org/presentationml/2006/ole">
            <mc:AlternateContent xmlns:mc="http://schemas.openxmlformats.org/markup-compatibility/2006">
              <mc:Choice xmlns:v="urn:schemas-microsoft-com:vml" Requires="v">
                <p:oleObj name="Equation" r:id="rId2" imgW="3276360" imgH="660240" progId="Equation.DSMT4">
                  <p:embed/>
                </p:oleObj>
              </mc:Choice>
              <mc:Fallback>
                <p:oleObj name="Equation" r:id="rId2" imgW="3276360" imgH="660240" progId="Equation.DSMT4">
                  <p:embed/>
                  <p:pic>
                    <p:nvPicPr>
                      <p:cNvPr id="3" name="Object 2">
                        <a:extLst>
                          <a:ext uri="{FF2B5EF4-FFF2-40B4-BE49-F238E27FC236}">
                            <a16:creationId xmlns:a16="http://schemas.microsoft.com/office/drawing/2014/main" id="{BF5CCB01-9B26-83D8-0DA6-60F8F91AB32E}"/>
                          </a:ext>
                        </a:extLst>
                      </p:cNvPr>
                      <p:cNvPicPr/>
                      <p:nvPr/>
                    </p:nvPicPr>
                    <p:blipFill>
                      <a:blip r:embed="rId3"/>
                      <a:stretch>
                        <a:fillRect/>
                      </a:stretch>
                    </p:blipFill>
                    <p:spPr>
                      <a:xfrm>
                        <a:off x="1890713" y="3524250"/>
                        <a:ext cx="5521325" cy="1111250"/>
                      </a:xfrm>
                      <a:prstGeom prst="rect">
                        <a:avLst/>
                      </a:prstGeom>
                    </p:spPr>
                  </p:pic>
                </p:oleObj>
              </mc:Fallback>
            </mc:AlternateContent>
          </a:graphicData>
        </a:graphic>
      </p:graphicFrame>
    </p:spTree>
    <p:extLst>
      <p:ext uri="{BB962C8B-B14F-4D97-AF65-F5344CB8AC3E}">
        <p14:creationId xmlns:p14="http://schemas.microsoft.com/office/powerpoint/2010/main" val="360365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Normalizing Data Sets</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484187" y="879488"/>
            <a:ext cx="8175625" cy="2768829"/>
          </a:xfrm>
        </p:spPr>
        <p:txBody>
          <a:bodyPr/>
          <a:lstStyle/>
          <a:p>
            <a:r>
              <a:rPr lang="en-US" dirty="0"/>
              <a:t>Different components of the original data set may be of different scales that creates artificial “importance” of some components.</a:t>
            </a:r>
          </a:p>
          <a:p>
            <a:r>
              <a:rPr lang="en-US" dirty="0"/>
              <a:t>For example, price is cents looks higher that the same price in dollars. This may create disbalance in ANN training.</a:t>
            </a:r>
          </a:p>
          <a:p>
            <a:r>
              <a:rPr lang="en-US" dirty="0"/>
              <a:t>Through data normalization, the information is made consistent and errors are removed and brought together in a similar format so that it's easier to interpret and use. </a:t>
            </a:r>
          </a:p>
          <a:p>
            <a:r>
              <a:rPr lang="en-US" dirty="0"/>
              <a:t>Its goal is to reduce redundancy and dependency within the stored information, ensuring its integrity and eliminating anomalies.</a:t>
            </a:r>
          </a:p>
          <a:p>
            <a:endParaRPr lang="en-US" dirty="0"/>
          </a:p>
          <a:p>
            <a:r>
              <a:rPr lang="en-US" dirty="0"/>
              <a:t>Suppose,                where x</a:t>
            </a:r>
            <a:r>
              <a:rPr lang="en-US" baseline="-25000" dirty="0"/>
              <a:t>1</a:t>
            </a:r>
            <a:r>
              <a:rPr lang="en-US" dirty="0"/>
              <a:t> = 1,000,000 and x</a:t>
            </a:r>
            <a:r>
              <a:rPr lang="en-US" baseline="-25000" dirty="0"/>
              <a:t>2</a:t>
            </a:r>
            <a:r>
              <a:rPr lang="en-US" dirty="0"/>
              <a:t> = 1. Then the impact on the result from x</a:t>
            </a:r>
            <a:r>
              <a:rPr lang="en-US" baseline="-25000" dirty="0"/>
              <a:t>2</a:t>
            </a:r>
            <a:r>
              <a:rPr lang="en-US" dirty="0"/>
              <a:t> will negligibly small compared to the impact from x</a:t>
            </a:r>
            <a:r>
              <a:rPr lang="en-US" baseline="-25000" dirty="0"/>
              <a:t>1</a:t>
            </a:r>
            <a:r>
              <a:rPr lang="en-US" dirty="0"/>
              <a:t>.</a:t>
            </a:r>
          </a:p>
          <a:p>
            <a:endParaRPr lang="en-US" dirty="0"/>
          </a:p>
        </p:txBody>
      </p:sp>
      <p:grpSp>
        <p:nvGrpSpPr>
          <p:cNvPr id="14" name="Group 13">
            <a:extLst>
              <a:ext uri="{FF2B5EF4-FFF2-40B4-BE49-F238E27FC236}">
                <a16:creationId xmlns:a16="http://schemas.microsoft.com/office/drawing/2014/main" id="{A9F81953-0BA0-1A24-08D0-AE81941089A2}"/>
              </a:ext>
            </a:extLst>
          </p:cNvPr>
          <p:cNvGrpSpPr/>
          <p:nvPr/>
        </p:nvGrpSpPr>
        <p:grpSpPr>
          <a:xfrm>
            <a:off x="1981200" y="3813077"/>
            <a:ext cx="919630" cy="553998"/>
            <a:chOff x="3381188" y="4006653"/>
            <a:chExt cx="919630" cy="553998"/>
          </a:xfrm>
        </p:grpSpPr>
        <p:sp>
          <p:nvSpPr>
            <p:cNvPr id="10" name="TextBox 9">
              <a:extLst>
                <a:ext uri="{FF2B5EF4-FFF2-40B4-BE49-F238E27FC236}">
                  <a16:creationId xmlns:a16="http://schemas.microsoft.com/office/drawing/2014/main" id="{DA907E6D-2A2A-1821-E000-64C80F84EA5E}"/>
                </a:ext>
              </a:extLst>
            </p:cNvPr>
            <p:cNvSpPr txBox="1"/>
            <p:nvPr/>
          </p:nvSpPr>
          <p:spPr>
            <a:xfrm>
              <a:off x="3381188" y="4145153"/>
              <a:ext cx="505012" cy="276999"/>
            </a:xfrm>
            <a:prstGeom prst="rect">
              <a:avLst/>
            </a:prstGeom>
            <a:noFill/>
          </p:spPr>
          <p:txBody>
            <a:bodyPr wrap="square" lIns="0" tIns="0" rIns="0" bIns="0" rtlCol="0">
              <a:spAutoFit/>
            </a:bodyPr>
            <a:lstStyle/>
            <a:p>
              <a:r>
                <a:rPr lang="en-US" dirty="0"/>
                <a:t>X =</a:t>
              </a:r>
            </a:p>
          </p:txBody>
        </p:sp>
        <p:sp>
          <p:nvSpPr>
            <p:cNvPr id="11" name="TextBox 10">
              <a:extLst>
                <a:ext uri="{FF2B5EF4-FFF2-40B4-BE49-F238E27FC236}">
                  <a16:creationId xmlns:a16="http://schemas.microsoft.com/office/drawing/2014/main" id="{611275E4-B463-ABF8-B302-5D56AC9F0B7B}"/>
                </a:ext>
              </a:extLst>
            </p:cNvPr>
            <p:cNvSpPr txBox="1"/>
            <p:nvPr/>
          </p:nvSpPr>
          <p:spPr>
            <a:xfrm>
              <a:off x="3976594" y="4006653"/>
              <a:ext cx="324224" cy="553998"/>
            </a:xfrm>
            <a:prstGeom prst="rect">
              <a:avLst/>
            </a:prstGeom>
            <a:noFill/>
          </p:spPr>
          <p:txBody>
            <a:bodyPr wrap="square" lIns="0" tIns="0" rIns="0" bIns="0" rtlCol="0">
              <a:spAutoFit/>
            </a:bodyPr>
            <a:lstStyle/>
            <a:p>
              <a:r>
                <a:rPr lang="en-US" dirty="0"/>
                <a:t>x</a:t>
              </a:r>
              <a:r>
                <a:rPr lang="en-US" baseline="-25000" dirty="0"/>
                <a:t>1</a:t>
              </a:r>
            </a:p>
            <a:p>
              <a:r>
                <a:rPr lang="en-US" dirty="0"/>
                <a:t>x</a:t>
              </a:r>
              <a:r>
                <a:rPr lang="en-US" baseline="-25000" dirty="0"/>
                <a:t>2</a:t>
              </a:r>
            </a:p>
          </p:txBody>
        </p:sp>
        <p:sp>
          <p:nvSpPr>
            <p:cNvPr id="13" name="Double Bracket 12">
              <a:extLst>
                <a:ext uri="{FF2B5EF4-FFF2-40B4-BE49-F238E27FC236}">
                  <a16:creationId xmlns:a16="http://schemas.microsoft.com/office/drawing/2014/main" id="{1B280A81-A508-B3D9-524B-035660B5B906}"/>
                </a:ext>
              </a:extLst>
            </p:cNvPr>
            <p:cNvSpPr/>
            <p:nvPr/>
          </p:nvSpPr>
          <p:spPr bwMode="auto">
            <a:xfrm>
              <a:off x="3859306" y="4104811"/>
              <a:ext cx="414618" cy="415499"/>
            </a:xfrm>
            <a:prstGeom prst="bracketPair">
              <a:avLst/>
            </a:prstGeom>
            <a:noFill/>
            <a:ln w="254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grpSp>
    </p:spTree>
    <p:extLst>
      <p:ext uri="{BB962C8B-B14F-4D97-AF65-F5344CB8AC3E}">
        <p14:creationId xmlns:p14="http://schemas.microsoft.com/office/powerpoint/2010/main" val="1511656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447800" y="406856"/>
            <a:ext cx="6723055" cy="490538"/>
          </a:xfrm>
        </p:spPr>
        <p:txBody>
          <a:bodyPr/>
          <a:lstStyle/>
          <a:p>
            <a:r>
              <a:rPr lang="en-US" dirty="0"/>
              <a:t>Recursive Expression </a:t>
            </a:r>
            <a:br>
              <a:rPr lang="en-US" dirty="0"/>
            </a:br>
            <a:r>
              <a:rPr lang="en-US" dirty="0"/>
              <a:t>for Exponential Moving Average (EMA)</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sz="half" idx="2"/>
          </p:nvPr>
        </p:nvSpPr>
        <p:spPr>
          <a:xfrm>
            <a:off x="414136" y="895350"/>
            <a:ext cx="8394997" cy="914399"/>
          </a:xfrm>
        </p:spPr>
        <p:txBody>
          <a:bodyPr/>
          <a:lstStyle/>
          <a:p>
            <a:r>
              <a:rPr lang="en-US" dirty="0"/>
              <a:t>The expression for the </a:t>
            </a:r>
            <a:r>
              <a:rPr lang="en-US" b="1" i="1" dirty="0"/>
              <a:t>exponential moving average </a:t>
            </a:r>
            <a:r>
              <a:rPr lang="en-US" dirty="0"/>
              <a:t>(EMA) given in the previous slide can be rewritten in a recursive manner as</a:t>
            </a:r>
          </a:p>
        </p:txBody>
      </p:sp>
      <p:sp>
        <p:nvSpPr>
          <p:cNvPr id="4" name="Content Placeholder 3">
            <a:extLst>
              <a:ext uri="{FF2B5EF4-FFF2-40B4-BE49-F238E27FC236}">
                <a16:creationId xmlns:a16="http://schemas.microsoft.com/office/drawing/2014/main" id="{54E37F2C-5BD1-D183-1BA8-4A8D0116B5CC}"/>
              </a:ext>
            </a:extLst>
          </p:cNvPr>
          <p:cNvSpPr>
            <a:spLocks noGrp="1"/>
          </p:cNvSpPr>
          <p:nvPr>
            <p:ph sz="half" idx="10"/>
          </p:nvPr>
        </p:nvSpPr>
        <p:spPr>
          <a:xfrm>
            <a:off x="426328" y="2883707"/>
            <a:ext cx="8175128" cy="1412425"/>
          </a:xfrm>
        </p:spPr>
        <p:txBody>
          <a:bodyPr/>
          <a:lstStyle/>
          <a:p>
            <a:r>
              <a:rPr lang="en-US" dirty="0"/>
              <a:t>The recursive expression for the EMA is the most commonly used.</a:t>
            </a:r>
          </a:p>
          <a:p>
            <a:r>
              <a:rPr lang="en-US" dirty="0"/>
              <a:t>To initiate the recursive process for EMA </a:t>
            </a:r>
          </a:p>
          <a:p>
            <a:pPr lvl="1"/>
            <a:r>
              <a:rPr lang="en-US" dirty="0"/>
              <a:t>start with assigning any initial value to EMA, either a data point itself or a SMA and keep running the recursive expression above.</a:t>
            </a:r>
          </a:p>
          <a:p>
            <a:pPr lvl="1"/>
            <a:r>
              <a:rPr lang="en-US" dirty="0"/>
              <a:t>in a quite reasonable number of iterations less than n the process converges to the accurate EMA values.</a:t>
            </a:r>
          </a:p>
          <a:p>
            <a:endParaRPr lang="en-US" dirty="0"/>
          </a:p>
        </p:txBody>
      </p:sp>
      <p:graphicFrame>
        <p:nvGraphicFramePr>
          <p:cNvPr id="7" name="Object 6">
            <a:extLst>
              <a:ext uri="{FF2B5EF4-FFF2-40B4-BE49-F238E27FC236}">
                <a16:creationId xmlns:a16="http://schemas.microsoft.com/office/drawing/2014/main" id="{5B391843-56A0-A67C-F358-3F9A70162685}"/>
              </a:ext>
            </a:extLst>
          </p:cNvPr>
          <p:cNvGraphicFramePr>
            <a:graphicFrameLocks noChangeAspect="1"/>
          </p:cNvGraphicFramePr>
          <p:nvPr/>
        </p:nvGraphicFramePr>
        <p:xfrm>
          <a:off x="2713038" y="1841500"/>
          <a:ext cx="4192587" cy="836613"/>
        </p:xfrm>
        <a:graphic>
          <a:graphicData uri="http://schemas.openxmlformats.org/presentationml/2006/ole">
            <mc:AlternateContent xmlns:mc="http://schemas.openxmlformats.org/markup-compatibility/2006">
              <mc:Choice xmlns:v="urn:schemas-microsoft-com:vml" Requires="v">
                <p:oleObj name="Equation" r:id="rId2" imgW="2286000" imgH="457200" progId="Equation.DSMT4">
                  <p:embed/>
                </p:oleObj>
              </mc:Choice>
              <mc:Fallback>
                <p:oleObj name="Equation" r:id="rId2" imgW="2286000" imgH="457200" progId="Equation.DSMT4">
                  <p:embed/>
                  <p:pic>
                    <p:nvPicPr>
                      <p:cNvPr id="7" name="Object 6">
                        <a:extLst>
                          <a:ext uri="{FF2B5EF4-FFF2-40B4-BE49-F238E27FC236}">
                            <a16:creationId xmlns:a16="http://schemas.microsoft.com/office/drawing/2014/main" id="{5B391843-56A0-A67C-F358-3F9A70162685}"/>
                          </a:ext>
                        </a:extLst>
                      </p:cNvPr>
                      <p:cNvPicPr/>
                      <p:nvPr/>
                    </p:nvPicPr>
                    <p:blipFill>
                      <a:blip r:embed="rId3"/>
                      <a:stretch>
                        <a:fillRect/>
                      </a:stretch>
                    </p:blipFill>
                    <p:spPr>
                      <a:xfrm>
                        <a:off x="2713038" y="1841500"/>
                        <a:ext cx="4192587" cy="836613"/>
                      </a:xfrm>
                      <a:prstGeom prst="rect">
                        <a:avLst/>
                      </a:prstGeom>
                    </p:spPr>
                  </p:pic>
                </p:oleObj>
              </mc:Fallback>
            </mc:AlternateContent>
          </a:graphicData>
        </a:graphic>
      </p:graphicFrame>
    </p:spTree>
    <p:extLst>
      <p:ext uri="{BB962C8B-B14F-4D97-AF65-F5344CB8AC3E}">
        <p14:creationId xmlns:p14="http://schemas.microsoft.com/office/powerpoint/2010/main" val="3807798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EVA Smoothing Factor </a:t>
            </a:r>
            <a:r>
              <a:rPr lang="el-GR" dirty="0"/>
              <a:t>β</a:t>
            </a:r>
            <a:endParaRPr lang="en-US" dirty="0"/>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1774825" y="2586870"/>
            <a:ext cx="5791200" cy="963612"/>
          </a:xfrm>
        </p:spPr>
        <p:txBody>
          <a:bodyPr/>
          <a:lstStyle/>
          <a:p>
            <a:r>
              <a:rPr lang="en-US" dirty="0"/>
              <a:t>n = 1, 	</a:t>
            </a:r>
            <a:r>
              <a:rPr lang="el-GR" dirty="0"/>
              <a:t>β</a:t>
            </a:r>
            <a:r>
              <a:rPr lang="en-US" dirty="0"/>
              <a:t> = 0.500	1 - </a:t>
            </a:r>
            <a:r>
              <a:rPr lang="el-GR" dirty="0"/>
              <a:t>β</a:t>
            </a:r>
            <a:r>
              <a:rPr lang="en-US" dirty="0"/>
              <a:t> = 0.500</a:t>
            </a:r>
          </a:p>
          <a:p>
            <a:r>
              <a:rPr lang="en-US" dirty="0"/>
              <a:t>n = 2, 	</a:t>
            </a:r>
            <a:r>
              <a:rPr lang="el-GR" dirty="0"/>
              <a:t>β</a:t>
            </a:r>
            <a:r>
              <a:rPr lang="en-US" dirty="0"/>
              <a:t> = 0.667	1 - </a:t>
            </a:r>
            <a:r>
              <a:rPr lang="el-GR" dirty="0"/>
              <a:t>β</a:t>
            </a:r>
            <a:r>
              <a:rPr lang="en-US" dirty="0"/>
              <a:t> = 0.333</a:t>
            </a:r>
          </a:p>
          <a:p>
            <a:r>
              <a:rPr lang="en-US" dirty="0"/>
              <a:t>n = 10, 	</a:t>
            </a:r>
            <a:r>
              <a:rPr lang="el-GR" dirty="0"/>
              <a:t>β</a:t>
            </a:r>
            <a:r>
              <a:rPr lang="en-US" dirty="0"/>
              <a:t> = 0.909	1 - </a:t>
            </a:r>
            <a:r>
              <a:rPr lang="el-GR" dirty="0"/>
              <a:t>β</a:t>
            </a:r>
            <a:r>
              <a:rPr lang="en-US" dirty="0"/>
              <a:t> = 0.091</a:t>
            </a:r>
          </a:p>
          <a:p>
            <a:r>
              <a:rPr lang="en-US" dirty="0"/>
              <a:t>n = 50, 	</a:t>
            </a:r>
            <a:r>
              <a:rPr lang="el-GR" dirty="0"/>
              <a:t>β</a:t>
            </a:r>
            <a:r>
              <a:rPr lang="en-US" dirty="0"/>
              <a:t> = 0.980	1 - </a:t>
            </a:r>
            <a:r>
              <a:rPr lang="el-GR" dirty="0"/>
              <a:t>β</a:t>
            </a:r>
            <a:r>
              <a:rPr lang="en-US" dirty="0"/>
              <a:t> = 0.920</a:t>
            </a:r>
          </a:p>
          <a:p>
            <a:r>
              <a:rPr lang="en-US" dirty="0"/>
              <a:t>n = 100, 	</a:t>
            </a:r>
            <a:r>
              <a:rPr lang="el-GR" dirty="0"/>
              <a:t>β</a:t>
            </a:r>
            <a:r>
              <a:rPr lang="en-US" dirty="0"/>
              <a:t> = 0.990	1 - </a:t>
            </a:r>
            <a:r>
              <a:rPr lang="el-GR" dirty="0"/>
              <a:t>β</a:t>
            </a:r>
            <a:r>
              <a:rPr lang="en-US" dirty="0"/>
              <a:t> = 0.010</a:t>
            </a:r>
          </a:p>
          <a:p>
            <a:endParaRPr lang="en-US" dirty="0"/>
          </a:p>
          <a:p>
            <a:endParaRPr lang="en-US" dirty="0"/>
          </a:p>
        </p:txBody>
      </p:sp>
      <p:graphicFrame>
        <p:nvGraphicFramePr>
          <p:cNvPr id="3" name="Object 2">
            <a:extLst>
              <a:ext uri="{FF2B5EF4-FFF2-40B4-BE49-F238E27FC236}">
                <a16:creationId xmlns:a16="http://schemas.microsoft.com/office/drawing/2014/main" id="{1C607298-1324-D91E-B5B5-66FDA6578377}"/>
              </a:ext>
            </a:extLst>
          </p:cNvPr>
          <p:cNvGraphicFramePr>
            <a:graphicFrameLocks noChangeAspect="1"/>
          </p:cNvGraphicFramePr>
          <p:nvPr/>
        </p:nvGraphicFramePr>
        <p:xfrm>
          <a:off x="1666875" y="990600"/>
          <a:ext cx="4889500" cy="490538"/>
        </p:xfrm>
        <a:graphic>
          <a:graphicData uri="http://schemas.openxmlformats.org/presentationml/2006/ole">
            <mc:AlternateContent xmlns:mc="http://schemas.openxmlformats.org/markup-compatibility/2006">
              <mc:Choice xmlns:v="urn:schemas-microsoft-com:vml" Requires="v">
                <p:oleObj name="Equation" r:id="rId2" imgW="2286000" imgH="228600" progId="Equation.DSMT4">
                  <p:embed/>
                </p:oleObj>
              </mc:Choice>
              <mc:Fallback>
                <p:oleObj name="Equation" r:id="rId2" imgW="2286000" imgH="228600" progId="Equation.DSMT4">
                  <p:embed/>
                  <p:pic>
                    <p:nvPicPr>
                      <p:cNvPr id="3" name="Object 2">
                        <a:extLst>
                          <a:ext uri="{FF2B5EF4-FFF2-40B4-BE49-F238E27FC236}">
                            <a16:creationId xmlns:a16="http://schemas.microsoft.com/office/drawing/2014/main" id="{1C607298-1324-D91E-B5B5-66FDA6578377}"/>
                          </a:ext>
                        </a:extLst>
                      </p:cNvPr>
                      <p:cNvPicPr/>
                      <p:nvPr/>
                    </p:nvPicPr>
                    <p:blipFill>
                      <a:blip r:embed="rId3"/>
                      <a:stretch>
                        <a:fillRect/>
                      </a:stretch>
                    </p:blipFill>
                    <p:spPr>
                      <a:xfrm>
                        <a:off x="1666875" y="990600"/>
                        <a:ext cx="4889500" cy="490538"/>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C02767B7-BA27-D7C2-7FF0-519D6D5258CA}"/>
              </a:ext>
            </a:extLst>
          </p:cNvPr>
          <p:cNvSpPr txBox="1"/>
          <p:nvPr/>
        </p:nvSpPr>
        <p:spPr>
          <a:xfrm>
            <a:off x="920751" y="1695450"/>
            <a:ext cx="7369173" cy="677108"/>
          </a:xfrm>
          <a:prstGeom prst="rect">
            <a:avLst/>
          </a:prstGeom>
          <a:noFill/>
        </p:spPr>
        <p:txBody>
          <a:bodyPr wrap="square">
            <a:spAutoFit/>
          </a:bodyPr>
          <a:lstStyle/>
          <a:p>
            <a:r>
              <a:rPr lang="en-US" sz="2000" dirty="0"/>
              <a:t>Smoothing</a:t>
            </a:r>
            <a:r>
              <a:rPr lang="en-US" dirty="0"/>
              <a:t> factor can be calculated form the desired effective EMA length n as </a:t>
            </a:r>
            <a:r>
              <a:rPr lang="el-GR" dirty="0"/>
              <a:t>β</a:t>
            </a:r>
            <a:r>
              <a:rPr lang="en-US" dirty="0"/>
              <a:t> = (n-1)/(n+1)</a:t>
            </a:r>
          </a:p>
        </p:txBody>
      </p:sp>
    </p:spTree>
    <p:extLst>
      <p:ext uri="{BB962C8B-B14F-4D97-AF65-F5344CB8AC3E}">
        <p14:creationId xmlns:p14="http://schemas.microsoft.com/office/powerpoint/2010/main" val="1555827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Example of EVA</a:t>
            </a:r>
          </a:p>
        </p:txBody>
      </p:sp>
      <p:grpSp>
        <p:nvGrpSpPr>
          <p:cNvPr id="9" name="Group 8">
            <a:extLst>
              <a:ext uri="{FF2B5EF4-FFF2-40B4-BE49-F238E27FC236}">
                <a16:creationId xmlns:a16="http://schemas.microsoft.com/office/drawing/2014/main" id="{C86B81F0-9F92-297A-5756-726F4127A154}"/>
              </a:ext>
            </a:extLst>
          </p:cNvPr>
          <p:cNvGrpSpPr/>
          <p:nvPr/>
        </p:nvGrpSpPr>
        <p:grpSpPr>
          <a:xfrm>
            <a:off x="1524000" y="1123950"/>
            <a:ext cx="5733333" cy="3285714"/>
            <a:chOff x="1705333" y="928893"/>
            <a:chExt cx="5733333" cy="3285714"/>
          </a:xfrm>
        </p:grpSpPr>
        <p:pic>
          <p:nvPicPr>
            <p:cNvPr id="4" name="Picture 3" descr="A graph showing the stock market&#10;&#10;Description automatically generated with medium confidence">
              <a:extLst>
                <a:ext uri="{FF2B5EF4-FFF2-40B4-BE49-F238E27FC236}">
                  <a16:creationId xmlns:a16="http://schemas.microsoft.com/office/drawing/2014/main" id="{1EC958B9-2869-97D1-F740-A892A76FC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333" y="928893"/>
              <a:ext cx="5733333" cy="3285714"/>
            </a:xfrm>
            <a:prstGeom prst="rect">
              <a:avLst/>
            </a:prstGeom>
          </p:spPr>
        </p:pic>
        <p:sp>
          <p:nvSpPr>
            <p:cNvPr id="5" name="TextBox 4">
              <a:extLst>
                <a:ext uri="{FF2B5EF4-FFF2-40B4-BE49-F238E27FC236}">
                  <a16:creationId xmlns:a16="http://schemas.microsoft.com/office/drawing/2014/main" id="{B1F8B297-CE87-155A-2751-38B9167A7C17}"/>
                </a:ext>
              </a:extLst>
            </p:cNvPr>
            <p:cNvSpPr txBox="1"/>
            <p:nvPr/>
          </p:nvSpPr>
          <p:spPr>
            <a:xfrm>
              <a:off x="3632200" y="1208658"/>
              <a:ext cx="626058" cy="369332"/>
            </a:xfrm>
            <a:prstGeom prst="rect">
              <a:avLst/>
            </a:prstGeom>
            <a:solidFill>
              <a:schemeClr val="bg1"/>
            </a:solidFill>
            <a:ln w="19050">
              <a:solidFill>
                <a:srgbClr val="FF0000"/>
              </a:solidFill>
            </a:ln>
          </p:spPr>
          <p:txBody>
            <a:bodyPr wrap="square" rtlCol="0">
              <a:spAutoFit/>
            </a:bodyPr>
            <a:lstStyle/>
            <a:p>
              <a:r>
                <a:rPr lang="en-US" dirty="0">
                  <a:solidFill>
                    <a:srgbClr val="FF0000"/>
                  </a:solidFill>
                </a:rPr>
                <a:t>SMA</a:t>
              </a:r>
            </a:p>
          </p:txBody>
        </p:sp>
        <p:sp>
          <p:nvSpPr>
            <p:cNvPr id="7" name="TextBox 6">
              <a:extLst>
                <a:ext uri="{FF2B5EF4-FFF2-40B4-BE49-F238E27FC236}">
                  <a16:creationId xmlns:a16="http://schemas.microsoft.com/office/drawing/2014/main" id="{E893EB12-4040-1E8E-18D6-8762DB3E12B7}"/>
                </a:ext>
              </a:extLst>
            </p:cNvPr>
            <p:cNvSpPr txBox="1"/>
            <p:nvPr/>
          </p:nvSpPr>
          <p:spPr>
            <a:xfrm>
              <a:off x="2895600" y="1057805"/>
              <a:ext cx="626057" cy="369332"/>
            </a:xfrm>
            <a:prstGeom prst="rect">
              <a:avLst/>
            </a:prstGeom>
            <a:solidFill>
              <a:schemeClr val="bg1"/>
            </a:solidFill>
            <a:ln w="19050">
              <a:solidFill>
                <a:srgbClr val="0070C0"/>
              </a:solidFill>
            </a:ln>
          </p:spPr>
          <p:txBody>
            <a:bodyPr wrap="square" rtlCol="0">
              <a:spAutoFit/>
            </a:bodyPr>
            <a:lstStyle/>
            <a:p>
              <a:r>
                <a:rPr lang="en-US" dirty="0">
                  <a:solidFill>
                    <a:srgbClr val="0070C0"/>
                  </a:solidFill>
                </a:rPr>
                <a:t>EVA</a:t>
              </a:r>
            </a:p>
          </p:txBody>
        </p:sp>
      </p:grpSp>
    </p:spTree>
    <p:extLst>
      <p:ext uri="{BB962C8B-B14F-4D97-AF65-F5344CB8AC3E}">
        <p14:creationId xmlns:p14="http://schemas.microsoft.com/office/powerpoint/2010/main" val="683947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134094" y="2248584"/>
            <a:ext cx="7087155" cy="646331"/>
          </a:xfrm>
          <a:prstGeom prst="rect">
            <a:avLst/>
          </a:prstGeom>
          <a:noFill/>
        </p:spPr>
        <p:txBody>
          <a:bodyPr wrap="square" rtlCol="0">
            <a:spAutoFit/>
          </a:bodyPr>
          <a:lstStyle/>
          <a:p>
            <a:r>
              <a:rPr lang="en-US" sz="3600" dirty="0">
                <a:solidFill>
                  <a:srgbClr val="333399"/>
                </a:solidFill>
              </a:rPr>
              <a:t>Gradient Descent with Momentum</a:t>
            </a:r>
          </a:p>
        </p:txBody>
      </p:sp>
    </p:spTree>
    <p:extLst>
      <p:ext uri="{BB962C8B-B14F-4D97-AF65-F5344CB8AC3E}">
        <p14:creationId xmlns:p14="http://schemas.microsoft.com/office/powerpoint/2010/main" val="884386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447799" y="285750"/>
            <a:ext cx="7620001" cy="490538"/>
          </a:xfrm>
        </p:spPr>
        <p:txBody>
          <a:bodyPr/>
          <a:lstStyle/>
          <a:p>
            <a:r>
              <a:rPr lang="en-US" dirty="0"/>
              <a:t>Gradient Descent - Traditional</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sz="half" idx="2"/>
          </p:nvPr>
        </p:nvSpPr>
        <p:spPr>
          <a:xfrm>
            <a:off x="108150" y="913408"/>
            <a:ext cx="4855625" cy="990599"/>
          </a:xfrm>
        </p:spPr>
        <p:txBody>
          <a:bodyPr/>
          <a:lstStyle/>
          <a:p>
            <a:r>
              <a:rPr lang="en-US" dirty="0"/>
              <a:t>In each iteration (t) in gradient descent, we </a:t>
            </a:r>
          </a:p>
          <a:p>
            <a:pPr lvl="1"/>
            <a:r>
              <a:rPr lang="en-US" dirty="0"/>
              <a:t>first compute gradients </a:t>
            </a:r>
            <a:r>
              <a:rPr lang="el-GR" dirty="0"/>
              <a:t>δ</a:t>
            </a:r>
            <a:r>
              <a:rPr lang="en-US" dirty="0"/>
              <a:t>W and </a:t>
            </a:r>
            <a:r>
              <a:rPr lang="el-GR" dirty="0"/>
              <a:t>δ</a:t>
            </a:r>
            <a:r>
              <a:rPr lang="en-US" dirty="0"/>
              <a:t>b using backpropagation</a:t>
            </a:r>
          </a:p>
          <a:p>
            <a:pPr lvl="1"/>
            <a:r>
              <a:rPr lang="en-US" dirty="0"/>
              <a:t>then update W and b as </a:t>
            </a:r>
          </a:p>
          <a:p>
            <a:pPr marL="342900" lvl="1" indent="0">
              <a:buNone/>
            </a:pPr>
            <a:endParaRPr lang="en-US" dirty="0"/>
          </a:p>
          <a:p>
            <a:endParaRPr lang="en-US" dirty="0"/>
          </a:p>
        </p:txBody>
      </p:sp>
      <p:sp>
        <p:nvSpPr>
          <p:cNvPr id="18" name="Content Placeholder 17">
            <a:extLst>
              <a:ext uri="{FF2B5EF4-FFF2-40B4-BE49-F238E27FC236}">
                <a16:creationId xmlns:a16="http://schemas.microsoft.com/office/drawing/2014/main" id="{0F1F0706-75D5-DDB3-3DEC-AA3AAE12C95A}"/>
              </a:ext>
            </a:extLst>
          </p:cNvPr>
          <p:cNvSpPr>
            <a:spLocks noGrp="1"/>
          </p:cNvSpPr>
          <p:nvPr>
            <p:ph sz="half" idx="10"/>
          </p:nvPr>
        </p:nvSpPr>
        <p:spPr>
          <a:xfrm>
            <a:off x="190500" y="2575489"/>
            <a:ext cx="8420100" cy="838201"/>
          </a:xfrm>
        </p:spPr>
        <p:txBody>
          <a:bodyPr/>
          <a:lstStyle/>
          <a:p>
            <a:pPr marL="342900" lvl="1" indent="0">
              <a:buNone/>
            </a:pPr>
            <a:r>
              <a:rPr lang="en-US" dirty="0"/>
              <a:t>		</a:t>
            </a:r>
            <a:r>
              <a:rPr lang="en-US" dirty="0" err="1"/>
              <a:t>W</a:t>
            </a:r>
            <a:r>
              <a:rPr lang="en-US" baseline="-25000" dirty="0" err="1"/>
              <a:t>t</a:t>
            </a:r>
            <a:r>
              <a:rPr lang="en-US" baseline="30000" dirty="0"/>
              <a:t> </a:t>
            </a:r>
            <a:r>
              <a:rPr lang="en-US" dirty="0"/>
              <a:t>= W</a:t>
            </a:r>
            <a:r>
              <a:rPr lang="en-US" baseline="-25000" dirty="0"/>
              <a:t>t-1 </a:t>
            </a:r>
            <a:r>
              <a:rPr lang="en-US" dirty="0"/>
              <a:t>– r</a:t>
            </a:r>
            <a:r>
              <a:rPr lang="el-GR" dirty="0"/>
              <a:t>δ</a:t>
            </a:r>
            <a:r>
              <a:rPr lang="en-US" dirty="0" err="1"/>
              <a:t>W</a:t>
            </a:r>
            <a:r>
              <a:rPr lang="en-US" baseline="-25000" dirty="0" err="1"/>
              <a:t>t</a:t>
            </a:r>
            <a:r>
              <a:rPr lang="en-US" dirty="0"/>
              <a:t>	</a:t>
            </a:r>
          </a:p>
          <a:p>
            <a:pPr marL="342900" lvl="1" indent="0">
              <a:buNone/>
            </a:pPr>
            <a:r>
              <a:rPr lang="en-US" dirty="0"/>
              <a:t>		  </a:t>
            </a:r>
            <a:r>
              <a:rPr lang="en-US" dirty="0" err="1"/>
              <a:t>b</a:t>
            </a:r>
            <a:r>
              <a:rPr lang="en-US" baseline="-25000" dirty="0" err="1"/>
              <a:t>t</a:t>
            </a:r>
            <a:r>
              <a:rPr lang="en-US" dirty="0"/>
              <a:t>=  b</a:t>
            </a:r>
            <a:r>
              <a:rPr lang="en-US" baseline="-25000" dirty="0"/>
              <a:t>t-1 </a:t>
            </a:r>
            <a:r>
              <a:rPr lang="en-US" dirty="0"/>
              <a:t>– r</a:t>
            </a:r>
            <a:r>
              <a:rPr lang="el-GR" dirty="0"/>
              <a:t>δ</a:t>
            </a:r>
            <a:r>
              <a:rPr lang="en-US" dirty="0" err="1"/>
              <a:t>b</a:t>
            </a:r>
            <a:r>
              <a:rPr lang="en-US" baseline="-25000" dirty="0" err="1"/>
              <a:t>t</a:t>
            </a:r>
            <a:endParaRPr lang="en-US" dirty="0"/>
          </a:p>
          <a:p>
            <a:pPr lvl="1"/>
            <a:endParaRPr lang="en-US" dirty="0"/>
          </a:p>
          <a:p>
            <a:pPr>
              <a:buClr>
                <a:schemeClr val="bg1"/>
              </a:buClr>
            </a:pPr>
            <a:r>
              <a:rPr lang="en-US" dirty="0"/>
              <a:t>where r is the learning rate and t is the iteration number</a:t>
            </a:r>
          </a:p>
          <a:p>
            <a:r>
              <a:rPr lang="en-US" dirty="0"/>
              <a:t>In result, we have a zig-zag descent path to the optimal point of the minimum loss (cost) function J as shown in the figure in black.</a:t>
            </a:r>
          </a:p>
          <a:p>
            <a:endParaRPr lang="en-US" dirty="0"/>
          </a:p>
        </p:txBody>
      </p:sp>
      <p:grpSp>
        <p:nvGrpSpPr>
          <p:cNvPr id="17" name="Group 16">
            <a:extLst>
              <a:ext uri="{FF2B5EF4-FFF2-40B4-BE49-F238E27FC236}">
                <a16:creationId xmlns:a16="http://schemas.microsoft.com/office/drawing/2014/main" id="{CA3ABEE9-1E0A-5D13-12DD-688053347CDD}"/>
              </a:ext>
            </a:extLst>
          </p:cNvPr>
          <p:cNvGrpSpPr/>
          <p:nvPr/>
        </p:nvGrpSpPr>
        <p:grpSpPr>
          <a:xfrm>
            <a:off x="4800600" y="895350"/>
            <a:ext cx="4267200" cy="914400"/>
            <a:chOff x="1066800" y="2130412"/>
            <a:chExt cx="4267200" cy="914400"/>
          </a:xfrm>
        </p:grpSpPr>
        <p:grpSp>
          <p:nvGrpSpPr>
            <p:cNvPr id="9" name="Group 8">
              <a:extLst>
                <a:ext uri="{FF2B5EF4-FFF2-40B4-BE49-F238E27FC236}">
                  <a16:creationId xmlns:a16="http://schemas.microsoft.com/office/drawing/2014/main" id="{87D222BA-BEF8-59F5-2CA2-886636CE5F1B}"/>
                </a:ext>
              </a:extLst>
            </p:cNvPr>
            <p:cNvGrpSpPr/>
            <p:nvPr/>
          </p:nvGrpSpPr>
          <p:grpSpPr>
            <a:xfrm>
              <a:off x="1066800" y="2130412"/>
              <a:ext cx="4267200" cy="914400"/>
              <a:chOff x="990600" y="2266950"/>
              <a:chExt cx="4267200" cy="914400"/>
            </a:xfrm>
          </p:grpSpPr>
          <p:sp>
            <p:nvSpPr>
              <p:cNvPr id="3" name="Oval 2">
                <a:extLst>
                  <a:ext uri="{FF2B5EF4-FFF2-40B4-BE49-F238E27FC236}">
                    <a16:creationId xmlns:a16="http://schemas.microsoft.com/office/drawing/2014/main" id="{AC3F6A46-7A14-3FB1-E953-D5F774B24010}"/>
                  </a:ext>
                </a:extLst>
              </p:cNvPr>
              <p:cNvSpPr/>
              <p:nvPr/>
            </p:nvSpPr>
            <p:spPr bwMode="auto">
              <a:xfrm>
                <a:off x="990600" y="2266950"/>
                <a:ext cx="4267200" cy="914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Oval 3">
                <a:extLst>
                  <a:ext uri="{FF2B5EF4-FFF2-40B4-BE49-F238E27FC236}">
                    <a16:creationId xmlns:a16="http://schemas.microsoft.com/office/drawing/2014/main" id="{80D21929-E45C-E0E1-4237-469613A29B7A}"/>
                  </a:ext>
                </a:extLst>
              </p:cNvPr>
              <p:cNvSpPr/>
              <p:nvPr/>
            </p:nvSpPr>
            <p:spPr bwMode="auto">
              <a:xfrm>
                <a:off x="1295400" y="2388858"/>
                <a:ext cx="3657600" cy="670584"/>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5" name="Oval 4">
                <a:extLst>
                  <a:ext uri="{FF2B5EF4-FFF2-40B4-BE49-F238E27FC236}">
                    <a16:creationId xmlns:a16="http://schemas.microsoft.com/office/drawing/2014/main" id="{1C8F6903-906F-DA1F-7966-55010044D476}"/>
                  </a:ext>
                </a:extLst>
              </p:cNvPr>
              <p:cNvSpPr/>
              <p:nvPr/>
            </p:nvSpPr>
            <p:spPr bwMode="auto">
              <a:xfrm>
                <a:off x="1629171" y="2519300"/>
                <a:ext cx="2990059" cy="416873"/>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 name="Oval 6">
                <a:extLst>
                  <a:ext uri="{FF2B5EF4-FFF2-40B4-BE49-F238E27FC236}">
                    <a16:creationId xmlns:a16="http://schemas.microsoft.com/office/drawing/2014/main" id="{83AB9AD5-24CF-C93A-59EB-B8645D65FFDD}"/>
                  </a:ext>
                </a:extLst>
              </p:cNvPr>
              <p:cNvSpPr/>
              <p:nvPr/>
            </p:nvSpPr>
            <p:spPr bwMode="auto">
              <a:xfrm>
                <a:off x="2019300" y="2623704"/>
                <a:ext cx="2209800" cy="200892"/>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 name="Oval 7">
                <a:extLst>
                  <a:ext uri="{FF2B5EF4-FFF2-40B4-BE49-F238E27FC236}">
                    <a16:creationId xmlns:a16="http://schemas.microsoft.com/office/drawing/2014/main" id="{59FAB229-344B-3644-0446-B43FD56FA620}"/>
                  </a:ext>
                </a:extLst>
              </p:cNvPr>
              <p:cNvSpPr>
                <a:spLocks/>
              </p:cNvSpPr>
              <p:nvPr/>
            </p:nvSpPr>
            <p:spPr bwMode="auto">
              <a:xfrm>
                <a:off x="3048000" y="2660320"/>
                <a:ext cx="137160" cy="137160"/>
              </a:xfrm>
              <a:prstGeom prst="ellipse">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sp>
          <p:nvSpPr>
            <p:cNvPr id="14" name="Freeform: Shape 13">
              <a:extLst>
                <a:ext uri="{FF2B5EF4-FFF2-40B4-BE49-F238E27FC236}">
                  <a16:creationId xmlns:a16="http://schemas.microsoft.com/office/drawing/2014/main" id="{062A0003-A3DF-DE5D-DF8E-9027AAC68A10}"/>
                </a:ext>
              </a:extLst>
            </p:cNvPr>
            <p:cNvSpPr/>
            <p:nvPr/>
          </p:nvSpPr>
          <p:spPr bwMode="auto">
            <a:xfrm>
              <a:off x="1353787" y="2232206"/>
              <a:ext cx="1816925" cy="605997"/>
            </a:xfrm>
            <a:custGeom>
              <a:avLst/>
              <a:gdLst>
                <a:gd name="connsiteX0" fmla="*/ 0 w 1816925"/>
                <a:gd name="connsiteY0" fmla="*/ 605997 h 605997"/>
                <a:gd name="connsiteX1" fmla="*/ 83127 w 1816925"/>
                <a:gd name="connsiteY1" fmla="*/ 355 h 605997"/>
                <a:gd name="connsiteX2" fmla="*/ 201881 w 1816925"/>
                <a:gd name="connsiteY2" fmla="*/ 510994 h 605997"/>
                <a:gd name="connsiteX3" fmla="*/ 308758 w 1816925"/>
                <a:gd name="connsiteY3" fmla="*/ 47856 h 605997"/>
                <a:gd name="connsiteX4" fmla="*/ 439387 w 1816925"/>
                <a:gd name="connsiteY4" fmla="*/ 439742 h 605997"/>
                <a:gd name="connsiteX5" fmla="*/ 498764 w 1816925"/>
                <a:gd name="connsiteY5" fmla="*/ 59732 h 605997"/>
                <a:gd name="connsiteX6" fmla="*/ 641268 w 1816925"/>
                <a:gd name="connsiteY6" fmla="*/ 415991 h 605997"/>
                <a:gd name="connsiteX7" fmla="*/ 700644 w 1816925"/>
                <a:gd name="connsiteY7" fmla="*/ 119108 h 605997"/>
                <a:gd name="connsiteX8" fmla="*/ 843148 w 1816925"/>
                <a:gd name="connsiteY8" fmla="*/ 392241 h 605997"/>
                <a:gd name="connsiteX9" fmla="*/ 914400 w 1816925"/>
                <a:gd name="connsiteY9" fmla="*/ 130984 h 605997"/>
                <a:gd name="connsiteX10" fmla="*/ 1080655 w 1816925"/>
                <a:gd name="connsiteY10" fmla="*/ 451617 h 605997"/>
                <a:gd name="connsiteX11" fmla="*/ 1080655 w 1816925"/>
                <a:gd name="connsiteY11" fmla="*/ 190360 h 605997"/>
                <a:gd name="connsiteX12" fmla="*/ 1175657 w 1816925"/>
                <a:gd name="connsiteY12" fmla="*/ 368490 h 605997"/>
                <a:gd name="connsiteX13" fmla="*/ 1246909 w 1816925"/>
                <a:gd name="connsiteY13" fmla="*/ 214111 h 605997"/>
                <a:gd name="connsiteX14" fmla="*/ 1330036 w 1816925"/>
                <a:gd name="connsiteY14" fmla="*/ 356615 h 605997"/>
                <a:gd name="connsiteX15" fmla="*/ 1365662 w 1816925"/>
                <a:gd name="connsiteY15" fmla="*/ 249737 h 605997"/>
                <a:gd name="connsiteX16" fmla="*/ 1425039 w 1816925"/>
                <a:gd name="connsiteY16" fmla="*/ 344739 h 605997"/>
                <a:gd name="connsiteX17" fmla="*/ 1460665 w 1816925"/>
                <a:gd name="connsiteY17" fmla="*/ 225986 h 605997"/>
                <a:gd name="connsiteX18" fmla="*/ 1508166 w 1816925"/>
                <a:gd name="connsiteY18" fmla="*/ 356615 h 605997"/>
                <a:gd name="connsiteX19" fmla="*/ 1615044 w 1816925"/>
                <a:gd name="connsiteY19" fmla="*/ 225986 h 605997"/>
                <a:gd name="connsiteX20" fmla="*/ 1686296 w 1816925"/>
                <a:gd name="connsiteY20" fmla="*/ 344739 h 605997"/>
                <a:gd name="connsiteX21" fmla="*/ 1686296 w 1816925"/>
                <a:gd name="connsiteY21" fmla="*/ 261612 h 605997"/>
                <a:gd name="connsiteX22" fmla="*/ 1793174 w 1816925"/>
                <a:gd name="connsiteY22" fmla="*/ 344739 h 605997"/>
                <a:gd name="connsiteX23" fmla="*/ 1816925 w 1816925"/>
                <a:gd name="connsiteY23" fmla="*/ 320989 h 60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6925" h="605997">
                  <a:moveTo>
                    <a:pt x="0" y="605997"/>
                  </a:moveTo>
                  <a:cubicBezTo>
                    <a:pt x="24740" y="311093"/>
                    <a:pt x="49480" y="16189"/>
                    <a:pt x="83127" y="355"/>
                  </a:cubicBezTo>
                  <a:cubicBezTo>
                    <a:pt x="116774" y="-15479"/>
                    <a:pt x="164276" y="503077"/>
                    <a:pt x="201881" y="510994"/>
                  </a:cubicBezTo>
                  <a:cubicBezTo>
                    <a:pt x="239486" y="518911"/>
                    <a:pt x="269174" y="59731"/>
                    <a:pt x="308758" y="47856"/>
                  </a:cubicBezTo>
                  <a:cubicBezTo>
                    <a:pt x="348342" y="35981"/>
                    <a:pt x="407719" y="437763"/>
                    <a:pt x="439387" y="439742"/>
                  </a:cubicBezTo>
                  <a:cubicBezTo>
                    <a:pt x="471055" y="441721"/>
                    <a:pt x="465117" y="63690"/>
                    <a:pt x="498764" y="59732"/>
                  </a:cubicBezTo>
                  <a:cubicBezTo>
                    <a:pt x="532411" y="55774"/>
                    <a:pt x="607621" y="406095"/>
                    <a:pt x="641268" y="415991"/>
                  </a:cubicBezTo>
                  <a:cubicBezTo>
                    <a:pt x="674915" y="425887"/>
                    <a:pt x="666997" y="123066"/>
                    <a:pt x="700644" y="119108"/>
                  </a:cubicBezTo>
                  <a:cubicBezTo>
                    <a:pt x="734291" y="115150"/>
                    <a:pt x="807522" y="390262"/>
                    <a:pt x="843148" y="392241"/>
                  </a:cubicBezTo>
                  <a:cubicBezTo>
                    <a:pt x="878774" y="394220"/>
                    <a:pt x="874816" y="121088"/>
                    <a:pt x="914400" y="130984"/>
                  </a:cubicBezTo>
                  <a:cubicBezTo>
                    <a:pt x="953984" y="140880"/>
                    <a:pt x="1052946" y="441721"/>
                    <a:pt x="1080655" y="451617"/>
                  </a:cubicBezTo>
                  <a:cubicBezTo>
                    <a:pt x="1108364" y="461513"/>
                    <a:pt x="1064821" y="204214"/>
                    <a:pt x="1080655" y="190360"/>
                  </a:cubicBezTo>
                  <a:cubicBezTo>
                    <a:pt x="1096489" y="176505"/>
                    <a:pt x="1147948" y="364532"/>
                    <a:pt x="1175657" y="368490"/>
                  </a:cubicBezTo>
                  <a:cubicBezTo>
                    <a:pt x="1203366" y="372448"/>
                    <a:pt x="1221179" y="216090"/>
                    <a:pt x="1246909" y="214111"/>
                  </a:cubicBezTo>
                  <a:cubicBezTo>
                    <a:pt x="1272639" y="212132"/>
                    <a:pt x="1310244" y="350677"/>
                    <a:pt x="1330036" y="356615"/>
                  </a:cubicBezTo>
                  <a:cubicBezTo>
                    <a:pt x="1349828" y="362553"/>
                    <a:pt x="1349828" y="251716"/>
                    <a:pt x="1365662" y="249737"/>
                  </a:cubicBezTo>
                  <a:cubicBezTo>
                    <a:pt x="1381496" y="247758"/>
                    <a:pt x="1409205" y="348697"/>
                    <a:pt x="1425039" y="344739"/>
                  </a:cubicBezTo>
                  <a:cubicBezTo>
                    <a:pt x="1440873" y="340781"/>
                    <a:pt x="1446810" y="224007"/>
                    <a:pt x="1460665" y="225986"/>
                  </a:cubicBezTo>
                  <a:cubicBezTo>
                    <a:pt x="1474520" y="227965"/>
                    <a:pt x="1482436" y="356615"/>
                    <a:pt x="1508166" y="356615"/>
                  </a:cubicBezTo>
                  <a:cubicBezTo>
                    <a:pt x="1533896" y="356615"/>
                    <a:pt x="1585356" y="227965"/>
                    <a:pt x="1615044" y="225986"/>
                  </a:cubicBezTo>
                  <a:cubicBezTo>
                    <a:pt x="1644732" y="224007"/>
                    <a:pt x="1674421" y="338801"/>
                    <a:pt x="1686296" y="344739"/>
                  </a:cubicBezTo>
                  <a:cubicBezTo>
                    <a:pt x="1698171" y="350677"/>
                    <a:pt x="1668483" y="261612"/>
                    <a:pt x="1686296" y="261612"/>
                  </a:cubicBezTo>
                  <a:cubicBezTo>
                    <a:pt x="1704109" y="261612"/>
                    <a:pt x="1771403" y="334843"/>
                    <a:pt x="1793174" y="344739"/>
                  </a:cubicBezTo>
                  <a:cubicBezTo>
                    <a:pt x="1814945" y="354635"/>
                    <a:pt x="1815935" y="337812"/>
                    <a:pt x="1816925" y="320989"/>
                  </a:cubicBezTo>
                </a:path>
              </a:pathLst>
            </a:cu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a:p>
          </p:txBody>
        </p:sp>
        <p:sp>
          <p:nvSpPr>
            <p:cNvPr id="16" name="Freeform: Shape 15">
              <a:extLst>
                <a:ext uri="{FF2B5EF4-FFF2-40B4-BE49-F238E27FC236}">
                  <a16:creationId xmlns:a16="http://schemas.microsoft.com/office/drawing/2014/main" id="{52EC2F61-7A6B-492F-3EEB-CA7AD6A720CE}"/>
                </a:ext>
              </a:extLst>
            </p:cNvPr>
            <p:cNvSpPr/>
            <p:nvPr/>
          </p:nvSpPr>
          <p:spPr bwMode="auto">
            <a:xfrm>
              <a:off x="1365662" y="2493580"/>
              <a:ext cx="1888177" cy="285246"/>
            </a:xfrm>
            <a:custGeom>
              <a:avLst/>
              <a:gdLst>
                <a:gd name="connsiteX0" fmla="*/ 0 w 1888177"/>
                <a:gd name="connsiteY0" fmla="*/ 285246 h 285246"/>
                <a:gd name="connsiteX1" fmla="*/ 178130 w 1888177"/>
                <a:gd name="connsiteY1" fmla="*/ 71490 h 285246"/>
                <a:gd name="connsiteX2" fmla="*/ 498764 w 1888177"/>
                <a:gd name="connsiteY2" fmla="*/ 166493 h 285246"/>
                <a:gd name="connsiteX3" fmla="*/ 498764 w 1888177"/>
                <a:gd name="connsiteY3" fmla="*/ 154617 h 285246"/>
                <a:gd name="connsiteX4" fmla="*/ 712520 w 1888177"/>
                <a:gd name="connsiteY4" fmla="*/ 59615 h 285246"/>
                <a:gd name="connsiteX5" fmla="*/ 1021278 w 1888177"/>
                <a:gd name="connsiteY5" fmla="*/ 142742 h 285246"/>
                <a:gd name="connsiteX6" fmla="*/ 1187533 w 1888177"/>
                <a:gd name="connsiteY6" fmla="*/ 238 h 285246"/>
                <a:gd name="connsiteX7" fmla="*/ 1472541 w 1888177"/>
                <a:gd name="connsiteY7" fmla="*/ 107116 h 285246"/>
                <a:gd name="connsiteX8" fmla="*/ 1721922 w 1888177"/>
                <a:gd name="connsiteY8" fmla="*/ 35864 h 285246"/>
                <a:gd name="connsiteX9" fmla="*/ 1888177 w 1888177"/>
                <a:gd name="connsiteY9" fmla="*/ 118991 h 28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8177" h="285246">
                  <a:moveTo>
                    <a:pt x="0" y="285246"/>
                  </a:moveTo>
                  <a:cubicBezTo>
                    <a:pt x="47501" y="188264"/>
                    <a:pt x="95003" y="91282"/>
                    <a:pt x="178130" y="71490"/>
                  </a:cubicBezTo>
                  <a:cubicBezTo>
                    <a:pt x="261257" y="51698"/>
                    <a:pt x="498764" y="166493"/>
                    <a:pt x="498764" y="166493"/>
                  </a:cubicBezTo>
                  <a:cubicBezTo>
                    <a:pt x="552203" y="180347"/>
                    <a:pt x="463138" y="172430"/>
                    <a:pt x="498764" y="154617"/>
                  </a:cubicBezTo>
                  <a:cubicBezTo>
                    <a:pt x="534390" y="136804"/>
                    <a:pt x="625434" y="61594"/>
                    <a:pt x="712520" y="59615"/>
                  </a:cubicBezTo>
                  <a:cubicBezTo>
                    <a:pt x="799606" y="57636"/>
                    <a:pt x="942109" y="152638"/>
                    <a:pt x="1021278" y="142742"/>
                  </a:cubicBezTo>
                  <a:cubicBezTo>
                    <a:pt x="1100447" y="132846"/>
                    <a:pt x="1112323" y="6176"/>
                    <a:pt x="1187533" y="238"/>
                  </a:cubicBezTo>
                  <a:cubicBezTo>
                    <a:pt x="1262744" y="-5700"/>
                    <a:pt x="1383476" y="101178"/>
                    <a:pt x="1472541" y="107116"/>
                  </a:cubicBezTo>
                  <a:cubicBezTo>
                    <a:pt x="1561606" y="113054"/>
                    <a:pt x="1652649" y="33885"/>
                    <a:pt x="1721922" y="35864"/>
                  </a:cubicBezTo>
                  <a:cubicBezTo>
                    <a:pt x="1791195" y="37843"/>
                    <a:pt x="1839686" y="78417"/>
                    <a:pt x="1888177" y="118991"/>
                  </a:cubicBezTo>
                </a:path>
              </a:pathLst>
            </a:custGeom>
            <a:noFill/>
            <a:ln w="19050" cap="flat" cmpd="sng" algn="ctr">
              <a:solidFill>
                <a:srgbClr val="FF0000"/>
              </a:solidFill>
              <a:prstDash val="solid"/>
              <a:miter lim="800000"/>
              <a:headEnd type="none" w="med" len="med"/>
              <a:tailEnd type="none" w="med" len="med"/>
            </a:ln>
            <a:effectLst/>
          </p:spPr>
          <p:txBody>
            <a:bodyPr rtlCol="0" anchor="ctr"/>
            <a:lstStyle/>
            <a:p>
              <a:pPr algn="ctr"/>
              <a:endParaRPr lang="en-US"/>
            </a:p>
          </p:txBody>
        </p:sp>
      </p:grpSp>
    </p:spTree>
    <p:extLst>
      <p:ext uri="{BB962C8B-B14F-4D97-AF65-F5344CB8AC3E}">
        <p14:creationId xmlns:p14="http://schemas.microsoft.com/office/powerpoint/2010/main" val="2731754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524000" y="285750"/>
            <a:ext cx="6553200" cy="490538"/>
          </a:xfrm>
        </p:spPr>
        <p:txBody>
          <a:bodyPr/>
          <a:lstStyle/>
          <a:p>
            <a:r>
              <a:rPr lang="en-US" dirty="0"/>
              <a:t>Gradient Descent with Momentum</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sz="half" idx="2"/>
          </p:nvPr>
        </p:nvSpPr>
        <p:spPr>
          <a:xfrm>
            <a:off x="187620" y="878195"/>
            <a:ext cx="4372033" cy="990599"/>
          </a:xfrm>
        </p:spPr>
        <p:txBody>
          <a:bodyPr/>
          <a:lstStyle/>
          <a:p>
            <a:r>
              <a:rPr lang="en-US" dirty="0"/>
              <a:t>To smoothen the descent path, we may apply EMA approach for the gradients </a:t>
            </a:r>
            <a:r>
              <a:rPr lang="el-GR" dirty="0"/>
              <a:t>δ</a:t>
            </a:r>
            <a:r>
              <a:rPr lang="en-US" dirty="0"/>
              <a:t>W and </a:t>
            </a:r>
            <a:r>
              <a:rPr lang="el-GR" dirty="0"/>
              <a:t>δ</a:t>
            </a:r>
            <a:r>
              <a:rPr lang="en-US" dirty="0"/>
              <a:t>b. </a:t>
            </a:r>
          </a:p>
          <a:p>
            <a:endParaRPr lang="en-US" dirty="0"/>
          </a:p>
        </p:txBody>
      </p:sp>
      <p:sp>
        <p:nvSpPr>
          <p:cNvPr id="18" name="Content Placeholder 17">
            <a:extLst>
              <a:ext uri="{FF2B5EF4-FFF2-40B4-BE49-F238E27FC236}">
                <a16:creationId xmlns:a16="http://schemas.microsoft.com/office/drawing/2014/main" id="{0F1F0706-75D5-DDB3-3DEC-AA3AAE12C95A}"/>
              </a:ext>
            </a:extLst>
          </p:cNvPr>
          <p:cNvSpPr>
            <a:spLocks noGrp="1"/>
          </p:cNvSpPr>
          <p:nvPr>
            <p:ph sz="half" idx="10"/>
          </p:nvPr>
        </p:nvSpPr>
        <p:spPr>
          <a:xfrm>
            <a:off x="187620" y="1813191"/>
            <a:ext cx="8763000" cy="838201"/>
          </a:xfrm>
        </p:spPr>
        <p:txBody>
          <a:bodyPr/>
          <a:lstStyle/>
          <a:p>
            <a:r>
              <a:rPr lang="en-US" dirty="0"/>
              <a:t>Let’s define the smoothen gradients m_</a:t>
            </a:r>
            <a:r>
              <a:rPr lang="el-GR" dirty="0"/>
              <a:t>δ</a:t>
            </a:r>
            <a:r>
              <a:rPr lang="en-US" dirty="0" err="1"/>
              <a:t>W</a:t>
            </a:r>
            <a:r>
              <a:rPr lang="en-US" baseline="-25000" dirty="0" err="1"/>
              <a:t>t</a:t>
            </a:r>
            <a:r>
              <a:rPr lang="en-US" baseline="-25000" dirty="0"/>
              <a:t> </a:t>
            </a:r>
            <a:r>
              <a:rPr lang="en-US" dirty="0"/>
              <a:t>and m_</a:t>
            </a:r>
            <a:r>
              <a:rPr lang="el-GR" dirty="0"/>
              <a:t>δ</a:t>
            </a:r>
            <a:r>
              <a:rPr lang="en-US" dirty="0" err="1"/>
              <a:t>b</a:t>
            </a:r>
            <a:r>
              <a:rPr lang="en-US" baseline="-25000" dirty="0" err="1"/>
              <a:t>t</a:t>
            </a:r>
            <a:r>
              <a:rPr lang="en-US" baseline="-25000" dirty="0"/>
              <a:t> </a:t>
            </a:r>
            <a:r>
              <a:rPr lang="en-US" dirty="0"/>
              <a:t>as exponential moving averages of the series of gradients by iteration (t) in terms of EMA as follows:</a:t>
            </a:r>
          </a:p>
          <a:p>
            <a:pPr marL="0" indent="0">
              <a:buNone/>
            </a:pPr>
            <a:r>
              <a:rPr lang="en-US" dirty="0"/>
              <a:t>		m_</a:t>
            </a:r>
            <a:r>
              <a:rPr lang="el-GR" dirty="0"/>
              <a:t>δ</a:t>
            </a:r>
            <a:r>
              <a:rPr lang="en-US" dirty="0" err="1"/>
              <a:t>W</a:t>
            </a:r>
            <a:r>
              <a:rPr lang="en-US" baseline="-25000" dirty="0" err="1"/>
              <a:t>t</a:t>
            </a:r>
            <a:r>
              <a:rPr lang="en-US" baseline="-25000" dirty="0"/>
              <a:t> </a:t>
            </a:r>
            <a:r>
              <a:rPr lang="en-US" dirty="0"/>
              <a:t>= </a:t>
            </a:r>
            <a:r>
              <a:rPr lang="el-GR" dirty="0"/>
              <a:t>β </a:t>
            </a:r>
            <a:r>
              <a:rPr lang="en-US" dirty="0"/>
              <a:t>m_</a:t>
            </a:r>
            <a:r>
              <a:rPr lang="el-GR" dirty="0"/>
              <a:t>δ</a:t>
            </a:r>
            <a:r>
              <a:rPr lang="en-US" dirty="0"/>
              <a:t>W</a:t>
            </a:r>
            <a:r>
              <a:rPr lang="en-US" baseline="-25000" dirty="0"/>
              <a:t>t-1</a:t>
            </a:r>
            <a:r>
              <a:rPr lang="en-US" dirty="0"/>
              <a:t> + (1- </a:t>
            </a:r>
            <a:r>
              <a:rPr lang="el-GR" dirty="0"/>
              <a:t>β</a:t>
            </a:r>
            <a:r>
              <a:rPr lang="en-US" dirty="0"/>
              <a:t>)</a:t>
            </a:r>
            <a:r>
              <a:rPr lang="el-GR" dirty="0"/>
              <a:t> δ</a:t>
            </a:r>
            <a:r>
              <a:rPr lang="en-US" dirty="0" err="1"/>
              <a:t>W</a:t>
            </a:r>
            <a:r>
              <a:rPr lang="en-US" baseline="-25000" dirty="0" err="1"/>
              <a:t>t</a:t>
            </a:r>
            <a:endParaRPr lang="en-US" dirty="0"/>
          </a:p>
          <a:p>
            <a:pPr marL="0" indent="0">
              <a:buNone/>
            </a:pPr>
            <a:r>
              <a:rPr lang="en-US" dirty="0"/>
              <a:t>		m_</a:t>
            </a:r>
            <a:r>
              <a:rPr lang="el-GR" dirty="0"/>
              <a:t>δ</a:t>
            </a:r>
            <a:r>
              <a:rPr lang="en-US" dirty="0" err="1"/>
              <a:t>b</a:t>
            </a:r>
            <a:r>
              <a:rPr lang="en-US" baseline="-25000" dirty="0" err="1"/>
              <a:t>t</a:t>
            </a:r>
            <a:r>
              <a:rPr lang="en-US" baseline="-25000" dirty="0"/>
              <a:t>   </a:t>
            </a:r>
            <a:r>
              <a:rPr lang="en-US" dirty="0"/>
              <a:t>= </a:t>
            </a:r>
            <a:r>
              <a:rPr lang="el-GR" dirty="0"/>
              <a:t>β </a:t>
            </a:r>
            <a:r>
              <a:rPr lang="en-US" dirty="0"/>
              <a:t>m_</a:t>
            </a:r>
            <a:r>
              <a:rPr lang="el-GR" dirty="0"/>
              <a:t>δ</a:t>
            </a:r>
            <a:r>
              <a:rPr lang="en-US" dirty="0"/>
              <a:t>b</a:t>
            </a:r>
            <a:r>
              <a:rPr lang="en-US" baseline="-25000" dirty="0"/>
              <a:t>t-1</a:t>
            </a:r>
            <a:r>
              <a:rPr lang="en-US" dirty="0"/>
              <a:t>  + (1- </a:t>
            </a:r>
            <a:r>
              <a:rPr lang="el-GR" dirty="0"/>
              <a:t>β</a:t>
            </a:r>
            <a:r>
              <a:rPr lang="en-US" dirty="0"/>
              <a:t>)</a:t>
            </a:r>
            <a:r>
              <a:rPr lang="el-GR" dirty="0"/>
              <a:t> δ</a:t>
            </a:r>
            <a:r>
              <a:rPr lang="en-US" dirty="0" err="1"/>
              <a:t>b</a:t>
            </a:r>
            <a:r>
              <a:rPr lang="en-US" baseline="-25000" dirty="0" err="1"/>
              <a:t>t</a:t>
            </a:r>
            <a:endParaRPr lang="en-US" dirty="0"/>
          </a:p>
          <a:p>
            <a:pPr>
              <a:buClr>
                <a:schemeClr val="bg1"/>
              </a:buClr>
            </a:pPr>
            <a:r>
              <a:rPr lang="en-US" dirty="0"/>
              <a:t>where </a:t>
            </a:r>
            <a:r>
              <a:rPr lang="el-GR" dirty="0"/>
              <a:t>β</a:t>
            </a:r>
            <a:r>
              <a:rPr lang="en-US" dirty="0"/>
              <a:t> &lt; 1 is the smoothing factor.</a:t>
            </a:r>
          </a:p>
          <a:p>
            <a:r>
              <a:rPr lang="en-US" dirty="0"/>
              <a:t>Then W and b are updated in each iteration as </a:t>
            </a:r>
          </a:p>
          <a:p>
            <a:pPr marL="342900" lvl="1" indent="0">
              <a:buNone/>
            </a:pPr>
            <a:r>
              <a:rPr lang="en-US" dirty="0"/>
              <a:t>		 </a:t>
            </a:r>
            <a:r>
              <a:rPr lang="en-US" dirty="0" err="1"/>
              <a:t>W</a:t>
            </a:r>
            <a:r>
              <a:rPr lang="en-US" baseline="-25000" dirty="0" err="1"/>
              <a:t>t</a:t>
            </a:r>
            <a:r>
              <a:rPr lang="en-US" baseline="-25000" dirty="0"/>
              <a:t> </a:t>
            </a:r>
            <a:r>
              <a:rPr lang="en-US" dirty="0"/>
              <a:t>= W</a:t>
            </a:r>
            <a:r>
              <a:rPr lang="en-US" baseline="-25000" dirty="0"/>
              <a:t>t-1 </a:t>
            </a:r>
            <a:r>
              <a:rPr lang="en-US" dirty="0"/>
              <a:t>– r m_</a:t>
            </a:r>
            <a:r>
              <a:rPr lang="el-GR" dirty="0"/>
              <a:t>δ</a:t>
            </a:r>
            <a:r>
              <a:rPr lang="en-US" dirty="0" err="1"/>
              <a:t>W</a:t>
            </a:r>
            <a:r>
              <a:rPr lang="en-US" baseline="-25000" dirty="0" err="1"/>
              <a:t>t</a:t>
            </a:r>
            <a:r>
              <a:rPr lang="en-US" baseline="-25000" dirty="0"/>
              <a:t> </a:t>
            </a:r>
            <a:endParaRPr lang="en-US" dirty="0"/>
          </a:p>
          <a:p>
            <a:pPr marL="342900" lvl="1" indent="0">
              <a:buNone/>
            </a:pPr>
            <a:r>
              <a:rPr lang="en-US" dirty="0"/>
              <a:t>		  </a:t>
            </a:r>
            <a:r>
              <a:rPr lang="en-US" dirty="0" err="1"/>
              <a:t>b</a:t>
            </a:r>
            <a:r>
              <a:rPr lang="en-US" baseline="-25000" dirty="0" err="1"/>
              <a:t>t</a:t>
            </a:r>
            <a:r>
              <a:rPr lang="en-US" baseline="-25000" dirty="0"/>
              <a:t> </a:t>
            </a:r>
            <a:r>
              <a:rPr lang="en-US" dirty="0"/>
              <a:t>=  b</a:t>
            </a:r>
            <a:r>
              <a:rPr lang="en-US" baseline="-25000" dirty="0"/>
              <a:t>t-1 </a:t>
            </a:r>
            <a:r>
              <a:rPr lang="en-US" dirty="0"/>
              <a:t>– r m_</a:t>
            </a:r>
            <a:r>
              <a:rPr lang="el-GR" dirty="0"/>
              <a:t>δ</a:t>
            </a:r>
            <a:r>
              <a:rPr lang="en-US" dirty="0" err="1"/>
              <a:t>b</a:t>
            </a:r>
            <a:r>
              <a:rPr lang="en-US" baseline="-25000" dirty="0" err="1"/>
              <a:t>t</a:t>
            </a:r>
            <a:r>
              <a:rPr lang="en-US" baseline="-25000" dirty="0"/>
              <a:t> </a:t>
            </a:r>
            <a:endParaRPr lang="en-US" dirty="0"/>
          </a:p>
          <a:p>
            <a:r>
              <a:rPr lang="en-US" dirty="0"/>
              <a:t>In result, we have a smoother descent shown in the figure in Red.</a:t>
            </a:r>
          </a:p>
          <a:p>
            <a:endParaRPr lang="en-US" dirty="0"/>
          </a:p>
        </p:txBody>
      </p:sp>
      <p:grpSp>
        <p:nvGrpSpPr>
          <p:cNvPr id="17" name="Group 16">
            <a:extLst>
              <a:ext uri="{FF2B5EF4-FFF2-40B4-BE49-F238E27FC236}">
                <a16:creationId xmlns:a16="http://schemas.microsoft.com/office/drawing/2014/main" id="{CA3ABEE9-1E0A-5D13-12DD-688053347CDD}"/>
              </a:ext>
            </a:extLst>
          </p:cNvPr>
          <p:cNvGrpSpPr/>
          <p:nvPr/>
        </p:nvGrpSpPr>
        <p:grpSpPr>
          <a:xfrm>
            <a:off x="4683420" y="837590"/>
            <a:ext cx="4267200" cy="914400"/>
            <a:chOff x="1066800" y="2130412"/>
            <a:chExt cx="4267200" cy="914400"/>
          </a:xfrm>
        </p:grpSpPr>
        <p:grpSp>
          <p:nvGrpSpPr>
            <p:cNvPr id="9" name="Group 8">
              <a:extLst>
                <a:ext uri="{FF2B5EF4-FFF2-40B4-BE49-F238E27FC236}">
                  <a16:creationId xmlns:a16="http://schemas.microsoft.com/office/drawing/2014/main" id="{87D222BA-BEF8-59F5-2CA2-886636CE5F1B}"/>
                </a:ext>
              </a:extLst>
            </p:cNvPr>
            <p:cNvGrpSpPr/>
            <p:nvPr/>
          </p:nvGrpSpPr>
          <p:grpSpPr>
            <a:xfrm>
              <a:off x="1066800" y="2130412"/>
              <a:ext cx="4267200" cy="914400"/>
              <a:chOff x="990600" y="2266950"/>
              <a:chExt cx="4267200" cy="914400"/>
            </a:xfrm>
          </p:grpSpPr>
          <p:sp>
            <p:nvSpPr>
              <p:cNvPr id="3" name="Oval 2">
                <a:extLst>
                  <a:ext uri="{FF2B5EF4-FFF2-40B4-BE49-F238E27FC236}">
                    <a16:creationId xmlns:a16="http://schemas.microsoft.com/office/drawing/2014/main" id="{AC3F6A46-7A14-3FB1-E953-D5F774B24010}"/>
                  </a:ext>
                </a:extLst>
              </p:cNvPr>
              <p:cNvSpPr/>
              <p:nvPr/>
            </p:nvSpPr>
            <p:spPr bwMode="auto">
              <a:xfrm>
                <a:off x="990600" y="2266950"/>
                <a:ext cx="4267200" cy="914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Oval 3">
                <a:extLst>
                  <a:ext uri="{FF2B5EF4-FFF2-40B4-BE49-F238E27FC236}">
                    <a16:creationId xmlns:a16="http://schemas.microsoft.com/office/drawing/2014/main" id="{80D21929-E45C-E0E1-4237-469613A29B7A}"/>
                  </a:ext>
                </a:extLst>
              </p:cNvPr>
              <p:cNvSpPr/>
              <p:nvPr/>
            </p:nvSpPr>
            <p:spPr bwMode="auto">
              <a:xfrm>
                <a:off x="1295400" y="2388858"/>
                <a:ext cx="3657600" cy="670584"/>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5" name="Oval 4">
                <a:extLst>
                  <a:ext uri="{FF2B5EF4-FFF2-40B4-BE49-F238E27FC236}">
                    <a16:creationId xmlns:a16="http://schemas.microsoft.com/office/drawing/2014/main" id="{1C8F6903-906F-DA1F-7966-55010044D476}"/>
                  </a:ext>
                </a:extLst>
              </p:cNvPr>
              <p:cNvSpPr/>
              <p:nvPr/>
            </p:nvSpPr>
            <p:spPr bwMode="auto">
              <a:xfrm>
                <a:off x="1629171" y="2519300"/>
                <a:ext cx="2990059" cy="416873"/>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 name="Oval 6">
                <a:extLst>
                  <a:ext uri="{FF2B5EF4-FFF2-40B4-BE49-F238E27FC236}">
                    <a16:creationId xmlns:a16="http://schemas.microsoft.com/office/drawing/2014/main" id="{83AB9AD5-24CF-C93A-59EB-B8645D65FFDD}"/>
                  </a:ext>
                </a:extLst>
              </p:cNvPr>
              <p:cNvSpPr/>
              <p:nvPr/>
            </p:nvSpPr>
            <p:spPr bwMode="auto">
              <a:xfrm>
                <a:off x="2019300" y="2623704"/>
                <a:ext cx="2209800" cy="200892"/>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 name="Oval 7">
                <a:extLst>
                  <a:ext uri="{FF2B5EF4-FFF2-40B4-BE49-F238E27FC236}">
                    <a16:creationId xmlns:a16="http://schemas.microsoft.com/office/drawing/2014/main" id="{59FAB229-344B-3644-0446-B43FD56FA620}"/>
                  </a:ext>
                </a:extLst>
              </p:cNvPr>
              <p:cNvSpPr>
                <a:spLocks/>
              </p:cNvSpPr>
              <p:nvPr/>
            </p:nvSpPr>
            <p:spPr bwMode="auto">
              <a:xfrm>
                <a:off x="3048000" y="2660320"/>
                <a:ext cx="137160" cy="137160"/>
              </a:xfrm>
              <a:prstGeom prst="ellipse">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sp>
          <p:nvSpPr>
            <p:cNvPr id="14" name="Freeform: Shape 13">
              <a:extLst>
                <a:ext uri="{FF2B5EF4-FFF2-40B4-BE49-F238E27FC236}">
                  <a16:creationId xmlns:a16="http://schemas.microsoft.com/office/drawing/2014/main" id="{062A0003-A3DF-DE5D-DF8E-9027AAC68A10}"/>
                </a:ext>
              </a:extLst>
            </p:cNvPr>
            <p:cNvSpPr/>
            <p:nvPr/>
          </p:nvSpPr>
          <p:spPr bwMode="auto">
            <a:xfrm>
              <a:off x="1353787" y="2232206"/>
              <a:ext cx="1816925" cy="605997"/>
            </a:xfrm>
            <a:custGeom>
              <a:avLst/>
              <a:gdLst>
                <a:gd name="connsiteX0" fmla="*/ 0 w 1816925"/>
                <a:gd name="connsiteY0" fmla="*/ 605997 h 605997"/>
                <a:gd name="connsiteX1" fmla="*/ 83127 w 1816925"/>
                <a:gd name="connsiteY1" fmla="*/ 355 h 605997"/>
                <a:gd name="connsiteX2" fmla="*/ 201881 w 1816925"/>
                <a:gd name="connsiteY2" fmla="*/ 510994 h 605997"/>
                <a:gd name="connsiteX3" fmla="*/ 308758 w 1816925"/>
                <a:gd name="connsiteY3" fmla="*/ 47856 h 605997"/>
                <a:gd name="connsiteX4" fmla="*/ 439387 w 1816925"/>
                <a:gd name="connsiteY4" fmla="*/ 439742 h 605997"/>
                <a:gd name="connsiteX5" fmla="*/ 498764 w 1816925"/>
                <a:gd name="connsiteY5" fmla="*/ 59732 h 605997"/>
                <a:gd name="connsiteX6" fmla="*/ 641268 w 1816925"/>
                <a:gd name="connsiteY6" fmla="*/ 415991 h 605997"/>
                <a:gd name="connsiteX7" fmla="*/ 700644 w 1816925"/>
                <a:gd name="connsiteY7" fmla="*/ 119108 h 605997"/>
                <a:gd name="connsiteX8" fmla="*/ 843148 w 1816925"/>
                <a:gd name="connsiteY8" fmla="*/ 392241 h 605997"/>
                <a:gd name="connsiteX9" fmla="*/ 914400 w 1816925"/>
                <a:gd name="connsiteY9" fmla="*/ 130984 h 605997"/>
                <a:gd name="connsiteX10" fmla="*/ 1080655 w 1816925"/>
                <a:gd name="connsiteY10" fmla="*/ 451617 h 605997"/>
                <a:gd name="connsiteX11" fmla="*/ 1080655 w 1816925"/>
                <a:gd name="connsiteY11" fmla="*/ 190360 h 605997"/>
                <a:gd name="connsiteX12" fmla="*/ 1175657 w 1816925"/>
                <a:gd name="connsiteY12" fmla="*/ 368490 h 605997"/>
                <a:gd name="connsiteX13" fmla="*/ 1246909 w 1816925"/>
                <a:gd name="connsiteY13" fmla="*/ 214111 h 605997"/>
                <a:gd name="connsiteX14" fmla="*/ 1330036 w 1816925"/>
                <a:gd name="connsiteY14" fmla="*/ 356615 h 605997"/>
                <a:gd name="connsiteX15" fmla="*/ 1365662 w 1816925"/>
                <a:gd name="connsiteY15" fmla="*/ 249737 h 605997"/>
                <a:gd name="connsiteX16" fmla="*/ 1425039 w 1816925"/>
                <a:gd name="connsiteY16" fmla="*/ 344739 h 605997"/>
                <a:gd name="connsiteX17" fmla="*/ 1460665 w 1816925"/>
                <a:gd name="connsiteY17" fmla="*/ 225986 h 605997"/>
                <a:gd name="connsiteX18" fmla="*/ 1508166 w 1816925"/>
                <a:gd name="connsiteY18" fmla="*/ 356615 h 605997"/>
                <a:gd name="connsiteX19" fmla="*/ 1615044 w 1816925"/>
                <a:gd name="connsiteY19" fmla="*/ 225986 h 605997"/>
                <a:gd name="connsiteX20" fmla="*/ 1686296 w 1816925"/>
                <a:gd name="connsiteY20" fmla="*/ 344739 h 605997"/>
                <a:gd name="connsiteX21" fmla="*/ 1686296 w 1816925"/>
                <a:gd name="connsiteY21" fmla="*/ 261612 h 605997"/>
                <a:gd name="connsiteX22" fmla="*/ 1793174 w 1816925"/>
                <a:gd name="connsiteY22" fmla="*/ 344739 h 605997"/>
                <a:gd name="connsiteX23" fmla="*/ 1816925 w 1816925"/>
                <a:gd name="connsiteY23" fmla="*/ 320989 h 60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6925" h="605997">
                  <a:moveTo>
                    <a:pt x="0" y="605997"/>
                  </a:moveTo>
                  <a:cubicBezTo>
                    <a:pt x="24740" y="311093"/>
                    <a:pt x="49480" y="16189"/>
                    <a:pt x="83127" y="355"/>
                  </a:cubicBezTo>
                  <a:cubicBezTo>
                    <a:pt x="116774" y="-15479"/>
                    <a:pt x="164276" y="503077"/>
                    <a:pt x="201881" y="510994"/>
                  </a:cubicBezTo>
                  <a:cubicBezTo>
                    <a:pt x="239486" y="518911"/>
                    <a:pt x="269174" y="59731"/>
                    <a:pt x="308758" y="47856"/>
                  </a:cubicBezTo>
                  <a:cubicBezTo>
                    <a:pt x="348342" y="35981"/>
                    <a:pt x="407719" y="437763"/>
                    <a:pt x="439387" y="439742"/>
                  </a:cubicBezTo>
                  <a:cubicBezTo>
                    <a:pt x="471055" y="441721"/>
                    <a:pt x="465117" y="63690"/>
                    <a:pt x="498764" y="59732"/>
                  </a:cubicBezTo>
                  <a:cubicBezTo>
                    <a:pt x="532411" y="55774"/>
                    <a:pt x="607621" y="406095"/>
                    <a:pt x="641268" y="415991"/>
                  </a:cubicBezTo>
                  <a:cubicBezTo>
                    <a:pt x="674915" y="425887"/>
                    <a:pt x="666997" y="123066"/>
                    <a:pt x="700644" y="119108"/>
                  </a:cubicBezTo>
                  <a:cubicBezTo>
                    <a:pt x="734291" y="115150"/>
                    <a:pt x="807522" y="390262"/>
                    <a:pt x="843148" y="392241"/>
                  </a:cubicBezTo>
                  <a:cubicBezTo>
                    <a:pt x="878774" y="394220"/>
                    <a:pt x="874816" y="121088"/>
                    <a:pt x="914400" y="130984"/>
                  </a:cubicBezTo>
                  <a:cubicBezTo>
                    <a:pt x="953984" y="140880"/>
                    <a:pt x="1052946" y="441721"/>
                    <a:pt x="1080655" y="451617"/>
                  </a:cubicBezTo>
                  <a:cubicBezTo>
                    <a:pt x="1108364" y="461513"/>
                    <a:pt x="1064821" y="204214"/>
                    <a:pt x="1080655" y="190360"/>
                  </a:cubicBezTo>
                  <a:cubicBezTo>
                    <a:pt x="1096489" y="176505"/>
                    <a:pt x="1147948" y="364532"/>
                    <a:pt x="1175657" y="368490"/>
                  </a:cubicBezTo>
                  <a:cubicBezTo>
                    <a:pt x="1203366" y="372448"/>
                    <a:pt x="1221179" y="216090"/>
                    <a:pt x="1246909" y="214111"/>
                  </a:cubicBezTo>
                  <a:cubicBezTo>
                    <a:pt x="1272639" y="212132"/>
                    <a:pt x="1310244" y="350677"/>
                    <a:pt x="1330036" y="356615"/>
                  </a:cubicBezTo>
                  <a:cubicBezTo>
                    <a:pt x="1349828" y="362553"/>
                    <a:pt x="1349828" y="251716"/>
                    <a:pt x="1365662" y="249737"/>
                  </a:cubicBezTo>
                  <a:cubicBezTo>
                    <a:pt x="1381496" y="247758"/>
                    <a:pt x="1409205" y="348697"/>
                    <a:pt x="1425039" y="344739"/>
                  </a:cubicBezTo>
                  <a:cubicBezTo>
                    <a:pt x="1440873" y="340781"/>
                    <a:pt x="1446810" y="224007"/>
                    <a:pt x="1460665" y="225986"/>
                  </a:cubicBezTo>
                  <a:cubicBezTo>
                    <a:pt x="1474520" y="227965"/>
                    <a:pt x="1482436" y="356615"/>
                    <a:pt x="1508166" y="356615"/>
                  </a:cubicBezTo>
                  <a:cubicBezTo>
                    <a:pt x="1533896" y="356615"/>
                    <a:pt x="1585356" y="227965"/>
                    <a:pt x="1615044" y="225986"/>
                  </a:cubicBezTo>
                  <a:cubicBezTo>
                    <a:pt x="1644732" y="224007"/>
                    <a:pt x="1674421" y="338801"/>
                    <a:pt x="1686296" y="344739"/>
                  </a:cubicBezTo>
                  <a:cubicBezTo>
                    <a:pt x="1698171" y="350677"/>
                    <a:pt x="1668483" y="261612"/>
                    <a:pt x="1686296" y="261612"/>
                  </a:cubicBezTo>
                  <a:cubicBezTo>
                    <a:pt x="1704109" y="261612"/>
                    <a:pt x="1771403" y="334843"/>
                    <a:pt x="1793174" y="344739"/>
                  </a:cubicBezTo>
                  <a:cubicBezTo>
                    <a:pt x="1814945" y="354635"/>
                    <a:pt x="1815935" y="337812"/>
                    <a:pt x="1816925" y="320989"/>
                  </a:cubicBezTo>
                </a:path>
              </a:pathLst>
            </a:cu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a:p>
          </p:txBody>
        </p:sp>
        <p:sp>
          <p:nvSpPr>
            <p:cNvPr id="16" name="Freeform: Shape 15">
              <a:extLst>
                <a:ext uri="{FF2B5EF4-FFF2-40B4-BE49-F238E27FC236}">
                  <a16:creationId xmlns:a16="http://schemas.microsoft.com/office/drawing/2014/main" id="{52EC2F61-7A6B-492F-3EEB-CA7AD6A720CE}"/>
                </a:ext>
              </a:extLst>
            </p:cNvPr>
            <p:cNvSpPr/>
            <p:nvPr/>
          </p:nvSpPr>
          <p:spPr bwMode="auto">
            <a:xfrm>
              <a:off x="1365662" y="2493580"/>
              <a:ext cx="1888177" cy="285246"/>
            </a:xfrm>
            <a:custGeom>
              <a:avLst/>
              <a:gdLst>
                <a:gd name="connsiteX0" fmla="*/ 0 w 1888177"/>
                <a:gd name="connsiteY0" fmla="*/ 285246 h 285246"/>
                <a:gd name="connsiteX1" fmla="*/ 178130 w 1888177"/>
                <a:gd name="connsiteY1" fmla="*/ 71490 h 285246"/>
                <a:gd name="connsiteX2" fmla="*/ 498764 w 1888177"/>
                <a:gd name="connsiteY2" fmla="*/ 166493 h 285246"/>
                <a:gd name="connsiteX3" fmla="*/ 498764 w 1888177"/>
                <a:gd name="connsiteY3" fmla="*/ 154617 h 285246"/>
                <a:gd name="connsiteX4" fmla="*/ 712520 w 1888177"/>
                <a:gd name="connsiteY4" fmla="*/ 59615 h 285246"/>
                <a:gd name="connsiteX5" fmla="*/ 1021278 w 1888177"/>
                <a:gd name="connsiteY5" fmla="*/ 142742 h 285246"/>
                <a:gd name="connsiteX6" fmla="*/ 1187533 w 1888177"/>
                <a:gd name="connsiteY6" fmla="*/ 238 h 285246"/>
                <a:gd name="connsiteX7" fmla="*/ 1472541 w 1888177"/>
                <a:gd name="connsiteY7" fmla="*/ 107116 h 285246"/>
                <a:gd name="connsiteX8" fmla="*/ 1721922 w 1888177"/>
                <a:gd name="connsiteY8" fmla="*/ 35864 h 285246"/>
                <a:gd name="connsiteX9" fmla="*/ 1888177 w 1888177"/>
                <a:gd name="connsiteY9" fmla="*/ 118991 h 28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8177" h="285246">
                  <a:moveTo>
                    <a:pt x="0" y="285246"/>
                  </a:moveTo>
                  <a:cubicBezTo>
                    <a:pt x="47501" y="188264"/>
                    <a:pt x="95003" y="91282"/>
                    <a:pt x="178130" y="71490"/>
                  </a:cubicBezTo>
                  <a:cubicBezTo>
                    <a:pt x="261257" y="51698"/>
                    <a:pt x="498764" y="166493"/>
                    <a:pt x="498764" y="166493"/>
                  </a:cubicBezTo>
                  <a:cubicBezTo>
                    <a:pt x="552203" y="180347"/>
                    <a:pt x="463138" y="172430"/>
                    <a:pt x="498764" y="154617"/>
                  </a:cubicBezTo>
                  <a:cubicBezTo>
                    <a:pt x="534390" y="136804"/>
                    <a:pt x="625434" y="61594"/>
                    <a:pt x="712520" y="59615"/>
                  </a:cubicBezTo>
                  <a:cubicBezTo>
                    <a:pt x="799606" y="57636"/>
                    <a:pt x="942109" y="152638"/>
                    <a:pt x="1021278" y="142742"/>
                  </a:cubicBezTo>
                  <a:cubicBezTo>
                    <a:pt x="1100447" y="132846"/>
                    <a:pt x="1112323" y="6176"/>
                    <a:pt x="1187533" y="238"/>
                  </a:cubicBezTo>
                  <a:cubicBezTo>
                    <a:pt x="1262744" y="-5700"/>
                    <a:pt x="1383476" y="101178"/>
                    <a:pt x="1472541" y="107116"/>
                  </a:cubicBezTo>
                  <a:cubicBezTo>
                    <a:pt x="1561606" y="113054"/>
                    <a:pt x="1652649" y="33885"/>
                    <a:pt x="1721922" y="35864"/>
                  </a:cubicBezTo>
                  <a:cubicBezTo>
                    <a:pt x="1791195" y="37843"/>
                    <a:pt x="1839686" y="78417"/>
                    <a:pt x="1888177" y="118991"/>
                  </a:cubicBezTo>
                </a:path>
              </a:pathLst>
            </a:custGeom>
            <a:noFill/>
            <a:ln w="19050" cap="flat" cmpd="sng" algn="ctr">
              <a:solidFill>
                <a:srgbClr val="FF0000"/>
              </a:solidFill>
              <a:prstDash val="solid"/>
              <a:miter lim="800000"/>
              <a:headEnd type="none" w="med" len="med"/>
              <a:tailEnd type="none" w="med" len="med"/>
            </a:ln>
            <a:effectLst/>
          </p:spPr>
          <p:txBody>
            <a:bodyPr rtlCol="0" anchor="ctr"/>
            <a:lstStyle/>
            <a:p>
              <a:pPr algn="ctr"/>
              <a:endParaRPr lang="en-US"/>
            </a:p>
          </p:txBody>
        </p:sp>
      </p:grpSp>
    </p:spTree>
    <p:extLst>
      <p:ext uri="{BB962C8B-B14F-4D97-AF65-F5344CB8AC3E}">
        <p14:creationId xmlns:p14="http://schemas.microsoft.com/office/powerpoint/2010/main" val="2501572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228600" y="285750"/>
            <a:ext cx="8915400" cy="490538"/>
          </a:xfrm>
        </p:spPr>
        <p:txBody>
          <a:bodyPr/>
          <a:lstStyle/>
          <a:p>
            <a:r>
              <a:rPr lang="en-US" sz="2800" dirty="0"/>
              <a:t>Hyperparameters for Gradient Descent with Momentum</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sz="half" idx="2"/>
          </p:nvPr>
        </p:nvSpPr>
        <p:spPr>
          <a:xfrm>
            <a:off x="212545" y="990704"/>
            <a:ext cx="4372033" cy="990599"/>
          </a:xfrm>
        </p:spPr>
        <p:txBody>
          <a:bodyPr/>
          <a:lstStyle/>
          <a:p>
            <a:r>
              <a:rPr lang="en-US" dirty="0"/>
              <a:t>Gradient descent with momentum has two hyperparameters:</a:t>
            </a:r>
          </a:p>
          <a:p>
            <a:pPr lvl="1"/>
            <a:r>
              <a:rPr lang="en-US" dirty="0"/>
              <a:t>r – learning rate and</a:t>
            </a:r>
          </a:p>
          <a:p>
            <a:endParaRPr lang="en-US" dirty="0"/>
          </a:p>
        </p:txBody>
      </p:sp>
      <p:sp>
        <p:nvSpPr>
          <p:cNvPr id="18" name="Content Placeholder 17">
            <a:extLst>
              <a:ext uri="{FF2B5EF4-FFF2-40B4-BE49-F238E27FC236}">
                <a16:creationId xmlns:a16="http://schemas.microsoft.com/office/drawing/2014/main" id="{0F1F0706-75D5-DDB3-3DEC-AA3AAE12C95A}"/>
              </a:ext>
            </a:extLst>
          </p:cNvPr>
          <p:cNvSpPr>
            <a:spLocks noGrp="1"/>
          </p:cNvSpPr>
          <p:nvPr>
            <p:ph sz="half" idx="10"/>
          </p:nvPr>
        </p:nvSpPr>
        <p:spPr>
          <a:xfrm>
            <a:off x="228600" y="1959444"/>
            <a:ext cx="8763000" cy="838201"/>
          </a:xfrm>
        </p:spPr>
        <p:txBody>
          <a:bodyPr/>
          <a:lstStyle/>
          <a:p>
            <a:pPr lvl="1"/>
            <a:r>
              <a:rPr lang="el-GR" dirty="0"/>
              <a:t>β</a:t>
            </a:r>
            <a:r>
              <a:rPr lang="en-US" dirty="0"/>
              <a:t> – smoothing factor</a:t>
            </a:r>
          </a:p>
          <a:p>
            <a:endParaRPr lang="en-US" dirty="0"/>
          </a:p>
          <a:p>
            <a:r>
              <a:rPr lang="en-US" dirty="0"/>
              <a:t>Normally, bias b is not corrected by EMA approach if there are no gradient descent convergence problems. </a:t>
            </a:r>
          </a:p>
          <a:p>
            <a:r>
              <a:rPr lang="en-US" dirty="0"/>
              <a:t>In result, we have a smoother descent shown in the figure in Red.</a:t>
            </a:r>
          </a:p>
          <a:p>
            <a:endParaRPr lang="en-US" dirty="0"/>
          </a:p>
        </p:txBody>
      </p:sp>
      <p:grpSp>
        <p:nvGrpSpPr>
          <p:cNvPr id="17" name="Group 16">
            <a:extLst>
              <a:ext uri="{FF2B5EF4-FFF2-40B4-BE49-F238E27FC236}">
                <a16:creationId xmlns:a16="http://schemas.microsoft.com/office/drawing/2014/main" id="{CA3ABEE9-1E0A-5D13-12DD-688053347CDD}"/>
              </a:ext>
            </a:extLst>
          </p:cNvPr>
          <p:cNvGrpSpPr/>
          <p:nvPr/>
        </p:nvGrpSpPr>
        <p:grpSpPr>
          <a:xfrm>
            <a:off x="4572000" y="1287828"/>
            <a:ext cx="4267200" cy="914400"/>
            <a:chOff x="1066800" y="2130412"/>
            <a:chExt cx="4267200" cy="914400"/>
          </a:xfrm>
        </p:grpSpPr>
        <p:grpSp>
          <p:nvGrpSpPr>
            <p:cNvPr id="9" name="Group 8">
              <a:extLst>
                <a:ext uri="{FF2B5EF4-FFF2-40B4-BE49-F238E27FC236}">
                  <a16:creationId xmlns:a16="http://schemas.microsoft.com/office/drawing/2014/main" id="{87D222BA-BEF8-59F5-2CA2-886636CE5F1B}"/>
                </a:ext>
              </a:extLst>
            </p:cNvPr>
            <p:cNvGrpSpPr/>
            <p:nvPr/>
          </p:nvGrpSpPr>
          <p:grpSpPr>
            <a:xfrm>
              <a:off x="1066800" y="2130412"/>
              <a:ext cx="4267200" cy="914400"/>
              <a:chOff x="990600" y="2266950"/>
              <a:chExt cx="4267200" cy="914400"/>
            </a:xfrm>
          </p:grpSpPr>
          <p:sp>
            <p:nvSpPr>
              <p:cNvPr id="3" name="Oval 2">
                <a:extLst>
                  <a:ext uri="{FF2B5EF4-FFF2-40B4-BE49-F238E27FC236}">
                    <a16:creationId xmlns:a16="http://schemas.microsoft.com/office/drawing/2014/main" id="{AC3F6A46-7A14-3FB1-E953-D5F774B24010}"/>
                  </a:ext>
                </a:extLst>
              </p:cNvPr>
              <p:cNvSpPr/>
              <p:nvPr/>
            </p:nvSpPr>
            <p:spPr bwMode="auto">
              <a:xfrm>
                <a:off x="990600" y="2266950"/>
                <a:ext cx="4267200" cy="914400"/>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 name="Oval 3">
                <a:extLst>
                  <a:ext uri="{FF2B5EF4-FFF2-40B4-BE49-F238E27FC236}">
                    <a16:creationId xmlns:a16="http://schemas.microsoft.com/office/drawing/2014/main" id="{80D21929-E45C-E0E1-4237-469613A29B7A}"/>
                  </a:ext>
                </a:extLst>
              </p:cNvPr>
              <p:cNvSpPr/>
              <p:nvPr/>
            </p:nvSpPr>
            <p:spPr bwMode="auto">
              <a:xfrm>
                <a:off x="1295400" y="2388858"/>
                <a:ext cx="3657600" cy="670584"/>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5" name="Oval 4">
                <a:extLst>
                  <a:ext uri="{FF2B5EF4-FFF2-40B4-BE49-F238E27FC236}">
                    <a16:creationId xmlns:a16="http://schemas.microsoft.com/office/drawing/2014/main" id="{1C8F6903-906F-DA1F-7966-55010044D476}"/>
                  </a:ext>
                </a:extLst>
              </p:cNvPr>
              <p:cNvSpPr/>
              <p:nvPr/>
            </p:nvSpPr>
            <p:spPr bwMode="auto">
              <a:xfrm>
                <a:off x="1629171" y="2519300"/>
                <a:ext cx="2990059" cy="416873"/>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 name="Oval 6">
                <a:extLst>
                  <a:ext uri="{FF2B5EF4-FFF2-40B4-BE49-F238E27FC236}">
                    <a16:creationId xmlns:a16="http://schemas.microsoft.com/office/drawing/2014/main" id="{83AB9AD5-24CF-C93A-59EB-B8645D65FFDD}"/>
                  </a:ext>
                </a:extLst>
              </p:cNvPr>
              <p:cNvSpPr/>
              <p:nvPr/>
            </p:nvSpPr>
            <p:spPr bwMode="auto">
              <a:xfrm>
                <a:off x="2019300" y="2623704"/>
                <a:ext cx="2209800" cy="200892"/>
              </a:xfrm>
              <a:prstGeom prst="ellipse">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 name="Oval 7">
                <a:extLst>
                  <a:ext uri="{FF2B5EF4-FFF2-40B4-BE49-F238E27FC236}">
                    <a16:creationId xmlns:a16="http://schemas.microsoft.com/office/drawing/2014/main" id="{59FAB229-344B-3644-0446-B43FD56FA620}"/>
                  </a:ext>
                </a:extLst>
              </p:cNvPr>
              <p:cNvSpPr>
                <a:spLocks/>
              </p:cNvSpPr>
              <p:nvPr/>
            </p:nvSpPr>
            <p:spPr bwMode="auto">
              <a:xfrm>
                <a:off x="3048000" y="2660320"/>
                <a:ext cx="137160" cy="137160"/>
              </a:xfrm>
              <a:prstGeom prst="ellipse">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sp>
          <p:nvSpPr>
            <p:cNvPr id="14" name="Freeform: Shape 13">
              <a:extLst>
                <a:ext uri="{FF2B5EF4-FFF2-40B4-BE49-F238E27FC236}">
                  <a16:creationId xmlns:a16="http://schemas.microsoft.com/office/drawing/2014/main" id="{062A0003-A3DF-DE5D-DF8E-9027AAC68A10}"/>
                </a:ext>
              </a:extLst>
            </p:cNvPr>
            <p:cNvSpPr/>
            <p:nvPr/>
          </p:nvSpPr>
          <p:spPr bwMode="auto">
            <a:xfrm>
              <a:off x="1353787" y="2232206"/>
              <a:ext cx="1816925" cy="605997"/>
            </a:xfrm>
            <a:custGeom>
              <a:avLst/>
              <a:gdLst>
                <a:gd name="connsiteX0" fmla="*/ 0 w 1816925"/>
                <a:gd name="connsiteY0" fmla="*/ 605997 h 605997"/>
                <a:gd name="connsiteX1" fmla="*/ 83127 w 1816925"/>
                <a:gd name="connsiteY1" fmla="*/ 355 h 605997"/>
                <a:gd name="connsiteX2" fmla="*/ 201881 w 1816925"/>
                <a:gd name="connsiteY2" fmla="*/ 510994 h 605997"/>
                <a:gd name="connsiteX3" fmla="*/ 308758 w 1816925"/>
                <a:gd name="connsiteY3" fmla="*/ 47856 h 605997"/>
                <a:gd name="connsiteX4" fmla="*/ 439387 w 1816925"/>
                <a:gd name="connsiteY4" fmla="*/ 439742 h 605997"/>
                <a:gd name="connsiteX5" fmla="*/ 498764 w 1816925"/>
                <a:gd name="connsiteY5" fmla="*/ 59732 h 605997"/>
                <a:gd name="connsiteX6" fmla="*/ 641268 w 1816925"/>
                <a:gd name="connsiteY6" fmla="*/ 415991 h 605997"/>
                <a:gd name="connsiteX7" fmla="*/ 700644 w 1816925"/>
                <a:gd name="connsiteY7" fmla="*/ 119108 h 605997"/>
                <a:gd name="connsiteX8" fmla="*/ 843148 w 1816925"/>
                <a:gd name="connsiteY8" fmla="*/ 392241 h 605997"/>
                <a:gd name="connsiteX9" fmla="*/ 914400 w 1816925"/>
                <a:gd name="connsiteY9" fmla="*/ 130984 h 605997"/>
                <a:gd name="connsiteX10" fmla="*/ 1080655 w 1816925"/>
                <a:gd name="connsiteY10" fmla="*/ 451617 h 605997"/>
                <a:gd name="connsiteX11" fmla="*/ 1080655 w 1816925"/>
                <a:gd name="connsiteY11" fmla="*/ 190360 h 605997"/>
                <a:gd name="connsiteX12" fmla="*/ 1175657 w 1816925"/>
                <a:gd name="connsiteY12" fmla="*/ 368490 h 605997"/>
                <a:gd name="connsiteX13" fmla="*/ 1246909 w 1816925"/>
                <a:gd name="connsiteY13" fmla="*/ 214111 h 605997"/>
                <a:gd name="connsiteX14" fmla="*/ 1330036 w 1816925"/>
                <a:gd name="connsiteY14" fmla="*/ 356615 h 605997"/>
                <a:gd name="connsiteX15" fmla="*/ 1365662 w 1816925"/>
                <a:gd name="connsiteY15" fmla="*/ 249737 h 605997"/>
                <a:gd name="connsiteX16" fmla="*/ 1425039 w 1816925"/>
                <a:gd name="connsiteY16" fmla="*/ 344739 h 605997"/>
                <a:gd name="connsiteX17" fmla="*/ 1460665 w 1816925"/>
                <a:gd name="connsiteY17" fmla="*/ 225986 h 605997"/>
                <a:gd name="connsiteX18" fmla="*/ 1508166 w 1816925"/>
                <a:gd name="connsiteY18" fmla="*/ 356615 h 605997"/>
                <a:gd name="connsiteX19" fmla="*/ 1615044 w 1816925"/>
                <a:gd name="connsiteY19" fmla="*/ 225986 h 605997"/>
                <a:gd name="connsiteX20" fmla="*/ 1686296 w 1816925"/>
                <a:gd name="connsiteY20" fmla="*/ 344739 h 605997"/>
                <a:gd name="connsiteX21" fmla="*/ 1686296 w 1816925"/>
                <a:gd name="connsiteY21" fmla="*/ 261612 h 605997"/>
                <a:gd name="connsiteX22" fmla="*/ 1793174 w 1816925"/>
                <a:gd name="connsiteY22" fmla="*/ 344739 h 605997"/>
                <a:gd name="connsiteX23" fmla="*/ 1816925 w 1816925"/>
                <a:gd name="connsiteY23" fmla="*/ 320989 h 60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6925" h="605997">
                  <a:moveTo>
                    <a:pt x="0" y="605997"/>
                  </a:moveTo>
                  <a:cubicBezTo>
                    <a:pt x="24740" y="311093"/>
                    <a:pt x="49480" y="16189"/>
                    <a:pt x="83127" y="355"/>
                  </a:cubicBezTo>
                  <a:cubicBezTo>
                    <a:pt x="116774" y="-15479"/>
                    <a:pt x="164276" y="503077"/>
                    <a:pt x="201881" y="510994"/>
                  </a:cubicBezTo>
                  <a:cubicBezTo>
                    <a:pt x="239486" y="518911"/>
                    <a:pt x="269174" y="59731"/>
                    <a:pt x="308758" y="47856"/>
                  </a:cubicBezTo>
                  <a:cubicBezTo>
                    <a:pt x="348342" y="35981"/>
                    <a:pt x="407719" y="437763"/>
                    <a:pt x="439387" y="439742"/>
                  </a:cubicBezTo>
                  <a:cubicBezTo>
                    <a:pt x="471055" y="441721"/>
                    <a:pt x="465117" y="63690"/>
                    <a:pt x="498764" y="59732"/>
                  </a:cubicBezTo>
                  <a:cubicBezTo>
                    <a:pt x="532411" y="55774"/>
                    <a:pt x="607621" y="406095"/>
                    <a:pt x="641268" y="415991"/>
                  </a:cubicBezTo>
                  <a:cubicBezTo>
                    <a:pt x="674915" y="425887"/>
                    <a:pt x="666997" y="123066"/>
                    <a:pt x="700644" y="119108"/>
                  </a:cubicBezTo>
                  <a:cubicBezTo>
                    <a:pt x="734291" y="115150"/>
                    <a:pt x="807522" y="390262"/>
                    <a:pt x="843148" y="392241"/>
                  </a:cubicBezTo>
                  <a:cubicBezTo>
                    <a:pt x="878774" y="394220"/>
                    <a:pt x="874816" y="121088"/>
                    <a:pt x="914400" y="130984"/>
                  </a:cubicBezTo>
                  <a:cubicBezTo>
                    <a:pt x="953984" y="140880"/>
                    <a:pt x="1052946" y="441721"/>
                    <a:pt x="1080655" y="451617"/>
                  </a:cubicBezTo>
                  <a:cubicBezTo>
                    <a:pt x="1108364" y="461513"/>
                    <a:pt x="1064821" y="204214"/>
                    <a:pt x="1080655" y="190360"/>
                  </a:cubicBezTo>
                  <a:cubicBezTo>
                    <a:pt x="1096489" y="176505"/>
                    <a:pt x="1147948" y="364532"/>
                    <a:pt x="1175657" y="368490"/>
                  </a:cubicBezTo>
                  <a:cubicBezTo>
                    <a:pt x="1203366" y="372448"/>
                    <a:pt x="1221179" y="216090"/>
                    <a:pt x="1246909" y="214111"/>
                  </a:cubicBezTo>
                  <a:cubicBezTo>
                    <a:pt x="1272639" y="212132"/>
                    <a:pt x="1310244" y="350677"/>
                    <a:pt x="1330036" y="356615"/>
                  </a:cubicBezTo>
                  <a:cubicBezTo>
                    <a:pt x="1349828" y="362553"/>
                    <a:pt x="1349828" y="251716"/>
                    <a:pt x="1365662" y="249737"/>
                  </a:cubicBezTo>
                  <a:cubicBezTo>
                    <a:pt x="1381496" y="247758"/>
                    <a:pt x="1409205" y="348697"/>
                    <a:pt x="1425039" y="344739"/>
                  </a:cubicBezTo>
                  <a:cubicBezTo>
                    <a:pt x="1440873" y="340781"/>
                    <a:pt x="1446810" y="224007"/>
                    <a:pt x="1460665" y="225986"/>
                  </a:cubicBezTo>
                  <a:cubicBezTo>
                    <a:pt x="1474520" y="227965"/>
                    <a:pt x="1482436" y="356615"/>
                    <a:pt x="1508166" y="356615"/>
                  </a:cubicBezTo>
                  <a:cubicBezTo>
                    <a:pt x="1533896" y="356615"/>
                    <a:pt x="1585356" y="227965"/>
                    <a:pt x="1615044" y="225986"/>
                  </a:cubicBezTo>
                  <a:cubicBezTo>
                    <a:pt x="1644732" y="224007"/>
                    <a:pt x="1674421" y="338801"/>
                    <a:pt x="1686296" y="344739"/>
                  </a:cubicBezTo>
                  <a:cubicBezTo>
                    <a:pt x="1698171" y="350677"/>
                    <a:pt x="1668483" y="261612"/>
                    <a:pt x="1686296" y="261612"/>
                  </a:cubicBezTo>
                  <a:cubicBezTo>
                    <a:pt x="1704109" y="261612"/>
                    <a:pt x="1771403" y="334843"/>
                    <a:pt x="1793174" y="344739"/>
                  </a:cubicBezTo>
                  <a:cubicBezTo>
                    <a:pt x="1814945" y="354635"/>
                    <a:pt x="1815935" y="337812"/>
                    <a:pt x="1816925" y="320989"/>
                  </a:cubicBezTo>
                </a:path>
              </a:pathLst>
            </a:custGeom>
            <a:noFill/>
            <a:ln w="12700" cap="flat" cmpd="sng" algn="ctr">
              <a:solidFill>
                <a:schemeClr val="tx1"/>
              </a:solidFill>
              <a:prstDash val="solid"/>
              <a:miter lim="800000"/>
              <a:headEnd type="none" w="med" len="med"/>
              <a:tailEnd type="none" w="med" len="med"/>
            </a:ln>
            <a:effectLst/>
          </p:spPr>
          <p:txBody>
            <a:bodyPr rtlCol="0" anchor="ctr"/>
            <a:lstStyle/>
            <a:p>
              <a:pPr algn="ctr"/>
              <a:endParaRPr lang="en-US"/>
            </a:p>
          </p:txBody>
        </p:sp>
        <p:sp>
          <p:nvSpPr>
            <p:cNvPr id="16" name="Freeform: Shape 15">
              <a:extLst>
                <a:ext uri="{FF2B5EF4-FFF2-40B4-BE49-F238E27FC236}">
                  <a16:creationId xmlns:a16="http://schemas.microsoft.com/office/drawing/2014/main" id="{52EC2F61-7A6B-492F-3EEB-CA7AD6A720CE}"/>
                </a:ext>
              </a:extLst>
            </p:cNvPr>
            <p:cNvSpPr/>
            <p:nvPr/>
          </p:nvSpPr>
          <p:spPr bwMode="auto">
            <a:xfrm>
              <a:off x="1365662" y="2493580"/>
              <a:ext cx="1888177" cy="285246"/>
            </a:xfrm>
            <a:custGeom>
              <a:avLst/>
              <a:gdLst>
                <a:gd name="connsiteX0" fmla="*/ 0 w 1888177"/>
                <a:gd name="connsiteY0" fmla="*/ 285246 h 285246"/>
                <a:gd name="connsiteX1" fmla="*/ 178130 w 1888177"/>
                <a:gd name="connsiteY1" fmla="*/ 71490 h 285246"/>
                <a:gd name="connsiteX2" fmla="*/ 498764 w 1888177"/>
                <a:gd name="connsiteY2" fmla="*/ 166493 h 285246"/>
                <a:gd name="connsiteX3" fmla="*/ 498764 w 1888177"/>
                <a:gd name="connsiteY3" fmla="*/ 154617 h 285246"/>
                <a:gd name="connsiteX4" fmla="*/ 712520 w 1888177"/>
                <a:gd name="connsiteY4" fmla="*/ 59615 h 285246"/>
                <a:gd name="connsiteX5" fmla="*/ 1021278 w 1888177"/>
                <a:gd name="connsiteY5" fmla="*/ 142742 h 285246"/>
                <a:gd name="connsiteX6" fmla="*/ 1187533 w 1888177"/>
                <a:gd name="connsiteY6" fmla="*/ 238 h 285246"/>
                <a:gd name="connsiteX7" fmla="*/ 1472541 w 1888177"/>
                <a:gd name="connsiteY7" fmla="*/ 107116 h 285246"/>
                <a:gd name="connsiteX8" fmla="*/ 1721922 w 1888177"/>
                <a:gd name="connsiteY8" fmla="*/ 35864 h 285246"/>
                <a:gd name="connsiteX9" fmla="*/ 1888177 w 1888177"/>
                <a:gd name="connsiteY9" fmla="*/ 118991 h 28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8177" h="285246">
                  <a:moveTo>
                    <a:pt x="0" y="285246"/>
                  </a:moveTo>
                  <a:cubicBezTo>
                    <a:pt x="47501" y="188264"/>
                    <a:pt x="95003" y="91282"/>
                    <a:pt x="178130" y="71490"/>
                  </a:cubicBezTo>
                  <a:cubicBezTo>
                    <a:pt x="261257" y="51698"/>
                    <a:pt x="498764" y="166493"/>
                    <a:pt x="498764" y="166493"/>
                  </a:cubicBezTo>
                  <a:cubicBezTo>
                    <a:pt x="552203" y="180347"/>
                    <a:pt x="463138" y="172430"/>
                    <a:pt x="498764" y="154617"/>
                  </a:cubicBezTo>
                  <a:cubicBezTo>
                    <a:pt x="534390" y="136804"/>
                    <a:pt x="625434" y="61594"/>
                    <a:pt x="712520" y="59615"/>
                  </a:cubicBezTo>
                  <a:cubicBezTo>
                    <a:pt x="799606" y="57636"/>
                    <a:pt x="942109" y="152638"/>
                    <a:pt x="1021278" y="142742"/>
                  </a:cubicBezTo>
                  <a:cubicBezTo>
                    <a:pt x="1100447" y="132846"/>
                    <a:pt x="1112323" y="6176"/>
                    <a:pt x="1187533" y="238"/>
                  </a:cubicBezTo>
                  <a:cubicBezTo>
                    <a:pt x="1262744" y="-5700"/>
                    <a:pt x="1383476" y="101178"/>
                    <a:pt x="1472541" y="107116"/>
                  </a:cubicBezTo>
                  <a:cubicBezTo>
                    <a:pt x="1561606" y="113054"/>
                    <a:pt x="1652649" y="33885"/>
                    <a:pt x="1721922" y="35864"/>
                  </a:cubicBezTo>
                  <a:cubicBezTo>
                    <a:pt x="1791195" y="37843"/>
                    <a:pt x="1839686" y="78417"/>
                    <a:pt x="1888177" y="118991"/>
                  </a:cubicBezTo>
                </a:path>
              </a:pathLst>
            </a:custGeom>
            <a:noFill/>
            <a:ln w="19050" cap="flat" cmpd="sng" algn="ctr">
              <a:solidFill>
                <a:srgbClr val="FF0000"/>
              </a:solidFill>
              <a:prstDash val="solid"/>
              <a:miter lim="800000"/>
              <a:headEnd type="none" w="med" len="med"/>
              <a:tailEnd type="none" w="med" len="med"/>
            </a:ln>
            <a:effectLst/>
          </p:spPr>
          <p:txBody>
            <a:bodyPr rtlCol="0" anchor="ctr"/>
            <a:lstStyle/>
            <a:p>
              <a:pPr algn="ctr"/>
              <a:endParaRPr lang="en-US"/>
            </a:p>
          </p:txBody>
        </p:sp>
      </p:grpSp>
    </p:spTree>
    <p:extLst>
      <p:ext uri="{BB962C8B-B14F-4D97-AF65-F5344CB8AC3E}">
        <p14:creationId xmlns:p14="http://schemas.microsoft.com/office/powerpoint/2010/main" val="2730010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805495" y="1905671"/>
            <a:ext cx="5666603" cy="646331"/>
          </a:xfrm>
          <a:prstGeom prst="rect">
            <a:avLst/>
          </a:prstGeom>
          <a:noFill/>
        </p:spPr>
        <p:txBody>
          <a:bodyPr wrap="square" rtlCol="0">
            <a:spAutoFit/>
          </a:bodyPr>
          <a:lstStyle/>
          <a:p>
            <a:r>
              <a:rPr lang="en-US" sz="3600" dirty="0">
                <a:solidFill>
                  <a:srgbClr val="333399"/>
                </a:solidFill>
              </a:rPr>
              <a:t>RMSprop</a:t>
            </a:r>
          </a:p>
        </p:txBody>
      </p:sp>
      <p:sp>
        <p:nvSpPr>
          <p:cNvPr id="4" name="TextBox 3">
            <a:extLst>
              <a:ext uri="{FF2B5EF4-FFF2-40B4-BE49-F238E27FC236}">
                <a16:creationId xmlns:a16="http://schemas.microsoft.com/office/drawing/2014/main" id="{5A9EFA38-7EB0-20A4-2B25-9E9AE3B826B1}"/>
              </a:ext>
            </a:extLst>
          </p:cNvPr>
          <p:cNvSpPr txBox="1"/>
          <p:nvPr/>
        </p:nvSpPr>
        <p:spPr>
          <a:xfrm>
            <a:off x="1828800" y="4400550"/>
            <a:ext cx="7162800" cy="461665"/>
          </a:xfrm>
          <a:prstGeom prst="rect">
            <a:avLst/>
          </a:prstGeom>
          <a:noFill/>
        </p:spPr>
        <p:txBody>
          <a:bodyPr wrap="square">
            <a:spAutoFit/>
          </a:bodyPr>
          <a:lstStyle/>
          <a:p>
            <a:r>
              <a:rPr lang="en-US" sz="1200" dirty="0"/>
              <a:t>Partially from:</a:t>
            </a:r>
          </a:p>
          <a:p>
            <a:r>
              <a:rPr lang="en-US" sz="1200" dirty="0"/>
              <a:t>https://towardsdatascience.com/understanding-rmsprop-faster-neural-network-learning-62e116fcf29a</a:t>
            </a:r>
          </a:p>
        </p:txBody>
      </p:sp>
    </p:spTree>
    <p:extLst>
      <p:ext uri="{BB962C8B-B14F-4D97-AF65-F5344CB8AC3E}">
        <p14:creationId xmlns:p14="http://schemas.microsoft.com/office/powerpoint/2010/main" val="1141384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597773" cy="490538"/>
          </a:xfrm>
        </p:spPr>
        <p:txBody>
          <a:bodyPr/>
          <a:lstStyle/>
          <a:p>
            <a:r>
              <a:rPr lang="en-US" dirty="0"/>
              <a:t>RMSprop - Root Mean Squared Propagation </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sz="half" idx="2"/>
          </p:nvPr>
        </p:nvSpPr>
        <p:spPr/>
        <p:txBody>
          <a:bodyPr/>
          <a:lstStyle/>
          <a:p>
            <a:r>
              <a:rPr lang="en-US" dirty="0"/>
              <a:t>RMSprop - root mean squared propagation - is the optimization machine learning algorithm to train the Artificial Neural Network (ANN) by different adaptive learning rate and derived from the concepts of gradients descent and </a:t>
            </a:r>
            <a:r>
              <a:rPr lang="en-US" dirty="0" err="1"/>
              <a:t>RProp</a:t>
            </a:r>
            <a:r>
              <a:rPr lang="en-US" dirty="0"/>
              <a:t>.</a:t>
            </a:r>
          </a:p>
        </p:txBody>
      </p:sp>
      <p:sp>
        <p:nvSpPr>
          <p:cNvPr id="8" name="Content Placeholder 7">
            <a:extLst>
              <a:ext uri="{FF2B5EF4-FFF2-40B4-BE49-F238E27FC236}">
                <a16:creationId xmlns:a16="http://schemas.microsoft.com/office/drawing/2014/main" id="{05533C86-0EFD-D6EE-1CE1-497C40BEDDBB}"/>
              </a:ext>
            </a:extLst>
          </p:cNvPr>
          <p:cNvSpPr>
            <a:spLocks noGrp="1"/>
          </p:cNvSpPr>
          <p:nvPr>
            <p:ph sz="half" idx="10"/>
          </p:nvPr>
        </p:nvSpPr>
        <p:spPr>
          <a:xfrm>
            <a:off x="430306" y="3858748"/>
            <a:ext cx="8077200" cy="1118066"/>
          </a:xfrm>
        </p:spPr>
        <p:txBody>
          <a:bodyPr/>
          <a:lstStyle/>
          <a:p>
            <a:r>
              <a:rPr lang="en-US" dirty="0" err="1"/>
              <a:t>Rprop</a:t>
            </a:r>
            <a:r>
              <a:rPr lang="en-US" dirty="0"/>
              <a:t> tries to resolve the problem that gradients may vary widely in magnitudes.</a:t>
            </a:r>
          </a:p>
          <a:p>
            <a:endParaRPr lang="en-US" dirty="0"/>
          </a:p>
        </p:txBody>
      </p:sp>
      <p:pic>
        <p:nvPicPr>
          <p:cNvPr id="7" name="Picture 6" descr="A graph of a function&#10;&#10;Description automatically generated with medium confidence">
            <a:extLst>
              <a:ext uri="{FF2B5EF4-FFF2-40B4-BE49-F238E27FC236}">
                <a16:creationId xmlns:a16="http://schemas.microsoft.com/office/drawing/2014/main" id="{87D9EFE9-A005-EF08-6A54-B447115D4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666750"/>
            <a:ext cx="4011158" cy="3101962"/>
          </a:xfrm>
          <a:prstGeom prst="rect">
            <a:avLst/>
          </a:prstGeom>
        </p:spPr>
      </p:pic>
    </p:spTree>
    <p:extLst>
      <p:ext uri="{BB962C8B-B14F-4D97-AF65-F5344CB8AC3E}">
        <p14:creationId xmlns:p14="http://schemas.microsoft.com/office/powerpoint/2010/main" val="3871727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597773" cy="490538"/>
          </a:xfrm>
        </p:spPr>
        <p:txBody>
          <a:bodyPr/>
          <a:lstStyle/>
          <a:p>
            <a:r>
              <a:rPr lang="en-US" dirty="0" err="1"/>
              <a:t>Rprop</a:t>
            </a:r>
            <a:r>
              <a:rPr lang="en-US" dirty="0"/>
              <a:t> as a Foundation for </a:t>
            </a:r>
            <a:r>
              <a:rPr lang="en-US" dirty="0" err="1"/>
              <a:t>MSRprop</a:t>
            </a:r>
            <a:endParaRPr lang="en-US" dirty="0"/>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sz="half" idx="2"/>
          </p:nvPr>
        </p:nvSpPr>
        <p:spPr>
          <a:xfrm>
            <a:off x="181994" y="979829"/>
            <a:ext cx="6477000" cy="990600"/>
          </a:xfrm>
        </p:spPr>
        <p:txBody>
          <a:bodyPr/>
          <a:lstStyle/>
          <a:p>
            <a:r>
              <a:rPr lang="en-US" sz="1800" dirty="0" err="1"/>
              <a:t>Rprop</a:t>
            </a:r>
            <a:r>
              <a:rPr lang="en-US" sz="1800" dirty="0"/>
              <a:t> tries to resolve the problem that gradients may vary widely in magnitudes.</a:t>
            </a:r>
          </a:p>
          <a:p>
            <a:r>
              <a:rPr lang="en-US" sz="1800" dirty="0"/>
              <a:t>Some gradients may be tiny, and others may be huge, which result in very difficult problem — trying to find a single global learning rate for the algorithm. </a:t>
            </a:r>
          </a:p>
        </p:txBody>
      </p:sp>
      <p:sp>
        <p:nvSpPr>
          <p:cNvPr id="8" name="Content Placeholder 7">
            <a:extLst>
              <a:ext uri="{FF2B5EF4-FFF2-40B4-BE49-F238E27FC236}">
                <a16:creationId xmlns:a16="http://schemas.microsoft.com/office/drawing/2014/main" id="{05533C86-0EFD-D6EE-1CE1-497C40BEDDBB}"/>
              </a:ext>
            </a:extLst>
          </p:cNvPr>
          <p:cNvSpPr>
            <a:spLocks noGrp="1"/>
          </p:cNvSpPr>
          <p:nvPr>
            <p:ph sz="half" idx="10"/>
          </p:nvPr>
        </p:nvSpPr>
        <p:spPr>
          <a:xfrm>
            <a:off x="181994" y="2419350"/>
            <a:ext cx="8077200" cy="1118066"/>
          </a:xfrm>
        </p:spPr>
        <p:txBody>
          <a:bodyPr/>
          <a:lstStyle/>
          <a:p>
            <a:r>
              <a:rPr lang="en-US" sz="1800" dirty="0"/>
              <a:t>If we use full-batch learning, we can cope with this problem by only using the sign of the gradient. </a:t>
            </a:r>
          </a:p>
          <a:p>
            <a:r>
              <a:rPr lang="en-US" sz="1800" dirty="0"/>
              <a:t>With that, we can guarantee that all weight updates are of the same size. </a:t>
            </a:r>
          </a:p>
          <a:p>
            <a:r>
              <a:rPr lang="en-US" sz="1800" dirty="0"/>
              <a:t>This adjustment helps a great deal with saddle points and plateaus as we take big enough steps even with tiny gradients. </a:t>
            </a:r>
          </a:p>
          <a:p>
            <a:r>
              <a:rPr lang="en-US" sz="1800" dirty="0"/>
              <a:t>Note, that we can’t do that just by increasing the learning rates, because steps we take with large gradients are going to be even bigger, which will result in divergence. </a:t>
            </a:r>
          </a:p>
        </p:txBody>
      </p:sp>
      <p:pic>
        <p:nvPicPr>
          <p:cNvPr id="7" name="Picture 6" descr="A graph of a function&#10;&#10;Description automatically generated with medium confidence">
            <a:extLst>
              <a:ext uri="{FF2B5EF4-FFF2-40B4-BE49-F238E27FC236}">
                <a16:creationId xmlns:a16="http://schemas.microsoft.com/office/drawing/2014/main" id="{87D9EFE9-A005-EF08-6A54-B447115D4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994" y="784062"/>
            <a:ext cx="2182358" cy="1687690"/>
          </a:xfrm>
          <a:prstGeom prst="rect">
            <a:avLst/>
          </a:prstGeom>
        </p:spPr>
      </p:pic>
    </p:spTree>
    <p:extLst>
      <p:ext uri="{BB962C8B-B14F-4D97-AF65-F5344CB8AC3E}">
        <p14:creationId xmlns:p14="http://schemas.microsoft.com/office/powerpoint/2010/main" val="292201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97213"/>
            <a:ext cx="6364282" cy="490538"/>
          </a:xfrm>
        </p:spPr>
        <p:txBody>
          <a:bodyPr/>
          <a:lstStyle/>
          <a:p>
            <a:r>
              <a:rPr lang="en-US" dirty="0"/>
              <a:t>Normalization Method</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358775" y="866788"/>
            <a:ext cx="5610511" cy="490538"/>
          </a:xfrm>
        </p:spPr>
        <p:txBody>
          <a:bodyPr/>
          <a:lstStyle/>
          <a:p>
            <a:pPr marL="0" indent="0">
              <a:buNone/>
            </a:pPr>
            <a:r>
              <a:rPr lang="en-US" dirty="0"/>
              <a:t>Input data set X will be normalized throughout the entire data set batch of training samples</a:t>
            </a:r>
          </a:p>
        </p:txBody>
      </p:sp>
      <p:sp>
        <p:nvSpPr>
          <p:cNvPr id="9" name="TextBox 8">
            <a:extLst>
              <a:ext uri="{FF2B5EF4-FFF2-40B4-BE49-F238E27FC236}">
                <a16:creationId xmlns:a16="http://schemas.microsoft.com/office/drawing/2014/main" id="{AD12994E-6330-B5E4-37D0-A98E46E2609A}"/>
              </a:ext>
            </a:extLst>
          </p:cNvPr>
          <p:cNvSpPr txBox="1"/>
          <p:nvPr/>
        </p:nvSpPr>
        <p:spPr>
          <a:xfrm>
            <a:off x="914399" y="1664297"/>
            <a:ext cx="2441575" cy="276999"/>
          </a:xfrm>
          <a:prstGeom prst="rect">
            <a:avLst/>
          </a:prstGeom>
          <a:noFill/>
        </p:spPr>
        <p:txBody>
          <a:bodyPr wrap="square" lIns="0" tIns="0" rIns="0" bIns="0" rtlCol="0">
            <a:spAutoFit/>
          </a:bodyPr>
          <a:lstStyle/>
          <a:p>
            <a:r>
              <a:rPr lang="en-US" b="1" dirty="0"/>
              <a:t>In the  vector form</a:t>
            </a:r>
          </a:p>
        </p:txBody>
      </p:sp>
      <p:graphicFrame>
        <p:nvGraphicFramePr>
          <p:cNvPr id="12" name="Object 11">
            <a:extLst>
              <a:ext uri="{FF2B5EF4-FFF2-40B4-BE49-F238E27FC236}">
                <a16:creationId xmlns:a16="http://schemas.microsoft.com/office/drawing/2014/main" id="{7314DCB4-0FC3-CC33-DF6F-B1C2CAEE8C39}"/>
              </a:ext>
            </a:extLst>
          </p:cNvPr>
          <p:cNvGraphicFramePr>
            <a:graphicFrameLocks noChangeAspect="1"/>
          </p:cNvGraphicFramePr>
          <p:nvPr>
            <p:extLst>
              <p:ext uri="{D42A27DB-BD31-4B8C-83A1-F6EECF244321}">
                <p14:modId xmlns:p14="http://schemas.microsoft.com/office/powerpoint/2010/main" val="3264196941"/>
              </p:ext>
            </p:extLst>
          </p:nvPr>
        </p:nvGraphicFramePr>
        <p:xfrm>
          <a:off x="923924" y="1942343"/>
          <a:ext cx="2432050" cy="2266950"/>
        </p:xfrm>
        <a:graphic>
          <a:graphicData uri="http://schemas.openxmlformats.org/presentationml/2006/ole">
            <mc:AlternateContent xmlns:mc="http://schemas.openxmlformats.org/markup-compatibility/2006">
              <mc:Choice xmlns:v="urn:schemas-microsoft-com:vml" Requires="v">
                <p:oleObj name="Equation" r:id="rId2" imgW="1498320" imgH="1396800" progId="Equation.DSMT4">
                  <p:embed/>
                </p:oleObj>
              </mc:Choice>
              <mc:Fallback>
                <p:oleObj name="Equation" r:id="rId2" imgW="1498320" imgH="1396800" progId="Equation.DSMT4">
                  <p:embed/>
                  <p:pic>
                    <p:nvPicPr>
                      <p:cNvPr id="12" name="Object 11">
                        <a:extLst>
                          <a:ext uri="{FF2B5EF4-FFF2-40B4-BE49-F238E27FC236}">
                            <a16:creationId xmlns:a16="http://schemas.microsoft.com/office/drawing/2014/main" id="{7314DCB4-0FC3-CC33-DF6F-B1C2CAEE8C39}"/>
                          </a:ext>
                        </a:extLst>
                      </p:cNvPr>
                      <p:cNvPicPr/>
                      <p:nvPr/>
                    </p:nvPicPr>
                    <p:blipFill>
                      <a:blip r:embed="rId3"/>
                      <a:stretch>
                        <a:fillRect/>
                      </a:stretch>
                    </p:blipFill>
                    <p:spPr>
                      <a:xfrm>
                        <a:off x="923924" y="1942343"/>
                        <a:ext cx="2432050" cy="226695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265D299D-EF08-60ED-809D-D1A39D6A9518}"/>
              </a:ext>
            </a:extLst>
          </p:cNvPr>
          <p:cNvSpPr txBox="1"/>
          <p:nvPr/>
        </p:nvSpPr>
        <p:spPr>
          <a:xfrm>
            <a:off x="5257800" y="1657350"/>
            <a:ext cx="2146300" cy="276999"/>
          </a:xfrm>
          <a:prstGeom prst="rect">
            <a:avLst/>
          </a:prstGeom>
          <a:noFill/>
        </p:spPr>
        <p:txBody>
          <a:bodyPr wrap="square" lIns="0" tIns="0" rIns="0" bIns="0" rtlCol="0">
            <a:spAutoFit/>
          </a:bodyPr>
          <a:lstStyle/>
          <a:p>
            <a:r>
              <a:rPr lang="en-US" b="1" dirty="0"/>
              <a:t>By component</a:t>
            </a:r>
          </a:p>
        </p:txBody>
      </p:sp>
      <p:graphicFrame>
        <p:nvGraphicFramePr>
          <p:cNvPr id="4" name="Object 3">
            <a:extLst>
              <a:ext uri="{FF2B5EF4-FFF2-40B4-BE49-F238E27FC236}">
                <a16:creationId xmlns:a16="http://schemas.microsoft.com/office/drawing/2014/main" id="{AACD89EE-67AC-2D83-94D5-4979B314D289}"/>
              </a:ext>
            </a:extLst>
          </p:cNvPr>
          <p:cNvGraphicFramePr>
            <a:graphicFrameLocks noChangeAspect="1"/>
          </p:cNvGraphicFramePr>
          <p:nvPr>
            <p:extLst>
              <p:ext uri="{D42A27DB-BD31-4B8C-83A1-F6EECF244321}">
                <p14:modId xmlns:p14="http://schemas.microsoft.com/office/powerpoint/2010/main" val="2849375475"/>
              </p:ext>
            </p:extLst>
          </p:nvPr>
        </p:nvGraphicFramePr>
        <p:xfrm>
          <a:off x="5368863" y="1941296"/>
          <a:ext cx="2264086" cy="2184644"/>
        </p:xfrm>
        <a:graphic>
          <a:graphicData uri="http://schemas.openxmlformats.org/presentationml/2006/ole">
            <mc:AlternateContent xmlns:mc="http://schemas.openxmlformats.org/markup-compatibility/2006">
              <mc:Choice xmlns:v="urn:schemas-microsoft-com:vml" Requires="v">
                <p:oleObj name="Equation" r:id="rId4" imgW="1447560" imgH="1396800" progId="Equation.DSMT4">
                  <p:embed/>
                </p:oleObj>
              </mc:Choice>
              <mc:Fallback>
                <p:oleObj name="Equation" r:id="rId4" imgW="1447560" imgH="1396800" progId="Equation.DSMT4">
                  <p:embed/>
                  <p:pic>
                    <p:nvPicPr>
                      <p:cNvPr id="0" name=""/>
                      <p:cNvPicPr/>
                      <p:nvPr/>
                    </p:nvPicPr>
                    <p:blipFill>
                      <a:blip r:embed="rId5"/>
                      <a:stretch>
                        <a:fillRect/>
                      </a:stretch>
                    </p:blipFill>
                    <p:spPr>
                      <a:xfrm>
                        <a:off x="5368863" y="1941296"/>
                        <a:ext cx="2264086" cy="2184644"/>
                      </a:xfrm>
                      <a:prstGeom prst="rect">
                        <a:avLst/>
                      </a:prstGeom>
                    </p:spPr>
                  </p:pic>
                </p:oleObj>
              </mc:Fallback>
            </mc:AlternateContent>
          </a:graphicData>
        </a:graphic>
      </p:graphicFrame>
      <p:grpSp>
        <p:nvGrpSpPr>
          <p:cNvPr id="5" name="Group 4">
            <a:extLst>
              <a:ext uri="{FF2B5EF4-FFF2-40B4-BE49-F238E27FC236}">
                <a16:creationId xmlns:a16="http://schemas.microsoft.com/office/drawing/2014/main" id="{2235A1B8-C77B-F8F2-F93D-CA40BF5D467F}"/>
              </a:ext>
            </a:extLst>
          </p:cNvPr>
          <p:cNvGrpSpPr/>
          <p:nvPr/>
        </p:nvGrpSpPr>
        <p:grpSpPr>
          <a:xfrm>
            <a:off x="6694768" y="490640"/>
            <a:ext cx="1422114" cy="1292662"/>
            <a:chOff x="3133824" y="4006652"/>
            <a:chExt cx="1422114" cy="1292662"/>
          </a:xfrm>
        </p:grpSpPr>
        <p:sp>
          <p:nvSpPr>
            <p:cNvPr id="7" name="TextBox 6">
              <a:extLst>
                <a:ext uri="{FF2B5EF4-FFF2-40B4-BE49-F238E27FC236}">
                  <a16:creationId xmlns:a16="http://schemas.microsoft.com/office/drawing/2014/main" id="{6839BD24-3BFC-F364-B260-06DD16401702}"/>
                </a:ext>
              </a:extLst>
            </p:cNvPr>
            <p:cNvSpPr txBox="1"/>
            <p:nvPr/>
          </p:nvSpPr>
          <p:spPr>
            <a:xfrm>
              <a:off x="3133824" y="4485799"/>
              <a:ext cx="784126" cy="276999"/>
            </a:xfrm>
            <a:prstGeom prst="rect">
              <a:avLst/>
            </a:prstGeom>
            <a:noFill/>
          </p:spPr>
          <p:txBody>
            <a:bodyPr wrap="square" lIns="0" tIns="0" rIns="0" bIns="0" rtlCol="0">
              <a:spAutoFit/>
            </a:bodyPr>
            <a:lstStyle/>
            <a:p>
              <a:r>
                <a:rPr lang="en-US" dirty="0"/>
                <a:t>X</a:t>
              </a:r>
              <a:r>
                <a:rPr lang="en-US" baseline="30000" dirty="0"/>
                <a:t>(p)</a:t>
              </a:r>
              <a:r>
                <a:rPr lang="en-US" dirty="0"/>
                <a:t> =</a:t>
              </a:r>
            </a:p>
          </p:txBody>
        </p:sp>
        <p:sp>
          <p:nvSpPr>
            <p:cNvPr id="13" name="TextBox 12">
              <a:extLst>
                <a:ext uri="{FF2B5EF4-FFF2-40B4-BE49-F238E27FC236}">
                  <a16:creationId xmlns:a16="http://schemas.microsoft.com/office/drawing/2014/main" id="{1AD5A3AF-0CD3-621B-C67B-9ED1D9AECFD7}"/>
                </a:ext>
              </a:extLst>
            </p:cNvPr>
            <p:cNvSpPr txBox="1"/>
            <p:nvPr/>
          </p:nvSpPr>
          <p:spPr>
            <a:xfrm>
              <a:off x="3976594" y="4006652"/>
              <a:ext cx="579344" cy="1292662"/>
            </a:xfrm>
            <a:prstGeom prst="rect">
              <a:avLst/>
            </a:prstGeom>
            <a:noFill/>
          </p:spPr>
          <p:txBody>
            <a:bodyPr wrap="square" lIns="0" tIns="0" rIns="0" bIns="0" rtlCol="0">
              <a:spAutoFit/>
            </a:bodyPr>
            <a:lstStyle/>
            <a:p>
              <a:r>
                <a:rPr lang="en-US" dirty="0"/>
                <a:t>x</a:t>
              </a:r>
              <a:r>
                <a:rPr lang="en-US" baseline="-25000" dirty="0"/>
                <a:t>1</a:t>
              </a:r>
              <a:r>
                <a:rPr lang="en-US" baseline="30000" dirty="0"/>
                <a:t>(p)</a:t>
              </a:r>
            </a:p>
            <a:p>
              <a:r>
                <a:rPr lang="en-US" dirty="0"/>
                <a:t>x</a:t>
              </a:r>
              <a:r>
                <a:rPr lang="en-US" baseline="-25000" dirty="0"/>
                <a:t>2</a:t>
              </a:r>
              <a:r>
                <a:rPr lang="en-US" baseline="30000" dirty="0"/>
                <a:t>(p)</a:t>
              </a:r>
              <a:endParaRPr lang="en-US" baseline="-25000" dirty="0"/>
            </a:p>
            <a:p>
              <a:r>
                <a:rPr lang="en-US" dirty="0"/>
                <a:t>…</a:t>
              </a:r>
            </a:p>
            <a:p>
              <a:r>
                <a:rPr lang="en-US" dirty="0" err="1"/>
                <a:t>x</a:t>
              </a:r>
              <a:r>
                <a:rPr lang="en-US" baseline="-25000" dirty="0" err="1"/>
                <a:t>Nx</a:t>
              </a:r>
              <a:r>
                <a:rPr lang="en-US" baseline="30000" dirty="0"/>
                <a:t>(p)</a:t>
              </a:r>
              <a:endParaRPr lang="en-US" dirty="0"/>
            </a:p>
            <a:p>
              <a:endParaRPr lang="en-US" baseline="-25000" dirty="0"/>
            </a:p>
          </p:txBody>
        </p:sp>
        <p:sp>
          <p:nvSpPr>
            <p:cNvPr id="14" name="Double Bracket 13">
              <a:extLst>
                <a:ext uri="{FF2B5EF4-FFF2-40B4-BE49-F238E27FC236}">
                  <a16:creationId xmlns:a16="http://schemas.microsoft.com/office/drawing/2014/main" id="{7C962F3B-883C-2F07-300B-2A6D0DD69735}"/>
                </a:ext>
              </a:extLst>
            </p:cNvPr>
            <p:cNvSpPr/>
            <p:nvPr/>
          </p:nvSpPr>
          <p:spPr bwMode="auto">
            <a:xfrm>
              <a:off x="3859306" y="4006652"/>
              <a:ext cx="620432" cy="1095363"/>
            </a:xfrm>
            <a:prstGeom prst="bracketPair">
              <a:avLst/>
            </a:prstGeom>
            <a:noFill/>
            <a:ln w="25400" cap="flat" cmpd="sng" algn="ctr">
              <a:solidFill>
                <a:srgbClr val="002060"/>
              </a:solidFill>
              <a:prstDash val="solid"/>
              <a:miter lim="800000"/>
              <a:headEnd type="none" w="med" len="med"/>
              <a:tailEnd type="none" w="lg" len="lg"/>
            </a:ln>
            <a:effectLst/>
          </p:spPr>
          <p:txBody>
            <a:bodyPr rtlCol="0" anchor="ctr"/>
            <a:lstStyle/>
            <a:p>
              <a:pPr algn="ctr"/>
              <a:endParaRPr lang="en-US"/>
            </a:p>
          </p:txBody>
        </p:sp>
      </p:grpSp>
      <p:sp>
        <p:nvSpPr>
          <p:cNvPr id="15" name="TextBox 14">
            <a:extLst>
              <a:ext uri="{FF2B5EF4-FFF2-40B4-BE49-F238E27FC236}">
                <a16:creationId xmlns:a16="http://schemas.microsoft.com/office/drawing/2014/main" id="{8E4A31B7-33B8-857B-0628-381FCE3EEF1E}"/>
              </a:ext>
            </a:extLst>
          </p:cNvPr>
          <p:cNvSpPr txBox="1"/>
          <p:nvPr/>
        </p:nvSpPr>
        <p:spPr>
          <a:xfrm>
            <a:off x="293687" y="4364078"/>
            <a:ext cx="8556625" cy="553998"/>
          </a:xfrm>
          <a:prstGeom prst="rect">
            <a:avLst/>
          </a:prstGeom>
          <a:noFill/>
        </p:spPr>
        <p:txBody>
          <a:bodyPr wrap="square" lIns="0" tIns="0" rIns="0" bIns="0" rtlCol="0">
            <a:spAutoFit/>
          </a:bodyPr>
          <a:lstStyle/>
          <a:p>
            <a:r>
              <a:rPr lang="en-US" dirty="0"/>
              <a:t>where </a:t>
            </a:r>
            <a:r>
              <a:rPr lang="el-GR" dirty="0"/>
              <a:t>μ</a:t>
            </a:r>
            <a:r>
              <a:rPr lang="en-US" baseline="-25000" dirty="0"/>
              <a:t>k</a:t>
            </a:r>
            <a:r>
              <a:rPr lang="en-US" dirty="0"/>
              <a:t> and </a:t>
            </a:r>
            <a:r>
              <a:rPr lang="el-GR" dirty="0"/>
              <a:t>σ</a:t>
            </a:r>
            <a:r>
              <a:rPr lang="en-US" baseline="-25000" dirty="0"/>
              <a:t>k</a:t>
            </a:r>
            <a:r>
              <a:rPr lang="en-US" baseline="30000" dirty="0"/>
              <a:t>2</a:t>
            </a:r>
            <a:r>
              <a:rPr lang="en-US" dirty="0"/>
              <a:t> are the mean value and the variance through the </a:t>
            </a:r>
            <a:r>
              <a:rPr lang="en-US" dirty="0" err="1"/>
              <a:t>x</a:t>
            </a:r>
            <a:r>
              <a:rPr lang="en-US" baseline="-25000" dirty="0" err="1"/>
              <a:t>k</a:t>
            </a:r>
            <a:r>
              <a:rPr lang="en-US" dirty="0" err="1"/>
              <a:t>-th</a:t>
            </a:r>
            <a:r>
              <a:rPr lang="en-US" dirty="0"/>
              <a:t> component of X in the entire batch</a:t>
            </a:r>
          </a:p>
        </p:txBody>
      </p:sp>
    </p:spTree>
    <p:extLst>
      <p:ext uri="{BB962C8B-B14F-4D97-AF65-F5344CB8AC3E}">
        <p14:creationId xmlns:p14="http://schemas.microsoft.com/office/powerpoint/2010/main" val="30631982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How does </a:t>
            </a:r>
            <a:r>
              <a:rPr lang="en-US" dirty="0" err="1"/>
              <a:t>Rprop</a:t>
            </a:r>
            <a:r>
              <a:rPr lang="en-US" dirty="0"/>
              <a:t> Work (1/2)</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434975" y="1098321"/>
            <a:ext cx="5432425" cy="2692629"/>
          </a:xfrm>
        </p:spPr>
        <p:txBody>
          <a:bodyPr/>
          <a:lstStyle/>
          <a:p>
            <a:r>
              <a:rPr lang="en-US" sz="1800" dirty="0" err="1"/>
              <a:t>Rprop</a:t>
            </a:r>
            <a:r>
              <a:rPr lang="en-US" sz="1800" dirty="0"/>
              <a:t> combines the idea of only using the sign of the gradient with the idea of adapting the step size individually for each weight. </a:t>
            </a:r>
          </a:p>
          <a:p>
            <a:r>
              <a:rPr lang="en-US" sz="1800" dirty="0"/>
              <a:t>So, instead of looking at the magnitude of the gradient, we’ll look at the step size that’s defined for that particular weight. </a:t>
            </a:r>
          </a:p>
          <a:p>
            <a:r>
              <a:rPr lang="en-US" sz="1800" dirty="0"/>
              <a:t>As step size adapts individually over time, so that we accelerate learning in the direction that we need. </a:t>
            </a:r>
          </a:p>
        </p:txBody>
      </p:sp>
      <p:pic>
        <p:nvPicPr>
          <p:cNvPr id="7" name="Picture 6" descr="A graph of a function&#10;&#10;Description automatically generated with medium confidence">
            <a:extLst>
              <a:ext uri="{FF2B5EF4-FFF2-40B4-BE49-F238E27FC236}">
                <a16:creationId xmlns:a16="http://schemas.microsoft.com/office/drawing/2014/main" id="{87D9EFE9-A005-EF08-6A54-B447115D4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756" y="1274600"/>
            <a:ext cx="2607269" cy="2016288"/>
          </a:xfrm>
          <a:prstGeom prst="rect">
            <a:avLst/>
          </a:prstGeom>
        </p:spPr>
      </p:pic>
    </p:spTree>
    <p:extLst>
      <p:ext uri="{BB962C8B-B14F-4D97-AF65-F5344CB8AC3E}">
        <p14:creationId xmlns:p14="http://schemas.microsoft.com/office/powerpoint/2010/main" val="3872495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393827" y="285750"/>
            <a:ext cx="7597773" cy="490538"/>
          </a:xfrm>
        </p:spPr>
        <p:txBody>
          <a:bodyPr/>
          <a:lstStyle/>
          <a:p>
            <a:r>
              <a:rPr lang="en-US" dirty="0"/>
              <a:t>How does </a:t>
            </a:r>
            <a:r>
              <a:rPr lang="en-US" dirty="0" err="1"/>
              <a:t>Rprop</a:t>
            </a:r>
            <a:r>
              <a:rPr lang="en-US" dirty="0"/>
              <a:t> Work (2/2)</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sz="half" idx="2"/>
          </p:nvPr>
        </p:nvSpPr>
        <p:spPr>
          <a:xfrm>
            <a:off x="207095" y="1132607"/>
            <a:ext cx="6477000" cy="990600"/>
          </a:xfrm>
        </p:spPr>
        <p:txBody>
          <a:bodyPr/>
          <a:lstStyle/>
          <a:p>
            <a:r>
              <a:rPr lang="en-US" sz="1800" dirty="0"/>
              <a:t>To adjust the step size for some weight, the following algorithm is used:</a:t>
            </a:r>
          </a:p>
        </p:txBody>
      </p:sp>
      <p:sp>
        <p:nvSpPr>
          <p:cNvPr id="8" name="Content Placeholder 7">
            <a:extLst>
              <a:ext uri="{FF2B5EF4-FFF2-40B4-BE49-F238E27FC236}">
                <a16:creationId xmlns:a16="http://schemas.microsoft.com/office/drawing/2014/main" id="{05533C86-0EFD-D6EE-1CE1-497C40BEDDBB}"/>
              </a:ext>
            </a:extLst>
          </p:cNvPr>
          <p:cNvSpPr>
            <a:spLocks noGrp="1"/>
          </p:cNvSpPr>
          <p:nvPr>
            <p:ph sz="half" idx="10"/>
          </p:nvPr>
        </p:nvSpPr>
        <p:spPr>
          <a:xfrm>
            <a:off x="478705" y="1826302"/>
            <a:ext cx="8458200" cy="1118066"/>
          </a:xfrm>
        </p:spPr>
        <p:txBody>
          <a:bodyPr/>
          <a:lstStyle/>
          <a:p>
            <a:pPr marL="342900" indent="-342900">
              <a:buClr>
                <a:schemeClr val="tx1"/>
              </a:buClr>
              <a:buSzPct val="100000"/>
              <a:buFont typeface="+mj-lt"/>
              <a:buAutoNum type="arabicPeriod"/>
            </a:pPr>
            <a:r>
              <a:rPr lang="en-US" sz="1800" dirty="0"/>
              <a:t>First, we look at the signs of the last two gradients for the weight.</a:t>
            </a:r>
          </a:p>
          <a:p>
            <a:pPr marL="342900" indent="-342900">
              <a:buClr>
                <a:schemeClr val="tx1"/>
              </a:buClr>
              <a:buSzPct val="100000"/>
              <a:buFont typeface="+mj-lt"/>
              <a:buAutoNum type="arabicPeriod"/>
            </a:pPr>
            <a:r>
              <a:rPr lang="en-US" sz="1800" dirty="0"/>
              <a:t>If they have the same sign, that means, we’re going in the right direction, and should accelerate it by a small fraction, meaning we should increase the step size multiplicatively (</a:t>
            </a:r>
            <a:r>
              <a:rPr lang="en-US" sz="1800" dirty="0" err="1"/>
              <a:t>e.g</a:t>
            </a:r>
            <a:r>
              <a:rPr lang="en-US" sz="1800" dirty="0"/>
              <a:t> by a factor of 1.2). If they’re different, that means we did too large of a step and jumped over a local minima, thus we should decrease the step size multiplicatively(e.g. by a factor of 0.5).</a:t>
            </a:r>
          </a:p>
          <a:p>
            <a:pPr marL="342900" indent="-342900">
              <a:buClr>
                <a:schemeClr val="tx1"/>
              </a:buClr>
              <a:buSzPct val="100000"/>
              <a:buFont typeface="+mj-lt"/>
              <a:buAutoNum type="arabicPeriod"/>
            </a:pPr>
            <a:r>
              <a:rPr lang="en-US" sz="1800" dirty="0"/>
              <a:t>Then, we limit the step size between some two values. These values really depend on your application and dataset, good values that can be for default are 50 and a millionth, which is a good start.</a:t>
            </a:r>
          </a:p>
          <a:p>
            <a:pPr marL="342900" indent="-342900">
              <a:buClr>
                <a:schemeClr val="tx1"/>
              </a:buClr>
              <a:buSzPct val="100000"/>
              <a:buFont typeface="+mj-lt"/>
              <a:buAutoNum type="arabicPeriod"/>
            </a:pPr>
            <a:r>
              <a:rPr lang="en-US" sz="1800" dirty="0"/>
              <a:t>Now we can apply the weight update.</a:t>
            </a:r>
          </a:p>
        </p:txBody>
      </p:sp>
      <p:pic>
        <p:nvPicPr>
          <p:cNvPr id="7" name="Picture 6" descr="A graph of a function&#10;&#10;Description automatically generated with medium confidence">
            <a:extLst>
              <a:ext uri="{FF2B5EF4-FFF2-40B4-BE49-F238E27FC236}">
                <a16:creationId xmlns:a16="http://schemas.microsoft.com/office/drawing/2014/main" id="{87D9EFE9-A005-EF08-6A54-B447115D4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994" y="161296"/>
            <a:ext cx="2182358" cy="1687690"/>
          </a:xfrm>
          <a:prstGeom prst="rect">
            <a:avLst/>
          </a:prstGeom>
        </p:spPr>
      </p:pic>
    </p:spTree>
    <p:extLst>
      <p:ext uri="{BB962C8B-B14F-4D97-AF65-F5344CB8AC3E}">
        <p14:creationId xmlns:p14="http://schemas.microsoft.com/office/powerpoint/2010/main" val="998366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p:txBody>
          <a:bodyPr/>
          <a:lstStyle/>
          <a:p>
            <a:r>
              <a:rPr lang="en-US" dirty="0"/>
              <a:t>From </a:t>
            </a:r>
            <a:r>
              <a:rPr lang="en-US" dirty="0" err="1"/>
              <a:t>Rprop</a:t>
            </a:r>
            <a:r>
              <a:rPr lang="en-US" dirty="0"/>
              <a:t> to </a:t>
            </a:r>
            <a:r>
              <a:rPr lang="en-US" dirty="0" err="1"/>
              <a:t>MSRprop</a:t>
            </a:r>
            <a:endParaRPr lang="en-US" dirty="0"/>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sz="half" idx="2"/>
          </p:nvPr>
        </p:nvSpPr>
        <p:spPr>
          <a:xfrm>
            <a:off x="152400" y="971550"/>
            <a:ext cx="8839200" cy="2009045"/>
          </a:xfrm>
        </p:spPr>
        <p:txBody>
          <a:bodyPr/>
          <a:lstStyle/>
          <a:p>
            <a:r>
              <a:rPr lang="en-US" sz="1800" dirty="0" err="1"/>
              <a:t>Rprop</a:t>
            </a:r>
            <a:r>
              <a:rPr lang="en-US" sz="1800" dirty="0"/>
              <a:t> doesn’t really work when we have very large datasets and need to perform mini-batch weights updates because it was hard to make it work.</a:t>
            </a:r>
          </a:p>
          <a:p>
            <a:r>
              <a:rPr lang="en-US" sz="1800" dirty="0"/>
              <a:t>To combine the robustness of </a:t>
            </a:r>
            <a:r>
              <a:rPr lang="en-US" sz="1800" dirty="0" err="1"/>
              <a:t>Rprop</a:t>
            </a:r>
            <a:r>
              <a:rPr lang="en-US" sz="1800" dirty="0"/>
              <a:t> (by just using sign of the gradient) with the efficiency we get from mini-batches, let’s look at </a:t>
            </a:r>
            <a:r>
              <a:rPr lang="en-US" sz="1800" dirty="0" err="1"/>
              <a:t>Rprop</a:t>
            </a:r>
            <a:r>
              <a:rPr lang="en-US" sz="1800" dirty="0"/>
              <a:t> from different perspective. </a:t>
            </a:r>
          </a:p>
          <a:p>
            <a:r>
              <a:rPr lang="en-US" sz="1800" dirty="0" err="1"/>
              <a:t>Rprop</a:t>
            </a:r>
            <a:r>
              <a:rPr lang="en-US" sz="1800" dirty="0"/>
              <a:t> is equivalent of using the gradient but also dividing by the size of the gradient, so we get the same magnitude no matter how big a small that particular gradient is. </a:t>
            </a:r>
          </a:p>
          <a:p>
            <a:r>
              <a:rPr lang="en-US" sz="1800" dirty="0"/>
              <a:t>The problem with mini-batches is that we divide by different gradient every time, so why not force the number we divide by to be similar for adjacent mini-batches? </a:t>
            </a:r>
          </a:p>
        </p:txBody>
      </p:sp>
      <p:sp>
        <p:nvSpPr>
          <p:cNvPr id="3" name="Content Placeholder 2">
            <a:extLst>
              <a:ext uri="{FF2B5EF4-FFF2-40B4-BE49-F238E27FC236}">
                <a16:creationId xmlns:a16="http://schemas.microsoft.com/office/drawing/2014/main" id="{3D4D342A-A17B-56D0-033A-77A2C8E564BE}"/>
              </a:ext>
            </a:extLst>
          </p:cNvPr>
          <p:cNvSpPr>
            <a:spLocks noGrp="1"/>
          </p:cNvSpPr>
          <p:nvPr>
            <p:ph sz="half" idx="10"/>
          </p:nvPr>
        </p:nvSpPr>
        <p:spPr>
          <a:xfrm>
            <a:off x="1257300" y="3638550"/>
            <a:ext cx="6629400" cy="990600"/>
          </a:xfrm>
          <a:solidFill>
            <a:schemeClr val="bg1">
              <a:lumMod val="95000"/>
            </a:schemeClr>
          </a:solidFill>
          <a:ln w="12700">
            <a:solidFill>
              <a:schemeClr val="tx1"/>
            </a:solidFill>
          </a:ln>
        </p:spPr>
        <p:txBody>
          <a:bodyPr/>
          <a:lstStyle/>
          <a:p>
            <a:pPr marL="0" indent="0">
              <a:buNone/>
            </a:pPr>
            <a:r>
              <a:rPr lang="en-US" sz="2000" dirty="0"/>
              <a:t>The central idea of RMSprop is keep the moving average of the squared gradients for each weight. And then we divide the gradient by square root the mean square. </a:t>
            </a:r>
          </a:p>
          <a:p>
            <a:endParaRPr lang="en-US" dirty="0"/>
          </a:p>
        </p:txBody>
      </p:sp>
    </p:spTree>
    <p:extLst>
      <p:ext uri="{BB962C8B-B14F-4D97-AF65-F5344CB8AC3E}">
        <p14:creationId xmlns:p14="http://schemas.microsoft.com/office/powerpoint/2010/main" val="2631244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err="1"/>
              <a:t>MSRprop</a:t>
            </a:r>
            <a:endParaRPr lang="en-US" dirty="0"/>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484187" y="879489"/>
            <a:ext cx="8175625" cy="701662"/>
          </a:xfrm>
        </p:spPr>
        <p:txBody>
          <a:bodyPr/>
          <a:lstStyle/>
          <a:p>
            <a:r>
              <a:rPr lang="en-US" sz="1800" dirty="0"/>
              <a:t>In </a:t>
            </a:r>
            <a:r>
              <a:rPr lang="en-US" sz="1800" dirty="0" err="1"/>
              <a:t>MSRprop</a:t>
            </a:r>
            <a:r>
              <a:rPr lang="en-US" sz="1800" dirty="0"/>
              <a:t> algorithm, we present the gradient </a:t>
            </a:r>
            <a:r>
              <a:rPr lang="el-GR" sz="1800" dirty="0"/>
              <a:t>δ</a:t>
            </a:r>
            <a:r>
              <a:rPr lang="en-US" sz="1800" dirty="0"/>
              <a:t>W and </a:t>
            </a:r>
            <a:r>
              <a:rPr lang="el-GR" sz="1800" dirty="0"/>
              <a:t>δ</a:t>
            </a:r>
            <a:r>
              <a:rPr lang="en-US" sz="1800" dirty="0"/>
              <a:t>b as EMAs of their squares by iteration, s_</a:t>
            </a:r>
            <a:r>
              <a:rPr lang="el-GR" sz="1800" dirty="0"/>
              <a:t>δ</a:t>
            </a:r>
            <a:r>
              <a:rPr lang="en-US" sz="1800" dirty="0"/>
              <a:t>W and s_</a:t>
            </a:r>
            <a:r>
              <a:rPr lang="el-GR" sz="1800" dirty="0"/>
              <a:t>δ</a:t>
            </a:r>
            <a:r>
              <a:rPr lang="en-US" sz="1800" dirty="0"/>
              <a:t>b, and then adjust the learning rate by dividing it by the square root of the EMA:</a:t>
            </a:r>
          </a:p>
          <a:p>
            <a:endParaRPr lang="en-US" sz="1800" dirty="0"/>
          </a:p>
          <a:p>
            <a:endParaRPr lang="en-US" sz="1800" dirty="0"/>
          </a:p>
          <a:p>
            <a:endParaRPr lang="en-US" sz="1800" dirty="0"/>
          </a:p>
          <a:p>
            <a:endParaRPr lang="en-US" sz="1800" dirty="0"/>
          </a:p>
          <a:p>
            <a:endParaRPr lang="en-US" sz="1800" dirty="0"/>
          </a:p>
          <a:p>
            <a:pPr>
              <a:buClr>
                <a:schemeClr val="bg1"/>
              </a:buClr>
            </a:pPr>
            <a:r>
              <a:rPr lang="en-US" sz="1800" dirty="0"/>
              <a:t>where </a:t>
            </a:r>
          </a:p>
          <a:p>
            <a:pPr marL="0" indent="0">
              <a:buClr>
                <a:schemeClr val="bg1"/>
              </a:buClr>
              <a:buNone/>
            </a:pPr>
            <a:r>
              <a:rPr lang="en-US" sz="1800" dirty="0"/>
              <a:t>	s_</a:t>
            </a:r>
            <a:r>
              <a:rPr lang="el-GR" sz="1800" dirty="0"/>
              <a:t>δ</a:t>
            </a:r>
            <a:r>
              <a:rPr lang="en-US" sz="1800" dirty="0"/>
              <a:t>W²</a:t>
            </a:r>
            <a:r>
              <a:rPr lang="en-US" sz="1800" baseline="-25000" dirty="0"/>
              <a:t>t</a:t>
            </a:r>
            <a:r>
              <a:rPr lang="en-US" sz="1800" dirty="0"/>
              <a:t> is exponential moving average of square gradients, </a:t>
            </a:r>
          </a:p>
          <a:p>
            <a:pPr marL="0" indent="0">
              <a:buClr>
                <a:schemeClr val="bg1"/>
              </a:buClr>
              <a:buNone/>
            </a:pPr>
            <a:r>
              <a:rPr lang="en-US" sz="1800" dirty="0"/>
              <a:t>	</a:t>
            </a:r>
            <a:r>
              <a:rPr lang="el-GR" sz="1800" dirty="0"/>
              <a:t>δ</a:t>
            </a:r>
            <a:r>
              <a:rPr lang="en-US" sz="1800" dirty="0" err="1"/>
              <a:t>W</a:t>
            </a:r>
            <a:r>
              <a:rPr lang="en-US" sz="1800" baseline="-25000" dirty="0" err="1"/>
              <a:t>t</a:t>
            </a:r>
            <a:r>
              <a:rPr lang="en-US" sz="1800" dirty="0"/>
              <a:t> is the gradient of the loss (cost) function, </a:t>
            </a:r>
          </a:p>
          <a:p>
            <a:pPr marL="0" indent="0">
              <a:buClr>
                <a:schemeClr val="bg1"/>
              </a:buClr>
              <a:buNone/>
            </a:pPr>
            <a:r>
              <a:rPr lang="en-US" sz="1800" dirty="0"/>
              <a:t>	r is the learning rate, and </a:t>
            </a:r>
          </a:p>
          <a:p>
            <a:pPr marL="0" indent="0">
              <a:buClr>
                <a:schemeClr val="bg1"/>
              </a:buClr>
              <a:buNone/>
            </a:pPr>
            <a:r>
              <a:rPr lang="en-US" sz="1800" dirty="0"/>
              <a:t>	</a:t>
            </a:r>
            <a:r>
              <a:rPr lang="el-GR" sz="1800" dirty="0"/>
              <a:t>β</a:t>
            </a:r>
            <a:r>
              <a:rPr lang="en-US" sz="1800" dirty="0"/>
              <a:t> is the smoothing factor (typically, </a:t>
            </a:r>
            <a:r>
              <a:rPr lang="el-GR" sz="1800" dirty="0"/>
              <a:t>β</a:t>
            </a:r>
            <a:r>
              <a:rPr lang="en-US" sz="1800" dirty="0"/>
              <a:t> = 0.9)</a:t>
            </a:r>
          </a:p>
        </p:txBody>
      </p:sp>
      <p:graphicFrame>
        <p:nvGraphicFramePr>
          <p:cNvPr id="3" name="Object 2">
            <a:extLst>
              <a:ext uri="{FF2B5EF4-FFF2-40B4-BE49-F238E27FC236}">
                <a16:creationId xmlns:a16="http://schemas.microsoft.com/office/drawing/2014/main" id="{6CF6EE5A-6B52-7A6D-B717-EA52FE8D00CF}"/>
              </a:ext>
            </a:extLst>
          </p:cNvPr>
          <p:cNvGraphicFramePr>
            <a:graphicFrameLocks noChangeAspect="1"/>
          </p:cNvGraphicFramePr>
          <p:nvPr/>
        </p:nvGraphicFramePr>
        <p:xfrm>
          <a:off x="2133600" y="1940718"/>
          <a:ext cx="4491038" cy="1262063"/>
        </p:xfrm>
        <a:graphic>
          <a:graphicData uri="http://schemas.openxmlformats.org/presentationml/2006/ole">
            <mc:AlternateContent xmlns:mc="http://schemas.openxmlformats.org/markup-compatibility/2006">
              <mc:Choice xmlns:v="urn:schemas-microsoft-com:vml" Requires="v">
                <p:oleObj name="Equation" r:id="rId2" imgW="2438280" imgH="685800" progId="Equation.DSMT4">
                  <p:embed/>
                </p:oleObj>
              </mc:Choice>
              <mc:Fallback>
                <p:oleObj name="Equation" r:id="rId2" imgW="2438280" imgH="685800" progId="Equation.DSMT4">
                  <p:embed/>
                  <p:pic>
                    <p:nvPicPr>
                      <p:cNvPr id="3" name="Object 2">
                        <a:extLst>
                          <a:ext uri="{FF2B5EF4-FFF2-40B4-BE49-F238E27FC236}">
                            <a16:creationId xmlns:a16="http://schemas.microsoft.com/office/drawing/2014/main" id="{6CF6EE5A-6B52-7A6D-B717-EA52FE8D00CF}"/>
                          </a:ext>
                        </a:extLst>
                      </p:cNvPr>
                      <p:cNvPicPr/>
                      <p:nvPr/>
                    </p:nvPicPr>
                    <p:blipFill>
                      <a:blip r:embed="rId3"/>
                      <a:stretch>
                        <a:fillRect/>
                      </a:stretch>
                    </p:blipFill>
                    <p:spPr>
                      <a:xfrm>
                        <a:off x="2133600" y="1940718"/>
                        <a:ext cx="4491038" cy="1262063"/>
                      </a:xfrm>
                      <a:prstGeom prst="rect">
                        <a:avLst/>
                      </a:prstGeom>
                    </p:spPr>
                  </p:pic>
                </p:oleObj>
              </mc:Fallback>
            </mc:AlternateContent>
          </a:graphicData>
        </a:graphic>
      </p:graphicFrame>
    </p:spTree>
    <p:extLst>
      <p:ext uri="{BB962C8B-B14F-4D97-AF65-F5344CB8AC3E}">
        <p14:creationId xmlns:p14="http://schemas.microsoft.com/office/powerpoint/2010/main" val="29659898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7010400" cy="490538"/>
          </a:xfrm>
        </p:spPr>
        <p:txBody>
          <a:bodyPr/>
          <a:lstStyle/>
          <a:p>
            <a:r>
              <a:rPr lang="en-US" dirty="0" err="1"/>
              <a:t>MSRprop</a:t>
            </a:r>
            <a:r>
              <a:rPr lang="en-US" dirty="0"/>
              <a:t> to Optimize in a Saddle Area</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484187" y="1295605"/>
            <a:ext cx="4087813" cy="854062"/>
          </a:xfrm>
        </p:spPr>
        <p:txBody>
          <a:bodyPr/>
          <a:lstStyle/>
          <a:p>
            <a:r>
              <a:rPr lang="en-US" dirty="0"/>
              <a:t>As you can see, with the case of saddle point, RMSprop (black line) goes straight down, it doesn’t really matter how small the gradients are, RMSprop scales the learning rate so the algorithms goes through saddle point faster than most.</a:t>
            </a:r>
          </a:p>
        </p:txBody>
      </p:sp>
      <p:pic>
        <p:nvPicPr>
          <p:cNvPr id="7" name="Picture 6" descr="A colorful lines with black dots&#10;&#10;Description automatically generated with medium confidence">
            <a:extLst>
              <a:ext uri="{FF2B5EF4-FFF2-40B4-BE49-F238E27FC236}">
                <a16:creationId xmlns:a16="http://schemas.microsoft.com/office/drawing/2014/main" id="{AD52861E-F7A8-7455-F1A5-411FE7F0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294990"/>
            <a:ext cx="3543300" cy="2743200"/>
          </a:xfrm>
          <a:prstGeom prst="rect">
            <a:avLst/>
          </a:prstGeom>
        </p:spPr>
      </p:pic>
      <p:sp>
        <p:nvSpPr>
          <p:cNvPr id="9" name="TextBox 8">
            <a:extLst>
              <a:ext uri="{FF2B5EF4-FFF2-40B4-BE49-F238E27FC236}">
                <a16:creationId xmlns:a16="http://schemas.microsoft.com/office/drawing/2014/main" id="{C94BBCE0-0187-AEA5-29D6-90101B92FC86}"/>
              </a:ext>
            </a:extLst>
          </p:cNvPr>
          <p:cNvSpPr txBox="1"/>
          <p:nvPr/>
        </p:nvSpPr>
        <p:spPr>
          <a:xfrm>
            <a:off x="1728019" y="4580751"/>
            <a:ext cx="7239000" cy="276999"/>
          </a:xfrm>
          <a:prstGeom prst="rect">
            <a:avLst/>
          </a:prstGeom>
          <a:noFill/>
        </p:spPr>
        <p:txBody>
          <a:bodyPr wrap="square">
            <a:spAutoFit/>
          </a:bodyPr>
          <a:lstStyle/>
          <a:p>
            <a:r>
              <a:rPr lang="en-US" sz="1200" dirty="0"/>
              <a:t>https://towardsdatascience.com/understanding-rmsprop-faster-neural-network-learning-62e116fcf29a</a:t>
            </a:r>
          </a:p>
        </p:txBody>
      </p:sp>
    </p:spTree>
    <p:extLst>
      <p:ext uri="{BB962C8B-B14F-4D97-AF65-F5344CB8AC3E}">
        <p14:creationId xmlns:p14="http://schemas.microsoft.com/office/powerpoint/2010/main" val="33961231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399991" y="2051102"/>
            <a:ext cx="7087155" cy="646331"/>
          </a:xfrm>
          <a:prstGeom prst="rect">
            <a:avLst/>
          </a:prstGeom>
          <a:noFill/>
        </p:spPr>
        <p:txBody>
          <a:bodyPr wrap="square" rtlCol="0">
            <a:spAutoFit/>
          </a:bodyPr>
          <a:lstStyle/>
          <a:p>
            <a:r>
              <a:rPr lang="en-US" sz="3600" dirty="0">
                <a:solidFill>
                  <a:srgbClr val="333399"/>
                </a:solidFill>
              </a:rPr>
              <a:t>Adam Optimization Algorithm</a:t>
            </a:r>
          </a:p>
        </p:txBody>
      </p:sp>
    </p:spTree>
    <p:extLst>
      <p:ext uri="{BB962C8B-B14F-4D97-AF65-F5344CB8AC3E}">
        <p14:creationId xmlns:p14="http://schemas.microsoft.com/office/powerpoint/2010/main" val="2827694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Adam - Adaptive Moment Estimation</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381000" y="1271466"/>
            <a:ext cx="8126412" cy="2600567"/>
          </a:xfrm>
        </p:spPr>
        <p:txBody>
          <a:bodyPr/>
          <a:lstStyle/>
          <a:p>
            <a:r>
              <a:rPr lang="en-US" b="1" i="1" dirty="0"/>
              <a:t>Adam</a:t>
            </a:r>
            <a:r>
              <a:rPr lang="en-US" dirty="0"/>
              <a:t>, which stands for </a:t>
            </a:r>
            <a:r>
              <a:rPr lang="en-US" b="1" i="1" dirty="0"/>
              <a:t>Adaptive Moment Estimation</a:t>
            </a:r>
            <a:r>
              <a:rPr lang="en-US" dirty="0"/>
              <a:t>, is an adaptive learning rate algorithm designed to improve training speeds in deep neural networks and reach convergence quickly.</a:t>
            </a:r>
          </a:p>
          <a:p>
            <a:r>
              <a:rPr lang="en-US" dirty="0"/>
              <a:t>The results of the Adam optimizer are generally better than every other optimization algorithm.</a:t>
            </a:r>
          </a:p>
          <a:p>
            <a:r>
              <a:rPr lang="en-US" dirty="0"/>
              <a:t>However, Adam's adaptive learning rate can make the optimization process sensitive to noise in the gradient estimates, especially for sparse data. </a:t>
            </a:r>
          </a:p>
          <a:p>
            <a:pPr lvl="1"/>
            <a:r>
              <a:rPr lang="en-US" dirty="0"/>
              <a:t>This can lead to suboptimal convergence or even divergence in some cases.</a:t>
            </a:r>
          </a:p>
          <a:p>
            <a:endParaRPr lang="en-US" dirty="0"/>
          </a:p>
        </p:txBody>
      </p:sp>
    </p:spTree>
    <p:extLst>
      <p:ext uri="{BB962C8B-B14F-4D97-AF65-F5344CB8AC3E}">
        <p14:creationId xmlns:p14="http://schemas.microsoft.com/office/powerpoint/2010/main" val="3874437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The Essence of Adam Optimization</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762000" y="971550"/>
            <a:ext cx="7135813" cy="2768829"/>
          </a:xfrm>
        </p:spPr>
        <p:txBody>
          <a:bodyPr/>
          <a:lstStyle/>
          <a:p>
            <a:r>
              <a:rPr lang="en-US" dirty="0"/>
              <a:t>Adaptive Learning Rates: Adam adjusts the learning rates for each parameter individually. </a:t>
            </a:r>
          </a:p>
          <a:p>
            <a:r>
              <a:rPr lang="en-US" dirty="0"/>
              <a:t>Adam algorithm calculates a moving average of the first-order moments (the mean of gradients) and the second-order moments (the uncentered variance of gradients) to scale the learning rates adaptively.</a:t>
            </a:r>
          </a:p>
          <a:p>
            <a:r>
              <a:rPr lang="en-US" dirty="0"/>
              <a:t>Adam. This algorithm </a:t>
            </a:r>
            <a:r>
              <a:rPr lang="en-US" b="1" i="1" dirty="0"/>
              <a:t>calculates the exponential moving average of gradients and square gradients</a:t>
            </a:r>
            <a:r>
              <a:rPr lang="en-US" dirty="0"/>
              <a:t>. And the parameters of β1 and β2 are used to control the decay rates of these moving averages. </a:t>
            </a:r>
          </a:p>
          <a:p>
            <a:r>
              <a:rPr lang="en-US" dirty="0"/>
              <a:t>Adam is a combination of two gradient descent methods, Momentum, and RMSP which are explained below.</a:t>
            </a:r>
          </a:p>
        </p:txBody>
      </p:sp>
    </p:spTree>
    <p:extLst>
      <p:ext uri="{BB962C8B-B14F-4D97-AF65-F5344CB8AC3E}">
        <p14:creationId xmlns:p14="http://schemas.microsoft.com/office/powerpoint/2010/main" val="2498224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The Adam Algorithm</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228600" y="782875"/>
            <a:ext cx="8686799" cy="1920862"/>
          </a:xfrm>
        </p:spPr>
        <p:txBody>
          <a:bodyPr/>
          <a:lstStyle/>
          <a:p>
            <a:r>
              <a:rPr lang="en-US" dirty="0"/>
              <a:t>Initialize EMAs for descent with momentum V_</a:t>
            </a:r>
            <a:r>
              <a:rPr lang="el-GR" dirty="0"/>
              <a:t>δ</a:t>
            </a:r>
            <a:r>
              <a:rPr lang="en-US" dirty="0"/>
              <a:t>W = 0, S_</a:t>
            </a:r>
            <a:r>
              <a:rPr lang="el-GR" dirty="0"/>
              <a:t>δ</a:t>
            </a:r>
            <a:r>
              <a:rPr lang="en-US" dirty="0"/>
              <a:t>W = 0</a:t>
            </a:r>
          </a:p>
          <a:p>
            <a:pPr marL="0" indent="0">
              <a:buNone/>
            </a:pPr>
            <a:r>
              <a:rPr lang="en-US" dirty="0"/>
              <a:t>	V_</a:t>
            </a:r>
            <a:r>
              <a:rPr lang="el-GR" dirty="0"/>
              <a:t>δ</a:t>
            </a:r>
            <a:r>
              <a:rPr lang="en-US" dirty="0"/>
              <a:t>W = 0;   S_</a:t>
            </a:r>
            <a:r>
              <a:rPr lang="el-GR" dirty="0"/>
              <a:t>δ</a:t>
            </a:r>
            <a:r>
              <a:rPr lang="en-US" dirty="0"/>
              <a:t>W = 0 ;   V_</a:t>
            </a:r>
            <a:r>
              <a:rPr lang="el-GR" dirty="0"/>
              <a:t>δ</a:t>
            </a:r>
            <a:r>
              <a:rPr lang="en-US" dirty="0"/>
              <a:t>b = 0;   S_</a:t>
            </a:r>
            <a:r>
              <a:rPr lang="el-GR" dirty="0"/>
              <a:t>δ</a:t>
            </a:r>
            <a:r>
              <a:rPr lang="en-US" dirty="0"/>
              <a:t>b = 0</a:t>
            </a:r>
          </a:p>
          <a:p>
            <a:r>
              <a:rPr lang="en-US" dirty="0"/>
              <a:t>In each gradient descent iteration t, compute </a:t>
            </a:r>
            <a:r>
              <a:rPr lang="el-GR" dirty="0"/>
              <a:t>δ</a:t>
            </a:r>
            <a:r>
              <a:rPr lang="en-US" dirty="0"/>
              <a:t>W and </a:t>
            </a:r>
            <a:r>
              <a:rPr lang="el-GR" dirty="0"/>
              <a:t>δ</a:t>
            </a:r>
            <a:r>
              <a:rPr lang="en-US" dirty="0"/>
              <a:t>b using current mini-batch.</a:t>
            </a:r>
          </a:p>
          <a:p>
            <a:pPr>
              <a:buClr>
                <a:schemeClr val="bg1"/>
              </a:buClr>
              <a:buFont typeface="Wingdings" panose="05000000000000000000" pitchFamily="2" charset="2"/>
              <a:buChar char="§"/>
            </a:pPr>
            <a:r>
              <a:rPr lang="en-US" dirty="0"/>
              <a:t>m_</a:t>
            </a:r>
            <a:r>
              <a:rPr lang="el-GR" dirty="0"/>
              <a:t>δ</a:t>
            </a:r>
            <a:r>
              <a:rPr lang="en-US" dirty="0" err="1"/>
              <a:t>W</a:t>
            </a:r>
            <a:r>
              <a:rPr lang="en-US" baseline="-25000" dirty="0" err="1"/>
              <a:t>t</a:t>
            </a:r>
            <a:r>
              <a:rPr lang="en-US" dirty="0"/>
              <a:t> = </a:t>
            </a:r>
            <a:r>
              <a:rPr lang="el-GR" dirty="0"/>
              <a:t>β</a:t>
            </a:r>
            <a:r>
              <a:rPr lang="en-US" baseline="-25000" dirty="0"/>
              <a:t>1</a:t>
            </a:r>
            <a:r>
              <a:rPr lang="en-US" dirty="0"/>
              <a:t>m_</a:t>
            </a:r>
            <a:r>
              <a:rPr lang="el-GR" dirty="0"/>
              <a:t>δ</a:t>
            </a:r>
            <a:r>
              <a:rPr lang="en-US" dirty="0"/>
              <a:t>W</a:t>
            </a:r>
            <a:r>
              <a:rPr lang="en-US" baseline="-25000" dirty="0"/>
              <a:t>t-1</a:t>
            </a:r>
            <a:r>
              <a:rPr lang="en-US" dirty="0"/>
              <a:t> + (1 - </a:t>
            </a:r>
            <a:r>
              <a:rPr lang="el-GR" dirty="0"/>
              <a:t>β</a:t>
            </a:r>
            <a:r>
              <a:rPr lang="en-US" baseline="-25000" dirty="0"/>
              <a:t>1</a:t>
            </a:r>
            <a:r>
              <a:rPr lang="en-US" dirty="0"/>
              <a:t>)</a:t>
            </a:r>
            <a:r>
              <a:rPr lang="el-GR" dirty="0"/>
              <a:t> δ</a:t>
            </a:r>
            <a:r>
              <a:rPr lang="en-US" dirty="0" err="1"/>
              <a:t>W</a:t>
            </a:r>
            <a:r>
              <a:rPr lang="en-US" baseline="-25000" dirty="0" err="1"/>
              <a:t>t</a:t>
            </a:r>
            <a:r>
              <a:rPr lang="en-US" baseline="-25000" dirty="0"/>
              <a:t> </a:t>
            </a:r>
            <a:r>
              <a:rPr lang="en-US" dirty="0"/>
              <a:t>;  m_</a:t>
            </a:r>
            <a:r>
              <a:rPr lang="el-GR" dirty="0"/>
              <a:t>δ</a:t>
            </a:r>
            <a:r>
              <a:rPr lang="en-US" dirty="0" err="1"/>
              <a:t>b</a:t>
            </a:r>
            <a:r>
              <a:rPr lang="en-US" baseline="-25000" dirty="0" err="1"/>
              <a:t>t</a:t>
            </a:r>
            <a:r>
              <a:rPr lang="en-US" dirty="0"/>
              <a:t> = </a:t>
            </a:r>
            <a:r>
              <a:rPr lang="el-GR" dirty="0"/>
              <a:t>β</a:t>
            </a:r>
            <a:r>
              <a:rPr lang="en-US" baseline="-25000" dirty="0"/>
              <a:t>1</a:t>
            </a:r>
            <a:r>
              <a:rPr lang="en-US" dirty="0"/>
              <a:t>m_</a:t>
            </a:r>
            <a:r>
              <a:rPr lang="el-GR" dirty="0"/>
              <a:t>δ</a:t>
            </a:r>
            <a:r>
              <a:rPr lang="en-US" dirty="0"/>
              <a:t>b</a:t>
            </a:r>
            <a:r>
              <a:rPr lang="en-US" baseline="-25000" dirty="0"/>
              <a:t>t-1</a:t>
            </a:r>
            <a:r>
              <a:rPr lang="en-US" dirty="0"/>
              <a:t> + (1 - </a:t>
            </a:r>
            <a:r>
              <a:rPr lang="el-GR" dirty="0"/>
              <a:t>β</a:t>
            </a:r>
            <a:r>
              <a:rPr lang="en-US" baseline="-25000" dirty="0"/>
              <a:t>1</a:t>
            </a:r>
            <a:r>
              <a:rPr lang="en-US" dirty="0"/>
              <a:t>)</a:t>
            </a:r>
            <a:r>
              <a:rPr lang="el-GR" dirty="0"/>
              <a:t> δ</a:t>
            </a:r>
            <a:r>
              <a:rPr lang="en-US" dirty="0" err="1"/>
              <a:t>b</a:t>
            </a:r>
            <a:r>
              <a:rPr lang="en-US" baseline="-25000" dirty="0" err="1"/>
              <a:t>t</a:t>
            </a:r>
            <a:r>
              <a:rPr lang="en-US" dirty="0"/>
              <a:t> </a:t>
            </a:r>
          </a:p>
          <a:p>
            <a:pPr>
              <a:buClr>
                <a:schemeClr val="bg1"/>
              </a:buClr>
              <a:buFont typeface="Wingdings" panose="05000000000000000000" pitchFamily="2" charset="2"/>
              <a:buChar char="§"/>
            </a:pPr>
            <a:r>
              <a:rPr lang="en-US" dirty="0"/>
              <a:t> s_</a:t>
            </a:r>
            <a:r>
              <a:rPr lang="el-GR" dirty="0"/>
              <a:t>δ</a:t>
            </a:r>
            <a:r>
              <a:rPr lang="en-US" dirty="0" err="1"/>
              <a:t>W</a:t>
            </a:r>
            <a:r>
              <a:rPr lang="en-US" baseline="-25000" dirty="0" err="1"/>
              <a:t>t</a:t>
            </a:r>
            <a:r>
              <a:rPr lang="en-US" dirty="0"/>
              <a:t>  = </a:t>
            </a:r>
            <a:r>
              <a:rPr lang="el-GR" dirty="0"/>
              <a:t>β</a:t>
            </a:r>
            <a:r>
              <a:rPr lang="en-US" baseline="-25000" dirty="0"/>
              <a:t>2 </a:t>
            </a:r>
            <a:r>
              <a:rPr lang="en-US" dirty="0"/>
              <a:t>s_</a:t>
            </a:r>
            <a:r>
              <a:rPr lang="el-GR" dirty="0"/>
              <a:t>δ</a:t>
            </a:r>
            <a:r>
              <a:rPr lang="en-US" dirty="0"/>
              <a:t>W</a:t>
            </a:r>
            <a:r>
              <a:rPr lang="en-US" baseline="-25000" dirty="0"/>
              <a:t>t-1</a:t>
            </a:r>
            <a:r>
              <a:rPr lang="en-US" dirty="0"/>
              <a:t> + (1 - </a:t>
            </a:r>
            <a:r>
              <a:rPr lang="el-GR" dirty="0"/>
              <a:t>β</a:t>
            </a:r>
            <a:r>
              <a:rPr lang="en-US" baseline="-25000" dirty="0"/>
              <a:t>2</a:t>
            </a:r>
            <a:r>
              <a:rPr lang="en-US" dirty="0"/>
              <a:t>)</a:t>
            </a:r>
            <a:r>
              <a:rPr lang="el-GR" dirty="0"/>
              <a:t> δ</a:t>
            </a:r>
            <a:r>
              <a:rPr lang="en-US" dirty="0"/>
              <a:t>W</a:t>
            </a:r>
            <a:r>
              <a:rPr lang="en-US" baseline="-25000" dirty="0"/>
              <a:t>t</a:t>
            </a:r>
            <a:r>
              <a:rPr lang="en-US" baseline="30000" dirty="0"/>
              <a:t>2</a:t>
            </a:r>
            <a:r>
              <a:rPr lang="en-US" dirty="0"/>
              <a:t>;   s_</a:t>
            </a:r>
            <a:r>
              <a:rPr lang="el-GR" dirty="0"/>
              <a:t>δ</a:t>
            </a:r>
            <a:r>
              <a:rPr lang="en-US" dirty="0" err="1"/>
              <a:t>b</a:t>
            </a:r>
            <a:r>
              <a:rPr lang="en-US" baseline="-25000" dirty="0" err="1"/>
              <a:t>t</a:t>
            </a:r>
            <a:r>
              <a:rPr lang="en-US" baseline="-25000" dirty="0"/>
              <a:t>   </a:t>
            </a:r>
            <a:r>
              <a:rPr lang="en-US" dirty="0"/>
              <a:t>= </a:t>
            </a:r>
            <a:r>
              <a:rPr lang="el-GR" dirty="0"/>
              <a:t>β</a:t>
            </a:r>
            <a:r>
              <a:rPr lang="en-US" baseline="-25000" dirty="0"/>
              <a:t>2</a:t>
            </a:r>
            <a:r>
              <a:rPr lang="en-US" dirty="0"/>
              <a:t>s_</a:t>
            </a:r>
            <a:r>
              <a:rPr lang="el-GR" dirty="0"/>
              <a:t>δ</a:t>
            </a:r>
            <a:r>
              <a:rPr lang="en-US" dirty="0"/>
              <a:t>b</a:t>
            </a:r>
            <a:r>
              <a:rPr lang="en-US" baseline="-25000" dirty="0"/>
              <a:t>t-1</a:t>
            </a:r>
            <a:r>
              <a:rPr lang="en-US" dirty="0"/>
              <a:t> + (1 - </a:t>
            </a:r>
            <a:r>
              <a:rPr lang="el-GR" dirty="0"/>
              <a:t>β</a:t>
            </a:r>
            <a:r>
              <a:rPr lang="en-US" baseline="-25000" dirty="0"/>
              <a:t>2</a:t>
            </a:r>
            <a:r>
              <a:rPr lang="en-US" dirty="0"/>
              <a:t>)</a:t>
            </a:r>
            <a:r>
              <a:rPr lang="el-GR" dirty="0"/>
              <a:t> δ</a:t>
            </a:r>
            <a:r>
              <a:rPr lang="en-US" dirty="0"/>
              <a:t>b</a:t>
            </a:r>
            <a:r>
              <a:rPr lang="en-US" baseline="-25000" dirty="0"/>
              <a:t>t</a:t>
            </a:r>
            <a:r>
              <a:rPr lang="en-US" baseline="30000" dirty="0"/>
              <a:t>2</a:t>
            </a:r>
            <a:r>
              <a:rPr lang="en-US" dirty="0"/>
              <a:t> </a:t>
            </a:r>
          </a:p>
          <a:p>
            <a:pPr>
              <a:buClr>
                <a:schemeClr val="bg1"/>
              </a:buClr>
              <a:buFont typeface="Wingdings" panose="05000000000000000000" pitchFamily="2" charset="2"/>
              <a:buChar char="§"/>
            </a:pPr>
            <a:r>
              <a:rPr lang="en-US" dirty="0"/>
              <a:t>where </a:t>
            </a:r>
            <a:r>
              <a:rPr lang="el-GR" dirty="0"/>
              <a:t>β</a:t>
            </a:r>
            <a:r>
              <a:rPr lang="en-US" baseline="-25000" dirty="0"/>
              <a:t>1</a:t>
            </a:r>
            <a:r>
              <a:rPr lang="en-US" dirty="0"/>
              <a:t> is the smoothing factor from descent with momentum and </a:t>
            </a:r>
            <a:r>
              <a:rPr lang="el-GR" dirty="0"/>
              <a:t>β</a:t>
            </a:r>
            <a:r>
              <a:rPr lang="en-US" baseline="-25000" dirty="0"/>
              <a:t>2</a:t>
            </a:r>
            <a:r>
              <a:rPr lang="en-US" dirty="0"/>
              <a:t> from </a:t>
            </a:r>
            <a:r>
              <a:rPr lang="en-US" dirty="0" err="1"/>
              <a:t>MSRprop</a:t>
            </a:r>
            <a:r>
              <a:rPr lang="en-US" dirty="0"/>
              <a:t>.</a:t>
            </a:r>
          </a:p>
          <a:p>
            <a:r>
              <a:rPr lang="en-US" dirty="0"/>
              <a:t>m_</a:t>
            </a:r>
            <a:r>
              <a:rPr lang="el-GR" dirty="0"/>
              <a:t>δ</a:t>
            </a:r>
            <a:r>
              <a:rPr lang="en-US" dirty="0" err="1"/>
              <a:t>W</a:t>
            </a:r>
            <a:r>
              <a:rPr lang="en-US" baseline="-25000" dirty="0" err="1"/>
              <a:t>t</a:t>
            </a:r>
            <a:r>
              <a:rPr lang="en-US" baseline="30000" dirty="0" err="1"/>
              <a:t>corrected</a:t>
            </a:r>
            <a:r>
              <a:rPr lang="en-US" dirty="0"/>
              <a:t> = m_</a:t>
            </a:r>
            <a:r>
              <a:rPr lang="el-GR" dirty="0"/>
              <a:t>δ</a:t>
            </a:r>
            <a:r>
              <a:rPr lang="en-US" dirty="0" err="1"/>
              <a:t>W</a:t>
            </a:r>
            <a:r>
              <a:rPr lang="en-US" baseline="-25000" dirty="0" err="1"/>
              <a:t>t</a:t>
            </a:r>
            <a:r>
              <a:rPr lang="en-US" dirty="0"/>
              <a:t>/(1 - </a:t>
            </a:r>
            <a:r>
              <a:rPr lang="el-GR" dirty="0"/>
              <a:t>β</a:t>
            </a:r>
            <a:r>
              <a:rPr lang="en-US" baseline="-25000" dirty="0"/>
              <a:t>1</a:t>
            </a:r>
            <a:r>
              <a:rPr lang="en-US" baseline="30000" dirty="0"/>
              <a:t>t</a:t>
            </a:r>
            <a:r>
              <a:rPr lang="en-US" dirty="0"/>
              <a:t>);    m_</a:t>
            </a:r>
            <a:r>
              <a:rPr lang="el-GR" dirty="0"/>
              <a:t>δ</a:t>
            </a:r>
            <a:r>
              <a:rPr lang="en-US" dirty="0" err="1"/>
              <a:t>b</a:t>
            </a:r>
            <a:r>
              <a:rPr lang="en-US" baseline="-25000" dirty="0" err="1"/>
              <a:t>t</a:t>
            </a:r>
            <a:r>
              <a:rPr lang="en-US" baseline="30000" dirty="0" err="1"/>
              <a:t>corrected</a:t>
            </a:r>
            <a:r>
              <a:rPr lang="en-US" dirty="0"/>
              <a:t> = m_</a:t>
            </a:r>
            <a:r>
              <a:rPr lang="el-GR" dirty="0"/>
              <a:t>δ</a:t>
            </a:r>
            <a:r>
              <a:rPr lang="en-US" dirty="0" err="1"/>
              <a:t>b</a:t>
            </a:r>
            <a:r>
              <a:rPr lang="en-US" baseline="-25000" dirty="0" err="1"/>
              <a:t>t</a:t>
            </a:r>
            <a:r>
              <a:rPr lang="en-US" dirty="0"/>
              <a:t>/(1 - </a:t>
            </a:r>
            <a:r>
              <a:rPr lang="el-GR" dirty="0"/>
              <a:t>β</a:t>
            </a:r>
            <a:r>
              <a:rPr lang="en-US" baseline="-25000" dirty="0"/>
              <a:t>1</a:t>
            </a:r>
            <a:r>
              <a:rPr lang="en-US" baseline="30000" dirty="0"/>
              <a:t>t</a:t>
            </a:r>
            <a:r>
              <a:rPr lang="en-US" dirty="0"/>
              <a:t>)</a:t>
            </a:r>
          </a:p>
          <a:p>
            <a:pPr>
              <a:buClr>
                <a:schemeClr val="bg1">
                  <a:lumMod val="95000"/>
                </a:schemeClr>
              </a:buClr>
            </a:pPr>
            <a:r>
              <a:rPr lang="en-US" dirty="0"/>
              <a:t> s_</a:t>
            </a:r>
            <a:r>
              <a:rPr lang="el-GR" dirty="0"/>
              <a:t>δ</a:t>
            </a:r>
            <a:r>
              <a:rPr lang="en-US" dirty="0" err="1"/>
              <a:t>W</a:t>
            </a:r>
            <a:r>
              <a:rPr lang="en-US" baseline="-25000" dirty="0" err="1"/>
              <a:t>t</a:t>
            </a:r>
            <a:r>
              <a:rPr lang="en-US" baseline="30000" dirty="0" err="1"/>
              <a:t>corrected</a:t>
            </a:r>
            <a:r>
              <a:rPr lang="en-US" dirty="0"/>
              <a:t> =  s_</a:t>
            </a:r>
            <a:r>
              <a:rPr lang="el-GR" dirty="0"/>
              <a:t>δ</a:t>
            </a:r>
            <a:r>
              <a:rPr lang="en-US" dirty="0" err="1"/>
              <a:t>W</a:t>
            </a:r>
            <a:r>
              <a:rPr lang="en-US" baseline="-25000" dirty="0" err="1"/>
              <a:t>t</a:t>
            </a:r>
            <a:r>
              <a:rPr lang="en-US" dirty="0"/>
              <a:t>/(1 – </a:t>
            </a:r>
            <a:r>
              <a:rPr lang="el-GR" dirty="0"/>
              <a:t>β</a:t>
            </a:r>
            <a:r>
              <a:rPr lang="en-US" baseline="-25000" dirty="0"/>
              <a:t>2</a:t>
            </a:r>
            <a:r>
              <a:rPr lang="en-US" baseline="30000" dirty="0"/>
              <a:t>t</a:t>
            </a:r>
            <a:r>
              <a:rPr lang="en-US" dirty="0"/>
              <a:t>);     s_</a:t>
            </a:r>
            <a:r>
              <a:rPr lang="el-GR" dirty="0"/>
              <a:t>δ</a:t>
            </a:r>
            <a:r>
              <a:rPr lang="en-US" dirty="0" err="1"/>
              <a:t>b</a:t>
            </a:r>
            <a:r>
              <a:rPr lang="en-US" baseline="-25000" dirty="0" err="1"/>
              <a:t>t</a:t>
            </a:r>
            <a:r>
              <a:rPr lang="en-US" baseline="30000" dirty="0" err="1"/>
              <a:t>corrected</a:t>
            </a:r>
            <a:r>
              <a:rPr lang="en-US" dirty="0"/>
              <a:t> =  s_</a:t>
            </a:r>
            <a:r>
              <a:rPr lang="el-GR" dirty="0"/>
              <a:t>δ</a:t>
            </a:r>
            <a:r>
              <a:rPr lang="en-US" dirty="0" err="1"/>
              <a:t>b</a:t>
            </a:r>
            <a:r>
              <a:rPr lang="en-US" baseline="-25000" dirty="0" err="1"/>
              <a:t>t</a:t>
            </a:r>
            <a:r>
              <a:rPr lang="en-US" dirty="0"/>
              <a:t>/(1 – </a:t>
            </a:r>
            <a:r>
              <a:rPr lang="el-GR" dirty="0"/>
              <a:t>β</a:t>
            </a:r>
            <a:r>
              <a:rPr lang="en-US" baseline="-25000" dirty="0"/>
              <a:t>2</a:t>
            </a:r>
            <a:r>
              <a:rPr lang="en-US" baseline="30000" dirty="0"/>
              <a:t>t</a:t>
            </a:r>
            <a:r>
              <a:rPr lang="en-US" dirty="0"/>
              <a:t>)</a:t>
            </a:r>
          </a:p>
          <a:p>
            <a:pPr>
              <a:buClr>
                <a:schemeClr val="bg1">
                  <a:lumMod val="95000"/>
                </a:schemeClr>
              </a:buClr>
            </a:pPr>
            <a:endParaRPr lang="en-US" dirty="0"/>
          </a:p>
          <a:p>
            <a:endParaRPr lang="en-US" dirty="0"/>
          </a:p>
          <a:p>
            <a:endParaRPr lang="en-US" dirty="0"/>
          </a:p>
          <a:p>
            <a:endParaRPr lang="en-US" dirty="0"/>
          </a:p>
          <a:p>
            <a:endParaRPr lang="en-US" dirty="0"/>
          </a:p>
        </p:txBody>
      </p:sp>
      <p:graphicFrame>
        <p:nvGraphicFramePr>
          <p:cNvPr id="3" name="Object 2">
            <a:extLst>
              <a:ext uri="{FF2B5EF4-FFF2-40B4-BE49-F238E27FC236}">
                <a16:creationId xmlns:a16="http://schemas.microsoft.com/office/drawing/2014/main" id="{7AAFEE5F-DB44-5870-8914-5570583B1869}"/>
              </a:ext>
            </a:extLst>
          </p:cNvPr>
          <p:cNvGraphicFramePr>
            <a:graphicFrameLocks noChangeAspect="1"/>
          </p:cNvGraphicFramePr>
          <p:nvPr/>
        </p:nvGraphicFramePr>
        <p:xfrm>
          <a:off x="838616" y="4030663"/>
          <a:ext cx="3549650" cy="827087"/>
        </p:xfrm>
        <a:graphic>
          <a:graphicData uri="http://schemas.openxmlformats.org/presentationml/2006/ole">
            <mc:AlternateContent xmlns:mc="http://schemas.openxmlformats.org/markup-compatibility/2006">
              <mc:Choice xmlns:v="urn:schemas-microsoft-com:vml" Requires="v">
                <p:oleObj name="Equation" r:id="rId2" imgW="2070000" imgH="482400" progId="Equation.DSMT4">
                  <p:embed/>
                </p:oleObj>
              </mc:Choice>
              <mc:Fallback>
                <p:oleObj name="Equation" r:id="rId2" imgW="2070000" imgH="482400" progId="Equation.DSMT4">
                  <p:embed/>
                  <p:pic>
                    <p:nvPicPr>
                      <p:cNvPr id="3" name="Object 2">
                        <a:extLst>
                          <a:ext uri="{FF2B5EF4-FFF2-40B4-BE49-F238E27FC236}">
                            <a16:creationId xmlns:a16="http://schemas.microsoft.com/office/drawing/2014/main" id="{7AAFEE5F-DB44-5870-8914-5570583B1869}"/>
                          </a:ext>
                        </a:extLst>
                      </p:cNvPr>
                      <p:cNvPicPr/>
                      <p:nvPr/>
                    </p:nvPicPr>
                    <p:blipFill>
                      <a:blip r:embed="rId3"/>
                      <a:stretch>
                        <a:fillRect/>
                      </a:stretch>
                    </p:blipFill>
                    <p:spPr>
                      <a:xfrm>
                        <a:off x="838616" y="4030663"/>
                        <a:ext cx="3549650" cy="8270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FEF1FE74-4392-F46B-B696-73CCD8226B77}"/>
              </a:ext>
            </a:extLst>
          </p:cNvPr>
          <p:cNvGraphicFramePr>
            <a:graphicFrameLocks noChangeAspect="1"/>
          </p:cNvGraphicFramePr>
          <p:nvPr/>
        </p:nvGraphicFramePr>
        <p:xfrm>
          <a:off x="5105400" y="3946525"/>
          <a:ext cx="3286125" cy="827088"/>
        </p:xfrm>
        <a:graphic>
          <a:graphicData uri="http://schemas.openxmlformats.org/presentationml/2006/ole">
            <mc:AlternateContent xmlns:mc="http://schemas.openxmlformats.org/markup-compatibility/2006">
              <mc:Choice xmlns:v="urn:schemas-microsoft-com:vml" Requires="v">
                <p:oleObj name="Equation" r:id="rId4" imgW="1917360" imgH="482400" progId="Equation.DSMT4">
                  <p:embed/>
                </p:oleObj>
              </mc:Choice>
              <mc:Fallback>
                <p:oleObj name="Equation" r:id="rId4" imgW="1917360" imgH="482400" progId="Equation.DSMT4">
                  <p:embed/>
                  <p:pic>
                    <p:nvPicPr>
                      <p:cNvPr id="5" name="Object 4">
                        <a:extLst>
                          <a:ext uri="{FF2B5EF4-FFF2-40B4-BE49-F238E27FC236}">
                            <a16:creationId xmlns:a16="http://schemas.microsoft.com/office/drawing/2014/main" id="{FEF1FE74-4392-F46B-B696-73CCD8226B77}"/>
                          </a:ext>
                        </a:extLst>
                      </p:cNvPr>
                      <p:cNvPicPr/>
                      <p:nvPr/>
                    </p:nvPicPr>
                    <p:blipFill>
                      <a:blip r:embed="rId5"/>
                      <a:stretch>
                        <a:fillRect/>
                      </a:stretch>
                    </p:blipFill>
                    <p:spPr>
                      <a:xfrm>
                        <a:off x="5105400" y="3946525"/>
                        <a:ext cx="3286125" cy="827088"/>
                      </a:xfrm>
                      <a:prstGeom prst="rect">
                        <a:avLst/>
                      </a:prstGeom>
                    </p:spPr>
                  </p:pic>
                </p:oleObj>
              </mc:Fallback>
            </mc:AlternateContent>
          </a:graphicData>
        </a:graphic>
      </p:graphicFrame>
    </p:spTree>
    <p:extLst>
      <p:ext uri="{BB962C8B-B14F-4D97-AF65-F5344CB8AC3E}">
        <p14:creationId xmlns:p14="http://schemas.microsoft.com/office/powerpoint/2010/main" val="3859590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Hyperparameters Choice</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1295400" y="1271466"/>
            <a:ext cx="7212012" cy="2600567"/>
          </a:xfrm>
        </p:spPr>
        <p:txBody>
          <a:bodyPr/>
          <a:lstStyle/>
          <a:p>
            <a:pPr marL="0" indent="0">
              <a:buNone/>
            </a:pPr>
            <a:r>
              <a:rPr lang="en-US" dirty="0"/>
              <a:t>The </a:t>
            </a:r>
            <a:r>
              <a:rPr lang="en-US"/>
              <a:t>recommended hyperparameters </a:t>
            </a:r>
            <a:r>
              <a:rPr lang="en-US" dirty="0"/>
              <a:t>for Adam’s method are as follows:</a:t>
            </a:r>
          </a:p>
          <a:p>
            <a:r>
              <a:rPr lang="en-US" dirty="0"/>
              <a:t>r  needs to be tuned</a:t>
            </a:r>
          </a:p>
          <a:p>
            <a:r>
              <a:rPr lang="el-GR" dirty="0"/>
              <a:t>β</a:t>
            </a:r>
            <a:r>
              <a:rPr lang="en-US" baseline="-25000" dirty="0"/>
              <a:t>1</a:t>
            </a:r>
            <a:r>
              <a:rPr lang="en-US" dirty="0"/>
              <a:t> ~ 0.9 (</a:t>
            </a:r>
            <a:r>
              <a:rPr lang="el-GR" dirty="0"/>
              <a:t>δ</a:t>
            </a:r>
            <a:r>
              <a:rPr lang="en-US" dirty="0"/>
              <a:t>W)</a:t>
            </a:r>
          </a:p>
          <a:p>
            <a:r>
              <a:rPr lang="el-GR" dirty="0"/>
              <a:t>β</a:t>
            </a:r>
            <a:r>
              <a:rPr lang="en-US" baseline="-25000" dirty="0"/>
              <a:t>2</a:t>
            </a:r>
            <a:r>
              <a:rPr lang="en-US" dirty="0"/>
              <a:t> ~ 0.9 (</a:t>
            </a:r>
            <a:r>
              <a:rPr lang="el-GR" dirty="0"/>
              <a:t>δ</a:t>
            </a:r>
            <a:r>
              <a:rPr lang="en-US" dirty="0"/>
              <a:t>W²)</a:t>
            </a:r>
          </a:p>
          <a:p>
            <a:r>
              <a:rPr lang="el-GR" dirty="0"/>
              <a:t>ε</a:t>
            </a:r>
            <a:r>
              <a:rPr lang="en-US" dirty="0"/>
              <a:t>  ~ 10</a:t>
            </a:r>
            <a:r>
              <a:rPr lang="en-US" baseline="30000" dirty="0"/>
              <a:t>-8</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5915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Normalizing Data Sets</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434975" y="1098321"/>
            <a:ext cx="8175625" cy="940029"/>
          </a:xfrm>
        </p:spPr>
        <p:txBody>
          <a:bodyPr/>
          <a:lstStyle/>
          <a:p>
            <a:r>
              <a:rPr lang="en-US" dirty="0"/>
              <a:t>The figure below shows the not normalized, centered, and normalized data set X.</a:t>
            </a:r>
          </a:p>
        </p:txBody>
      </p:sp>
      <p:pic>
        <p:nvPicPr>
          <p:cNvPr id="8" name="Picture 7" descr="A graph of a training set&#10;&#10;Description automatically generated">
            <a:extLst>
              <a:ext uri="{FF2B5EF4-FFF2-40B4-BE49-F238E27FC236}">
                <a16:creationId xmlns:a16="http://schemas.microsoft.com/office/drawing/2014/main" id="{F1C5345E-C5BB-4625-4FC5-AFE85972B839}"/>
              </a:ext>
            </a:extLst>
          </p:cNvPr>
          <p:cNvPicPr>
            <a:picLocks noChangeAspect="1"/>
          </p:cNvPicPr>
          <p:nvPr/>
        </p:nvPicPr>
        <p:blipFill rotWithShape="1">
          <a:blip r:embed="rId2">
            <a:extLst>
              <a:ext uri="{28A0092B-C50C-407E-A947-70E740481C1C}">
                <a14:useLocalDpi xmlns:a14="http://schemas.microsoft.com/office/drawing/2010/main" val="0"/>
              </a:ext>
            </a:extLst>
          </a:blip>
          <a:srcRect t="21806" r="325"/>
          <a:stretch/>
        </p:blipFill>
        <p:spPr>
          <a:xfrm>
            <a:off x="555438" y="1943814"/>
            <a:ext cx="7797800" cy="2065568"/>
          </a:xfrm>
          <a:prstGeom prst="rect">
            <a:avLst/>
          </a:prstGeom>
        </p:spPr>
      </p:pic>
      <p:sp>
        <p:nvSpPr>
          <p:cNvPr id="9" name="TextBox 8">
            <a:extLst>
              <a:ext uri="{FF2B5EF4-FFF2-40B4-BE49-F238E27FC236}">
                <a16:creationId xmlns:a16="http://schemas.microsoft.com/office/drawing/2014/main" id="{AD12994E-6330-B5E4-37D0-A98E46E2609A}"/>
              </a:ext>
            </a:extLst>
          </p:cNvPr>
          <p:cNvSpPr txBox="1"/>
          <p:nvPr/>
        </p:nvSpPr>
        <p:spPr>
          <a:xfrm>
            <a:off x="1066800" y="4145153"/>
            <a:ext cx="1600200" cy="553998"/>
          </a:xfrm>
          <a:prstGeom prst="rect">
            <a:avLst/>
          </a:prstGeom>
          <a:noFill/>
        </p:spPr>
        <p:txBody>
          <a:bodyPr wrap="square" lIns="0" tIns="0" rIns="0" bIns="0" rtlCol="0">
            <a:spAutoFit/>
          </a:bodyPr>
          <a:lstStyle/>
          <a:p>
            <a:r>
              <a:rPr lang="en-US" dirty="0"/>
              <a:t>Not normalized data set</a:t>
            </a:r>
          </a:p>
        </p:txBody>
      </p:sp>
      <p:sp>
        <p:nvSpPr>
          <p:cNvPr id="10" name="TextBox 9">
            <a:extLst>
              <a:ext uri="{FF2B5EF4-FFF2-40B4-BE49-F238E27FC236}">
                <a16:creationId xmlns:a16="http://schemas.microsoft.com/office/drawing/2014/main" id="{DA907E6D-2A2A-1821-E000-64C80F84EA5E}"/>
              </a:ext>
            </a:extLst>
          </p:cNvPr>
          <p:cNvSpPr txBox="1"/>
          <p:nvPr/>
        </p:nvSpPr>
        <p:spPr>
          <a:xfrm>
            <a:off x="3381188" y="4145153"/>
            <a:ext cx="2146300" cy="553998"/>
          </a:xfrm>
          <a:prstGeom prst="rect">
            <a:avLst/>
          </a:prstGeom>
          <a:noFill/>
        </p:spPr>
        <p:txBody>
          <a:bodyPr wrap="square" lIns="0" tIns="0" rIns="0" bIns="0" rtlCol="0">
            <a:spAutoFit/>
          </a:bodyPr>
          <a:lstStyle/>
          <a:p>
            <a:r>
              <a:rPr lang="en-US" dirty="0"/>
              <a:t>Centered but not scaled data set</a:t>
            </a:r>
          </a:p>
        </p:txBody>
      </p:sp>
      <p:sp>
        <p:nvSpPr>
          <p:cNvPr id="11" name="TextBox 10">
            <a:extLst>
              <a:ext uri="{FF2B5EF4-FFF2-40B4-BE49-F238E27FC236}">
                <a16:creationId xmlns:a16="http://schemas.microsoft.com/office/drawing/2014/main" id="{611275E4-B463-ABF8-B302-5D56AC9F0B7B}"/>
              </a:ext>
            </a:extLst>
          </p:cNvPr>
          <p:cNvSpPr txBox="1"/>
          <p:nvPr/>
        </p:nvSpPr>
        <p:spPr>
          <a:xfrm>
            <a:off x="5862632" y="4145153"/>
            <a:ext cx="2276662" cy="553998"/>
          </a:xfrm>
          <a:prstGeom prst="rect">
            <a:avLst/>
          </a:prstGeom>
          <a:noFill/>
        </p:spPr>
        <p:txBody>
          <a:bodyPr wrap="square" lIns="0" tIns="0" rIns="0" bIns="0" rtlCol="0">
            <a:spAutoFit/>
          </a:bodyPr>
          <a:lstStyle/>
          <a:p>
            <a:r>
              <a:rPr lang="en-US" dirty="0"/>
              <a:t>Normalized data set (centered and scaled)</a:t>
            </a:r>
          </a:p>
        </p:txBody>
      </p:sp>
      <p:cxnSp>
        <p:nvCxnSpPr>
          <p:cNvPr id="4" name="Straight Arrow Connector 3">
            <a:extLst>
              <a:ext uri="{FF2B5EF4-FFF2-40B4-BE49-F238E27FC236}">
                <a16:creationId xmlns:a16="http://schemas.microsoft.com/office/drawing/2014/main" id="{6D9CB7E5-F02B-A07C-BA86-215B39B1B0F5}"/>
              </a:ext>
            </a:extLst>
          </p:cNvPr>
          <p:cNvCxnSpPr/>
          <p:nvPr/>
        </p:nvCxnSpPr>
        <p:spPr bwMode="auto">
          <a:xfrm>
            <a:off x="968188" y="3257550"/>
            <a:ext cx="1676400" cy="0"/>
          </a:xfrm>
          <a:prstGeom prst="straightConnector1">
            <a:avLst/>
          </a:prstGeom>
          <a:solidFill>
            <a:schemeClr val="accent1"/>
          </a:solidFill>
          <a:ln w="25400" cap="flat" cmpd="sng" algn="ctr">
            <a:solidFill>
              <a:srgbClr val="FF0000"/>
            </a:solidFill>
            <a:prstDash val="solid"/>
            <a:miter lim="800000"/>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a:extLst>
              <a:ext uri="{FF2B5EF4-FFF2-40B4-BE49-F238E27FC236}">
                <a16:creationId xmlns:a16="http://schemas.microsoft.com/office/drawing/2014/main" id="{DEE84401-0851-9CDE-45C3-63C0D6AC3C8F}"/>
              </a:ext>
            </a:extLst>
          </p:cNvPr>
          <p:cNvCxnSpPr/>
          <p:nvPr/>
        </p:nvCxnSpPr>
        <p:spPr bwMode="auto">
          <a:xfrm>
            <a:off x="2667000" y="2686050"/>
            <a:ext cx="0" cy="419100"/>
          </a:xfrm>
          <a:prstGeom prst="straightConnector1">
            <a:avLst/>
          </a:prstGeom>
          <a:solidFill>
            <a:schemeClr val="accent1"/>
          </a:solidFill>
          <a:ln w="25400" cap="flat" cmpd="sng" algn="ctr">
            <a:solidFill>
              <a:srgbClr val="FF0000"/>
            </a:solidFill>
            <a:prstDash val="solid"/>
            <a:miter lim="800000"/>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76A54BBA-7423-1D07-836B-5A3D5FA0C365}"/>
              </a:ext>
            </a:extLst>
          </p:cNvPr>
          <p:cNvCxnSpPr/>
          <p:nvPr/>
        </p:nvCxnSpPr>
        <p:spPr bwMode="auto">
          <a:xfrm>
            <a:off x="3164541" y="3450291"/>
            <a:ext cx="1733550" cy="0"/>
          </a:xfrm>
          <a:prstGeom prst="straightConnector1">
            <a:avLst/>
          </a:prstGeom>
          <a:solidFill>
            <a:schemeClr val="accent1"/>
          </a:solidFill>
          <a:ln w="25400" cap="flat" cmpd="sng" algn="ctr">
            <a:solidFill>
              <a:srgbClr val="FF0000"/>
            </a:solidFill>
            <a:prstDash val="solid"/>
            <a:miter lim="800000"/>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EB115C75-7B00-6D42-3A3F-CB6FC18BFB57}"/>
              </a:ext>
            </a:extLst>
          </p:cNvPr>
          <p:cNvCxnSpPr/>
          <p:nvPr/>
        </p:nvCxnSpPr>
        <p:spPr bwMode="auto">
          <a:xfrm>
            <a:off x="4974291" y="2878791"/>
            <a:ext cx="0" cy="419100"/>
          </a:xfrm>
          <a:prstGeom prst="straightConnector1">
            <a:avLst/>
          </a:prstGeom>
          <a:solidFill>
            <a:schemeClr val="accent1"/>
          </a:solidFill>
          <a:ln w="25400" cap="flat" cmpd="sng" algn="ctr">
            <a:solidFill>
              <a:srgbClr val="FF0000"/>
            </a:solidFill>
            <a:prstDash val="solid"/>
            <a:miter lim="800000"/>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D20DB526-8A1D-E1D4-4DA9-0C2F2692BA93}"/>
              </a:ext>
            </a:extLst>
          </p:cNvPr>
          <p:cNvCxnSpPr/>
          <p:nvPr/>
        </p:nvCxnSpPr>
        <p:spPr bwMode="auto">
          <a:xfrm>
            <a:off x="6153897" y="3638550"/>
            <a:ext cx="1134409" cy="0"/>
          </a:xfrm>
          <a:prstGeom prst="straightConnector1">
            <a:avLst/>
          </a:prstGeom>
          <a:solidFill>
            <a:schemeClr val="accent1"/>
          </a:solidFill>
          <a:ln w="25400" cap="flat" cmpd="sng" algn="ctr">
            <a:solidFill>
              <a:srgbClr val="FF0000"/>
            </a:solidFill>
            <a:prstDash val="solid"/>
            <a:miter lim="800000"/>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FABFBB3C-C22B-634F-92D4-C7274151624C}"/>
              </a:ext>
            </a:extLst>
          </p:cNvPr>
          <p:cNvCxnSpPr/>
          <p:nvPr/>
        </p:nvCxnSpPr>
        <p:spPr bwMode="auto">
          <a:xfrm>
            <a:off x="7467600" y="2491068"/>
            <a:ext cx="0" cy="1066800"/>
          </a:xfrm>
          <a:prstGeom prst="straightConnector1">
            <a:avLst/>
          </a:prstGeom>
          <a:solidFill>
            <a:schemeClr val="accent1"/>
          </a:solidFill>
          <a:ln w="25400" cap="flat" cmpd="sng" algn="ctr">
            <a:solidFill>
              <a:srgbClr val="FF0000"/>
            </a:solidFill>
            <a:prstDash val="solid"/>
            <a:miter lim="800000"/>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782730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82606-C1D7-EF77-5505-3C98535386B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C6BA9A-35B6-A874-6FBE-FE6F75D9B8D5}"/>
              </a:ext>
            </a:extLst>
          </p:cNvPr>
          <p:cNvSpPr>
            <a:spLocks noGrp="1"/>
          </p:cNvSpPr>
          <p:nvPr>
            <p:ph type="ctrTitle"/>
          </p:nvPr>
        </p:nvSpPr>
        <p:spPr>
          <a:xfrm>
            <a:off x="1219200" y="3714750"/>
            <a:ext cx="7010400" cy="533400"/>
          </a:xfrm>
        </p:spPr>
        <p:txBody>
          <a:bodyPr/>
          <a:lstStyle/>
          <a:p>
            <a:pPr marL="2520950" indent="-2520950"/>
            <a:r>
              <a:rPr lang="en-US" dirty="0"/>
              <a:t>Chapter 10 – Normalization and Optimization Methods</a:t>
            </a:r>
          </a:p>
        </p:txBody>
      </p:sp>
    </p:spTree>
    <p:extLst>
      <p:ext uri="{BB962C8B-B14F-4D97-AF65-F5344CB8AC3E}">
        <p14:creationId xmlns:p14="http://schemas.microsoft.com/office/powerpoint/2010/main" val="362943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FFB8-AF40-9E49-2B24-5492AF9E4E7C}"/>
              </a:ext>
            </a:extLst>
          </p:cNvPr>
          <p:cNvSpPr>
            <a:spLocks noGrp="1"/>
          </p:cNvSpPr>
          <p:nvPr>
            <p:ph type="title"/>
          </p:nvPr>
        </p:nvSpPr>
        <p:spPr>
          <a:xfrm>
            <a:off x="1752600" y="285750"/>
            <a:ext cx="6364282" cy="490538"/>
          </a:xfrm>
        </p:spPr>
        <p:txBody>
          <a:bodyPr/>
          <a:lstStyle/>
          <a:p>
            <a:r>
              <a:rPr lang="en-US" dirty="0"/>
              <a:t>Why Normalizing Data Sets</a:t>
            </a:r>
          </a:p>
        </p:txBody>
      </p:sp>
      <p:sp>
        <p:nvSpPr>
          <p:cNvPr id="6" name="Content Placeholder 5">
            <a:extLst>
              <a:ext uri="{FF2B5EF4-FFF2-40B4-BE49-F238E27FC236}">
                <a16:creationId xmlns:a16="http://schemas.microsoft.com/office/drawing/2014/main" id="{F5B9CBEB-CAFD-9C16-2CCC-6B622F51BD30}"/>
              </a:ext>
            </a:extLst>
          </p:cNvPr>
          <p:cNvSpPr>
            <a:spLocks noGrp="1"/>
          </p:cNvSpPr>
          <p:nvPr>
            <p:ph idx="1"/>
          </p:nvPr>
        </p:nvSpPr>
        <p:spPr>
          <a:xfrm>
            <a:off x="685800" y="726282"/>
            <a:ext cx="8153400" cy="490538"/>
          </a:xfrm>
        </p:spPr>
        <p:txBody>
          <a:bodyPr/>
          <a:lstStyle/>
          <a:p>
            <a:pPr marL="0" indent="0">
              <a:buNone/>
            </a:pPr>
            <a:r>
              <a:rPr lang="en-US" dirty="0"/>
              <a:t>Gradient descent method works adequately for all components of the data because the gradients are similar by value and the learning rate is equally impacting on the changes by each component</a:t>
            </a:r>
          </a:p>
        </p:txBody>
      </p:sp>
      <p:pic>
        <p:nvPicPr>
          <p:cNvPr id="4" name="Picture 3" descr="A diagram of a galaxy&#10;&#10;Description automatically generated with medium confidence">
            <a:extLst>
              <a:ext uri="{FF2B5EF4-FFF2-40B4-BE49-F238E27FC236}">
                <a16:creationId xmlns:a16="http://schemas.microsoft.com/office/drawing/2014/main" id="{25C3AEB6-FB23-661F-57CD-9CED90FF6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57352"/>
            <a:ext cx="6497830" cy="3200398"/>
          </a:xfrm>
          <a:prstGeom prst="rect">
            <a:avLst/>
          </a:prstGeom>
        </p:spPr>
      </p:pic>
      <p:graphicFrame>
        <p:nvGraphicFramePr>
          <p:cNvPr id="5" name="Object 4">
            <a:extLst>
              <a:ext uri="{FF2B5EF4-FFF2-40B4-BE49-F238E27FC236}">
                <a16:creationId xmlns:a16="http://schemas.microsoft.com/office/drawing/2014/main" id="{F1913FA3-04BE-06C1-6F1D-687E7E63A091}"/>
              </a:ext>
            </a:extLst>
          </p:cNvPr>
          <p:cNvGraphicFramePr>
            <a:graphicFrameLocks noChangeAspect="1"/>
          </p:cNvGraphicFramePr>
          <p:nvPr>
            <p:extLst>
              <p:ext uri="{D42A27DB-BD31-4B8C-83A1-F6EECF244321}">
                <p14:modId xmlns:p14="http://schemas.microsoft.com/office/powerpoint/2010/main" val="348626975"/>
              </p:ext>
            </p:extLst>
          </p:nvPr>
        </p:nvGraphicFramePr>
        <p:xfrm>
          <a:off x="6123487" y="1962150"/>
          <a:ext cx="2729948" cy="609600"/>
        </p:xfrm>
        <a:graphic>
          <a:graphicData uri="http://schemas.openxmlformats.org/presentationml/2006/ole">
            <mc:AlternateContent xmlns:mc="http://schemas.openxmlformats.org/markup-compatibility/2006">
              <mc:Choice xmlns:v="urn:schemas-microsoft-com:vml" Requires="v">
                <p:oleObj name="Equation" r:id="rId3" imgW="1307880" imgH="291960" progId="Equation.DSMT4">
                  <p:embed/>
                </p:oleObj>
              </mc:Choice>
              <mc:Fallback>
                <p:oleObj name="Equation" r:id="rId3" imgW="1307880" imgH="291960" progId="Equation.DSMT4">
                  <p:embed/>
                  <p:pic>
                    <p:nvPicPr>
                      <p:cNvPr id="0" name=""/>
                      <p:cNvPicPr/>
                      <p:nvPr/>
                    </p:nvPicPr>
                    <p:blipFill>
                      <a:blip r:embed="rId4"/>
                      <a:stretch>
                        <a:fillRect/>
                      </a:stretch>
                    </p:blipFill>
                    <p:spPr>
                      <a:xfrm>
                        <a:off x="6123487" y="1962150"/>
                        <a:ext cx="2729948" cy="609600"/>
                      </a:xfrm>
                      <a:prstGeom prst="rect">
                        <a:avLst/>
                      </a:prstGeom>
                    </p:spPr>
                  </p:pic>
                </p:oleObj>
              </mc:Fallback>
            </mc:AlternateContent>
          </a:graphicData>
        </a:graphic>
      </p:graphicFrame>
    </p:spTree>
    <p:extLst>
      <p:ext uri="{BB962C8B-B14F-4D97-AF65-F5344CB8AC3E}">
        <p14:creationId xmlns:p14="http://schemas.microsoft.com/office/powerpoint/2010/main" val="134221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055983" y="2165927"/>
            <a:ext cx="7267531" cy="646331"/>
          </a:xfrm>
          <a:prstGeom prst="rect">
            <a:avLst/>
          </a:prstGeom>
          <a:noFill/>
        </p:spPr>
        <p:txBody>
          <a:bodyPr wrap="square" rtlCol="0">
            <a:spAutoFit/>
          </a:bodyPr>
          <a:lstStyle/>
          <a:p>
            <a:r>
              <a:rPr lang="en-US" sz="3600" dirty="0">
                <a:solidFill>
                  <a:srgbClr val="333399"/>
                </a:solidFill>
              </a:rPr>
              <a:t>Vanishing and Exploding Gradients</a:t>
            </a:r>
          </a:p>
        </p:txBody>
      </p:sp>
    </p:spTree>
    <p:extLst>
      <p:ext uri="{BB962C8B-B14F-4D97-AF65-F5344CB8AC3E}">
        <p14:creationId xmlns:p14="http://schemas.microsoft.com/office/powerpoint/2010/main" val="265620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94BE61-BA56-F0CC-9FF9-A14B531B896A}"/>
              </a:ext>
            </a:extLst>
          </p:cNvPr>
          <p:cNvSpPr>
            <a:spLocks noGrp="1"/>
          </p:cNvSpPr>
          <p:nvPr>
            <p:ph type="title"/>
          </p:nvPr>
        </p:nvSpPr>
        <p:spPr>
          <a:xfrm>
            <a:off x="152400" y="309884"/>
            <a:ext cx="8991599" cy="490538"/>
          </a:xfrm>
        </p:spPr>
        <p:txBody>
          <a:bodyPr/>
          <a:lstStyle/>
          <a:p>
            <a:r>
              <a:rPr lang="en-US" sz="2800" dirty="0"/>
              <a:t>Exploding and Vanishing Gradients due to Initialization</a:t>
            </a:r>
          </a:p>
        </p:txBody>
      </p:sp>
      <p:sp>
        <p:nvSpPr>
          <p:cNvPr id="8" name="Content Placeholder 7">
            <a:extLst>
              <a:ext uri="{FF2B5EF4-FFF2-40B4-BE49-F238E27FC236}">
                <a16:creationId xmlns:a16="http://schemas.microsoft.com/office/drawing/2014/main" id="{A896E693-B407-99BD-2488-FF96DACEECD4}"/>
              </a:ext>
            </a:extLst>
          </p:cNvPr>
          <p:cNvSpPr>
            <a:spLocks noGrp="1"/>
          </p:cNvSpPr>
          <p:nvPr>
            <p:ph idx="1"/>
          </p:nvPr>
        </p:nvSpPr>
        <p:spPr>
          <a:xfrm>
            <a:off x="381000" y="840781"/>
            <a:ext cx="8762999" cy="490538"/>
          </a:xfrm>
        </p:spPr>
        <p:txBody>
          <a:bodyPr/>
          <a:lstStyle/>
          <a:p>
            <a:r>
              <a:rPr lang="en-US" dirty="0"/>
              <a:t>As we have discussed in Chapter 8, exploding and vanishing gradients may be caused by initial conditions of W</a:t>
            </a:r>
            <a:r>
              <a:rPr lang="en-US" baseline="30000" dirty="0"/>
              <a:t>[s]</a:t>
            </a:r>
            <a:r>
              <a:rPr lang="en-US" dirty="0"/>
              <a:t>.</a:t>
            </a:r>
          </a:p>
          <a:p>
            <a:endParaRPr lang="en-US" dirty="0"/>
          </a:p>
          <a:p>
            <a:endParaRPr lang="en-US" dirty="0"/>
          </a:p>
          <a:p>
            <a:endParaRPr lang="en-US" dirty="0"/>
          </a:p>
          <a:p>
            <a:endParaRPr lang="en-US" dirty="0"/>
          </a:p>
          <a:p>
            <a:r>
              <a:rPr lang="en-US" dirty="0"/>
              <a:t>For example, with</a:t>
            </a:r>
          </a:p>
          <a:p>
            <a:endParaRPr lang="en-US" dirty="0"/>
          </a:p>
          <a:p>
            <a:endParaRPr lang="en-US" dirty="0"/>
          </a:p>
          <a:p>
            <a:endParaRPr lang="en-US" dirty="0"/>
          </a:p>
          <a:p>
            <a:pPr marL="0" indent="0">
              <a:buNone/>
            </a:pPr>
            <a:r>
              <a:rPr lang="en-US" dirty="0">
                <a:effectLst/>
              </a:rPr>
              <a:t>		a</a:t>
            </a:r>
            <a:r>
              <a:rPr lang="pl-PL" dirty="0"/>
              <a:t>​</a:t>
            </a:r>
            <a:r>
              <a:rPr lang="en-US" dirty="0"/>
              <a:t> </a:t>
            </a:r>
            <a:r>
              <a:rPr lang="pl-PL" dirty="0"/>
              <a:t>=</a:t>
            </a:r>
            <a:r>
              <a:rPr lang="en-US" dirty="0"/>
              <a:t> </a:t>
            </a:r>
            <a:r>
              <a:rPr lang="pl-PL" dirty="0"/>
              <a:t>a</a:t>
            </a:r>
            <a:r>
              <a:rPr lang="pl-PL" baseline="30000" dirty="0">
                <a:effectLst/>
              </a:rPr>
              <a:t>[L]</a:t>
            </a:r>
            <a:r>
              <a:rPr lang="en-US" dirty="0"/>
              <a:t> = </a:t>
            </a:r>
            <a:r>
              <a:rPr lang="pl-PL" dirty="0">
                <a:effectLst/>
              </a:rPr>
              <a:t>W</a:t>
            </a:r>
            <a:r>
              <a:rPr lang="pl-PL" baseline="30000" dirty="0">
                <a:effectLst/>
              </a:rPr>
              <a:t>[L]</a:t>
            </a:r>
            <a:r>
              <a:rPr lang="pl-PL" dirty="0">
                <a:effectLst/>
              </a:rPr>
              <a:t>W</a:t>
            </a:r>
            <a:r>
              <a:rPr lang="pl-PL" baseline="30000" dirty="0">
                <a:effectLst/>
              </a:rPr>
              <a:t>[L−1]</a:t>
            </a:r>
            <a:r>
              <a:rPr lang="pl-PL" dirty="0">
                <a:effectLst/>
              </a:rPr>
              <a:t>W</a:t>
            </a:r>
            <a:r>
              <a:rPr lang="pl-PL" baseline="30000" dirty="0">
                <a:effectLst/>
              </a:rPr>
              <a:t>[L−2]</a:t>
            </a:r>
            <a:r>
              <a:rPr lang="pl-PL" dirty="0"/>
              <a:t>…</a:t>
            </a:r>
            <a:r>
              <a:rPr lang="pl-PL" dirty="0">
                <a:effectLst/>
              </a:rPr>
              <a:t>W</a:t>
            </a:r>
            <a:r>
              <a:rPr lang="pl-PL" baseline="30000" dirty="0">
                <a:effectLst/>
              </a:rPr>
              <a:t>[3]</a:t>
            </a:r>
            <a:r>
              <a:rPr lang="pl-PL" dirty="0">
                <a:effectLst/>
              </a:rPr>
              <a:t>W</a:t>
            </a:r>
            <a:r>
              <a:rPr lang="pl-PL" baseline="30000" dirty="0">
                <a:effectLst/>
              </a:rPr>
              <a:t>[2]</a:t>
            </a:r>
            <a:r>
              <a:rPr lang="pl-PL" dirty="0">
                <a:effectLst/>
              </a:rPr>
              <a:t>W</a:t>
            </a:r>
            <a:r>
              <a:rPr lang="pl-PL" baseline="30000" dirty="0">
                <a:effectLst/>
              </a:rPr>
              <a:t>[1]</a:t>
            </a:r>
            <a:r>
              <a:rPr lang="en-US" dirty="0"/>
              <a:t>X = W</a:t>
            </a:r>
            <a:r>
              <a:rPr lang="pl-PL" baseline="30000" dirty="0">
                <a:effectLst/>
              </a:rPr>
              <a:t>L </a:t>
            </a:r>
            <a:r>
              <a:rPr lang="en-US" dirty="0"/>
              <a:t>X</a:t>
            </a:r>
          </a:p>
          <a:p>
            <a:r>
              <a:rPr lang="en-US" dirty="0"/>
              <a:t>At w &gt; 1, gradients are exploding, at w &lt; 1, gradients are vanishing.</a:t>
            </a:r>
          </a:p>
        </p:txBody>
      </p:sp>
      <p:grpSp>
        <p:nvGrpSpPr>
          <p:cNvPr id="159" name="Group 158">
            <a:extLst>
              <a:ext uri="{FF2B5EF4-FFF2-40B4-BE49-F238E27FC236}">
                <a16:creationId xmlns:a16="http://schemas.microsoft.com/office/drawing/2014/main" id="{AC870D69-D991-E8A1-4573-C436CADE9470}"/>
              </a:ext>
            </a:extLst>
          </p:cNvPr>
          <p:cNvGrpSpPr/>
          <p:nvPr/>
        </p:nvGrpSpPr>
        <p:grpSpPr>
          <a:xfrm>
            <a:off x="1219200" y="1565861"/>
            <a:ext cx="6490751" cy="1009251"/>
            <a:chOff x="30718" y="2331946"/>
            <a:chExt cx="8450950" cy="1107467"/>
          </a:xfrm>
        </p:grpSpPr>
        <p:grpSp>
          <p:nvGrpSpPr>
            <p:cNvPr id="160" name="Group 159">
              <a:extLst>
                <a:ext uri="{FF2B5EF4-FFF2-40B4-BE49-F238E27FC236}">
                  <a16:creationId xmlns:a16="http://schemas.microsoft.com/office/drawing/2014/main" id="{CA2F00AB-CDF5-2A2F-9521-152C472FF09B}"/>
                </a:ext>
              </a:extLst>
            </p:cNvPr>
            <p:cNvGrpSpPr/>
            <p:nvPr/>
          </p:nvGrpSpPr>
          <p:grpSpPr>
            <a:xfrm>
              <a:off x="2148435" y="2457925"/>
              <a:ext cx="809204" cy="954865"/>
              <a:chOff x="2667000" y="2343150"/>
              <a:chExt cx="914400" cy="1056716"/>
            </a:xfrm>
          </p:grpSpPr>
          <p:grpSp>
            <p:nvGrpSpPr>
              <p:cNvPr id="228" name="Group 227">
                <a:extLst>
                  <a:ext uri="{FF2B5EF4-FFF2-40B4-BE49-F238E27FC236}">
                    <a16:creationId xmlns:a16="http://schemas.microsoft.com/office/drawing/2014/main" id="{D19F1A5E-94E6-B289-51BC-AC96726CE522}"/>
                  </a:ext>
                </a:extLst>
              </p:cNvPr>
              <p:cNvGrpSpPr/>
              <p:nvPr/>
            </p:nvGrpSpPr>
            <p:grpSpPr>
              <a:xfrm>
                <a:off x="3124200" y="2343150"/>
                <a:ext cx="457200" cy="1056716"/>
                <a:chOff x="1295400" y="2343150"/>
                <a:chExt cx="457200" cy="1056716"/>
              </a:xfrm>
            </p:grpSpPr>
            <p:sp>
              <p:nvSpPr>
                <p:cNvPr id="233" name="Oval 232">
                  <a:extLst>
                    <a:ext uri="{FF2B5EF4-FFF2-40B4-BE49-F238E27FC236}">
                      <a16:creationId xmlns:a16="http://schemas.microsoft.com/office/drawing/2014/main" id="{3D940F67-669B-A6F2-70BA-A6EAA48D815E}"/>
                    </a:ext>
                  </a:extLst>
                </p:cNvPr>
                <p:cNvSpPr/>
                <p:nvPr/>
              </p:nvSpPr>
              <p:spPr bwMode="auto">
                <a:xfrm>
                  <a:off x="1295400" y="2343150"/>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34" name="Oval 233">
                  <a:extLst>
                    <a:ext uri="{FF2B5EF4-FFF2-40B4-BE49-F238E27FC236}">
                      <a16:creationId xmlns:a16="http://schemas.microsoft.com/office/drawing/2014/main" id="{8E7320E5-108D-00C9-1073-98A38E34F10A}"/>
                    </a:ext>
                  </a:extLst>
                </p:cNvPr>
                <p:cNvSpPr/>
                <p:nvPr/>
              </p:nvSpPr>
              <p:spPr bwMode="auto">
                <a:xfrm>
                  <a:off x="1295400" y="3018866"/>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cxnSp>
            <p:nvCxnSpPr>
              <p:cNvPr id="229" name="Straight Arrow Connector 228">
                <a:extLst>
                  <a:ext uri="{FF2B5EF4-FFF2-40B4-BE49-F238E27FC236}">
                    <a16:creationId xmlns:a16="http://schemas.microsoft.com/office/drawing/2014/main" id="{E8FF5E69-B478-6F0D-3C6A-41281DF6869E}"/>
                  </a:ext>
                </a:extLst>
              </p:cNvPr>
              <p:cNvCxnSpPr>
                <a:endCxn id="233" idx="2"/>
              </p:cNvCxnSpPr>
              <p:nvPr/>
            </p:nvCxnSpPr>
            <p:spPr bwMode="auto">
              <a:xfrm>
                <a:off x="2667000" y="2533650"/>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 name="Straight Arrow Connector 229">
                <a:extLst>
                  <a:ext uri="{FF2B5EF4-FFF2-40B4-BE49-F238E27FC236}">
                    <a16:creationId xmlns:a16="http://schemas.microsoft.com/office/drawing/2014/main" id="{F1A83BD3-694B-60E2-AA4C-D3AB4E0497D3}"/>
                  </a:ext>
                </a:extLst>
              </p:cNvPr>
              <p:cNvCxnSpPr/>
              <p:nvPr/>
            </p:nvCxnSpPr>
            <p:spPr bwMode="auto">
              <a:xfrm>
                <a:off x="2667000" y="3209366"/>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Straight Arrow Connector 230">
                <a:extLst>
                  <a:ext uri="{FF2B5EF4-FFF2-40B4-BE49-F238E27FC236}">
                    <a16:creationId xmlns:a16="http://schemas.microsoft.com/office/drawing/2014/main" id="{D7032A1D-6BCF-5F1D-0A56-E23C6B55B40E}"/>
                  </a:ext>
                </a:extLst>
              </p:cNvPr>
              <p:cNvCxnSpPr>
                <a:endCxn id="234" idx="2"/>
              </p:cNvCxnSpPr>
              <p:nvPr/>
            </p:nvCxnSpPr>
            <p:spPr bwMode="auto">
              <a:xfrm>
                <a:off x="2667000" y="2533650"/>
                <a:ext cx="457200" cy="675716"/>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 name="Straight Arrow Connector 231">
                <a:extLst>
                  <a:ext uri="{FF2B5EF4-FFF2-40B4-BE49-F238E27FC236}">
                    <a16:creationId xmlns:a16="http://schemas.microsoft.com/office/drawing/2014/main" id="{C6389666-9868-D1A0-AA96-EB45E41B3C49}"/>
                  </a:ext>
                </a:extLst>
              </p:cNvPr>
              <p:cNvCxnSpPr>
                <a:endCxn id="233" idx="2"/>
              </p:cNvCxnSpPr>
              <p:nvPr/>
            </p:nvCxnSpPr>
            <p:spPr bwMode="auto">
              <a:xfrm flipV="1">
                <a:off x="2667000" y="2533650"/>
                <a:ext cx="457200" cy="707654"/>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1" name="Group 160">
              <a:extLst>
                <a:ext uri="{FF2B5EF4-FFF2-40B4-BE49-F238E27FC236}">
                  <a16:creationId xmlns:a16="http://schemas.microsoft.com/office/drawing/2014/main" id="{8E4249B1-BB4B-37C5-03B5-1A2CA32F9C13}"/>
                </a:ext>
              </a:extLst>
            </p:cNvPr>
            <p:cNvGrpSpPr/>
            <p:nvPr/>
          </p:nvGrpSpPr>
          <p:grpSpPr>
            <a:xfrm>
              <a:off x="2957639" y="2448813"/>
              <a:ext cx="809204" cy="954865"/>
              <a:chOff x="2957639" y="2448813"/>
              <a:chExt cx="809204" cy="954865"/>
            </a:xfrm>
          </p:grpSpPr>
          <p:grpSp>
            <p:nvGrpSpPr>
              <p:cNvPr id="220" name="Group 219">
                <a:extLst>
                  <a:ext uri="{FF2B5EF4-FFF2-40B4-BE49-F238E27FC236}">
                    <a16:creationId xmlns:a16="http://schemas.microsoft.com/office/drawing/2014/main" id="{01F55675-6E32-0820-3D76-3B93D0FEEFB0}"/>
                  </a:ext>
                </a:extLst>
              </p:cNvPr>
              <p:cNvGrpSpPr/>
              <p:nvPr/>
            </p:nvGrpSpPr>
            <p:grpSpPr>
              <a:xfrm>
                <a:off x="3362241" y="2448813"/>
                <a:ext cx="404602" cy="954865"/>
                <a:chOff x="1295400" y="2343150"/>
                <a:chExt cx="457200" cy="1056716"/>
              </a:xfrm>
            </p:grpSpPr>
            <p:sp>
              <p:nvSpPr>
                <p:cNvPr id="226" name="Oval 225">
                  <a:extLst>
                    <a:ext uri="{FF2B5EF4-FFF2-40B4-BE49-F238E27FC236}">
                      <a16:creationId xmlns:a16="http://schemas.microsoft.com/office/drawing/2014/main" id="{CBEACAC3-D636-1E6A-45F1-6B0831C0A7D0}"/>
                    </a:ext>
                  </a:extLst>
                </p:cNvPr>
                <p:cNvSpPr/>
                <p:nvPr/>
              </p:nvSpPr>
              <p:spPr bwMode="auto">
                <a:xfrm>
                  <a:off x="1295400" y="2343150"/>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27" name="Oval 226">
                  <a:extLst>
                    <a:ext uri="{FF2B5EF4-FFF2-40B4-BE49-F238E27FC236}">
                      <a16:creationId xmlns:a16="http://schemas.microsoft.com/office/drawing/2014/main" id="{1BE7BE12-557A-6499-7684-4F8245439EBB}"/>
                    </a:ext>
                  </a:extLst>
                </p:cNvPr>
                <p:cNvSpPr/>
                <p:nvPr/>
              </p:nvSpPr>
              <p:spPr bwMode="auto">
                <a:xfrm>
                  <a:off x="1295400" y="3018866"/>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grpSp>
            <p:nvGrpSpPr>
              <p:cNvPr id="221" name="Group 220">
                <a:extLst>
                  <a:ext uri="{FF2B5EF4-FFF2-40B4-BE49-F238E27FC236}">
                    <a16:creationId xmlns:a16="http://schemas.microsoft.com/office/drawing/2014/main" id="{E1A8C3F1-6329-9B49-8842-ED12A930B3B3}"/>
                  </a:ext>
                </a:extLst>
              </p:cNvPr>
              <p:cNvGrpSpPr/>
              <p:nvPr/>
            </p:nvGrpSpPr>
            <p:grpSpPr>
              <a:xfrm>
                <a:off x="2957639" y="2618103"/>
                <a:ext cx="404602" cy="639447"/>
                <a:chOff x="2957639" y="2620952"/>
                <a:chExt cx="404602" cy="639447"/>
              </a:xfrm>
            </p:grpSpPr>
            <p:cxnSp>
              <p:nvCxnSpPr>
                <p:cNvPr id="222" name="Straight Arrow Connector 221">
                  <a:extLst>
                    <a:ext uri="{FF2B5EF4-FFF2-40B4-BE49-F238E27FC236}">
                      <a16:creationId xmlns:a16="http://schemas.microsoft.com/office/drawing/2014/main" id="{EB120F47-0727-9A71-A4B1-6AC82D1E0C43}"/>
                    </a:ext>
                  </a:extLst>
                </p:cNvPr>
                <p:cNvCxnSpPr>
                  <a:endCxn id="226" idx="2"/>
                </p:cNvCxnSpPr>
                <p:nvPr/>
              </p:nvCxnSpPr>
              <p:spPr bwMode="auto">
                <a:xfrm>
                  <a:off x="2957639" y="2620952"/>
                  <a:ext cx="404602"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Straight Arrow Connector 222">
                  <a:extLst>
                    <a:ext uri="{FF2B5EF4-FFF2-40B4-BE49-F238E27FC236}">
                      <a16:creationId xmlns:a16="http://schemas.microsoft.com/office/drawing/2014/main" id="{64ADC432-8ABC-EEA0-5DE5-4F2ADC82F243}"/>
                    </a:ext>
                  </a:extLst>
                </p:cNvPr>
                <p:cNvCxnSpPr/>
                <p:nvPr/>
              </p:nvCxnSpPr>
              <p:spPr bwMode="auto">
                <a:xfrm>
                  <a:off x="2957639" y="3231539"/>
                  <a:ext cx="404602"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4" name="Straight Arrow Connector 223">
                  <a:extLst>
                    <a:ext uri="{FF2B5EF4-FFF2-40B4-BE49-F238E27FC236}">
                      <a16:creationId xmlns:a16="http://schemas.microsoft.com/office/drawing/2014/main" id="{DF32AB86-2F06-F820-AC11-A682B8E272FC}"/>
                    </a:ext>
                  </a:extLst>
                </p:cNvPr>
                <p:cNvCxnSpPr>
                  <a:endCxn id="227" idx="2"/>
                </p:cNvCxnSpPr>
                <p:nvPr/>
              </p:nvCxnSpPr>
              <p:spPr bwMode="auto">
                <a:xfrm>
                  <a:off x="2957639" y="2620952"/>
                  <a:ext cx="404602" cy="610587"/>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 name="Straight Arrow Connector 224">
                  <a:extLst>
                    <a:ext uri="{FF2B5EF4-FFF2-40B4-BE49-F238E27FC236}">
                      <a16:creationId xmlns:a16="http://schemas.microsoft.com/office/drawing/2014/main" id="{0651C3F9-B39C-97E9-AE75-063BE5C3CB93}"/>
                    </a:ext>
                  </a:extLst>
                </p:cNvPr>
                <p:cNvCxnSpPr>
                  <a:endCxn id="226" idx="2"/>
                </p:cNvCxnSpPr>
                <p:nvPr/>
              </p:nvCxnSpPr>
              <p:spPr bwMode="auto">
                <a:xfrm flipV="1">
                  <a:off x="2957639" y="2620952"/>
                  <a:ext cx="404602" cy="639447"/>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62" name="Group 161">
              <a:extLst>
                <a:ext uri="{FF2B5EF4-FFF2-40B4-BE49-F238E27FC236}">
                  <a16:creationId xmlns:a16="http://schemas.microsoft.com/office/drawing/2014/main" id="{1FE5BA84-55C7-C783-55D4-2B72C687CEA2}"/>
                </a:ext>
              </a:extLst>
            </p:cNvPr>
            <p:cNvGrpSpPr/>
            <p:nvPr/>
          </p:nvGrpSpPr>
          <p:grpSpPr>
            <a:xfrm>
              <a:off x="3750684" y="2463243"/>
              <a:ext cx="809204" cy="954865"/>
              <a:chOff x="2667000" y="2343150"/>
              <a:chExt cx="914400" cy="1056716"/>
            </a:xfrm>
          </p:grpSpPr>
          <p:grpSp>
            <p:nvGrpSpPr>
              <p:cNvPr id="213" name="Group 212">
                <a:extLst>
                  <a:ext uri="{FF2B5EF4-FFF2-40B4-BE49-F238E27FC236}">
                    <a16:creationId xmlns:a16="http://schemas.microsoft.com/office/drawing/2014/main" id="{8C14F205-FEDD-1EB9-BA82-DD2EBC62391C}"/>
                  </a:ext>
                </a:extLst>
              </p:cNvPr>
              <p:cNvGrpSpPr/>
              <p:nvPr/>
            </p:nvGrpSpPr>
            <p:grpSpPr>
              <a:xfrm>
                <a:off x="3124200" y="2343150"/>
                <a:ext cx="457200" cy="1056716"/>
                <a:chOff x="1295400" y="2343150"/>
                <a:chExt cx="457200" cy="1056716"/>
              </a:xfrm>
            </p:grpSpPr>
            <p:sp>
              <p:nvSpPr>
                <p:cNvPr id="218" name="Oval 217">
                  <a:extLst>
                    <a:ext uri="{FF2B5EF4-FFF2-40B4-BE49-F238E27FC236}">
                      <a16:creationId xmlns:a16="http://schemas.microsoft.com/office/drawing/2014/main" id="{60F98ED7-3C57-CAED-7131-BBF6FA103EAF}"/>
                    </a:ext>
                  </a:extLst>
                </p:cNvPr>
                <p:cNvSpPr/>
                <p:nvPr/>
              </p:nvSpPr>
              <p:spPr bwMode="auto">
                <a:xfrm>
                  <a:off x="1295400" y="2343150"/>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19" name="Oval 218">
                  <a:extLst>
                    <a:ext uri="{FF2B5EF4-FFF2-40B4-BE49-F238E27FC236}">
                      <a16:creationId xmlns:a16="http://schemas.microsoft.com/office/drawing/2014/main" id="{80F7434D-C635-77B3-B30F-827A4EB82BC6}"/>
                    </a:ext>
                  </a:extLst>
                </p:cNvPr>
                <p:cNvSpPr/>
                <p:nvPr/>
              </p:nvSpPr>
              <p:spPr bwMode="auto">
                <a:xfrm>
                  <a:off x="1295400" y="3018866"/>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cxnSp>
            <p:nvCxnSpPr>
              <p:cNvPr id="214" name="Straight Arrow Connector 213">
                <a:extLst>
                  <a:ext uri="{FF2B5EF4-FFF2-40B4-BE49-F238E27FC236}">
                    <a16:creationId xmlns:a16="http://schemas.microsoft.com/office/drawing/2014/main" id="{B5E2D3E1-FD86-A52D-F6A6-1E641529127E}"/>
                  </a:ext>
                </a:extLst>
              </p:cNvPr>
              <p:cNvCxnSpPr>
                <a:endCxn id="218" idx="2"/>
              </p:cNvCxnSpPr>
              <p:nvPr/>
            </p:nvCxnSpPr>
            <p:spPr bwMode="auto">
              <a:xfrm>
                <a:off x="2667000" y="2533650"/>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Straight Arrow Connector 214">
                <a:extLst>
                  <a:ext uri="{FF2B5EF4-FFF2-40B4-BE49-F238E27FC236}">
                    <a16:creationId xmlns:a16="http://schemas.microsoft.com/office/drawing/2014/main" id="{F31D7783-D74C-3B56-8A64-61E73B86EB21}"/>
                  </a:ext>
                </a:extLst>
              </p:cNvPr>
              <p:cNvCxnSpPr/>
              <p:nvPr/>
            </p:nvCxnSpPr>
            <p:spPr bwMode="auto">
              <a:xfrm>
                <a:off x="2667000" y="3209366"/>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Straight Arrow Connector 215">
                <a:extLst>
                  <a:ext uri="{FF2B5EF4-FFF2-40B4-BE49-F238E27FC236}">
                    <a16:creationId xmlns:a16="http://schemas.microsoft.com/office/drawing/2014/main" id="{EB6A70B0-99AA-D5AD-60F0-F9EB22435A35}"/>
                  </a:ext>
                </a:extLst>
              </p:cNvPr>
              <p:cNvCxnSpPr>
                <a:endCxn id="219" idx="2"/>
              </p:cNvCxnSpPr>
              <p:nvPr/>
            </p:nvCxnSpPr>
            <p:spPr bwMode="auto">
              <a:xfrm>
                <a:off x="2667000" y="2533650"/>
                <a:ext cx="457200" cy="675716"/>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Straight Arrow Connector 216">
                <a:extLst>
                  <a:ext uri="{FF2B5EF4-FFF2-40B4-BE49-F238E27FC236}">
                    <a16:creationId xmlns:a16="http://schemas.microsoft.com/office/drawing/2014/main" id="{FB2DFF93-0AED-F47F-937E-1522560A3CCC}"/>
                  </a:ext>
                </a:extLst>
              </p:cNvPr>
              <p:cNvCxnSpPr>
                <a:endCxn id="218" idx="2"/>
              </p:cNvCxnSpPr>
              <p:nvPr/>
            </p:nvCxnSpPr>
            <p:spPr bwMode="auto">
              <a:xfrm flipV="1">
                <a:off x="2667000" y="2533650"/>
                <a:ext cx="457200" cy="707654"/>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3" name="Group 162">
              <a:extLst>
                <a:ext uri="{FF2B5EF4-FFF2-40B4-BE49-F238E27FC236}">
                  <a16:creationId xmlns:a16="http://schemas.microsoft.com/office/drawing/2014/main" id="{198CF150-40B4-2BBE-85CD-1A8CDDF1392A}"/>
                </a:ext>
              </a:extLst>
            </p:cNvPr>
            <p:cNvGrpSpPr/>
            <p:nvPr/>
          </p:nvGrpSpPr>
          <p:grpSpPr>
            <a:xfrm>
              <a:off x="4559888" y="2448813"/>
              <a:ext cx="809204" cy="954865"/>
              <a:chOff x="2667000" y="2343150"/>
              <a:chExt cx="914400" cy="1056716"/>
            </a:xfrm>
          </p:grpSpPr>
          <p:grpSp>
            <p:nvGrpSpPr>
              <p:cNvPr id="206" name="Group 205">
                <a:extLst>
                  <a:ext uri="{FF2B5EF4-FFF2-40B4-BE49-F238E27FC236}">
                    <a16:creationId xmlns:a16="http://schemas.microsoft.com/office/drawing/2014/main" id="{9EBBA48F-458A-6F08-CDC1-9311ADB1DF9C}"/>
                  </a:ext>
                </a:extLst>
              </p:cNvPr>
              <p:cNvGrpSpPr/>
              <p:nvPr/>
            </p:nvGrpSpPr>
            <p:grpSpPr>
              <a:xfrm>
                <a:off x="3124200" y="2343150"/>
                <a:ext cx="457200" cy="1056716"/>
                <a:chOff x="1295400" y="2343150"/>
                <a:chExt cx="457200" cy="1056716"/>
              </a:xfrm>
            </p:grpSpPr>
            <p:sp>
              <p:nvSpPr>
                <p:cNvPr id="211" name="Oval 210">
                  <a:extLst>
                    <a:ext uri="{FF2B5EF4-FFF2-40B4-BE49-F238E27FC236}">
                      <a16:creationId xmlns:a16="http://schemas.microsoft.com/office/drawing/2014/main" id="{23854DE7-2D12-2CA2-6AE3-B1C2A933E72F}"/>
                    </a:ext>
                  </a:extLst>
                </p:cNvPr>
                <p:cNvSpPr/>
                <p:nvPr/>
              </p:nvSpPr>
              <p:spPr bwMode="auto">
                <a:xfrm>
                  <a:off x="1295400" y="2343150"/>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12" name="Oval 211">
                  <a:extLst>
                    <a:ext uri="{FF2B5EF4-FFF2-40B4-BE49-F238E27FC236}">
                      <a16:creationId xmlns:a16="http://schemas.microsoft.com/office/drawing/2014/main" id="{2D15EBC8-7AC9-A9CA-48A7-0773852F34CF}"/>
                    </a:ext>
                  </a:extLst>
                </p:cNvPr>
                <p:cNvSpPr/>
                <p:nvPr/>
              </p:nvSpPr>
              <p:spPr bwMode="auto">
                <a:xfrm>
                  <a:off x="1295400" y="3018866"/>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cxnSp>
            <p:nvCxnSpPr>
              <p:cNvPr id="207" name="Straight Arrow Connector 206">
                <a:extLst>
                  <a:ext uri="{FF2B5EF4-FFF2-40B4-BE49-F238E27FC236}">
                    <a16:creationId xmlns:a16="http://schemas.microsoft.com/office/drawing/2014/main" id="{09E965FD-D48A-DC21-27FD-6D0C8454688E}"/>
                  </a:ext>
                </a:extLst>
              </p:cNvPr>
              <p:cNvCxnSpPr>
                <a:endCxn id="211" idx="2"/>
              </p:cNvCxnSpPr>
              <p:nvPr/>
            </p:nvCxnSpPr>
            <p:spPr bwMode="auto">
              <a:xfrm>
                <a:off x="2667000" y="2533650"/>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Straight Arrow Connector 207">
                <a:extLst>
                  <a:ext uri="{FF2B5EF4-FFF2-40B4-BE49-F238E27FC236}">
                    <a16:creationId xmlns:a16="http://schemas.microsoft.com/office/drawing/2014/main" id="{9F0A7794-543D-5550-CBE6-A7BC4D95255C}"/>
                  </a:ext>
                </a:extLst>
              </p:cNvPr>
              <p:cNvCxnSpPr/>
              <p:nvPr/>
            </p:nvCxnSpPr>
            <p:spPr bwMode="auto">
              <a:xfrm>
                <a:off x="2667000" y="3209366"/>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Arrow Connector 208">
                <a:extLst>
                  <a:ext uri="{FF2B5EF4-FFF2-40B4-BE49-F238E27FC236}">
                    <a16:creationId xmlns:a16="http://schemas.microsoft.com/office/drawing/2014/main" id="{C75B3653-4747-4C88-DD39-C3BDFE507406}"/>
                  </a:ext>
                </a:extLst>
              </p:cNvPr>
              <p:cNvCxnSpPr>
                <a:endCxn id="212" idx="2"/>
              </p:cNvCxnSpPr>
              <p:nvPr/>
            </p:nvCxnSpPr>
            <p:spPr bwMode="auto">
              <a:xfrm>
                <a:off x="2667000" y="2533650"/>
                <a:ext cx="457200" cy="675716"/>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Straight Arrow Connector 209">
                <a:extLst>
                  <a:ext uri="{FF2B5EF4-FFF2-40B4-BE49-F238E27FC236}">
                    <a16:creationId xmlns:a16="http://schemas.microsoft.com/office/drawing/2014/main" id="{A7F598D5-7B44-41B8-993D-F72BF6EF76DF}"/>
                  </a:ext>
                </a:extLst>
              </p:cNvPr>
              <p:cNvCxnSpPr>
                <a:endCxn id="211" idx="2"/>
              </p:cNvCxnSpPr>
              <p:nvPr/>
            </p:nvCxnSpPr>
            <p:spPr bwMode="auto">
              <a:xfrm flipV="1">
                <a:off x="2667000" y="2533650"/>
                <a:ext cx="457200" cy="707654"/>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 name="Group 163">
              <a:extLst>
                <a:ext uri="{FF2B5EF4-FFF2-40B4-BE49-F238E27FC236}">
                  <a16:creationId xmlns:a16="http://schemas.microsoft.com/office/drawing/2014/main" id="{71A6474A-FE20-8AE1-1D69-FFE2F19D7914}"/>
                </a:ext>
              </a:extLst>
            </p:cNvPr>
            <p:cNvGrpSpPr/>
            <p:nvPr/>
          </p:nvGrpSpPr>
          <p:grpSpPr>
            <a:xfrm>
              <a:off x="5369091" y="2463243"/>
              <a:ext cx="809204" cy="954865"/>
              <a:chOff x="2667000" y="2343150"/>
              <a:chExt cx="914400" cy="1056716"/>
            </a:xfrm>
          </p:grpSpPr>
          <p:grpSp>
            <p:nvGrpSpPr>
              <p:cNvPr id="199" name="Group 198">
                <a:extLst>
                  <a:ext uri="{FF2B5EF4-FFF2-40B4-BE49-F238E27FC236}">
                    <a16:creationId xmlns:a16="http://schemas.microsoft.com/office/drawing/2014/main" id="{A3A63211-CCDE-62CE-533F-00F82136C51F}"/>
                  </a:ext>
                </a:extLst>
              </p:cNvPr>
              <p:cNvGrpSpPr/>
              <p:nvPr/>
            </p:nvGrpSpPr>
            <p:grpSpPr>
              <a:xfrm>
                <a:off x="3124200" y="2343150"/>
                <a:ext cx="457200" cy="1056716"/>
                <a:chOff x="1295400" y="2343150"/>
                <a:chExt cx="457200" cy="1056716"/>
              </a:xfrm>
            </p:grpSpPr>
            <p:sp>
              <p:nvSpPr>
                <p:cNvPr id="204" name="Oval 203">
                  <a:extLst>
                    <a:ext uri="{FF2B5EF4-FFF2-40B4-BE49-F238E27FC236}">
                      <a16:creationId xmlns:a16="http://schemas.microsoft.com/office/drawing/2014/main" id="{150D1AA1-B2AD-4367-E6E1-BA911F53A0BC}"/>
                    </a:ext>
                  </a:extLst>
                </p:cNvPr>
                <p:cNvSpPr/>
                <p:nvPr/>
              </p:nvSpPr>
              <p:spPr bwMode="auto">
                <a:xfrm>
                  <a:off x="1295400" y="2343150"/>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05" name="Oval 204">
                  <a:extLst>
                    <a:ext uri="{FF2B5EF4-FFF2-40B4-BE49-F238E27FC236}">
                      <a16:creationId xmlns:a16="http://schemas.microsoft.com/office/drawing/2014/main" id="{23E2C539-CFB8-396D-5436-1790508D58ED}"/>
                    </a:ext>
                  </a:extLst>
                </p:cNvPr>
                <p:cNvSpPr/>
                <p:nvPr/>
              </p:nvSpPr>
              <p:spPr bwMode="auto">
                <a:xfrm>
                  <a:off x="1295400" y="3018866"/>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cxnSp>
            <p:nvCxnSpPr>
              <p:cNvPr id="200" name="Straight Arrow Connector 199">
                <a:extLst>
                  <a:ext uri="{FF2B5EF4-FFF2-40B4-BE49-F238E27FC236}">
                    <a16:creationId xmlns:a16="http://schemas.microsoft.com/office/drawing/2014/main" id="{EEC272DF-5563-0A15-2539-5E41C99DDBFC}"/>
                  </a:ext>
                </a:extLst>
              </p:cNvPr>
              <p:cNvCxnSpPr>
                <a:endCxn id="204" idx="2"/>
              </p:cNvCxnSpPr>
              <p:nvPr/>
            </p:nvCxnSpPr>
            <p:spPr bwMode="auto">
              <a:xfrm>
                <a:off x="2667000" y="2533650"/>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Straight Arrow Connector 200">
                <a:extLst>
                  <a:ext uri="{FF2B5EF4-FFF2-40B4-BE49-F238E27FC236}">
                    <a16:creationId xmlns:a16="http://schemas.microsoft.com/office/drawing/2014/main" id="{26574D30-163C-6C96-7CEE-51380A408106}"/>
                  </a:ext>
                </a:extLst>
              </p:cNvPr>
              <p:cNvCxnSpPr/>
              <p:nvPr/>
            </p:nvCxnSpPr>
            <p:spPr bwMode="auto">
              <a:xfrm>
                <a:off x="2667000" y="3209366"/>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 name="Straight Arrow Connector 201">
                <a:extLst>
                  <a:ext uri="{FF2B5EF4-FFF2-40B4-BE49-F238E27FC236}">
                    <a16:creationId xmlns:a16="http://schemas.microsoft.com/office/drawing/2014/main" id="{FA4451FB-7F07-97A2-A564-E358ED704A66}"/>
                  </a:ext>
                </a:extLst>
              </p:cNvPr>
              <p:cNvCxnSpPr>
                <a:endCxn id="205" idx="2"/>
              </p:cNvCxnSpPr>
              <p:nvPr/>
            </p:nvCxnSpPr>
            <p:spPr bwMode="auto">
              <a:xfrm>
                <a:off x="2667000" y="2533650"/>
                <a:ext cx="457200" cy="675716"/>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 name="Straight Arrow Connector 202">
                <a:extLst>
                  <a:ext uri="{FF2B5EF4-FFF2-40B4-BE49-F238E27FC236}">
                    <a16:creationId xmlns:a16="http://schemas.microsoft.com/office/drawing/2014/main" id="{007F7411-CE55-9EB4-3A6F-37F6FA14255C}"/>
                  </a:ext>
                </a:extLst>
              </p:cNvPr>
              <p:cNvCxnSpPr>
                <a:endCxn id="204" idx="2"/>
              </p:cNvCxnSpPr>
              <p:nvPr/>
            </p:nvCxnSpPr>
            <p:spPr bwMode="auto">
              <a:xfrm flipV="1">
                <a:off x="2667000" y="2533650"/>
                <a:ext cx="457200" cy="707654"/>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5" name="Group 164">
              <a:extLst>
                <a:ext uri="{FF2B5EF4-FFF2-40B4-BE49-F238E27FC236}">
                  <a16:creationId xmlns:a16="http://schemas.microsoft.com/office/drawing/2014/main" id="{525D9B0C-F5E5-0ECB-70C8-4DA2F4C6535D}"/>
                </a:ext>
              </a:extLst>
            </p:cNvPr>
            <p:cNvGrpSpPr/>
            <p:nvPr/>
          </p:nvGrpSpPr>
          <p:grpSpPr>
            <a:xfrm>
              <a:off x="6990672" y="2652597"/>
              <a:ext cx="781728" cy="639447"/>
              <a:chOff x="7220741" y="2568671"/>
              <a:chExt cx="883353" cy="707654"/>
            </a:xfrm>
          </p:grpSpPr>
          <p:sp>
            <p:nvSpPr>
              <p:cNvPr id="196" name="Oval 195">
                <a:extLst>
                  <a:ext uri="{FF2B5EF4-FFF2-40B4-BE49-F238E27FC236}">
                    <a16:creationId xmlns:a16="http://schemas.microsoft.com/office/drawing/2014/main" id="{D4F7904D-CEF0-AFAD-C7AD-4B86619F92D4}"/>
                  </a:ext>
                </a:extLst>
              </p:cNvPr>
              <p:cNvSpPr/>
              <p:nvPr/>
            </p:nvSpPr>
            <p:spPr bwMode="auto">
              <a:xfrm>
                <a:off x="7646894" y="2699781"/>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197" name="Straight Arrow Connector 196">
                <a:extLst>
                  <a:ext uri="{FF2B5EF4-FFF2-40B4-BE49-F238E27FC236}">
                    <a16:creationId xmlns:a16="http://schemas.microsoft.com/office/drawing/2014/main" id="{8F8C37D7-F3A0-1B94-0789-EDD7C327521A}"/>
                  </a:ext>
                </a:extLst>
              </p:cNvPr>
              <p:cNvCxnSpPr>
                <a:endCxn id="196" idx="2"/>
              </p:cNvCxnSpPr>
              <p:nvPr/>
            </p:nvCxnSpPr>
            <p:spPr bwMode="auto">
              <a:xfrm>
                <a:off x="7220741" y="2568671"/>
                <a:ext cx="426153" cy="32161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Straight Arrow Connector 197">
                <a:extLst>
                  <a:ext uri="{FF2B5EF4-FFF2-40B4-BE49-F238E27FC236}">
                    <a16:creationId xmlns:a16="http://schemas.microsoft.com/office/drawing/2014/main" id="{85645336-81E9-010F-678C-148EB1275866}"/>
                  </a:ext>
                </a:extLst>
              </p:cNvPr>
              <p:cNvCxnSpPr>
                <a:endCxn id="196" idx="2"/>
              </p:cNvCxnSpPr>
              <p:nvPr/>
            </p:nvCxnSpPr>
            <p:spPr bwMode="auto">
              <a:xfrm flipV="1">
                <a:off x="7220741" y="2890281"/>
                <a:ext cx="426153" cy="386044"/>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6" name="Group 165">
              <a:extLst>
                <a:ext uri="{FF2B5EF4-FFF2-40B4-BE49-F238E27FC236}">
                  <a16:creationId xmlns:a16="http://schemas.microsoft.com/office/drawing/2014/main" id="{9B323C7C-A07D-1104-E2AC-B57A05360EE2}"/>
                </a:ext>
              </a:extLst>
            </p:cNvPr>
            <p:cNvGrpSpPr/>
            <p:nvPr/>
          </p:nvGrpSpPr>
          <p:grpSpPr>
            <a:xfrm>
              <a:off x="1346862" y="2448813"/>
              <a:ext cx="809204" cy="954865"/>
              <a:chOff x="2667000" y="2343150"/>
              <a:chExt cx="914400" cy="1056716"/>
            </a:xfrm>
          </p:grpSpPr>
          <p:grpSp>
            <p:nvGrpSpPr>
              <p:cNvPr id="189" name="Group 188">
                <a:extLst>
                  <a:ext uri="{FF2B5EF4-FFF2-40B4-BE49-F238E27FC236}">
                    <a16:creationId xmlns:a16="http://schemas.microsoft.com/office/drawing/2014/main" id="{8FAF4121-CB69-1F54-7754-1A9DFAC7F23C}"/>
                  </a:ext>
                </a:extLst>
              </p:cNvPr>
              <p:cNvGrpSpPr/>
              <p:nvPr/>
            </p:nvGrpSpPr>
            <p:grpSpPr>
              <a:xfrm>
                <a:off x="3124200" y="2343150"/>
                <a:ext cx="457200" cy="1056716"/>
                <a:chOff x="1295400" y="2343150"/>
                <a:chExt cx="457200" cy="1056716"/>
              </a:xfrm>
            </p:grpSpPr>
            <p:sp>
              <p:nvSpPr>
                <p:cNvPr id="194" name="Oval 193">
                  <a:extLst>
                    <a:ext uri="{FF2B5EF4-FFF2-40B4-BE49-F238E27FC236}">
                      <a16:creationId xmlns:a16="http://schemas.microsoft.com/office/drawing/2014/main" id="{77D89708-6738-5AF6-641C-2425ACCBEBAA}"/>
                    </a:ext>
                  </a:extLst>
                </p:cNvPr>
                <p:cNvSpPr/>
                <p:nvPr/>
              </p:nvSpPr>
              <p:spPr bwMode="auto">
                <a:xfrm>
                  <a:off x="1295400" y="2343150"/>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95" name="Oval 194">
                  <a:extLst>
                    <a:ext uri="{FF2B5EF4-FFF2-40B4-BE49-F238E27FC236}">
                      <a16:creationId xmlns:a16="http://schemas.microsoft.com/office/drawing/2014/main" id="{B3478EFC-9C73-D1DB-3451-F8C8B9192B88}"/>
                    </a:ext>
                  </a:extLst>
                </p:cNvPr>
                <p:cNvSpPr/>
                <p:nvPr/>
              </p:nvSpPr>
              <p:spPr bwMode="auto">
                <a:xfrm>
                  <a:off x="1295400" y="3018866"/>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cxnSp>
            <p:nvCxnSpPr>
              <p:cNvPr id="190" name="Straight Arrow Connector 189">
                <a:extLst>
                  <a:ext uri="{FF2B5EF4-FFF2-40B4-BE49-F238E27FC236}">
                    <a16:creationId xmlns:a16="http://schemas.microsoft.com/office/drawing/2014/main" id="{B4A0B3D7-E349-AEAB-7640-273FDE329C76}"/>
                  </a:ext>
                </a:extLst>
              </p:cNvPr>
              <p:cNvCxnSpPr>
                <a:endCxn id="194" idx="2"/>
              </p:cNvCxnSpPr>
              <p:nvPr/>
            </p:nvCxnSpPr>
            <p:spPr bwMode="auto">
              <a:xfrm>
                <a:off x="2667000" y="2533650"/>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Arrow Connector 190">
                <a:extLst>
                  <a:ext uri="{FF2B5EF4-FFF2-40B4-BE49-F238E27FC236}">
                    <a16:creationId xmlns:a16="http://schemas.microsoft.com/office/drawing/2014/main" id="{72E6E9B9-4FEE-F594-D71F-2ECF0D13C13B}"/>
                  </a:ext>
                </a:extLst>
              </p:cNvPr>
              <p:cNvCxnSpPr/>
              <p:nvPr/>
            </p:nvCxnSpPr>
            <p:spPr bwMode="auto">
              <a:xfrm>
                <a:off x="2667000" y="3209366"/>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Arrow Connector 191">
                <a:extLst>
                  <a:ext uri="{FF2B5EF4-FFF2-40B4-BE49-F238E27FC236}">
                    <a16:creationId xmlns:a16="http://schemas.microsoft.com/office/drawing/2014/main" id="{D724DA1E-0C9D-BB66-EFE5-ED981471EFF7}"/>
                  </a:ext>
                </a:extLst>
              </p:cNvPr>
              <p:cNvCxnSpPr>
                <a:endCxn id="195" idx="2"/>
              </p:cNvCxnSpPr>
              <p:nvPr/>
            </p:nvCxnSpPr>
            <p:spPr bwMode="auto">
              <a:xfrm>
                <a:off x="2667000" y="2533650"/>
                <a:ext cx="457200" cy="675716"/>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Arrow Connector 192">
                <a:extLst>
                  <a:ext uri="{FF2B5EF4-FFF2-40B4-BE49-F238E27FC236}">
                    <a16:creationId xmlns:a16="http://schemas.microsoft.com/office/drawing/2014/main" id="{9FC63C8B-8162-B142-85A9-DCFB2A227520}"/>
                  </a:ext>
                </a:extLst>
              </p:cNvPr>
              <p:cNvCxnSpPr>
                <a:endCxn id="194" idx="2"/>
              </p:cNvCxnSpPr>
              <p:nvPr/>
            </p:nvCxnSpPr>
            <p:spPr bwMode="auto">
              <a:xfrm flipV="1">
                <a:off x="2667000" y="2533650"/>
                <a:ext cx="457200" cy="707654"/>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7" name="Group 166">
              <a:extLst>
                <a:ext uri="{FF2B5EF4-FFF2-40B4-BE49-F238E27FC236}">
                  <a16:creationId xmlns:a16="http://schemas.microsoft.com/office/drawing/2014/main" id="{0C20E455-D31F-C6A3-0C07-69659FFA77A1}"/>
                </a:ext>
              </a:extLst>
            </p:cNvPr>
            <p:cNvGrpSpPr/>
            <p:nvPr/>
          </p:nvGrpSpPr>
          <p:grpSpPr>
            <a:xfrm>
              <a:off x="30718" y="2331946"/>
              <a:ext cx="474385" cy="1077423"/>
              <a:chOff x="284229" y="2213288"/>
              <a:chExt cx="536055" cy="1192347"/>
            </a:xfrm>
          </p:grpSpPr>
          <p:sp>
            <p:nvSpPr>
              <p:cNvPr id="187" name="TextBox 186">
                <a:extLst>
                  <a:ext uri="{FF2B5EF4-FFF2-40B4-BE49-F238E27FC236}">
                    <a16:creationId xmlns:a16="http://schemas.microsoft.com/office/drawing/2014/main" id="{303FF4C3-B3EF-0F17-BC04-B0767846489D}"/>
                  </a:ext>
                </a:extLst>
              </p:cNvPr>
              <p:cNvSpPr txBox="1"/>
              <p:nvPr/>
            </p:nvSpPr>
            <p:spPr>
              <a:xfrm>
                <a:off x="284230" y="2213288"/>
                <a:ext cx="536054" cy="542155"/>
              </a:xfrm>
              <a:prstGeom prst="rect">
                <a:avLst/>
              </a:prstGeom>
              <a:noFill/>
            </p:spPr>
            <p:txBody>
              <a:bodyPr wrap="none" rtlCol="0">
                <a:spAutoFit/>
              </a:bodyPr>
              <a:lstStyle/>
              <a:p>
                <a:r>
                  <a:rPr lang="en-US" sz="2000" dirty="0"/>
                  <a:t>x</a:t>
                </a:r>
                <a:r>
                  <a:rPr lang="en-US" sz="2000" baseline="-25000" dirty="0"/>
                  <a:t>1</a:t>
                </a:r>
              </a:p>
            </p:txBody>
          </p:sp>
          <p:sp>
            <p:nvSpPr>
              <p:cNvPr id="188" name="TextBox 187">
                <a:extLst>
                  <a:ext uri="{FF2B5EF4-FFF2-40B4-BE49-F238E27FC236}">
                    <a16:creationId xmlns:a16="http://schemas.microsoft.com/office/drawing/2014/main" id="{53151825-35E7-CD1D-8B58-11DE998A2981}"/>
                  </a:ext>
                </a:extLst>
              </p:cNvPr>
              <p:cNvSpPr txBox="1"/>
              <p:nvPr/>
            </p:nvSpPr>
            <p:spPr>
              <a:xfrm>
                <a:off x="284229" y="2863480"/>
                <a:ext cx="536055" cy="542155"/>
              </a:xfrm>
              <a:prstGeom prst="rect">
                <a:avLst/>
              </a:prstGeom>
              <a:noFill/>
            </p:spPr>
            <p:txBody>
              <a:bodyPr wrap="none" rtlCol="0">
                <a:spAutoFit/>
              </a:bodyPr>
              <a:lstStyle/>
              <a:p>
                <a:r>
                  <a:rPr lang="en-US" sz="2000" dirty="0"/>
                  <a:t>x</a:t>
                </a:r>
                <a:r>
                  <a:rPr lang="en-US" sz="2000" baseline="-25000" dirty="0"/>
                  <a:t>2</a:t>
                </a:r>
              </a:p>
            </p:txBody>
          </p:sp>
        </p:grpSp>
        <p:grpSp>
          <p:nvGrpSpPr>
            <p:cNvPr id="168" name="Group 167">
              <a:extLst>
                <a:ext uri="{FF2B5EF4-FFF2-40B4-BE49-F238E27FC236}">
                  <a16:creationId xmlns:a16="http://schemas.microsoft.com/office/drawing/2014/main" id="{CBE7D849-21F6-FA8A-2AC1-0740C77C98CA}"/>
                </a:ext>
              </a:extLst>
            </p:cNvPr>
            <p:cNvGrpSpPr/>
            <p:nvPr/>
          </p:nvGrpSpPr>
          <p:grpSpPr>
            <a:xfrm>
              <a:off x="6166406" y="2484548"/>
              <a:ext cx="809204" cy="954865"/>
              <a:chOff x="2667000" y="2343150"/>
              <a:chExt cx="914400" cy="1056716"/>
            </a:xfrm>
          </p:grpSpPr>
          <p:grpSp>
            <p:nvGrpSpPr>
              <p:cNvPr id="180" name="Group 179">
                <a:extLst>
                  <a:ext uri="{FF2B5EF4-FFF2-40B4-BE49-F238E27FC236}">
                    <a16:creationId xmlns:a16="http://schemas.microsoft.com/office/drawing/2014/main" id="{2AA9DDB1-C5BC-AF3E-D74F-8315A6F9DB5A}"/>
                  </a:ext>
                </a:extLst>
              </p:cNvPr>
              <p:cNvGrpSpPr/>
              <p:nvPr/>
            </p:nvGrpSpPr>
            <p:grpSpPr>
              <a:xfrm>
                <a:off x="3124200" y="2343150"/>
                <a:ext cx="457200" cy="1056716"/>
                <a:chOff x="1295400" y="2343150"/>
                <a:chExt cx="457200" cy="1056716"/>
              </a:xfrm>
            </p:grpSpPr>
            <p:sp>
              <p:nvSpPr>
                <p:cNvPr id="185" name="Oval 184">
                  <a:extLst>
                    <a:ext uri="{FF2B5EF4-FFF2-40B4-BE49-F238E27FC236}">
                      <a16:creationId xmlns:a16="http://schemas.microsoft.com/office/drawing/2014/main" id="{B0B34AFC-8761-0C2B-70A3-4541AD93C15C}"/>
                    </a:ext>
                  </a:extLst>
                </p:cNvPr>
                <p:cNvSpPr/>
                <p:nvPr/>
              </p:nvSpPr>
              <p:spPr bwMode="auto">
                <a:xfrm>
                  <a:off x="1295400" y="2343150"/>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86" name="Oval 185">
                  <a:extLst>
                    <a:ext uri="{FF2B5EF4-FFF2-40B4-BE49-F238E27FC236}">
                      <a16:creationId xmlns:a16="http://schemas.microsoft.com/office/drawing/2014/main" id="{3C853F50-77C1-29B9-03E9-7DDA1C37D6B3}"/>
                    </a:ext>
                  </a:extLst>
                </p:cNvPr>
                <p:cNvSpPr/>
                <p:nvPr/>
              </p:nvSpPr>
              <p:spPr bwMode="auto">
                <a:xfrm>
                  <a:off x="1295400" y="3018866"/>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cxnSp>
            <p:nvCxnSpPr>
              <p:cNvPr id="181" name="Straight Arrow Connector 180">
                <a:extLst>
                  <a:ext uri="{FF2B5EF4-FFF2-40B4-BE49-F238E27FC236}">
                    <a16:creationId xmlns:a16="http://schemas.microsoft.com/office/drawing/2014/main" id="{EDB93EFB-0721-8A9C-A7ED-2B8963D5097D}"/>
                  </a:ext>
                </a:extLst>
              </p:cNvPr>
              <p:cNvCxnSpPr>
                <a:endCxn id="185" idx="2"/>
              </p:cNvCxnSpPr>
              <p:nvPr/>
            </p:nvCxnSpPr>
            <p:spPr bwMode="auto">
              <a:xfrm>
                <a:off x="2667000" y="2533650"/>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Arrow Connector 181">
                <a:extLst>
                  <a:ext uri="{FF2B5EF4-FFF2-40B4-BE49-F238E27FC236}">
                    <a16:creationId xmlns:a16="http://schemas.microsoft.com/office/drawing/2014/main" id="{F92B4CA7-EA07-2AD0-0D99-F4C140D9DFC2}"/>
                  </a:ext>
                </a:extLst>
              </p:cNvPr>
              <p:cNvCxnSpPr/>
              <p:nvPr/>
            </p:nvCxnSpPr>
            <p:spPr bwMode="auto">
              <a:xfrm>
                <a:off x="2667000" y="3209366"/>
                <a:ext cx="457200"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Arrow Connector 182">
                <a:extLst>
                  <a:ext uri="{FF2B5EF4-FFF2-40B4-BE49-F238E27FC236}">
                    <a16:creationId xmlns:a16="http://schemas.microsoft.com/office/drawing/2014/main" id="{8100BECE-15D4-2811-7636-6EAFFBF02ECB}"/>
                  </a:ext>
                </a:extLst>
              </p:cNvPr>
              <p:cNvCxnSpPr>
                <a:endCxn id="186" idx="2"/>
              </p:cNvCxnSpPr>
              <p:nvPr/>
            </p:nvCxnSpPr>
            <p:spPr bwMode="auto">
              <a:xfrm>
                <a:off x="2667000" y="2533650"/>
                <a:ext cx="457200" cy="675716"/>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Arrow Connector 183">
                <a:extLst>
                  <a:ext uri="{FF2B5EF4-FFF2-40B4-BE49-F238E27FC236}">
                    <a16:creationId xmlns:a16="http://schemas.microsoft.com/office/drawing/2014/main" id="{7EF6B637-A7F1-9A60-4A9E-8495B47B30D8}"/>
                  </a:ext>
                </a:extLst>
              </p:cNvPr>
              <p:cNvCxnSpPr>
                <a:endCxn id="185" idx="2"/>
              </p:cNvCxnSpPr>
              <p:nvPr/>
            </p:nvCxnSpPr>
            <p:spPr bwMode="auto">
              <a:xfrm flipV="1">
                <a:off x="2667000" y="2533650"/>
                <a:ext cx="457200" cy="707654"/>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69" name="Straight Arrow Connector 168">
              <a:extLst>
                <a:ext uri="{FF2B5EF4-FFF2-40B4-BE49-F238E27FC236}">
                  <a16:creationId xmlns:a16="http://schemas.microsoft.com/office/drawing/2014/main" id="{F09D597E-9EEC-14DE-EBAD-0B0DC05622FC}"/>
                </a:ext>
              </a:extLst>
            </p:cNvPr>
            <p:cNvCxnSpPr/>
            <p:nvPr/>
          </p:nvCxnSpPr>
          <p:spPr bwMode="auto">
            <a:xfrm>
              <a:off x="7772400" y="2941861"/>
              <a:ext cx="404602"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0" name="TextBox 169">
              <a:extLst>
                <a:ext uri="{FF2B5EF4-FFF2-40B4-BE49-F238E27FC236}">
                  <a16:creationId xmlns:a16="http://schemas.microsoft.com/office/drawing/2014/main" id="{A0C0D96B-8358-D36F-57DD-3ED0E583701D}"/>
                </a:ext>
              </a:extLst>
            </p:cNvPr>
            <p:cNvSpPr txBox="1"/>
            <p:nvPr/>
          </p:nvSpPr>
          <p:spPr>
            <a:xfrm>
              <a:off x="8149526" y="2643048"/>
              <a:ext cx="332142" cy="521372"/>
            </a:xfrm>
            <a:prstGeom prst="rect">
              <a:avLst/>
            </a:prstGeom>
            <a:noFill/>
          </p:spPr>
          <p:txBody>
            <a:bodyPr wrap="none" rtlCol="0">
              <a:spAutoFit/>
            </a:bodyPr>
            <a:lstStyle/>
            <a:p>
              <a:r>
                <a:rPr lang="en-US" sz="2200" dirty="0"/>
                <a:t>a</a:t>
              </a:r>
              <a:endParaRPr lang="en-US" sz="2200" baseline="-25000" dirty="0"/>
            </a:p>
          </p:txBody>
        </p:sp>
        <p:grpSp>
          <p:nvGrpSpPr>
            <p:cNvPr id="171" name="Group 170">
              <a:extLst>
                <a:ext uri="{FF2B5EF4-FFF2-40B4-BE49-F238E27FC236}">
                  <a16:creationId xmlns:a16="http://schemas.microsoft.com/office/drawing/2014/main" id="{806B9BE5-E8B2-542F-ECFD-50BB2644A975}"/>
                </a:ext>
              </a:extLst>
            </p:cNvPr>
            <p:cNvGrpSpPr/>
            <p:nvPr/>
          </p:nvGrpSpPr>
          <p:grpSpPr>
            <a:xfrm>
              <a:off x="538247" y="2446244"/>
              <a:ext cx="809204" cy="954865"/>
              <a:chOff x="2957639" y="2448813"/>
              <a:chExt cx="809204" cy="954865"/>
            </a:xfrm>
          </p:grpSpPr>
          <p:grpSp>
            <p:nvGrpSpPr>
              <p:cNvPr id="172" name="Group 171">
                <a:extLst>
                  <a:ext uri="{FF2B5EF4-FFF2-40B4-BE49-F238E27FC236}">
                    <a16:creationId xmlns:a16="http://schemas.microsoft.com/office/drawing/2014/main" id="{A0ADC4FD-47E1-43C1-9A45-7722FC79611B}"/>
                  </a:ext>
                </a:extLst>
              </p:cNvPr>
              <p:cNvGrpSpPr/>
              <p:nvPr/>
            </p:nvGrpSpPr>
            <p:grpSpPr>
              <a:xfrm>
                <a:off x="3362241" y="2448813"/>
                <a:ext cx="404602" cy="954865"/>
                <a:chOff x="1295400" y="2343150"/>
                <a:chExt cx="457200" cy="1056716"/>
              </a:xfrm>
            </p:grpSpPr>
            <p:sp>
              <p:nvSpPr>
                <p:cNvPr id="178" name="Oval 177">
                  <a:extLst>
                    <a:ext uri="{FF2B5EF4-FFF2-40B4-BE49-F238E27FC236}">
                      <a16:creationId xmlns:a16="http://schemas.microsoft.com/office/drawing/2014/main" id="{00559CDD-CCCE-93D7-B817-8CAD184D687D}"/>
                    </a:ext>
                  </a:extLst>
                </p:cNvPr>
                <p:cNvSpPr/>
                <p:nvPr/>
              </p:nvSpPr>
              <p:spPr bwMode="auto">
                <a:xfrm>
                  <a:off x="1295400" y="2343150"/>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79" name="Oval 178">
                  <a:extLst>
                    <a:ext uri="{FF2B5EF4-FFF2-40B4-BE49-F238E27FC236}">
                      <a16:creationId xmlns:a16="http://schemas.microsoft.com/office/drawing/2014/main" id="{E257166E-304D-2D3A-59B9-96C37BD4C31C}"/>
                    </a:ext>
                  </a:extLst>
                </p:cNvPr>
                <p:cNvSpPr/>
                <p:nvPr/>
              </p:nvSpPr>
              <p:spPr bwMode="auto">
                <a:xfrm>
                  <a:off x="1295400" y="3018866"/>
                  <a:ext cx="457200" cy="381000"/>
                </a:xfrm>
                <a:prstGeom prst="ellipse">
                  <a:avLst/>
                </a:prstGeom>
                <a:noFill/>
                <a:ln w="12700" cap="flat" cmpd="sng" algn="ctr">
                  <a:solidFill>
                    <a:schemeClr val="tx1"/>
                  </a:solidFill>
                  <a:prstDash val="solid"/>
                  <a:miter lim="800000"/>
                  <a:headEnd type="none" w="med" len="med"/>
                  <a:tailEnd type="none" w="med" len="lg"/>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grpSp>
            <p:nvGrpSpPr>
              <p:cNvPr id="173" name="Group 172">
                <a:extLst>
                  <a:ext uri="{FF2B5EF4-FFF2-40B4-BE49-F238E27FC236}">
                    <a16:creationId xmlns:a16="http://schemas.microsoft.com/office/drawing/2014/main" id="{D0D1EA33-D87B-E6A0-8E5B-C065AAC85382}"/>
                  </a:ext>
                </a:extLst>
              </p:cNvPr>
              <p:cNvGrpSpPr/>
              <p:nvPr/>
            </p:nvGrpSpPr>
            <p:grpSpPr>
              <a:xfrm>
                <a:off x="2957639" y="2618103"/>
                <a:ext cx="404602" cy="639447"/>
                <a:chOff x="2957639" y="2620952"/>
                <a:chExt cx="404602" cy="639447"/>
              </a:xfrm>
            </p:grpSpPr>
            <p:cxnSp>
              <p:nvCxnSpPr>
                <p:cNvPr id="174" name="Straight Arrow Connector 173">
                  <a:extLst>
                    <a:ext uri="{FF2B5EF4-FFF2-40B4-BE49-F238E27FC236}">
                      <a16:creationId xmlns:a16="http://schemas.microsoft.com/office/drawing/2014/main" id="{A3286041-DC08-5520-6A9A-8E8C55399CE9}"/>
                    </a:ext>
                  </a:extLst>
                </p:cNvPr>
                <p:cNvCxnSpPr>
                  <a:endCxn id="178" idx="2"/>
                </p:cNvCxnSpPr>
                <p:nvPr/>
              </p:nvCxnSpPr>
              <p:spPr bwMode="auto">
                <a:xfrm>
                  <a:off x="2957639" y="2620952"/>
                  <a:ext cx="404602"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Arrow Connector 174">
                  <a:extLst>
                    <a:ext uri="{FF2B5EF4-FFF2-40B4-BE49-F238E27FC236}">
                      <a16:creationId xmlns:a16="http://schemas.microsoft.com/office/drawing/2014/main" id="{C5DE00F0-8F5C-295F-8CC2-C033D8584632}"/>
                    </a:ext>
                  </a:extLst>
                </p:cNvPr>
                <p:cNvCxnSpPr/>
                <p:nvPr/>
              </p:nvCxnSpPr>
              <p:spPr bwMode="auto">
                <a:xfrm>
                  <a:off x="2957639" y="3231539"/>
                  <a:ext cx="404602" cy="0"/>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Arrow Connector 175">
                  <a:extLst>
                    <a:ext uri="{FF2B5EF4-FFF2-40B4-BE49-F238E27FC236}">
                      <a16:creationId xmlns:a16="http://schemas.microsoft.com/office/drawing/2014/main" id="{B76EB75A-657F-733D-7C9A-7D4BDDEDC38B}"/>
                    </a:ext>
                  </a:extLst>
                </p:cNvPr>
                <p:cNvCxnSpPr>
                  <a:endCxn id="179" idx="2"/>
                </p:cNvCxnSpPr>
                <p:nvPr/>
              </p:nvCxnSpPr>
              <p:spPr bwMode="auto">
                <a:xfrm>
                  <a:off x="2957639" y="2620952"/>
                  <a:ext cx="404602" cy="610587"/>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Arrow Connector 176">
                  <a:extLst>
                    <a:ext uri="{FF2B5EF4-FFF2-40B4-BE49-F238E27FC236}">
                      <a16:creationId xmlns:a16="http://schemas.microsoft.com/office/drawing/2014/main" id="{B4D59D08-ECCC-BB86-E1A3-7D86D4F5B972}"/>
                    </a:ext>
                  </a:extLst>
                </p:cNvPr>
                <p:cNvCxnSpPr>
                  <a:endCxn id="178" idx="2"/>
                </p:cNvCxnSpPr>
                <p:nvPr/>
              </p:nvCxnSpPr>
              <p:spPr bwMode="auto">
                <a:xfrm flipV="1">
                  <a:off x="2957639" y="2620952"/>
                  <a:ext cx="404602" cy="639447"/>
                </a:xfrm>
                <a:prstGeom prst="straightConnector1">
                  <a:avLst/>
                </a:prstGeom>
                <a:solidFill>
                  <a:schemeClr val="accent1"/>
                </a:solidFill>
                <a:ln w="12700" cap="flat" cmpd="sng" algn="ctr">
                  <a:solidFill>
                    <a:srgbClr val="002060"/>
                  </a:solidFill>
                  <a:prstDash val="solid"/>
                  <a:miter lim="800000"/>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graphicFrame>
        <p:nvGraphicFramePr>
          <p:cNvPr id="2" name="Object 1">
            <a:extLst>
              <a:ext uri="{FF2B5EF4-FFF2-40B4-BE49-F238E27FC236}">
                <a16:creationId xmlns:a16="http://schemas.microsoft.com/office/drawing/2014/main" id="{A08DCFFE-8534-97CA-F4EE-92089D0CC976}"/>
              </a:ext>
            </a:extLst>
          </p:cNvPr>
          <p:cNvGraphicFramePr>
            <a:graphicFrameLocks noChangeAspect="1"/>
          </p:cNvGraphicFramePr>
          <p:nvPr>
            <p:extLst>
              <p:ext uri="{D42A27DB-BD31-4B8C-83A1-F6EECF244321}">
                <p14:modId xmlns:p14="http://schemas.microsoft.com/office/powerpoint/2010/main" val="561057201"/>
              </p:ext>
            </p:extLst>
          </p:nvPr>
        </p:nvGraphicFramePr>
        <p:xfrm>
          <a:off x="2157082" y="3089590"/>
          <a:ext cx="4254500" cy="801687"/>
        </p:xfrm>
        <a:graphic>
          <a:graphicData uri="http://schemas.openxmlformats.org/presentationml/2006/ole">
            <mc:AlternateContent xmlns:mc="http://schemas.openxmlformats.org/markup-compatibility/2006">
              <mc:Choice xmlns:v="urn:schemas-microsoft-com:vml" Requires="v">
                <p:oleObj name="Equation" r:id="rId2" imgW="2425680" imgH="457200" progId="Equation.DSMT4">
                  <p:embed/>
                </p:oleObj>
              </mc:Choice>
              <mc:Fallback>
                <p:oleObj name="Equation" r:id="rId2" imgW="2425680" imgH="457200" progId="Equation.DSMT4">
                  <p:embed/>
                  <p:pic>
                    <p:nvPicPr>
                      <p:cNvPr id="0" name=""/>
                      <p:cNvPicPr/>
                      <p:nvPr/>
                    </p:nvPicPr>
                    <p:blipFill>
                      <a:blip r:embed="rId3"/>
                      <a:stretch>
                        <a:fillRect/>
                      </a:stretch>
                    </p:blipFill>
                    <p:spPr>
                      <a:xfrm>
                        <a:off x="2157082" y="3089590"/>
                        <a:ext cx="4254500" cy="801687"/>
                      </a:xfrm>
                      <a:prstGeom prst="rect">
                        <a:avLst/>
                      </a:prstGeom>
                    </p:spPr>
                  </p:pic>
                </p:oleObj>
              </mc:Fallback>
            </mc:AlternateContent>
          </a:graphicData>
        </a:graphic>
      </p:graphicFrame>
    </p:spTree>
    <p:extLst>
      <p:ext uri="{BB962C8B-B14F-4D97-AF65-F5344CB8AC3E}">
        <p14:creationId xmlns:p14="http://schemas.microsoft.com/office/powerpoint/2010/main" val="2305222421"/>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55606</TotalTime>
  <Words>4787</Words>
  <Application>Microsoft Office PowerPoint</Application>
  <PresentationFormat>On-screen Show (16:9)</PresentationFormat>
  <Paragraphs>438</Paragraphs>
  <Slides>60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5" baseType="lpstr">
      <vt:lpstr>Arial</vt:lpstr>
      <vt:lpstr>Tahoma</vt:lpstr>
      <vt:lpstr>Wingdings</vt:lpstr>
      <vt:lpstr>Blends</vt:lpstr>
      <vt:lpstr>Equation</vt:lpstr>
      <vt:lpstr>Chapter 10 – Normalization and Optimization Methods</vt:lpstr>
      <vt:lpstr>In This Chapter</vt:lpstr>
      <vt:lpstr>PowerPoint Presentation</vt:lpstr>
      <vt:lpstr>Normalizing Data Sets</vt:lpstr>
      <vt:lpstr>Normalization Method</vt:lpstr>
      <vt:lpstr>Normalizing Data Sets</vt:lpstr>
      <vt:lpstr>Why Normalizing Data Sets</vt:lpstr>
      <vt:lpstr>PowerPoint Presentation</vt:lpstr>
      <vt:lpstr>Exploding and Vanishing Gradients due to Initialization</vt:lpstr>
      <vt:lpstr>Vanishing Gradients due to Activation Function</vt:lpstr>
      <vt:lpstr>PowerPoint Presentation</vt:lpstr>
      <vt:lpstr>Reason for Gradient Checking</vt:lpstr>
      <vt:lpstr>Computing a Derivative</vt:lpstr>
      <vt:lpstr>Comparing Calculated and Computed Gradients</vt:lpstr>
      <vt:lpstr>Gradient Check in Vector Form</vt:lpstr>
      <vt:lpstr>Checking the Norms</vt:lpstr>
      <vt:lpstr>Gradient Checking Implementation Notes</vt:lpstr>
      <vt:lpstr>PowerPoint Presentation</vt:lpstr>
      <vt:lpstr>Batch Normalization</vt:lpstr>
      <vt:lpstr>Batch Input Normalization (1/3)</vt:lpstr>
      <vt:lpstr>Batch Input Normalization   (2/3)</vt:lpstr>
      <vt:lpstr>Batch Input Normalization    (3/3)</vt:lpstr>
      <vt:lpstr>PowerPoint Presentation</vt:lpstr>
      <vt:lpstr>Definition of a Batch vs Mini-Batches</vt:lpstr>
      <vt:lpstr>Batch Normalization at Test Time</vt:lpstr>
      <vt:lpstr>Batch vs Mini-Batch</vt:lpstr>
      <vt:lpstr>One Step of Mini-Batch Gradient Descent - Pseudocode</vt:lpstr>
      <vt:lpstr>Gradient Descent with Mini-Batches</vt:lpstr>
      <vt:lpstr>Stochastic Gradient Descent</vt:lpstr>
      <vt:lpstr>Training with Mini-Batch Gradient Descent</vt:lpstr>
      <vt:lpstr>Summary of Batch vs Mini-Batch Optimization</vt:lpstr>
      <vt:lpstr>Choosing a Mini-Batch Size</vt:lpstr>
      <vt:lpstr>Conclusion on Regularization</vt:lpstr>
      <vt:lpstr>PowerPoint Presentation</vt:lpstr>
      <vt:lpstr>The Sense of “Simple” Average</vt:lpstr>
      <vt:lpstr>Simple Moving Average (SMA)</vt:lpstr>
      <vt:lpstr>Weighted Moving Average </vt:lpstr>
      <vt:lpstr>Weighted Moving Average with Constant Weights</vt:lpstr>
      <vt:lpstr>Exponential Moving Average (EMA)</vt:lpstr>
      <vt:lpstr>Recursive Expression  for Exponential Moving Average (EMA)</vt:lpstr>
      <vt:lpstr>EVA Smoothing Factor β</vt:lpstr>
      <vt:lpstr>Example of EVA</vt:lpstr>
      <vt:lpstr>PowerPoint Presentation</vt:lpstr>
      <vt:lpstr>Gradient Descent - Traditional</vt:lpstr>
      <vt:lpstr>Gradient Descent with Momentum</vt:lpstr>
      <vt:lpstr>Hyperparameters for Gradient Descent with Momentum</vt:lpstr>
      <vt:lpstr>PowerPoint Presentation</vt:lpstr>
      <vt:lpstr>RMSprop - Root Mean Squared Propagation </vt:lpstr>
      <vt:lpstr>Rprop as a Foundation for MSRprop</vt:lpstr>
      <vt:lpstr>How does Rprop Work (1/2)</vt:lpstr>
      <vt:lpstr>How does Rprop Work (2/2)</vt:lpstr>
      <vt:lpstr>From Rprop to MSRprop</vt:lpstr>
      <vt:lpstr>MSRprop</vt:lpstr>
      <vt:lpstr>MSRprop to Optimize in a Saddle Area</vt:lpstr>
      <vt:lpstr>PowerPoint Presentation</vt:lpstr>
      <vt:lpstr>Adam - Adaptive Moment Estimation</vt:lpstr>
      <vt:lpstr>The Essence of Adam Optimization</vt:lpstr>
      <vt:lpstr>The Adam Algorithm</vt:lpstr>
      <vt:lpstr>Hyperparameters Choice</vt:lpstr>
      <vt:lpstr>Chapter 10 – Normalization and Optimization Methods</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Aityan, Sergey</cp:lastModifiedBy>
  <cp:revision>848</cp:revision>
  <cp:lastPrinted>1601-01-01T00:00:00Z</cp:lastPrinted>
  <dcterms:created xsi:type="dcterms:W3CDTF">2003-11-11T09:16:48Z</dcterms:created>
  <dcterms:modified xsi:type="dcterms:W3CDTF">2024-08-22T04:33:21Z</dcterms:modified>
</cp:coreProperties>
</file>