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36"/>
  </p:notesMasterIdLst>
  <p:handoutMasterIdLst>
    <p:handoutMasterId r:id="rId37"/>
  </p:handoutMasterIdLst>
  <p:sldIdLst>
    <p:sldId id="835" r:id="rId2"/>
    <p:sldId id="930" r:id="rId3"/>
    <p:sldId id="944" r:id="rId4"/>
    <p:sldId id="945" r:id="rId5"/>
    <p:sldId id="963" r:id="rId6"/>
    <p:sldId id="946" r:id="rId7"/>
    <p:sldId id="964" r:id="rId8"/>
    <p:sldId id="965" r:id="rId9"/>
    <p:sldId id="953" r:id="rId10"/>
    <p:sldId id="948" r:id="rId11"/>
    <p:sldId id="967" r:id="rId12"/>
    <p:sldId id="950" r:id="rId13"/>
    <p:sldId id="969" r:id="rId14"/>
    <p:sldId id="966" r:id="rId15"/>
    <p:sldId id="949" r:id="rId16"/>
    <p:sldId id="968" r:id="rId17"/>
    <p:sldId id="951" r:id="rId18"/>
    <p:sldId id="970" r:id="rId19"/>
    <p:sldId id="952" r:id="rId20"/>
    <p:sldId id="971" r:id="rId21"/>
    <p:sldId id="954" r:id="rId22"/>
    <p:sldId id="955" r:id="rId23"/>
    <p:sldId id="973" r:id="rId24"/>
    <p:sldId id="957" r:id="rId25"/>
    <p:sldId id="956" r:id="rId26"/>
    <p:sldId id="974" r:id="rId27"/>
    <p:sldId id="975" r:id="rId28"/>
    <p:sldId id="958" r:id="rId29"/>
    <p:sldId id="959" r:id="rId30"/>
    <p:sldId id="977" r:id="rId31"/>
    <p:sldId id="978" r:id="rId32"/>
    <p:sldId id="979" r:id="rId33"/>
    <p:sldId id="976" r:id="rId34"/>
    <p:sldId id="943" r:id="rId35"/>
  </p:sldIdLst>
  <p:sldSz cx="9144000" cy="5143500" type="screen16x9"/>
  <p:notesSz cx="6950075" cy="92360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8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342900" algn="l" rtl="0" fontAlgn="base">
      <a:spcBef>
        <a:spcPct val="0"/>
      </a:spcBef>
      <a:spcAft>
        <a:spcPct val="0"/>
      </a:spcAft>
      <a:defRPr sz="18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685800" algn="l" rtl="0" fontAlgn="base">
      <a:spcBef>
        <a:spcPct val="0"/>
      </a:spcBef>
      <a:spcAft>
        <a:spcPct val="0"/>
      </a:spcAft>
      <a:defRPr sz="18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028700" algn="l" rtl="0" fontAlgn="base">
      <a:spcBef>
        <a:spcPct val="0"/>
      </a:spcBef>
      <a:spcAft>
        <a:spcPct val="0"/>
      </a:spcAft>
      <a:defRPr sz="18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371600" algn="l" rtl="0" fontAlgn="base">
      <a:spcBef>
        <a:spcPct val="0"/>
      </a:spcBef>
      <a:spcAft>
        <a:spcPct val="0"/>
      </a:spcAft>
      <a:defRPr sz="18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1714500" algn="l" defTabSz="685800" rtl="0" eaLnBrk="1" latinLnBrk="0" hangingPunct="1">
      <a:defRPr sz="18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057400" algn="l" defTabSz="685800" rtl="0" eaLnBrk="1" latinLnBrk="0" hangingPunct="1">
      <a:defRPr sz="18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2400300" algn="l" defTabSz="685800" rtl="0" eaLnBrk="1" latinLnBrk="0" hangingPunct="1">
      <a:defRPr sz="18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2743200" algn="l" defTabSz="685800" rtl="0" eaLnBrk="1" latinLnBrk="0" hangingPunct="1">
      <a:defRPr sz="18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>
          <p15:clr>
            <a:srgbClr val="A4A3A4"/>
          </p15:clr>
        </p15:guide>
        <p15:guide id="2" pos="218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FBFF"/>
    <a:srgbClr val="E1FCFF"/>
    <a:srgbClr val="B9EDFF"/>
    <a:srgbClr val="FFE5E5"/>
    <a:srgbClr val="FFC1C1"/>
    <a:srgbClr val="B8F8A6"/>
    <a:srgbClr val="FBFBD1"/>
    <a:srgbClr val="FFFFFF"/>
    <a:srgbClr val="FF0000"/>
    <a:srgbClr val="FF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75" autoAdjust="0"/>
    <p:restoredTop sz="90929"/>
  </p:normalViewPr>
  <p:slideViewPr>
    <p:cSldViewPr>
      <p:cViewPr varScale="1">
        <p:scale>
          <a:sx n="139" d="100"/>
          <a:sy n="139" d="100"/>
        </p:scale>
        <p:origin x="72" y="22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74"/>
    </p:cViewPr>
  </p:sorterViewPr>
  <p:notesViewPr>
    <p:cSldViewPr>
      <p:cViewPr varScale="1">
        <p:scale>
          <a:sx n="85" d="100"/>
          <a:sy n="85" d="100"/>
        </p:scale>
        <p:origin x="3342" y="90"/>
      </p:cViewPr>
      <p:guideLst>
        <p:guide orient="horz" pos="2909"/>
        <p:guide pos="218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14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92" tIns="46246" rIns="92492" bIns="46246" numCol="1" anchor="t" anchorCtr="0" compatLnSpc="1">
            <a:prstTxWarp prst="textNoShape">
              <a:avLst/>
            </a:prstTxWarp>
          </a:bodyPr>
          <a:lstStyle>
            <a:lvl1pPr defTabSz="92551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8588" y="0"/>
            <a:ext cx="30114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92" tIns="46246" rIns="92492" bIns="46246" numCol="1" anchor="t" anchorCtr="0" compatLnSpc="1">
            <a:prstTxWarp prst="textNoShape">
              <a:avLst/>
            </a:prstTxWarp>
          </a:bodyPr>
          <a:lstStyle>
            <a:lvl1pPr algn="r" defTabSz="92551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4113"/>
            <a:ext cx="30114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92" tIns="46246" rIns="92492" bIns="46246" numCol="1" anchor="b" anchorCtr="0" compatLnSpc="1">
            <a:prstTxWarp prst="textNoShape">
              <a:avLst/>
            </a:prstTxWarp>
          </a:bodyPr>
          <a:lstStyle>
            <a:lvl1pPr defTabSz="92551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8588" y="8774113"/>
            <a:ext cx="301148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92" tIns="46246" rIns="92492" bIns="46246" numCol="1" anchor="b" anchorCtr="0" compatLnSpc="1">
            <a:prstTxWarp prst="textNoShape">
              <a:avLst/>
            </a:prstTxWarp>
          </a:bodyPr>
          <a:lstStyle>
            <a:lvl1pPr algn="r" defTabSz="925513">
              <a:defRPr sz="1200" smtClean="0"/>
            </a:lvl1pPr>
          </a:lstStyle>
          <a:p>
            <a:pPr>
              <a:defRPr/>
            </a:pPr>
            <a:fld id="{F1D50257-17F5-44CD-923E-9E9E8834CB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9827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14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92" tIns="46246" rIns="92492" bIns="46246" numCol="1" anchor="t" anchorCtr="0" compatLnSpc="1">
            <a:prstTxWarp prst="textNoShape">
              <a:avLst/>
            </a:prstTxWarp>
          </a:bodyPr>
          <a:lstStyle>
            <a:lvl1pPr defTabSz="92551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38588" y="0"/>
            <a:ext cx="30114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92" tIns="46246" rIns="92492" bIns="46246" numCol="1" anchor="t" anchorCtr="0" compatLnSpc="1">
            <a:prstTxWarp prst="textNoShape">
              <a:avLst/>
            </a:prstTxWarp>
          </a:bodyPr>
          <a:lstStyle>
            <a:lvl1pPr algn="r" defTabSz="92551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96875" y="692150"/>
            <a:ext cx="6156325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93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7100" y="4387850"/>
            <a:ext cx="5095875" cy="415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92" tIns="46246" rIns="92492" bIns="462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93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4113"/>
            <a:ext cx="30114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92" tIns="46246" rIns="92492" bIns="46246" numCol="1" anchor="b" anchorCtr="0" compatLnSpc="1">
            <a:prstTxWarp prst="textNoShape">
              <a:avLst/>
            </a:prstTxWarp>
          </a:bodyPr>
          <a:lstStyle>
            <a:lvl1pPr defTabSz="92551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8588" y="8774113"/>
            <a:ext cx="301148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92" tIns="46246" rIns="92492" bIns="46246" numCol="1" anchor="b" anchorCtr="0" compatLnSpc="1">
            <a:prstTxWarp prst="textNoShape">
              <a:avLst/>
            </a:prstTxWarp>
          </a:bodyPr>
          <a:lstStyle>
            <a:lvl1pPr algn="r" defTabSz="925513">
              <a:defRPr sz="1200" smtClean="0"/>
            </a:lvl1pPr>
          </a:lstStyle>
          <a:p>
            <a:pPr>
              <a:defRPr/>
            </a:pPr>
            <a:fld id="{72847581-2AB3-4E1B-9DDC-68E157F3E9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2272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900" kern="1200">
        <a:solidFill>
          <a:schemeClr val="tx1"/>
        </a:solidFill>
        <a:latin typeface="Arial" charset="0"/>
        <a:ea typeface="+mn-ea"/>
        <a:cs typeface="+mn-cs"/>
      </a:defRPr>
    </a:lvl1pPr>
    <a:lvl2pPr marL="342900" algn="l" rtl="0" eaLnBrk="0" fontAlgn="base" hangingPunct="0">
      <a:spcBef>
        <a:spcPct val="30000"/>
      </a:spcBef>
      <a:spcAft>
        <a:spcPct val="0"/>
      </a:spcAft>
      <a:defRPr kumimoji="1" sz="900" kern="1200">
        <a:solidFill>
          <a:schemeClr val="tx1"/>
        </a:solidFill>
        <a:latin typeface="Arial" charset="0"/>
        <a:ea typeface="+mn-ea"/>
        <a:cs typeface="+mn-cs"/>
      </a:defRPr>
    </a:lvl2pPr>
    <a:lvl3pPr marL="685800" algn="l" rtl="0" eaLnBrk="0" fontAlgn="base" hangingPunct="0">
      <a:spcBef>
        <a:spcPct val="30000"/>
      </a:spcBef>
      <a:spcAft>
        <a:spcPct val="0"/>
      </a:spcAft>
      <a:defRPr kumimoji="1" sz="900" kern="1200">
        <a:solidFill>
          <a:schemeClr val="tx1"/>
        </a:solidFill>
        <a:latin typeface="Arial" charset="0"/>
        <a:ea typeface="+mn-ea"/>
        <a:cs typeface="+mn-cs"/>
      </a:defRPr>
    </a:lvl3pPr>
    <a:lvl4pPr marL="1028700" algn="l" rtl="0" eaLnBrk="0" fontAlgn="base" hangingPunct="0">
      <a:spcBef>
        <a:spcPct val="30000"/>
      </a:spcBef>
      <a:spcAft>
        <a:spcPct val="0"/>
      </a:spcAft>
      <a:defRPr kumimoji="1" sz="900" kern="1200">
        <a:solidFill>
          <a:schemeClr val="tx1"/>
        </a:solidFill>
        <a:latin typeface="Arial" charset="0"/>
        <a:ea typeface="+mn-ea"/>
        <a:cs typeface="+mn-cs"/>
      </a:defRPr>
    </a:lvl4pPr>
    <a:lvl5pPr marL="1371600" algn="l" rtl="0" eaLnBrk="0" fontAlgn="base" hangingPunct="0">
      <a:spcBef>
        <a:spcPct val="30000"/>
      </a:spcBef>
      <a:spcAft>
        <a:spcPct val="0"/>
      </a:spcAft>
      <a:defRPr kumimoji="1" sz="900" kern="1200">
        <a:solidFill>
          <a:schemeClr val="tx1"/>
        </a:solidFill>
        <a:latin typeface="Arial" charset="0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2"/>
          <p:cNvSpPr>
            <a:spLocks noChangeArrowheads="1"/>
          </p:cNvSpPr>
          <p:nvPr userDrawn="1"/>
        </p:nvSpPr>
        <p:spPr bwMode="ltGray">
          <a:xfrm>
            <a:off x="398464" y="2227660"/>
            <a:ext cx="668337" cy="355997"/>
          </a:xfrm>
          <a:prstGeom prst="rect">
            <a:avLst/>
          </a:prstGeom>
          <a:gradFill rotWithShape="0">
            <a:gsLst>
              <a:gs pos="0">
                <a:srgbClr val="9966FF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1800"/>
          </a:p>
        </p:txBody>
      </p:sp>
      <p:sp>
        <p:nvSpPr>
          <p:cNvPr id="5" name="Rectangle 25"/>
          <p:cNvSpPr>
            <a:spLocks noChangeArrowheads="1"/>
          </p:cNvSpPr>
          <p:nvPr userDrawn="1"/>
        </p:nvSpPr>
        <p:spPr bwMode="ltGray">
          <a:xfrm>
            <a:off x="522288" y="2532460"/>
            <a:ext cx="849312" cy="355997"/>
          </a:xfrm>
          <a:prstGeom prst="rect">
            <a:avLst/>
          </a:prstGeom>
          <a:gradFill rotWithShape="0">
            <a:gsLst>
              <a:gs pos="0">
                <a:srgbClr val="FF00FF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1800"/>
          </a:p>
        </p:txBody>
      </p:sp>
      <p:sp>
        <p:nvSpPr>
          <p:cNvPr id="6" name="Rectangle 27"/>
          <p:cNvSpPr>
            <a:spLocks noChangeArrowheads="1"/>
          </p:cNvSpPr>
          <p:nvPr userDrawn="1"/>
        </p:nvSpPr>
        <p:spPr bwMode="ltGray">
          <a:xfrm>
            <a:off x="107950" y="2477692"/>
            <a:ext cx="560388" cy="316706"/>
          </a:xfrm>
          <a:prstGeom prst="rect">
            <a:avLst/>
          </a:prstGeom>
          <a:gradFill rotWithShape="0">
            <a:gsLst>
              <a:gs pos="0">
                <a:srgbClr val="CCCC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1800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635001" y="2103835"/>
            <a:ext cx="31750" cy="789384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800"/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 flipV="1">
            <a:off x="315913" y="2720578"/>
            <a:ext cx="8693150" cy="41672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800"/>
          </a:p>
        </p:txBody>
      </p:sp>
      <p:sp>
        <p:nvSpPr>
          <p:cNvPr id="9" name="Text Box 29"/>
          <p:cNvSpPr txBox="1">
            <a:spLocks noChangeArrowheads="1"/>
          </p:cNvSpPr>
          <p:nvPr userDrawn="1"/>
        </p:nvSpPr>
        <p:spPr bwMode="auto">
          <a:xfrm>
            <a:off x="6019800" y="113340"/>
            <a:ext cx="298926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lang="en-US" sz="1800" dirty="0"/>
              <a:t>Sergey K. Aityan</a:t>
            </a:r>
          </a:p>
          <a:p>
            <a:pPr>
              <a:spcBef>
                <a:spcPts val="0"/>
              </a:spcBef>
              <a:defRPr/>
            </a:pPr>
            <a:r>
              <a:rPr lang="en-US" sz="1800" dirty="0"/>
              <a:t>s.aityan@northeastern.edu</a:t>
            </a:r>
          </a:p>
        </p:txBody>
      </p:sp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524000" y="3095491"/>
            <a:ext cx="5564995" cy="59888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Box 29">
            <a:extLst>
              <a:ext uri="{FF2B5EF4-FFF2-40B4-BE49-F238E27FC236}">
                <a16:creationId xmlns:a16="http://schemas.microsoft.com/office/drawing/2014/main" id="{A64F5065-D737-E9BE-1E51-58481296AB4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82676" y="1978942"/>
            <a:ext cx="739457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4800" baseline="0" dirty="0">
                <a:solidFill>
                  <a:srgbClr val="333399"/>
                </a:solidFill>
              </a:rPr>
              <a:t>Artificial Neural Networks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2456850-AB26-F658-4BCE-ACAB9ECB156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6687" y="189691"/>
            <a:ext cx="2074864" cy="58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264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90659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472" y="1047751"/>
            <a:ext cx="3984127" cy="36576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AB43A41-22AC-44C6-F385-3B4D3B2D5428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626473" y="1047751"/>
            <a:ext cx="3984127" cy="363266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76081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385" y="1114189"/>
            <a:ext cx="8182215" cy="1305162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472" y="2792489"/>
            <a:ext cx="3984127" cy="191286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AB43A41-22AC-44C6-F385-3B4D3B2D5428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626473" y="2767555"/>
            <a:ext cx="3984127" cy="191286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0138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45634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1226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37" name="Rectangle 25"/>
          <p:cNvSpPr>
            <a:spLocks noChangeArrowheads="1"/>
          </p:cNvSpPr>
          <p:nvPr userDrawn="1"/>
        </p:nvSpPr>
        <p:spPr bwMode="ltGray">
          <a:xfrm>
            <a:off x="398464" y="303610"/>
            <a:ext cx="668337" cy="355997"/>
          </a:xfrm>
          <a:prstGeom prst="rect">
            <a:avLst/>
          </a:prstGeom>
          <a:gradFill rotWithShape="0">
            <a:gsLst>
              <a:gs pos="0">
                <a:srgbClr val="9966FF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1800"/>
          </a:p>
        </p:txBody>
      </p:sp>
      <p:sp>
        <p:nvSpPr>
          <p:cNvPr id="64538" name="Rectangle 26"/>
          <p:cNvSpPr>
            <a:spLocks noChangeArrowheads="1"/>
          </p:cNvSpPr>
          <p:nvPr userDrawn="1"/>
        </p:nvSpPr>
        <p:spPr bwMode="ltGray">
          <a:xfrm>
            <a:off x="522288" y="608410"/>
            <a:ext cx="849312" cy="355997"/>
          </a:xfrm>
          <a:prstGeom prst="rect">
            <a:avLst/>
          </a:prstGeom>
          <a:gradFill rotWithShape="0">
            <a:gsLst>
              <a:gs pos="0">
                <a:srgbClr val="FF00FF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1800"/>
          </a:p>
        </p:txBody>
      </p:sp>
      <p:sp>
        <p:nvSpPr>
          <p:cNvPr id="64539" name="Rectangle 27"/>
          <p:cNvSpPr>
            <a:spLocks noChangeArrowheads="1"/>
          </p:cNvSpPr>
          <p:nvPr userDrawn="1"/>
        </p:nvSpPr>
        <p:spPr bwMode="ltGray">
          <a:xfrm>
            <a:off x="107950" y="553641"/>
            <a:ext cx="560388" cy="316706"/>
          </a:xfrm>
          <a:prstGeom prst="rect">
            <a:avLst/>
          </a:prstGeom>
          <a:gradFill rotWithShape="0">
            <a:gsLst>
              <a:gs pos="0">
                <a:srgbClr val="CCCC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1800"/>
          </a:p>
        </p:txBody>
      </p:sp>
      <p:sp>
        <p:nvSpPr>
          <p:cNvPr id="64520" name="Rectangle 8"/>
          <p:cNvSpPr>
            <a:spLocks noChangeArrowheads="1"/>
          </p:cNvSpPr>
          <p:nvPr/>
        </p:nvSpPr>
        <p:spPr bwMode="gray">
          <a:xfrm>
            <a:off x="434976" y="776287"/>
            <a:ext cx="8226425" cy="23813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180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393827" y="285750"/>
            <a:ext cx="6723055" cy="49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4975" y="1098321"/>
            <a:ext cx="8251823" cy="3456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64526" name="Text Box 14"/>
          <p:cNvSpPr txBox="1">
            <a:spLocks noChangeArrowheads="1"/>
          </p:cNvSpPr>
          <p:nvPr userDrawn="1"/>
        </p:nvSpPr>
        <p:spPr bwMode="auto">
          <a:xfrm>
            <a:off x="0" y="0"/>
            <a:ext cx="2286000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500" dirty="0"/>
              <a:t>Sergey Aityan</a:t>
            </a:r>
          </a:p>
        </p:txBody>
      </p:sp>
      <p:sp>
        <p:nvSpPr>
          <p:cNvPr id="64529" name="Text Box 17"/>
          <p:cNvSpPr txBox="1">
            <a:spLocks noChangeArrowheads="1"/>
          </p:cNvSpPr>
          <p:nvPr userDrawn="1"/>
        </p:nvSpPr>
        <p:spPr bwMode="auto">
          <a:xfrm>
            <a:off x="7543800" y="4862468"/>
            <a:ext cx="1371600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350" dirty="0"/>
              <a:t>Slide </a:t>
            </a:r>
            <a:fld id="{67157EC5-6444-444D-B5D1-86515F90BDAD}" type="slidenum">
              <a:rPr lang="en-US" altLang="en-US" sz="1350"/>
              <a:pPr algn="r" eaLnBrk="1" hangingPunct="1">
                <a:spcBef>
                  <a:spcPct val="50000"/>
                </a:spcBef>
              </a:pPr>
              <a:t>‹#›</a:t>
            </a:fld>
            <a:r>
              <a:rPr lang="en-US" altLang="en-US" sz="1350" dirty="0"/>
              <a:t> / 33</a:t>
            </a:r>
          </a:p>
        </p:txBody>
      </p:sp>
      <p:sp>
        <p:nvSpPr>
          <p:cNvPr id="64530" name="Text Box 18"/>
          <p:cNvSpPr txBox="1">
            <a:spLocks noChangeArrowheads="1"/>
          </p:cNvSpPr>
          <p:nvPr userDrawn="1"/>
        </p:nvSpPr>
        <p:spPr bwMode="auto">
          <a:xfrm>
            <a:off x="125342" y="4879390"/>
            <a:ext cx="3379858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350" dirty="0"/>
              <a:t>Artificial Neural Networks</a:t>
            </a:r>
          </a:p>
        </p:txBody>
      </p:sp>
      <p:sp>
        <p:nvSpPr>
          <p:cNvPr id="64532" name="Rectangle 20"/>
          <p:cNvSpPr>
            <a:spLocks noChangeArrowheads="1"/>
          </p:cNvSpPr>
          <p:nvPr userDrawn="1"/>
        </p:nvSpPr>
        <p:spPr bwMode="auto">
          <a:xfrm>
            <a:off x="2853007" y="4872954"/>
            <a:ext cx="4301947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350" dirty="0"/>
              <a:t>Chapter 11 – Learning Rate Decay - Hyperparameters</a:t>
            </a:r>
          </a:p>
        </p:txBody>
      </p:sp>
      <p:sp>
        <p:nvSpPr>
          <p:cNvPr id="64533" name="Line 21"/>
          <p:cNvSpPr>
            <a:spLocks noChangeShapeType="1"/>
          </p:cNvSpPr>
          <p:nvPr userDrawn="1"/>
        </p:nvSpPr>
        <p:spPr bwMode="auto">
          <a:xfrm>
            <a:off x="76200" y="4901453"/>
            <a:ext cx="8686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en-US" sz="1800"/>
          </a:p>
        </p:txBody>
      </p:sp>
      <p:cxnSp>
        <p:nvCxnSpPr>
          <p:cNvPr id="3" name="Straight Connector 2"/>
          <p:cNvCxnSpPr/>
          <p:nvPr userDrawn="1"/>
        </p:nvCxnSpPr>
        <p:spPr bwMode="auto">
          <a:xfrm>
            <a:off x="732631" y="228601"/>
            <a:ext cx="0" cy="73580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9" r:id="rId2"/>
    <p:sldLayoutId id="2147483681" r:id="rId3"/>
    <p:sldLayoutId id="2147483682" r:id="rId4"/>
    <p:sldLayoutId id="2147483675" r:id="rId5"/>
    <p:sldLayoutId id="2147483674" r:id="rId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ahoma" pitchFamily="34" charset="0"/>
        </a:defRPr>
      </a:lvl5pPr>
      <a:lvl6pPr marL="3429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ahoma" pitchFamily="34" charset="0"/>
        </a:defRPr>
      </a:lvl6pPr>
      <a:lvl7pPr marL="6858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ahoma" pitchFamily="34" charset="0"/>
        </a:defRPr>
      </a:lvl7pPr>
      <a:lvl8pPr marL="10287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ahoma" pitchFamily="34" charset="0"/>
        </a:defRPr>
      </a:lvl8pPr>
      <a:lvl9pPr marL="13716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ahoma" pitchFamily="34" charset="0"/>
        </a:defRPr>
      </a:lvl9pPr>
    </p:titleStyle>
    <p:bodyStyle>
      <a:lvl1pPr marL="257175" indent="-257175" algn="l" rtl="0" eaLnBrk="0" fontAlgn="base" hangingPunct="0">
        <a:spcBef>
          <a:spcPts val="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ts val="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v"/>
        <a:defRPr sz="2000">
          <a:solidFill>
            <a:schemeClr val="tx1"/>
          </a:solidFill>
          <a:latin typeface="+mn-lt"/>
        </a:defRPr>
      </a:lvl2pPr>
      <a:lvl3pPr marL="942975" indent="-257175" algn="l" rtl="0" eaLnBrk="0" fontAlgn="base" hangingPunct="0">
        <a:spcBef>
          <a:spcPts val="0"/>
        </a:spcBef>
        <a:spcAft>
          <a:spcPct val="0"/>
        </a:spcAft>
        <a:buClr>
          <a:srgbClr val="008000"/>
        </a:buClr>
        <a:buSzPct val="70000"/>
        <a:buFont typeface="Wingdings" panose="05000000000000000000" pitchFamily="2" charset="2"/>
        <a:buChar char="ü"/>
        <a:defRPr sz="2000">
          <a:solidFill>
            <a:schemeClr val="tx1"/>
          </a:solidFill>
          <a:latin typeface="+mn-lt"/>
        </a:defRPr>
      </a:lvl3pPr>
      <a:lvl4pPr marL="1200150" indent="-171450" algn="l" rtl="0" eaLnBrk="0" fontAlgn="base" hangingPunct="0">
        <a:spcBef>
          <a:spcPts val="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1800">
          <a:solidFill>
            <a:schemeClr val="tx1"/>
          </a:solidFill>
          <a:latin typeface="+mn-lt"/>
        </a:defRPr>
      </a:lvl4pPr>
      <a:lvl5pPr marL="1543050" indent="-171450" algn="l" rtl="0" eaLnBrk="0" fontAlgn="base" hangingPunct="0">
        <a:spcBef>
          <a:spcPts val="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500">
          <a:solidFill>
            <a:schemeClr val="tx1"/>
          </a:solidFill>
          <a:latin typeface="+mn-lt"/>
        </a:defRPr>
      </a:lvl5pPr>
      <a:lvl6pPr marL="1885950" indent="-1714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500">
          <a:solidFill>
            <a:schemeClr val="tx1"/>
          </a:solidFill>
          <a:latin typeface="+mn-lt"/>
        </a:defRPr>
      </a:lvl6pPr>
      <a:lvl7pPr marL="2228850" indent="-1714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500">
          <a:solidFill>
            <a:schemeClr val="tx1"/>
          </a:solidFill>
          <a:latin typeface="+mn-lt"/>
        </a:defRPr>
      </a:lvl7pPr>
      <a:lvl8pPr marL="2571750" indent="-1714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500">
          <a:solidFill>
            <a:schemeClr val="tx1"/>
          </a:solidFill>
          <a:latin typeface="+mn-lt"/>
        </a:defRPr>
      </a:lvl8pPr>
      <a:lvl9pPr marL="2914650" indent="-1714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12.wmf"/><Relationship Id="rId4" Type="http://schemas.openxmlformats.org/officeDocument/2006/relationships/oleObject" Target="../embeddings/oleObject4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735B6E-92D5-AE01-69BE-3DF618D2CE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019550"/>
            <a:ext cx="7848600" cy="533400"/>
          </a:xfrm>
        </p:spPr>
        <p:txBody>
          <a:bodyPr/>
          <a:lstStyle/>
          <a:p>
            <a:pPr marL="2459038" indent="-2459038"/>
            <a:r>
              <a:rPr lang="en-US" dirty="0"/>
              <a:t>Chapter 11 – Learning Rates Decay and</a:t>
            </a:r>
            <a:br>
              <a:rPr lang="en-US" dirty="0"/>
            </a:br>
            <a:r>
              <a:rPr lang="en-US" dirty="0"/>
              <a:t>Hyperparameters</a:t>
            </a:r>
          </a:p>
        </p:txBody>
      </p:sp>
    </p:spTree>
    <p:extLst>
      <p:ext uri="{BB962C8B-B14F-4D97-AF65-F5344CB8AC3E}">
        <p14:creationId xmlns:p14="http://schemas.microsoft.com/office/powerpoint/2010/main" val="1273493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FEADFD8-679F-EE77-8E90-8E7ED9BF8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285750"/>
            <a:ext cx="6364282" cy="490538"/>
          </a:xfrm>
        </p:spPr>
        <p:txBody>
          <a:bodyPr/>
          <a:lstStyle/>
          <a:p>
            <a:r>
              <a:rPr lang="en-US" dirty="0"/>
              <a:t>Local Optima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7589180-A717-4AB8-9FF7-CC6F2D10FCE4}"/>
              </a:ext>
            </a:extLst>
          </p:cNvPr>
          <p:cNvGrpSpPr/>
          <p:nvPr/>
        </p:nvGrpSpPr>
        <p:grpSpPr>
          <a:xfrm>
            <a:off x="723900" y="1272857"/>
            <a:ext cx="7277100" cy="2597785"/>
            <a:chOff x="723900" y="1272857"/>
            <a:chExt cx="7277100" cy="2597785"/>
          </a:xfrm>
        </p:grpSpPr>
        <p:pic>
          <p:nvPicPr>
            <p:cNvPr id="4" name="Picture 3" descr="A diagram of a wave and a diagram of a wave&#10;&#10;Description automatically generated">
              <a:extLst>
                <a:ext uri="{FF2B5EF4-FFF2-40B4-BE49-F238E27FC236}">
                  <a16:creationId xmlns:a16="http://schemas.microsoft.com/office/drawing/2014/main" id="{FD71BA5A-15E2-83D2-41F6-F74603FC98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4966"/>
            <a:stretch/>
          </p:blipFill>
          <p:spPr>
            <a:xfrm>
              <a:off x="1295400" y="1272857"/>
              <a:ext cx="5943600" cy="2597785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34B4960-814A-BD79-EA06-E8F527E86824}"/>
                </a:ext>
              </a:extLst>
            </p:cNvPr>
            <p:cNvSpPr txBox="1"/>
            <p:nvPr/>
          </p:nvSpPr>
          <p:spPr>
            <a:xfrm>
              <a:off x="5943600" y="1339373"/>
              <a:ext cx="2057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Saddle point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C44ED67-33FE-25F2-E0C3-B4646A3423CD}"/>
                </a:ext>
              </a:extLst>
            </p:cNvPr>
            <p:cNvCxnSpPr/>
            <p:nvPr/>
          </p:nvCxnSpPr>
          <p:spPr bwMode="auto">
            <a:xfrm flipH="1">
              <a:off x="5943600" y="1733550"/>
              <a:ext cx="228600" cy="76200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2060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CA30861-72CF-DD09-38BA-CE36691CA2C7}"/>
                </a:ext>
              </a:extLst>
            </p:cNvPr>
            <p:cNvSpPr txBox="1"/>
            <p:nvPr/>
          </p:nvSpPr>
          <p:spPr>
            <a:xfrm>
              <a:off x="723900" y="1548884"/>
              <a:ext cx="2057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Local Optima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5F9AF176-EAFC-1858-9E1F-59725651F349}"/>
                </a:ext>
              </a:extLst>
            </p:cNvPr>
            <p:cNvCxnSpPr/>
            <p:nvPr/>
          </p:nvCxnSpPr>
          <p:spPr bwMode="auto">
            <a:xfrm>
              <a:off x="1905000" y="1918216"/>
              <a:ext cx="1295401" cy="301307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2060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8BD7C6BE-62CD-A065-0736-12C9E6A85CAB}"/>
                </a:ext>
              </a:extLst>
            </p:cNvPr>
            <p:cNvCxnSpPr/>
            <p:nvPr/>
          </p:nvCxnSpPr>
          <p:spPr bwMode="auto">
            <a:xfrm>
              <a:off x="1676400" y="1880809"/>
              <a:ext cx="457200" cy="276027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2060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0AFA707-6B49-DC8F-B492-B438F6ABDD28}"/>
                </a:ext>
              </a:extLst>
            </p:cNvPr>
            <p:cNvCxnSpPr/>
            <p:nvPr/>
          </p:nvCxnSpPr>
          <p:spPr bwMode="auto">
            <a:xfrm>
              <a:off x="1817370" y="1918216"/>
              <a:ext cx="1405891" cy="45196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2060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CAD286F-3898-522C-C37F-C3501F1D638A}"/>
                </a:ext>
              </a:extLst>
            </p:cNvPr>
            <p:cNvCxnSpPr/>
            <p:nvPr/>
          </p:nvCxnSpPr>
          <p:spPr bwMode="auto">
            <a:xfrm>
              <a:off x="1554478" y="1909466"/>
              <a:ext cx="579122" cy="378082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2060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046083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FEADFD8-679F-EE77-8E90-8E7ED9BF8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285750"/>
            <a:ext cx="6364282" cy="490538"/>
          </a:xfrm>
        </p:spPr>
        <p:txBody>
          <a:bodyPr/>
          <a:lstStyle/>
          <a:p>
            <a:r>
              <a:rPr lang="en-US" dirty="0"/>
              <a:t>Problem of Plateaus</a:t>
            </a:r>
          </a:p>
        </p:txBody>
      </p:sp>
      <p:pic>
        <p:nvPicPr>
          <p:cNvPr id="2" name="Picture 1" descr="A rainbow colored curved object&#10;&#10;Description automatically generated with medium confidence">
            <a:extLst>
              <a:ext uri="{FF2B5EF4-FFF2-40B4-BE49-F238E27FC236}">
                <a16:creationId xmlns:a16="http://schemas.microsoft.com/office/drawing/2014/main" id="{6358C3BE-32CE-0D13-8CEC-81F65DA927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252"/>
          <a:stretch/>
        </p:blipFill>
        <p:spPr>
          <a:xfrm>
            <a:off x="1371600" y="1581150"/>
            <a:ext cx="5943600" cy="2708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653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6AC1E5B-0BA6-01CC-1FE5-0232DD51DD0A}"/>
              </a:ext>
            </a:extLst>
          </p:cNvPr>
          <p:cNvSpPr txBox="1"/>
          <p:nvPr/>
        </p:nvSpPr>
        <p:spPr>
          <a:xfrm rot="20891098">
            <a:off x="1988093" y="2248584"/>
            <a:ext cx="5595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333399"/>
                </a:solidFill>
              </a:rPr>
              <a:t>Tuning Hyperparameters</a:t>
            </a:r>
          </a:p>
        </p:txBody>
      </p:sp>
    </p:spTree>
    <p:extLst>
      <p:ext uri="{BB962C8B-B14F-4D97-AF65-F5344CB8AC3E}">
        <p14:creationId xmlns:p14="http://schemas.microsoft.com/office/powerpoint/2010/main" val="1551466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9E7AD-366A-0EEF-AC09-BFC4577CB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Tuning Hyperparameters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4243F-4D76-4869-D2C4-DB3762740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98321"/>
            <a:ext cx="7507282" cy="2616429"/>
          </a:xfrm>
        </p:spPr>
        <p:txBody>
          <a:bodyPr/>
          <a:lstStyle/>
          <a:p>
            <a:r>
              <a:rPr lang="en-US" dirty="0"/>
              <a:t>Very simply a hyperparameter is external to the model that is it cannot be learned within the estimator, and whose value you cannot calculate from the data.</a:t>
            </a:r>
          </a:p>
          <a:p>
            <a:r>
              <a:rPr lang="en-US" dirty="0"/>
              <a:t>Many models have important parameters which cannot be directly estimated from the data. </a:t>
            </a:r>
          </a:p>
          <a:p>
            <a:r>
              <a:rPr lang="en-US" dirty="0"/>
              <a:t>This type of model parameter is referred to as a tuning parameter because there is no analytical formula available to calculate an appropriate value.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57C156-C898-82C9-ACBF-B3075515A79F}"/>
              </a:ext>
            </a:extLst>
          </p:cNvPr>
          <p:cNvSpPr txBox="1"/>
          <p:nvPr/>
        </p:nvSpPr>
        <p:spPr>
          <a:xfrm>
            <a:off x="838200" y="4580751"/>
            <a:ext cx="8001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https://towardsdatascience.com/the-art-of-hyperparameter-tuning-in-deep-neural-nets-by-example-685cb5429a38</a:t>
            </a:r>
          </a:p>
        </p:txBody>
      </p:sp>
    </p:spTree>
    <p:extLst>
      <p:ext uri="{BB962C8B-B14F-4D97-AF65-F5344CB8AC3E}">
        <p14:creationId xmlns:p14="http://schemas.microsoft.com/office/powerpoint/2010/main" val="2274058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6FFB8-AF40-9E49-2B24-5492AF9E4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Hyperparameters Impact Levels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B9CBEB-CAFD-9C16-2CCC-6B622F51B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4518" y="925830"/>
            <a:ext cx="7962902" cy="490538"/>
          </a:xfrm>
        </p:spPr>
        <p:txBody>
          <a:bodyPr/>
          <a:lstStyle/>
          <a:p>
            <a:r>
              <a:rPr lang="en-US" dirty="0"/>
              <a:t>There are many hyperparameters in neural networks. </a:t>
            </a:r>
          </a:p>
          <a:p>
            <a:r>
              <a:rPr lang="en-US" dirty="0"/>
              <a:t>Some of them have high impact on the network training process, but some have a lesser impact.</a:t>
            </a:r>
          </a:p>
          <a:p>
            <a:r>
              <a:rPr lang="en-US" dirty="0"/>
              <a:t>For example: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96DE09-AFE7-952C-AB22-78A51EF7FE25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789938" y="4311808"/>
            <a:ext cx="7592062" cy="404642"/>
          </a:xfrm>
        </p:spPr>
        <p:txBody>
          <a:bodyPr/>
          <a:lstStyle/>
          <a:p>
            <a:r>
              <a:rPr lang="en-US" dirty="0"/>
              <a:t>A question – What is the best way to adjust hyperparameters?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A92977E-87B4-11BE-064C-9BF190DAA3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731944"/>
              </p:ext>
            </p:extLst>
          </p:nvPr>
        </p:nvGraphicFramePr>
        <p:xfrm>
          <a:off x="789938" y="2230278"/>
          <a:ext cx="7962901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7334">
                  <a:extLst>
                    <a:ext uri="{9D8B030D-6E8A-4147-A177-3AD203B41FA5}">
                      <a16:colId xmlns:a16="http://schemas.microsoft.com/office/drawing/2014/main" val="909339542"/>
                    </a:ext>
                  </a:extLst>
                </a:gridCol>
                <a:gridCol w="4745567">
                  <a:extLst>
                    <a:ext uri="{9D8B030D-6E8A-4147-A177-3AD203B41FA5}">
                      <a16:colId xmlns:a16="http://schemas.microsoft.com/office/drawing/2014/main" val="27821416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Level 1 (high impact)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Learning rate, 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0050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Level 2 (medium impact)</a:t>
                      </a:r>
                    </a:p>
                    <a:p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Momentum rates, RMSprop, etc.</a:t>
                      </a:r>
                    </a:p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β ~ 0.9, β₁ ~ 0.9, β₂ ~0.999, </a:t>
                      </a:r>
                      <a:r>
                        <a:rPr lang="el-GR" sz="2000" b="0" dirty="0">
                          <a:solidFill>
                            <a:schemeClr val="tx1"/>
                          </a:solidFill>
                        </a:rPr>
                        <a:t>ε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 ~ 10⁻⁸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970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Level 3 (low impact)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number of neurons, number of hidden layers, learning rate decay, mini-batch size, regularization </a:t>
                      </a:r>
                      <a:r>
                        <a:rPr lang="el-GR" sz="2000" b="0" dirty="0">
                          <a:solidFill>
                            <a:schemeClr val="tx1"/>
                          </a:solidFill>
                        </a:rPr>
                        <a:t>λ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24166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0604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75D32-93E0-E51C-87F7-F6FC59188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Random Values - Avoid Grids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15851-9AD7-2794-82CC-AC8726E88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088" y="1064419"/>
            <a:ext cx="8251823" cy="635229"/>
          </a:xfrm>
        </p:spPr>
        <p:txBody>
          <a:bodyPr/>
          <a:lstStyle/>
          <a:p>
            <a:r>
              <a:rPr lang="en-US" dirty="0"/>
              <a:t>Choose randomly scattered rather than regularly distributed parameters</a:t>
            </a:r>
          </a:p>
          <a:p>
            <a:pPr lvl="1"/>
            <a:r>
              <a:rPr lang="en-US" dirty="0"/>
              <a:t>To better explore the set of possible values</a:t>
            </a:r>
          </a:p>
          <a:p>
            <a:pPr lvl="1"/>
            <a:r>
              <a:rPr lang="en-US" dirty="0"/>
              <a:t>To avoid artificially infused period dependencies</a:t>
            </a:r>
          </a:p>
        </p:txBody>
      </p:sp>
      <p:pic>
        <p:nvPicPr>
          <p:cNvPr id="4" name="Picture 3" descr="A diagram of a graph&#10;&#10;Description automatically generated with medium confidence">
            <a:extLst>
              <a:ext uri="{FF2B5EF4-FFF2-40B4-BE49-F238E27FC236}">
                <a16:creationId xmlns:a16="http://schemas.microsoft.com/office/drawing/2014/main" id="{73EFA242-6DB9-70A0-B223-56DC9CB407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75" t="22885" r="2564" b="10559"/>
          <a:stretch/>
        </p:blipFill>
        <p:spPr>
          <a:xfrm>
            <a:off x="1752600" y="2571750"/>
            <a:ext cx="52578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3586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75D32-93E0-E51C-87F7-F6FC59188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the Right Scale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15851-9AD7-2794-82CC-AC8726E88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975" y="1098321"/>
            <a:ext cx="8251823" cy="635229"/>
          </a:xfrm>
        </p:spPr>
        <p:txBody>
          <a:bodyPr/>
          <a:lstStyle/>
          <a:p>
            <a:r>
              <a:rPr lang="en-US" dirty="0"/>
              <a:t>Try first coarse then go down to a fine scale to pick hyperparameters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1184D6-3E75-E79F-5300-EE3D7BDE6E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088" t="11714" r="16528"/>
          <a:stretch/>
        </p:blipFill>
        <p:spPr>
          <a:xfrm>
            <a:off x="2286000" y="1809750"/>
            <a:ext cx="3886201" cy="2794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3376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6FFB8-AF40-9E49-2B24-5492AF9E4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Rate Search (1/2)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B9CBEB-CAFD-9C16-2CCC-6B622F51B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optimal learning rate would depend on the topology of your loss landscape, which is in turn dependent on both the model architecture and the dataset. </a:t>
            </a:r>
          </a:p>
          <a:p>
            <a:r>
              <a:rPr lang="en-US" dirty="0"/>
              <a:t>So we can say that an optimal learning rate would give us a steep drop in the loss function. </a:t>
            </a:r>
          </a:p>
          <a:p>
            <a:pPr lvl="1"/>
            <a:r>
              <a:rPr lang="en-US" dirty="0"/>
              <a:t>Decreasing the learning rate would decrease the loss function but it would do so at a very shallow rate. </a:t>
            </a:r>
          </a:p>
          <a:p>
            <a:pPr lvl="1"/>
            <a:r>
              <a:rPr lang="en-US" dirty="0"/>
              <a:t>On other hand increasing the learning rate after the optimal one will cause the loss to bounce about the minima. </a:t>
            </a:r>
          </a:p>
          <a:p>
            <a:r>
              <a:rPr lang="en-US" dirty="0"/>
              <a:t>See an illustration of the learning rate impact in the next slide.</a:t>
            </a:r>
          </a:p>
        </p:txBody>
      </p:sp>
    </p:spTree>
    <p:extLst>
      <p:ext uri="{BB962C8B-B14F-4D97-AF65-F5344CB8AC3E}">
        <p14:creationId xmlns:p14="http://schemas.microsoft.com/office/powerpoint/2010/main" val="21956900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6FFB8-AF40-9E49-2B24-5492AF9E4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Rate Search (2/2)</a:t>
            </a:r>
          </a:p>
        </p:txBody>
      </p:sp>
      <p:pic>
        <p:nvPicPr>
          <p:cNvPr id="5" name="Picture 4" descr="A graph of a graph showing a curve&#10;&#10;Description automatically generated with medium confidence">
            <a:extLst>
              <a:ext uri="{FF2B5EF4-FFF2-40B4-BE49-F238E27FC236}">
                <a16:creationId xmlns:a16="http://schemas.microsoft.com/office/drawing/2014/main" id="{CBDCF079-F3D9-5367-2A37-F240CB4D58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975020"/>
            <a:ext cx="6723056" cy="345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6755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75D32-93E0-E51C-87F7-F6FC59188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Hidden Layers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72C2F44-449B-A010-DB84-C929A128B0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5473" y="1240798"/>
            <a:ext cx="3984127" cy="1546216"/>
          </a:xfrm>
        </p:spPr>
        <p:txBody>
          <a:bodyPr/>
          <a:lstStyle/>
          <a:p>
            <a:r>
              <a:rPr lang="en-US" dirty="0"/>
              <a:t>The number of hidden layers d is a pretty critical parameter for determining the overall structure of neural networks, which has a direct influence on the final output. 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0C2B3085-81E0-01F7-FBA1-413F83E1D33C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35473" y="3121466"/>
            <a:ext cx="8175128" cy="1364488"/>
          </a:xfrm>
        </p:spPr>
        <p:txBody>
          <a:bodyPr/>
          <a:lstStyle/>
          <a:p>
            <a:r>
              <a:rPr lang="en-US" dirty="0"/>
              <a:t>Deep neural networks (DNN) with more layers almost always obtain more complex features and relatively higher accuracy making this a regular approach to achieving better results.</a:t>
            </a:r>
          </a:p>
          <a:p>
            <a:r>
              <a:rPr lang="en-US" dirty="0"/>
              <a:t>On the other hand, DNN with more layers are harder to manage and require more computational power for better performance.</a:t>
            </a:r>
          </a:p>
          <a:p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EA704E4-80CE-1C5D-B288-9EC8D5F6054E}"/>
              </a:ext>
            </a:extLst>
          </p:cNvPr>
          <p:cNvGrpSpPr/>
          <p:nvPr/>
        </p:nvGrpSpPr>
        <p:grpSpPr>
          <a:xfrm>
            <a:off x="5334000" y="882077"/>
            <a:ext cx="2907333" cy="2133600"/>
            <a:chOff x="1480029" y="960471"/>
            <a:chExt cx="6510061" cy="467303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B86E4A6-A804-6A0D-3A5C-8C0A2E3D07A1}"/>
                </a:ext>
              </a:extLst>
            </p:cNvPr>
            <p:cNvGrpSpPr/>
            <p:nvPr/>
          </p:nvGrpSpPr>
          <p:grpSpPr>
            <a:xfrm>
              <a:off x="3054882" y="1141965"/>
              <a:ext cx="242440" cy="2818202"/>
              <a:chOff x="2379918" y="845013"/>
              <a:chExt cx="266298" cy="2562506"/>
            </a:xfrm>
          </p:grpSpPr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33DE9710-A619-059B-F209-00C0A33E51E0}"/>
                  </a:ext>
                </a:extLst>
              </p:cNvPr>
              <p:cNvSpPr/>
              <p:nvPr/>
            </p:nvSpPr>
            <p:spPr bwMode="auto">
              <a:xfrm>
                <a:off x="2379918" y="845013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200"/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81F034BA-5BBA-4A8E-DF06-EA3063CE4540}"/>
                  </a:ext>
                </a:extLst>
              </p:cNvPr>
              <p:cNvSpPr/>
              <p:nvPr/>
            </p:nvSpPr>
            <p:spPr bwMode="auto">
              <a:xfrm>
                <a:off x="2379918" y="1234960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200"/>
              </a:p>
            </p:txBody>
          </p: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C7CAF368-B55B-C1E3-1870-C95CF83A669A}"/>
                  </a:ext>
                </a:extLst>
              </p:cNvPr>
              <p:cNvSpPr/>
              <p:nvPr/>
            </p:nvSpPr>
            <p:spPr bwMode="auto">
              <a:xfrm>
                <a:off x="2379918" y="1624906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200"/>
              </a:p>
            </p:txBody>
          </p:sp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DA0240E8-8675-B697-BD4C-FE9BBCDAC839}"/>
                  </a:ext>
                </a:extLst>
              </p:cNvPr>
              <p:cNvSpPr/>
              <p:nvPr/>
            </p:nvSpPr>
            <p:spPr bwMode="auto">
              <a:xfrm>
                <a:off x="2379918" y="2014853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200"/>
              </a:p>
            </p:txBody>
          </p:sp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A9ECBFC1-22B2-5F0D-738A-A326F04AA8DC}"/>
                  </a:ext>
                </a:extLst>
              </p:cNvPr>
              <p:cNvSpPr/>
              <p:nvPr/>
            </p:nvSpPr>
            <p:spPr bwMode="auto">
              <a:xfrm>
                <a:off x="2379918" y="2404799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200"/>
              </a:p>
            </p:txBody>
          </p:sp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48B36181-7B97-5F5E-834A-EFC035A0B97C}"/>
                  </a:ext>
                </a:extLst>
              </p:cNvPr>
              <p:cNvSpPr/>
              <p:nvPr/>
            </p:nvSpPr>
            <p:spPr bwMode="auto">
              <a:xfrm>
                <a:off x="2379918" y="2794746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200"/>
              </a:p>
            </p:txBody>
          </p: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E4978139-6B19-5C60-DB81-E1853D1B4145}"/>
                  </a:ext>
                </a:extLst>
              </p:cNvPr>
              <p:cNvSpPr/>
              <p:nvPr/>
            </p:nvSpPr>
            <p:spPr bwMode="auto">
              <a:xfrm>
                <a:off x="2379918" y="3184692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200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4B2B4F1-A199-A298-2E32-8360324F2C2C}"/>
                </a:ext>
              </a:extLst>
            </p:cNvPr>
            <p:cNvGrpSpPr/>
            <p:nvPr/>
          </p:nvGrpSpPr>
          <p:grpSpPr>
            <a:xfrm>
              <a:off x="2223136" y="1264496"/>
              <a:ext cx="867250" cy="2659783"/>
              <a:chOff x="1466309" y="948511"/>
              <a:chExt cx="952588" cy="2418465"/>
            </a:xfrm>
          </p:grpSpPr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1789925B-191E-E24C-50D2-BDA6DF0669A2}"/>
                  </a:ext>
                </a:extLst>
              </p:cNvPr>
              <p:cNvGrpSpPr/>
              <p:nvPr/>
            </p:nvGrpSpPr>
            <p:grpSpPr>
              <a:xfrm>
                <a:off x="1469290" y="948511"/>
                <a:ext cx="910610" cy="2339683"/>
                <a:chOff x="1469290" y="948511"/>
                <a:chExt cx="910610" cy="2339683"/>
              </a:xfrm>
            </p:grpSpPr>
            <p:cxnSp>
              <p:nvCxnSpPr>
                <p:cNvPr id="151" name="Straight Connector 150">
                  <a:extLst>
                    <a:ext uri="{FF2B5EF4-FFF2-40B4-BE49-F238E27FC236}">
                      <a16:creationId xmlns:a16="http://schemas.microsoft.com/office/drawing/2014/main" id="{31444DCF-7E16-AEB0-2A5A-AEDFDF890AEA}"/>
                    </a:ext>
                  </a:extLst>
                </p:cNvPr>
                <p:cNvCxnSpPr>
                  <a:cxnSpLocks/>
                  <a:stCxn id="130" idx="3"/>
                  <a:endCxn id="158" idx="2"/>
                </p:cNvCxnSpPr>
                <p:nvPr/>
              </p:nvCxnSpPr>
              <p:spPr bwMode="auto">
                <a:xfrm flipV="1">
                  <a:off x="1469290" y="948511"/>
                  <a:ext cx="910610" cy="468161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52" name="Straight Connector 151">
                  <a:extLst>
                    <a:ext uri="{FF2B5EF4-FFF2-40B4-BE49-F238E27FC236}">
                      <a16:creationId xmlns:a16="http://schemas.microsoft.com/office/drawing/2014/main" id="{A7F0AB36-6257-CB97-EF74-59DDB6143AD3}"/>
                    </a:ext>
                  </a:extLst>
                </p:cNvPr>
                <p:cNvCxnSpPr>
                  <a:cxnSpLocks/>
                  <a:stCxn id="130" idx="3"/>
                  <a:endCxn id="160" idx="2"/>
                </p:cNvCxnSpPr>
                <p:nvPr/>
              </p:nvCxnSpPr>
              <p:spPr bwMode="auto">
                <a:xfrm>
                  <a:off x="1469290" y="1416672"/>
                  <a:ext cx="910610" cy="311733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53" name="Straight Connector 152">
                  <a:extLst>
                    <a:ext uri="{FF2B5EF4-FFF2-40B4-BE49-F238E27FC236}">
                      <a16:creationId xmlns:a16="http://schemas.microsoft.com/office/drawing/2014/main" id="{B54B96DE-ED5A-B27E-BABC-AA757708E186}"/>
                    </a:ext>
                  </a:extLst>
                </p:cNvPr>
                <p:cNvCxnSpPr>
                  <a:cxnSpLocks/>
                  <a:stCxn id="130" idx="3"/>
                  <a:endCxn id="159" idx="2"/>
                </p:cNvCxnSpPr>
                <p:nvPr/>
              </p:nvCxnSpPr>
              <p:spPr bwMode="auto">
                <a:xfrm flipV="1">
                  <a:off x="1469290" y="1338460"/>
                  <a:ext cx="910610" cy="78212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54" name="Straight Connector 153">
                  <a:extLst>
                    <a:ext uri="{FF2B5EF4-FFF2-40B4-BE49-F238E27FC236}">
                      <a16:creationId xmlns:a16="http://schemas.microsoft.com/office/drawing/2014/main" id="{7044D5A1-6369-2E5B-D20F-38293CD8A8BC}"/>
                    </a:ext>
                  </a:extLst>
                </p:cNvPr>
                <p:cNvCxnSpPr>
                  <a:cxnSpLocks/>
                  <a:stCxn id="130" idx="3"/>
                  <a:endCxn id="162" idx="2"/>
                </p:cNvCxnSpPr>
                <p:nvPr/>
              </p:nvCxnSpPr>
              <p:spPr bwMode="auto">
                <a:xfrm>
                  <a:off x="1469290" y="1416672"/>
                  <a:ext cx="910610" cy="109162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55" name="Straight Connector 154">
                  <a:extLst>
                    <a:ext uri="{FF2B5EF4-FFF2-40B4-BE49-F238E27FC236}">
                      <a16:creationId xmlns:a16="http://schemas.microsoft.com/office/drawing/2014/main" id="{89081DAF-6EBD-6553-A799-70F7C1604ABA}"/>
                    </a:ext>
                  </a:extLst>
                </p:cNvPr>
                <p:cNvCxnSpPr>
                  <a:cxnSpLocks/>
                  <a:stCxn id="130" idx="3"/>
                  <a:endCxn id="163" idx="2"/>
                </p:cNvCxnSpPr>
                <p:nvPr/>
              </p:nvCxnSpPr>
              <p:spPr bwMode="auto">
                <a:xfrm>
                  <a:off x="1469290" y="1416672"/>
                  <a:ext cx="910610" cy="1481577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56" name="Straight Connector 155">
                  <a:extLst>
                    <a:ext uri="{FF2B5EF4-FFF2-40B4-BE49-F238E27FC236}">
                      <a16:creationId xmlns:a16="http://schemas.microsoft.com/office/drawing/2014/main" id="{0BBDB092-B706-332F-B117-6B279E448C35}"/>
                    </a:ext>
                  </a:extLst>
                </p:cNvPr>
                <p:cNvCxnSpPr>
                  <a:cxnSpLocks/>
                  <a:stCxn id="130" idx="3"/>
                  <a:endCxn id="164" idx="2"/>
                </p:cNvCxnSpPr>
                <p:nvPr/>
              </p:nvCxnSpPr>
              <p:spPr bwMode="auto">
                <a:xfrm>
                  <a:off x="1469290" y="1416672"/>
                  <a:ext cx="910610" cy="1871522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57" name="Straight Connector 156">
                  <a:extLst>
                    <a:ext uri="{FF2B5EF4-FFF2-40B4-BE49-F238E27FC236}">
                      <a16:creationId xmlns:a16="http://schemas.microsoft.com/office/drawing/2014/main" id="{2B17898E-3FB9-224B-86EF-F680F8E72EF7}"/>
                    </a:ext>
                  </a:extLst>
                </p:cNvPr>
                <p:cNvCxnSpPr>
                  <a:cxnSpLocks/>
                  <a:stCxn id="130" idx="3"/>
                  <a:endCxn id="161" idx="2"/>
                </p:cNvCxnSpPr>
                <p:nvPr/>
              </p:nvCxnSpPr>
              <p:spPr bwMode="auto">
                <a:xfrm>
                  <a:off x="1469290" y="1416672"/>
                  <a:ext cx="910610" cy="701682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id="{D8D49414-AABD-A781-C262-A2E89551D946}"/>
                  </a:ext>
                </a:extLst>
              </p:cNvPr>
              <p:cNvGrpSpPr/>
              <p:nvPr/>
            </p:nvGrpSpPr>
            <p:grpSpPr>
              <a:xfrm>
                <a:off x="1469289" y="948512"/>
                <a:ext cx="910610" cy="2339683"/>
                <a:chOff x="2886369" y="2279469"/>
                <a:chExt cx="918114" cy="2339683"/>
              </a:xfrm>
            </p:grpSpPr>
            <p:cxnSp>
              <p:nvCxnSpPr>
                <p:cNvPr id="144" name="Straight Connector 143">
                  <a:extLst>
                    <a:ext uri="{FF2B5EF4-FFF2-40B4-BE49-F238E27FC236}">
                      <a16:creationId xmlns:a16="http://schemas.microsoft.com/office/drawing/2014/main" id="{9758AA4E-9159-6A74-B52E-D724FBA79655}"/>
                    </a:ext>
                  </a:extLst>
                </p:cNvPr>
                <p:cNvCxnSpPr>
                  <a:cxnSpLocks/>
                  <a:stCxn id="131" idx="3"/>
                  <a:endCxn id="158" idx="2"/>
                </p:cNvCxnSpPr>
                <p:nvPr/>
              </p:nvCxnSpPr>
              <p:spPr bwMode="auto">
                <a:xfrm flipV="1">
                  <a:off x="2886369" y="2279469"/>
                  <a:ext cx="918114" cy="899473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45" name="Straight Connector 144">
                  <a:extLst>
                    <a:ext uri="{FF2B5EF4-FFF2-40B4-BE49-F238E27FC236}">
                      <a16:creationId xmlns:a16="http://schemas.microsoft.com/office/drawing/2014/main" id="{C2C5F9BD-4402-5C4F-5329-139962A5BF51}"/>
                    </a:ext>
                  </a:extLst>
                </p:cNvPr>
                <p:cNvCxnSpPr>
                  <a:cxnSpLocks/>
                  <a:stCxn id="131" idx="3"/>
                  <a:endCxn id="160" idx="2"/>
                </p:cNvCxnSpPr>
                <p:nvPr/>
              </p:nvCxnSpPr>
              <p:spPr bwMode="auto">
                <a:xfrm flipV="1">
                  <a:off x="2886369" y="3059363"/>
                  <a:ext cx="918114" cy="119579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46" name="Straight Connector 145">
                  <a:extLst>
                    <a:ext uri="{FF2B5EF4-FFF2-40B4-BE49-F238E27FC236}">
                      <a16:creationId xmlns:a16="http://schemas.microsoft.com/office/drawing/2014/main" id="{C0E34DF4-ACCB-F63A-2D7E-759CB7B0A1A9}"/>
                    </a:ext>
                  </a:extLst>
                </p:cNvPr>
                <p:cNvCxnSpPr>
                  <a:cxnSpLocks/>
                  <a:stCxn id="131" idx="3"/>
                  <a:endCxn id="159" idx="2"/>
                </p:cNvCxnSpPr>
                <p:nvPr/>
              </p:nvCxnSpPr>
              <p:spPr bwMode="auto">
                <a:xfrm flipV="1">
                  <a:off x="2886369" y="2669418"/>
                  <a:ext cx="918114" cy="509524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47" name="Straight Connector 146">
                  <a:extLst>
                    <a:ext uri="{FF2B5EF4-FFF2-40B4-BE49-F238E27FC236}">
                      <a16:creationId xmlns:a16="http://schemas.microsoft.com/office/drawing/2014/main" id="{6E396C4D-2C83-F43F-3119-A80250480BED}"/>
                    </a:ext>
                  </a:extLst>
                </p:cNvPr>
                <p:cNvCxnSpPr>
                  <a:cxnSpLocks/>
                  <a:stCxn id="131" idx="3"/>
                  <a:endCxn id="162" idx="2"/>
                </p:cNvCxnSpPr>
                <p:nvPr/>
              </p:nvCxnSpPr>
              <p:spPr bwMode="auto">
                <a:xfrm>
                  <a:off x="2886369" y="3178942"/>
                  <a:ext cx="918114" cy="660316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48" name="Straight Connector 147">
                  <a:extLst>
                    <a:ext uri="{FF2B5EF4-FFF2-40B4-BE49-F238E27FC236}">
                      <a16:creationId xmlns:a16="http://schemas.microsoft.com/office/drawing/2014/main" id="{B452DF47-FE59-E283-5D26-57A755DDC637}"/>
                    </a:ext>
                  </a:extLst>
                </p:cNvPr>
                <p:cNvCxnSpPr>
                  <a:cxnSpLocks/>
                  <a:stCxn id="131" idx="3"/>
                  <a:endCxn id="163" idx="2"/>
                </p:cNvCxnSpPr>
                <p:nvPr/>
              </p:nvCxnSpPr>
              <p:spPr bwMode="auto">
                <a:xfrm>
                  <a:off x="2886369" y="3178942"/>
                  <a:ext cx="918113" cy="1050265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49" name="Straight Connector 148">
                  <a:extLst>
                    <a:ext uri="{FF2B5EF4-FFF2-40B4-BE49-F238E27FC236}">
                      <a16:creationId xmlns:a16="http://schemas.microsoft.com/office/drawing/2014/main" id="{B6F6582D-13C4-3A44-9E0E-5688B9352339}"/>
                    </a:ext>
                  </a:extLst>
                </p:cNvPr>
                <p:cNvCxnSpPr>
                  <a:cxnSpLocks/>
                  <a:stCxn id="131" idx="3"/>
                  <a:endCxn id="164" idx="2"/>
                </p:cNvCxnSpPr>
                <p:nvPr/>
              </p:nvCxnSpPr>
              <p:spPr bwMode="auto">
                <a:xfrm>
                  <a:off x="2886369" y="3178942"/>
                  <a:ext cx="918114" cy="144021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50" name="Straight Connector 149">
                  <a:extLst>
                    <a:ext uri="{FF2B5EF4-FFF2-40B4-BE49-F238E27FC236}">
                      <a16:creationId xmlns:a16="http://schemas.microsoft.com/office/drawing/2014/main" id="{43CBC2E0-A6D5-CD50-F191-B9E3C0209088}"/>
                    </a:ext>
                  </a:extLst>
                </p:cNvPr>
                <p:cNvCxnSpPr>
                  <a:cxnSpLocks/>
                  <a:stCxn id="131" idx="3"/>
                  <a:endCxn id="161" idx="2"/>
                </p:cNvCxnSpPr>
                <p:nvPr/>
              </p:nvCxnSpPr>
              <p:spPr bwMode="auto">
                <a:xfrm>
                  <a:off x="2886369" y="3178942"/>
                  <a:ext cx="918114" cy="270369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0651A735-2E46-B263-7712-9C0EF3BD7FA9}"/>
                  </a:ext>
                </a:extLst>
              </p:cNvPr>
              <p:cNvGrpSpPr/>
              <p:nvPr/>
            </p:nvGrpSpPr>
            <p:grpSpPr>
              <a:xfrm flipV="1">
                <a:off x="1466309" y="948512"/>
                <a:ext cx="952588" cy="2418464"/>
                <a:chOff x="1466591" y="889888"/>
                <a:chExt cx="952588" cy="2418464"/>
              </a:xfrm>
            </p:grpSpPr>
            <p:cxnSp>
              <p:nvCxnSpPr>
                <p:cNvPr id="137" name="Straight Connector 136">
                  <a:extLst>
                    <a:ext uri="{FF2B5EF4-FFF2-40B4-BE49-F238E27FC236}">
                      <a16:creationId xmlns:a16="http://schemas.microsoft.com/office/drawing/2014/main" id="{5CD70C0D-2192-D517-C6E8-12B5BBA8372E}"/>
                    </a:ext>
                  </a:extLst>
                </p:cNvPr>
                <p:cNvCxnSpPr>
                  <a:cxnSpLocks/>
                  <a:stCxn id="132" idx="3"/>
                  <a:endCxn id="164" idx="3"/>
                </p:cNvCxnSpPr>
                <p:nvPr/>
              </p:nvCxnSpPr>
              <p:spPr bwMode="auto">
                <a:xfrm flipV="1">
                  <a:off x="1466591" y="889888"/>
                  <a:ext cx="952588" cy="566604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38" name="Straight Connector 137">
                  <a:extLst>
                    <a:ext uri="{FF2B5EF4-FFF2-40B4-BE49-F238E27FC236}">
                      <a16:creationId xmlns:a16="http://schemas.microsoft.com/office/drawing/2014/main" id="{74385112-8538-0C1E-1042-69A6931CDB21}"/>
                    </a:ext>
                  </a:extLst>
                </p:cNvPr>
                <p:cNvCxnSpPr>
                  <a:cxnSpLocks/>
                  <a:stCxn id="132" idx="3"/>
                  <a:endCxn id="162" idx="2"/>
                </p:cNvCxnSpPr>
                <p:nvPr/>
              </p:nvCxnSpPr>
              <p:spPr bwMode="auto">
                <a:xfrm>
                  <a:off x="1466591" y="1456492"/>
                  <a:ext cx="913590" cy="292071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39" name="Straight Connector 138">
                  <a:extLst>
                    <a:ext uri="{FF2B5EF4-FFF2-40B4-BE49-F238E27FC236}">
                      <a16:creationId xmlns:a16="http://schemas.microsoft.com/office/drawing/2014/main" id="{714591E2-E0FA-5B40-91B2-C9A151D0AB44}"/>
                    </a:ext>
                  </a:extLst>
                </p:cNvPr>
                <p:cNvCxnSpPr>
                  <a:cxnSpLocks/>
                  <a:stCxn id="132" idx="3"/>
                  <a:endCxn id="163" idx="2"/>
                </p:cNvCxnSpPr>
                <p:nvPr/>
              </p:nvCxnSpPr>
              <p:spPr bwMode="auto">
                <a:xfrm flipV="1">
                  <a:off x="1466591" y="1358614"/>
                  <a:ext cx="913590" cy="9787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40" name="Straight Connector 139">
                  <a:extLst>
                    <a:ext uri="{FF2B5EF4-FFF2-40B4-BE49-F238E27FC236}">
                      <a16:creationId xmlns:a16="http://schemas.microsoft.com/office/drawing/2014/main" id="{F775B56B-F880-EFB3-2D04-49EE5D7DBB12}"/>
                    </a:ext>
                  </a:extLst>
                </p:cNvPr>
                <p:cNvCxnSpPr>
                  <a:cxnSpLocks/>
                  <a:stCxn id="132" idx="3"/>
                  <a:endCxn id="160" idx="2"/>
                </p:cNvCxnSpPr>
                <p:nvPr/>
              </p:nvCxnSpPr>
              <p:spPr bwMode="auto">
                <a:xfrm>
                  <a:off x="1466591" y="1456493"/>
                  <a:ext cx="913590" cy="1071967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41" name="Straight Connector 140">
                  <a:extLst>
                    <a:ext uri="{FF2B5EF4-FFF2-40B4-BE49-F238E27FC236}">
                      <a16:creationId xmlns:a16="http://schemas.microsoft.com/office/drawing/2014/main" id="{7E088ABD-AC82-9893-80B9-AC62A4C643AE}"/>
                    </a:ext>
                  </a:extLst>
                </p:cNvPr>
                <p:cNvCxnSpPr>
                  <a:cxnSpLocks/>
                  <a:stCxn id="132" idx="3"/>
                  <a:endCxn id="159" idx="2"/>
                </p:cNvCxnSpPr>
                <p:nvPr/>
              </p:nvCxnSpPr>
              <p:spPr bwMode="auto">
                <a:xfrm>
                  <a:off x="1466591" y="1456492"/>
                  <a:ext cx="913590" cy="1461911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42" name="Straight Connector 141">
                  <a:extLst>
                    <a:ext uri="{FF2B5EF4-FFF2-40B4-BE49-F238E27FC236}">
                      <a16:creationId xmlns:a16="http://schemas.microsoft.com/office/drawing/2014/main" id="{FB5518F2-CFF3-D632-B894-B944ADC760EA}"/>
                    </a:ext>
                  </a:extLst>
                </p:cNvPr>
                <p:cNvCxnSpPr>
                  <a:cxnSpLocks/>
                  <a:stCxn id="132" idx="3"/>
                  <a:endCxn id="158" idx="2"/>
                </p:cNvCxnSpPr>
                <p:nvPr/>
              </p:nvCxnSpPr>
              <p:spPr bwMode="auto">
                <a:xfrm>
                  <a:off x="1466591" y="1456492"/>
                  <a:ext cx="913590" cy="185186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43" name="Straight Connector 142">
                  <a:extLst>
                    <a:ext uri="{FF2B5EF4-FFF2-40B4-BE49-F238E27FC236}">
                      <a16:creationId xmlns:a16="http://schemas.microsoft.com/office/drawing/2014/main" id="{78B671F7-2A5F-C600-EE81-0A2FF8405894}"/>
                    </a:ext>
                  </a:extLst>
                </p:cNvPr>
                <p:cNvCxnSpPr>
                  <a:cxnSpLocks/>
                  <a:stCxn id="132" idx="3"/>
                  <a:endCxn id="161" idx="2"/>
                </p:cNvCxnSpPr>
                <p:nvPr/>
              </p:nvCxnSpPr>
              <p:spPr bwMode="auto">
                <a:xfrm>
                  <a:off x="1466591" y="1456492"/>
                  <a:ext cx="913590" cy="682017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12607C6-AEC0-D5CE-9F59-9F9A31614173}"/>
                </a:ext>
              </a:extLst>
            </p:cNvPr>
            <p:cNvGrpSpPr/>
            <p:nvPr/>
          </p:nvGrpSpPr>
          <p:grpSpPr>
            <a:xfrm>
              <a:off x="1742047" y="1539224"/>
              <a:ext cx="483804" cy="2002061"/>
              <a:chOff x="937889" y="1206229"/>
              <a:chExt cx="531414" cy="1820411"/>
            </a:xfrm>
          </p:grpSpPr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49081F47-694A-B000-211D-374A724D197F}"/>
                  </a:ext>
                </a:extLst>
              </p:cNvPr>
              <p:cNvSpPr txBox="1"/>
              <p:nvPr/>
            </p:nvSpPr>
            <p:spPr>
              <a:xfrm>
                <a:off x="937889" y="1206229"/>
                <a:ext cx="531414" cy="43671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lIns="0" tIns="0" rIns="0" bIns="34290" rtlCol="0" anchor="ctr" anchorCtr="0">
                <a:spAutoFit/>
              </a:bodyPr>
              <a:lstStyle/>
              <a:p>
                <a:pPr algn="ctr"/>
                <a:r>
                  <a:rPr lang="en-US" sz="1200" dirty="0"/>
                  <a:t>x</a:t>
                </a:r>
                <a:r>
                  <a:rPr lang="en-US" sz="1200" baseline="-25000" dirty="0"/>
                  <a:t>1</a:t>
                </a:r>
                <a:endParaRPr lang="en-US" sz="1200" dirty="0"/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3BFA6B08-7D97-5AB1-631A-0484772693C3}"/>
                  </a:ext>
                </a:extLst>
              </p:cNvPr>
              <p:cNvSpPr txBox="1"/>
              <p:nvPr/>
            </p:nvSpPr>
            <p:spPr>
              <a:xfrm>
                <a:off x="937889" y="1637540"/>
                <a:ext cx="531414" cy="43671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lIns="0" tIns="0" rIns="0" bIns="34290" rtlCol="0" anchor="ctr" anchorCtr="0">
                <a:spAutoFit/>
              </a:bodyPr>
              <a:lstStyle/>
              <a:p>
                <a:pPr algn="ctr"/>
                <a:r>
                  <a:rPr lang="en-US" sz="1200" dirty="0"/>
                  <a:t>x</a:t>
                </a:r>
                <a:r>
                  <a:rPr lang="en-US" sz="1200" baseline="-25000" dirty="0"/>
                  <a:t>2</a:t>
                </a:r>
                <a:endParaRPr lang="en-US" sz="1200" dirty="0"/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19A667E3-DBB2-5092-70E8-FD1DC2387414}"/>
                  </a:ext>
                </a:extLst>
              </p:cNvPr>
              <p:cNvSpPr txBox="1"/>
              <p:nvPr/>
            </p:nvSpPr>
            <p:spPr>
              <a:xfrm>
                <a:off x="941377" y="2589925"/>
                <a:ext cx="524945" cy="43671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lIns="0" tIns="0" rIns="0" bIns="34290" rtlCol="0" anchor="ctr" anchorCtr="0">
                <a:spAutoFit/>
              </a:bodyPr>
              <a:lstStyle/>
              <a:p>
                <a:pPr algn="ctr"/>
                <a:r>
                  <a:rPr lang="en-US" sz="1200" dirty="0" err="1"/>
                  <a:t>x</a:t>
                </a:r>
                <a:r>
                  <a:rPr lang="en-US" sz="1200" baseline="-25000" dirty="0" err="1"/>
                  <a:t>Nx</a:t>
                </a:r>
                <a:endParaRPr lang="en-US" sz="1200" dirty="0"/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78C57861-F677-F012-FDD8-0F8BD6343912}"/>
                  </a:ext>
                </a:extLst>
              </p:cNvPr>
              <p:cNvSpPr txBox="1"/>
              <p:nvPr/>
            </p:nvSpPr>
            <p:spPr>
              <a:xfrm>
                <a:off x="985289" y="2130440"/>
                <a:ext cx="406718" cy="36776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200" dirty="0"/>
                  <a:t>…</a:t>
                </a:r>
              </a:p>
            </p:txBody>
          </p:sp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6A03FD5-7264-363A-D0A3-0D9602F64D9B}"/>
                </a:ext>
              </a:extLst>
            </p:cNvPr>
            <p:cNvSpPr/>
            <p:nvPr/>
          </p:nvSpPr>
          <p:spPr bwMode="auto">
            <a:xfrm>
              <a:off x="1676400" y="1502339"/>
              <a:ext cx="611819" cy="2092190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2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8A1C22B-E3FE-633E-D795-164409F9FE3A}"/>
                </a:ext>
              </a:extLst>
            </p:cNvPr>
            <p:cNvSpPr txBox="1"/>
            <p:nvPr/>
          </p:nvSpPr>
          <p:spPr>
            <a:xfrm>
              <a:off x="2160319" y="960471"/>
              <a:ext cx="741728" cy="480293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34290" rtlCol="0">
              <a:spAutoFit/>
            </a:bodyPr>
            <a:lstStyle/>
            <a:p>
              <a:pPr algn="ctr"/>
              <a:r>
                <a:rPr lang="en-US" sz="1200" dirty="0"/>
                <a:t>W</a:t>
              </a:r>
              <a:r>
                <a:rPr lang="en-US" sz="1200" baseline="30000" dirty="0"/>
                <a:t>[1]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0770BD9-25CB-1D71-4337-D2BCF9445573}"/>
                </a:ext>
              </a:extLst>
            </p:cNvPr>
            <p:cNvGrpSpPr/>
            <p:nvPr/>
          </p:nvGrpSpPr>
          <p:grpSpPr>
            <a:xfrm>
              <a:off x="1480029" y="4050108"/>
              <a:ext cx="2106649" cy="1583395"/>
              <a:chOff x="463708" y="3116007"/>
              <a:chExt cx="1907068" cy="1299384"/>
            </a:xfrm>
          </p:grpSpPr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7A71DEC0-0E22-42A1-E716-265052F64CFC}"/>
                  </a:ext>
                </a:extLst>
              </p:cNvPr>
              <p:cNvSpPr txBox="1"/>
              <p:nvPr/>
            </p:nvSpPr>
            <p:spPr>
              <a:xfrm>
                <a:off x="463708" y="3412157"/>
                <a:ext cx="874860" cy="66382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200" dirty="0"/>
                  <a:t>Input X</a:t>
                </a:r>
                <a:endParaRPr lang="en-US" sz="1200" baseline="-25000" dirty="0"/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75FCFB00-F0D1-1391-AB22-175D163EE65A}"/>
                  </a:ext>
                </a:extLst>
              </p:cNvPr>
              <p:cNvSpPr txBox="1"/>
              <p:nvPr/>
            </p:nvSpPr>
            <p:spPr>
              <a:xfrm>
                <a:off x="1328269" y="3419661"/>
                <a:ext cx="1042507" cy="99573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200" dirty="0"/>
                  <a:t>Hidden layer [1]</a:t>
                </a:r>
                <a:endParaRPr lang="en-US" sz="1200" baseline="-25000" dirty="0"/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3DA15A73-17D0-9CE7-4624-F308D60B3280}"/>
                  </a:ext>
                </a:extLst>
              </p:cNvPr>
              <p:cNvSpPr txBox="1"/>
              <p:nvPr/>
            </p:nvSpPr>
            <p:spPr>
              <a:xfrm>
                <a:off x="772696" y="3125118"/>
                <a:ext cx="345750" cy="39414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34290" rtlCol="0">
                <a:spAutoFit/>
              </a:bodyPr>
              <a:lstStyle/>
              <a:p>
                <a:pPr algn="ctr"/>
                <a:r>
                  <a:rPr lang="en-US" sz="1200" dirty="0"/>
                  <a:t>N</a:t>
                </a:r>
                <a:r>
                  <a:rPr lang="en-US" sz="1200" baseline="-25000" dirty="0"/>
                  <a:t>X</a:t>
                </a: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7C3D8A27-B789-9D78-1231-C9B2D389D370}"/>
                  </a:ext>
                </a:extLst>
              </p:cNvPr>
              <p:cNvSpPr txBox="1"/>
              <p:nvPr/>
            </p:nvSpPr>
            <p:spPr>
              <a:xfrm>
                <a:off x="1877265" y="3116007"/>
                <a:ext cx="388069" cy="39414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34290" rtlCol="0">
                <a:spAutoFit/>
              </a:bodyPr>
              <a:lstStyle/>
              <a:p>
                <a:pPr algn="ctr"/>
                <a:r>
                  <a:rPr lang="en-US" sz="1200" dirty="0"/>
                  <a:t>N</a:t>
                </a:r>
                <a:r>
                  <a:rPr lang="en-US" sz="1200" baseline="-25000" dirty="0"/>
                  <a:t>1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9903485-D99D-47AC-43F6-7B393E6D0702}"/>
                </a:ext>
              </a:extLst>
            </p:cNvPr>
            <p:cNvGrpSpPr/>
            <p:nvPr/>
          </p:nvGrpSpPr>
          <p:grpSpPr>
            <a:xfrm>
              <a:off x="4089117" y="1399402"/>
              <a:ext cx="242440" cy="2389344"/>
              <a:chOff x="2379918" y="1234960"/>
              <a:chExt cx="266298" cy="2172559"/>
            </a:xfrm>
          </p:grpSpPr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F6027DEB-E340-961A-2DE6-77BD8EF42D8B}"/>
                  </a:ext>
                </a:extLst>
              </p:cNvPr>
              <p:cNvSpPr/>
              <p:nvPr/>
            </p:nvSpPr>
            <p:spPr bwMode="auto">
              <a:xfrm>
                <a:off x="2379918" y="1234960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200"/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BA4DD0FF-B37E-D24F-F9AF-6D749A8D6B8D}"/>
                  </a:ext>
                </a:extLst>
              </p:cNvPr>
              <p:cNvSpPr/>
              <p:nvPr/>
            </p:nvSpPr>
            <p:spPr bwMode="auto">
              <a:xfrm>
                <a:off x="2379918" y="1624906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200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1469FFBF-2338-A07C-E5BB-666B23D0C282}"/>
                  </a:ext>
                </a:extLst>
              </p:cNvPr>
              <p:cNvSpPr/>
              <p:nvPr/>
            </p:nvSpPr>
            <p:spPr bwMode="auto">
              <a:xfrm>
                <a:off x="2379918" y="2014853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200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40C15B46-0AFF-0ECF-BFAA-DBFEA5BBCB3E}"/>
                  </a:ext>
                </a:extLst>
              </p:cNvPr>
              <p:cNvSpPr/>
              <p:nvPr/>
            </p:nvSpPr>
            <p:spPr bwMode="auto">
              <a:xfrm>
                <a:off x="2379918" y="2404799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200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11292889-2B9B-67E2-E0D6-54A9908EAD06}"/>
                  </a:ext>
                </a:extLst>
              </p:cNvPr>
              <p:cNvSpPr/>
              <p:nvPr/>
            </p:nvSpPr>
            <p:spPr bwMode="auto">
              <a:xfrm>
                <a:off x="2379918" y="2794746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200"/>
              </a:p>
            </p:txBody>
          </p: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64209246-E53A-70E3-CD64-534AE5E128AC}"/>
                  </a:ext>
                </a:extLst>
              </p:cNvPr>
              <p:cNvSpPr/>
              <p:nvPr/>
            </p:nvSpPr>
            <p:spPr bwMode="auto">
              <a:xfrm>
                <a:off x="2379918" y="3184692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20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01E9D3A-3F88-EE83-267D-78EE1BABF688}"/>
                </a:ext>
              </a:extLst>
            </p:cNvPr>
            <p:cNvGrpSpPr/>
            <p:nvPr/>
          </p:nvGrpSpPr>
          <p:grpSpPr>
            <a:xfrm>
              <a:off x="3271770" y="1264496"/>
              <a:ext cx="849782" cy="2573141"/>
              <a:chOff x="5533488" y="449966"/>
              <a:chExt cx="769275" cy="2111602"/>
            </a:xfrm>
          </p:grpSpPr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B619F0D4-10D7-4459-478C-00B16730D6D1}"/>
                  </a:ext>
                </a:extLst>
              </p:cNvPr>
              <p:cNvGrpSpPr/>
              <p:nvPr/>
            </p:nvGrpSpPr>
            <p:grpSpPr>
              <a:xfrm>
                <a:off x="5556621" y="449966"/>
                <a:ext cx="716782" cy="1970929"/>
                <a:chOff x="2390032" y="1078009"/>
                <a:chExt cx="869708" cy="2183817"/>
              </a:xfrm>
            </p:grpSpPr>
            <p:cxnSp>
              <p:nvCxnSpPr>
                <p:cNvPr id="114" name="Straight Connector 113">
                  <a:extLst>
                    <a:ext uri="{FF2B5EF4-FFF2-40B4-BE49-F238E27FC236}">
                      <a16:creationId xmlns:a16="http://schemas.microsoft.com/office/drawing/2014/main" id="{15447CAC-4FCF-5C50-6BD2-6FE6E91F0D73}"/>
                    </a:ext>
                  </a:extLst>
                </p:cNvPr>
                <p:cNvCxnSpPr>
                  <a:cxnSpLocks/>
                  <a:stCxn id="158" idx="6"/>
                  <a:endCxn id="120" idx="2"/>
                </p:cNvCxnSpPr>
                <p:nvPr/>
              </p:nvCxnSpPr>
              <p:spPr bwMode="auto">
                <a:xfrm>
                  <a:off x="2390032" y="1078009"/>
                  <a:ext cx="869708" cy="23408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15" name="Straight Connector 114">
                  <a:extLst>
                    <a:ext uri="{FF2B5EF4-FFF2-40B4-BE49-F238E27FC236}">
                      <a16:creationId xmlns:a16="http://schemas.microsoft.com/office/drawing/2014/main" id="{DD65958D-7E8C-62FB-8735-82145E3EC988}"/>
                    </a:ext>
                  </a:extLst>
                </p:cNvPr>
                <p:cNvCxnSpPr>
                  <a:cxnSpLocks/>
                  <a:stCxn id="158" idx="6"/>
                  <a:endCxn id="121" idx="2"/>
                </p:cNvCxnSpPr>
                <p:nvPr/>
              </p:nvCxnSpPr>
              <p:spPr bwMode="auto">
                <a:xfrm>
                  <a:off x="2390032" y="1078009"/>
                  <a:ext cx="869708" cy="624027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16" name="Straight Connector 115">
                  <a:extLst>
                    <a:ext uri="{FF2B5EF4-FFF2-40B4-BE49-F238E27FC236}">
                      <a16:creationId xmlns:a16="http://schemas.microsoft.com/office/drawing/2014/main" id="{D7984F72-BEC5-9CAB-7692-5DBA631DDE10}"/>
                    </a:ext>
                  </a:extLst>
                </p:cNvPr>
                <p:cNvCxnSpPr>
                  <a:cxnSpLocks/>
                  <a:stCxn id="158" idx="6"/>
                  <a:endCxn id="123" idx="2"/>
                </p:cNvCxnSpPr>
                <p:nvPr/>
              </p:nvCxnSpPr>
              <p:spPr bwMode="auto">
                <a:xfrm>
                  <a:off x="2390032" y="1078010"/>
                  <a:ext cx="869707" cy="1403922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17" name="Straight Connector 116">
                  <a:extLst>
                    <a:ext uri="{FF2B5EF4-FFF2-40B4-BE49-F238E27FC236}">
                      <a16:creationId xmlns:a16="http://schemas.microsoft.com/office/drawing/2014/main" id="{582F8572-B1BF-FF2E-426B-ABAAE9C0B397}"/>
                    </a:ext>
                  </a:extLst>
                </p:cNvPr>
                <p:cNvCxnSpPr>
                  <a:cxnSpLocks/>
                  <a:endCxn id="124" idx="2"/>
                </p:cNvCxnSpPr>
                <p:nvPr/>
              </p:nvCxnSpPr>
              <p:spPr bwMode="auto">
                <a:xfrm>
                  <a:off x="2420380" y="1091941"/>
                  <a:ext cx="839360" cy="1779939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18" name="Straight Connector 117">
                  <a:extLst>
                    <a:ext uri="{FF2B5EF4-FFF2-40B4-BE49-F238E27FC236}">
                      <a16:creationId xmlns:a16="http://schemas.microsoft.com/office/drawing/2014/main" id="{BCE8E73C-1D8A-C52C-EF2D-E23EEA9A730E}"/>
                    </a:ext>
                  </a:extLst>
                </p:cNvPr>
                <p:cNvCxnSpPr>
                  <a:cxnSpLocks/>
                  <a:endCxn id="125" idx="2"/>
                </p:cNvCxnSpPr>
                <p:nvPr/>
              </p:nvCxnSpPr>
              <p:spPr bwMode="auto">
                <a:xfrm>
                  <a:off x="2420381" y="1091941"/>
                  <a:ext cx="839358" cy="2169885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19" name="Straight Connector 118">
                  <a:extLst>
                    <a:ext uri="{FF2B5EF4-FFF2-40B4-BE49-F238E27FC236}">
                      <a16:creationId xmlns:a16="http://schemas.microsoft.com/office/drawing/2014/main" id="{DABA4C8E-B033-B53E-C95F-4EE5F4C97A5F}"/>
                    </a:ext>
                  </a:extLst>
                </p:cNvPr>
                <p:cNvCxnSpPr>
                  <a:cxnSpLocks/>
                  <a:stCxn id="158" idx="6"/>
                  <a:endCxn id="122" idx="2"/>
                </p:cNvCxnSpPr>
                <p:nvPr/>
              </p:nvCxnSpPr>
              <p:spPr bwMode="auto">
                <a:xfrm>
                  <a:off x="2390032" y="1078010"/>
                  <a:ext cx="869706" cy="1013975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C8488F23-1115-8436-5E58-8869730C95CD}"/>
                  </a:ext>
                </a:extLst>
              </p:cNvPr>
              <p:cNvGrpSpPr/>
              <p:nvPr/>
            </p:nvGrpSpPr>
            <p:grpSpPr>
              <a:xfrm flipV="1">
                <a:off x="5534974" y="661227"/>
                <a:ext cx="738428" cy="1900341"/>
                <a:chOff x="2417681" y="1777364"/>
                <a:chExt cx="895972" cy="2105605"/>
              </a:xfrm>
            </p:grpSpPr>
            <p:cxnSp>
              <p:nvCxnSpPr>
                <p:cNvPr id="108" name="Straight Connector 107">
                  <a:extLst>
                    <a:ext uri="{FF2B5EF4-FFF2-40B4-BE49-F238E27FC236}">
                      <a16:creationId xmlns:a16="http://schemas.microsoft.com/office/drawing/2014/main" id="{EBB84871-6CEE-696B-DCC9-EEA1EA6ACBEC}"/>
                    </a:ext>
                  </a:extLst>
                </p:cNvPr>
                <p:cNvCxnSpPr>
                  <a:cxnSpLocks/>
                  <a:stCxn id="164" idx="6"/>
                  <a:endCxn id="120" idx="2"/>
                </p:cNvCxnSpPr>
                <p:nvPr/>
              </p:nvCxnSpPr>
              <p:spPr bwMode="auto">
                <a:xfrm>
                  <a:off x="2443944" y="1777364"/>
                  <a:ext cx="869707" cy="2105605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09" name="Straight Connector 108">
                  <a:extLst>
                    <a:ext uri="{FF2B5EF4-FFF2-40B4-BE49-F238E27FC236}">
                      <a16:creationId xmlns:a16="http://schemas.microsoft.com/office/drawing/2014/main" id="{D899691B-DD0E-BE62-3FF7-CE2BE1C97F92}"/>
                    </a:ext>
                  </a:extLst>
                </p:cNvPr>
                <p:cNvCxnSpPr>
                  <a:cxnSpLocks/>
                  <a:stCxn id="164" idx="6"/>
                  <a:endCxn id="125" idx="2"/>
                </p:cNvCxnSpPr>
                <p:nvPr/>
              </p:nvCxnSpPr>
              <p:spPr bwMode="auto">
                <a:xfrm>
                  <a:off x="2443946" y="1777365"/>
                  <a:ext cx="869706" cy="15586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10" name="Straight Connector 109">
                  <a:extLst>
                    <a:ext uri="{FF2B5EF4-FFF2-40B4-BE49-F238E27FC236}">
                      <a16:creationId xmlns:a16="http://schemas.microsoft.com/office/drawing/2014/main" id="{6C137432-6AB7-07B0-6F3E-2C43002788FD}"/>
                    </a:ext>
                  </a:extLst>
                </p:cNvPr>
                <p:cNvCxnSpPr>
                  <a:cxnSpLocks/>
                  <a:endCxn id="121" idx="2"/>
                </p:cNvCxnSpPr>
                <p:nvPr/>
              </p:nvCxnSpPr>
              <p:spPr bwMode="auto">
                <a:xfrm>
                  <a:off x="2417681" y="1781225"/>
                  <a:ext cx="895972" cy="171179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11" name="Straight Connector 110">
                  <a:extLst>
                    <a:ext uri="{FF2B5EF4-FFF2-40B4-BE49-F238E27FC236}">
                      <a16:creationId xmlns:a16="http://schemas.microsoft.com/office/drawing/2014/main" id="{C1529CFF-E675-A523-C7D5-6741D6363388}"/>
                    </a:ext>
                  </a:extLst>
                </p:cNvPr>
                <p:cNvCxnSpPr>
                  <a:cxnSpLocks/>
                  <a:stCxn id="164" idx="6"/>
                  <a:endCxn id="123" idx="2"/>
                </p:cNvCxnSpPr>
                <p:nvPr/>
              </p:nvCxnSpPr>
              <p:spPr bwMode="auto">
                <a:xfrm>
                  <a:off x="2443946" y="1777365"/>
                  <a:ext cx="869706" cy="935762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12" name="Straight Connector 111">
                  <a:extLst>
                    <a:ext uri="{FF2B5EF4-FFF2-40B4-BE49-F238E27FC236}">
                      <a16:creationId xmlns:a16="http://schemas.microsoft.com/office/drawing/2014/main" id="{D5EF5E17-E3F5-5F7C-3C82-467797715700}"/>
                    </a:ext>
                  </a:extLst>
                </p:cNvPr>
                <p:cNvCxnSpPr>
                  <a:cxnSpLocks/>
                  <a:stCxn id="164" idx="6"/>
                  <a:endCxn id="122" idx="2"/>
                </p:cNvCxnSpPr>
                <p:nvPr/>
              </p:nvCxnSpPr>
              <p:spPr bwMode="auto">
                <a:xfrm>
                  <a:off x="2443946" y="1777365"/>
                  <a:ext cx="869706" cy="1325709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13" name="Straight Connector 112">
                  <a:extLst>
                    <a:ext uri="{FF2B5EF4-FFF2-40B4-BE49-F238E27FC236}">
                      <a16:creationId xmlns:a16="http://schemas.microsoft.com/office/drawing/2014/main" id="{7789CBFE-6150-102D-7486-48D3E7C3815D}"/>
                    </a:ext>
                  </a:extLst>
                </p:cNvPr>
                <p:cNvCxnSpPr>
                  <a:cxnSpLocks/>
                  <a:stCxn id="164" idx="6"/>
                  <a:endCxn id="124" idx="2"/>
                </p:cNvCxnSpPr>
                <p:nvPr/>
              </p:nvCxnSpPr>
              <p:spPr bwMode="auto">
                <a:xfrm>
                  <a:off x="2443946" y="1777365"/>
                  <a:ext cx="869706" cy="545815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EBB86CF3-5C05-5BF6-B1D8-4134815F9578}"/>
                  </a:ext>
                </a:extLst>
              </p:cNvPr>
              <p:cNvGrpSpPr/>
              <p:nvPr/>
            </p:nvGrpSpPr>
            <p:grpSpPr>
              <a:xfrm>
                <a:off x="5552272" y="661227"/>
                <a:ext cx="750491" cy="1759667"/>
                <a:chOff x="3845301" y="2698430"/>
                <a:chExt cx="918113" cy="1949736"/>
              </a:xfrm>
            </p:grpSpPr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0098DA11-D225-4AA4-A259-8FC532B64E7F}"/>
                    </a:ext>
                  </a:extLst>
                </p:cNvPr>
                <p:cNvCxnSpPr>
                  <a:cxnSpLocks/>
                  <a:stCxn id="159" idx="6"/>
                  <a:endCxn id="120" idx="2"/>
                </p:cNvCxnSpPr>
                <p:nvPr/>
              </p:nvCxnSpPr>
              <p:spPr bwMode="auto">
                <a:xfrm flipV="1">
                  <a:off x="3850621" y="2698430"/>
                  <a:ext cx="876875" cy="155867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AB698491-AC89-F975-3D43-903FC0E1FD03}"/>
                    </a:ext>
                  </a:extLst>
                </p:cNvPr>
                <p:cNvCxnSpPr>
                  <a:cxnSpLocks/>
                  <a:stCxn id="159" idx="6"/>
                  <a:endCxn id="125" idx="2"/>
                </p:cNvCxnSpPr>
                <p:nvPr/>
              </p:nvCxnSpPr>
              <p:spPr bwMode="auto">
                <a:xfrm>
                  <a:off x="3850623" y="2854298"/>
                  <a:ext cx="876874" cy="179386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C8CE51DB-E85A-8EA7-ED7D-28C34E9B519B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3845301" y="2854207"/>
                  <a:ext cx="918113" cy="66031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A9103BD5-0A2D-88EF-D592-18FF5EA19DF1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3845301" y="2854207"/>
                  <a:ext cx="918113" cy="1050265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06" name="Straight Connector 105">
                  <a:extLst>
                    <a:ext uri="{FF2B5EF4-FFF2-40B4-BE49-F238E27FC236}">
                      <a16:creationId xmlns:a16="http://schemas.microsoft.com/office/drawing/2014/main" id="{9FE50DAF-BF96-445A-FB2C-3210641E5949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3845301" y="2854207"/>
                  <a:ext cx="918113" cy="1440212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07" name="Straight Connector 106">
                  <a:extLst>
                    <a:ext uri="{FF2B5EF4-FFF2-40B4-BE49-F238E27FC236}">
                      <a16:creationId xmlns:a16="http://schemas.microsoft.com/office/drawing/2014/main" id="{AE827577-42F8-8799-A11E-F1202DE3D542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3845301" y="2854207"/>
                  <a:ext cx="918113" cy="270371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7A0B6646-03F2-9C0B-2EE5-5BE0B545DAF5}"/>
                  </a:ext>
                </a:extLst>
              </p:cNvPr>
              <p:cNvGrpSpPr/>
              <p:nvPr/>
            </p:nvGrpSpPr>
            <p:grpSpPr>
              <a:xfrm>
                <a:off x="5550870" y="661227"/>
                <a:ext cx="750491" cy="1778328"/>
                <a:chOff x="3845301" y="2324006"/>
                <a:chExt cx="918113" cy="1970413"/>
              </a:xfrm>
            </p:grpSpPr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id="{5D61126F-24D3-E408-1BA7-A9468A6F96CD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V="1">
                  <a:off x="3845301" y="2734630"/>
                  <a:ext cx="918113" cy="119577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97" name="Straight Connector 96">
                  <a:extLst>
                    <a:ext uri="{FF2B5EF4-FFF2-40B4-BE49-F238E27FC236}">
                      <a16:creationId xmlns:a16="http://schemas.microsoft.com/office/drawing/2014/main" id="{3CA336CF-797E-5247-240E-1AFDCFC61F03}"/>
                    </a:ext>
                  </a:extLst>
                </p:cNvPr>
                <p:cNvCxnSpPr>
                  <a:cxnSpLocks/>
                  <a:endCxn id="120" idx="2"/>
                </p:cNvCxnSpPr>
                <p:nvPr/>
              </p:nvCxnSpPr>
              <p:spPr bwMode="auto">
                <a:xfrm flipV="1">
                  <a:off x="3845301" y="2324006"/>
                  <a:ext cx="883909" cy="530202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98" name="Straight Connector 97">
                  <a:extLst>
                    <a:ext uri="{FF2B5EF4-FFF2-40B4-BE49-F238E27FC236}">
                      <a16:creationId xmlns:a16="http://schemas.microsoft.com/office/drawing/2014/main" id="{4AB4D1AE-AC9A-1215-40F5-2EC63C343206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3845301" y="2854207"/>
                  <a:ext cx="918113" cy="66031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B54D115C-CF1B-0250-861C-69F8A52BA1E0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3845301" y="2854207"/>
                  <a:ext cx="918113" cy="1050265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A39C7756-A34B-E254-3671-40E83BDFF487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3845301" y="2854207"/>
                  <a:ext cx="918113" cy="1440212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CED5748F-4554-8025-6320-F711D07BC8ED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3845301" y="2854207"/>
                  <a:ext cx="918113" cy="270371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CEA16AD9-39AF-14A0-B355-CF9E57208D80}"/>
                  </a:ext>
                </a:extLst>
              </p:cNvPr>
              <p:cNvGrpSpPr/>
              <p:nvPr/>
            </p:nvGrpSpPr>
            <p:grpSpPr>
              <a:xfrm>
                <a:off x="5533488" y="661227"/>
                <a:ext cx="750492" cy="1778329"/>
                <a:chOff x="3845301" y="1934058"/>
                <a:chExt cx="918114" cy="1970414"/>
              </a:xfrm>
            </p:grpSpPr>
            <p:cxnSp>
              <p:nvCxnSpPr>
                <p:cNvPr id="90" name="Straight Connector 89">
                  <a:extLst>
                    <a:ext uri="{FF2B5EF4-FFF2-40B4-BE49-F238E27FC236}">
                      <a16:creationId xmlns:a16="http://schemas.microsoft.com/office/drawing/2014/main" id="{6BD9BDFE-DFF7-893C-6B94-35FDDD058EA9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V="1">
                  <a:off x="3845301" y="2734630"/>
                  <a:ext cx="918113" cy="119577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91" name="Straight Connector 90">
                  <a:extLst>
                    <a:ext uri="{FF2B5EF4-FFF2-40B4-BE49-F238E27FC236}">
                      <a16:creationId xmlns:a16="http://schemas.microsoft.com/office/drawing/2014/main" id="{5E99C513-4CB6-8002-CC04-6E4ECF62677F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V="1">
                  <a:off x="3845301" y="2344685"/>
                  <a:ext cx="918114" cy="509523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8BB40819-894B-819F-44E8-CA23987DAA63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3845301" y="2854207"/>
                  <a:ext cx="918113" cy="66031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E0008858-AE6F-AFC3-885C-89239C28A95D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3845301" y="2854207"/>
                  <a:ext cx="918113" cy="1050265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7F292F05-8DD2-2914-9B88-D4C766F2A861}"/>
                    </a:ext>
                  </a:extLst>
                </p:cNvPr>
                <p:cNvCxnSpPr>
                  <a:cxnSpLocks/>
                  <a:stCxn id="161" idx="6"/>
                  <a:endCxn id="120" idx="2"/>
                </p:cNvCxnSpPr>
                <p:nvPr/>
              </p:nvCxnSpPr>
              <p:spPr bwMode="auto">
                <a:xfrm flipV="1">
                  <a:off x="3873600" y="1934058"/>
                  <a:ext cx="876875" cy="935763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95" name="Straight Connector 94">
                  <a:extLst>
                    <a:ext uri="{FF2B5EF4-FFF2-40B4-BE49-F238E27FC236}">
                      <a16:creationId xmlns:a16="http://schemas.microsoft.com/office/drawing/2014/main" id="{63ABA40C-90F3-DA41-18E6-26EFAE8E8085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3845301" y="2854207"/>
                  <a:ext cx="918113" cy="270371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47ECB1CA-29D4-0BDA-F2FB-7156C27CB632}"/>
                  </a:ext>
                </a:extLst>
              </p:cNvPr>
              <p:cNvGrpSpPr/>
              <p:nvPr/>
            </p:nvGrpSpPr>
            <p:grpSpPr>
              <a:xfrm flipV="1">
                <a:off x="5551984" y="661227"/>
                <a:ext cx="721419" cy="1759667"/>
                <a:chOff x="2417681" y="1173218"/>
                <a:chExt cx="875334" cy="1949736"/>
              </a:xfrm>
            </p:grpSpPr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E120F10B-29BD-FA20-EC96-A40B4010686F}"/>
                    </a:ext>
                  </a:extLst>
                </p:cNvPr>
                <p:cNvCxnSpPr>
                  <a:cxnSpLocks/>
                  <a:stCxn id="162" idx="6"/>
                  <a:endCxn id="125" idx="2"/>
                </p:cNvCxnSpPr>
                <p:nvPr/>
              </p:nvCxnSpPr>
              <p:spPr bwMode="auto">
                <a:xfrm flipV="1">
                  <a:off x="2423307" y="1173218"/>
                  <a:ext cx="869706" cy="624027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id="{2A8032E9-01AD-284E-239A-567A503BD574}"/>
                    </a:ext>
                  </a:extLst>
                </p:cNvPr>
                <p:cNvCxnSpPr>
                  <a:cxnSpLocks/>
                  <a:stCxn id="162" idx="6"/>
                  <a:endCxn id="123" idx="2"/>
                </p:cNvCxnSpPr>
                <p:nvPr/>
              </p:nvCxnSpPr>
              <p:spPr bwMode="auto">
                <a:xfrm>
                  <a:off x="2423307" y="1797245"/>
                  <a:ext cx="869706" cy="15586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428576D4-81DB-49B2-9B30-E01071C70F09}"/>
                    </a:ext>
                  </a:extLst>
                </p:cNvPr>
                <p:cNvCxnSpPr>
                  <a:cxnSpLocks/>
                  <a:stCxn id="162" idx="6"/>
                  <a:endCxn id="124" idx="2"/>
                </p:cNvCxnSpPr>
                <p:nvPr/>
              </p:nvCxnSpPr>
              <p:spPr bwMode="auto">
                <a:xfrm flipV="1">
                  <a:off x="2423307" y="1563165"/>
                  <a:ext cx="869706" cy="23408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671F96B0-92E1-4F21-DDDF-73F149F874AA}"/>
                    </a:ext>
                  </a:extLst>
                </p:cNvPr>
                <p:cNvCxnSpPr>
                  <a:cxnSpLocks/>
                  <a:endCxn id="121" idx="2"/>
                </p:cNvCxnSpPr>
                <p:nvPr/>
              </p:nvCxnSpPr>
              <p:spPr bwMode="auto">
                <a:xfrm>
                  <a:off x="2417681" y="1781223"/>
                  <a:ext cx="875332" cy="951785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295DC6ED-9332-C173-B4AD-88265700EA9A}"/>
                    </a:ext>
                  </a:extLst>
                </p:cNvPr>
                <p:cNvCxnSpPr>
                  <a:cxnSpLocks/>
                  <a:stCxn id="162" idx="6"/>
                  <a:endCxn id="120" idx="2"/>
                </p:cNvCxnSpPr>
                <p:nvPr/>
              </p:nvCxnSpPr>
              <p:spPr bwMode="auto">
                <a:xfrm>
                  <a:off x="2423307" y="1797245"/>
                  <a:ext cx="869708" cy="1325709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id="{37FEA2FB-CCBA-5B7F-F4F2-831F9BD381CB}"/>
                    </a:ext>
                  </a:extLst>
                </p:cNvPr>
                <p:cNvCxnSpPr>
                  <a:cxnSpLocks/>
                  <a:endCxn id="122" idx="2"/>
                </p:cNvCxnSpPr>
                <p:nvPr/>
              </p:nvCxnSpPr>
              <p:spPr bwMode="auto">
                <a:xfrm>
                  <a:off x="2417681" y="1781222"/>
                  <a:ext cx="875333" cy="561837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57602326-798C-444A-E1BB-CC87A5485D04}"/>
                  </a:ext>
                </a:extLst>
              </p:cNvPr>
              <p:cNvGrpSpPr/>
              <p:nvPr/>
            </p:nvGrpSpPr>
            <p:grpSpPr>
              <a:xfrm flipV="1">
                <a:off x="5556620" y="661227"/>
                <a:ext cx="716782" cy="1759667"/>
                <a:chOff x="2387330" y="1518124"/>
                <a:chExt cx="869707" cy="1949736"/>
              </a:xfrm>
            </p:grpSpPr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6EEAD865-8056-3ABB-E3B0-7D5E6A780209}"/>
                    </a:ext>
                  </a:extLst>
                </p:cNvPr>
                <p:cNvCxnSpPr>
                  <a:cxnSpLocks/>
                  <a:stCxn id="163" idx="6"/>
                  <a:endCxn id="120" idx="2"/>
                </p:cNvCxnSpPr>
                <p:nvPr/>
              </p:nvCxnSpPr>
              <p:spPr bwMode="auto">
                <a:xfrm>
                  <a:off x="2387330" y="1752203"/>
                  <a:ext cx="869706" cy="1715657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037C3358-6CF6-B289-B928-402027698EF2}"/>
                    </a:ext>
                  </a:extLst>
                </p:cNvPr>
                <p:cNvCxnSpPr>
                  <a:cxnSpLocks/>
                  <a:stCxn id="163" idx="6"/>
                  <a:endCxn id="124" idx="2"/>
                </p:cNvCxnSpPr>
                <p:nvPr/>
              </p:nvCxnSpPr>
              <p:spPr bwMode="auto">
                <a:xfrm>
                  <a:off x="2387331" y="1752202"/>
                  <a:ext cx="869706" cy="15586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D678FCA4-2353-825B-1243-65C827CFC149}"/>
                    </a:ext>
                  </a:extLst>
                </p:cNvPr>
                <p:cNvCxnSpPr>
                  <a:cxnSpLocks/>
                  <a:stCxn id="163" idx="6"/>
                  <a:endCxn id="125" idx="2"/>
                </p:cNvCxnSpPr>
                <p:nvPr/>
              </p:nvCxnSpPr>
              <p:spPr bwMode="auto">
                <a:xfrm flipV="1">
                  <a:off x="2387331" y="1518124"/>
                  <a:ext cx="869705" cy="234079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71894E4F-1125-1D89-ECA4-D0D91750CF16}"/>
                    </a:ext>
                  </a:extLst>
                </p:cNvPr>
                <p:cNvCxnSpPr>
                  <a:cxnSpLocks/>
                  <a:stCxn id="163" idx="6"/>
                  <a:endCxn id="122" idx="2"/>
                </p:cNvCxnSpPr>
                <p:nvPr/>
              </p:nvCxnSpPr>
              <p:spPr bwMode="auto">
                <a:xfrm>
                  <a:off x="2387331" y="1752202"/>
                  <a:ext cx="869706" cy="935762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3596FE9C-AC09-B3E0-2319-DA5AD4851465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2387330" y="1770091"/>
                  <a:ext cx="869706" cy="132571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A4101B63-5D07-3730-AAFB-91F8C3FBDABE}"/>
                    </a:ext>
                  </a:extLst>
                </p:cNvPr>
                <p:cNvCxnSpPr>
                  <a:cxnSpLocks/>
                  <a:stCxn id="163" idx="6"/>
                  <a:endCxn id="123" idx="2"/>
                </p:cNvCxnSpPr>
                <p:nvPr/>
              </p:nvCxnSpPr>
              <p:spPr bwMode="auto">
                <a:xfrm>
                  <a:off x="2387331" y="1752202"/>
                  <a:ext cx="869706" cy="545815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656A662-B084-5650-097F-897D06E471FA}"/>
                </a:ext>
              </a:extLst>
            </p:cNvPr>
            <p:cNvGrpSpPr/>
            <p:nvPr/>
          </p:nvGrpSpPr>
          <p:grpSpPr>
            <a:xfrm>
              <a:off x="5148250" y="1835468"/>
              <a:ext cx="242440" cy="1531631"/>
              <a:chOff x="2379918" y="1234960"/>
              <a:chExt cx="266298" cy="1392666"/>
            </a:xfrm>
          </p:grpSpPr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AE4850F5-ADBC-5545-95D9-00A640EA810B}"/>
                  </a:ext>
                </a:extLst>
              </p:cNvPr>
              <p:cNvSpPr/>
              <p:nvPr/>
            </p:nvSpPr>
            <p:spPr bwMode="auto">
              <a:xfrm>
                <a:off x="2379918" y="1234960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200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A364C0A3-BB33-4A49-119E-D57DE746270B}"/>
                  </a:ext>
                </a:extLst>
              </p:cNvPr>
              <p:cNvSpPr/>
              <p:nvPr/>
            </p:nvSpPr>
            <p:spPr bwMode="auto">
              <a:xfrm>
                <a:off x="2379918" y="1624906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200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6E942E51-8196-F5A4-5CCB-42F1D6AEE975}"/>
                  </a:ext>
                </a:extLst>
              </p:cNvPr>
              <p:cNvSpPr/>
              <p:nvPr/>
            </p:nvSpPr>
            <p:spPr bwMode="auto">
              <a:xfrm>
                <a:off x="2379918" y="2014853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200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9CC8B1C0-ECE4-C77A-2E9E-40A5BF1A0669}"/>
                  </a:ext>
                </a:extLst>
              </p:cNvPr>
              <p:cNvSpPr/>
              <p:nvPr/>
            </p:nvSpPr>
            <p:spPr bwMode="auto">
              <a:xfrm>
                <a:off x="2379918" y="2404799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20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4E08F09-7AD9-36B8-1D0E-9375E8FAC46F}"/>
                </a:ext>
              </a:extLst>
            </p:cNvPr>
            <p:cNvGrpSpPr/>
            <p:nvPr/>
          </p:nvGrpSpPr>
          <p:grpSpPr>
            <a:xfrm>
              <a:off x="4310553" y="1521933"/>
              <a:ext cx="842030" cy="2144283"/>
              <a:chOff x="6473861" y="661227"/>
              <a:chExt cx="762258" cy="1759667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CF686DA5-0710-C34E-7991-A3FBACD1BF99}"/>
                  </a:ext>
                </a:extLst>
              </p:cNvPr>
              <p:cNvGrpSpPr/>
              <p:nvPr/>
            </p:nvGrpSpPr>
            <p:grpSpPr>
              <a:xfrm>
                <a:off x="6492874" y="661227"/>
                <a:ext cx="739321" cy="1413650"/>
                <a:chOff x="3341362" y="1264250"/>
                <a:chExt cx="897056" cy="1566344"/>
              </a:xfrm>
            </p:grpSpPr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88EA27E4-8D01-1D45-EBAD-57CD708F6111}"/>
                    </a:ext>
                  </a:extLst>
                </p:cNvPr>
                <p:cNvCxnSpPr>
                  <a:cxnSpLocks/>
                  <a:stCxn id="120" idx="6"/>
                  <a:endCxn id="67" idx="2"/>
                </p:cNvCxnSpPr>
                <p:nvPr/>
              </p:nvCxnSpPr>
              <p:spPr bwMode="auto">
                <a:xfrm>
                  <a:off x="3341362" y="1264250"/>
                  <a:ext cx="897056" cy="396503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3AFBE42F-DF5C-F6BD-F4E0-45B8956EA8D2}"/>
                    </a:ext>
                  </a:extLst>
                </p:cNvPr>
                <p:cNvCxnSpPr>
                  <a:cxnSpLocks/>
                  <a:stCxn id="120" idx="6"/>
                  <a:endCxn id="68" idx="2"/>
                </p:cNvCxnSpPr>
                <p:nvPr/>
              </p:nvCxnSpPr>
              <p:spPr bwMode="auto">
                <a:xfrm>
                  <a:off x="3341362" y="1264250"/>
                  <a:ext cx="897056" cy="78645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C4FF8C75-06E2-00BE-2B77-3935649995F7}"/>
                    </a:ext>
                  </a:extLst>
                </p:cNvPr>
                <p:cNvCxnSpPr>
                  <a:cxnSpLocks/>
                  <a:stCxn id="120" idx="6"/>
                  <a:endCxn id="70" idx="2"/>
                </p:cNvCxnSpPr>
                <p:nvPr/>
              </p:nvCxnSpPr>
              <p:spPr bwMode="auto">
                <a:xfrm>
                  <a:off x="3341362" y="1264250"/>
                  <a:ext cx="897056" cy="1566344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47CC0B76-A492-2C3A-8323-8E730B7159E2}"/>
                    </a:ext>
                  </a:extLst>
                </p:cNvPr>
                <p:cNvCxnSpPr>
                  <a:cxnSpLocks/>
                  <a:stCxn id="120" idx="6"/>
                  <a:endCxn id="69" idx="2"/>
                </p:cNvCxnSpPr>
                <p:nvPr/>
              </p:nvCxnSpPr>
              <p:spPr bwMode="auto">
                <a:xfrm>
                  <a:off x="3341362" y="1264250"/>
                  <a:ext cx="897056" cy="1176397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482FB625-2B57-D92A-6F79-6264BB29F5D8}"/>
                  </a:ext>
                </a:extLst>
              </p:cNvPr>
              <p:cNvGrpSpPr/>
              <p:nvPr/>
            </p:nvGrpSpPr>
            <p:grpSpPr>
              <a:xfrm>
                <a:off x="6492877" y="1013158"/>
                <a:ext cx="743242" cy="1061716"/>
                <a:chOff x="3863670" y="2874738"/>
                <a:chExt cx="904542" cy="1176396"/>
              </a:xfrm>
            </p:grpSpPr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7BD51CA6-F8AE-AB05-BD69-EB4269A94C05}"/>
                    </a:ext>
                  </a:extLst>
                </p:cNvPr>
                <p:cNvCxnSpPr>
                  <a:cxnSpLocks/>
                  <a:stCxn id="121" idx="6"/>
                  <a:endCxn id="67" idx="2"/>
                </p:cNvCxnSpPr>
                <p:nvPr/>
              </p:nvCxnSpPr>
              <p:spPr bwMode="auto">
                <a:xfrm>
                  <a:off x="3863764" y="2874740"/>
                  <a:ext cx="904448" cy="6556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607C9420-6745-AF71-70F7-8A68931819AD}"/>
                    </a:ext>
                  </a:extLst>
                </p:cNvPr>
                <p:cNvCxnSpPr>
                  <a:cxnSpLocks/>
                  <a:stCxn id="121" idx="6"/>
                  <a:endCxn id="69" idx="2"/>
                </p:cNvCxnSpPr>
                <p:nvPr/>
              </p:nvCxnSpPr>
              <p:spPr bwMode="auto">
                <a:xfrm>
                  <a:off x="3863670" y="2874738"/>
                  <a:ext cx="899771" cy="78645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FFC5C7B9-D4F1-077A-F6FC-AFA50BEDF462}"/>
                    </a:ext>
                  </a:extLst>
                </p:cNvPr>
                <p:cNvCxnSpPr>
                  <a:cxnSpLocks/>
                  <a:stCxn id="121" idx="6"/>
                  <a:endCxn id="70" idx="2"/>
                </p:cNvCxnSpPr>
                <p:nvPr/>
              </p:nvCxnSpPr>
              <p:spPr bwMode="auto">
                <a:xfrm>
                  <a:off x="3863764" y="2874738"/>
                  <a:ext cx="904448" cy="1176396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D088827A-A006-50EA-C21E-97DFDCACE275}"/>
                    </a:ext>
                  </a:extLst>
                </p:cNvPr>
                <p:cNvCxnSpPr>
                  <a:cxnSpLocks/>
                  <a:stCxn id="121" idx="6"/>
                  <a:endCxn id="68" idx="2"/>
                </p:cNvCxnSpPr>
                <p:nvPr/>
              </p:nvCxnSpPr>
              <p:spPr bwMode="auto">
                <a:xfrm>
                  <a:off x="3863764" y="2874740"/>
                  <a:ext cx="904448" cy="396503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DCB4C7EC-0045-0E62-81C0-BBF1021DF100}"/>
                  </a:ext>
                </a:extLst>
              </p:cNvPr>
              <p:cNvGrpSpPr/>
              <p:nvPr/>
            </p:nvGrpSpPr>
            <p:grpSpPr>
              <a:xfrm>
                <a:off x="6487288" y="1019077"/>
                <a:ext cx="744908" cy="1055800"/>
                <a:chOff x="3845301" y="2478487"/>
                <a:chExt cx="911283" cy="1169841"/>
              </a:xfrm>
            </p:grpSpPr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55C28A11-EB31-EE52-6524-1417EF570073}"/>
                    </a:ext>
                  </a:extLst>
                </p:cNvPr>
                <p:cNvCxnSpPr>
                  <a:cxnSpLocks/>
                  <a:stCxn id="122" idx="6"/>
                  <a:endCxn id="67" idx="2"/>
                </p:cNvCxnSpPr>
                <p:nvPr/>
              </p:nvCxnSpPr>
              <p:spPr bwMode="auto">
                <a:xfrm flipV="1">
                  <a:off x="3852136" y="2478487"/>
                  <a:ext cx="904448" cy="383392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ACF18BFB-D773-57E5-6B23-BE8A929C5E7C}"/>
                    </a:ext>
                  </a:extLst>
                </p:cNvPr>
                <p:cNvCxnSpPr>
                  <a:cxnSpLocks/>
                  <a:stCxn id="122" idx="6"/>
                  <a:endCxn id="69" idx="2"/>
                </p:cNvCxnSpPr>
                <p:nvPr/>
              </p:nvCxnSpPr>
              <p:spPr bwMode="auto">
                <a:xfrm>
                  <a:off x="3852136" y="2861879"/>
                  <a:ext cx="904448" cy="396503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466A0F8B-A563-DDC9-2D32-A0F7B8F83042}"/>
                    </a:ext>
                  </a:extLst>
                </p:cNvPr>
                <p:cNvCxnSpPr>
                  <a:cxnSpLocks/>
                  <a:endCxn id="70" idx="2"/>
                </p:cNvCxnSpPr>
                <p:nvPr/>
              </p:nvCxnSpPr>
              <p:spPr bwMode="auto">
                <a:xfrm>
                  <a:off x="3845301" y="2854207"/>
                  <a:ext cx="911283" cy="794121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E021D148-B476-9149-5F76-333F3EDF14B3}"/>
                    </a:ext>
                  </a:extLst>
                </p:cNvPr>
                <p:cNvCxnSpPr>
                  <a:cxnSpLocks/>
                  <a:stCxn id="122" idx="6"/>
                  <a:endCxn id="68" idx="2"/>
                </p:cNvCxnSpPr>
                <p:nvPr/>
              </p:nvCxnSpPr>
              <p:spPr bwMode="auto">
                <a:xfrm>
                  <a:off x="3852136" y="2861879"/>
                  <a:ext cx="904448" cy="6555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24B16652-3F9D-1BAE-4AB8-64FAD18E6DA0}"/>
                  </a:ext>
                </a:extLst>
              </p:cNvPr>
              <p:cNvGrpSpPr/>
              <p:nvPr/>
            </p:nvGrpSpPr>
            <p:grpSpPr>
              <a:xfrm>
                <a:off x="6492875" y="1019077"/>
                <a:ext cx="739322" cy="1055800"/>
                <a:chOff x="3890889" y="2161700"/>
                <a:chExt cx="904449" cy="1169841"/>
              </a:xfrm>
            </p:grpSpPr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25651C56-11B5-74CD-F89E-DB17E9B87D31}"/>
                    </a:ext>
                  </a:extLst>
                </p:cNvPr>
                <p:cNvCxnSpPr>
                  <a:cxnSpLocks/>
                  <a:stCxn id="123" idx="6"/>
                  <a:endCxn id="68" idx="2"/>
                </p:cNvCxnSpPr>
                <p:nvPr/>
              </p:nvCxnSpPr>
              <p:spPr bwMode="auto">
                <a:xfrm flipV="1">
                  <a:off x="3890889" y="2551647"/>
                  <a:ext cx="904448" cy="383392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1A738463-B163-B813-BDD7-06B6D27B0C04}"/>
                    </a:ext>
                  </a:extLst>
                </p:cNvPr>
                <p:cNvCxnSpPr>
                  <a:cxnSpLocks/>
                  <a:stCxn id="123" idx="6"/>
                  <a:endCxn id="67" idx="2"/>
                </p:cNvCxnSpPr>
                <p:nvPr/>
              </p:nvCxnSpPr>
              <p:spPr bwMode="auto">
                <a:xfrm flipV="1">
                  <a:off x="3890889" y="2161700"/>
                  <a:ext cx="904448" cy="77333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DE08B1A6-6667-33D6-5CFB-1EEAE40ED48D}"/>
                    </a:ext>
                  </a:extLst>
                </p:cNvPr>
                <p:cNvCxnSpPr>
                  <a:cxnSpLocks/>
                  <a:stCxn id="123" idx="6"/>
                  <a:endCxn id="70" idx="2"/>
                </p:cNvCxnSpPr>
                <p:nvPr/>
              </p:nvCxnSpPr>
              <p:spPr bwMode="auto">
                <a:xfrm>
                  <a:off x="3890890" y="2935038"/>
                  <a:ext cx="904448" cy="396503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6D391D32-8BCF-036F-B1F6-F22593F472ED}"/>
                    </a:ext>
                  </a:extLst>
                </p:cNvPr>
                <p:cNvCxnSpPr>
                  <a:cxnSpLocks/>
                  <a:stCxn id="123" idx="6"/>
                  <a:endCxn id="69" idx="2"/>
                </p:cNvCxnSpPr>
                <p:nvPr/>
              </p:nvCxnSpPr>
              <p:spPr bwMode="auto">
                <a:xfrm>
                  <a:off x="3890889" y="2935038"/>
                  <a:ext cx="904448" cy="6556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C01C37B4-A96F-8EF8-3EEF-D157585B4AF4}"/>
                  </a:ext>
                </a:extLst>
              </p:cNvPr>
              <p:cNvGrpSpPr/>
              <p:nvPr/>
            </p:nvGrpSpPr>
            <p:grpSpPr>
              <a:xfrm flipV="1">
                <a:off x="6473861" y="1019078"/>
                <a:ext cx="758336" cy="1085108"/>
                <a:chOff x="3396118" y="1553580"/>
                <a:chExt cx="920127" cy="1202315"/>
              </a:xfrm>
            </p:grpSpPr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52DB5C25-DB33-C7E7-264A-4904DA604675}"/>
                    </a:ext>
                  </a:extLst>
                </p:cNvPr>
                <p:cNvCxnSpPr>
                  <a:cxnSpLocks/>
                  <a:endCxn id="70" idx="2"/>
                </p:cNvCxnSpPr>
                <p:nvPr/>
              </p:nvCxnSpPr>
              <p:spPr bwMode="auto">
                <a:xfrm>
                  <a:off x="3401744" y="1569604"/>
                  <a:ext cx="914499" cy="16451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4C3F0F89-901A-3173-D896-335A66A249AD}"/>
                    </a:ext>
                  </a:extLst>
                </p:cNvPr>
                <p:cNvCxnSpPr>
                  <a:cxnSpLocks/>
                  <a:endCxn id="68" idx="2"/>
                </p:cNvCxnSpPr>
                <p:nvPr/>
              </p:nvCxnSpPr>
              <p:spPr bwMode="auto">
                <a:xfrm>
                  <a:off x="3396118" y="1553580"/>
                  <a:ext cx="920126" cy="81236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489EC84F-6D09-2DA6-57F0-9A5617894E71}"/>
                    </a:ext>
                  </a:extLst>
                </p:cNvPr>
                <p:cNvCxnSpPr>
                  <a:cxnSpLocks/>
                  <a:endCxn id="67" idx="2"/>
                </p:cNvCxnSpPr>
                <p:nvPr/>
              </p:nvCxnSpPr>
              <p:spPr bwMode="auto">
                <a:xfrm>
                  <a:off x="3396118" y="1553581"/>
                  <a:ext cx="920127" cy="1202314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5B5412DE-89DE-6EDD-429A-6E3C7B4E809F}"/>
                    </a:ext>
                  </a:extLst>
                </p:cNvPr>
                <p:cNvCxnSpPr>
                  <a:cxnSpLocks/>
                  <a:endCxn id="69" idx="2"/>
                </p:cNvCxnSpPr>
                <p:nvPr/>
              </p:nvCxnSpPr>
              <p:spPr bwMode="auto">
                <a:xfrm>
                  <a:off x="3396118" y="1553580"/>
                  <a:ext cx="920126" cy="42242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D19AC572-0D8C-A3CD-6CE9-05B2FC3D8804}"/>
                  </a:ext>
                </a:extLst>
              </p:cNvPr>
              <p:cNvGrpSpPr/>
              <p:nvPr/>
            </p:nvGrpSpPr>
            <p:grpSpPr>
              <a:xfrm flipV="1">
                <a:off x="6492876" y="1019077"/>
                <a:ext cx="739325" cy="1401817"/>
                <a:chOff x="3338414" y="1686986"/>
                <a:chExt cx="897058" cy="1553233"/>
              </a:xfrm>
            </p:grpSpPr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3BD297AF-C994-1505-6159-AD36BED4A636}"/>
                    </a:ext>
                  </a:extLst>
                </p:cNvPr>
                <p:cNvCxnSpPr>
                  <a:cxnSpLocks/>
                  <a:stCxn id="125" idx="6"/>
                  <a:endCxn id="70" idx="2"/>
                </p:cNvCxnSpPr>
                <p:nvPr/>
              </p:nvCxnSpPr>
              <p:spPr bwMode="auto">
                <a:xfrm>
                  <a:off x="3338414" y="1686986"/>
                  <a:ext cx="897053" cy="383392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C35FB4FE-1A85-32D5-0F6D-5F81DA6C52F5}"/>
                    </a:ext>
                  </a:extLst>
                </p:cNvPr>
                <p:cNvCxnSpPr>
                  <a:cxnSpLocks/>
                  <a:stCxn id="125" idx="6"/>
                  <a:endCxn id="67" idx="2"/>
                </p:cNvCxnSpPr>
                <p:nvPr/>
              </p:nvCxnSpPr>
              <p:spPr bwMode="auto">
                <a:xfrm>
                  <a:off x="3338418" y="1686986"/>
                  <a:ext cx="897054" cy="1553233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E595EF9B-7876-E0F7-2EAD-66DA0639203B}"/>
                    </a:ext>
                  </a:extLst>
                </p:cNvPr>
                <p:cNvCxnSpPr>
                  <a:cxnSpLocks/>
                  <a:stCxn id="125" idx="6"/>
                  <a:endCxn id="69" idx="2"/>
                </p:cNvCxnSpPr>
                <p:nvPr/>
              </p:nvCxnSpPr>
              <p:spPr bwMode="auto">
                <a:xfrm>
                  <a:off x="3338416" y="1686986"/>
                  <a:ext cx="897054" cy="77333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55E5A63D-3E4F-864B-AEB7-51A569AE6ADB}"/>
                    </a:ext>
                  </a:extLst>
                </p:cNvPr>
                <p:cNvCxnSpPr>
                  <a:cxnSpLocks/>
                  <a:stCxn id="125" idx="6"/>
                  <a:endCxn id="68" idx="2"/>
                </p:cNvCxnSpPr>
                <p:nvPr/>
              </p:nvCxnSpPr>
              <p:spPr bwMode="auto">
                <a:xfrm>
                  <a:off x="3338418" y="1686986"/>
                  <a:ext cx="897054" cy="1163286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</p:grp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99BA0C6-CD8F-17F4-365A-0AD7CBAB2A79}"/>
                </a:ext>
              </a:extLst>
            </p:cNvPr>
            <p:cNvSpPr/>
            <p:nvPr/>
          </p:nvSpPr>
          <p:spPr bwMode="auto">
            <a:xfrm>
              <a:off x="6199547" y="2492505"/>
              <a:ext cx="242439" cy="245060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20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A06EE97-D691-E8F9-1DFF-08ECD499508F}"/>
                </a:ext>
              </a:extLst>
            </p:cNvPr>
            <p:cNvCxnSpPr>
              <a:cxnSpLocks/>
              <a:stCxn id="67" idx="6"/>
              <a:endCxn id="16" idx="2"/>
            </p:cNvCxnSpPr>
            <p:nvPr/>
          </p:nvCxnSpPr>
          <p:spPr bwMode="auto">
            <a:xfrm>
              <a:off x="5390690" y="1958000"/>
              <a:ext cx="808857" cy="65703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A363998-CAE8-C063-60EE-9E20F832C321}"/>
                </a:ext>
              </a:extLst>
            </p:cNvPr>
            <p:cNvCxnSpPr>
              <a:cxnSpLocks/>
              <a:stCxn id="68" idx="6"/>
              <a:endCxn id="16" idx="2"/>
            </p:cNvCxnSpPr>
            <p:nvPr/>
          </p:nvCxnSpPr>
          <p:spPr bwMode="auto">
            <a:xfrm>
              <a:off x="5390690" y="2386856"/>
              <a:ext cx="808857" cy="22818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15BBA88-D87B-A4AF-086C-FFBA95A6094F}"/>
                </a:ext>
              </a:extLst>
            </p:cNvPr>
            <p:cNvCxnSpPr>
              <a:cxnSpLocks/>
              <a:stCxn id="69" idx="6"/>
              <a:endCxn id="16" idx="2"/>
            </p:cNvCxnSpPr>
            <p:nvPr/>
          </p:nvCxnSpPr>
          <p:spPr bwMode="auto">
            <a:xfrm flipV="1">
              <a:off x="5390690" y="2615037"/>
              <a:ext cx="808857" cy="20067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1C50FBA-5ABB-66E2-11E2-1FF36B997943}"/>
                </a:ext>
              </a:extLst>
            </p:cNvPr>
            <p:cNvCxnSpPr>
              <a:cxnSpLocks/>
              <a:stCxn id="70" idx="6"/>
              <a:endCxn id="16" idx="2"/>
            </p:cNvCxnSpPr>
            <p:nvPr/>
          </p:nvCxnSpPr>
          <p:spPr bwMode="auto">
            <a:xfrm flipV="1">
              <a:off x="5390690" y="2615037"/>
              <a:ext cx="808857" cy="62953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268AB4D-E987-BA3A-4972-C1798817E24E}"/>
                </a:ext>
              </a:extLst>
            </p:cNvPr>
            <p:cNvSpPr txBox="1"/>
            <p:nvPr/>
          </p:nvSpPr>
          <p:spPr>
            <a:xfrm>
              <a:off x="6946515" y="4410985"/>
              <a:ext cx="1043575" cy="80891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dirty="0"/>
                <a:t>Output A</a:t>
              </a:r>
              <a:endParaRPr lang="en-US" sz="1200" baseline="-25000" dirty="0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7A4BEBCE-C32A-35F5-93EE-4218A504FA8A}"/>
                </a:ext>
              </a:extLst>
            </p:cNvPr>
            <p:cNvGrpSpPr/>
            <p:nvPr/>
          </p:nvGrpSpPr>
          <p:grpSpPr>
            <a:xfrm>
              <a:off x="3563406" y="4045993"/>
              <a:ext cx="3295966" cy="1586284"/>
              <a:chOff x="914707" y="3234454"/>
              <a:chExt cx="2983716" cy="1301754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09FC191-02C1-E368-BEF0-6F177D34B4E9}"/>
                  </a:ext>
                </a:extLst>
              </p:cNvPr>
              <p:cNvSpPr txBox="1"/>
              <p:nvPr/>
            </p:nvSpPr>
            <p:spPr>
              <a:xfrm>
                <a:off x="914707" y="3540477"/>
                <a:ext cx="1042511" cy="99573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200" dirty="0"/>
                  <a:t>Hidden layer [2]</a:t>
                </a:r>
                <a:endParaRPr lang="en-US" sz="1200" baseline="-25000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57267A0-FBD5-2B2C-2C0B-056BEEA2FAC8}"/>
                  </a:ext>
                </a:extLst>
              </p:cNvPr>
              <p:cNvSpPr txBox="1"/>
              <p:nvPr/>
            </p:nvSpPr>
            <p:spPr>
              <a:xfrm>
                <a:off x="2953713" y="3518603"/>
                <a:ext cx="944710" cy="99573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200" dirty="0"/>
                  <a:t>Output layer [L]</a:t>
                </a:r>
                <a:endParaRPr lang="en-US" sz="1200" baseline="-25000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7AEC5B2-8C91-8296-5025-FAD442F8143D}"/>
                  </a:ext>
                </a:extLst>
              </p:cNvPr>
              <p:cNvSpPr txBox="1"/>
              <p:nvPr/>
            </p:nvSpPr>
            <p:spPr>
              <a:xfrm>
                <a:off x="1393103" y="3234454"/>
                <a:ext cx="454876" cy="39414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34290" rtlCol="0">
                <a:spAutoFit/>
              </a:bodyPr>
              <a:lstStyle/>
              <a:p>
                <a:pPr algn="ctr"/>
                <a:r>
                  <a:rPr lang="en-US" sz="1200" dirty="0"/>
                  <a:t>N</a:t>
                </a:r>
                <a:r>
                  <a:rPr lang="en-US" sz="1200" baseline="-25000" dirty="0"/>
                  <a:t>2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B97ECCC-5293-A60F-B9B9-D85C88A1886C}"/>
                  </a:ext>
                </a:extLst>
              </p:cNvPr>
              <p:cNvSpPr txBox="1"/>
              <p:nvPr/>
            </p:nvSpPr>
            <p:spPr>
              <a:xfrm>
                <a:off x="3122739" y="3246210"/>
                <a:ext cx="775684" cy="39414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34290" rtlCol="0">
                <a:spAutoFit/>
              </a:bodyPr>
              <a:lstStyle/>
              <a:p>
                <a:pPr algn="ctr"/>
                <a:r>
                  <a:rPr lang="en-US" sz="1200" dirty="0"/>
                  <a:t>N</a:t>
                </a:r>
                <a:r>
                  <a:rPr lang="en-US" sz="1200" baseline="-25000" dirty="0"/>
                  <a:t>L</a:t>
                </a:r>
                <a:r>
                  <a:rPr lang="en-US" sz="1200" dirty="0"/>
                  <a:t>=1</a:t>
                </a:r>
                <a:endParaRPr lang="en-US" sz="1200" baseline="-25000" dirty="0"/>
              </a:p>
            </p:txBody>
          </p:sp>
        </p:grp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E9D9A00-51C2-BBE8-87AE-5D2617831A4B}"/>
                </a:ext>
              </a:extLst>
            </p:cNvPr>
            <p:cNvCxnSpPr>
              <a:stCxn id="16" idx="6"/>
            </p:cNvCxnSpPr>
            <p:nvPr/>
          </p:nvCxnSpPr>
          <p:spPr bwMode="auto">
            <a:xfrm flipV="1">
              <a:off x="6441986" y="2613438"/>
              <a:ext cx="648840" cy="159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044CECF-589D-C072-477F-A49AE57F27C0}"/>
                </a:ext>
              </a:extLst>
            </p:cNvPr>
            <p:cNvSpPr txBox="1"/>
            <p:nvPr/>
          </p:nvSpPr>
          <p:spPr>
            <a:xfrm>
              <a:off x="6092366" y="3120980"/>
              <a:ext cx="1634593" cy="80891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/>
                <a:t>Target output  Y</a:t>
              </a:r>
            </a:p>
          </p:txBody>
        </p:sp>
        <p:sp>
          <p:nvSpPr>
            <p:cNvPr id="25" name="Up-Down Arrow 43">
              <a:extLst>
                <a:ext uri="{FF2B5EF4-FFF2-40B4-BE49-F238E27FC236}">
                  <a16:creationId xmlns:a16="http://schemas.microsoft.com/office/drawing/2014/main" id="{2461CDB9-935E-24A5-D74D-D5CDD63EC7CD}"/>
                </a:ext>
              </a:extLst>
            </p:cNvPr>
            <p:cNvSpPr/>
            <p:nvPr/>
          </p:nvSpPr>
          <p:spPr bwMode="auto">
            <a:xfrm>
              <a:off x="7258792" y="3225512"/>
              <a:ext cx="176139" cy="304726"/>
            </a:xfrm>
            <a:prstGeom prst="up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20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6026496-0FA4-98EA-AE35-F15D98D18403}"/>
                </a:ext>
              </a:extLst>
            </p:cNvPr>
            <p:cNvSpPr txBox="1"/>
            <p:nvPr/>
          </p:nvSpPr>
          <p:spPr>
            <a:xfrm>
              <a:off x="7218383" y="2860224"/>
              <a:ext cx="242441" cy="480293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34290" rtlCol="0">
              <a:spAutoFit/>
            </a:bodyPr>
            <a:lstStyle/>
            <a:p>
              <a:pPr algn="r"/>
              <a:r>
                <a:rPr lang="en-US" sz="1200" dirty="0"/>
                <a:t>A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B496975-20DF-0BC5-AAA8-B0BD5B6DE6EC}"/>
                </a:ext>
              </a:extLst>
            </p:cNvPr>
            <p:cNvSpPr txBox="1"/>
            <p:nvPr/>
          </p:nvSpPr>
          <p:spPr>
            <a:xfrm>
              <a:off x="7097346" y="2401675"/>
              <a:ext cx="531016" cy="44490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lIns="0" tIns="0" rIns="0" bIns="18288" rtlCol="0">
              <a:spAutoFit/>
            </a:bodyPr>
            <a:lstStyle/>
            <a:p>
              <a:pPr algn="ctr"/>
              <a:r>
                <a:rPr lang="en-US" sz="1200" dirty="0"/>
                <a:t>a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C5384CC-059B-A3BF-0DB2-4A013128A308}"/>
                </a:ext>
              </a:extLst>
            </p:cNvPr>
            <p:cNvSpPr txBox="1"/>
            <p:nvPr/>
          </p:nvSpPr>
          <p:spPr>
            <a:xfrm>
              <a:off x="4653203" y="4410985"/>
              <a:ext cx="1151611" cy="121337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dirty="0"/>
                <a:t>Hidden layer [3]</a:t>
              </a:r>
              <a:endParaRPr lang="en-US" sz="1200" baseline="-250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0F316CD-F826-5DA5-C67B-8C2DE17CB729}"/>
                </a:ext>
              </a:extLst>
            </p:cNvPr>
            <p:cNvSpPr txBox="1"/>
            <p:nvPr/>
          </p:nvSpPr>
          <p:spPr>
            <a:xfrm>
              <a:off x="5133689" y="4038073"/>
              <a:ext cx="484410" cy="480293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34290" rtlCol="0">
              <a:spAutoFit/>
            </a:bodyPr>
            <a:lstStyle/>
            <a:p>
              <a:pPr algn="ctr"/>
              <a:r>
                <a:rPr lang="en-US" sz="1200" dirty="0"/>
                <a:t>N</a:t>
              </a:r>
              <a:r>
                <a:rPr lang="en-US" sz="1200" baseline="-25000" dirty="0"/>
                <a:t>3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0AED9AB-D068-F4D4-F66D-8BDCA2132FC2}"/>
                </a:ext>
              </a:extLst>
            </p:cNvPr>
            <p:cNvSpPr txBox="1"/>
            <p:nvPr/>
          </p:nvSpPr>
          <p:spPr>
            <a:xfrm>
              <a:off x="3331904" y="960471"/>
              <a:ext cx="741728" cy="480293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34290" rtlCol="0">
              <a:spAutoFit/>
            </a:bodyPr>
            <a:lstStyle/>
            <a:p>
              <a:pPr algn="ctr"/>
              <a:r>
                <a:rPr lang="en-US" sz="1200" dirty="0"/>
                <a:t>W</a:t>
              </a:r>
              <a:r>
                <a:rPr lang="en-US" sz="1200" baseline="30000" dirty="0"/>
                <a:t>[2]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B1293E0-D492-6B6F-D6DD-52C4E89DAE7E}"/>
                </a:ext>
              </a:extLst>
            </p:cNvPr>
            <p:cNvSpPr txBox="1"/>
            <p:nvPr/>
          </p:nvSpPr>
          <p:spPr>
            <a:xfrm>
              <a:off x="4385576" y="960471"/>
              <a:ext cx="741728" cy="480293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34290" rtlCol="0">
              <a:spAutoFit/>
            </a:bodyPr>
            <a:lstStyle/>
            <a:p>
              <a:pPr algn="ctr"/>
              <a:r>
                <a:rPr lang="en-US" sz="1200" dirty="0"/>
                <a:t>W</a:t>
              </a:r>
              <a:r>
                <a:rPr lang="en-US" sz="1200" baseline="30000" dirty="0"/>
                <a:t>[3]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BA5F512-2397-6372-1D4F-E9E33577FCDC}"/>
                </a:ext>
              </a:extLst>
            </p:cNvPr>
            <p:cNvSpPr txBox="1"/>
            <p:nvPr/>
          </p:nvSpPr>
          <p:spPr>
            <a:xfrm>
              <a:off x="5473757" y="960471"/>
              <a:ext cx="741728" cy="480293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34290" rtlCol="0">
              <a:spAutoFit/>
            </a:bodyPr>
            <a:lstStyle/>
            <a:p>
              <a:pPr algn="ctr"/>
              <a:r>
                <a:rPr lang="en-US" sz="1200" dirty="0"/>
                <a:t>W</a:t>
              </a:r>
              <a:r>
                <a:rPr lang="en-US" sz="1200" baseline="30000" dirty="0"/>
                <a:t>[L]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238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24DAD-7863-FA19-2E48-19C11A7DB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285750"/>
            <a:ext cx="6516682" cy="490538"/>
          </a:xfrm>
        </p:spPr>
        <p:txBody>
          <a:bodyPr/>
          <a:lstStyle/>
          <a:p>
            <a:r>
              <a:rPr lang="en-US" dirty="0"/>
              <a:t>In This Chapter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09D82-AA31-3841-69F7-992935A5B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0700" y="1415935"/>
            <a:ext cx="5562600" cy="2311629"/>
          </a:xfrm>
        </p:spPr>
        <p:txBody>
          <a:bodyPr/>
          <a:lstStyle/>
          <a:p>
            <a:r>
              <a:rPr lang="en-US" dirty="0"/>
              <a:t>Learning Rate Decay</a:t>
            </a:r>
          </a:p>
          <a:p>
            <a:r>
              <a:rPr lang="en-US" dirty="0"/>
              <a:t>The Problem of Local Optima and Plateaus</a:t>
            </a:r>
          </a:p>
          <a:p>
            <a:r>
              <a:rPr lang="en-US" dirty="0"/>
              <a:t>Hyperparameters</a:t>
            </a:r>
          </a:p>
          <a:p>
            <a:r>
              <a:rPr lang="en-US" dirty="0"/>
              <a:t>Normalization and Mini-Batches</a:t>
            </a:r>
          </a:p>
          <a:p>
            <a:r>
              <a:rPr lang="en-US" dirty="0"/>
              <a:t>Batch Norms</a:t>
            </a:r>
          </a:p>
          <a:p>
            <a:r>
              <a:rPr lang="en-US" dirty="0"/>
              <a:t>Gradient Descent with </a:t>
            </a:r>
            <a:r>
              <a:rPr lang="en-US" dirty="0" err="1"/>
              <a:t>Softmax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6924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6439C48-89E7-B8C6-7CC0-47BB170ED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Single Model vs Multiple Models</a:t>
            </a:r>
          </a:p>
        </p:txBody>
      </p:sp>
      <p:pic>
        <p:nvPicPr>
          <p:cNvPr id="6" name="Picture 5" descr="A diagram of a panda&#10;&#10;Description automatically generated">
            <a:extLst>
              <a:ext uri="{FF2B5EF4-FFF2-40B4-BE49-F238E27FC236}">
                <a16:creationId xmlns:a16="http://schemas.microsoft.com/office/drawing/2014/main" id="{332029F5-54D0-AAA0-5DAF-5AB447211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123950"/>
            <a:ext cx="5943600" cy="31819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5103E50-C088-9C3C-98A6-ABF8BCCC5AE8}"/>
              </a:ext>
            </a:extLst>
          </p:cNvPr>
          <p:cNvSpPr txBox="1"/>
          <p:nvPr/>
        </p:nvSpPr>
        <p:spPr>
          <a:xfrm>
            <a:off x="7391400" y="4580751"/>
            <a:ext cx="14478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From: Andrew Ng</a:t>
            </a:r>
          </a:p>
        </p:txBody>
      </p:sp>
    </p:spTree>
    <p:extLst>
      <p:ext uri="{BB962C8B-B14F-4D97-AF65-F5344CB8AC3E}">
        <p14:creationId xmlns:p14="http://schemas.microsoft.com/office/powerpoint/2010/main" val="19273420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6AC1E5B-0BA6-01CC-1FE5-0232DD51DD0A}"/>
              </a:ext>
            </a:extLst>
          </p:cNvPr>
          <p:cNvSpPr txBox="1"/>
          <p:nvPr/>
        </p:nvSpPr>
        <p:spPr>
          <a:xfrm rot="20891098">
            <a:off x="985379" y="2248584"/>
            <a:ext cx="6739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333399"/>
                </a:solidFill>
              </a:rPr>
              <a:t>Normalization and Mini-Batches</a:t>
            </a:r>
          </a:p>
        </p:txBody>
      </p:sp>
    </p:spTree>
    <p:extLst>
      <p:ext uri="{BB962C8B-B14F-4D97-AF65-F5344CB8AC3E}">
        <p14:creationId xmlns:p14="http://schemas.microsoft.com/office/powerpoint/2010/main" val="24407367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D32F2A7-D926-7747-36A8-B0B1C547E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85750"/>
            <a:ext cx="8251822" cy="490538"/>
          </a:xfrm>
        </p:spPr>
        <p:txBody>
          <a:bodyPr/>
          <a:lstStyle/>
          <a:p>
            <a:r>
              <a:rPr lang="en-US" dirty="0"/>
              <a:t>Normalize Inputs to Speed up Learning Process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39352F-30E4-D057-A62B-F2ED11437B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400" y="3396828"/>
            <a:ext cx="3810000" cy="1216488"/>
          </a:xfrm>
        </p:spPr>
        <p:txBody>
          <a:bodyPr/>
          <a:lstStyle/>
          <a:p>
            <a:r>
              <a:rPr lang="en-US" dirty="0"/>
              <a:t>Normalized inputs stabilizes data transformation by unifying the scales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12F0CC-D1CB-A927-6922-8FBE0C69210C}"/>
              </a:ext>
            </a:extLst>
          </p:cNvPr>
          <p:cNvGrpSpPr/>
          <p:nvPr/>
        </p:nvGrpSpPr>
        <p:grpSpPr>
          <a:xfrm>
            <a:off x="5334000" y="882077"/>
            <a:ext cx="2907333" cy="2133600"/>
            <a:chOff x="1480029" y="960471"/>
            <a:chExt cx="6510061" cy="467303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2ACAFD5-ABA5-530D-A8A7-FE903F145C13}"/>
                </a:ext>
              </a:extLst>
            </p:cNvPr>
            <p:cNvGrpSpPr/>
            <p:nvPr/>
          </p:nvGrpSpPr>
          <p:grpSpPr>
            <a:xfrm>
              <a:off x="3054882" y="1141965"/>
              <a:ext cx="242440" cy="2818202"/>
              <a:chOff x="2379918" y="845013"/>
              <a:chExt cx="266298" cy="2562506"/>
            </a:xfrm>
          </p:grpSpPr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7DA9141D-61ED-6B75-3ED7-7F5904C5C2A5}"/>
                  </a:ext>
                </a:extLst>
              </p:cNvPr>
              <p:cNvSpPr/>
              <p:nvPr/>
            </p:nvSpPr>
            <p:spPr bwMode="auto">
              <a:xfrm>
                <a:off x="2379918" y="845013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200"/>
              </a:p>
            </p:txBody>
          </p: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111FF55C-059A-8BB9-1B4C-6DE6F1D39951}"/>
                  </a:ext>
                </a:extLst>
              </p:cNvPr>
              <p:cNvSpPr/>
              <p:nvPr/>
            </p:nvSpPr>
            <p:spPr bwMode="auto">
              <a:xfrm>
                <a:off x="2379918" y="1234960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200"/>
              </a:p>
            </p:txBody>
          </p:sp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F0426E15-AA00-CB33-3A9A-624933D08742}"/>
                  </a:ext>
                </a:extLst>
              </p:cNvPr>
              <p:cNvSpPr/>
              <p:nvPr/>
            </p:nvSpPr>
            <p:spPr bwMode="auto">
              <a:xfrm>
                <a:off x="2379918" y="1624906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200"/>
              </a:p>
            </p:txBody>
          </p:sp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88F3EDC4-7BF3-F953-6D97-7E2D5C4A3241}"/>
                  </a:ext>
                </a:extLst>
              </p:cNvPr>
              <p:cNvSpPr/>
              <p:nvPr/>
            </p:nvSpPr>
            <p:spPr bwMode="auto">
              <a:xfrm>
                <a:off x="2379918" y="2014853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200"/>
              </a:p>
            </p:txBody>
          </p:sp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D7DCE737-F3A4-1F29-3C5B-AB23C16CD9A6}"/>
                  </a:ext>
                </a:extLst>
              </p:cNvPr>
              <p:cNvSpPr/>
              <p:nvPr/>
            </p:nvSpPr>
            <p:spPr bwMode="auto">
              <a:xfrm>
                <a:off x="2379918" y="2404799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200"/>
              </a:p>
            </p:txBody>
          </p: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50054ED7-3F0E-B355-0634-6DAF56E76A75}"/>
                  </a:ext>
                </a:extLst>
              </p:cNvPr>
              <p:cNvSpPr/>
              <p:nvPr/>
            </p:nvSpPr>
            <p:spPr bwMode="auto">
              <a:xfrm>
                <a:off x="2379918" y="2794746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200"/>
              </a:p>
            </p:txBody>
          </p:sp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0397CF71-80C4-7E66-4718-4CE46F2851F7}"/>
                  </a:ext>
                </a:extLst>
              </p:cNvPr>
              <p:cNvSpPr/>
              <p:nvPr/>
            </p:nvSpPr>
            <p:spPr bwMode="auto">
              <a:xfrm>
                <a:off x="2379918" y="3184692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20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517BC1F-FC92-45C5-1AC3-6C3FD211A592}"/>
                </a:ext>
              </a:extLst>
            </p:cNvPr>
            <p:cNvGrpSpPr/>
            <p:nvPr/>
          </p:nvGrpSpPr>
          <p:grpSpPr>
            <a:xfrm>
              <a:off x="2223136" y="1264496"/>
              <a:ext cx="867250" cy="2659783"/>
              <a:chOff x="1466309" y="948511"/>
              <a:chExt cx="952588" cy="2418465"/>
            </a:xfrm>
          </p:grpSpPr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id="{F61E0D96-71E3-D81C-2D5E-15A98D3BDD69}"/>
                  </a:ext>
                </a:extLst>
              </p:cNvPr>
              <p:cNvGrpSpPr/>
              <p:nvPr/>
            </p:nvGrpSpPr>
            <p:grpSpPr>
              <a:xfrm>
                <a:off x="1469290" y="948511"/>
                <a:ext cx="910610" cy="2339683"/>
                <a:chOff x="1469290" y="948511"/>
                <a:chExt cx="910610" cy="2339683"/>
              </a:xfrm>
            </p:grpSpPr>
            <p:cxnSp>
              <p:nvCxnSpPr>
                <p:cNvPr id="152" name="Straight Connector 151">
                  <a:extLst>
                    <a:ext uri="{FF2B5EF4-FFF2-40B4-BE49-F238E27FC236}">
                      <a16:creationId xmlns:a16="http://schemas.microsoft.com/office/drawing/2014/main" id="{A35D38AA-E990-997B-65D1-2A40046E9E0A}"/>
                    </a:ext>
                  </a:extLst>
                </p:cNvPr>
                <p:cNvCxnSpPr>
                  <a:cxnSpLocks/>
                  <a:stCxn id="131" idx="3"/>
                  <a:endCxn id="159" idx="2"/>
                </p:cNvCxnSpPr>
                <p:nvPr/>
              </p:nvCxnSpPr>
              <p:spPr bwMode="auto">
                <a:xfrm flipV="1">
                  <a:off x="1469290" y="948511"/>
                  <a:ext cx="910610" cy="468161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53" name="Straight Connector 152">
                  <a:extLst>
                    <a:ext uri="{FF2B5EF4-FFF2-40B4-BE49-F238E27FC236}">
                      <a16:creationId xmlns:a16="http://schemas.microsoft.com/office/drawing/2014/main" id="{D45DEB9E-9CC1-02A1-018E-6A91E7B66CD6}"/>
                    </a:ext>
                  </a:extLst>
                </p:cNvPr>
                <p:cNvCxnSpPr>
                  <a:cxnSpLocks/>
                  <a:stCxn id="131" idx="3"/>
                  <a:endCxn id="161" idx="2"/>
                </p:cNvCxnSpPr>
                <p:nvPr/>
              </p:nvCxnSpPr>
              <p:spPr bwMode="auto">
                <a:xfrm>
                  <a:off x="1469290" y="1416672"/>
                  <a:ext cx="910610" cy="311733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54" name="Straight Connector 153">
                  <a:extLst>
                    <a:ext uri="{FF2B5EF4-FFF2-40B4-BE49-F238E27FC236}">
                      <a16:creationId xmlns:a16="http://schemas.microsoft.com/office/drawing/2014/main" id="{FCE4DA95-8970-880E-846A-5C0A73A3B5F7}"/>
                    </a:ext>
                  </a:extLst>
                </p:cNvPr>
                <p:cNvCxnSpPr>
                  <a:cxnSpLocks/>
                  <a:stCxn id="131" idx="3"/>
                  <a:endCxn id="160" idx="2"/>
                </p:cNvCxnSpPr>
                <p:nvPr/>
              </p:nvCxnSpPr>
              <p:spPr bwMode="auto">
                <a:xfrm flipV="1">
                  <a:off x="1469290" y="1338460"/>
                  <a:ext cx="910610" cy="78212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55" name="Straight Connector 154">
                  <a:extLst>
                    <a:ext uri="{FF2B5EF4-FFF2-40B4-BE49-F238E27FC236}">
                      <a16:creationId xmlns:a16="http://schemas.microsoft.com/office/drawing/2014/main" id="{54475EF2-0DD8-BF07-42C7-7597BB725F64}"/>
                    </a:ext>
                  </a:extLst>
                </p:cNvPr>
                <p:cNvCxnSpPr>
                  <a:cxnSpLocks/>
                  <a:stCxn id="131" idx="3"/>
                  <a:endCxn id="163" idx="2"/>
                </p:cNvCxnSpPr>
                <p:nvPr/>
              </p:nvCxnSpPr>
              <p:spPr bwMode="auto">
                <a:xfrm>
                  <a:off x="1469290" y="1416672"/>
                  <a:ext cx="910610" cy="109162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56" name="Straight Connector 155">
                  <a:extLst>
                    <a:ext uri="{FF2B5EF4-FFF2-40B4-BE49-F238E27FC236}">
                      <a16:creationId xmlns:a16="http://schemas.microsoft.com/office/drawing/2014/main" id="{568AD1A5-1FE5-AE14-0978-48D8EA137A74}"/>
                    </a:ext>
                  </a:extLst>
                </p:cNvPr>
                <p:cNvCxnSpPr>
                  <a:cxnSpLocks/>
                  <a:stCxn id="131" idx="3"/>
                  <a:endCxn id="164" idx="2"/>
                </p:cNvCxnSpPr>
                <p:nvPr/>
              </p:nvCxnSpPr>
              <p:spPr bwMode="auto">
                <a:xfrm>
                  <a:off x="1469290" y="1416672"/>
                  <a:ext cx="910610" cy="1481577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57" name="Straight Connector 156">
                  <a:extLst>
                    <a:ext uri="{FF2B5EF4-FFF2-40B4-BE49-F238E27FC236}">
                      <a16:creationId xmlns:a16="http://schemas.microsoft.com/office/drawing/2014/main" id="{1ED5611B-4E25-E545-A1E8-B6577CDA5FAF}"/>
                    </a:ext>
                  </a:extLst>
                </p:cNvPr>
                <p:cNvCxnSpPr>
                  <a:cxnSpLocks/>
                  <a:stCxn id="131" idx="3"/>
                  <a:endCxn id="165" idx="2"/>
                </p:cNvCxnSpPr>
                <p:nvPr/>
              </p:nvCxnSpPr>
              <p:spPr bwMode="auto">
                <a:xfrm>
                  <a:off x="1469290" y="1416672"/>
                  <a:ext cx="910610" cy="1871522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58" name="Straight Connector 157">
                  <a:extLst>
                    <a:ext uri="{FF2B5EF4-FFF2-40B4-BE49-F238E27FC236}">
                      <a16:creationId xmlns:a16="http://schemas.microsoft.com/office/drawing/2014/main" id="{36C5FB85-6BA9-FC51-0515-562BD2B0E184}"/>
                    </a:ext>
                  </a:extLst>
                </p:cNvPr>
                <p:cNvCxnSpPr>
                  <a:cxnSpLocks/>
                  <a:stCxn id="131" idx="3"/>
                  <a:endCxn id="162" idx="2"/>
                </p:cNvCxnSpPr>
                <p:nvPr/>
              </p:nvCxnSpPr>
              <p:spPr bwMode="auto">
                <a:xfrm>
                  <a:off x="1469290" y="1416672"/>
                  <a:ext cx="910610" cy="701682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95D64D08-FA86-15F3-7C6B-814B4809BD8C}"/>
                  </a:ext>
                </a:extLst>
              </p:cNvPr>
              <p:cNvGrpSpPr/>
              <p:nvPr/>
            </p:nvGrpSpPr>
            <p:grpSpPr>
              <a:xfrm>
                <a:off x="1469289" y="948512"/>
                <a:ext cx="910610" cy="2339683"/>
                <a:chOff x="2886369" y="2279469"/>
                <a:chExt cx="918114" cy="2339683"/>
              </a:xfrm>
            </p:grpSpPr>
            <p:cxnSp>
              <p:nvCxnSpPr>
                <p:cNvPr id="145" name="Straight Connector 144">
                  <a:extLst>
                    <a:ext uri="{FF2B5EF4-FFF2-40B4-BE49-F238E27FC236}">
                      <a16:creationId xmlns:a16="http://schemas.microsoft.com/office/drawing/2014/main" id="{40E5757A-6EA2-66B8-B7CC-6E3F55E863AE}"/>
                    </a:ext>
                  </a:extLst>
                </p:cNvPr>
                <p:cNvCxnSpPr>
                  <a:cxnSpLocks/>
                  <a:stCxn id="132" idx="3"/>
                  <a:endCxn id="159" idx="2"/>
                </p:cNvCxnSpPr>
                <p:nvPr/>
              </p:nvCxnSpPr>
              <p:spPr bwMode="auto">
                <a:xfrm flipV="1">
                  <a:off x="2886369" y="2279469"/>
                  <a:ext cx="918114" cy="899473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46" name="Straight Connector 145">
                  <a:extLst>
                    <a:ext uri="{FF2B5EF4-FFF2-40B4-BE49-F238E27FC236}">
                      <a16:creationId xmlns:a16="http://schemas.microsoft.com/office/drawing/2014/main" id="{5A6494B9-D601-390F-41FE-8FD041284F88}"/>
                    </a:ext>
                  </a:extLst>
                </p:cNvPr>
                <p:cNvCxnSpPr>
                  <a:cxnSpLocks/>
                  <a:stCxn id="132" idx="3"/>
                  <a:endCxn id="161" idx="2"/>
                </p:cNvCxnSpPr>
                <p:nvPr/>
              </p:nvCxnSpPr>
              <p:spPr bwMode="auto">
                <a:xfrm flipV="1">
                  <a:off x="2886369" y="3059363"/>
                  <a:ext cx="918114" cy="119579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47" name="Straight Connector 146">
                  <a:extLst>
                    <a:ext uri="{FF2B5EF4-FFF2-40B4-BE49-F238E27FC236}">
                      <a16:creationId xmlns:a16="http://schemas.microsoft.com/office/drawing/2014/main" id="{6ADF5A97-9C3D-767F-9690-BCE9B5D7E8C3}"/>
                    </a:ext>
                  </a:extLst>
                </p:cNvPr>
                <p:cNvCxnSpPr>
                  <a:cxnSpLocks/>
                  <a:stCxn id="132" idx="3"/>
                  <a:endCxn id="160" idx="2"/>
                </p:cNvCxnSpPr>
                <p:nvPr/>
              </p:nvCxnSpPr>
              <p:spPr bwMode="auto">
                <a:xfrm flipV="1">
                  <a:off x="2886369" y="2669418"/>
                  <a:ext cx="918114" cy="509524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48" name="Straight Connector 147">
                  <a:extLst>
                    <a:ext uri="{FF2B5EF4-FFF2-40B4-BE49-F238E27FC236}">
                      <a16:creationId xmlns:a16="http://schemas.microsoft.com/office/drawing/2014/main" id="{42C315AE-2A66-56A3-2331-09869D90ECF7}"/>
                    </a:ext>
                  </a:extLst>
                </p:cNvPr>
                <p:cNvCxnSpPr>
                  <a:cxnSpLocks/>
                  <a:stCxn id="132" idx="3"/>
                  <a:endCxn id="163" idx="2"/>
                </p:cNvCxnSpPr>
                <p:nvPr/>
              </p:nvCxnSpPr>
              <p:spPr bwMode="auto">
                <a:xfrm>
                  <a:off x="2886369" y="3178942"/>
                  <a:ext cx="918114" cy="660316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49" name="Straight Connector 148">
                  <a:extLst>
                    <a:ext uri="{FF2B5EF4-FFF2-40B4-BE49-F238E27FC236}">
                      <a16:creationId xmlns:a16="http://schemas.microsoft.com/office/drawing/2014/main" id="{9C5E2B8D-9E66-D8B7-F06C-99219C1AF22B}"/>
                    </a:ext>
                  </a:extLst>
                </p:cNvPr>
                <p:cNvCxnSpPr>
                  <a:cxnSpLocks/>
                  <a:stCxn id="132" idx="3"/>
                  <a:endCxn id="164" idx="2"/>
                </p:cNvCxnSpPr>
                <p:nvPr/>
              </p:nvCxnSpPr>
              <p:spPr bwMode="auto">
                <a:xfrm>
                  <a:off x="2886369" y="3178942"/>
                  <a:ext cx="918113" cy="1050265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50" name="Straight Connector 149">
                  <a:extLst>
                    <a:ext uri="{FF2B5EF4-FFF2-40B4-BE49-F238E27FC236}">
                      <a16:creationId xmlns:a16="http://schemas.microsoft.com/office/drawing/2014/main" id="{E7F98FB2-5363-7306-ED85-D31CF327B39C}"/>
                    </a:ext>
                  </a:extLst>
                </p:cNvPr>
                <p:cNvCxnSpPr>
                  <a:cxnSpLocks/>
                  <a:stCxn id="132" idx="3"/>
                  <a:endCxn id="165" idx="2"/>
                </p:cNvCxnSpPr>
                <p:nvPr/>
              </p:nvCxnSpPr>
              <p:spPr bwMode="auto">
                <a:xfrm>
                  <a:off x="2886369" y="3178942"/>
                  <a:ext cx="918114" cy="144021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51" name="Straight Connector 150">
                  <a:extLst>
                    <a:ext uri="{FF2B5EF4-FFF2-40B4-BE49-F238E27FC236}">
                      <a16:creationId xmlns:a16="http://schemas.microsoft.com/office/drawing/2014/main" id="{8815842D-1B20-39E1-E8D9-BE4A32775B6B}"/>
                    </a:ext>
                  </a:extLst>
                </p:cNvPr>
                <p:cNvCxnSpPr>
                  <a:cxnSpLocks/>
                  <a:stCxn id="132" idx="3"/>
                  <a:endCxn id="162" idx="2"/>
                </p:cNvCxnSpPr>
                <p:nvPr/>
              </p:nvCxnSpPr>
              <p:spPr bwMode="auto">
                <a:xfrm>
                  <a:off x="2886369" y="3178942"/>
                  <a:ext cx="918114" cy="270369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137" name="Group 136">
                <a:extLst>
                  <a:ext uri="{FF2B5EF4-FFF2-40B4-BE49-F238E27FC236}">
                    <a16:creationId xmlns:a16="http://schemas.microsoft.com/office/drawing/2014/main" id="{D4488271-B1C7-DF2D-AA5C-E1498B169526}"/>
                  </a:ext>
                </a:extLst>
              </p:cNvPr>
              <p:cNvGrpSpPr/>
              <p:nvPr/>
            </p:nvGrpSpPr>
            <p:grpSpPr>
              <a:xfrm flipV="1">
                <a:off x="1466309" y="948512"/>
                <a:ext cx="952588" cy="2418464"/>
                <a:chOff x="1466591" y="889888"/>
                <a:chExt cx="952588" cy="2418464"/>
              </a:xfrm>
            </p:grpSpPr>
            <p:cxnSp>
              <p:nvCxnSpPr>
                <p:cNvPr id="138" name="Straight Connector 137">
                  <a:extLst>
                    <a:ext uri="{FF2B5EF4-FFF2-40B4-BE49-F238E27FC236}">
                      <a16:creationId xmlns:a16="http://schemas.microsoft.com/office/drawing/2014/main" id="{7068001F-B5BD-B22F-66F1-A19B1DA2A809}"/>
                    </a:ext>
                  </a:extLst>
                </p:cNvPr>
                <p:cNvCxnSpPr>
                  <a:cxnSpLocks/>
                  <a:stCxn id="133" idx="3"/>
                  <a:endCxn id="165" idx="3"/>
                </p:cNvCxnSpPr>
                <p:nvPr/>
              </p:nvCxnSpPr>
              <p:spPr bwMode="auto">
                <a:xfrm flipV="1">
                  <a:off x="1466591" y="889888"/>
                  <a:ext cx="952588" cy="566604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39" name="Straight Connector 138">
                  <a:extLst>
                    <a:ext uri="{FF2B5EF4-FFF2-40B4-BE49-F238E27FC236}">
                      <a16:creationId xmlns:a16="http://schemas.microsoft.com/office/drawing/2014/main" id="{9F612F43-C3B3-866D-3CD2-CA5F662A94B6}"/>
                    </a:ext>
                  </a:extLst>
                </p:cNvPr>
                <p:cNvCxnSpPr>
                  <a:cxnSpLocks/>
                  <a:stCxn id="133" idx="3"/>
                  <a:endCxn id="163" idx="2"/>
                </p:cNvCxnSpPr>
                <p:nvPr/>
              </p:nvCxnSpPr>
              <p:spPr bwMode="auto">
                <a:xfrm>
                  <a:off x="1466591" y="1456492"/>
                  <a:ext cx="913590" cy="292071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40" name="Straight Connector 139">
                  <a:extLst>
                    <a:ext uri="{FF2B5EF4-FFF2-40B4-BE49-F238E27FC236}">
                      <a16:creationId xmlns:a16="http://schemas.microsoft.com/office/drawing/2014/main" id="{611CF877-9A9E-2040-E734-2CB5CBAA06AE}"/>
                    </a:ext>
                  </a:extLst>
                </p:cNvPr>
                <p:cNvCxnSpPr>
                  <a:cxnSpLocks/>
                  <a:stCxn id="133" idx="3"/>
                  <a:endCxn id="164" idx="2"/>
                </p:cNvCxnSpPr>
                <p:nvPr/>
              </p:nvCxnSpPr>
              <p:spPr bwMode="auto">
                <a:xfrm flipV="1">
                  <a:off x="1466591" y="1358614"/>
                  <a:ext cx="913590" cy="9787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41" name="Straight Connector 140">
                  <a:extLst>
                    <a:ext uri="{FF2B5EF4-FFF2-40B4-BE49-F238E27FC236}">
                      <a16:creationId xmlns:a16="http://schemas.microsoft.com/office/drawing/2014/main" id="{542D8096-B33B-D932-14A3-CA9FC864B0D4}"/>
                    </a:ext>
                  </a:extLst>
                </p:cNvPr>
                <p:cNvCxnSpPr>
                  <a:cxnSpLocks/>
                  <a:stCxn id="133" idx="3"/>
                  <a:endCxn id="161" idx="2"/>
                </p:cNvCxnSpPr>
                <p:nvPr/>
              </p:nvCxnSpPr>
              <p:spPr bwMode="auto">
                <a:xfrm>
                  <a:off x="1466591" y="1456493"/>
                  <a:ext cx="913590" cy="1071967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42" name="Straight Connector 141">
                  <a:extLst>
                    <a:ext uri="{FF2B5EF4-FFF2-40B4-BE49-F238E27FC236}">
                      <a16:creationId xmlns:a16="http://schemas.microsoft.com/office/drawing/2014/main" id="{71A14A6F-4B64-8344-BCA8-547C5C4030A2}"/>
                    </a:ext>
                  </a:extLst>
                </p:cNvPr>
                <p:cNvCxnSpPr>
                  <a:cxnSpLocks/>
                  <a:stCxn id="133" idx="3"/>
                  <a:endCxn id="160" idx="2"/>
                </p:cNvCxnSpPr>
                <p:nvPr/>
              </p:nvCxnSpPr>
              <p:spPr bwMode="auto">
                <a:xfrm>
                  <a:off x="1466591" y="1456492"/>
                  <a:ext cx="913590" cy="1461911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43" name="Straight Connector 142">
                  <a:extLst>
                    <a:ext uri="{FF2B5EF4-FFF2-40B4-BE49-F238E27FC236}">
                      <a16:creationId xmlns:a16="http://schemas.microsoft.com/office/drawing/2014/main" id="{E74C0170-8FF9-71C9-31E4-701FE2607815}"/>
                    </a:ext>
                  </a:extLst>
                </p:cNvPr>
                <p:cNvCxnSpPr>
                  <a:cxnSpLocks/>
                  <a:stCxn id="133" idx="3"/>
                  <a:endCxn id="159" idx="2"/>
                </p:cNvCxnSpPr>
                <p:nvPr/>
              </p:nvCxnSpPr>
              <p:spPr bwMode="auto">
                <a:xfrm>
                  <a:off x="1466591" y="1456492"/>
                  <a:ext cx="913590" cy="185186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44" name="Straight Connector 143">
                  <a:extLst>
                    <a:ext uri="{FF2B5EF4-FFF2-40B4-BE49-F238E27FC236}">
                      <a16:creationId xmlns:a16="http://schemas.microsoft.com/office/drawing/2014/main" id="{B90B67A8-2A00-5B5A-8253-14C62E15BEEB}"/>
                    </a:ext>
                  </a:extLst>
                </p:cNvPr>
                <p:cNvCxnSpPr>
                  <a:cxnSpLocks/>
                  <a:stCxn id="133" idx="3"/>
                  <a:endCxn id="162" idx="2"/>
                </p:cNvCxnSpPr>
                <p:nvPr/>
              </p:nvCxnSpPr>
              <p:spPr bwMode="auto">
                <a:xfrm>
                  <a:off x="1466591" y="1456492"/>
                  <a:ext cx="913590" cy="682017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50D7BD0-25A5-7A5F-80D5-4CC12157E20E}"/>
                </a:ext>
              </a:extLst>
            </p:cNvPr>
            <p:cNvGrpSpPr/>
            <p:nvPr/>
          </p:nvGrpSpPr>
          <p:grpSpPr>
            <a:xfrm>
              <a:off x="1742047" y="1539224"/>
              <a:ext cx="483804" cy="2002061"/>
              <a:chOff x="937889" y="1206229"/>
              <a:chExt cx="531414" cy="1820411"/>
            </a:xfrm>
          </p:grpSpPr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493E7D77-51E3-AF3C-BCC1-56B0606CDD78}"/>
                  </a:ext>
                </a:extLst>
              </p:cNvPr>
              <p:cNvSpPr txBox="1"/>
              <p:nvPr/>
            </p:nvSpPr>
            <p:spPr>
              <a:xfrm>
                <a:off x="937889" y="1206229"/>
                <a:ext cx="531414" cy="43671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lIns="0" tIns="0" rIns="0" bIns="34290" rtlCol="0" anchor="ctr" anchorCtr="0">
                <a:spAutoFit/>
              </a:bodyPr>
              <a:lstStyle/>
              <a:p>
                <a:pPr algn="ctr"/>
                <a:r>
                  <a:rPr lang="en-US" sz="1200" dirty="0"/>
                  <a:t>x</a:t>
                </a:r>
                <a:r>
                  <a:rPr lang="en-US" sz="1200" baseline="-25000" dirty="0"/>
                  <a:t>1</a:t>
                </a:r>
                <a:endParaRPr lang="en-US" sz="1200" dirty="0"/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FF80AE08-1FF8-B71F-BA27-586E05A16826}"/>
                  </a:ext>
                </a:extLst>
              </p:cNvPr>
              <p:cNvSpPr txBox="1"/>
              <p:nvPr/>
            </p:nvSpPr>
            <p:spPr>
              <a:xfrm>
                <a:off x="937889" y="1637540"/>
                <a:ext cx="531414" cy="43671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lIns="0" tIns="0" rIns="0" bIns="34290" rtlCol="0" anchor="ctr" anchorCtr="0">
                <a:spAutoFit/>
              </a:bodyPr>
              <a:lstStyle/>
              <a:p>
                <a:pPr algn="ctr"/>
                <a:r>
                  <a:rPr lang="en-US" sz="1200" dirty="0"/>
                  <a:t>x</a:t>
                </a:r>
                <a:r>
                  <a:rPr lang="en-US" sz="1200" baseline="-25000" dirty="0"/>
                  <a:t>2</a:t>
                </a:r>
                <a:endParaRPr lang="en-US" sz="1200" dirty="0"/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B3C84D4F-7CC6-1DD6-F0D8-C2BF08A61F05}"/>
                  </a:ext>
                </a:extLst>
              </p:cNvPr>
              <p:cNvSpPr txBox="1"/>
              <p:nvPr/>
            </p:nvSpPr>
            <p:spPr>
              <a:xfrm>
                <a:off x="941377" y="2589925"/>
                <a:ext cx="524945" cy="43671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lIns="0" tIns="0" rIns="0" bIns="34290" rtlCol="0" anchor="ctr" anchorCtr="0">
                <a:spAutoFit/>
              </a:bodyPr>
              <a:lstStyle/>
              <a:p>
                <a:pPr algn="ctr"/>
                <a:r>
                  <a:rPr lang="en-US" sz="1200" dirty="0" err="1"/>
                  <a:t>x</a:t>
                </a:r>
                <a:r>
                  <a:rPr lang="en-US" sz="1200" baseline="-25000" dirty="0" err="1"/>
                  <a:t>Nx</a:t>
                </a:r>
                <a:endParaRPr lang="en-US" sz="1200" dirty="0"/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8A78E0C9-8B8E-B2F5-A143-14FC6BA29E65}"/>
                  </a:ext>
                </a:extLst>
              </p:cNvPr>
              <p:cNvSpPr txBox="1"/>
              <p:nvPr/>
            </p:nvSpPr>
            <p:spPr>
              <a:xfrm>
                <a:off x="985289" y="2130440"/>
                <a:ext cx="406718" cy="36776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200" dirty="0"/>
                  <a:t>…</a:t>
                </a:r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0997626-098A-73D5-80E7-DD04A9B7A87E}"/>
                </a:ext>
              </a:extLst>
            </p:cNvPr>
            <p:cNvSpPr/>
            <p:nvPr/>
          </p:nvSpPr>
          <p:spPr bwMode="auto">
            <a:xfrm>
              <a:off x="1676400" y="1502339"/>
              <a:ext cx="611819" cy="2092190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2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1EB1AFF-1B30-20F7-C617-C3B9A1E6A908}"/>
                </a:ext>
              </a:extLst>
            </p:cNvPr>
            <p:cNvSpPr txBox="1"/>
            <p:nvPr/>
          </p:nvSpPr>
          <p:spPr>
            <a:xfrm>
              <a:off x="2160319" y="960471"/>
              <a:ext cx="741728" cy="480293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34290" rtlCol="0">
              <a:spAutoFit/>
            </a:bodyPr>
            <a:lstStyle/>
            <a:p>
              <a:pPr algn="ctr"/>
              <a:r>
                <a:rPr lang="en-US" sz="1200" dirty="0"/>
                <a:t>W</a:t>
              </a:r>
              <a:r>
                <a:rPr lang="en-US" sz="1200" baseline="30000" dirty="0"/>
                <a:t>[1]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4B1CD01-D009-8132-014F-E1066B837822}"/>
                </a:ext>
              </a:extLst>
            </p:cNvPr>
            <p:cNvGrpSpPr/>
            <p:nvPr/>
          </p:nvGrpSpPr>
          <p:grpSpPr>
            <a:xfrm>
              <a:off x="1480029" y="4050108"/>
              <a:ext cx="2106649" cy="1583395"/>
              <a:chOff x="463708" y="3116007"/>
              <a:chExt cx="1907068" cy="1299384"/>
            </a:xfrm>
          </p:grpSpPr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0479CB69-E14B-B17E-B6AB-040DE6E27E68}"/>
                  </a:ext>
                </a:extLst>
              </p:cNvPr>
              <p:cNvSpPr txBox="1"/>
              <p:nvPr/>
            </p:nvSpPr>
            <p:spPr>
              <a:xfrm>
                <a:off x="463708" y="3412157"/>
                <a:ext cx="874860" cy="66382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200" dirty="0"/>
                  <a:t>Input X</a:t>
                </a:r>
                <a:endParaRPr lang="en-US" sz="1200" baseline="-25000" dirty="0"/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59D284EF-C18A-013A-77A1-C75EF1557CE3}"/>
                  </a:ext>
                </a:extLst>
              </p:cNvPr>
              <p:cNvSpPr txBox="1"/>
              <p:nvPr/>
            </p:nvSpPr>
            <p:spPr>
              <a:xfrm>
                <a:off x="1328269" y="3419661"/>
                <a:ext cx="1042507" cy="99573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200" dirty="0"/>
                  <a:t>Hidden layer [1]</a:t>
                </a:r>
                <a:endParaRPr lang="en-US" sz="1200" baseline="-25000" dirty="0"/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66A15F2A-9E2A-293F-619D-E7759D8E8848}"/>
                  </a:ext>
                </a:extLst>
              </p:cNvPr>
              <p:cNvSpPr txBox="1"/>
              <p:nvPr/>
            </p:nvSpPr>
            <p:spPr>
              <a:xfrm>
                <a:off x="772696" y="3125118"/>
                <a:ext cx="345750" cy="39414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34290" rtlCol="0">
                <a:spAutoFit/>
              </a:bodyPr>
              <a:lstStyle/>
              <a:p>
                <a:pPr algn="ctr"/>
                <a:r>
                  <a:rPr lang="en-US" sz="1200" dirty="0"/>
                  <a:t>N</a:t>
                </a:r>
                <a:r>
                  <a:rPr lang="en-US" sz="1200" baseline="-25000" dirty="0"/>
                  <a:t>X</a:t>
                </a: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96839A72-FAF8-AD5E-E179-0B6D6012E4BA}"/>
                  </a:ext>
                </a:extLst>
              </p:cNvPr>
              <p:cNvSpPr txBox="1"/>
              <p:nvPr/>
            </p:nvSpPr>
            <p:spPr>
              <a:xfrm>
                <a:off x="1877265" y="3116007"/>
                <a:ext cx="388069" cy="39414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34290" rtlCol="0">
                <a:spAutoFit/>
              </a:bodyPr>
              <a:lstStyle/>
              <a:p>
                <a:pPr algn="ctr"/>
                <a:r>
                  <a:rPr lang="en-US" sz="1200" dirty="0"/>
                  <a:t>N</a:t>
                </a:r>
                <a:r>
                  <a:rPr lang="en-US" sz="1200" baseline="-25000" dirty="0"/>
                  <a:t>1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6818F2E-BFB0-960C-517E-06136C4CDCCC}"/>
                </a:ext>
              </a:extLst>
            </p:cNvPr>
            <p:cNvGrpSpPr/>
            <p:nvPr/>
          </p:nvGrpSpPr>
          <p:grpSpPr>
            <a:xfrm>
              <a:off x="4089117" y="1399402"/>
              <a:ext cx="242440" cy="2389344"/>
              <a:chOff x="2379918" y="1234960"/>
              <a:chExt cx="266298" cy="2172559"/>
            </a:xfrm>
          </p:grpSpPr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034929B7-77AD-FDEB-3B32-6F7539E208A4}"/>
                  </a:ext>
                </a:extLst>
              </p:cNvPr>
              <p:cNvSpPr/>
              <p:nvPr/>
            </p:nvSpPr>
            <p:spPr bwMode="auto">
              <a:xfrm>
                <a:off x="2379918" y="1234960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200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D92BF4B9-7ED9-6A78-805F-E648351158B2}"/>
                  </a:ext>
                </a:extLst>
              </p:cNvPr>
              <p:cNvSpPr/>
              <p:nvPr/>
            </p:nvSpPr>
            <p:spPr bwMode="auto">
              <a:xfrm>
                <a:off x="2379918" y="1624906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200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92ECA6A0-D1E5-71FE-2C69-4024E2F7062D}"/>
                  </a:ext>
                </a:extLst>
              </p:cNvPr>
              <p:cNvSpPr/>
              <p:nvPr/>
            </p:nvSpPr>
            <p:spPr bwMode="auto">
              <a:xfrm>
                <a:off x="2379918" y="2014853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200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111AC133-B2A8-C0E7-B2EB-D439CE6D07F0}"/>
                  </a:ext>
                </a:extLst>
              </p:cNvPr>
              <p:cNvSpPr/>
              <p:nvPr/>
            </p:nvSpPr>
            <p:spPr bwMode="auto">
              <a:xfrm>
                <a:off x="2379918" y="2404799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200"/>
              </a:p>
            </p:txBody>
          </p: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E9551D9A-1D8B-847C-410F-7410727598CC}"/>
                  </a:ext>
                </a:extLst>
              </p:cNvPr>
              <p:cNvSpPr/>
              <p:nvPr/>
            </p:nvSpPr>
            <p:spPr bwMode="auto">
              <a:xfrm>
                <a:off x="2379918" y="2794746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200"/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E75F8F76-EFA8-AAD0-797D-B12D2A4C12B1}"/>
                  </a:ext>
                </a:extLst>
              </p:cNvPr>
              <p:cNvSpPr/>
              <p:nvPr/>
            </p:nvSpPr>
            <p:spPr bwMode="auto">
              <a:xfrm>
                <a:off x="2379918" y="3184692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20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6F0A326-A580-B62D-A534-965D53FCE2E8}"/>
                </a:ext>
              </a:extLst>
            </p:cNvPr>
            <p:cNvGrpSpPr/>
            <p:nvPr/>
          </p:nvGrpSpPr>
          <p:grpSpPr>
            <a:xfrm>
              <a:off x="3271770" y="1264496"/>
              <a:ext cx="849782" cy="2573141"/>
              <a:chOff x="5533488" y="449966"/>
              <a:chExt cx="769275" cy="2111602"/>
            </a:xfrm>
          </p:grpSpPr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5CCB99C2-019C-4F37-6F39-040C4CC9ABE3}"/>
                  </a:ext>
                </a:extLst>
              </p:cNvPr>
              <p:cNvGrpSpPr/>
              <p:nvPr/>
            </p:nvGrpSpPr>
            <p:grpSpPr>
              <a:xfrm>
                <a:off x="5556621" y="449966"/>
                <a:ext cx="716782" cy="1970929"/>
                <a:chOff x="2390032" y="1078009"/>
                <a:chExt cx="869708" cy="2183817"/>
              </a:xfrm>
            </p:grpSpPr>
            <p:cxnSp>
              <p:nvCxnSpPr>
                <p:cNvPr id="115" name="Straight Connector 114">
                  <a:extLst>
                    <a:ext uri="{FF2B5EF4-FFF2-40B4-BE49-F238E27FC236}">
                      <a16:creationId xmlns:a16="http://schemas.microsoft.com/office/drawing/2014/main" id="{DB828092-A26B-C731-6390-50243273B281}"/>
                    </a:ext>
                  </a:extLst>
                </p:cNvPr>
                <p:cNvCxnSpPr>
                  <a:cxnSpLocks/>
                  <a:stCxn id="159" idx="6"/>
                  <a:endCxn id="121" idx="2"/>
                </p:cNvCxnSpPr>
                <p:nvPr/>
              </p:nvCxnSpPr>
              <p:spPr bwMode="auto">
                <a:xfrm>
                  <a:off x="2390032" y="1078009"/>
                  <a:ext cx="869708" cy="23408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16" name="Straight Connector 115">
                  <a:extLst>
                    <a:ext uri="{FF2B5EF4-FFF2-40B4-BE49-F238E27FC236}">
                      <a16:creationId xmlns:a16="http://schemas.microsoft.com/office/drawing/2014/main" id="{63057CD3-AFEC-375A-64BD-3DECB6C0B83F}"/>
                    </a:ext>
                  </a:extLst>
                </p:cNvPr>
                <p:cNvCxnSpPr>
                  <a:cxnSpLocks/>
                  <a:stCxn id="159" idx="6"/>
                  <a:endCxn id="122" idx="2"/>
                </p:cNvCxnSpPr>
                <p:nvPr/>
              </p:nvCxnSpPr>
              <p:spPr bwMode="auto">
                <a:xfrm>
                  <a:off x="2390032" y="1078009"/>
                  <a:ext cx="869708" cy="624027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17" name="Straight Connector 116">
                  <a:extLst>
                    <a:ext uri="{FF2B5EF4-FFF2-40B4-BE49-F238E27FC236}">
                      <a16:creationId xmlns:a16="http://schemas.microsoft.com/office/drawing/2014/main" id="{3F4A33BE-ED77-45D4-F572-380AB0817AF8}"/>
                    </a:ext>
                  </a:extLst>
                </p:cNvPr>
                <p:cNvCxnSpPr>
                  <a:cxnSpLocks/>
                  <a:stCxn id="159" idx="6"/>
                  <a:endCxn id="124" idx="2"/>
                </p:cNvCxnSpPr>
                <p:nvPr/>
              </p:nvCxnSpPr>
              <p:spPr bwMode="auto">
                <a:xfrm>
                  <a:off x="2390032" y="1078010"/>
                  <a:ext cx="869707" cy="1403922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18" name="Straight Connector 117">
                  <a:extLst>
                    <a:ext uri="{FF2B5EF4-FFF2-40B4-BE49-F238E27FC236}">
                      <a16:creationId xmlns:a16="http://schemas.microsoft.com/office/drawing/2014/main" id="{662AB818-C58A-19C9-E216-BB0FD64CEA21}"/>
                    </a:ext>
                  </a:extLst>
                </p:cNvPr>
                <p:cNvCxnSpPr>
                  <a:cxnSpLocks/>
                  <a:endCxn id="125" idx="2"/>
                </p:cNvCxnSpPr>
                <p:nvPr/>
              </p:nvCxnSpPr>
              <p:spPr bwMode="auto">
                <a:xfrm>
                  <a:off x="2420380" y="1091941"/>
                  <a:ext cx="839360" cy="1779939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19" name="Straight Connector 118">
                  <a:extLst>
                    <a:ext uri="{FF2B5EF4-FFF2-40B4-BE49-F238E27FC236}">
                      <a16:creationId xmlns:a16="http://schemas.microsoft.com/office/drawing/2014/main" id="{D06E24B2-AA07-A96E-31E5-20148D7374DA}"/>
                    </a:ext>
                  </a:extLst>
                </p:cNvPr>
                <p:cNvCxnSpPr>
                  <a:cxnSpLocks/>
                  <a:endCxn id="126" idx="2"/>
                </p:cNvCxnSpPr>
                <p:nvPr/>
              </p:nvCxnSpPr>
              <p:spPr bwMode="auto">
                <a:xfrm>
                  <a:off x="2420381" y="1091941"/>
                  <a:ext cx="839358" cy="2169885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id="{528551E5-C6EB-3797-5F67-F170B441A12D}"/>
                    </a:ext>
                  </a:extLst>
                </p:cNvPr>
                <p:cNvCxnSpPr>
                  <a:cxnSpLocks/>
                  <a:stCxn id="159" idx="6"/>
                  <a:endCxn id="123" idx="2"/>
                </p:cNvCxnSpPr>
                <p:nvPr/>
              </p:nvCxnSpPr>
              <p:spPr bwMode="auto">
                <a:xfrm>
                  <a:off x="2390032" y="1078010"/>
                  <a:ext cx="869706" cy="1013975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A1CC775C-E27D-4757-4724-5B97C7BEAAB9}"/>
                  </a:ext>
                </a:extLst>
              </p:cNvPr>
              <p:cNvGrpSpPr/>
              <p:nvPr/>
            </p:nvGrpSpPr>
            <p:grpSpPr>
              <a:xfrm flipV="1">
                <a:off x="5534974" y="661227"/>
                <a:ext cx="738428" cy="1900341"/>
                <a:chOff x="2417681" y="1777364"/>
                <a:chExt cx="895972" cy="2105605"/>
              </a:xfrm>
            </p:grpSpPr>
            <p:cxnSp>
              <p:nvCxnSpPr>
                <p:cNvPr id="109" name="Straight Connector 108">
                  <a:extLst>
                    <a:ext uri="{FF2B5EF4-FFF2-40B4-BE49-F238E27FC236}">
                      <a16:creationId xmlns:a16="http://schemas.microsoft.com/office/drawing/2014/main" id="{D8E92FBD-A559-BA7E-0CB9-287DEC59012C}"/>
                    </a:ext>
                  </a:extLst>
                </p:cNvPr>
                <p:cNvCxnSpPr>
                  <a:cxnSpLocks/>
                  <a:stCxn id="165" idx="6"/>
                  <a:endCxn id="121" idx="2"/>
                </p:cNvCxnSpPr>
                <p:nvPr/>
              </p:nvCxnSpPr>
              <p:spPr bwMode="auto">
                <a:xfrm>
                  <a:off x="2443944" y="1777364"/>
                  <a:ext cx="869707" cy="2105605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10" name="Straight Connector 109">
                  <a:extLst>
                    <a:ext uri="{FF2B5EF4-FFF2-40B4-BE49-F238E27FC236}">
                      <a16:creationId xmlns:a16="http://schemas.microsoft.com/office/drawing/2014/main" id="{79924AA1-CC9D-0B5A-B5DE-F2555620A031}"/>
                    </a:ext>
                  </a:extLst>
                </p:cNvPr>
                <p:cNvCxnSpPr>
                  <a:cxnSpLocks/>
                  <a:stCxn id="165" idx="6"/>
                  <a:endCxn id="126" idx="2"/>
                </p:cNvCxnSpPr>
                <p:nvPr/>
              </p:nvCxnSpPr>
              <p:spPr bwMode="auto">
                <a:xfrm>
                  <a:off x="2443946" y="1777365"/>
                  <a:ext cx="869706" cy="15586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11" name="Straight Connector 110">
                  <a:extLst>
                    <a:ext uri="{FF2B5EF4-FFF2-40B4-BE49-F238E27FC236}">
                      <a16:creationId xmlns:a16="http://schemas.microsoft.com/office/drawing/2014/main" id="{2FC13459-C022-ECA2-5086-09CC7CF3C7D0}"/>
                    </a:ext>
                  </a:extLst>
                </p:cNvPr>
                <p:cNvCxnSpPr>
                  <a:cxnSpLocks/>
                  <a:endCxn id="122" idx="2"/>
                </p:cNvCxnSpPr>
                <p:nvPr/>
              </p:nvCxnSpPr>
              <p:spPr bwMode="auto">
                <a:xfrm>
                  <a:off x="2417681" y="1781225"/>
                  <a:ext cx="895972" cy="171179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12" name="Straight Connector 111">
                  <a:extLst>
                    <a:ext uri="{FF2B5EF4-FFF2-40B4-BE49-F238E27FC236}">
                      <a16:creationId xmlns:a16="http://schemas.microsoft.com/office/drawing/2014/main" id="{C58DBBB8-A56E-D6FE-851B-8E4DD226C5BF}"/>
                    </a:ext>
                  </a:extLst>
                </p:cNvPr>
                <p:cNvCxnSpPr>
                  <a:cxnSpLocks/>
                  <a:stCxn id="165" idx="6"/>
                  <a:endCxn id="124" idx="2"/>
                </p:cNvCxnSpPr>
                <p:nvPr/>
              </p:nvCxnSpPr>
              <p:spPr bwMode="auto">
                <a:xfrm>
                  <a:off x="2443946" y="1777365"/>
                  <a:ext cx="869706" cy="935762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13" name="Straight Connector 112">
                  <a:extLst>
                    <a:ext uri="{FF2B5EF4-FFF2-40B4-BE49-F238E27FC236}">
                      <a16:creationId xmlns:a16="http://schemas.microsoft.com/office/drawing/2014/main" id="{D6D25470-F0DC-E8CA-FB18-B3D5EEA0532F}"/>
                    </a:ext>
                  </a:extLst>
                </p:cNvPr>
                <p:cNvCxnSpPr>
                  <a:cxnSpLocks/>
                  <a:stCxn id="165" idx="6"/>
                  <a:endCxn id="123" idx="2"/>
                </p:cNvCxnSpPr>
                <p:nvPr/>
              </p:nvCxnSpPr>
              <p:spPr bwMode="auto">
                <a:xfrm>
                  <a:off x="2443946" y="1777365"/>
                  <a:ext cx="869706" cy="1325709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14" name="Straight Connector 113">
                  <a:extLst>
                    <a:ext uri="{FF2B5EF4-FFF2-40B4-BE49-F238E27FC236}">
                      <a16:creationId xmlns:a16="http://schemas.microsoft.com/office/drawing/2014/main" id="{2EE2AB83-CCB4-88BA-BED7-65A6749365AE}"/>
                    </a:ext>
                  </a:extLst>
                </p:cNvPr>
                <p:cNvCxnSpPr>
                  <a:cxnSpLocks/>
                  <a:stCxn id="165" idx="6"/>
                  <a:endCxn id="125" idx="2"/>
                </p:cNvCxnSpPr>
                <p:nvPr/>
              </p:nvCxnSpPr>
              <p:spPr bwMode="auto">
                <a:xfrm>
                  <a:off x="2443946" y="1777365"/>
                  <a:ext cx="869706" cy="545815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E56E196C-A0DA-0913-8DC5-0A4877530C8E}"/>
                  </a:ext>
                </a:extLst>
              </p:cNvPr>
              <p:cNvGrpSpPr/>
              <p:nvPr/>
            </p:nvGrpSpPr>
            <p:grpSpPr>
              <a:xfrm>
                <a:off x="5552272" y="661227"/>
                <a:ext cx="750491" cy="1759667"/>
                <a:chOff x="3845301" y="2698430"/>
                <a:chExt cx="918113" cy="1949736"/>
              </a:xfrm>
            </p:grpSpPr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71FEB071-DB3B-56ED-145D-53B05ADBAC56}"/>
                    </a:ext>
                  </a:extLst>
                </p:cNvPr>
                <p:cNvCxnSpPr>
                  <a:cxnSpLocks/>
                  <a:stCxn id="160" idx="6"/>
                  <a:endCxn id="121" idx="2"/>
                </p:cNvCxnSpPr>
                <p:nvPr/>
              </p:nvCxnSpPr>
              <p:spPr bwMode="auto">
                <a:xfrm flipV="1">
                  <a:off x="3850621" y="2698430"/>
                  <a:ext cx="876875" cy="155867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4CF93356-C49E-627F-DA6D-DFEFC9C6E597}"/>
                    </a:ext>
                  </a:extLst>
                </p:cNvPr>
                <p:cNvCxnSpPr>
                  <a:cxnSpLocks/>
                  <a:stCxn id="160" idx="6"/>
                  <a:endCxn id="126" idx="2"/>
                </p:cNvCxnSpPr>
                <p:nvPr/>
              </p:nvCxnSpPr>
              <p:spPr bwMode="auto">
                <a:xfrm>
                  <a:off x="3850623" y="2854298"/>
                  <a:ext cx="876874" cy="179386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8EC8ED61-1010-5332-1288-BF1CC2D0BA1B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3845301" y="2854207"/>
                  <a:ext cx="918113" cy="66031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06" name="Straight Connector 105">
                  <a:extLst>
                    <a:ext uri="{FF2B5EF4-FFF2-40B4-BE49-F238E27FC236}">
                      <a16:creationId xmlns:a16="http://schemas.microsoft.com/office/drawing/2014/main" id="{6027D9C4-7640-24C6-195A-09EC516DCC1E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3845301" y="2854207"/>
                  <a:ext cx="918113" cy="1050265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07" name="Straight Connector 106">
                  <a:extLst>
                    <a:ext uri="{FF2B5EF4-FFF2-40B4-BE49-F238E27FC236}">
                      <a16:creationId xmlns:a16="http://schemas.microsoft.com/office/drawing/2014/main" id="{D9592BF7-0BB1-DBE8-2DF4-A4E6B7A3989E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3845301" y="2854207"/>
                  <a:ext cx="918113" cy="1440212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08" name="Straight Connector 107">
                  <a:extLst>
                    <a:ext uri="{FF2B5EF4-FFF2-40B4-BE49-F238E27FC236}">
                      <a16:creationId xmlns:a16="http://schemas.microsoft.com/office/drawing/2014/main" id="{10E0329A-52EA-E54C-E8CC-AF9B55A62830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3845301" y="2854207"/>
                  <a:ext cx="918113" cy="270371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A4EB4A37-7EAF-ABE9-CFE2-47233ABE7339}"/>
                  </a:ext>
                </a:extLst>
              </p:cNvPr>
              <p:cNvGrpSpPr/>
              <p:nvPr/>
            </p:nvGrpSpPr>
            <p:grpSpPr>
              <a:xfrm>
                <a:off x="5550870" y="661227"/>
                <a:ext cx="750491" cy="1778328"/>
                <a:chOff x="3845301" y="2324006"/>
                <a:chExt cx="918113" cy="1970413"/>
              </a:xfrm>
            </p:grpSpPr>
            <p:cxnSp>
              <p:nvCxnSpPr>
                <p:cNvPr id="97" name="Straight Connector 96">
                  <a:extLst>
                    <a:ext uri="{FF2B5EF4-FFF2-40B4-BE49-F238E27FC236}">
                      <a16:creationId xmlns:a16="http://schemas.microsoft.com/office/drawing/2014/main" id="{CAFFCFCB-D1C1-A791-2A9D-721F92F0EC63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V="1">
                  <a:off x="3845301" y="2734630"/>
                  <a:ext cx="918113" cy="119577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98" name="Straight Connector 97">
                  <a:extLst>
                    <a:ext uri="{FF2B5EF4-FFF2-40B4-BE49-F238E27FC236}">
                      <a16:creationId xmlns:a16="http://schemas.microsoft.com/office/drawing/2014/main" id="{51617F38-421F-E7AE-E3DC-8D6486023627}"/>
                    </a:ext>
                  </a:extLst>
                </p:cNvPr>
                <p:cNvCxnSpPr>
                  <a:cxnSpLocks/>
                  <a:endCxn id="121" idx="2"/>
                </p:cNvCxnSpPr>
                <p:nvPr/>
              </p:nvCxnSpPr>
              <p:spPr bwMode="auto">
                <a:xfrm flipV="1">
                  <a:off x="3845301" y="2324006"/>
                  <a:ext cx="883909" cy="530202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C25E5E0F-467B-4AE2-6BB8-19029EC75E37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3845301" y="2854207"/>
                  <a:ext cx="918113" cy="66031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37A71DBA-C525-5AFA-9D24-0FDAEAF071D1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3845301" y="2854207"/>
                  <a:ext cx="918113" cy="1050265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202E6509-7759-D3F5-836E-12EE279919DC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3845301" y="2854207"/>
                  <a:ext cx="918113" cy="1440212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D7E8F433-2F30-DFBE-CAD5-2523EFDF56C4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3845301" y="2854207"/>
                  <a:ext cx="918113" cy="270371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A21B9459-D562-D7A5-D27D-F9FD30EE2FF7}"/>
                  </a:ext>
                </a:extLst>
              </p:cNvPr>
              <p:cNvGrpSpPr/>
              <p:nvPr/>
            </p:nvGrpSpPr>
            <p:grpSpPr>
              <a:xfrm>
                <a:off x="5533488" y="661227"/>
                <a:ext cx="750492" cy="1778329"/>
                <a:chOff x="3845301" y="1934058"/>
                <a:chExt cx="918114" cy="1970414"/>
              </a:xfrm>
            </p:grpSpPr>
            <p:cxnSp>
              <p:nvCxnSpPr>
                <p:cNvPr id="91" name="Straight Connector 90">
                  <a:extLst>
                    <a:ext uri="{FF2B5EF4-FFF2-40B4-BE49-F238E27FC236}">
                      <a16:creationId xmlns:a16="http://schemas.microsoft.com/office/drawing/2014/main" id="{8963ACF2-995F-9EC1-3C87-6F1A492DB9B5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V="1">
                  <a:off x="3845301" y="2734630"/>
                  <a:ext cx="918113" cy="119577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10426950-7121-7DFB-5C79-F7587D9D6987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V="1">
                  <a:off x="3845301" y="2344685"/>
                  <a:ext cx="918114" cy="509523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AED7679A-BFA1-5510-78F5-6E86D0BF1A2B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3845301" y="2854207"/>
                  <a:ext cx="918113" cy="66031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4813AF1D-2AAE-1921-C0F5-9C72BAF125EC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3845301" y="2854207"/>
                  <a:ext cx="918113" cy="1050265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95" name="Straight Connector 94">
                  <a:extLst>
                    <a:ext uri="{FF2B5EF4-FFF2-40B4-BE49-F238E27FC236}">
                      <a16:creationId xmlns:a16="http://schemas.microsoft.com/office/drawing/2014/main" id="{45739273-70D0-1C34-F0F0-907CA062595F}"/>
                    </a:ext>
                  </a:extLst>
                </p:cNvPr>
                <p:cNvCxnSpPr>
                  <a:cxnSpLocks/>
                  <a:stCxn id="162" idx="6"/>
                  <a:endCxn id="121" idx="2"/>
                </p:cNvCxnSpPr>
                <p:nvPr/>
              </p:nvCxnSpPr>
              <p:spPr bwMode="auto">
                <a:xfrm flipV="1">
                  <a:off x="3873600" y="1934058"/>
                  <a:ext cx="876875" cy="935763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id="{8105DAAE-7D37-4DDB-701D-D23E4421A084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3845301" y="2854207"/>
                  <a:ext cx="918113" cy="270371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BB2CF97F-FAB3-54C3-6654-C3C6EA2ED932}"/>
                  </a:ext>
                </a:extLst>
              </p:cNvPr>
              <p:cNvGrpSpPr/>
              <p:nvPr/>
            </p:nvGrpSpPr>
            <p:grpSpPr>
              <a:xfrm flipV="1">
                <a:off x="5551984" y="661227"/>
                <a:ext cx="721419" cy="1759667"/>
                <a:chOff x="2417681" y="1173218"/>
                <a:chExt cx="875334" cy="1949736"/>
              </a:xfrm>
            </p:grpSpPr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id="{6CDABCD5-A824-000F-A220-969DEC3A4B81}"/>
                    </a:ext>
                  </a:extLst>
                </p:cNvPr>
                <p:cNvCxnSpPr>
                  <a:cxnSpLocks/>
                  <a:stCxn id="163" idx="6"/>
                  <a:endCxn id="126" idx="2"/>
                </p:cNvCxnSpPr>
                <p:nvPr/>
              </p:nvCxnSpPr>
              <p:spPr bwMode="auto">
                <a:xfrm flipV="1">
                  <a:off x="2423307" y="1173218"/>
                  <a:ext cx="869706" cy="624027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B954AB82-A3EE-EAFB-CDF9-F19D06F2E7F4}"/>
                    </a:ext>
                  </a:extLst>
                </p:cNvPr>
                <p:cNvCxnSpPr>
                  <a:cxnSpLocks/>
                  <a:stCxn id="163" idx="6"/>
                  <a:endCxn id="124" idx="2"/>
                </p:cNvCxnSpPr>
                <p:nvPr/>
              </p:nvCxnSpPr>
              <p:spPr bwMode="auto">
                <a:xfrm>
                  <a:off x="2423307" y="1797245"/>
                  <a:ext cx="869706" cy="15586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F157DE89-05CB-FAC0-066C-01A34786CA0E}"/>
                    </a:ext>
                  </a:extLst>
                </p:cNvPr>
                <p:cNvCxnSpPr>
                  <a:cxnSpLocks/>
                  <a:stCxn id="163" idx="6"/>
                  <a:endCxn id="125" idx="2"/>
                </p:cNvCxnSpPr>
                <p:nvPr/>
              </p:nvCxnSpPr>
              <p:spPr bwMode="auto">
                <a:xfrm flipV="1">
                  <a:off x="2423307" y="1563165"/>
                  <a:ext cx="869706" cy="23408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82737C13-1F4E-2C36-5C28-29C9ED314965}"/>
                    </a:ext>
                  </a:extLst>
                </p:cNvPr>
                <p:cNvCxnSpPr>
                  <a:cxnSpLocks/>
                  <a:endCxn id="122" idx="2"/>
                </p:cNvCxnSpPr>
                <p:nvPr/>
              </p:nvCxnSpPr>
              <p:spPr bwMode="auto">
                <a:xfrm>
                  <a:off x="2417681" y="1781223"/>
                  <a:ext cx="875332" cy="951785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id="{F90694FB-3620-01FF-E793-4D8936A74F8C}"/>
                    </a:ext>
                  </a:extLst>
                </p:cNvPr>
                <p:cNvCxnSpPr>
                  <a:cxnSpLocks/>
                  <a:stCxn id="163" idx="6"/>
                  <a:endCxn id="121" idx="2"/>
                </p:cNvCxnSpPr>
                <p:nvPr/>
              </p:nvCxnSpPr>
              <p:spPr bwMode="auto">
                <a:xfrm>
                  <a:off x="2423307" y="1797245"/>
                  <a:ext cx="869708" cy="1325709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90" name="Straight Connector 89">
                  <a:extLst>
                    <a:ext uri="{FF2B5EF4-FFF2-40B4-BE49-F238E27FC236}">
                      <a16:creationId xmlns:a16="http://schemas.microsoft.com/office/drawing/2014/main" id="{7C40E342-AD4A-18CE-8B62-CE8C3F1EB6A6}"/>
                    </a:ext>
                  </a:extLst>
                </p:cNvPr>
                <p:cNvCxnSpPr>
                  <a:cxnSpLocks/>
                  <a:endCxn id="123" idx="2"/>
                </p:cNvCxnSpPr>
                <p:nvPr/>
              </p:nvCxnSpPr>
              <p:spPr bwMode="auto">
                <a:xfrm>
                  <a:off x="2417681" y="1781222"/>
                  <a:ext cx="875333" cy="561837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18F45E99-9CE2-A0F5-F265-6AF43C8F6AD6}"/>
                  </a:ext>
                </a:extLst>
              </p:cNvPr>
              <p:cNvGrpSpPr/>
              <p:nvPr/>
            </p:nvGrpSpPr>
            <p:grpSpPr>
              <a:xfrm flipV="1">
                <a:off x="5556620" y="661227"/>
                <a:ext cx="716782" cy="1759667"/>
                <a:chOff x="2387330" y="1518124"/>
                <a:chExt cx="869707" cy="1949736"/>
              </a:xfrm>
            </p:grpSpPr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11A9947D-347E-9DB4-6E46-5CEA0C4481EC}"/>
                    </a:ext>
                  </a:extLst>
                </p:cNvPr>
                <p:cNvCxnSpPr>
                  <a:cxnSpLocks/>
                  <a:stCxn id="164" idx="6"/>
                  <a:endCxn id="121" idx="2"/>
                </p:cNvCxnSpPr>
                <p:nvPr/>
              </p:nvCxnSpPr>
              <p:spPr bwMode="auto">
                <a:xfrm>
                  <a:off x="2387330" y="1752203"/>
                  <a:ext cx="869706" cy="1715657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802715E3-549D-8361-7F65-2DC7B65DC16E}"/>
                    </a:ext>
                  </a:extLst>
                </p:cNvPr>
                <p:cNvCxnSpPr>
                  <a:cxnSpLocks/>
                  <a:stCxn id="164" idx="6"/>
                  <a:endCxn id="125" idx="2"/>
                </p:cNvCxnSpPr>
                <p:nvPr/>
              </p:nvCxnSpPr>
              <p:spPr bwMode="auto">
                <a:xfrm>
                  <a:off x="2387331" y="1752202"/>
                  <a:ext cx="869706" cy="15586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8F171462-66FF-312F-BA75-EEEEC6ECFBA3}"/>
                    </a:ext>
                  </a:extLst>
                </p:cNvPr>
                <p:cNvCxnSpPr>
                  <a:cxnSpLocks/>
                  <a:stCxn id="164" idx="6"/>
                  <a:endCxn id="126" idx="2"/>
                </p:cNvCxnSpPr>
                <p:nvPr/>
              </p:nvCxnSpPr>
              <p:spPr bwMode="auto">
                <a:xfrm flipV="1">
                  <a:off x="2387331" y="1518124"/>
                  <a:ext cx="869705" cy="234079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C5A722DE-F051-ECBC-0BF9-59A5E40EB20D}"/>
                    </a:ext>
                  </a:extLst>
                </p:cNvPr>
                <p:cNvCxnSpPr>
                  <a:cxnSpLocks/>
                  <a:stCxn id="164" idx="6"/>
                  <a:endCxn id="123" idx="2"/>
                </p:cNvCxnSpPr>
                <p:nvPr/>
              </p:nvCxnSpPr>
              <p:spPr bwMode="auto">
                <a:xfrm>
                  <a:off x="2387331" y="1752202"/>
                  <a:ext cx="869706" cy="935762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E814EFAA-737E-67BD-8DB0-049EDC80DDA0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2387330" y="1770091"/>
                  <a:ext cx="869706" cy="132571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EFAD91FF-44CA-5963-601B-46AED368BE5B}"/>
                    </a:ext>
                  </a:extLst>
                </p:cNvPr>
                <p:cNvCxnSpPr>
                  <a:cxnSpLocks/>
                  <a:stCxn id="164" idx="6"/>
                  <a:endCxn id="124" idx="2"/>
                </p:cNvCxnSpPr>
                <p:nvPr/>
              </p:nvCxnSpPr>
              <p:spPr bwMode="auto">
                <a:xfrm>
                  <a:off x="2387331" y="1752202"/>
                  <a:ext cx="869706" cy="545815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2740AB62-B400-86C8-A603-228BDA417261}"/>
                </a:ext>
              </a:extLst>
            </p:cNvPr>
            <p:cNvGrpSpPr/>
            <p:nvPr/>
          </p:nvGrpSpPr>
          <p:grpSpPr>
            <a:xfrm>
              <a:off x="5148250" y="1835468"/>
              <a:ext cx="242440" cy="1531631"/>
              <a:chOff x="2379918" y="1234960"/>
              <a:chExt cx="266298" cy="1392666"/>
            </a:xfrm>
          </p:grpSpPr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C0CD5AA4-E0FC-BBC2-94E9-9F733468E2FC}"/>
                  </a:ext>
                </a:extLst>
              </p:cNvPr>
              <p:cNvSpPr/>
              <p:nvPr/>
            </p:nvSpPr>
            <p:spPr bwMode="auto">
              <a:xfrm>
                <a:off x="2379918" y="1234960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200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32D6F6AD-1483-A0CE-976F-8CC14A1B9650}"/>
                  </a:ext>
                </a:extLst>
              </p:cNvPr>
              <p:cNvSpPr/>
              <p:nvPr/>
            </p:nvSpPr>
            <p:spPr bwMode="auto">
              <a:xfrm>
                <a:off x="2379918" y="1624906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200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FB915681-5967-0F7C-646F-2F4EA625C206}"/>
                  </a:ext>
                </a:extLst>
              </p:cNvPr>
              <p:cNvSpPr/>
              <p:nvPr/>
            </p:nvSpPr>
            <p:spPr bwMode="auto">
              <a:xfrm>
                <a:off x="2379918" y="2014853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200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06914AD0-3B99-2DD2-136E-6E3F1280E606}"/>
                  </a:ext>
                </a:extLst>
              </p:cNvPr>
              <p:cNvSpPr/>
              <p:nvPr/>
            </p:nvSpPr>
            <p:spPr bwMode="auto">
              <a:xfrm>
                <a:off x="2379918" y="2404799"/>
                <a:ext cx="266298" cy="222827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US" sz="1200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78D4C94-C00E-B1DD-4A0D-5E03EB48260C}"/>
                </a:ext>
              </a:extLst>
            </p:cNvPr>
            <p:cNvGrpSpPr/>
            <p:nvPr/>
          </p:nvGrpSpPr>
          <p:grpSpPr>
            <a:xfrm>
              <a:off x="4310553" y="1521933"/>
              <a:ext cx="842030" cy="2144283"/>
              <a:chOff x="6473861" y="661227"/>
              <a:chExt cx="762258" cy="1759667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28472284-C04F-249E-C7BD-843BAD99EB1F}"/>
                  </a:ext>
                </a:extLst>
              </p:cNvPr>
              <p:cNvGrpSpPr/>
              <p:nvPr/>
            </p:nvGrpSpPr>
            <p:grpSpPr>
              <a:xfrm>
                <a:off x="6492874" y="661227"/>
                <a:ext cx="739321" cy="1413650"/>
                <a:chOff x="3341362" y="1264250"/>
                <a:chExt cx="897056" cy="1566344"/>
              </a:xfrm>
            </p:grpSpPr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B8B3D496-A27F-39CD-6E82-3F3CAD957CEF}"/>
                    </a:ext>
                  </a:extLst>
                </p:cNvPr>
                <p:cNvCxnSpPr>
                  <a:cxnSpLocks/>
                  <a:stCxn id="121" idx="6"/>
                  <a:endCxn id="68" idx="2"/>
                </p:cNvCxnSpPr>
                <p:nvPr/>
              </p:nvCxnSpPr>
              <p:spPr bwMode="auto">
                <a:xfrm>
                  <a:off x="3341362" y="1264250"/>
                  <a:ext cx="897056" cy="396503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0B24FEA0-B050-826E-8709-1110864CE61F}"/>
                    </a:ext>
                  </a:extLst>
                </p:cNvPr>
                <p:cNvCxnSpPr>
                  <a:cxnSpLocks/>
                  <a:stCxn id="121" idx="6"/>
                  <a:endCxn id="69" idx="2"/>
                </p:cNvCxnSpPr>
                <p:nvPr/>
              </p:nvCxnSpPr>
              <p:spPr bwMode="auto">
                <a:xfrm>
                  <a:off x="3341362" y="1264250"/>
                  <a:ext cx="897056" cy="78645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09C52CAD-2B92-B706-448F-79F053B76148}"/>
                    </a:ext>
                  </a:extLst>
                </p:cNvPr>
                <p:cNvCxnSpPr>
                  <a:cxnSpLocks/>
                  <a:stCxn id="121" idx="6"/>
                  <a:endCxn id="71" idx="2"/>
                </p:cNvCxnSpPr>
                <p:nvPr/>
              </p:nvCxnSpPr>
              <p:spPr bwMode="auto">
                <a:xfrm>
                  <a:off x="3341362" y="1264250"/>
                  <a:ext cx="897056" cy="1566344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E4BB7435-3F7A-ABEA-EBD0-9F262DB19A7C}"/>
                    </a:ext>
                  </a:extLst>
                </p:cNvPr>
                <p:cNvCxnSpPr>
                  <a:cxnSpLocks/>
                  <a:stCxn id="121" idx="6"/>
                  <a:endCxn id="70" idx="2"/>
                </p:cNvCxnSpPr>
                <p:nvPr/>
              </p:nvCxnSpPr>
              <p:spPr bwMode="auto">
                <a:xfrm>
                  <a:off x="3341362" y="1264250"/>
                  <a:ext cx="897056" cy="1176397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957BD546-F1B4-F11A-4D8D-404F7F64D663}"/>
                  </a:ext>
                </a:extLst>
              </p:cNvPr>
              <p:cNvGrpSpPr/>
              <p:nvPr/>
            </p:nvGrpSpPr>
            <p:grpSpPr>
              <a:xfrm>
                <a:off x="6492877" y="1013158"/>
                <a:ext cx="743242" cy="1061716"/>
                <a:chOff x="3863670" y="2874738"/>
                <a:chExt cx="904542" cy="1176396"/>
              </a:xfrm>
            </p:grpSpPr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3DA7C3B-C1AA-A093-B14D-2F33A4FFDA59}"/>
                    </a:ext>
                  </a:extLst>
                </p:cNvPr>
                <p:cNvCxnSpPr>
                  <a:cxnSpLocks/>
                  <a:stCxn id="122" idx="6"/>
                  <a:endCxn id="68" idx="2"/>
                </p:cNvCxnSpPr>
                <p:nvPr/>
              </p:nvCxnSpPr>
              <p:spPr bwMode="auto">
                <a:xfrm>
                  <a:off x="3863764" y="2874740"/>
                  <a:ext cx="904448" cy="6556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AF377DEE-CC7F-01E1-58E3-9CCF185ED202}"/>
                    </a:ext>
                  </a:extLst>
                </p:cNvPr>
                <p:cNvCxnSpPr>
                  <a:cxnSpLocks/>
                  <a:stCxn id="122" idx="6"/>
                  <a:endCxn id="70" idx="2"/>
                </p:cNvCxnSpPr>
                <p:nvPr/>
              </p:nvCxnSpPr>
              <p:spPr bwMode="auto">
                <a:xfrm>
                  <a:off x="3863670" y="2874738"/>
                  <a:ext cx="899771" cy="78645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554ABBD2-EE54-B1DE-6C95-24139DFFD8BC}"/>
                    </a:ext>
                  </a:extLst>
                </p:cNvPr>
                <p:cNvCxnSpPr>
                  <a:cxnSpLocks/>
                  <a:stCxn id="122" idx="6"/>
                  <a:endCxn id="71" idx="2"/>
                </p:cNvCxnSpPr>
                <p:nvPr/>
              </p:nvCxnSpPr>
              <p:spPr bwMode="auto">
                <a:xfrm>
                  <a:off x="3863764" y="2874738"/>
                  <a:ext cx="904448" cy="1176396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FB26AF3A-246C-2603-AA89-889EEDE06CA0}"/>
                    </a:ext>
                  </a:extLst>
                </p:cNvPr>
                <p:cNvCxnSpPr>
                  <a:cxnSpLocks/>
                  <a:stCxn id="122" idx="6"/>
                  <a:endCxn id="69" idx="2"/>
                </p:cNvCxnSpPr>
                <p:nvPr/>
              </p:nvCxnSpPr>
              <p:spPr bwMode="auto">
                <a:xfrm>
                  <a:off x="3863764" y="2874740"/>
                  <a:ext cx="904448" cy="396503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2C2FB3A2-484C-5B0B-9AAC-6B610D229274}"/>
                  </a:ext>
                </a:extLst>
              </p:cNvPr>
              <p:cNvGrpSpPr/>
              <p:nvPr/>
            </p:nvGrpSpPr>
            <p:grpSpPr>
              <a:xfrm>
                <a:off x="6487288" y="1019077"/>
                <a:ext cx="744908" cy="1055800"/>
                <a:chOff x="3845301" y="2478487"/>
                <a:chExt cx="911283" cy="1169841"/>
              </a:xfrm>
            </p:grpSpPr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F5EF5292-D466-F391-C0A0-C7A54E3EDF48}"/>
                    </a:ext>
                  </a:extLst>
                </p:cNvPr>
                <p:cNvCxnSpPr>
                  <a:cxnSpLocks/>
                  <a:stCxn id="123" idx="6"/>
                  <a:endCxn id="68" idx="2"/>
                </p:cNvCxnSpPr>
                <p:nvPr/>
              </p:nvCxnSpPr>
              <p:spPr bwMode="auto">
                <a:xfrm flipV="1">
                  <a:off x="3852136" y="2478487"/>
                  <a:ext cx="904448" cy="383392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ACFEA023-6F67-3795-2396-9405339073C0}"/>
                    </a:ext>
                  </a:extLst>
                </p:cNvPr>
                <p:cNvCxnSpPr>
                  <a:cxnSpLocks/>
                  <a:stCxn id="123" idx="6"/>
                  <a:endCxn id="70" idx="2"/>
                </p:cNvCxnSpPr>
                <p:nvPr/>
              </p:nvCxnSpPr>
              <p:spPr bwMode="auto">
                <a:xfrm>
                  <a:off x="3852136" y="2861879"/>
                  <a:ext cx="904448" cy="396503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50966779-BF61-2BE8-250D-5A8D0ACF0F97}"/>
                    </a:ext>
                  </a:extLst>
                </p:cNvPr>
                <p:cNvCxnSpPr>
                  <a:cxnSpLocks/>
                  <a:endCxn id="71" idx="2"/>
                </p:cNvCxnSpPr>
                <p:nvPr/>
              </p:nvCxnSpPr>
              <p:spPr bwMode="auto">
                <a:xfrm>
                  <a:off x="3845301" y="2854207"/>
                  <a:ext cx="911283" cy="794121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0F36FFB3-A28B-D498-DAAB-EA1AD1990CCB}"/>
                    </a:ext>
                  </a:extLst>
                </p:cNvPr>
                <p:cNvCxnSpPr>
                  <a:cxnSpLocks/>
                  <a:stCxn id="123" idx="6"/>
                  <a:endCxn id="69" idx="2"/>
                </p:cNvCxnSpPr>
                <p:nvPr/>
              </p:nvCxnSpPr>
              <p:spPr bwMode="auto">
                <a:xfrm>
                  <a:off x="3852136" y="2861879"/>
                  <a:ext cx="904448" cy="6555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56048041-4210-BC69-74FA-34A7E8FAF1CE}"/>
                  </a:ext>
                </a:extLst>
              </p:cNvPr>
              <p:cNvGrpSpPr/>
              <p:nvPr/>
            </p:nvGrpSpPr>
            <p:grpSpPr>
              <a:xfrm>
                <a:off x="6492875" y="1019077"/>
                <a:ext cx="739322" cy="1055800"/>
                <a:chOff x="3890889" y="2161700"/>
                <a:chExt cx="904449" cy="1169841"/>
              </a:xfrm>
            </p:grpSpPr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AB87CF55-4822-F1E4-6294-7AD472E3FE60}"/>
                    </a:ext>
                  </a:extLst>
                </p:cNvPr>
                <p:cNvCxnSpPr>
                  <a:cxnSpLocks/>
                  <a:stCxn id="124" idx="6"/>
                  <a:endCxn id="69" idx="2"/>
                </p:cNvCxnSpPr>
                <p:nvPr/>
              </p:nvCxnSpPr>
              <p:spPr bwMode="auto">
                <a:xfrm flipV="1">
                  <a:off x="3890889" y="2551647"/>
                  <a:ext cx="904448" cy="383392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873F4CB5-7297-A6BA-BA3D-347AA12AF9BC}"/>
                    </a:ext>
                  </a:extLst>
                </p:cNvPr>
                <p:cNvCxnSpPr>
                  <a:cxnSpLocks/>
                  <a:stCxn id="124" idx="6"/>
                  <a:endCxn id="68" idx="2"/>
                </p:cNvCxnSpPr>
                <p:nvPr/>
              </p:nvCxnSpPr>
              <p:spPr bwMode="auto">
                <a:xfrm flipV="1">
                  <a:off x="3890889" y="2161700"/>
                  <a:ext cx="904448" cy="77333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C79B860-C6A3-C4FE-10B0-763D828ADE78}"/>
                    </a:ext>
                  </a:extLst>
                </p:cNvPr>
                <p:cNvCxnSpPr>
                  <a:cxnSpLocks/>
                  <a:stCxn id="124" idx="6"/>
                  <a:endCxn id="71" idx="2"/>
                </p:cNvCxnSpPr>
                <p:nvPr/>
              </p:nvCxnSpPr>
              <p:spPr bwMode="auto">
                <a:xfrm>
                  <a:off x="3890890" y="2935038"/>
                  <a:ext cx="904448" cy="396503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F1098D9F-BBBB-1E05-75ED-1369776B7AF3}"/>
                    </a:ext>
                  </a:extLst>
                </p:cNvPr>
                <p:cNvCxnSpPr>
                  <a:cxnSpLocks/>
                  <a:stCxn id="124" idx="6"/>
                  <a:endCxn id="70" idx="2"/>
                </p:cNvCxnSpPr>
                <p:nvPr/>
              </p:nvCxnSpPr>
              <p:spPr bwMode="auto">
                <a:xfrm>
                  <a:off x="3890889" y="2935038"/>
                  <a:ext cx="904448" cy="6556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2E8BB3E4-0AAB-84B5-BDBB-38A414810201}"/>
                  </a:ext>
                </a:extLst>
              </p:cNvPr>
              <p:cNvGrpSpPr/>
              <p:nvPr/>
            </p:nvGrpSpPr>
            <p:grpSpPr>
              <a:xfrm flipV="1">
                <a:off x="6473861" y="1019078"/>
                <a:ext cx="758336" cy="1085108"/>
                <a:chOff x="3396118" y="1553580"/>
                <a:chExt cx="920127" cy="1202315"/>
              </a:xfrm>
            </p:grpSpPr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CCE5204E-0BCA-64A4-4EFA-38CBCA1C464D}"/>
                    </a:ext>
                  </a:extLst>
                </p:cNvPr>
                <p:cNvCxnSpPr>
                  <a:cxnSpLocks/>
                  <a:endCxn id="71" idx="2"/>
                </p:cNvCxnSpPr>
                <p:nvPr/>
              </p:nvCxnSpPr>
              <p:spPr bwMode="auto">
                <a:xfrm>
                  <a:off x="3401744" y="1569604"/>
                  <a:ext cx="914499" cy="16451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AF3CDF34-F584-5FA4-52DE-29D5F1BE4752}"/>
                    </a:ext>
                  </a:extLst>
                </p:cNvPr>
                <p:cNvCxnSpPr>
                  <a:cxnSpLocks/>
                  <a:endCxn id="69" idx="2"/>
                </p:cNvCxnSpPr>
                <p:nvPr/>
              </p:nvCxnSpPr>
              <p:spPr bwMode="auto">
                <a:xfrm>
                  <a:off x="3396118" y="1553580"/>
                  <a:ext cx="920126" cy="81236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2CE76945-A16B-8B8C-5009-00BDC22D53E5}"/>
                    </a:ext>
                  </a:extLst>
                </p:cNvPr>
                <p:cNvCxnSpPr>
                  <a:cxnSpLocks/>
                  <a:endCxn id="68" idx="2"/>
                </p:cNvCxnSpPr>
                <p:nvPr/>
              </p:nvCxnSpPr>
              <p:spPr bwMode="auto">
                <a:xfrm>
                  <a:off x="3396118" y="1553581"/>
                  <a:ext cx="920127" cy="1202314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EC358CC8-5912-1011-7FD8-CEE965EA7F31}"/>
                    </a:ext>
                  </a:extLst>
                </p:cNvPr>
                <p:cNvCxnSpPr>
                  <a:cxnSpLocks/>
                  <a:endCxn id="70" idx="2"/>
                </p:cNvCxnSpPr>
                <p:nvPr/>
              </p:nvCxnSpPr>
              <p:spPr bwMode="auto">
                <a:xfrm>
                  <a:off x="3396118" y="1553580"/>
                  <a:ext cx="920126" cy="42242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964382D6-9BE1-84D4-C6D6-F6E218836B66}"/>
                  </a:ext>
                </a:extLst>
              </p:cNvPr>
              <p:cNvGrpSpPr/>
              <p:nvPr/>
            </p:nvGrpSpPr>
            <p:grpSpPr>
              <a:xfrm flipV="1">
                <a:off x="6492876" y="1019077"/>
                <a:ext cx="739325" cy="1401817"/>
                <a:chOff x="3338414" y="1686986"/>
                <a:chExt cx="897058" cy="1553233"/>
              </a:xfrm>
            </p:grpSpPr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0888349B-DD6A-8DA3-E510-1079D1416580}"/>
                    </a:ext>
                  </a:extLst>
                </p:cNvPr>
                <p:cNvCxnSpPr>
                  <a:cxnSpLocks/>
                  <a:stCxn id="126" idx="6"/>
                  <a:endCxn id="71" idx="2"/>
                </p:cNvCxnSpPr>
                <p:nvPr/>
              </p:nvCxnSpPr>
              <p:spPr bwMode="auto">
                <a:xfrm>
                  <a:off x="3338414" y="1686986"/>
                  <a:ext cx="897053" cy="383392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2DE43B24-5DF6-7600-3D84-38C7D666CFD1}"/>
                    </a:ext>
                  </a:extLst>
                </p:cNvPr>
                <p:cNvCxnSpPr>
                  <a:cxnSpLocks/>
                  <a:stCxn id="126" idx="6"/>
                  <a:endCxn id="68" idx="2"/>
                </p:cNvCxnSpPr>
                <p:nvPr/>
              </p:nvCxnSpPr>
              <p:spPr bwMode="auto">
                <a:xfrm>
                  <a:off x="3338418" y="1686986"/>
                  <a:ext cx="897054" cy="1553233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6819D24E-2D49-2E4E-BF1C-845D1E3A11A4}"/>
                    </a:ext>
                  </a:extLst>
                </p:cNvPr>
                <p:cNvCxnSpPr>
                  <a:cxnSpLocks/>
                  <a:stCxn id="126" idx="6"/>
                  <a:endCxn id="70" idx="2"/>
                </p:cNvCxnSpPr>
                <p:nvPr/>
              </p:nvCxnSpPr>
              <p:spPr bwMode="auto">
                <a:xfrm>
                  <a:off x="3338416" y="1686986"/>
                  <a:ext cx="897054" cy="77333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1DA76E1B-C9E8-727D-2A89-8ED18B5EE4C2}"/>
                    </a:ext>
                  </a:extLst>
                </p:cNvPr>
                <p:cNvCxnSpPr>
                  <a:cxnSpLocks/>
                  <a:stCxn id="126" idx="6"/>
                  <a:endCxn id="69" idx="2"/>
                </p:cNvCxnSpPr>
                <p:nvPr/>
              </p:nvCxnSpPr>
              <p:spPr bwMode="auto">
                <a:xfrm>
                  <a:off x="3338418" y="1686986"/>
                  <a:ext cx="897054" cy="1163286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</p:grp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0B5E7D1-9478-8EA0-D1BA-C4C14C3F99C0}"/>
                </a:ext>
              </a:extLst>
            </p:cNvPr>
            <p:cNvSpPr/>
            <p:nvPr/>
          </p:nvSpPr>
          <p:spPr bwMode="auto">
            <a:xfrm>
              <a:off x="6199547" y="2492505"/>
              <a:ext cx="242439" cy="245060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200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ABF6FBD-99E8-1BEA-82D2-79633E246F5F}"/>
                </a:ext>
              </a:extLst>
            </p:cNvPr>
            <p:cNvCxnSpPr>
              <a:cxnSpLocks/>
              <a:stCxn id="68" idx="6"/>
              <a:endCxn id="17" idx="2"/>
            </p:cNvCxnSpPr>
            <p:nvPr/>
          </p:nvCxnSpPr>
          <p:spPr bwMode="auto">
            <a:xfrm>
              <a:off x="5390690" y="1958000"/>
              <a:ext cx="808857" cy="65703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790CAAE-1C4E-5DF1-2803-E94C3FCB61A3}"/>
                </a:ext>
              </a:extLst>
            </p:cNvPr>
            <p:cNvCxnSpPr>
              <a:cxnSpLocks/>
              <a:stCxn id="69" idx="6"/>
              <a:endCxn id="17" idx="2"/>
            </p:cNvCxnSpPr>
            <p:nvPr/>
          </p:nvCxnSpPr>
          <p:spPr bwMode="auto">
            <a:xfrm>
              <a:off x="5390690" y="2386856"/>
              <a:ext cx="808857" cy="22818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7D7B983-4695-F255-5104-ED0853E9CB06}"/>
                </a:ext>
              </a:extLst>
            </p:cNvPr>
            <p:cNvCxnSpPr>
              <a:cxnSpLocks/>
              <a:stCxn id="70" idx="6"/>
              <a:endCxn id="17" idx="2"/>
            </p:cNvCxnSpPr>
            <p:nvPr/>
          </p:nvCxnSpPr>
          <p:spPr bwMode="auto">
            <a:xfrm flipV="1">
              <a:off x="5390690" y="2615037"/>
              <a:ext cx="808857" cy="20067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A7ACADC-ED19-1D40-D3DD-406D12824612}"/>
                </a:ext>
              </a:extLst>
            </p:cNvPr>
            <p:cNvCxnSpPr>
              <a:cxnSpLocks/>
              <a:stCxn id="71" idx="6"/>
              <a:endCxn id="17" idx="2"/>
            </p:cNvCxnSpPr>
            <p:nvPr/>
          </p:nvCxnSpPr>
          <p:spPr bwMode="auto">
            <a:xfrm flipV="1">
              <a:off x="5390690" y="2615037"/>
              <a:ext cx="808857" cy="62953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5EAAB46-F2E4-299A-A126-EDFD18869C3E}"/>
                </a:ext>
              </a:extLst>
            </p:cNvPr>
            <p:cNvSpPr txBox="1"/>
            <p:nvPr/>
          </p:nvSpPr>
          <p:spPr>
            <a:xfrm>
              <a:off x="6946515" y="4410985"/>
              <a:ext cx="1043575" cy="80891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dirty="0"/>
                <a:t>Output A</a:t>
              </a:r>
              <a:endParaRPr lang="en-US" sz="1200" baseline="-25000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3B5CA9C-8855-0311-B477-4A50A906739F}"/>
                </a:ext>
              </a:extLst>
            </p:cNvPr>
            <p:cNvGrpSpPr/>
            <p:nvPr/>
          </p:nvGrpSpPr>
          <p:grpSpPr>
            <a:xfrm>
              <a:off x="3563406" y="4045993"/>
              <a:ext cx="3295966" cy="1586284"/>
              <a:chOff x="914707" y="3234454"/>
              <a:chExt cx="2983716" cy="1301754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CDB9795-A77E-E46D-B190-0042FB6DFAE9}"/>
                  </a:ext>
                </a:extLst>
              </p:cNvPr>
              <p:cNvSpPr txBox="1"/>
              <p:nvPr/>
            </p:nvSpPr>
            <p:spPr>
              <a:xfrm>
                <a:off x="914707" y="3540477"/>
                <a:ext cx="1042511" cy="99573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200" dirty="0"/>
                  <a:t>Hidden layer [2]</a:t>
                </a:r>
                <a:endParaRPr lang="en-US" sz="1200" baseline="-25000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2174A69-8D6F-657B-5D62-366F580B9DF4}"/>
                  </a:ext>
                </a:extLst>
              </p:cNvPr>
              <p:cNvSpPr txBox="1"/>
              <p:nvPr/>
            </p:nvSpPr>
            <p:spPr>
              <a:xfrm>
                <a:off x="2953713" y="3518603"/>
                <a:ext cx="944710" cy="99573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200" dirty="0"/>
                  <a:t>Output layer [L]</a:t>
                </a:r>
                <a:endParaRPr lang="en-US" sz="1200" baseline="-25000" dirty="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E525156-776B-365C-DD90-D73A580A1BCC}"/>
                  </a:ext>
                </a:extLst>
              </p:cNvPr>
              <p:cNvSpPr txBox="1"/>
              <p:nvPr/>
            </p:nvSpPr>
            <p:spPr>
              <a:xfrm>
                <a:off x="1393103" y="3234454"/>
                <a:ext cx="454876" cy="39414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34290" rtlCol="0">
                <a:spAutoFit/>
              </a:bodyPr>
              <a:lstStyle/>
              <a:p>
                <a:pPr algn="ctr"/>
                <a:r>
                  <a:rPr lang="en-US" sz="1200" dirty="0"/>
                  <a:t>N</a:t>
                </a:r>
                <a:r>
                  <a:rPr lang="en-US" sz="1200" baseline="-25000" dirty="0"/>
                  <a:t>2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CB4C9FE-3B7B-394D-E16D-16CBE3C21F67}"/>
                  </a:ext>
                </a:extLst>
              </p:cNvPr>
              <p:cNvSpPr txBox="1"/>
              <p:nvPr/>
            </p:nvSpPr>
            <p:spPr>
              <a:xfrm>
                <a:off x="3122739" y="3246210"/>
                <a:ext cx="775684" cy="39414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34290" rtlCol="0">
                <a:spAutoFit/>
              </a:bodyPr>
              <a:lstStyle/>
              <a:p>
                <a:pPr algn="ctr"/>
                <a:r>
                  <a:rPr lang="en-US" sz="1200" dirty="0"/>
                  <a:t>N</a:t>
                </a:r>
                <a:r>
                  <a:rPr lang="en-US" sz="1200" baseline="-25000" dirty="0"/>
                  <a:t>L</a:t>
                </a:r>
                <a:r>
                  <a:rPr lang="en-US" sz="1200" dirty="0"/>
                  <a:t>=1</a:t>
                </a:r>
                <a:endParaRPr lang="en-US" sz="1200" baseline="-25000" dirty="0"/>
              </a:p>
            </p:txBody>
          </p:sp>
        </p:grp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70EF110-9D30-0146-BF3E-D05BFBBD2D0D}"/>
                </a:ext>
              </a:extLst>
            </p:cNvPr>
            <p:cNvCxnSpPr>
              <a:stCxn id="17" idx="6"/>
            </p:cNvCxnSpPr>
            <p:nvPr/>
          </p:nvCxnSpPr>
          <p:spPr bwMode="auto">
            <a:xfrm flipV="1">
              <a:off x="6441986" y="2613438"/>
              <a:ext cx="648840" cy="159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104B575-A468-0D0F-1543-FAEB4D37B057}"/>
                </a:ext>
              </a:extLst>
            </p:cNvPr>
            <p:cNvSpPr txBox="1"/>
            <p:nvPr/>
          </p:nvSpPr>
          <p:spPr>
            <a:xfrm>
              <a:off x="6092366" y="3120980"/>
              <a:ext cx="1634593" cy="80891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/>
                <a:t>Target output  Y</a:t>
              </a:r>
            </a:p>
          </p:txBody>
        </p:sp>
        <p:sp>
          <p:nvSpPr>
            <p:cNvPr id="26" name="Up-Down Arrow 43">
              <a:extLst>
                <a:ext uri="{FF2B5EF4-FFF2-40B4-BE49-F238E27FC236}">
                  <a16:creationId xmlns:a16="http://schemas.microsoft.com/office/drawing/2014/main" id="{847A978C-393A-D352-E827-FD5CD49AF7AB}"/>
                </a:ext>
              </a:extLst>
            </p:cNvPr>
            <p:cNvSpPr/>
            <p:nvPr/>
          </p:nvSpPr>
          <p:spPr bwMode="auto">
            <a:xfrm>
              <a:off x="7258792" y="3225512"/>
              <a:ext cx="176139" cy="304726"/>
            </a:xfrm>
            <a:prstGeom prst="up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20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CBBE30F-724B-0796-1704-C05FEACC03D9}"/>
                </a:ext>
              </a:extLst>
            </p:cNvPr>
            <p:cNvSpPr txBox="1"/>
            <p:nvPr/>
          </p:nvSpPr>
          <p:spPr>
            <a:xfrm>
              <a:off x="7218383" y="2860224"/>
              <a:ext cx="242441" cy="480293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34290" rtlCol="0">
              <a:spAutoFit/>
            </a:bodyPr>
            <a:lstStyle/>
            <a:p>
              <a:pPr algn="r"/>
              <a:r>
                <a:rPr lang="en-US" sz="1200" dirty="0"/>
                <a:t>A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7282CED-4BD7-6D56-AAA9-733F9A8954B3}"/>
                </a:ext>
              </a:extLst>
            </p:cNvPr>
            <p:cNvSpPr txBox="1"/>
            <p:nvPr/>
          </p:nvSpPr>
          <p:spPr>
            <a:xfrm>
              <a:off x="7097346" y="2401675"/>
              <a:ext cx="531016" cy="44490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lIns="0" tIns="0" rIns="0" bIns="18288" rtlCol="0">
              <a:spAutoFit/>
            </a:bodyPr>
            <a:lstStyle/>
            <a:p>
              <a:pPr algn="ctr"/>
              <a:r>
                <a:rPr lang="en-US" sz="1200" dirty="0"/>
                <a:t>a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E6001D5-99CA-E6D0-B11E-C94312D07FE4}"/>
                </a:ext>
              </a:extLst>
            </p:cNvPr>
            <p:cNvSpPr txBox="1"/>
            <p:nvPr/>
          </p:nvSpPr>
          <p:spPr>
            <a:xfrm>
              <a:off x="4653203" y="4410985"/>
              <a:ext cx="1151611" cy="121337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dirty="0"/>
                <a:t>Hidden layer [3]</a:t>
              </a:r>
              <a:endParaRPr lang="en-US" sz="1200" baseline="-250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61376D0-D2BF-48C6-69A1-347BB396D079}"/>
                </a:ext>
              </a:extLst>
            </p:cNvPr>
            <p:cNvSpPr txBox="1"/>
            <p:nvPr/>
          </p:nvSpPr>
          <p:spPr>
            <a:xfrm>
              <a:off x="5133689" y="4038073"/>
              <a:ext cx="484410" cy="480293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34290" rtlCol="0">
              <a:spAutoFit/>
            </a:bodyPr>
            <a:lstStyle/>
            <a:p>
              <a:pPr algn="ctr"/>
              <a:r>
                <a:rPr lang="en-US" sz="1200" dirty="0"/>
                <a:t>N</a:t>
              </a:r>
              <a:r>
                <a:rPr lang="en-US" sz="1200" baseline="-25000" dirty="0"/>
                <a:t>3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7DAF7E3-0186-A0D4-3957-8B1F22CACFB1}"/>
                </a:ext>
              </a:extLst>
            </p:cNvPr>
            <p:cNvSpPr txBox="1"/>
            <p:nvPr/>
          </p:nvSpPr>
          <p:spPr>
            <a:xfrm>
              <a:off x="3331904" y="960471"/>
              <a:ext cx="741728" cy="480293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34290" rtlCol="0">
              <a:spAutoFit/>
            </a:bodyPr>
            <a:lstStyle/>
            <a:p>
              <a:pPr algn="ctr"/>
              <a:r>
                <a:rPr lang="en-US" sz="1200" dirty="0"/>
                <a:t>W</a:t>
              </a:r>
              <a:r>
                <a:rPr lang="en-US" sz="1200" baseline="30000" dirty="0"/>
                <a:t>[2]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90B3F18-BC11-19C7-D9BA-91961C0D9ECD}"/>
                </a:ext>
              </a:extLst>
            </p:cNvPr>
            <p:cNvSpPr txBox="1"/>
            <p:nvPr/>
          </p:nvSpPr>
          <p:spPr>
            <a:xfrm>
              <a:off x="4385576" y="960471"/>
              <a:ext cx="741728" cy="480293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34290" rtlCol="0">
              <a:spAutoFit/>
            </a:bodyPr>
            <a:lstStyle/>
            <a:p>
              <a:pPr algn="ctr"/>
              <a:r>
                <a:rPr lang="en-US" sz="1200" dirty="0"/>
                <a:t>W</a:t>
              </a:r>
              <a:r>
                <a:rPr lang="en-US" sz="1200" baseline="30000" dirty="0"/>
                <a:t>[3]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6A7BAB3-4F49-20FC-8BB1-4B8388F599A3}"/>
                </a:ext>
              </a:extLst>
            </p:cNvPr>
            <p:cNvSpPr txBox="1"/>
            <p:nvPr/>
          </p:nvSpPr>
          <p:spPr>
            <a:xfrm>
              <a:off x="5473757" y="960471"/>
              <a:ext cx="741728" cy="480293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0" tIns="0" rIns="0" bIns="34290" rtlCol="0">
              <a:spAutoFit/>
            </a:bodyPr>
            <a:lstStyle/>
            <a:p>
              <a:pPr algn="ctr"/>
              <a:r>
                <a:rPr lang="en-US" sz="1200" dirty="0"/>
                <a:t>W</a:t>
              </a:r>
              <a:r>
                <a:rPr lang="en-US" sz="1200" baseline="30000" dirty="0"/>
                <a:t>[L]</a:t>
              </a:r>
            </a:p>
          </p:txBody>
        </p: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DDA7CDDA-8B47-8F78-FAED-6F4F033352AF}"/>
              </a:ext>
            </a:extLst>
          </p:cNvPr>
          <p:cNvGrpSpPr/>
          <p:nvPr/>
        </p:nvGrpSpPr>
        <p:grpSpPr>
          <a:xfrm>
            <a:off x="375666" y="1007063"/>
            <a:ext cx="4846112" cy="1398027"/>
            <a:chOff x="914400" y="3181350"/>
            <a:chExt cx="4846112" cy="1398027"/>
          </a:xfrm>
        </p:grpSpPr>
        <p:graphicFrame>
          <p:nvGraphicFramePr>
            <p:cNvPr id="166" name="Object 165">
              <a:extLst>
                <a:ext uri="{FF2B5EF4-FFF2-40B4-BE49-F238E27FC236}">
                  <a16:creationId xmlns:a16="http://schemas.microsoft.com/office/drawing/2014/main" id="{64982F4F-5756-DC06-AB5A-442F6BC154E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65511097"/>
                </p:ext>
              </p:extLst>
            </p:nvPr>
          </p:nvGraphicFramePr>
          <p:xfrm>
            <a:off x="914400" y="3181350"/>
            <a:ext cx="2213542" cy="13980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447560" imgH="914400" progId="Equation.DSMT4">
                    <p:embed/>
                  </p:oleObj>
                </mc:Choice>
                <mc:Fallback>
                  <p:oleObj name="Equation" r:id="rId2" imgW="1447560" imgH="914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914400" y="3181350"/>
                          <a:ext cx="2213542" cy="139802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7" name="Object 166">
              <a:extLst>
                <a:ext uri="{FF2B5EF4-FFF2-40B4-BE49-F238E27FC236}">
                  <a16:creationId xmlns:a16="http://schemas.microsoft.com/office/drawing/2014/main" id="{E057478B-532C-A02E-8371-00C5CEC64AA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97925829"/>
                </p:ext>
              </p:extLst>
            </p:nvPr>
          </p:nvGraphicFramePr>
          <p:xfrm>
            <a:off x="4010787" y="3508069"/>
            <a:ext cx="1749725" cy="753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914400" imgH="393480" progId="Equation.DSMT4">
                    <p:embed/>
                  </p:oleObj>
                </mc:Choice>
                <mc:Fallback>
                  <p:oleObj name="Equation" r:id="rId4" imgW="914400" imgH="393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4010787" y="3508069"/>
                          <a:ext cx="1749725" cy="75335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8" name="Arrow: Right 167">
              <a:extLst>
                <a:ext uri="{FF2B5EF4-FFF2-40B4-BE49-F238E27FC236}">
                  <a16:creationId xmlns:a16="http://schemas.microsoft.com/office/drawing/2014/main" id="{98F558A0-88B0-E4F4-78B9-7598DA647FF0}"/>
                </a:ext>
              </a:extLst>
            </p:cNvPr>
            <p:cNvSpPr/>
            <p:nvPr/>
          </p:nvSpPr>
          <p:spPr bwMode="auto">
            <a:xfrm>
              <a:off x="3280342" y="3765945"/>
              <a:ext cx="453458" cy="249396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</p:grpSp>
      <p:pic>
        <p:nvPicPr>
          <p:cNvPr id="170" name="Picture 169" descr="A diagram of a galaxy&#10;&#10;Description automatically generated with medium confidence">
            <a:extLst>
              <a:ext uri="{FF2B5EF4-FFF2-40B4-BE49-F238E27FC236}">
                <a16:creationId xmlns:a16="http://schemas.microsoft.com/office/drawing/2014/main" id="{B973E26F-98DC-37B9-3865-9ED88FA5EC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27" y="2618137"/>
            <a:ext cx="4550989" cy="2241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8884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itle 167">
            <a:extLst>
              <a:ext uri="{FF2B5EF4-FFF2-40B4-BE49-F238E27FC236}">
                <a16:creationId xmlns:a16="http://schemas.microsoft.com/office/drawing/2014/main" id="{A461998E-676F-9A74-C112-6591066DB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Normalize Z and A by Layer</a:t>
            </a:r>
          </a:p>
        </p:txBody>
      </p:sp>
      <p:sp>
        <p:nvSpPr>
          <p:cNvPr id="169" name="Content Placeholder 168">
            <a:extLst>
              <a:ext uri="{FF2B5EF4-FFF2-40B4-BE49-F238E27FC236}">
                <a16:creationId xmlns:a16="http://schemas.microsoft.com/office/drawing/2014/main" id="{D9273778-B76F-861C-5CCC-9149CD2CF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088" y="3045439"/>
            <a:ext cx="8251823" cy="1423025"/>
          </a:xfrm>
        </p:spPr>
        <p:txBody>
          <a:bodyPr/>
          <a:lstStyle/>
          <a:p>
            <a:r>
              <a:rPr lang="en-US" dirty="0"/>
              <a:t>Normalize input layer X as discussed in the previous slide</a:t>
            </a:r>
          </a:p>
          <a:p>
            <a:r>
              <a:rPr lang="en-US" dirty="0"/>
              <a:t>Normalize the activation vector A in each layer as an input for the next layer</a:t>
            </a:r>
          </a:p>
        </p:txBody>
      </p: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0A88B44A-2EC2-2DAD-FF02-ED65DCCDEFCC}"/>
              </a:ext>
            </a:extLst>
          </p:cNvPr>
          <p:cNvGrpSpPr/>
          <p:nvPr/>
        </p:nvGrpSpPr>
        <p:grpSpPr>
          <a:xfrm>
            <a:off x="1524000" y="925157"/>
            <a:ext cx="5609314" cy="1904865"/>
            <a:chOff x="1524000" y="925157"/>
            <a:chExt cx="5609314" cy="1904865"/>
          </a:xfrm>
        </p:grpSpPr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FFD6BF61-AF5E-483C-338A-89BF71C0C5B3}"/>
                </a:ext>
              </a:extLst>
            </p:cNvPr>
            <p:cNvGrpSpPr/>
            <p:nvPr/>
          </p:nvGrpSpPr>
          <p:grpSpPr>
            <a:xfrm>
              <a:off x="1524000" y="1366100"/>
              <a:ext cx="5609314" cy="1463922"/>
              <a:chOff x="1226848" y="1565861"/>
              <a:chExt cx="5609314" cy="1463922"/>
            </a:xfrm>
          </p:grpSpPr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8E4446A0-2EDD-6346-213D-46E5648DACAC}"/>
                  </a:ext>
                </a:extLst>
              </p:cNvPr>
              <p:cNvGrpSpPr/>
              <p:nvPr/>
            </p:nvGrpSpPr>
            <p:grpSpPr>
              <a:xfrm>
                <a:off x="1226848" y="1565861"/>
                <a:ext cx="404278" cy="1463922"/>
                <a:chOff x="1226848" y="1565861"/>
                <a:chExt cx="404278" cy="1463922"/>
              </a:xfrm>
            </p:grpSpPr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55F7A8A5-7E13-E05C-BD68-240BEE513568}"/>
                    </a:ext>
                  </a:extLst>
                </p:cNvPr>
                <p:cNvSpPr txBox="1"/>
                <p:nvPr/>
              </p:nvSpPr>
              <p:spPr>
                <a:xfrm>
                  <a:off x="1246812" y="1565861"/>
                  <a:ext cx="364350" cy="4464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/>
                    <a:t>x</a:t>
                  </a:r>
                  <a:r>
                    <a:rPr lang="en-US" sz="2000" baseline="-25000" dirty="0"/>
                    <a:t>1</a:t>
                  </a:r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7DA66A88-44CA-3452-F554-7B091D958014}"/>
                    </a:ext>
                  </a:extLst>
                </p:cNvPr>
                <p:cNvSpPr txBox="1"/>
                <p:nvPr/>
              </p:nvSpPr>
              <p:spPr>
                <a:xfrm>
                  <a:off x="1246812" y="2101280"/>
                  <a:ext cx="364351" cy="4464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/>
                    <a:t>x</a:t>
                  </a:r>
                  <a:r>
                    <a:rPr lang="en-US" sz="2000" baseline="-25000" dirty="0"/>
                    <a:t>2</a:t>
                  </a:r>
                </a:p>
              </p:txBody>
            </p:sp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D50B049B-CD20-7CD6-06E3-486184B879A9}"/>
                    </a:ext>
                  </a:extLst>
                </p:cNvPr>
                <p:cNvSpPr txBox="1"/>
                <p:nvPr/>
              </p:nvSpPr>
              <p:spPr>
                <a:xfrm>
                  <a:off x="1226848" y="2629673"/>
                  <a:ext cx="40427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/>
                    <a:t>x</a:t>
                  </a:r>
                  <a:r>
                    <a:rPr lang="en-US" sz="2000" baseline="-25000" dirty="0"/>
                    <a:t>3</a:t>
                  </a:r>
                </a:p>
              </p:txBody>
            </p:sp>
          </p:grpSp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30FC4AF3-08FA-7E31-6E97-FEA6B4ADAE60}"/>
                  </a:ext>
                </a:extLst>
              </p:cNvPr>
              <p:cNvGrpSpPr/>
              <p:nvPr/>
            </p:nvGrpSpPr>
            <p:grpSpPr>
              <a:xfrm>
                <a:off x="1604301" y="1642000"/>
                <a:ext cx="884474" cy="1348364"/>
                <a:chOff x="1604301" y="1642000"/>
                <a:chExt cx="884474" cy="1348364"/>
              </a:xfrm>
            </p:grpSpPr>
            <p:grpSp>
              <p:nvGrpSpPr>
                <p:cNvPr id="84" name="Group 83">
                  <a:extLst>
                    <a:ext uri="{FF2B5EF4-FFF2-40B4-BE49-F238E27FC236}">
                      <a16:creationId xmlns:a16="http://schemas.microsoft.com/office/drawing/2014/main" id="{436AA09F-A0FD-8D04-14B3-1008C3DDD5D3}"/>
                    </a:ext>
                  </a:extLst>
                </p:cNvPr>
                <p:cNvGrpSpPr/>
                <p:nvPr/>
              </p:nvGrpSpPr>
              <p:grpSpPr>
                <a:xfrm>
                  <a:off x="2178020" y="1642000"/>
                  <a:ext cx="310755" cy="1348364"/>
                  <a:chOff x="1919763" y="1670022"/>
                  <a:chExt cx="310755" cy="1348364"/>
                </a:xfrm>
              </p:grpSpPr>
              <p:sp>
                <p:nvSpPr>
                  <p:cNvPr id="24" name="Oval 23">
                    <a:extLst>
                      <a:ext uri="{FF2B5EF4-FFF2-40B4-BE49-F238E27FC236}">
                        <a16:creationId xmlns:a16="http://schemas.microsoft.com/office/drawing/2014/main" id="{7DF453F9-B3A3-7792-024B-BF239B42B6F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919763" y="1670022"/>
                    <a:ext cx="310755" cy="313745"/>
                  </a:xfrm>
                  <a:prstGeom prst="ellipse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lg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4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  <p:sp>
                <p:nvSpPr>
                  <p:cNvPr id="25" name="Oval 24">
                    <a:extLst>
                      <a:ext uri="{FF2B5EF4-FFF2-40B4-BE49-F238E27FC236}">
                        <a16:creationId xmlns:a16="http://schemas.microsoft.com/office/drawing/2014/main" id="{49A2BDAB-5ECA-1C77-DDF4-8083780F628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919763" y="2187331"/>
                    <a:ext cx="310755" cy="313745"/>
                  </a:xfrm>
                  <a:prstGeom prst="ellipse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lg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4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  <p:sp>
                <p:nvSpPr>
                  <p:cNvPr id="83" name="Oval 82">
                    <a:extLst>
                      <a:ext uri="{FF2B5EF4-FFF2-40B4-BE49-F238E27FC236}">
                        <a16:creationId xmlns:a16="http://schemas.microsoft.com/office/drawing/2014/main" id="{8C092BD7-1C01-14AE-D974-B9443AC971F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919763" y="2704641"/>
                    <a:ext cx="310755" cy="313745"/>
                  </a:xfrm>
                  <a:prstGeom prst="ellipse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lg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4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</p:grpSp>
            <p:grpSp>
              <p:nvGrpSpPr>
                <p:cNvPr id="102" name="Group 101">
                  <a:extLst>
                    <a:ext uri="{FF2B5EF4-FFF2-40B4-BE49-F238E27FC236}">
                      <a16:creationId xmlns:a16="http://schemas.microsoft.com/office/drawing/2014/main" id="{157500A1-0F27-C989-8DC3-4C69E5A65524}"/>
                    </a:ext>
                  </a:extLst>
                </p:cNvPr>
                <p:cNvGrpSpPr/>
                <p:nvPr/>
              </p:nvGrpSpPr>
              <p:grpSpPr>
                <a:xfrm>
                  <a:off x="1604301" y="1789087"/>
                  <a:ext cx="573719" cy="1079556"/>
                  <a:chOff x="1604301" y="1789087"/>
                  <a:chExt cx="573719" cy="1079556"/>
                </a:xfrm>
              </p:grpSpPr>
              <p:cxnSp>
                <p:nvCxnSpPr>
                  <p:cNvPr id="20" name="Straight Arrow Connector 19">
                    <a:extLst>
                      <a:ext uri="{FF2B5EF4-FFF2-40B4-BE49-F238E27FC236}">
                        <a16:creationId xmlns:a16="http://schemas.microsoft.com/office/drawing/2014/main" id="{195FEEB3-E6EB-9CDA-2014-B161984F0835}"/>
                      </a:ext>
                    </a:extLst>
                  </p:cNvPr>
                  <p:cNvCxnSpPr>
                    <a:stCxn id="33" idx="3"/>
                    <a:endCxn id="24" idx="2"/>
                  </p:cNvCxnSpPr>
                  <p:nvPr/>
                </p:nvCxnSpPr>
                <p:spPr bwMode="auto">
                  <a:xfrm>
                    <a:off x="1611162" y="1789087"/>
                    <a:ext cx="566858" cy="9786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12700" cap="flat" cmpd="sng" algn="ctr">
                    <a:solidFill>
                      <a:srgbClr val="002060"/>
                    </a:solidFill>
                    <a:prstDash val="solid"/>
                    <a:miter lim="800000"/>
                    <a:headEnd type="none" w="med" len="med"/>
                    <a:tailEnd type="triangle" w="med" len="lg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21" name="Straight Arrow Connector 20">
                    <a:extLst>
                      <a:ext uri="{FF2B5EF4-FFF2-40B4-BE49-F238E27FC236}">
                        <a16:creationId xmlns:a16="http://schemas.microsoft.com/office/drawing/2014/main" id="{AEC396A5-AD2E-275D-81EA-1E574B9021B3}"/>
                      </a:ext>
                    </a:extLst>
                  </p:cNvPr>
                  <p:cNvCxnSpPr>
                    <a:endCxn id="25" idx="2"/>
                  </p:cNvCxnSpPr>
                  <p:nvPr/>
                </p:nvCxnSpPr>
                <p:spPr bwMode="auto">
                  <a:xfrm>
                    <a:off x="1620519" y="2311289"/>
                    <a:ext cx="557501" cy="4893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12700" cap="flat" cmpd="sng" algn="ctr">
                    <a:solidFill>
                      <a:srgbClr val="002060"/>
                    </a:solidFill>
                    <a:prstDash val="solid"/>
                    <a:miter lim="800000"/>
                    <a:headEnd type="none" w="med" len="med"/>
                    <a:tailEnd type="triangle" w="med" len="lg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22" name="Straight Arrow Connector 21">
                    <a:extLst>
                      <a:ext uri="{FF2B5EF4-FFF2-40B4-BE49-F238E27FC236}">
                        <a16:creationId xmlns:a16="http://schemas.microsoft.com/office/drawing/2014/main" id="{1E366A0F-CB10-8AA8-66CE-6C19E2D9C23E}"/>
                      </a:ext>
                    </a:extLst>
                  </p:cNvPr>
                  <p:cNvCxnSpPr>
                    <a:stCxn id="33" idx="3"/>
                    <a:endCxn id="25" idx="2"/>
                  </p:cNvCxnSpPr>
                  <p:nvPr/>
                </p:nvCxnSpPr>
                <p:spPr bwMode="auto">
                  <a:xfrm>
                    <a:off x="1611162" y="1789087"/>
                    <a:ext cx="566858" cy="527095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12700" cap="flat" cmpd="sng" algn="ctr">
                    <a:solidFill>
                      <a:srgbClr val="002060"/>
                    </a:solidFill>
                    <a:prstDash val="solid"/>
                    <a:miter lim="800000"/>
                    <a:headEnd type="none" w="med" len="med"/>
                    <a:tailEnd type="triangle" w="med" len="lg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23" name="Straight Arrow Connector 22">
                    <a:extLst>
                      <a:ext uri="{FF2B5EF4-FFF2-40B4-BE49-F238E27FC236}">
                        <a16:creationId xmlns:a16="http://schemas.microsoft.com/office/drawing/2014/main" id="{76967051-FF57-FB52-AA98-B76B801CB712}"/>
                      </a:ext>
                    </a:extLst>
                  </p:cNvPr>
                  <p:cNvCxnSpPr>
                    <a:stCxn id="34" idx="3"/>
                    <a:endCxn id="24" idx="2"/>
                  </p:cNvCxnSpPr>
                  <p:nvPr/>
                </p:nvCxnSpPr>
                <p:spPr bwMode="auto">
                  <a:xfrm flipV="1">
                    <a:off x="1611163" y="1798873"/>
                    <a:ext cx="566857" cy="525633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12700" cap="flat" cmpd="sng" algn="ctr">
                    <a:solidFill>
                      <a:srgbClr val="002060"/>
                    </a:solidFill>
                    <a:prstDash val="solid"/>
                    <a:miter lim="800000"/>
                    <a:headEnd type="none" w="med" len="med"/>
                    <a:tailEnd type="triangle" w="med" len="lg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85" name="Straight Arrow Connector 84">
                    <a:extLst>
                      <a:ext uri="{FF2B5EF4-FFF2-40B4-BE49-F238E27FC236}">
                        <a16:creationId xmlns:a16="http://schemas.microsoft.com/office/drawing/2014/main" id="{BBA385E7-5CFF-E24C-70F8-A4741B848FCF}"/>
                      </a:ext>
                    </a:extLst>
                  </p:cNvPr>
                  <p:cNvCxnSpPr>
                    <a:endCxn id="83" idx="2"/>
                  </p:cNvCxnSpPr>
                  <p:nvPr/>
                </p:nvCxnSpPr>
                <p:spPr bwMode="auto">
                  <a:xfrm flipV="1">
                    <a:off x="1620520" y="2833492"/>
                    <a:ext cx="557500" cy="32898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12700" cap="flat" cmpd="sng" algn="ctr">
                    <a:solidFill>
                      <a:srgbClr val="002060"/>
                    </a:solidFill>
                    <a:prstDash val="solid"/>
                    <a:miter lim="800000"/>
                    <a:headEnd type="none" w="med" len="med"/>
                    <a:tailEnd type="triangle" w="med" len="lg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87" name="Straight Arrow Connector 86">
                    <a:extLst>
                      <a:ext uri="{FF2B5EF4-FFF2-40B4-BE49-F238E27FC236}">
                        <a16:creationId xmlns:a16="http://schemas.microsoft.com/office/drawing/2014/main" id="{BDF5AFA2-3E2A-C462-AC6D-3F94E10EB1DB}"/>
                      </a:ext>
                    </a:extLst>
                  </p:cNvPr>
                  <p:cNvCxnSpPr>
                    <a:endCxn id="25" idx="2"/>
                  </p:cNvCxnSpPr>
                  <p:nvPr/>
                </p:nvCxnSpPr>
                <p:spPr bwMode="auto">
                  <a:xfrm flipV="1">
                    <a:off x="1611163" y="2316182"/>
                    <a:ext cx="566857" cy="535482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12700" cap="flat" cmpd="sng" algn="ctr">
                    <a:solidFill>
                      <a:srgbClr val="002060"/>
                    </a:solidFill>
                    <a:prstDash val="solid"/>
                    <a:miter lim="800000"/>
                    <a:headEnd type="none" w="med" len="med"/>
                    <a:tailEnd type="triangle" w="med" len="lg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88" name="Straight Arrow Connector 87">
                    <a:extLst>
                      <a:ext uri="{FF2B5EF4-FFF2-40B4-BE49-F238E27FC236}">
                        <a16:creationId xmlns:a16="http://schemas.microsoft.com/office/drawing/2014/main" id="{38B8AF9E-356E-2047-3F95-48276EE05781}"/>
                      </a:ext>
                    </a:extLst>
                  </p:cNvPr>
                  <p:cNvCxnSpPr>
                    <a:endCxn id="83" idx="2"/>
                  </p:cNvCxnSpPr>
                  <p:nvPr/>
                </p:nvCxnSpPr>
                <p:spPr bwMode="auto">
                  <a:xfrm>
                    <a:off x="1620271" y="2302965"/>
                    <a:ext cx="557749" cy="530527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12700" cap="flat" cmpd="sng" algn="ctr">
                    <a:solidFill>
                      <a:srgbClr val="002060"/>
                    </a:solidFill>
                    <a:prstDash val="solid"/>
                    <a:miter lim="800000"/>
                    <a:headEnd type="none" w="med" len="med"/>
                    <a:tailEnd type="triangle" w="med" len="lg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89" name="Straight Arrow Connector 88">
                    <a:extLst>
                      <a:ext uri="{FF2B5EF4-FFF2-40B4-BE49-F238E27FC236}">
                        <a16:creationId xmlns:a16="http://schemas.microsoft.com/office/drawing/2014/main" id="{C5543144-DBEB-D46A-A667-5073CE82A5C1}"/>
                      </a:ext>
                    </a:extLst>
                  </p:cNvPr>
                  <p:cNvCxnSpPr>
                    <a:stCxn id="33" idx="3"/>
                    <a:endCxn id="83" idx="2"/>
                  </p:cNvCxnSpPr>
                  <p:nvPr/>
                </p:nvCxnSpPr>
                <p:spPr bwMode="auto">
                  <a:xfrm>
                    <a:off x="1611162" y="1789087"/>
                    <a:ext cx="566858" cy="1044405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12700" cap="flat" cmpd="sng" algn="ctr">
                    <a:solidFill>
                      <a:srgbClr val="002060"/>
                    </a:solidFill>
                    <a:prstDash val="solid"/>
                    <a:miter lim="800000"/>
                    <a:headEnd type="none" w="med" len="med"/>
                    <a:tailEnd type="triangle" w="med" len="lg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93" name="Straight Arrow Connector 92">
                    <a:extLst>
                      <a:ext uri="{FF2B5EF4-FFF2-40B4-BE49-F238E27FC236}">
                        <a16:creationId xmlns:a16="http://schemas.microsoft.com/office/drawing/2014/main" id="{37E7D824-A3F8-E2D1-6A5D-1A9B9986DDE6}"/>
                      </a:ext>
                    </a:extLst>
                  </p:cNvPr>
                  <p:cNvCxnSpPr>
                    <a:endCxn id="24" idx="2"/>
                  </p:cNvCxnSpPr>
                  <p:nvPr/>
                </p:nvCxnSpPr>
                <p:spPr bwMode="auto">
                  <a:xfrm flipV="1">
                    <a:off x="1604301" y="1798873"/>
                    <a:ext cx="573719" cy="1069770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12700" cap="flat" cmpd="sng" algn="ctr">
                    <a:solidFill>
                      <a:srgbClr val="002060"/>
                    </a:solidFill>
                    <a:prstDash val="solid"/>
                    <a:miter lim="800000"/>
                    <a:headEnd type="none" w="med" len="med"/>
                    <a:tailEnd type="triangle" w="med" len="lg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</p:grpSp>
          <p:grpSp>
            <p:nvGrpSpPr>
              <p:cNvPr id="104" name="Group 103">
                <a:extLst>
                  <a:ext uri="{FF2B5EF4-FFF2-40B4-BE49-F238E27FC236}">
                    <a16:creationId xmlns:a16="http://schemas.microsoft.com/office/drawing/2014/main" id="{68022349-C6BF-6950-56FA-B441B881D211}"/>
                  </a:ext>
                </a:extLst>
              </p:cNvPr>
              <p:cNvGrpSpPr/>
              <p:nvPr/>
            </p:nvGrpSpPr>
            <p:grpSpPr>
              <a:xfrm>
                <a:off x="2468121" y="1642000"/>
                <a:ext cx="884474" cy="1348364"/>
                <a:chOff x="1604301" y="1642000"/>
                <a:chExt cx="884474" cy="1348364"/>
              </a:xfrm>
            </p:grpSpPr>
            <p:grpSp>
              <p:nvGrpSpPr>
                <p:cNvPr id="105" name="Group 104">
                  <a:extLst>
                    <a:ext uri="{FF2B5EF4-FFF2-40B4-BE49-F238E27FC236}">
                      <a16:creationId xmlns:a16="http://schemas.microsoft.com/office/drawing/2014/main" id="{0E5F490D-4E91-824E-25FF-A4C918C2E44A}"/>
                    </a:ext>
                  </a:extLst>
                </p:cNvPr>
                <p:cNvGrpSpPr/>
                <p:nvPr/>
              </p:nvGrpSpPr>
              <p:grpSpPr>
                <a:xfrm>
                  <a:off x="2178020" y="1642000"/>
                  <a:ext cx="310755" cy="1348364"/>
                  <a:chOff x="1919763" y="1670022"/>
                  <a:chExt cx="310755" cy="1348364"/>
                </a:xfrm>
              </p:grpSpPr>
              <p:sp>
                <p:nvSpPr>
                  <p:cNvPr id="116" name="Oval 115">
                    <a:extLst>
                      <a:ext uri="{FF2B5EF4-FFF2-40B4-BE49-F238E27FC236}">
                        <a16:creationId xmlns:a16="http://schemas.microsoft.com/office/drawing/2014/main" id="{656CB614-7070-A44D-A674-2393B141F4B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919763" y="1670022"/>
                    <a:ext cx="310755" cy="313745"/>
                  </a:xfrm>
                  <a:prstGeom prst="ellipse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lg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4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  <p:sp>
                <p:nvSpPr>
                  <p:cNvPr id="117" name="Oval 116">
                    <a:extLst>
                      <a:ext uri="{FF2B5EF4-FFF2-40B4-BE49-F238E27FC236}">
                        <a16:creationId xmlns:a16="http://schemas.microsoft.com/office/drawing/2014/main" id="{3AAA7243-7109-D676-AEDB-4B396BA752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919763" y="2187331"/>
                    <a:ext cx="310755" cy="313745"/>
                  </a:xfrm>
                  <a:prstGeom prst="ellipse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lg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4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  <p:sp>
                <p:nvSpPr>
                  <p:cNvPr id="118" name="Oval 117">
                    <a:extLst>
                      <a:ext uri="{FF2B5EF4-FFF2-40B4-BE49-F238E27FC236}">
                        <a16:creationId xmlns:a16="http://schemas.microsoft.com/office/drawing/2014/main" id="{6B0BB522-69AB-769E-B034-E3E03BED1AB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919763" y="2704641"/>
                    <a:ext cx="310755" cy="313745"/>
                  </a:xfrm>
                  <a:prstGeom prst="ellipse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lg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4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</p:grpSp>
            <p:grpSp>
              <p:nvGrpSpPr>
                <p:cNvPr id="106" name="Group 105">
                  <a:extLst>
                    <a:ext uri="{FF2B5EF4-FFF2-40B4-BE49-F238E27FC236}">
                      <a16:creationId xmlns:a16="http://schemas.microsoft.com/office/drawing/2014/main" id="{2DA1BABC-A0C7-F2F4-2011-00B0D607F773}"/>
                    </a:ext>
                  </a:extLst>
                </p:cNvPr>
                <p:cNvGrpSpPr/>
                <p:nvPr/>
              </p:nvGrpSpPr>
              <p:grpSpPr>
                <a:xfrm>
                  <a:off x="1604301" y="1789087"/>
                  <a:ext cx="573719" cy="1079556"/>
                  <a:chOff x="1604301" y="1789087"/>
                  <a:chExt cx="573719" cy="1079556"/>
                </a:xfrm>
              </p:grpSpPr>
              <p:cxnSp>
                <p:nvCxnSpPr>
                  <p:cNvPr id="107" name="Straight Arrow Connector 106">
                    <a:extLst>
                      <a:ext uri="{FF2B5EF4-FFF2-40B4-BE49-F238E27FC236}">
                        <a16:creationId xmlns:a16="http://schemas.microsoft.com/office/drawing/2014/main" id="{19D370F2-B75E-5E45-1DB4-F3F3F1980BB1}"/>
                      </a:ext>
                    </a:extLst>
                  </p:cNvPr>
                  <p:cNvCxnSpPr>
                    <a:endCxn id="116" idx="2"/>
                  </p:cNvCxnSpPr>
                  <p:nvPr/>
                </p:nvCxnSpPr>
                <p:spPr bwMode="auto">
                  <a:xfrm>
                    <a:off x="1611162" y="1789087"/>
                    <a:ext cx="566858" cy="9786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12700" cap="flat" cmpd="sng" algn="ctr">
                    <a:solidFill>
                      <a:srgbClr val="002060"/>
                    </a:solidFill>
                    <a:prstDash val="solid"/>
                    <a:miter lim="800000"/>
                    <a:headEnd type="none" w="med" len="med"/>
                    <a:tailEnd type="triangle" w="med" len="lg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08" name="Straight Arrow Connector 107">
                    <a:extLst>
                      <a:ext uri="{FF2B5EF4-FFF2-40B4-BE49-F238E27FC236}">
                        <a16:creationId xmlns:a16="http://schemas.microsoft.com/office/drawing/2014/main" id="{18506A8A-CE11-B0D7-F921-CFEEFD651AE1}"/>
                      </a:ext>
                    </a:extLst>
                  </p:cNvPr>
                  <p:cNvCxnSpPr>
                    <a:endCxn id="117" idx="2"/>
                  </p:cNvCxnSpPr>
                  <p:nvPr/>
                </p:nvCxnSpPr>
                <p:spPr bwMode="auto">
                  <a:xfrm>
                    <a:off x="1620519" y="2311289"/>
                    <a:ext cx="557501" cy="4893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12700" cap="flat" cmpd="sng" algn="ctr">
                    <a:solidFill>
                      <a:srgbClr val="002060"/>
                    </a:solidFill>
                    <a:prstDash val="solid"/>
                    <a:miter lim="800000"/>
                    <a:headEnd type="none" w="med" len="med"/>
                    <a:tailEnd type="triangle" w="med" len="lg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09" name="Straight Arrow Connector 108">
                    <a:extLst>
                      <a:ext uri="{FF2B5EF4-FFF2-40B4-BE49-F238E27FC236}">
                        <a16:creationId xmlns:a16="http://schemas.microsoft.com/office/drawing/2014/main" id="{833BB24D-0202-FC49-F0D4-558407DF905F}"/>
                      </a:ext>
                    </a:extLst>
                  </p:cNvPr>
                  <p:cNvCxnSpPr>
                    <a:endCxn id="117" idx="2"/>
                  </p:cNvCxnSpPr>
                  <p:nvPr/>
                </p:nvCxnSpPr>
                <p:spPr bwMode="auto">
                  <a:xfrm>
                    <a:off x="1611162" y="1789087"/>
                    <a:ext cx="566858" cy="527095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12700" cap="flat" cmpd="sng" algn="ctr">
                    <a:solidFill>
                      <a:srgbClr val="002060"/>
                    </a:solidFill>
                    <a:prstDash val="solid"/>
                    <a:miter lim="800000"/>
                    <a:headEnd type="none" w="med" len="med"/>
                    <a:tailEnd type="triangle" w="med" len="lg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10" name="Straight Arrow Connector 109">
                    <a:extLst>
                      <a:ext uri="{FF2B5EF4-FFF2-40B4-BE49-F238E27FC236}">
                        <a16:creationId xmlns:a16="http://schemas.microsoft.com/office/drawing/2014/main" id="{1AB42657-9B2F-D786-48CD-1FECB69E4BB4}"/>
                      </a:ext>
                    </a:extLst>
                  </p:cNvPr>
                  <p:cNvCxnSpPr>
                    <a:endCxn id="116" idx="2"/>
                  </p:cNvCxnSpPr>
                  <p:nvPr/>
                </p:nvCxnSpPr>
                <p:spPr bwMode="auto">
                  <a:xfrm flipV="1">
                    <a:off x="1611163" y="1798873"/>
                    <a:ext cx="566857" cy="525633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12700" cap="flat" cmpd="sng" algn="ctr">
                    <a:solidFill>
                      <a:srgbClr val="002060"/>
                    </a:solidFill>
                    <a:prstDash val="solid"/>
                    <a:miter lim="800000"/>
                    <a:headEnd type="none" w="med" len="med"/>
                    <a:tailEnd type="triangle" w="med" len="lg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11" name="Straight Arrow Connector 110">
                    <a:extLst>
                      <a:ext uri="{FF2B5EF4-FFF2-40B4-BE49-F238E27FC236}">
                        <a16:creationId xmlns:a16="http://schemas.microsoft.com/office/drawing/2014/main" id="{B3561FCA-DE93-9E04-6D66-AD2D505F9542}"/>
                      </a:ext>
                    </a:extLst>
                  </p:cNvPr>
                  <p:cNvCxnSpPr>
                    <a:stCxn id="83" idx="6"/>
                    <a:endCxn id="118" idx="2"/>
                  </p:cNvCxnSpPr>
                  <p:nvPr/>
                </p:nvCxnSpPr>
                <p:spPr bwMode="auto">
                  <a:xfrm>
                    <a:off x="1624955" y="2833492"/>
                    <a:ext cx="553065" cy="0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12700" cap="flat" cmpd="sng" algn="ctr">
                    <a:solidFill>
                      <a:srgbClr val="002060"/>
                    </a:solidFill>
                    <a:prstDash val="solid"/>
                    <a:miter lim="800000"/>
                    <a:headEnd type="none" w="med" len="med"/>
                    <a:tailEnd type="triangle" w="med" len="lg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12" name="Straight Arrow Connector 111">
                    <a:extLst>
                      <a:ext uri="{FF2B5EF4-FFF2-40B4-BE49-F238E27FC236}">
                        <a16:creationId xmlns:a16="http://schemas.microsoft.com/office/drawing/2014/main" id="{C3D5BDA8-B931-8293-F502-5D1FD8D4B5BB}"/>
                      </a:ext>
                    </a:extLst>
                  </p:cNvPr>
                  <p:cNvCxnSpPr>
                    <a:endCxn id="117" idx="2"/>
                  </p:cNvCxnSpPr>
                  <p:nvPr/>
                </p:nvCxnSpPr>
                <p:spPr bwMode="auto">
                  <a:xfrm flipV="1">
                    <a:off x="1611163" y="2316182"/>
                    <a:ext cx="566857" cy="535482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12700" cap="flat" cmpd="sng" algn="ctr">
                    <a:solidFill>
                      <a:srgbClr val="002060"/>
                    </a:solidFill>
                    <a:prstDash val="solid"/>
                    <a:miter lim="800000"/>
                    <a:headEnd type="none" w="med" len="med"/>
                    <a:tailEnd type="triangle" w="med" len="lg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13" name="Straight Arrow Connector 112">
                    <a:extLst>
                      <a:ext uri="{FF2B5EF4-FFF2-40B4-BE49-F238E27FC236}">
                        <a16:creationId xmlns:a16="http://schemas.microsoft.com/office/drawing/2014/main" id="{37577CD9-C405-A1A1-8476-35DCC91FBE09}"/>
                      </a:ext>
                    </a:extLst>
                  </p:cNvPr>
                  <p:cNvCxnSpPr>
                    <a:endCxn id="118" idx="2"/>
                  </p:cNvCxnSpPr>
                  <p:nvPr/>
                </p:nvCxnSpPr>
                <p:spPr bwMode="auto">
                  <a:xfrm>
                    <a:off x="1620271" y="2302965"/>
                    <a:ext cx="557749" cy="530527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12700" cap="flat" cmpd="sng" algn="ctr">
                    <a:solidFill>
                      <a:srgbClr val="002060"/>
                    </a:solidFill>
                    <a:prstDash val="solid"/>
                    <a:miter lim="800000"/>
                    <a:headEnd type="none" w="med" len="med"/>
                    <a:tailEnd type="triangle" w="med" len="lg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14" name="Straight Arrow Connector 113">
                    <a:extLst>
                      <a:ext uri="{FF2B5EF4-FFF2-40B4-BE49-F238E27FC236}">
                        <a16:creationId xmlns:a16="http://schemas.microsoft.com/office/drawing/2014/main" id="{D16DBF9C-DA29-4F03-941C-076D45CE7A0F}"/>
                      </a:ext>
                    </a:extLst>
                  </p:cNvPr>
                  <p:cNvCxnSpPr>
                    <a:endCxn id="118" idx="2"/>
                  </p:cNvCxnSpPr>
                  <p:nvPr/>
                </p:nvCxnSpPr>
                <p:spPr bwMode="auto">
                  <a:xfrm>
                    <a:off x="1611162" y="1789087"/>
                    <a:ext cx="566858" cy="1044405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12700" cap="flat" cmpd="sng" algn="ctr">
                    <a:solidFill>
                      <a:srgbClr val="002060"/>
                    </a:solidFill>
                    <a:prstDash val="solid"/>
                    <a:miter lim="800000"/>
                    <a:headEnd type="none" w="med" len="med"/>
                    <a:tailEnd type="triangle" w="med" len="lg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15" name="Straight Arrow Connector 114">
                    <a:extLst>
                      <a:ext uri="{FF2B5EF4-FFF2-40B4-BE49-F238E27FC236}">
                        <a16:creationId xmlns:a16="http://schemas.microsoft.com/office/drawing/2014/main" id="{5B56EBF8-1F51-C5CB-5FF1-C1B02E7CD69E}"/>
                      </a:ext>
                    </a:extLst>
                  </p:cNvPr>
                  <p:cNvCxnSpPr>
                    <a:endCxn id="116" idx="2"/>
                  </p:cNvCxnSpPr>
                  <p:nvPr/>
                </p:nvCxnSpPr>
                <p:spPr bwMode="auto">
                  <a:xfrm flipV="1">
                    <a:off x="1604301" y="1798873"/>
                    <a:ext cx="573719" cy="1069770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12700" cap="flat" cmpd="sng" algn="ctr">
                    <a:solidFill>
                      <a:srgbClr val="002060"/>
                    </a:solidFill>
                    <a:prstDash val="solid"/>
                    <a:miter lim="800000"/>
                    <a:headEnd type="none" w="med" len="med"/>
                    <a:tailEnd type="triangle" w="med" len="lg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</p:grpSp>
          <p:grpSp>
            <p:nvGrpSpPr>
              <p:cNvPr id="120" name="Group 119">
                <a:extLst>
                  <a:ext uri="{FF2B5EF4-FFF2-40B4-BE49-F238E27FC236}">
                    <a16:creationId xmlns:a16="http://schemas.microsoft.com/office/drawing/2014/main" id="{610C34D9-6976-DC01-2E46-34C392555755}"/>
                  </a:ext>
                </a:extLst>
              </p:cNvPr>
              <p:cNvGrpSpPr/>
              <p:nvPr/>
            </p:nvGrpSpPr>
            <p:grpSpPr>
              <a:xfrm>
                <a:off x="3352594" y="1642000"/>
                <a:ext cx="884474" cy="1348364"/>
                <a:chOff x="1604301" y="1642000"/>
                <a:chExt cx="884474" cy="1348364"/>
              </a:xfrm>
            </p:grpSpPr>
            <p:grpSp>
              <p:nvGrpSpPr>
                <p:cNvPr id="121" name="Group 120">
                  <a:extLst>
                    <a:ext uri="{FF2B5EF4-FFF2-40B4-BE49-F238E27FC236}">
                      <a16:creationId xmlns:a16="http://schemas.microsoft.com/office/drawing/2014/main" id="{EC33B958-0E0B-D9E6-2B7B-9EDB6A90D95A}"/>
                    </a:ext>
                  </a:extLst>
                </p:cNvPr>
                <p:cNvGrpSpPr/>
                <p:nvPr/>
              </p:nvGrpSpPr>
              <p:grpSpPr>
                <a:xfrm>
                  <a:off x="2178020" y="1642000"/>
                  <a:ext cx="310755" cy="1348364"/>
                  <a:chOff x="1919763" y="1670022"/>
                  <a:chExt cx="310755" cy="1348364"/>
                </a:xfrm>
              </p:grpSpPr>
              <p:sp>
                <p:nvSpPr>
                  <p:cNvPr id="132" name="Oval 131">
                    <a:extLst>
                      <a:ext uri="{FF2B5EF4-FFF2-40B4-BE49-F238E27FC236}">
                        <a16:creationId xmlns:a16="http://schemas.microsoft.com/office/drawing/2014/main" id="{4F228AD8-AD12-9663-79A1-2B1323F3AB3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919763" y="1670022"/>
                    <a:ext cx="310755" cy="313745"/>
                  </a:xfrm>
                  <a:prstGeom prst="ellipse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lg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4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  <p:sp>
                <p:nvSpPr>
                  <p:cNvPr id="133" name="Oval 132">
                    <a:extLst>
                      <a:ext uri="{FF2B5EF4-FFF2-40B4-BE49-F238E27FC236}">
                        <a16:creationId xmlns:a16="http://schemas.microsoft.com/office/drawing/2014/main" id="{41549BA4-DBBF-BA20-8ACF-91BF3E47282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919763" y="2187331"/>
                    <a:ext cx="310755" cy="313745"/>
                  </a:xfrm>
                  <a:prstGeom prst="ellipse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lg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4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  <p:sp>
                <p:nvSpPr>
                  <p:cNvPr id="134" name="Oval 133">
                    <a:extLst>
                      <a:ext uri="{FF2B5EF4-FFF2-40B4-BE49-F238E27FC236}">
                        <a16:creationId xmlns:a16="http://schemas.microsoft.com/office/drawing/2014/main" id="{B5189DF5-001F-853D-629C-70CC10D8B36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919763" y="2704641"/>
                    <a:ext cx="310755" cy="313745"/>
                  </a:xfrm>
                  <a:prstGeom prst="ellipse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lg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4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</p:grpSp>
            <p:grpSp>
              <p:nvGrpSpPr>
                <p:cNvPr id="122" name="Group 121">
                  <a:extLst>
                    <a:ext uri="{FF2B5EF4-FFF2-40B4-BE49-F238E27FC236}">
                      <a16:creationId xmlns:a16="http://schemas.microsoft.com/office/drawing/2014/main" id="{2821A6A4-636A-1D4A-F9A0-7C03FB24E452}"/>
                    </a:ext>
                  </a:extLst>
                </p:cNvPr>
                <p:cNvGrpSpPr/>
                <p:nvPr/>
              </p:nvGrpSpPr>
              <p:grpSpPr>
                <a:xfrm>
                  <a:off x="1604301" y="1789087"/>
                  <a:ext cx="573719" cy="1079556"/>
                  <a:chOff x="1604301" y="1789087"/>
                  <a:chExt cx="573719" cy="1079556"/>
                </a:xfrm>
              </p:grpSpPr>
              <p:cxnSp>
                <p:nvCxnSpPr>
                  <p:cNvPr id="123" name="Straight Arrow Connector 122">
                    <a:extLst>
                      <a:ext uri="{FF2B5EF4-FFF2-40B4-BE49-F238E27FC236}">
                        <a16:creationId xmlns:a16="http://schemas.microsoft.com/office/drawing/2014/main" id="{6B721CCE-8CE1-E088-8D23-2BD08585E985}"/>
                      </a:ext>
                    </a:extLst>
                  </p:cNvPr>
                  <p:cNvCxnSpPr>
                    <a:endCxn id="132" idx="2"/>
                  </p:cNvCxnSpPr>
                  <p:nvPr/>
                </p:nvCxnSpPr>
                <p:spPr bwMode="auto">
                  <a:xfrm>
                    <a:off x="1611162" y="1789087"/>
                    <a:ext cx="566858" cy="9786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12700" cap="flat" cmpd="sng" algn="ctr">
                    <a:solidFill>
                      <a:srgbClr val="002060"/>
                    </a:solidFill>
                    <a:prstDash val="solid"/>
                    <a:miter lim="800000"/>
                    <a:headEnd type="none" w="med" len="med"/>
                    <a:tailEnd type="triangle" w="med" len="lg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24" name="Straight Arrow Connector 123">
                    <a:extLst>
                      <a:ext uri="{FF2B5EF4-FFF2-40B4-BE49-F238E27FC236}">
                        <a16:creationId xmlns:a16="http://schemas.microsoft.com/office/drawing/2014/main" id="{4AEC0753-4DEC-0743-5FF0-596D1DAD918F}"/>
                      </a:ext>
                    </a:extLst>
                  </p:cNvPr>
                  <p:cNvCxnSpPr>
                    <a:endCxn id="133" idx="2"/>
                  </p:cNvCxnSpPr>
                  <p:nvPr/>
                </p:nvCxnSpPr>
                <p:spPr bwMode="auto">
                  <a:xfrm>
                    <a:off x="1620519" y="2311289"/>
                    <a:ext cx="557501" cy="4893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12700" cap="flat" cmpd="sng" algn="ctr">
                    <a:solidFill>
                      <a:srgbClr val="002060"/>
                    </a:solidFill>
                    <a:prstDash val="solid"/>
                    <a:miter lim="800000"/>
                    <a:headEnd type="none" w="med" len="med"/>
                    <a:tailEnd type="triangle" w="med" len="lg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25" name="Straight Arrow Connector 124">
                    <a:extLst>
                      <a:ext uri="{FF2B5EF4-FFF2-40B4-BE49-F238E27FC236}">
                        <a16:creationId xmlns:a16="http://schemas.microsoft.com/office/drawing/2014/main" id="{A18E32CA-87C7-0E3D-FE58-DEEE56BE4023}"/>
                      </a:ext>
                    </a:extLst>
                  </p:cNvPr>
                  <p:cNvCxnSpPr>
                    <a:endCxn id="133" idx="2"/>
                  </p:cNvCxnSpPr>
                  <p:nvPr/>
                </p:nvCxnSpPr>
                <p:spPr bwMode="auto">
                  <a:xfrm>
                    <a:off x="1611162" y="1789087"/>
                    <a:ext cx="566858" cy="527095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12700" cap="flat" cmpd="sng" algn="ctr">
                    <a:solidFill>
                      <a:srgbClr val="002060"/>
                    </a:solidFill>
                    <a:prstDash val="solid"/>
                    <a:miter lim="800000"/>
                    <a:headEnd type="none" w="med" len="med"/>
                    <a:tailEnd type="triangle" w="med" len="lg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26" name="Straight Arrow Connector 125">
                    <a:extLst>
                      <a:ext uri="{FF2B5EF4-FFF2-40B4-BE49-F238E27FC236}">
                        <a16:creationId xmlns:a16="http://schemas.microsoft.com/office/drawing/2014/main" id="{357280BB-4513-93CB-44E2-C6025C8D4BC8}"/>
                      </a:ext>
                    </a:extLst>
                  </p:cNvPr>
                  <p:cNvCxnSpPr>
                    <a:endCxn id="132" idx="2"/>
                  </p:cNvCxnSpPr>
                  <p:nvPr/>
                </p:nvCxnSpPr>
                <p:spPr bwMode="auto">
                  <a:xfrm flipV="1">
                    <a:off x="1611163" y="1798873"/>
                    <a:ext cx="566857" cy="525633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12700" cap="flat" cmpd="sng" algn="ctr">
                    <a:solidFill>
                      <a:srgbClr val="002060"/>
                    </a:solidFill>
                    <a:prstDash val="solid"/>
                    <a:miter lim="800000"/>
                    <a:headEnd type="none" w="med" len="med"/>
                    <a:tailEnd type="triangle" w="med" len="lg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27" name="Straight Arrow Connector 126">
                    <a:extLst>
                      <a:ext uri="{FF2B5EF4-FFF2-40B4-BE49-F238E27FC236}">
                        <a16:creationId xmlns:a16="http://schemas.microsoft.com/office/drawing/2014/main" id="{6A58CB06-1092-218E-CF4B-2DB90BD42471}"/>
                      </a:ext>
                    </a:extLst>
                  </p:cNvPr>
                  <p:cNvCxnSpPr>
                    <a:endCxn id="134" idx="2"/>
                  </p:cNvCxnSpPr>
                  <p:nvPr/>
                </p:nvCxnSpPr>
                <p:spPr bwMode="auto">
                  <a:xfrm>
                    <a:off x="1624955" y="2833492"/>
                    <a:ext cx="553065" cy="0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12700" cap="flat" cmpd="sng" algn="ctr">
                    <a:solidFill>
                      <a:srgbClr val="002060"/>
                    </a:solidFill>
                    <a:prstDash val="solid"/>
                    <a:miter lim="800000"/>
                    <a:headEnd type="none" w="med" len="med"/>
                    <a:tailEnd type="triangle" w="med" len="lg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28" name="Straight Arrow Connector 127">
                    <a:extLst>
                      <a:ext uri="{FF2B5EF4-FFF2-40B4-BE49-F238E27FC236}">
                        <a16:creationId xmlns:a16="http://schemas.microsoft.com/office/drawing/2014/main" id="{15D4B739-21AD-BD6E-14F9-0F8597461E29}"/>
                      </a:ext>
                    </a:extLst>
                  </p:cNvPr>
                  <p:cNvCxnSpPr>
                    <a:endCxn id="133" idx="2"/>
                  </p:cNvCxnSpPr>
                  <p:nvPr/>
                </p:nvCxnSpPr>
                <p:spPr bwMode="auto">
                  <a:xfrm flipV="1">
                    <a:off x="1611163" y="2316182"/>
                    <a:ext cx="566857" cy="535482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12700" cap="flat" cmpd="sng" algn="ctr">
                    <a:solidFill>
                      <a:srgbClr val="002060"/>
                    </a:solidFill>
                    <a:prstDash val="solid"/>
                    <a:miter lim="800000"/>
                    <a:headEnd type="none" w="med" len="med"/>
                    <a:tailEnd type="triangle" w="med" len="lg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29" name="Straight Arrow Connector 128">
                    <a:extLst>
                      <a:ext uri="{FF2B5EF4-FFF2-40B4-BE49-F238E27FC236}">
                        <a16:creationId xmlns:a16="http://schemas.microsoft.com/office/drawing/2014/main" id="{CF5B20BB-AFF3-F62F-4344-58E3D049989B}"/>
                      </a:ext>
                    </a:extLst>
                  </p:cNvPr>
                  <p:cNvCxnSpPr>
                    <a:endCxn id="134" idx="2"/>
                  </p:cNvCxnSpPr>
                  <p:nvPr/>
                </p:nvCxnSpPr>
                <p:spPr bwMode="auto">
                  <a:xfrm>
                    <a:off x="1620271" y="2302965"/>
                    <a:ext cx="557749" cy="530527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12700" cap="flat" cmpd="sng" algn="ctr">
                    <a:solidFill>
                      <a:srgbClr val="002060"/>
                    </a:solidFill>
                    <a:prstDash val="solid"/>
                    <a:miter lim="800000"/>
                    <a:headEnd type="none" w="med" len="med"/>
                    <a:tailEnd type="triangle" w="med" len="lg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30" name="Straight Arrow Connector 129">
                    <a:extLst>
                      <a:ext uri="{FF2B5EF4-FFF2-40B4-BE49-F238E27FC236}">
                        <a16:creationId xmlns:a16="http://schemas.microsoft.com/office/drawing/2014/main" id="{22960926-D3B6-D1CC-EB84-01B4E09AD2A4}"/>
                      </a:ext>
                    </a:extLst>
                  </p:cNvPr>
                  <p:cNvCxnSpPr>
                    <a:endCxn id="134" idx="2"/>
                  </p:cNvCxnSpPr>
                  <p:nvPr/>
                </p:nvCxnSpPr>
                <p:spPr bwMode="auto">
                  <a:xfrm>
                    <a:off x="1611162" y="1789087"/>
                    <a:ext cx="566858" cy="1044405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12700" cap="flat" cmpd="sng" algn="ctr">
                    <a:solidFill>
                      <a:srgbClr val="002060"/>
                    </a:solidFill>
                    <a:prstDash val="solid"/>
                    <a:miter lim="800000"/>
                    <a:headEnd type="none" w="med" len="med"/>
                    <a:tailEnd type="triangle" w="med" len="lg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31" name="Straight Arrow Connector 130">
                    <a:extLst>
                      <a:ext uri="{FF2B5EF4-FFF2-40B4-BE49-F238E27FC236}">
                        <a16:creationId xmlns:a16="http://schemas.microsoft.com/office/drawing/2014/main" id="{392A4C36-FE99-B71F-9601-528C494A183D}"/>
                      </a:ext>
                    </a:extLst>
                  </p:cNvPr>
                  <p:cNvCxnSpPr>
                    <a:endCxn id="132" idx="2"/>
                  </p:cNvCxnSpPr>
                  <p:nvPr/>
                </p:nvCxnSpPr>
                <p:spPr bwMode="auto">
                  <a:xfrm flipV="1">
                    <a:off x="1604301" y="1798873"/>
                    <a:ext cx="573719" cy="1069770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12700" cap="flat" cmpd="sng" algn="ctr">
                    <a:solidFill>
                      <a:srgbClr val="002060"/>
                    </a:solidFill>
                    <a:prstDash val="solid"/>
                    <a:miter lim="800000"/>
                    <a:headEnd type="none" w="med" len="med"/>
                    <a:tailEnd type="triangle" w="med" len="lg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</p:grpSp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id="{B28E35E0-1422-42B4-A666-B11B871238C7}"/>
                  </a:ext>
                </a:extLst>
              </p:cNvPr>
              <p:cNvGrpSpPr/>
              <p:nvPr/>
            </p:nvGrpSpPr>
            <p:grpSpPr>
              <a:xfrm>
                <a:off x="4254869" y="1628783"/>
                <a:ext cx="884474" cy="1348364"/>
                <a:chOff x="1604301" y="1642000"/>
                <a:chExt cx="884474" cy="1348364"/>
              </a:xfrm>
            </p:grpSpPr>
            <p:grpSp>
              <p:nvGrpSpPr>
                <p:cNvPr id="136" name="Group 135">
                  <a:extLst>
                    <a:ext uri="{FF2B5EF4-FFF2-40B4-BE49-F238E27FC236}">
                      <a16:creationId xmlns:a16="http://schemas.microsoft.com/office/drawing/2014/main" id="{F0D5E069-36AE-9634-BE12-17ABE8C202D8}"/>
                    </a:ext>
                  </a:extLst>
                </p:cNvPr>
                <p:cNvGrpSpPr/>
                <p:nvPr/>
              </p:nvGrpSpPr>
              <p:grpSpPr>
                <a:xfrm>
                  <a:off x="2178020" y="1642000"/>
                  <a:ext cx="310755" cy="1348364"/>
                  <a:chOff x="1919763" y="1670022"/>
                  <a:chExt cx="310755" cy="1348364"/>
                </a:xfrm>
              </p:grpSpPr>
              <p:sp>
                <p:nvSpPr>
                  <p:cNvPr id="147" name="Oval 146">
                    <a:extLst>
                      <a:ext uri="{FF2B5EF4-FFF2-40B4-BE49-F238E27FC236}">
                        <a16:creationId xmlns:a16="http://schemas.microsoft.com/office/drawing/2014/main" id="{3BCEF7C4-4F6E-A3FD-2FD6-757E473D9D6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919763" y="1670022"/>
                    <a:ext cx="310755" cy="313745"/>
                  </a:xfrm>
                  <a:prstGeom prst="ellipse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lg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4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  <p:sp>
                <p:nvSpPr>
                  <p:cNvPr id="148" name="Oval 147">
                    <a:extLst>
                      <a:ext uri="{FF2B5EF4-FFF2-40B4-BE49-F238E27FC236}">
                        <a16:creationId xmlns:a16="http://schemas.microsoft.com/office/drawing/2014/main" id="{03867BD6-98B8-820C-3302-2879440E02C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919763" y="2187331"/>
                    <a:ext cx="310755" cy="313745"/>
                  </a:xfrm>
                  <a:prstGeom prst="ellipse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lg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4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  <p:sp>
                <p:nvSpPr>
                  <p:cNvPr id="149" name="Oval 148">
                    <a:extLst>
                      <a:ext uri="{FF2B5EF4-FFF2-40B4-BE49-F238E27FC236}">
                        <a16:creationId xmlns:a16="http://schemas.microsoft.com/office/drawing/2014/main" id="{F154DE62-D0C5-982D-718A-F5452CCF10A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919763" y="2704641"/>
                    <a:ext cx="310755" cy="313745"/>
                  </a:xfrm>
                  <a:prstGeom prst="ellipse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lg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4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</p:grpSp>
            <p:grpSp>
              <p:nvGrpSpPr>
                <p:cNvPr id="137" name="Group 136">
                  <a:extLst>
                    <a:ext uri="{FF2B5EF4-FFF2-40B4-BE49-F238E27FC236}">
                      <a16:creationId xmlns:a16="http://schemas.microsoft.com/office/drawing/2014/main" id="{09302931-6F28-96E1-DB0F-F969123A7AE5}"/>
                    </a:ext>
                  </a:extLst>
                </p:cNvPr>
                <p:cNvGrpSpPr/>
                <p:nvPr/>
              </p:nvGrpSpPr>
              <p:grpSpPr>
                <a:xfrm>
                  <a:off x="1604301" y="1789087"/>
                  <a:ext cx="573719" cy="1079556"/>
                  <a:chOff x="1604301" y="1789087"/>
                  <a:chExt cx="573719" cy="1079556"/>
                </a:xfrm>
              </p:grpSpPr>
              <p:cxnSp>
                <p:nvCxnSpPr>
                  <p:cNvPr id="138" name="Straight Arrow Connector 137">
                    <a:extLst>
                      <a:ext uri="{FF2B5EF4-FFF2-40B4-BE49-F238E27FC236}">
                        <a16:creationId xmlns:a16="http://schemas.microsoft.com/office/drawing/2014/main" id="{D351398B-6591-6CF5-C1CD-1C472E77FABD}"/>
                      </a:ext>
                    </a:extLst>
                  </p:cNvPr>
                  <p:cNvCxnSpPr>
                    <a:endCxn id="147" idx="2"/>
                  </p:cNvCxnSpPr>
                  <p:nvPr/>
                </p:nvCxnSpPr>
                <p:spPr bwMode="auto">
                  <a:xfrm>
                    <a:off x="1611162" y="1789087"/>
                    <a:ext cx="566858" cy="9786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12700" cap="flat" cmpd="sng" algn="ctr">
                    <a:solidFill>
                      <a:srgbClr val="002060"/>
                    </a:solidFill>
                    <a:prstDash val="solid"/>
                    <a:miter lim="800000"/>
                    <a:headEnd type="none" w="med" len="med"/>
                    <a:tailEnd type="triangle" w="med" len="lg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39" name="Straight Arrow Connector 138">
                    <a:extLst>
                      <a:ext uri="{FF2B5EF4-FFF2-40B4-BE49-F238E27FC236}">
                        <a16:creationId xmlns:a16="http://schemas.microsoft.com/office/drawing/2014/main" id="{6414E5B6-7E53-3DC1-B43A-179B84BBB78E}"/>
                      </a:ext>
                    </a:extLst>
                  </p:cNvPr>
                  <p:cNvCxnSpPr>
                    <a:endCxn id="148" idx="2"/>
                  </p:cNvCxnSpPr>
                  <p:nvPr/>
                </p:nvCxnSpPr>
                <p:spPr bwMode="auto">
                  <a:xfrm>
                    <a:off x="1620519" y="2311289"/>
                    <a:ext cx="557501" cy="4893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12700" cap="flat" cmpd="sng" algn="ctr">
                    <a:solidFill>
                      <a:srgbClr val="002060"/>
                    </a:solidFill>
                    <a:prstDash val="solid"/>
                    <a:miter lim="800000"/>
                    <a:headEnd type="none" w="med" len="med"/>
                    <a:tailEnd type="triangle" w="med" len="lg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40" name="Straight Arrow Connector 139">
                    <a:extLst>
                      <a:ext uri="{FF2B5EF4-FFF2-40B4-BE49-F238E27FC236}">
                        <a16:creationId xmlns:a16="http://schemas.microsoft.com/office/drawing/2014/main" id="{7B0E50D1-1133-653B-06EE-3558C40F71EB}"/>
                      </a:ext>
                    </a:extLst>
                  </p:cNvPr>
                  <p:cNvCxnSpPr>
                    <a:endCxn id="148" idx="2"/>
                  </p:cNvCxnSpPr>
                  <p:nvPr/>
                </p:nvCxnSpPr>
                <p:spPr bwMode="auto">
                  <a:xfrm>
                    <a:off x="1611162" y="1789087"/>
                    <a:ext cx="566858" cy="527095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12700" cap="flat" cmpd="sng" algn="ctr">
                    <a:solidFill>
                      <a:srgbClr val="002060"/>
                    </a:solidFill>
                    <a:prstDash val="solid"/>
                    <a:miter lim="800000"/>
                    <a:headEnd type="none" w="med" len="med"/>
                    <a:tailEnd type="triangle" w="med" len="lg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41" name="Straight Arrow Connector 140">
                    <a:extLst>
                      <a:ext uri="{FF2B5EF4-FFF2-40B4-BE49-F238E27FC236}">
                        <a16:creationId xmlns:a16="http://schemas.microsoft.com/office/drawing/2014/main" id="{57D698B4-33C6-C9F0-6680-87FA85E95091}"/>
                      </a:ext>
                    </a:extLst>
                  </p:cNvPr>
                  <p:cNvCxnSpPr>
                    <a:endCxn id="147" idx="2"/>
                  </p:cNvCxnSpPr>
                  <p:nvPr/>
                </p:nvCxnSpPr>
                <p:spPr bwMode="auto">
                  <a:xfrm flipV="1">
                    <a:off x="1611163" y="1798873"/>
                    <a:ext cx="566857" cy="525633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12700" cap="flat" cmpd="sng" algn="ctr">
                    <a:solidFill>
                      <a:srgbClr val="002060"/>
                    </a:solidFill>
                    <a:prstDash val="solid"/>
                    <a:miter lim="800000"/>
                    <a:headEnd type="none" w="med" len="med"/>
                    <a:tailEnd type="triangle" w="med" len="lg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42" name="Straight Arrow Connector 141">
                    <a:extLst>
                      <a:ext uri="{FF2B5EF4-FFF2-40B4-BE49-F238E27FC236}">
                        <a16:creationId xmlns:a16="http://schemas.microsoft.com/office/drawing/2014/main" id="{43A9444C-969A-8731-DBC1-F6CA6D3911E3}"/>
                      </a:ext>
                    </a:extLst>
                  </p:cNvPr>
                  <p:cNvCxnSpPr>
                    <a:endCxn id="149" idx="2"/>
                  </p:cNvCxnSpPr>
                  <p:nvPr/>
                </p:nvCxnSpPr>
                <p:spPr bwMode="auto">
                  <a:xfrm>
                    <a:off x="1624955" y="2833492"/>
                    <a:ext cx="553065" cy="0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12700" cap="flat" cmpd="sng" algn="ctr">
                    <a:solidFill>
                      <a:srgbClr val="002060"/>
                    </a:solidFill>
                    <a:prstDash val="solid"/>
                    <a:miter lim="800000"/>
                    <a:headEnd type="none" w="med" len="med"/>
                    <a:tailEnd type="triangle" w="med" len="lg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43" name="Straight Arrow Connector 142">
                    <a:extLst>
                      <a:ext uri="{FF2B5EF4-FFF2-40B4-BE49-F238E27FC236}">
                        <a16:creationId xmlns:a16="http://schemas.microsoft.com/office/drawing/2014/main" id="{017257E8-7E5B-B707-6ADC-385E999FF446}"/>
                      </a:ext>
                    </a:extLst>
                  </p:cNvPr>
                  <p:cNvCxnSpPr>
                    <a:endCxn id="148" idx="2"/>
                  </p:cNvCxnSpPr>
                  <p:nvPr/>
                </p:nvCxnSpPr>
                <p:spPr bwMode="auto">
                  <a:xfrm flipV="1">
                    <a:off x="1611163" y="2316182"/>
                    <a:ext cx="566857" cy="535482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12700" cap="flat" cmpd="sng" algn="ctr">
                    <a:solidFill>
                      <a:srgbClr val="002060"/>
                    </a:solidFill>
                    <a:prstDash val="solid"/>
                    <a:miter lim="800000"/>
                    <a:headEnd type="none" w="med" len="med"/>
                    <a:tailEnd type="triangle" w="med" len="lg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44" name="Straight Arrow Connector 143">
                    <a:extLst>
                      <a:ext uri="{FF2B5EF4-FFF2-40B4-BE49-F238E27FC236}">
                        <a16:creationId xmlns:a16="http://schemas.microsoft.com/office/drawing/2014/main" id="{2EA67E5C-702C-F2AA-33E3-524ADCF3D176}"/>
                      </a:ext>
                    </a:extLst>
                  </p:cNvPr>
                  <p:cNvCxnSpPr>
                    <a:endCxn id="149" idx="2"/>
                  </p:cNvCxnSpPr>
                  <p:nvPr/>
                </p:nvCxnSpPr>
                <p:spPr bwMode="auto">
                  <a:xfrm>
                    <a:off x="1620271" y="2302965"/>
                    <a:ext cx="557749" cy="530527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12700" cap="flat" cmpd="sng" algn="ctr">
                    <a:solidFill>
                      <a:srgbClr val="002060"/>
                    </a:solidFill>
                    <a:prstDash val="solid"/>
                    <a:miter lim="800000"/>
                    <a:headEnd type="none" w="med" len="med"/>
                    <a:tailEnd type="triangle" w="med" len="lg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45" name="Straight Arrow Connector 144">
                    <a:extLst>
                      <a:ext uri="{FF2B5EF4-FFF2-40B4-BE49-F238E27FC236}">
                        <a16:creationId xmlns:a16="http://schemas.microsoft.com/office/drawing/2014/main" id="{5CDF4518-1B79-F015-6CEE-13B71BD8262C}"/>
                      </a:ext>
                    </a:extLst>
                  </p:cNvPr>
                  <p:cNvCxnSpPr>
                    <a:endCxn id="149" idx="2"/>
                  </p:cNvCxnSpPr>
                  <p:nvPr/>
                </p:nvCxnSpPr>
                <p:spPr bwMode="auto">
                  <a:xfrm>
                    <a:off x="1611162" y="1789087"/>
                    <a:ext cx="566858" cy="1044405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12700" cap="flat" cmpd="sng" algn="ctr">
                    <a:solidFill>
                      <a:srgbClr val="002060"/>
                    </a:solidFill>
                    <a:prstDash val="solid"/>
                    <a:miter lim="800000"/>
                    <a:headEnd type="none" w="med" len="med"/>
                    <a:tailEnd type="triangle" w="med" len="lg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46" name="Straight Arrow Connector 145">
                    <a:extLst>
                      <a:ext uri="{FF2B5EF4-FFF2-40B4-BE49-F238E27FC236}">
                        <a16:creationId xmlns:a16="http://schemas.microsoft.com/office/drawing/2014/main" id="{06E49356-7C82-6438-DF82-4CF8688B25F5}"/>
                      </a:ext>
                    </a:extLst>
                  </p:cNvPr>
                  <p:cNvCxnSpPr>
                    <a:endCxn id="147" idx="2"/>
                  </p:cNvCxnSpPr>
                  <p:nvPr/>
                </p:nvCxnSpPr>
                <p:spPr bwMode="auto">
                  <a:xfrm flipV="1">
                    <a:off x="1604301" y="1798873"/>
                    <a:ext cx="573719" cy="1069770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12700" cap="flat" cmpd="sng" algn="ctr">
                    <a:solidFill>
                      <a:srgbClr val="002060"/>
                    </a:solidFill>
                    <a:prstDash val="solid"/>
                    <a:miter lim="800000"/>
                    <a:headEnd type="none" w="med" len="med"/>
                    <a:tailEnd type="triangle" w="med" len="lg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</p:grpSp>
          <p:grpSp>
            <p:nvGrpSpPr>
              <p:cNvPr id="166" name="Group 165">
                <a:extLst>
                  <a:ext uri="{FF2B5EF4-FFF2-40B4-BE49-F238E27FC236}">
                    <a16:creationId xmlns:a16="http://schemas.microsoft.com/office/drawing/2014/main" id="{EABD5111-5414-21D4-D9CA-DC3063CBE385}"/>
                  </a:ext>
                </a:extLst>
              </p:cNvPr>
              <p:cNvGrpSpPr/>
              <p:nvPr/>
            </p:nvGrpSpPr>
            <p:grpSpPr>
              <a:xfrm>
                <a:off x="5133153" y="1775870"/>
                <a:ext cx="1703009" cy="1062577"/>
                <a:chOff x="5133153" y="1775870"/>
                <a:chExt cx="1703009" cy="1062577"/>
              </a:xfrm>
            </p:grpSpPr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A8E84A8D-7274-2E0B-8474-F703DB0DA847}"/>
                    </a:ext>
                  </a:extLst>
                </p:cNvPr>
                <p:cNvSpPr txBox="1"/>
                <p:nvPr/>
              </p:nvSpPr>
              <p:spPr>
                <a:xfrm>
                  <a:off x="6581060" y="2039417"/>
                  <a:ext cx="255102" cy="47513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200" dirty="0"/>
                    <a:t>a</a:t>
                  </a:r>
                  <a:endParaRPr lang="en-US" sz="2200" baseline="-25000" dirty="0"/>
                </a:p>
              </p:txBody>
            </p:sp>
            <p:grpSp>
              <p:nvGrpSpPr>
                <p:cNvPr id="150" name="Group 149">
                  <a:extLst>
                    <a:ext uri="{FF2B5EF4-FFF2-40B4-BE49-F238E27FC236}">
                      <a16:creationId xmlns:a16="http://schemas.microsoft.com/office/drawing/2014/main" id="{DADA0075-7030-5599-CD62-5A64DB8B48A0}"/>
                    </a:ext>
                  </a:extLst>
                </p:cNvPr>
                <p:cNvGrpSpPr/>
                <p:nvPr/>
              </p:nvGrpSpPr>
              <p:grpSpPr>
                <a:xfrm>
                  <a:off x="5133153" y="1775870"/>
                  <a:ext cx="877613" cy="1062577"/>
                  <a:chOff x="1611162" y="1789087"/>
                  <a:chExt cx="877613" cy="1062577"/>
                </a:xfrm>
              </p:grpSpPr>
              <p:sp>
                <p:nvSpPr>
                  <p:cNvPr id="163" name="Oval 162">
                    <a:extLst>
                      <a:ext uri="{FF2B5EF4-FFF2-40B4-BE49-F238E27FC236}">
                        <a16:creationId xmlns:a16="http://schemas.microsoft.com/office/drawing/2014/main" id="{C5D4DF37-35F7-07B9-5B27-8F36934CBD0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78020" y="2159309"/>
                    <a:ext cx="310755" cy="313745"/>
                  </a:xfrm>
                  <a:prstGeom prst="ellipse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lg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4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  <p:grpSp>
                <p:nvGrpSpPr>
                  <p:cNvPr id="152" name="Group 151">
                    <a:extLst>
                      <a:ext uri="{FF2B5EF4-FFF2-40B4-BE49-F238E27FC236}">
                        <a16:creationId xmlns:a16="http://schemas.microsoft.com/office/drawing/2014/main" id="{205346F1-BF10-B98A-EF21-7A8E2111C1C9}"/>
                      </a:ext>
                    </a:extLst>
                  </p:cNvPr>
                  <p:cNvGrpSpPr/>
                  <p:nvPr/>
                </p:nvGrpSpPr>
                <p:grpSpPr>
                  <a:xfrm>
                    <a:off x="1611162" y="1789087"/>
                    <a:ext cx="566858" cy="1062577"/>
                    <a:chOff x="1611162" y="1789087"/>
                    <a:chExt cx="566858" cy="1062577"/>
                  </a:xfrm>
                </p:grpSpPr>
                <p:cxnSp>
                  <p:nvCxnSpPr>
                    <p:cNvPr id="154" name="Straight Arrow Connector 153">
                      <a:extLst>
                        <a:ext uri="{FF2B5EF4-FFF2-40B4-BE49-F238E27FC236}">
                          <a16:creationId xmlns:a16="http://schemas.microsoft.com/office/drawing/2014/main" id="{43EE85E8-6A83-B70B-E268-C5B71CB71E3E}"/>
                        </a:ext>
                      </a:extLst>
                    </p:cNvPr>
                    <p:cNvCxnSpPr>
                      <a:endCxn id="163" idx="2"/>
                    </p:cNvCxnSpPr>
                    <p:nvPr/>
                  </p:nvCxnSpPr>
                  <p:spPr bwMode="auto">
                    <a:xfrm>
                      <a:off x="1620519" y="2311289"/>
                      <a:ext cx="557501" cy="4893"/>
                    </a:xfrm>
                    <a:prstGeom prst="straightConnector1">
                      <a:avLst/>
                    </a:prstGeom>
                    <a:solidFill>
                      <a:schemeClr val="accent1"/>
                    </a:solidFill>
                    <a:ln w="12700" cap="flat" cmpd="sng" algn="ctr">
                      <a:solidFill>
                        <a:srgbClr val="002060"/>
                      </a:solidFill>
                      <a:prstDash val="solid"/>
                      <a:miter lim="800000"/>
                      <a:headEnd type="none" w="med" len="med"/>
                      <a:tailEnd type="triangle" w="med" len="lg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155" name="Straight Arrow Connector 154">
                      <a:extLst>
                        <a:ext uri="{FF2B5EF4-FFF2-40B4-BE49-F238E27FC236}">
                          <a16:creationId xmlns:a16="http://schemas.microsoft.com/office/drawing/2014/main" id="{D8724E1B-3E34-FD38-9979-99A11E1384C8}"/>
                        </a:ext>
                      </a:extLst>
                    </p:cNvPr>
                    <p:cNvCxnSpPr>
                      <a:endCxn id="163" idx="2"/>
                    </p:cNvCxnSpPr>
                    <p:nvPr/>
                  </p:nvCxnSpPr>
                  <p:spPr bwMode="auto">
                    <a:xfrm>
                      <a:off x="1611162" y="1789087"/>
                      <a:ext cx="566858" cy="527095"/>
                    </a:xfrm>
                    <a:prstGeom prst="straightConnector1">
                      <a:avLst/>
                    </a:prstGeom>
                    <a:solidFill>
                      <a:schemeClr val="accent1"/>
                    </a:solidFill>
                    <a:ln w="12700" cap="flat" cmpd="sng" algn="ctr">
                      <a:solidFill>
                        <a:srgbClr val="002060"/>
                      </a:solidFill>
                      <a:prstDash val="solid"/>
                      <a:miter lim="800000"/>
                      <a:headEnd type="none" w="med" len="med"/>
                      <a:tailEnd type="triangle" w="med" len="lg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158" name="Straight Arrow Connector 157">
                      <a:extLst>
                        <a:ext uri="{FF2B5EF4-FFF2-40B4-BE49-F238E27FC236}">
                          <a16:creationId xmlns:a16="http://schemas.microsoft.com/office/drawing/2014/main" id="{D36C02B3-07B7-373B-3F49-3B6A10A1AFA2}"/>
                        </a:ext>
                      </a:extLst>
                    </p:cNvPr>
                    <p:cNvCxnSpPr>
                      <a:endCxn id="163" idx="2"/>
                    </p:cNvCxnSpPr>
                    <p:nvPr/>
                  </p:nvCxnSpPr>
                  <p:spPr bwMode="auto">
                    <a:xfrm flipV="1">
                      <a:off x="1611163" y="2316182"/>
                      <a:ext cx="566857" cy="535482"/>
                    </a:xfrm>
                    <a:prstGeom prst="straightConnector1">
                      <a:avLst/>
                    </a:prstGeom>
                    <a:solidFill>
                      <a:schemeClr val="accent1"/>
                    </a:solidFill>
                    <a:ln w="12700" cap="flat" cmpd="sng" algn="ctr">
                      <a:solidFill>
                        <a:srgbClr val="002060"/>
                      </a:solidFill>
                      <a:prstDash val="solid"/>
                      <a:miter lim="800000"/>
                      <a:headEnd type="none" w="med" len="med"/>
                      <a:tailEnd type="triangle" w="med" len="lg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</p:grpSp>
            </p:grpSp>
            <p:cxnSp>
              <p:nvCxnSpPr>
                <p:cNvPr id="165" name="Straight Arrow Connector 164">
                  <a:extLst>
                    <a:ext uri="{FF2B5EF4-FFF2-40B4-BE49-F238E27FC236}">
                      <a16:creationId xmlns:a16="http://schemas.microsoft.com/office/drawing/2014/main" id="{0911ED56-DA68-1F6A-5F43-983AE2F5F409}"/>
                    </a:ext>
                  </a:extLst>
                </p:cNvPr>
                <p:cNvCxnSpPr/>
                <p:nvPr/>
              </p:nvCxnSpPr>
              <p:spPr bwMode="auto">
                <a:xfrm>
                  <a:off x="5999496" y="2298072"/>
                  <a:ext cx="557501" cy="4893"/>
                </a:xfrm>
                <a:prstGeom prst="straightConnector1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rgbClr val="002060"/>
                  </a:solidFill>
                  <a:prstDash val="solid"/>
                  <a:miter lim="800000"/>
                  <a:headEnd type="none" w="med" len="med"/>
                  <a:tailEnd type="triangle" w="med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</p:grp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E74A13A2-923E-FA59-1428-19A61E6B7460}"/>
                </a:ext>
              </a:extLst>
            </p:cNvPr>
            <p:cNvSpPr txBox="1"/>
            <p:nvPr/>
          </p:nvSpPr>
          <p:spPr>
            <a:xfrm>
              <a:off x="1543962" y="925157"/>
              <a:ext cx="546643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/>
                <a:t>X     Z</a:t>
              </a:r>
              <a:r>
                <a:rPr lang="en-US" sz="2200" baseline="30000" dirty="0"/>
                <a:t>[1]</a:t>
              </a:r>
              <a:r>
                <a:rPr lang="en-US" sz="2200" dirty="0"/>
                <a:t>, A</a:t>
              </a:r>
              <a:r>
                <a:rPr lang="en-US" sz="2200" baseline="30000" dirty="0"/>
                <a:t>[1]</a:t>
              </a:r>
              <a:r>
                <a:rPr lang="en-US" sz="2200" dirty="0"/>
                <a:t>  …   Z</a:t>
              </a:r>
              <a:r>
                <a:rPr lang="en-US" sz="2200" baseline="30000" dirty="0"/>
                <a:t>[s]</a:t>
              </a:r>
              <a:r>
                <a:rPr lang="en-US" sz="2200" dirty="0"/>
                <a:t>, A</a:t>
              </a:r>
              <a:r>
                <a:rPr lang="en-US" sz="2200" baseline="30000" dirty="0"/>
                <a:t>[s]</a:t>
              </a:r>
              <a:r>
                <a:rPr lang="en-US" sz="2200" dirty="0"/>
                <a:t> …</a:t>
              </a:r>
              <a:endParaRPr lang="en-US" sz="2200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770222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6AC1E5B-0BA6-01CC-1FE5-0232DD51DD0A}"/>
              </a:ext>
            </a:extLst>
          </p:cNvPr>
          <p:cNvSpPr txBox="1"/>
          <p:nvPr/>
        </p:nvSpPr>
        <p:spPr>
          <a:xfrm rot="20891098">
            <a:off x="2681374" y="1998678"/>
            <a:ext cx="4889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333399"/>
                </a:solidFill>
              </a:rPr>
              <a:t>Batch Norms</a:t>
            </a:r>
          </a:p>
        </p:txBody>
      </p:sp>
    </p:spTree>
    <p:extLst>
      <p:ext uri="{BB962C8B-B14F-4D97-AF65-F5344CB8AC3E}">
        <p14:creationId xmlns:p14="http://schemas.microsoft.com/office/powerpoint/2010/main" val="13150876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101F5A00-93A6-4072-78A8-DE799CB50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Batch Normalization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72C2F44-449B-A010-DB84-C929A128B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3550"/>
            <a:ext cx="7848598" cy="2821156"/>
          </a:xfrm>
        </p:spPr>
        <p:txBody>
          <a:bodyPr/>
          <a:lstStyle/>
          <a:p>
            <a:r>
              <a:rPr lang="en-US" dirty="0"/>
              <a:t>Batch normalization can be implemented during training by calculating the mean and standard deviation of each input variable to a layer per mini-batch and using these statistics to perform the standardization.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E78EAB-6001-7436-1247-B56B633A5098}"/>
              </a:ext>
            </a:extLst>
          </p:cNvPr>
          <p:cNvSpPr txBox="1"/>
          <p:nvPr/>
        </p:nvSpPr>
        <p:spPr>
          <a:xfrm>
            <a:off x="457984" y="4580751"/>
            <a:ext cx="868093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https://towardsdatascience.com/batch-normalization-in-practice-an-example-with-keras-and-tensorflow-2-0-b1ec28bde96f</a:t>
            </a:r>
          </a:p>
        </p:txBody>
      </p:sp>
    </p:spTree>
    <p:extLst>
      <p:ext uri="{BB962C8B-B14F-4D97-AF65-F5344CB8AC3E}">
        <p14:creationId xmlns:p14="http://schemas.microsoft.com/office/powerpoint/2010/main" val="491315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75D32-93E0-E51C-87F7-F6FC59188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6924" y="384501"/>
            <a:ext cx="6723055" cy="490538"/>
          </a:xfrm>
        </p:spPr>
        <p:txBody>
          <a:bodyPr/>
          <a:lstStyle/>
          <a:p>
            <a:r>
              <a:rPr lang="en-US" dirty="0"/>
              <a:t>Batch Normalizing Transform Applied to Activation X over a Mini-Batch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B7550B-D8F1-3340-2FB4-0DB7DBA25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984" y="851823"/>
            <a:ext cx="8251823" cy="276999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Input:</a:t>
            </a:r>
            <a:r>
              <a:rPr lang="en-US" dirty="0"/>
              <a:t>  Values of X over a mini-batch: B = {X</a:t>
            </a:r>
            <a:r>
              <a:rPr lang="en-US" baseline="-25000" dirty="0"/>
              <a:t>1…m</a:t>
            </a: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	 Parameters to be learned: γ, </a:t>
            </a:r>
            <a:r>
              <a:rPr lang="el-GR" dirty="0"/>
              <a:t>β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b="1" dirty="0"/>
              <a:t>Output:</a:t>
            </a:r>
            <a:r>
              <a:rPr lang="en-US" dirty="0"/>
              <a:t> {</a:t>
            </a:r>
            <a:r>
              <a:rPr lang="en-US" dirty="0" err="1"/>
              <a:t>Y</a:t>
            </a:r>
            <a:r>
              <a:rPr lang="en-US" baseline="-25000" dirty="0" err="1"/>
              <a:t>k</a:t>
            </a:r>
            <a:r>
              <a:rPr lang="en-US" dirty="0"/>
              <a:t> = BN</a:t>
            </a:r>
            <a:r>
              <a:rPr lang="en-US" baseline="-25000" dirty="0"/>
              <a:t> γ,</a:t>
            </a:r>
            <a:r>
              <a:rPr lang="el-GR" baseline="-25000" dirty="0"/>
              <a:t>β</a:t>
            </a:r>
            <a:r>
              <a:rPr lang="en-US" baseline="-25000" dirty="0"/>
              <a:t> </a:t>
            </a:r>
            <a:r>
              <a:rPr lang="en-US" dirty="0"/>
              <a:t>(</a:t>
            </a:r>
            <a:r>
              <a:rPr lang="en-US" dirty="0" err="1"/>
              <a:t>X</a:t>
            </a:r>
            <a:r>
              <a:rPr lang="en-US" baseline="-25000" dirty="0" err="1"/>
              <a:t>k</a:t>
            </a:r>
            <a:r>
              <a:rPr lang="en-US" dirty="0"/>
              <a:t>)}</a:t>
            </a:r>
          </a:p>
        </p:txBody>
      </p:sp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BB145D03-2642-6E84-6B28-63B01F697EB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2930205"/>
              </p:ext>
            </p:extLst>
          </p:nvPr>
        </p:nvGraphicFramePr>
        <p:xfrm>
          <a:off x="2057400" y="2029292"/>
          <a:ext cx="4645025" cy="2484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035160" imgH="1625400" progId="Equation.DSMT4">
                  <p:embed/>
                </p:oleObj>
              </mc:Choice>
              <mc:Fallback>
                <p:oleObj name="Equation" r:id="rId2" imgW="3035160" imgH="1625400" progId="Equation.DSMT4">
                  <p:embed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:a16="http://schemas.microsoft.com/office/drawing/2014/main" id="{BB145D03-2642-6E84-6B28-63B01F697EB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057400" y="2029292"/>
                        <a:ext cx="4645025" cy="2484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187462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101F5A00-93A6-4072-78A8-DE799CB50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Explanation for Batch Normalization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72C2F44-449B-A010-DB84-C929A128B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1" y="1200150"/>
            <a:ext cx="7848598" cy="2668756"/>
          </a:xfrm>
        </p:spPr>
        <p:txBody>
          <a:bodyPr/>
          <a:lstStyle/>
          <a:p>
            <a:r>
              <a:rPr lang="en-US" dirty="0"/>
              <a:t>In the algorithm, B is used to denote a mini-batch of size m of the entire training set. The mean and variance of B could thus be calculated as:</a:t>
            </a:r>
          </a:p>
          <a:p>
            <a:r>
              <a:rPr lang="en-US" dirty="0"/>
              <a:t>For a layer with d-dimensional input, x = (x_1, …, </a:t>
            </a:r>
            <a:r>
              <a:rPr lang="en-US" dirty="0" err="1"/>
              <a:t>x_d</a:t>
            </a:r>
            <a:r>
              <a:rPr lang="en-US" dirty="0"/>
              <a:t>), each dimension of its input can be normalized (re-centered and rescaled) separately. Thus, the normalization for a d-dimensional input can be calculated as:</a:t>
            </a:r>
          </a:p>
          <a:p>
            <a:r>
              <a:rPr lang="en-US" dirty="0"/>
              <a:t>ε is added in the denominator for numerical stability and is an arbitrarily small constant.</a:t>
            </a:r>
          </a:p>
        </p:txBody>
      </p:sp>
    </p:spTree>
    <p:extLst>
      <p:ext uri="{BB962C8B-B14F-4D97-AF65-F5344CB8AC3E}">
        <p14:creationId xmlns:p14="http://schemas.microsoft.com/office/powerpoint/2010/main" val="38737387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6FFB8-AF40-9E49-2B24-5492AF9E4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Batch Norm to a Network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B9CBEB-CAFD-9C16-2CCC-6B622F51BD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123" y="3849000"/>
            <a:ext cx="5161759" cy="1052922"/>
          </a:xfrm>
          <a:ln>
            <a:solidFill>
              <a:srgbClr val="00206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/>
              <a:t>Parameters:  W</a:t>
            </a:r>
            <a:r>
              <a:rPr lang="en-US" baseline="30000" dirty="0"/>
              <a:t>[1]</a:t>
            </a:r>
            <a:r>
              <a:rPr lang="en-US" dirty="0"/>
              <a:t>,b</a:t>
            </a:r>
            <a:r>
              <a:rPr lang="en-US" baseline="30000" dirty="0"/>
              <a:t>[1]</a:t>
            </a:r>
            <a:r>
              <a:rPr lang="en-US" dirty="0"/>
              <a:t>, W</a:t>
            </a:r>
            <a:r>
              <a:rPr lang="en-US" baseline="30000" dirty="0"/>
              <a:t>[2]</a:t>
            </a:r>
            <a:r>
              <a:rPr lang="en-US" dirty="0"/>
              <a:t>,b</a:t>
            </a:r>
            <a:r>
              <a:rPr lang="en-US" baseline="30000" dirty="0"/>
              <a:t>[2]</a:t>
            </a:r>
            <a:r>
              <a:rPr lang="en-US" dirty="0"/>
              <a:t>,…, W</a:t>
            </a:r>
            <a:r>
              <a:rPr lang="en-US" baseline="30000" dirty="0"/>
              <a:t>[L]</a:t>
            </a:r>
            <a:r>
              <a:rPr lang="en-US" dirty="0"/>
              <a:t>,b</a:t>
            </a:r>
            <a:r>
              <a:rPr lang="en-US" baseline="30000" dirty="0"/>
              <a:t>[L]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         --&gt;  </a:t>
            </a:r>
            <a:r>
              <a:rPr lang="el-GR" dirty="0"/>
              <a:t>β</a:t>
            </a:r>
            <a:r>
              <a:rPr lang="en-US" baseline="30000" dirty="0"/>
              <a:t>[1]</a:t>
            </a:r>
            <a:r>
              <a:rPr lang="en-US" dirty="0"/>
              <a:t>,</a:t>
            </a:r>
            <a:r>
              <a:rPr lang="el-GR" dirty="0"/>
              <a:t>γ</a:t>
            </a:r>
            <a:r>
              <a:rPr lang="en-US" baseline="30000" dirty="0"/>
              <a:t>[1]</a:t>
            </a:r>
            <a:r>
              <a:rPr lang="en-US" dirty="0"/>
              <a:t>,</a:t>
            </a:r>
            <a:r>
              <a:rPr lang="el-GR" dirty="0"/>
              <a:t> β</a:t>
            </a:r>
            <a:r>
              <a:rPr lang="en-US" baseline="30000" dirty="0"/>
              <a:t>[2]</a:t>
            </a:r>
            <a:r>
              <a:rPr lang="en-US" dirty="0"/>
              <a:t>,</a:t>
            </a:r>
            <a:r>
              <a:rPr lang="el-GR" dirty="0"/>
              <a:t>γ</a:t>
            </a:r>
            <a:r>
              <a:rPr lang="en-US" baseline="30000" dirty="0"/>
              <a:t>[2]</a:t>
            </a:r>
            <a:r>
              <a:rPr lang="en-US" dirty="0"/>
              <a:t>,….,</a:t>
            </a:r>
            <a:r>
              <a:rPr lang="el-GR" dirty="0"/>
              <a:t> β</a:t>
            </a:r>
            <a:r>
              <a:rPr lang="en-US" baseline="30000" dirty="0"/>
              <a:t>[L]</a:t>
            </a:r>
            <a:r>
              <a:rPr lang="en-US" dirty="0"/>
              <a:t>,</a:t>
            </a:r>
            <a:r>
              <a:rPr lang="el-GR" dirty="0"/>
              <a:t>γ</a:t>
            </a:r>
            <a:r>
              <a:rPr lang="en-US" baseline="30000" dirty="0"/>
              <a:t>[L]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         --&gt;  </a:t>
            </a:r>
            <a:r>
              <a:rPr lang="el-GR" dirty="0"/>
              <a:t>β</a:t>
            </a:r>
            <a:endParaRPr lang="en-US" dirty="0"/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80B6DDC1-E5AC-D9A2-D22C-F16841D4ED10}"/>
              </a:ext>
            </a:extLst>
          </p:cNvPr>
          <p:cNvGrpSpPr/>
          <p:nvPr/>
        </p:nvGrpSpPr>
        <p:grpSpPr>
          <a:xfrm>
            <a:off x="893353" y="2711126"/>
            <a:ext cx="7723997" cy="1257116"/>
            <a:chOff x="190092" y="3058406"/>
            <a:chExt cx="7723997" cy="1257116"/>
          </a:xfrm>
        </p:grpSpPr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97C3D4C6-600E-B366-56A1-9904EB8701E7}"/>
                </a:ext>
              </a:extLst>
            </p:cNvPr>
            <p:cNvSpPr txBox="1"/>
            <p:nvPr/>
          </p:nvSpPr>
          <p:spPr>
            <a:xfrm>
              <a:off x="190092" y="3341382"/>
              <a:ext cx="77239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 ⸺&gt; Z</a:t>
              </a:r>
              <a:r>
                <a:rPr lang="en-US" baseline="30000" dirty="0"/>
                <a:t>[1]</a:t>
              </a:r>
              <a:r>
                <a:rPr lang="en-US" dirty="0"/>
                <a:t> ⸺&gt; Ẑ</a:t>
              </a:r>
              <a:r>
                <a:rPr lang="en-US" baseline="30000" dirty="0"/>
                <a:t>[1]</a:t>
              </a:r>
              <a:r>
                <a:rPr lang="en-US" dirty="0"/>
                <a:t> ⸺&gt; A</a:t>
              </a:r>
              <a:r>
                <a:rPr lang="en-US" baseline="30000" dirty="0"/>
                <a:t>[1]</a:t>
              </a:r>
              <a:r>
                <a:rPr lang="en-US" dirty="0"/>
                <a:t> ⸺&gt; Z</a:t>
              </a:r>
              <a:r>
                <a:rPr lang="en-US" baseline="30000" dirty="0"/>
                <a:t>[2]</a:t>
              </a:r>
              <a:r>
                <a:rPr lang="en-US" dirty="0"/>
                <a:t> ⸺&gt; Ẑ</a:t>
              </a:r>
              <a:r>
                <a:rPr lang="en-US" baseline="30000" dirty="0"/>
                <a:t>[2]</a:t>
              </a:r>
              <a:r>
                <a:rPr lang="en-US" dirty="0"/>
                <a:t> ⸺&gt; A</a:t>
              </a:r>
              <a:r>
                <a:rPr lang="en-US" baseline="30000" dirty="0"/>
                <a:t>[2]</a:t>
              </a:r>
              <a:r>
                <a:rPr lang="en-US" dirty="0"/>
                <a:t> ⸺&gt;…</a:t>
              </a:r>
              <a:endParaRPr lang="en-US" baseline="-25000" dirty="0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A2209139-673C-E677-A29A-BED6D474BFC4}"/>
                </a:ext>
              </a:extLst>
            </p:cNvPr>
            <p:cNvSpPr txBox="1"/>
            <p:nvPr/>
          </p:nvSpPr>
          <p:spPr>
            <a:xfrm>
              <a:off x="267980" y="3081130"/>
              <a:ext cx="101706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W</a:t>
              </a:r>
              <a:r>
                <a:rPr lang="en-US" baseline="30000" dirty="0"/>
                <a:t>[1]</a:t>
              </a:r>
              <a:r>
                <a:rPr lang="en-US" dirty="0"/>
                <a:t>,b</a:t>
              </a:r>
              <a:r>
                <a:rPr lang="en-US" baseline="30000" dirty="0"/>
                <a:t>[1]</a:t>
              </a:r>
              <a:endParaRPr lang="en-US" dirty="0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0B0736A3-4B10-ACA6-A1B9-5CEA927C6BD2}"/>
                </a:ext>
              </a:extLst>
            </p:cNvPr>
            <p:cNvSpPr txBox="1"/>
            <p:nvPr/>
          </p:nvSpPr>
          <p:spPr>
            <a:xfrm>
              <a:off x="1362929" y="3064383"/>
              <a:ext cx="101706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l-GR" dirty="0"/>
                <a:t>β</a:t>
              </a:r>
              <a:r>
                <a:rPr lang="en-US" baseline="30000" dirty="0"/>
                <a:t>[1]</a:t>
              </a:r>
              <a:r>
                <a:rPr lang="en-US" dirty="0"/>
                <a:t>,</a:t>
              </a:r>
              <a:r>
                <a:rPr lang="el-GR" dirty="0"/>
                <a:t>γ</a:t>
              </a:r>
              <a:r>
                <a:rPr lang="en-US" baseline="30000" dirty="0"/>
                <a:t>[1]</a:t>
              </a:r>
              <a:endParaRPr lang="en-US" dirty="0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3138A448-E454-CA8D-173F-085E2739A920}"/>
                </a:ext>
              </a:extLst>
            </p:cNvPr>
            <p:cNvSpPr txBox="1"/>
            <p:nvPr/>
          </p:nvSpPr>
          <p:spPr>
            <a:xfrm>
              <a:off x="1229911" y="3627668"/>
              <a:ext cx="1347461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Normalized</a:t>
              </a:r>
            </a:p>
            <a:p>
              <a:pPr algn="ctr"/>
              <a:r>
                <a:rPr lang="en-US" dirty="0"/>
                <a:t>(BN)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0B4DDF6-1299-37D5-AA65-F010C9E0E9E2}"/>
                </a:ext>
              </a:extLst>
            </p:cNvPr>
            <p:cNvSpPr txBox="1"/>
            <p:nvPr/>
          </p:nvSpPr>
          <p:spPr>
            <a:xfrm>
              <a:off x="3454404" y="3072684"/>
              <a:ext cx="101706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W</a:t>
              </a:r>
              <a:r>
                <a:rPr lang="en-US" baseline="30000" dirty="0"/>
                <a:t>[2]</a:t>
              </a:r>
              <a:r>
                <a:rPr lang="en-US" dirty="0"/>
                <a:t>,b</a:t>
              </a:r>
              <a:r>
                <a:rPr lang="en-US" baseline="30000" dirty="0"/>
                <a:t>[2]</a:t>
              </a:r>
              <a:endParaRPr lang="en-US" dirty="0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A403839C-A1E9-129A-C4A5-5F2F0BB2B06E}"/>
                </a:ext>
              </a:extLst>
            </p:cNvPr>
            <p:cNvSpPr txBox="1"/>
            <p:nvPr/>
          </p:nvSpPr>
          <p:spPr>
            <a:xfrm>
              <a:off x="4911169" y="3669191"/>
              <a:ext cx="1347461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Normalized</a:t>
              </a:r>
            </a:p>
            <a:p>
              <a:pPr algn="ctr"/>
              <a:r>
                <a:rPr lang="en-US" dirty="0"/>
                <a:t>(BN)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C8F6F2D1-0C9E-AABC-C368-F50211011F55}"/>
                </a:ext>
              </a:extLst>
            </p:cNvPr>
            <p:cNvSpPr txBox="1"/>
            <p:nvPr/>
          </p:nvSpPr>
          <p:spPr>
            <a:xfrm>
              <a:off x="4549353" y="3058406"/>
              <a:ext cx="101706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l-GR" dirty="0"/>
                <a:t>β</a:t>
              </a:r>
              <a:r>
                <a:rPr lang="en-US" baseline="30000" dirty="0"/>
                <a:t>[1]</a:t>
              </a:r>
              <a:r>
                <a:rPr lang="en-US" dirty="0"/>
                <a:t>,</a:t>
              </a:r>
              <a:r>
                <a:rPr lang="el-GR" dirty="0"/>
                <a:t>γ</a:t>
              </a:r>
              <a:r>
                <a:rPr lang="en-US" baseline="30000" dirty="0"/>
                <a:t>[1]</a:t>
              </a:r>
              <a:endParaRPr lang="en-US" dirty="0"/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0695F505-A85D-CAEA-4646-1AAA8D965D97}"/>
                </a:ext>
              </a:extLst>
            </p:cNvPr>
            <p:cNvSpPr txBox="1"/>
            <p:nvPr/>
          </p:nvSpPr>
          <p:spPr>
            <a:xfrm>
              <a:off x="2480246" y="3067807"/>
              <a:ext cx="48214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f</a:t>
              </a:r>
              <a:r>
                <a:rPr lang="en-US" baseline="30000" dirty="0"/>
                <a:t>[1]</a:t>
              </a:r>
              <a:endParaRPr lang="en-US" dirty="0"/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B32A6F37-B517-1ED1-4062-0B715DBF5EFC}"/>
                </a:ext>
              </a:extLst>
            </p:cNvPr>
            <p:cNvSpPr txBox="1"/>
            <p:nvPr/>
          </p:nvSpPr>
          <p:spPr>
            <a:xfrm>
              <a:off x="5694908" y="3097337"/>
              <a:ext cx="56534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f</a:t>
              </a:r>
              <a:r>
                <a:rPr lang="en-US" baseline="30000" dirty="0"/>
                <a:t>[2]</a:t>
              </a:r>
              <a:endParaRPr lang="en-US" dirty="0"/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95788B12-C0D7-E2DD-DD20-6254B741FAB8}"/>
              </a:ext>
            </a:extLst>
          </p:cNvPr>
          <p:cNvGrpSpPr/>
          <p:nvPr/>
        </p:nvGrpSpPr>
        <p:grpSpPr>
          <a:xfrm>
            <a:off x="1210729" y="852058"/>
            <a:ext cx="7089246" cy="1790726"/>
            <a:chOff x="1179206" y="1214644"/>
            <a:chExt cx="7089246" cy="179072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26ED0F0A-0BD2-EB7A-5DA0-1C25E88B8CA0}"/>
                </a:ext>
              </a:extLst>
            </p:cNvPr>
            <p:cNvGrpSpPr/>
            <p:nvPr/>
          </p:nvGrpSpPr>
          <p:grpSpPr>
            <a:xfrm>
              <a:off x="1179206" y="1366100"/>
              <a:ext cx="404278" cy="1463922"/>
              <a:chOff x="1226848" y="1565861"/>
              <a:chExt cx="404278" cy="1463922"/>
            </a:xfrm>
          </p:grpSpPr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BCD93534-4EDB-9A47-E422-6D368E3C71E1}"/>
                  </a:ext>
                </a:extLst>
              </p:cNvPr>
              <p:cNvSpPr txBox="1"/>
              <p:nvPr/>
            </p:nvSpPr>
            <p:spPr>
              <a:xfrm>
                <a:off x="1246812" y="1565861"/>
                <a:ext cx="364350" cy="446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x</a:t>
                </a:r>
                <a:r>
                  <a:rPr lang="en-US" sz="2000" baseline="-25000" dirty="0"/>
                  <a:t>1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D23F9A5-3E1F-F9BF-CB82-4C9EBB9E48D4}"/>
                  </a:ext>
                </a:extLst>
              </p:cNvPr>
              <p:cNvSpPr txBox="1"/>
              <p:nvPr/>
            </p:nvSpPr>
            <p:spPr>
              <a:xfrm>
                <a:off x="1246812" y="2101280"/>
                <a:ext cx="364351" cy="446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x</a:t>
                </a:r>
                <a:r>
                  <a:rPr lang="en-US" sz="2000" baseline="-25000" dirty="0"/>
                  <a:t>2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1626CED6-EBE5-43FB-8473-A02983F20431}"/>
                  </a:ext>
                </a:extLst>
              </p:cNvPr>
              <p:cNvSpPr txBox="1"/>
              <p:nvPr/>
            </p:nvSpPr>
            <p:spPr>
              <a:xfrm>
                <a:off x="1226848" y="2629673"/>
                <a:ext cx="40427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x</a:t>
                </a:r>
                <a:r>
                  <a:rPr lang="en-US" sz="2000" baseline="-25000" dirty="0"/>
                  <a:t>3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CD299C2-15F6-3194-0305-8B4802A297AD}"/>
                </a:ext>
              </a:extLst>
            </p:cNvPr>
            <p:cNvGrpSpPr/>
            <p:nvPr/>
          </p:nvGrpSpPr>
          <p:grpSpPr>
            <a:xfrm>
              <a:off x="2300700" y="1221531"/>
              <a:ext cx="1122631" cy="1780352"/>
              <a:chOff x="1920235" y="1636118"/>
              <a:chExt cx="317918" cy="731948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DFD7DB5D-C583-B5FD-8004-ABC3C2E077A7}"/>
                  </a:ext>
                </a:extLst>
              </p:cNvPr>
              <p:cNvSpPr/>
              <p:nvPr/>
            </p:nvSpPr>
            <p:spPr bwMode="auto">
              <a:xfrm>
                <a:off x="1927398" y="1636118"/>
                <a:ext cx="310755" cy="313745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lg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endParaRP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DD81A6D2-A13F-442F-CB25-751D039CB8FF}"/>
                  </a:ext>
                </a:extLst>
              </p:cNvPr>
              <p:cNvSpPr/>
              <p:nvPr/>
            </p:nvSpPr>
            <p:spPr bwMode="auto">
              <a:xfrm>
                <a:off x="1920235" y="2052119"/>
                <a:ext cx="310755" cy="315947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lg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endParaRP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187200DD-A42D-42B8-E783-76196A0C7C94}"/>
                </a:ext>
              </a:extLst>
            </p:cNvPr>
            <p:cNvGrpSpPr/>
            <p:nvPr/>
          </p:nvGrpSpPr>
          <p:grpSpPr>
            <a:xfrm>
              <a:off x="1563520" y="1589326"/>
              <a:ext cx="762474" cy="1040641"/>
              <a:chOff x="1546076" y="1768485"/>
              <a:chExt cx="762474" cy="1040641"/>
            </a:xfrm>
          </p:grpSpPr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38335F95-7FC8-3D09-7CE1-8337C69DABCD}"/>
                  </a:ext>
                </a:extLst>
              </p:cNvPr>
              <p:cNvCxnSpPr>
                <a:cxnSpLocks/>
                <a:stCxn id="76" idx="3"/>
                <a:endCxn id="30" idx="2"/>
              </p:cNvCxnSpPr>
              <p:nvPr/>
            </p:nvCxnSpPr>
            <p:spPr bwMode="auto">
              <a:xfrm flipV="1">
                <a:off x="1546077" y="1782259"/>
                <a:ext cx="762473" cy="521645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rgbClr val="002060"/>
                </a:solidFill>
                <a:prstDash val="solid"/>
                <a:miter lim="800000"/>
                <a:headEnd type="none" w="med" len="med"/>
                <a:tailEnd type="triangle" w="med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0285123C-3219-F925-39E4-512D6F524C9D}"/>
                  </a:ext>
                </a:extLst>
              </p:cNvPr>
              <p:cNvCxnSpPr>
                <a:cxnSpLocks/>
                <a:stCxn id="75" idx="3"/>
                <a:endCxn id="30" idx="2"/>
              </p:cNvCxnSpPr>
              <p:nvPr/>
            </p:nvCxnSpPr>
            <p:spPr bwMode="auto">
              <a:xfrm>
                <a:off x="1546076" y="1768485"/>
                <a:ext cx="762474" cy="13774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rgbClr val="002060"/>
                </a:solidFill>
                <a:prstDash val="solid"/>
                <a:miter lim="800000"/>
                <a:headEnd type="none" w="med" len="med"/>
                <a:tailEnd type="triangle" w="med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0A382DCF-A64B-2914-4B42-EB91C369039D}"/>
                  </a:ext>
                </a:extLst>
              </p:cNvPr>
              <p:cNvCxnSpPr>
                <a:cxnSpLocks/>
                <a:stCxn id="77" idx="3"/>
                <a:endCxn id="32" idx="2"/>
              </p:cNvCxnSpPr>
              <p:nvPr/>
            </p:nvCxnSpPr>
            <p:spPr bwMode="auto">
              <a:xfrm flipV="1">
                <a:off x="1566040" y="2796796"/>
                <a:ext cx="717216" cy="1233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rgbClr val="002060"/>
                </a:solidFill>
                <a:prstDash val="solid"/>
                <a:miter lim="800000"/>
                <a:headEnd type="none" w="med" len="med"/>
                <a:tailEnd type="triangle" w="med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0A2B4EE4-7324-045E-15B6-1EE097B27C4A}"/>
                  </a:ext>
                </a:extLst>
              </p:cNvPr>
              <p:cNvCxnSpPr>
                <a:cxnSpLocks/>
                <a:stCxn id="76" idx="3"/>
                <a:endCxn id="32" idx="2"/>
              </p:cNvCxnSpPr>
              <p:nvPr/>
            </p:nvCxnSpPr>
            <p:spPr bwMode="auto">
              <a:xfrm>
                <a:off x="1546077" y="2303904"/>
                <a:ext cx="737179" cy="492892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rgbClr val="002060"/>
                </a:solidFill>
                <a:prstDash val="solid"/>
                <a:miter lim="800000"/>
                <a:headEnd type="none" w="med" len="med"/>
                <a:tailEnd type="triangle" w="med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D6E42011-B549-BE86-0A94-E5F19B08171A}"/>
                  </a:ext>
                </a:extLst>
              </p:cNvPr>
              <p:cNvCxnSpPr>
                <a:cxnSpLocks/>
                <a:stCxn id="75" idx="3"/>
                <a:endCxn id="32" idx="2"/>
              </p:cNvCxnSpPr>
              <p:nvPr/>
            </p:nvCxnSpPr>
            <p:spPr bwMode="auto">
              <a:xfrm>
                <a:off x="1546076" y="1768485"/>
                <a:ext cx="737180" cy="1028311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rgbClr val="002060"/>
                </a:solidFill>
                <a:prstDash val="solid"/>
                <a:miter lim="800000"/>
                <a:headEnd type="none" w="med" len="med"/>
                <a:tailEnd type="triangle" w="med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DC56DA6C-22C2-3174-C558-913CEC5F862E}"/>
                  </a:ext>
                </a:extLst>
              </p:cNvPr>
              <p:cNvCxnSpPr>
                <a:cxnSpLocks/>
                <a:stCxn id="77" idx="3"/>
                <a:endCxn id="30" idx="2"/>
              </p:cNvCxnSpPr>
              <p:nvPr/>
            </p:nvCxnSpPr>
            <p:spPr bwMode="auto">
              <a:xfrm flipV="1">
                <a:off x="1566040" y="1782259"/>
                <a:ext cx="742510" cy="1026867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rgbClr val="002060"/>
                </a:solidFill>
                <a:prstDash val="solid"/>
                <a:miter lim="800000"/>
                <a:headEnd type="none" w="med" len="med"/>
                <a:tailEnd type="triangle" w="med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E80704F-7C7B-7BE2-CF92-65EAED5FB8BC}"/>
                </a:ext>
              </a:extLst>
            </p:cNvPr>
            <p:cNvGrpSpPr/>
            <p:nvPr/>
          </p:nvGrpSpPr>
          <p:grpSpPr>
            <a:xfrm>
              <a:off x="5227451" y="1605449"/>
              <a:ext cx="3041001" cy="1008563"/>
              <a:chOff x="5054037" y="1813929"/>
              <a:chExt cx="2240149" cy="1008563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A3D86FF-74EB-A077-7940-15B74EC3EDDF}"/>
                  </a:ext>
                </a:extLst>
              </p:cNvPr>
              <p:cNvSpPr txBox="1"/>
              <p:nvPr/>
            </p:nvSpPr>
            <p:spPr>
              <a:xfrm>
                <a:off x="7039084" y="2006616"/>
                <a:ext cx="255102" cy="4751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dirty="0"/>
                  <a:t>a</a:t>
                </a:r>
                <a:endParaRPr lang="en-US" sz="2200" baseline="-25000" dirty="0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9EA8551A-C56A-5A16-8BB2-2955E6B341CF}"/>
                  </a:ext>
                </a:extLst>
              </p:cNvPr>
              <p:cNvGrpSpPr/>
              <p:nvPr/>
            </p:nvGrpSpPr>
            <p:grpSpPr>
              <a:xfrm>
                <a:off x="5054037" y="1813929"/>
                <a:ext cx="1440261" cy="1008563"/>
                <a:chOff x="1532046" y="1827146"/>
                <a:chExt cx="1440261" cy="1008563"/>
              </a:xfrm>
            </p:grpSpPr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0A12D091-B5C4-C917-9C40-D0D7D49607B3}"/>
                    </a:ext>
                  </a:extLst>
                </p:cNvPr>
                <p:cNvSpPr/>
                <p:nvPr/>
              </p:nvSpPr>
              <p:spPr bwMode="auto">
                <a:xfrm>
                  <a:off x="2159765" y="1929721"/>
                  <a:ext cx="812542" cy="763136"/>
                </a:xfrm>
                <a:prstGeom prst="ellipse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lg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endParaRPr>
                </a:p>
              </p:txBody>
            </p:sp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3BC9A1AE-103D-BCC6-E268-00EBD8DF6B7A}"/>
                    </a:ext>
                  </a:extLst>
                </p:cNvPr>
                <p:cNvGrpSpPr/>
                <p:nvPr/>
              </p:nvGrpSpPr>
              <p:grpSpPr>
                <a:xfrm>
                  <a:off x="1532046" y="1827146"/>
                  <a:ext cx="627719" cy="1008563"/>
                  <a:chOff x="1532046" y="1827146"/>
                  <a:chExt cx="627719" cy="1008563"/>
                </a:xfrm>
              </p:grpSpPr>
              <p:cxnSp>
                <p:nvCxnSpPr>
                  <p:cNvPr id="17" name="Straight Arrow Connector 16">
                    <a:extLst>
                      <a:ext uri="{FF2B5EF4-FFF2-40B4-BE49-F238E27FC236}">
                        <a16:creationId xmlns:a16="http://schemas.microsoft.com/office/drawing/2014/main" id="{EE1776A2-B04E-256B-9646-AEBC04511FCA}"/>
                      </a:ext>
                    </a:extLst>
                  </p:cNvPr>
                  <p:cNvCxnSpPr>
                    <a:cxnSpLocks/>
                    <a:stCxn id="119" idx="6"/>
                    <a:endCxn id="14" idx="2"/>
                  </p:cNvCxnSpPr>
                  <p:nvPr/>
                </p:nvCxnSpPr>
                <p:spPr bwMode="auto">
                  <a:xfrm>
                    <a:off x="1557211" y="1827146"/>
                    <a:ext cx="602554" cy="484143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12700" cap="flat" cmpd="sng" algn="ctr">
                    <a:solidFill>
                      <a:srgbClr val="002060"/>
                    </a:solidFill>
                    <a:prstDash val="solid"/>
                    <a:miter lim="800000"/>
                    <a:headEnd type="none" w="med" len="med"/>
                    <a:tailEnd type="triangle" w="med" len="lg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8" name="Straight Arrow Connector 17">
                    <a:extLst>
                      <a:ext uri="{FF2B5EF4-FFF2-40B4-BE49-F238E27FC236}">
                        <a16:creationId xmlns:a16="http://schemas.microsoft.com/office/drawing/2014/main" id="{6012227E-5A48-5AB0-143A-E25895D60DA5}"/>
                      </a:ext>
                    </a:extLst>
                  </p:cNvPr>
                  <p:cNvCxnSpPr>
                    <a:cxnSpLocks/>
                    <a:stCxn id="120" idx="6"/>
                    <a:endCxn id="14" idx="2"/>
                  </p:cNvCxnSpPr>
                  <p:nvPr/>
                </p:nvCxnSpPr>
                <p:spPr bwMode="auto">
                  <a:xfrm flipV="1">
                    <a:off x="1532046" y="2311289"/>
                    <a:ext cx="627719" cy="524420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12700" cap="flat" cmpd="sng" algn="ctr">
                    <a:solidFill>
                      <a:srgbClr val="002060"/>
                    </a:solidFill>
                    <a:prstDash val="solid"/>
                    <a:miter lim="800000"/>
                    <a:headEnd type="none" w="med" len="med"/>
                    <a:tailEnd type="triangle" w="med" len="lg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</p:grp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7F136FF9-31D7-4CF9-EDFE-BA658F25F27B}"/>
                  </a:ext>
                </a:extLst>
              </p:cNvPr>
              <p:cNvCxnSpPr>
                <a:stCxn id="14" idx="6"/>
              </p:cNvCxnSpPr>
              <p:nvPr/>
            </p:nvCxnSpPr>
            <p:spPr bwMode="auto">
              <a:xfrm flipV="1">
                <a:off x="6494298" y="2270164"/>
                <a:ext cx="520723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rgbClr val="002060"/>
                </a:solidFill>
                <a:prstDash val="solid"/>
                <a:miter lim="800000"/>
                <a:headEnd type="none" w="med" len="med"/>
                <a:tailEnd type="triangle" w="med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9EA23FCC-965C-6467-5339-3022BCFBF1CB}"/>
                </a:ext>
              </a:extLst>
            </p:cNvPr>
            <p:cNvGrpSpPr/>
            <p:nvPr/>
          </p:nvGrpSpPr>
          <p:grpSpPr>
            <a:xfrm>
              <a:off x="4107553" y="1223880"/>
              <a:ext cx="1145063" cy="1774378"/>
              <a:chOff x="1920415" y="1636118"/>
              <a:chExt cx="317738" cy="729492"/>
            </a:xfrm>
          </p:grpSpPr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F5B3ACBA-ABFA-CAA4-5F0D-0EC04BD31343}"/>
                  </a:ext>
                </a:extLst>
              </p:cNvPr>
              <p:cNvSpPr/>
              <p:nvPr/>
            </p:nvSpPr>
            <p:spPr bwMode="auto">
              <a:xfrm>
                <a:off x="1927398" y="1636118"/>
                <a:ext cx="310755" cy="313745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lg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endParaRPr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FE8AED00-1D32-F24F-6A85-F245853FB735}"/>
                  </a:ext>
                </a:extLst>
              </p:cNvPr>
              <p:cNvSpPr/>
              <p:nvPr/>
            </p:nvSpPr>
            <p:spPr bwMode="auto">
              <a:xfrm>
                <a:off x="1920415" y="2049663"/>
                <a:ext cx="310755" cy="315947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lg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endParaRPr>
              </a:p>
            </p:txBody>
          </p:sp>
        </p:grp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10C36F09-11DC-0405-3B54-AF728278BE30}"/>
                </a:ext>
              </a:extLst>
            </p:cNvPr>
            <p:cNvGrpSpPr/>
            <p:nvPr/>
          </p:nvGrpSpPr>
          <p:grpSpPr>
            <a:xfrm>
              <a:off x="3398037" y="1603100"/>
              <a:ext cx="734681" cy="1014537"/>
              <a:chOff x="1520780" y="1779909"/>
              <a:chExt cx="734681" cy="1014537"/>
            </a:xfrm>
          </p:grpSpPr>
          <p:cxnSp>
            <p:nvCxnSpPr>
              <p:cNvPr id="114" name="Straight Arrow Connector 113">
                <a:extLst>
                  <a:ext uri="{FF2B5EF4-FFF2-40B4-BE49-F238E27FC236}">
                    <a16:creationId xmlns:a16="http://schemas.microsoft.com/office/drawing/2014/main" id="{17C3C440-9D48-8B3D-649C-DB0643F83700}"/>
                  </a:ext>
                </a:extLst>
              </p:cNvPr>
              <p:cNvCxnSpPr>
                <a:cxnSpLocks/>
                <a:stCxn id="30" idx="6"/>
                <a:endCxn id="119" idx="2"/>
              </p:cNvCxnSpPr>
              <p:nvPr/>
            </p:nvCxnSpPr>
            <p:spPr bwMode="auto">
              <a:xfrm>
                <a:off x="1546074" y="1779909"/>
                <a:ext cx="709387" cy="2349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rgbClr val="002060"/>
                </a:solidFill>
                <a:prstDash val="solid"/>
                <a:miter lim="800000"/>
                <a:headEnd type="none" w="med" len="med"/>
                <a:tailEnd type="triangle" w="med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5" name="Straight Arrow Connector 114">
                <a:extLst>
                  <a:ext uri="{FF2B5EF4-FFF2-40B4-BE49-F238E27FC236}">
                    <a16:creationId xmlns:a16="http://schemas.microsoft.com/office/drawing/2014/main" id="{101BFDF3-2757-7B61-047E-79035C518402}"/>
                  </a:ext>
                </a:extLst>
              </p:cNvPr>
              <p:cNvCxnSpPr>
                <a:cxnSpLocks/>
                <a:stCxn id="32" idx="6"/>
                <a:endCxn id="120" idx="2"/>
              </p:cNvCxnSpPr>
              <p:nvPr/>
            </p:nvCxnSpPr>
            <p:spPr bwMode="auto">
              <a:xfrm flipV="1">
                <a:off x="1520780" y="2790821"/>
                <a:ext cx="709516" cy="3625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rgbClr val="002060"/>
                </a:solidFill>
                <a:prstDash val="solid"/>
                <a:miter lim="800000"/>
                <a:headEnd type="none" w="med" len="med"/>
                <a:tailEnd type="triangle" w="med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7" name="Straight Arrow Connector 116">
                <a:extLst>
                  <a:ext uri="{FF2B5EF4-FFF2-40B4-BE49-F238E27FC236}">
                    <a16:creationId xmlns:a16="http://schemas.microsoft.com/office/drawing/2014/main" id="{709359D9-4F0E-04BB-F9A7-907110432BD0}"/>
                  </a:ext>
                </a:extLst>
              </p:cNvPr>
              <p:cNvCxnSpPr>
                <a:cxnSpLocks/>
                <a:stCxn id="30" idx="6"/>
                <a:endCxn id="120" idx="2"/>
              </p:cNvCxnSpPr>
              <p:nvPr/>
            </p:nvCxnSpPr>
            <p:spPr bwMode="auto">
              <a:xfrm>
                <a:off x="1546074" y="1779909"/>
                <a:ext cx="684222" cy="1010912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rgbClr val="002060"/>
                </a:solidFill>
                <a:prstDash val="solid"/>
                <a:miter lim="800000"/>
                <a:headEnd type="none" w="med" len="med"/>
                <a:tailEnd type="triangle" w="med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8" name="Straight Arrow Connector 117">
                <a:extLst>
                  <a:ext uri="{FF2B5EF4-FFF2-40B4-BE49-F238E27FC236}">
                    <a16:creationId xmlns:a16="http://schemas.microsoft.com/office/drawing/2014/main" id="{6AAE3733-96E4-7B0D-D291-799E8F91B8E1}"/>
                  </a:ext>
                </a:extLst>
              </p:cNvPr>
              <p:cNvCxnSpPr>
                <a:cxnSpLocks/>
                <a:stCxn id="32" idx="6"/>
                <a:endCxn id="119" idx="2"/>
              </p:cNvCxnSpPr>
              <p:nvPr/>
            </p:nvCxnSpPr>
            <p:spPr bwMode="auto">
              <a:xfrm flipV="1">
                <a:off x="1520780" y="1782258"/>
                <a:ext cx="734681" cy="1012188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rgbClr val="002060"/>
                </a:solidFill>
                <a:prstDash val="solid"/>
                <a:miter lim="800000"/>
                <a:headEnd type="none" w="med" len="med"/>
                <a:tailEnd type="triangle" w="med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3B95F274-CC61-3A4D-3F9F-BA6622A47DF0}"/>
                </a:ext>
              </a:extLst>
            </p:cNvPr>
            <p:cNvSpPr txBox="1"/>
            <p:nvPr/>
          </p:nvSpPr>
          <p:spPr>
            <a:xfrm>
              <a:off x="2286000" y="1418777"/>
              <a:ext cx="32004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z</a:t>
              </a:r>
              <a:r>
                <a:rPr lang="en-US" baseline="-25000" dirty="0"/>
                <a:t>1</a:t>
              </a:r>
              <a:r>
                <a:rPr lang="en-US" baseline="30000" dirty="0"/>
                <a:t>[1] </a:t>
              </a:r>
              <a:r>
                <a:rPr lang="en-US" dirty="0"/>
                <a:t>  a</a:t>
              </a:r>
              <a:r>
                <a:rPr lang="en-US" baseline="-25000" dirty="0"/>
                <a:t>1</a:t>
              </a:r>
              <a:r>
                <a:rPr lang="en-US" baseline="30000" dirty="0"/>
                <a:t>[1]     </a:t>
              </a:r>
              <a:r>
                <a:rPr lang="en-US" dirty="0"/>
                <a:t>        z</a:t>
              </a:r>
              <a:r>
                <a:rPr lang="en-US" baseline="-25000" dirty="0"/>
                <a:t>1</a:t>
              </a:r>
              <a:r>
                <a:rPr lang="en-US" baseline="30000" dirty="0"/>
                <a:t>[1]</a:t>
              </a:r>
              <a:r>
                <a:rPr lang="en-US" dirty="0"/>
                <a:t>   a</a:t>
              </a:r>
              <a:r>
                <a:rPr lang="en-US" baseline="-25000" dirty="0"/>
                <a:t>1</a:t>
              </a:r>
              <a:r>
                <a:rPr lang="en-US" baseline="30000" dirty="0"/>
                <a:t>[2]</a:t>
              </a:r>
              <a:endParaRPr lang="en-US" dirty="0"/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535F9193-CD03-E76A-FF54-53876EC69719}"/>
                </a:ext>
              </a:extLst>
            </p:cNvPr>
            <p:cNvSpPr txBox="1"/>
            <p:nvPr/>
          </p:nvSpPr>
          <p:spPr>
            <a:xfrm>
              <a:off x="2273383" y="2405085"/>
              <a:ext cx="32004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z</a:t>
              </a:r>
              <a:r>
                <a:rPr lang="en-US" baseline="-25000" dirty="0"/>
                <a:t>2</a:t>
              </a:r>
              <a:r>
                <a:rPr lang="en-US" baseline="30000" dirty="0"/>
                <a:t>[1] </a:t>
              </a:r>
              <a:r>
                <a:rPr lang="en-US" dirty="0"/>
                <a:t>  a</a:t>
              </a:r>
              <a:r>
                <a:rPr lang="en-US" baseline="-25000" dirty="0"/>
                <a:t>2</a:t>
              </a:r>
              <a:r>
                <a:rPr lang="en-US" baseline="30000" dirty="0"/>
                <a:t>[1]     </a:t>
              </a:r>
              <a:r>
                <a:rPr lang="en-US" dirty="0"/>
                <a:t>        z</a:t>
              </a:r>
              <a:r>
                <a:rPr lang="en-US" baseline="-25000" dirty="0"/>
                <a:t>2</a:t>
              </a:r>
              <a:r>
                <a:rPr lang="en-US" baseline="30000" dirty="0"/>
                <a:t>[1]</a:t>
              </a:r>
              <a:r>
                <a:rPr lang="en-US" dirty="0"/>
                <a:t>   a</a:t>
              </a:r>
              <a:r>
                <a:rPr lang="en-US" baseline="-25000" dirty="0"/>
                <a:t>2</a:t>
              </a:r>
              <a:r>
                <a:rPr lang="en-US" baseline="30000" dirty="0"/>
                <a:t>[2]</a:t>
              </a:r>
              <a:endParaRPr lang="en-US" dirty="0"/>
            </a:p>
          </p:txBody>
        </p: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E819C7C6-42CA-94B3-5029-E55399FBC7A3}"/>
                </a:ext>
              </a:extLst>
            </p:cNvPr>
            <p:cNvCxnSpPr>
              <a:stCxn id="30" idx="0"/>
              <a:endCxn id="30" idx="4"/>
            </p:cNvCxnSpPr>
            <p:nvPr/>
          </p:nvCxnSpPr>
          <p:spPr bwMode="auto">
            <a:xfrm>
              <a:off x="2874663" y="1221531"/>
              <a:ext cx="0" cy="763137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2060"/>
              </a:solidFill>
              <a:prstDash val="solid"/>
              <a:miter lim="800000"/>
              <a:headEnd type="none" w="med" len="med"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3F590289-F4E6-C499-C3C8-F5FB25555164}"/>
                </a:ext>
              </a:extLst>
            </p:cNvPr>
            <p:cNvCxnSpPr/>
            <p:nvPr/>
          </p:nvCxnSpPr>
          <p:spPr bwMode="auto">
            <a:xfrm>
              <a:off x="4682925" y="1214644"/>
              <a:ext cx="0" cy="763137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2060"/>
              </a:solidFill>
              <a:prstDash val="solid"/>
              <a:miter lim="800000"/>
              <a:headEnd type="none" w="med" len="med"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5C403F7A-589E-1095-7941-4C5E3F6F8ECF}"/>
                </a:ext>
              </a:extLst>
            </p:cNvPr>
            <p:cNvCxnSpPr/>
            <p:nvPr/>
          </p:nvCxnSpPr>
          <p:spPr bwMode="auto">
            <a:xfrm>
              <a:off x="4672268" y="2229765"/>
              <a:ext cx="0" cy="763137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2060"/>
              </a:solidFill>
              <a:prstDash val="solid"/>
              <a:miter lim="800000"/>
              <a:headEnd type="none" w="med" len="med"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9501BC27-E82C-B8A6-999B-02B242799FE6}"/>
                </a:ext>
              </a:extLst>
            </p:cNvPr>
            <p:cNvCxnSpPr/>
            <p:nvPr/>
          </p:nvCxnSpPr>
          <p:spPr bwMode="auto">
            <a:xfrm>
              <a:off x="2855439" y="2242233"/>
              <a:ext cx="0" cy="763137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2060"/>
              </a:solidFill>
              <a:prstDash val="solid"/>
              <a:miter lim="800000"/>
              <a:headEnd type="none" w="med" len="med"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ECAA7180-3473-A2A8-8C32-96B8F946373A}"/>
                </a:ext>
              </a:extLst>
            </p:cNvPr>
            <p:cNvSpPr txBox="1"/>
            <p:nvPr/>
          </p:nvSpPr>
          <p:spPr>
            <a:xfrm>
              <a:off x="6088575" y="1906452"/>
              <a:ext cx="111989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z</a:t>
              </a:r>
              <a:r>
                <a:rPr lang="en-US" baseline="-25000" dirty="0"/>
                <a:t> </a:t>
              </a:r>
              <a:r>
                <a:rPr lang="en-US" baseline="30000" dirty="0"/>
                <a:t>[L] </a:t>
              </a:r>
              <a:r>
                <a:rPr lang="en-US" dirty="0"/>
                <a:t>  a</a:t>
              </a:r>
              <a:r>
                <a:rPr lang="en-US" baseline="-25000" dirty="0"/>
                <a:t> </a:t>
              </a:r>
              <a:r>
                <a:rPr lang="en-US" baseline="30000" dirty="0"/>
                <a:t>[L]</a:t>
              </a:r>
              <a:endParaRPr lang="en-US" dirty="0"/>
            </a:p>
          </p:txBody>
        </p: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EDA1E45A-3B38-7BC5-AC8F-065B00257573}"/>
                </a:ext>
              </a:extLst>
            </p:cNvPr>
            <p:cNvCxnSpPr/>
            <p:nvPr/>
          </p:nvCxnSpPr>
          <p:spPr bwMode="auto">
            <a:xfrm>
              <a:off x="6617541" y="1692316"/>
              <a:ext cx="0" cy="763137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2060"/>
              </a:solidFill>
              <a:prstDash val="solid"/>
              <a:miter lim="800000"/>
              <a:headEnd type="none" w="med" len="med"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65" name="TextBox 164">
            <a:extLst>
              <a:ext uri="{FF2B5EF4-FFF2-40B4-BE49-F238E27FC236}">
                <a16:creationId xmlns:a16="http://schemas.microsoft.com/office/drawing/2014/main" id="{79178B25-7D33-5934-7A9C-C0FB43FFB713}"/>
              </a:ext>
            </a:extLst>
          </p:cNvPr>
          <p:cNvSpPr txBox="1"/>
          <p:nvPr/>
        </p:nvSpPr>
        <p:spPr>
          <a:xfrm>
            <a:off x="5761144" y="4444338"/>
            <a:ext cx="2971800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l-GR" dirty="0"/>
              <a:t>δβ</a:t>
            </a:r>
            <a:r>
              <a:rPr lang="en-US" baseline="30000" dirty="0"/>
              <a:t>[s]</a:t>
            </a:r>
            <a:r>
              <a:rPr lang="en-US" dirty="0"/>
              <a:t>,:    </a:t>
            </a:r>
            <a:r>
              <a:rPr lang="el-GR" dirty="0"/>
              <a:t>β</a:t>
            </a:r>
            <a:r>
              <a:rPr lang="en-US" baseline="30000" dirty="0"/>
              <a:t>[s]</a:t>
            </a:r>
            <a:r>
              <a:rPr lang="en-US" dirty="0"/>
              <a:t> := </a:t>
            </a:r>
            <a:r>
              <a:rPr lang="el-GR" dirty="0"/>
              <a:t>β</a:t>
            </a:r>
            <a:r>
              <a:rPr lang="en-US" baseline="30000" dirty="0"/>
              <a:t>[s]</a:t>
            </a:r>
            <a:r>
              <a:rPr lang="en-US" dirty="0"/>
              <a:t> - </a:t>
            </a:r>
            <a:r>
              <a:rPr lang="el-GR" dirty="0"/>
              <a:t>δβ</a:t>
            </a:r>
            <a:r>
              <a:rPr lang="en-US" baseline="30000" dirty="0"/>
              <a:t>[s]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3646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75D32-93E0-E51C-87F7-F6FC59188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85750"/>
            <a:ext cx="6592882" cy="490538"/>
          </a:xfrm>
        </p:spPr>
        <p:txBody>
          <a:bodyPr/>
          <a:lstStyle/>
          <a:p>
            <a:r>
              <a:rPr lang="en-US" dirty="0"/>
              <a:t>Working with Mini-Batches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72C2F44-449B-A010-DB84-C929A128B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975" y="2064009"/>
            <a:ext cx="8251823" cy="6802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Adding any constant to normalization does not change anything, so we would not normalize z by b.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A3072A2-49F7-DD1E-C5B8-11B141741D0A}"/>
              </a:ext>
            </a:extLst>
          </p:cNvPr>
          <p:cNvGrpSpPr/>
          <p:nvPr/>
        </p:nvGrpSpPr>
        <p:grpSpPr>
          <a:xfrm>
            <a:off x="893355" y="895349"/>
            <a:ext cx="7723997" cy="1257116"/>
            <a:chOff x="190092" y="3058406"/>
            <a:chExt cx="7723997" cy="125711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606459A-4EC6-1C9A-BFC0-A11805B8E72B}"/>
                </a:ext>
              </a:extLst>
            </p:cNvPr>
            <p:cNvSpPr txBox="1"/>
            <p:nvPr/>
          </p:nvSpPr>
          <p:spPr>
            <a:xfrm>
              <a:off x="190092" y="3341382"/>
              <a:ext cx="77239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 ⸺&gt; Z</a:t>
              </a:r>
              <a:r>
                <a:rPr lang="en-US" baseline="30000" dirty="0"/>
                <a:t>[1]</a:t>
              </a:r>
              <a:r>
                <a:rPr lang="en-US" dirty="0"/>
                <a:t> ⸺&gt; Ẑ</a:t>
              </a:r>
              <a:r>
                <a:rPr lang="en-US" baseline="30000" dirty="0"/>
                <a:t>[1]</a:t>
              </a:r>
              <a:r>
                <a:rPr lang="en-US" dirty="0"/>
                <a:t> ⸺&gt; A</a:t>
              </a:r>
              <a:r>
                <a:rPr lang="en-US" baseline="30000" dirty="0"/>
                <a:t>[1]</a:t>
              </a:r>
              <a:r>
                <a:rPr lang="en-US" dirty="0"/>
                <a:t> ⸺&gt; Z</a:t>
              </a:r>
              <a:r>
                <a:rPr lang="en-US" baseline="30000" dirty="0"/>
                <a:t>[2]</a:t>
              </a:r>
              <a:r>
                <a:rPr lang="en-US" dirty="0"/>
                <a:t> ⸺&gt; Ẑ</a:t>
              </a:r>
              <a:r>
                <a:rPr lang="en-US" baseline="30000" dirty="0"/>
                <a:t>[2]</a:t>
              </a:r>
              <a:r>
                <a:rPr lang="en-US" dirty="0"/>
                <a:t> ⸺&gt; A</a:t>
              </a:r>
              <a:r>
                <a:rPr lang="en-US" baseline="30000" dirty="0"/>
                <a:t>[2]</a:t>
              </a:r>
              <a:r>
                <a:rPr lang="en-US" dirty="0"/>
                <a:t> ⸺&gt;…</a:t>
              </a:r>
              <a:endParaRPr lang="en-US" baseline="-2500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24030AF-3099-2434-080D-5A9680182D9F}"/>
                </a:ext>
              </a:extLst>
            </p:cNvPr>
            <p:cNvSpPr txBox="1"/>
            <p:nvPr/>
          </p:nvSpPr>
          <p:spPr>
            <a:xfrm>
              <a:off x="267980" y="3081130"/>
              <a:ext cx="101706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W</a:t>
              </a:r>
              <a:r>
                <a:rPr lang="en-US" baseline="30000" dirty="0"/>
                <a:t>[1]</a:t>
              </a:r>
              <a:r>
                <a:rPr lang="en-US" dirty="0"/>
                <a:t>,b</a:t>
              </a:r>
              <a:r>
                <a:rPr lang="en-US" baseline="30000" dirty="0"/>
                <a:t>[1]</a:t>
              </a:r>
              <a:endParaRPr 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A03204F-F328-97AE-8502-BE4536EBE35E}"/>
                </a:ext>
              </a:extLst>
            </p:cNvPr>
            <p:cNvSpPr txBox="1"/>
            <p:nvPr/>
          </p:nvSpPr>
          <p:spPr>
            <a:xfrm>
              <a:off x="1362929" y="3064383"/>
              <a:ext cx="101706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l-GR" dirty="0"/>
                <a:t>β</a:t>
              </a:r>
              <a:r>
                <a:rPr lang="en-US" baseline="30000" dirty="0"/>
                <a:t>[1]</a:t>
              </a:r>
              <a:r>
                <a:rPr lang="en-US" dirty="0"/>
                <a:t>,</a:t>
              </a:r>
              <a:r>
                <a:rPr lang="el-GR" dirty="0"/>
                <a:t>γ</a:t>
              </a:r>
              <a:r>
                <a:rPr lang="en-US" baseline="30000" dirty="0"/>
                <a:t>[1]</a:t>
              </a:r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092964E-EA1B-E182-C82E-AEA5A6026778}"/>
                </a:ext>
              </a:extLst>
            </p:cNvPr>
            <p:cNvSpPr txBox="1"/>
            <p:nvPr/>
          </p:nvSpPr>
          <p:spPr>
            <a:xfrm>
              <a:off x="1229911" y="3627668"/>
              <a:ext cx="1347461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Normalized</a:t>
              </a:r>
            </a:p>
            <a:p>
              <a:pPr algn="ctr"/>
              <a:r>
                <a:rPr lang="en-US" dirty="0"/>
                <a:t>(BN)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B8E5D36-8D10-CD3D-5AEC-48EBC58DD565}"/>
                </a:ext>
              </a:extLst>
            </p:cNvPr>
            <p:cNvSpPr txBox="1"/>
            <p:nvPr/>
          </p:nvSpPr>
          <p:spPr>
            <a:xfrm>
              <a:off x="3454404" y="3072684"/>
              <a:ext cx="101706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W</a:t>
              </a:r>
              <a:r>
                <a:rPr lang="en-US" baseline="30000" dirty="0"/>
                <a:t>[2]</a:t>
              </a:r>
              <a:r>
                <a:rPr lang="en-US" dirty="0"/>
                <a:t>,b</a:t>
              </a:r>
              <a:r>
                <a:rPr lang="en-US" baseline="30000" dirty="0"/>
                <a:t>[2]</a:t>
              </a:r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DDC7573-E952-A295-1EF7-4ECAE1B1AD00}"/>
                </a:ext>
              </a:extLst>
            </p:cNvPr>
            <p:cNvSpPr txBox="1"/>
            <p:nvPr/>
          </p:nvSpPr>
          <p:spPr>
            <a:xfrm>
              <a:off x="4911169" y="3669191"/>
              <a:ext cx="1347461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Normalized</a:t>
              </a:r>
            </a:p>
            <a:p>
              <a:pPr algn="ctr"/>
              <a:r>
                <a:rPr lang="en-US" dirty="0"/>
                <a:t>(BN)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E517DA0-723E-A20C-E8E5-58CB8A78B2D1}"/>
                </a:ext>
              </a:extLst>
            </p:cNvPr>
            <p:cNvSpPr txBox="1"/>
            <p:nvPr/>
          </p:nvSpPr>
          <p:spPr>
            <a:xfrm>
              <a:off x="4549353" y="3058406"/>
              <a:ext cx="101706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l-GR" dirty="0"/>
                <a:t>β</a:t>
              </a:r>
              <a:r>
                <a:rPr lang="en-US" baseline="30000" dirty="0"/>
                <a:t>[1]</a:t>
              </a:r>
              <a:r>
                <a:rPr lang="en-US" dirty="0"/>
                <a:t>,</a:t>
              </a:r>
              <a:r>
                <a:rPr lang="el-GR" dirty="0"/>
                <a:t>γ</a:t>
              </a:r>
              <a:r>
                <a:rPr lang="en-US" baseline="30000" dirty="0"/>
                <a:t>[1]</a:t>
              </a:r>
              <a:endParaRPr 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D3FE334-F1EA-8AAC-92C8-B2C180BD1E8E}"/>
                </a:ext>
              </a:extLst>
            </p:cNvPr>
            <p:cNvSpPr txBox="1"/>
            <p:nvPr/>
          </p:nvSpPr>
          <p:spPr>
            <a:xfrm>
              <a:off x="2480246" y="3067807"/>
              <a:ext cx="48214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f</a:t>
              </a:r>
              <a:r>
                <a:rPr lang="en-US" baseline="30000" dirty="0"/>
                <a:t>[1]</a:t>
              </a:r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44A8514-7460-D3BC-64B4-AF55E26DD9D1}"/>
                </a:ext>
              </a:extLst>
            </p:cNvPr>
            <p:cNvSpPr txBox="1"/>
            <p:nvPr/>
          </p:nvSpPr>
          <p:spPr>
            <a:xfrm>
              <a:off x="5694908" y="3097337"/>
              <a:ext cx="56534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f</a:t>
              </a:r>
              <a:r>
                <a:rPr lang="en-US" baseline="30000" dirty="0"/>
                <a:t>[2]</a:t>
              </a:r>
              <a:endParaRPr lang="en-US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595E8BA-FB68-B0BD-5FBA-745D25BE04FC}"/>
              </a:ext>
            </a:extLst>
          </p:cNvPr>
          <p:cNvGrpSpPr/>
          <p:nvPr/>
        </p:nvGrpSpPr>
        <p:grpSpPr>
          <a:xfrm>
            <a:off x="1155435" y="2835378"/>
            <a:ext cx="6833130" cy="2308324"/>
            <a:chOff x="533271" y="2974348"/>
            <a:chExt cx="6833130" cy="230832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7BDA1C6-4DDA-E88F-1E34-CC4A98675A9F}"/>
                </a:ext>
              </a:extLst>
            </p:cNvPr>
            <p:cNvGrpSpPr/>
            <p:nvPr/>
          </p:nvGrpSpPr>
          <p:grpSpPr>
            <a:xfrm>
              <a:off x="533271" y="3022604"/>
              <a:ext cx="3596376" cy="369332"/>
              <a:chOff x="268004" y="3482868"/>
              <a:chExt cx="3596376" cy="369332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A2EDA6FB-8997-275C-BF1E-F305120945DA}"/>
                  </a:ext>
                </a:extLst>
              </p:cNvPr>
              <p:cNvGrpSpPr/>
              <p:nvPr/>
            </p:nvGrpSpPr>
            <p:grpSpPr>
              <a:xfrm>
                <a:off x="2288498" y="3482868"/>
                <a:ext cx="448408" cy="335846"/>
                <a:chOff x="2066192" y="2871424"/>
                <a:chExt cx="524608" cy="386126"/>
              </a:xfrm>
            </p:grpSpPr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448E6EB9-E344-B52C-4C4C-5A6BB43C7A79}"/>
                    </a:ext>
                  </a:extLst>
                </p:cNvPr>
                <p:cNvCxnSpPr/>
                <p:nvPr/>
              </p:nvCxnSpPr>
              <p:spPr bwMode="auto">
                <a:xfrm>
                  <a:off x="2066192" y="2871424"/>
                  <a:ext cx="508530" cy="386126"/>
                </a:xfrm>
                <a:prstGeom prst="line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none" w="lg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603D9359-74C9-B5BF-14E5-B86E84EC9BD3}"/>
                    </a:ext>
                  </a:extLst>
                </p:cNvPr>
                <p:cNvCxnSpPr/>
                <p:nvPr/>
              </p:nvCxnSpPr>
              <p:spPr bwMode="auto">
                <a:xfrm flipV="1">
                  <a:off x="2080804" y="2871424"/>
                  <a:ext cx="509996" cy="386126"/>
                </a:xfrm>
                <a:prstGeom prst="line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none" w="lg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9AB6B6D-766F-0AC1-B370-C4E29917800B}"/>
                  </a:ext>
                </a:extLst>
              </p:cNvPr>
              <p:cNvSpPr txBox="1"/>
              <p:nvPr/>
            </p:nvSpPr>
            <p:spPr>
              <a:xfrm>
                <a:off x="268004" y="3482868"/>
                <a:ext cx="359637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Font typeface="Wingdings" pitchFamily="2" charset="2"/>
                  <a:buNone/>
                </a:pPr>
                <a:r>
                  <a:rPr lang="en-US" b="1" kern="0" dirty="0"/>
                  <a:t>Parameters</a:t>
                </a:r>
                <a:r>
                  <a:rPr lang="en-US" kern="0" dirty="0"/>
                  <a:t>:  W</a:t>
                </a:r>
                <a:r>
                  <a:rPr lang="en-US" kern="0" baseline="30000" dirty="0"/>
                  <a:t>[s]</a:t>
                </a:r>
                <a:r>
                  <a:rPr lang="en-US" kern="0" dirty="0"/>
                  <a:t>,b</a:t>
                </a:r>
                <a:r>
                  <a:rPr lang="en-US" kern="0" baseline="30000" dirty="0"/>
                  <a:t>[s]</a:t>
                </a:r>
                <a:r>
                  <a:rPr lang="en-US" kern="0" dirty="0"/>
                  <a:t>, </a:t>
                </a:r>
                <a:r>
                  <a:rPr lang="el-GR" kern="0" dirty="0"/>
                  <a:t>β</a:t>
                </a:r>
                <a:r>
                  <a:rPr lang="en-US" kern="0" baseline="30000" dirty="0"/>
                  <a:t>[s]</a:t>
                </a:r>
                <a:r>
                  <a:rPr lang="en-US" kern="0" dirty="0"/>
                  <a:t>,</a:t>
                </a:r>
                <a:r>
                  <a:rPr lang="el-GR" kern="0" dirty="0"/>
                  <a:t>γ</a:t>
                </a:r>
                <a:r>
                  <a:rPr lang="en-US" kern="0" baseline="30000" dirty="0"/>
                  <a:t>[s]</a:t>
                </a:r>
                <a:endParaRPr lang="en-US" kern="0" dirty="0"/>
              </a:p>
            </p:txBody>
          </p:sp>
        </p:grpSp>
        <p:sp>
          <p:nvSpPr>
            <p:cNvPr id="28" name="Arrow: Right 27">
              <a:extLst>
                <a:ext uri="{FF2B5EF4-FFF2-40B4-BE49-F238E27FC236}">
                  <a16:creationId xmlns:a16="http://schemas.microsoft.com/office/drawing/2014/main" id="{83525E17-3410-7E65-8908-A867B36244C7}"/>
                </a:ext>
              </a:extLst>
            </p:cNvPr>
            <p:cNvSpPr/>
            <p:nvPr/>
          </p:nvSpPr>
          <p:spPr bwMode="auto">
            <a:xfrm>
              <a:off x="4216360" y="3053201"/>
              <a:ext cx="411770" cy="231882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95D47EBA-8947-FEE0-DBFF-CE47FF404121}"/>
                </a:ext>
              </a:extLst>
            </p:cNvPr>
            <p:cNvGrpSpPr/>
            <p:nvPr/>
          </p:nvGrpSpPr>
          <p:grpSpPr>
            <a:xfrm>
              <a:off x="4917256" y="2974348"/>
              <a:ext cx="2449145" cy="2308324"/>
              <a:chOff x="5645355" y="2757346"/>
              <a:chExt cx="2449145" cy="2308324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97E7194-1A2F-E052-BC07-100F4655625F}"/>
                  </a:ext>
                </a:extLst>
              </p:cNvPr>
              <p:cNvSpPr txBox="1"/>
              <p:nvPr/>
            </p:nvSpPr>
            <p:spPr>
              <a:xfrm>
                <a:off x="5645355" y="2757346"/>
                <a:ext cx="2449145" cy="23083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Z</a:t>
                </a:r>
                <a:r>
                  <a:rPr lang="en-US" baseline="30000" dirty="0"/>
                  <a:t>[s]</a:t>
                </a:r>
                <a:r>
                  <a:rPr lang="en-US" dirty="0"/>
                  <a:t> = W</a:t>
                </a:r>
                <a:r>
                  <a:rPr lang="en-US" baseline="30000" dirty="0"/>
                  <a:t>[s]</a:t>
                </a:r>
                <a:r>
                  <a:rPr lang="en-US" dirty="0"/>
                  <a:t>A</a:t>
                </a:r>
                <a:r>
                  <a:rPr lang="en-US" baseline="30000" dirty="0"/>
                  <a:t>[s-1]</a:t>
                </a:r>
                <a:r>
                  <a:rPr lang="en-US" dirty="0"/>
                  <a:t> + b</a:t>
                </a:r>
                <a:r>
                  <a:rPr lang="en-US" baseline="30000" dirty="0"/>
                  <a:t>[s]</a:t>
                </a: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Z</a:t>
                </a:r>
                <a:r>
                  <a:rPr lang="en-US" baseline="30000" dirty="0"/>
                  <a:t>[s]</a:t>
                </a:r>
                <a:r>
                  <a:rPr lang="en-US" dirty="0"/>
                  <a:t> = W</a:t>
                </a:r>
                <a:r>
                  <a:rPr lang="en-US" baseline="30000" dirty="0"/>
                  <a:t>[s]</a:t>
                </a:r>
                <a:r>
                  <a:rPr lang="en-US" dirty="0"/>
                  <a:t>A</a:t>
                </a:r>
                <a:r>
                  <a:rPr lang="en-US" baseline="30000" dirty="0"/>
                  <a:t>[s-1]</a:t>
                </a:r>
                <a:r>
                  <a:rPr lang="en-US" dirty="0"/>
                  <a:t> +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Z</a:t>
                </a:r>
                <a:r>
                  <a:rPr lang="en-US" baseline="30000" dirty="0"/>
                  <a:t>[s]</a:t>
                </a:r>
                <a:r>
                  <a:rPr lang="en-US" dirty="0"/>
                  <a:t> = </a:t>
                </a:r>
                <a:r>
                  <a:rPr lang="el-GR" dirty="0"/>
                  <a:t>γ</a:t>
                </a:r>
                <a:r>
                  <a:rPr lang="en-US" baseline="30000" dirty="0"/>
                  <a:t>[s]</a:t>
                </a:r>
                <a:r>
                  <a:rPr lang="en-US" dirty="0"/>
                  <a:t> Z</a:t>
                </a:r>
                <a:r>
                  <a:rPr lang="en-US" baseline="30000" dirty="0"/>
                  <a:t>[s] </a:t>
                </a:r>
                <a:r>
                  <a:rPr lang="en-US" dirty="0"/>
                  <a:t>+ </a:t>
                </a:r>
                <a:r>
                  <a:rPr lang="el-GR" kern="0" dirty="0"/>
                  <a:t>β</a:t>
                </a:r>
                <a:r>
                  <a:rPr lang="en-US" baseline="30000" dirty="0"/>
                  <a:t>[s]</a:t>
                </a:r>
                <a:r>
                  <a:rPr lang="en-US" kern="0" dirty="0"/>
                  <a:t> </a:t>
                </a:r>
                <a:endParaRPr lang="en-US" dirty="0"/>
              </a:p>
              <a:p>
                <a:endParaRPr lang="en-US" dirty="0"/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8F8D7C63-0B48-D229-8569-5890377A1757}"/>
                  </a:ext>
                </a:extLst>
              </p:cNvPr>
              <p:cNvGrpSpPr/>
              <p:nvPr/>
            </p:nvGrpSpPr>
            <p:grpSpPr>
              <a:xfrm>
                <a:off x="7467600" y="2779760"/>
                <a:ext cx="448408" cy="335846"/>
                <a:chOff x="2066192" y="2871424"/>
                <a:chExt cx="524608" cy="386126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68D17611-A2E2-05A1-981E-FCF572E35678}"/>
                    </a:ext>
                  </a:extLst>
                </p:cNvPr>
                <p:cNvCxnSpPr/>
                <p:nvPr/>
              </p:nvCxnSpPr>
              <p:spPr bwMode="auto">
                <a:xfrm>
                  <a:off x="2066192" y="2871424"/>
                  <a:ext cx="508530" cy="386126"/>
                </a:xfrm>
                <a:prstGeom prst="line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none" w="lg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03BD3A3B-F92F-36C5-FB45-0C6A9F2CB7B7}"/>
                    </a:ext>
                  </a:extLst>
                </p:cNvPr>
                <p:cNvCxnSpPr/>
                <p:nvPr/>
              </p:nvCxnSpPr>
              <p:spPr bwMode="auto">
                <a:xfrm flipV="1">
                  <a:off x="2080804" y="2871424"/>
                  <a:ext cx="509996" cy="386126"/>
                </a:xfrm>
                <a:prstGeom prst="line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none" w="lg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29" name="Arrow: Down 28">
                <a:extLst>
                  <a:ext uri="{FF2B5EF4-FFF2-40B4-BE49-F238E27FC236}">
                    <a16:creationId xmlns:a16="http://schemas.microsoft.com/office/drawing/2014/main" id="{09F6DBDA-B4DC-A3BA-D731-12E64D95332F}"/>
                  </a:ext>
                </a:extLst>
              </p:cNvPr>
              <p:cNvSpPr/>
              <p:nvPr/>
            </p:nvSpPr>
            <p:spPr bwMode="auto">
              <a:xfrm>
                <a:off x="6618739" y="3136375"/>
                <a:ext cx="251188" cy="369332"/>
              </a:xfrm>
              <a:prstGeom prst="downArrow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endParaRPr>
              </a:p>
            </p:txBody>
          </p:sp>
          <p:sp>
            <p:nvSpPr>
              <p:cNvPr id="31" name="Arrow: Down 30">
                <a:extLst>
                  <a:ext uri="{FF2B5EF4-FFF2-40B4-BE49-F238E27FC236}">
                    <a16:creationId xmlns:a16="http://schemas.microsoft.com/office/drawing/2014/main" id="{9D85A4BF-75EF-B978-49CD-7F2DB7A364CD}"/>
                  </a:ext>
                </a:extLst>
              </p:cNvPr>
              <p:cNvSpPr/>
              <p:nvPr/>
            </p:nvSpPr>
            <p:spPr bwMode="auto">
              <a:xfrm>
                <a:off x="6680845" y="3975832"/>
                <a:ext cx="251188" cy="369332"/>
              </a:xfrm>
              <a:prstGeom prst="downArrow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endParaRPr>
              </a:p>
            </p:txBody>
          </p:sp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4C69ED08-1B4E-B382-1180-9F7BEBB6B2E9}"/>
                  </a:ext>
                </a:extLst>
              </p:cNvPr>
              <p:cNvSpPr/>
              <p:nvPr/>
            </p:nvSpPr>
            <p:spPr bwMode="auto">
              <a:xfrm>
                <a:off x="7271312" y="4412218"/>
                <a:ext cx="508762" cy="369332"/>
              </a:xfrm>
              <a:prstGeom prst="roundRect">
                <a:avLst/>
              </a:prstGeom>
              <a:noFill/>
              <a:ln w="31750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79535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6AC1E5B-0BA6-01CC-1FE5-0232DD51DD0A}"/>
              </a:ext>
            </a:extLst>
          </p:cNvPr>
          <p:cNvSpPr txBox="1"/>
          <p:nvPr/>
        </p:nvSpPr>
        <p:spPr>
          <a:xfrm rot="20891098">
            <a:off x="1910848" y="2248583"/>
            <a:ext cx="5694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333399"/>
                </a:solidFill>
              </a:rPr>
              <a:t>Learning Rate Decay</a:t>
            </a:r>
          </a:p>
        </p:txBody>
      </p:sp>
    </p:spTree>
    <p:extLst>
      <p:ext uri="{BB962C8B-B14F-4D97-AF65-F5344CB8AC3E}">
        <p14:creationId xmlns:p14="http://schemas.microsoft.com/office/powerpoint/2010/main" val="34060506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5ECC5-13B9-FEBA-72FB-CDACC24EF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Covariate Shift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BCEC3-90E0-EAF1-7C4C-2F5486D5C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123950"/>
            <a:ext cx="8610600" cy="3175992"/>
          </a:xfrm>
        </p:spPr>
        <p:txBody>
          <a:bodyPr/>
          <a:lstStyle/>
          <a:p>
            <a:r>
              <a:rPr lang="en-US" dirty="0"/>
              <a:t>Covariate shift is a situation in which the distribution of the model's input features in production changes compared to what the model has seen during training and validation. </a:t>
            </a:r>
          </a:p>
          <a:p>
            <a:r>
              <a:rPr lang="en-US" dirty="0"/>
              <a:t>Covariate shift is a change in the distribution of the model's inputs between training and production data.</a:t>
            </a:r>
          </a:p>
          <a:p>
            <a:r>
              <a:rPr lang="en-US" dirty="0"/>
              <a:t>In most applications, it is a matter of time before covariate shift occurs. </a:t>
            </a:r>
          </a:p>
          <a:p>
            <a:r>
              <a:rPr lang="en-US" dirty="0"/>
              <a:t>If you are modeling your customers, for instance, their behavior patterns will shift as the economy changes, as they get older, or as the customer base alters due to marketing campaigns. </a:t>
            </a:r>
          </a:p>
          <a:p>
            <a:r>
              <a:rPr lang="en-US" dirty="0"/>
              <a:t>The key to ensuring the models keep working well in production is to detect covariate shift early. </a:t>
            </a:r>
          </a:p>
          <a:p>
            <a:r>
              <a:rPr lang="en-US" dirty="0"/>
              <a:t>How can we do this? Let’s find out!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7A4B99-DBD0-C9AE-724B-201E9264E2B8}"/>
              </a:ext>
            </a:extLst>
          </p:cNvPr>
          <p:cNvSpPr txBox="1"/>
          <p:nvPr/>
        </p:nvSpPr>
        <p:spPr>
          <a:xfrm>
            <a:off x="4326038" y="200620"/>
            <a:ext cx="458936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The only constant in life is change, as the Greek philosopher Heraclitus has supposedly said.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5B2150-620B-41BC-293E-0D49E9C765CA}"/>
              </a:ext>
            </a:extLst>
          </p:cNvPr>
          <p:cNvSpPr txBox="1"/>
          <p:nvPr/>
        </p:nvSpPr>
        <p:spPr>
          <a:xfrm>
            <a:off x="4953000" y="4396085"/>
            <a:ext cx="45893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https://towardsdatascience.com/detecting-covariate-shift-a-guide-to-the-multivariate-approach-c099bd1891b9</a:t>
            </a:r>
          </a:p>
        </p:txBody>
      </p:sp>
    </p:spTree>
    <p:extLst>
      <p:ext uri="{BB962C8B-B14F-4D97-AF65-F5344CB8AC3E}">
        <p14:creationId xmlns:p14="http://schemas.microsoft.com/office/powerpoint/2010/main" val="33880851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50E0C-13C5-A539-07FF-67A6D79DF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169399"/>
            <a:ext cx="7376932" cy="490538"/>
          </a:xfrm>
        </p:spPr>
        <p:txBody>
          <a:bodyPr/>
          <a:lstStyle/>
          <a:p>
            <a:r>
              <a:rPr lang="en-US" dirty="0"/>
              <a:t>Detecting Covariate Shift (1/2)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45B51-FDE2-5279-8732-2A1D2FB2AC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80119" y="1363916"/>
            <a:ext cx="3298328" cy="1214638"/>
          </a:xfrm>
        </p:spPr>
        <p:txBody>
          <a:bodyPr/>
          <a:lstStyle/>
          <a:p>
            <a:r>
              <a:rPr lang="en-US" dirty="0"/>
              <a:t>We have said that covariate shift is a change in the distribution of the model’s inputs. 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CEA4097-599D-FD40-1D75-38CA634A8BD6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202557" y="2639864"/>
            <a:ext cx="8443732" cy="1615426"/>
          </a:xfrm>
        </p:spPr>
        <p:txBody>
          <a:bodyPr/>
          <a:lstStyle/>
          <a:p>
            <a:r>
              <a:rPr lang="en-US" dirty="0"/>
              <a:t>We know the distribution of each feature in the training data, and we should also be able to obtain it for the features in production. </a:t>
            </a:r>
          </a:p>
          <a:p>
            <a:r>
              <a:rPr lang="en-US" dirty="0"/>
              <a:t>Gradually, covariate shift steps in and degrades the model's performance because the production environment starts testing the model on another distribution: Common approaches to determine covariate shift between training data and production data include: </a:t>
            </a:r>
            <a:r>
              <a:rPr lang="en-US" b="1" dirty="0"/>
              <a:t>Comparing their summary statistics — mean, median, etc.</a:t>
            </a:r>
            <a:endParaRPr lang="en-US" dirty="0"/>
          </a:p>
          <a:p>
            <a:endParaRPr lang="en-US" dirty="0"/>
          </a:p>
        </p:txBody>
      </p:sp>
      <p:pic>
        <p:nvPicPr>
          <p:cNvPr id="11" name="Picture 10" descr="A diagram of a graph&#10;&#10;Description automatically generated">
            <a:extLst>
              <a:ext uri="{FF2B5EF4-FFF2-40B4-BE49-F238E27FC236}">
                <a16:creationId xmlns:a16="http://schemas.microsoft.com/office/drawing/2014/main" id="{E90FDA25-4E11-DCEC-9211-0E5570F7A4D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008" y="869556"/>
            <a:ext cx="5521124" cy="19088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0EAF6B8-372A-7452-E28F-68A6615B0618}"/>
              </a:ext>
            </a:extLst>
          </p:cNvPr>
          <p:cNvSpPr txBox="1"/>
          <p:nvPr/>
        </p:nvSpPr>
        <p:spPr>
          <a:xfrm>
            <a:off x="3810000" y="4729174"/>
            <a:ext cx="5334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https://www.blog.dailydoseofds.com/p/how-to-detect-multivariate-covariate</a:t>
            </a:r>
          </a:p>
        </p:txBody>
      </p:sp>
    </p:spTree>
    <p:extLst>
      <p:ext uri="{BB962C8B-B14F-4D97-AF65-F5344CB8AC3E}">
        <p14:creationId xmlns:p14="http://schemas.microsoft.com/office/powerpoint/2010/main" val="21942750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50E0C-13C5-A539-07FF-67A6D79DF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Detecting Covariate Shift (2/2)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45B51-FDE2-5279-8732-2A1D2FB2A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Common approaches to determine covariate shift between training data and production data include:</a:t>
            </a:r>
          </a:p>
          <a:p>
            <a:pPr lvl="1"/>
            <a:r>
              <a:rPr lang="en-US" dirty="0"/>
              <a:t>Comparing their summary statistics — mean, median, etc.</a:t>
            </a:r>
          </a:p>
          <a:p>
            <a:pPr lvl="1"/>
            <a:r>
              <a:rPr lang="en-US" dirty="0"/>
              <a:t>Inspecting differences visually using distribution plots.</a:t>
            </a:r>
          </a:p>
          <a:p>
            <a:pPr lvl="1"/>
            <a:r>
              <a:rPr lang="en-US" dirty="0"/>
              <a:t>Performing hypothesis testing.</a:t>
            </a:r>
          </a:p>
          <a:p>
            <a:pPr lvl="1"/>
            <a:r>
              <a:rPr lang="en-US" dirty="0"/>
              <a:t>Measuring distances between training/production distribution using Bhattacharyya distance, KS test, etc.</a:t>
            </a:r>
          </a:p>
          <a:p>
            <a:endParaRPr lang="en-US" dirty="0"/>
          </a:p>
          <a:p>
            <a:r>
              <a:rPr lang="en-US" dirty="0"/>
              <a:t>But the problem is that these approaches can only detect univariate covariate shift — they only work on one feature at a time.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EAF6B8-372A-7452-E28F-68A6615B0618}"/>
              </a:ext>
            </a:extLst>
          </p:cNvPr>
          <p:cNvSpPr txBox="1"/>
          <p:nvPr/>
        </p:nvSpPr>
        <p:spPr>
          <a:xfrm>
            <a:off x="3657600" y="4535656"/>
            <a:ext cx="5334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https://www.blog.dailydoseofds.com/p/how-to-detect-multivariate-covariate</a:t>
            </a:r>
          </a:p>
        </p:txBody>
      </p:sp>
    </p:spTree>
    <p:extLst>
      <p:ext uri="{BB962C8B-B14F-4D97-AF65-F5344CB8AC3E}">
        <p14:creationId xmlns:p14="http://schemas.microsoft.com/office/powerpoint/2010/main" val="28747126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50D45F-B9CB-8B22-BF81-AD3626C31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827" y="285750"/>
            <a:ext cx="7216773" cy="490538"/>
          </a:xfrm>
        </p:spPr>
        <p:txBody>
          <a:bodyPr/>
          <a:lstStyle/>
          <a:p>
            <a:r>
              <a:rPr lang="en-US" dirty="0"/>
              <a:t>Working with Shifting Input Distribution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551FF0-5BB4-5681-7949-4646813D2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194" y="971550"/>
            <a:ext cx="6625283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935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735B6E-92D5-AE01-69BE-3DF618D2CE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019550"/>
            <a:ext cx="7848600" cy="533400"/>
          </a:xfrm>
        </p:spPr>
        <p:txBody>
          <a:bodyPr/>
          <a:lstStyle/>
          <a:p>
            <a:pPr marL="2459038" indent="-2459038"/>
            <a:r>
              <a:rPr lang="en-US" dirty="0"/>
              <a:t>Chapter 11 – Learning Rates Decay and</a:t>
            </a:r>
            <a:br>
              <a:rPr lang="en-US" dirty="0"/>
            </a:br>
            <a:r>
              <a:rPr lang="en-US" dirty="0"/>
              <a:t>Hyperparameters</a:t>
            </a:r>
          </a:p>
        </p:txBody>
      </p:sp>
    </p:spTree>
    <p:extLst>
      <p:ext uri="{BB962C8B-B14F-4D97-AF65-F5344CB8AC3E}">
        <p14:creationId xmlns:p14="http://schemas.microsoft.com/office/powerpoint/2010/main" val="3492103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6FFB8-AF40-9E49-2B24-5492AF9E4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Learning Rate Decay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B9CBEB-CAFD-9C16-2CCC-6B622F51B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0232" y="1314450"/>
            <a:ext cx="3984127" cy="1523999"/>
          </a:xfrm>
        </p:spPr>
        <p:txBody>
          <a:bodyPr/>
          <a:lstStyle/>
          <a:p>
            <a:r>
              <a:rPr lang="en-US" dirty="0"/>
              <a:t>Gradient descent may come halfway and then start oscillating. </a:t>
            </a:r>
          </a:p>
          <a:p>
            <a:r>
              <a:rPr lang="en-US" dirty="0"/>
              <a:t>To avoid such an effect, first use higher steps, then reduce them to ensure the descent.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89DA5D-AFA8-7B77-F177-8393EA58D40A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25312" y="3181350"/>
            <a:ext cx="7804287" cy="1499066"/>
          </a:xfrm>
        </p:spPr>
        <p:txBody>
          <a:bodyPr/>
          <a:lstStyle/>
          <a:p>
            <a:r>
              <a:rPr lang="en-US" dirty="0"/>
              <a:t>Learning rate decay is a de facto technique for training modern neural networks, where we adopt an initially large learning rate and then decay it by a certain factor after pre-defined epochs.</a:t>
            </a:r>
          </a:p>
          <a:p>
            <a:endParaRPr lang="en-US" dirty="0"/>
          </a:p>
        </p:txBody>
      </p:sp>
      <p:pic>
        <p:nvPicPr>
          <p:cNvPr id="3" name="Picture 2" descr="A drawing of a circular object&#10;&#10;Description automatically generated">
            <a:extLst>
              <a:ext uri="{FF2B5EF4-FFF2-40B4-BE49-F238E27FC236}">
                <a16:creationId xmlns:a16="http://schemas.microsoft.com/office/drawing/2014/main" id="{BAD20FC3-8293-1EC8-88BD-83BA653575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257" t="20891" r="11539" b="8763"/>
          <a:stretch/>
        </p:blipFill>
        <p:spPr>
          <a:xfrm>
            <a:off x="4267200" y="971550"/>
            <a:ext cx="46482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363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6FFB8-AF40-9E49-2B24-5492AF9E4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Rate Decay Technique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433FACA-A7EF-5A9E-2B92-F49D312D3A4B}"/>
              </a:ext>
            </a:extLst>
          </p:cNvPr>
          <p:cNvGrpSpPr/>
          <p:nvPr/>
        </p:nvGrpSpPr>
        <p:grpSpPr>
          <a:xfrm>
            <a:off x="685800" y="1276350"/>
            <a:ext cx="3289111" cy="3179928"/>
            <a:chOff x="685800" y="1276350"/>
            <a:chExt cx="3289111" cy="3179928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94031FB5-19B2-7C50-D098-E939B9FCAB08}"/>
                </a:ext>
              </a:extLst>
            </p:cNvPr>
            <p:cNvGrpSpPr/>
            <p:nvPr/>
          </p:nvGrpSpPr>
          <p:grpSpPr>
            <a:xfrm>
              <a:off x="685800" y="1276350"/>
              <a:ext cx="3289111" cy="3179928"/>
              <a:chOff x="5562600" y="1073623"/>
              <a:chExt cx="3365311" cy="3484728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154E4A54-2DC5-F9CB-3CD5-0C04A295F906}"/>
                  </a:ext>
                </a:extLst>
              </p:cNvPr>
              <p:cNvGrpSpPr/>
              <p:nvPr/>
            </p:nvGrpSpPr>
            <p:grpSpPr>
              <a:xfrm>
                <a:off x="5562600" y="1073623"/>
                <a:ext cx="3365311" cy="3484728"/>
                <a:chOff x="4291424" y="1073623"/>
                <a:chExt cx="4636487" cy="3484728"/>
              </a:xfrm>
            </p:grpSpPr>
            <p:sp>
              <p:nvSpPr>
                <p:cNvPr id="8" name="Freeform: Shape 7">
                  <a:extLst>
                    <a:ext uri="{FF2B5EF4-FFF2-40B4-BE49-F238E27FC236}">
                      <a16:creationId xmlns:a16="http://schemas.microsoft.com/office/drawing/2014/main" id="{5AC15216-F4E4-6C0A-A19B-4651605622D4}"/>
                    </a:ext>
                  </a:extLst>
                </p:cNvPr>
                <p:cNvSpPr/>
                <p:nvPr/>
              </p:nvSpPr>
              <p:spPr bwMode="auto">
                <a:xfrm>
                  <a:off x="4291424" y="1073623"/>
                  <a:ext cx="2374711" cy="3480179"/>
                </a:xfrm>
                <a:custGeom>
                  <a:avLst/>
                  <a:gdLst>
                    <a:gd name="connsiteX0" fmla="*/ 0 w 2374711"/>
                    <a:gd name="connsiteY0" fmla="*/ 0 h 3480179"/>
                    <a:gd name="connsiteX1" fmla="*/ 300251 w 2374711"/>
                    <a:gd name="connsiteY1" fmla="*/ 1446663 h 3480179"/>
                    <a:gd name="connsiteX2" fmla="*/ 668740 w 2374711"/>
                    <a:gd name="connsiteY2" fmla="*/ 2374711 h 3480179"/>
                    <a:gd name="connsiteX3" fmla="*/ 1201003 w 2374711"/>
                    <a:gd name="connsiteY3" fmla="*/ 3057099 h 3480179"/>
                    <a:gd name="connsiteX4" fmla="*/ 1733266 w 2374711"/>
                    <a:gd name="connsiteY4" fmla="*/ 3370997 h 3480179"/>
                    <a:gd name="connsiteX5" fmla="*/ 2374711 w 2374711"/>
                    <a:gd name="connsiteY5" fmla="*/ 3480179 h 34801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374711" h="3480179">
                      <a:moveTo>
                        <a:pt x="0" y="0"/>
                      </a:moveTo>
                      <a:cubicBezTo>
                        <a:pt x="94397" y="525439"/>
                        <a:pt x="188794" y="1050878"/>
                        <a:pt x="300251" y="1446663"/>
                      </a:cubicBezTo>
                      <a:cubicBezTo>
                        <a:pt x="411708" y="1842448"/>
                        <a:pt x="518615" y="2106305"/>
                        <a:pt x="668740" y="2374711"/>
                      </a:cubicBezTo>
                      <a:cubicBezTo>
                        <a:pt x="818865" y="2643117"/>
                        <a:pt x="1023582" y="2891051"/>
                        <a:pt x="1201003" y="3057099"/>
                      </a:cubicBezTo>
                      <a:cubicBezTo>
                        <a:pt x="1378424" y="3223147"/>
                        <a:pt x="1537648" y="3300484"/>
                        <a:pt x="1733266" y="3370997"/>
                      </a:cubicBezTo>
                      <a:cubicBezTo>
                        <a:pt x="1928884" y="3441510"/>
                        <a:pt x="2151797" y="3460844"/>
                        <a:pt x="2374711" y="3480179"/>
                      </a:cubicBezTo>
                    </a:path>
                  </a:pathLst>
                </a:custGeom>
                <a:noFill/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Freeform: Shape 8">
                  <a:extLst>
                    <a:ext uri="{FF2B5EF4-FFF2-40B4-BE49-F238E27FC236}">
                      <a16:creationId xmlns:a16="http://schemas.microsoft.com/office/drawing/2014/main" id="{0C0E9179-3707-25C8-3C5F-DCA38F0C97B8}"/>
                    </a:ext>
                  </a:extLst>
                </p:cNvPr>
                <p:cNvSpPr/>
                <p:nvPr/>
              </p:nvSpPr>
              <p:spPr bwMode="auto">
                <a:xfrm flipH="1">
                  <a:off x="6553200" y="1078172"/>
                  <a:ext cx="2374711" cy="3480179"/>
                </a:xfrm>
                <a:custGeom>
                  <a:avLst/>
                  <a:gdLst>
                    <a:gd name="connsiteX0" fmla="*/ 0 w 2374711"/>
                    <a:gd name="connsiteY0" fmla="*/ 0 h 3480179"/>
                    <a:gd name="connsiteX1" fmla="*/ 300251 w 2374711"/>
                    <a:gd name="connsiteY1" fmla="*/ 1446663 h 3480179"/>
                    <a:gd name="connsiteX2" fmla="*/ 668740 w 2374711"/>
                    <a:gd name="connsiteY2" fmla="*/ 2374711 h 3480179"/>
                    <a:gd name="connsiteX3" fmla="*/ 1201003 w 2374711"/>
                    <a:gd name="connsiteY3" fmla="*/ 3057099 h 3480179"/>
                    <a:gd name="connsiteX4" fmla="*/ 1733266 w 2374711"/>
                    <a:gd name="connsiteY4" fmla="*/ 3370997 h 3480179"/>
                    <a:gd name="connsiteX5" fmla="*/ 2374711 w 2374711"/>
                    <a:gd name="connsiteY5" fmla="*/ 3480179 h 34801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374711" h="3480179">
                      <a:moveTo>
                        <a:pt x="0" y="0"/>
                      </a:moveTo>
                      <a:cubicBezTo>
                        <a:pt x="94397" y="525439"/>
                        <a:pt x="188794" y="1050878"/>
                        <a:pt x="300251" y="1446663"/>
                      </a:cubicBezTo>
                      <a:cubicBezTo>
                        <a:pt x="411708" y="1842448"/>
                        <a:pt x="518615" y="2106305"/>
                        <a:pt x="668740" y="2374711"/>
                      </a:cubicBezTo>
                      <a:cubicBezTo>
                        <a:pt x="818865" y="2643117"/>
                        <a:pt x="1023582" y="2891051"/>
                        <a:pt x="1201003" y="3057099"/>
                      </a:cubicBezTo>
                      <a:cubicBezTo>
                        <a:pt x="1378424" y="3223147"/>
                        <a:pt x="1537648" y="3300484"/>
                        <a:pt x="1733266" y="3370997"/>
                      </a:cubicBezTo>
                      <a:cubicBezTo>
                        <a:pt x="1928884" y="3441510"/>
                        <a:pt x="2151797" y="3460844"/>
                        <a:pt x="2374711" y="3480179"/>
                      </a:cubicBezTo>
                    </a:path>
                  </a:pathLst>
                </a:custGeom>
                <a:noFill/>
                <a:ln w="9525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C57E3E1C-3E1B-D233-6D35-57F8EF6EADBD}"/>
                  </a:ext>
                </a:extLst>
              </p:cNvPr>
              <p:cNvSpPr/>
              <p:nvPr/>
            </p:nvSpPr>
            <p:spPr bwMode="auto">
              <a:xfrm>
                <a:off x="8539032" y="1809750"/>
                <a:ext cx="216603" cy="228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endParaRPr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ADCD0AC3-8C97-9C38-D4DF-BAF1FC150A3B}"/>
                  </a:ext>
                </a:extLst>
              </p:cNvPr>
              <p:cNvCxnSpPr/>
              <p:nvPr/>
            </p:nvCxnSpPr>
            <p:spPr bwMode="auto">
              <a:xfrm flipH="1">
                <a:off x="8444482" y="2076450"/>
                <a:ext cx="189203" cy="1028701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002060"/>
                </a:solidFill>
                <a:prstDash val="solid"/>
                <a:miter lim="800000"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2A283FBE-2504-A508-3A7A-2C041BC0C549}"/>
                  </a:ext>
                </a:extLst>
              </p:cNvPr>
              <p:cNvCxnSpPr/>
              <p:nvPr/>
            </p:nvCxnSpPr>
            <p:spPr bwMode="auto">
              <a:xfrm flipH="1">
                <a:off x="7891072" y="3127329"/>
                <a:ext cx="553410" cy="1120821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002060"/>
                </a:solidFill>
                <a:prstDash val="solid"/>
                <a:miter lim="800000"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37DC22CC-BF95-9E1B-B7CF-ED1477486313}"/>
                  </a:ext>
                </a:extLst>
              </p:cNvPr>
              <p:cNvCxnSpPr/>
              <p:nvPr/>
            </p:nvCxnSpPr>
            <p:spPr bwMode="auto">
              <a:xfrm flipH="1">
                <a:off x="6668753" y="4248150"/>
                <a:ext cx="1149282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002060"/>
                </a:solidFill>
                <a:prstDash val="solid"/>
                <a:miter lim="800000"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D3BCD0DF-B1D6-9515-BF7E-B2B6AD44CE27}"/>
                  </a:ext>
                </a:extLst>
              </p:cNvPr>
              <p:cNvCxnSpPr/>
              <p:nvPr/>
            </p:nvCxnSpPr>
            <p:spPr bwMode="auto">
              <a:xfrm flipV="1">
                <a:off x="6595716" y="3930883"/>
                <a:ext cx="1584373" cy="317267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002060"/>
                </a:solidFill>
                <a:prstDash val="solid"/>
                <a:miter lim="800000"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FA7A39A8-33B9-64B6-506C-5A9752693A8B}"/>
                  </a:ext>
                </a:extLst>
              </p:cNvPr>
              <p:cNvCxnSpPr>
                <a:endCxn id="8" idx="3"/>
              </p:cNvCxnSpPr>
              <p:nvPr/>
            </p:nvCxnSpPr>
            <p:spPr bwMode="auto">
              <a:xfrm flipH="1">
                <a:off x="6434326" y="3926334"/>
                <a:ext cx="1682556" cy="204388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002060"/>
                </a:solidFill>
                <a:prstDash val="solid"/>
                <a:miter lim="800000"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008BC39-B68C-945A-7EE5-B7EE23D90699}"/>
                </a:ext>
              </a:extLst>
            </p:cNvPr>
            <p:cNvSpPr txBox="1"/>
            <p:nvPr/>
          </p:nvSpPr>
          <p:spPr>
            <a:xfrm>
              <a:off x="1254318" y="2221881"/>
              <a:ext cx="19939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High learning rate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DB9AE5A-3CCE-E6BA-8F03-C5E84A4F2B40}"/>
              </a:ext>
            </a:extLst>
          </p:cNvPr>
          <p:cNvGrpSpPr/>
          <p:nvPr/>
        </p:nvGrpSpPr>
        <p:grpSpPr>
          <a:xfrm>
            <a:off x="5183194" y="1271801"/>
            <a:ext cx="3289111" cy="3179928"/>
            <a:chOff x="5030794" y="1424201"/>
            <a:chExt cx="3441511" cy="3179928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A17C2CCD-3823-3089-9CE6-B6E9D0FE49EB}"/>
                </a:ext>
              </a:extLst>
            </p:cNvPr>
            <p:cNvGrpSpPr/>
            <p:nvPr/>
          </p:nvGrpSpPr>
          <p:grpSpPr>
            <a:xfrm>
              <a:off x="5030794" y="1424201"/>
              <a:ext cx="3441511" cy="3179928"/>
              <a:chOff x="4291424" y="1073623"/>
              <a:chExt cx="4636487" cy="3484728"/>
            </a:xfrm>
          </p:grpSpPr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79971AC4-EC94-A28C-B077-3DFAC7C4FF25}"/>
                  </a:ext>
                </a:extLst>
              </p:cNvPr>
              <p:cNvSpPr/>
              <p:nvPr/>
            </p:nvSpPr>
            <p:spPr bwMode="auto">
              <a:xfrm>
                <a:off x="4291424" y="1073623"/>
                <a:ext cx="2374711" cy="3480179"/>
              </a:xfrm>
              <a:custGeom>
                <a:avLst/>
                <a:gdLst>
                  <a:gd name="connsiteX0" fmla="*/ 0 w 2374711"/>
                  <a:gd name="connsiteY0" fmla="*/ 0 h 3480179"/>
                  <a:gd name="connsiteX1" fmla="*/ 300251 w 2374711"/>
                  <a:gd name="connsiteY1" fmla="*/ 1446663 h 3480179"/>
                  <a:gd name="connsiteX2" fmla="*/ 668740 w 2374711"/>
                  <a:gd name="connsiteY2" fmla="*/ 2374711 h 3480179"/>
                  <a:gd name="connsiteX3" fmla="*/ 1201003 w 2374711"/>
                  <a:gd name="connsiteY3" fmla="*/ 3057099 h 3480179"/>
                  <a:gd name="connsiteX4" fmla="*/ 1733266 w 2374711"/>
                  <a:gd name="connsiteY4" fmla="*/ 3370997 h 3480179"/>
                  <a:gd name="connsiteX5" fmla="*/ 2374711 w 2374711"/>
                  <a:gd name="connsiteY5" fmla="*/ 3480179 h 34801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74711" h="3480179">
                    <a:moveTo>
                      <a:pt x="0" y="0"/>
                    </a:moveTo>
                    <a:cubicBezTo>
                      <a:pt x="94397" y="525439"/>
                      <a:pt x="188794" y="1050878"/>
                      <a:pt x="300251" y="1446663"/>
                    </a:cubicBezTo>
                    <a:cubicBezTo>
                      <a:pt x="411708" y="1842448"/>
                      <a:pt x="518615" y="2106305"/>
                      <a:pt x="668740" y="2374711"/>
                    </a:cubicBezTo>
                    <a:cubicBezTo>
                      <a:pt x="818865" y="2643117"/>
                      <a:pt x="1023582" y="2891051"/>
                      <a:pt x="1201003" y="3057099"/>
                    </a:cubicBezTo>
                    <a:cubicBezTo>
                      <a:pt x="1378424" y="3223147"/>
                      <a:pt x="1537648" y="3300484"/>
                      <a:pt x="1733266" y="3370997"/>
                    </a:cubicBezTo>
                    <a:cubicBezTo>
                      <a:pt x="1928884" y="3441510"/>
                      <a:pt x="2151797" y="3460844"/>
                      <a:pt x="2374711" y="3480179"/>
                    </a:cubicBezTo>
                  </a:path>
                </a:pathLst>
              </a:custGeom>
              <a:noFill/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5159B9F3-E8E0-4CD2-A549-824EA70950E8}"/>
                  </a:ext>
                </a:extLst>
              </p:cNvPr>
              <p:cNvSpPr/>
              <p:nvPr/>
            </p:nvSpPr>
            <p:spPr bwMode="auto">
              <a:xfrm flipH="1">
                <a:off x="6553200" y="1078172"/>
                <a:ext cx="2374711" cy="3480179"/>
              </a:xfrm>
              <a:custGeom>
                <a:avLst/>
                <a:gdLst>
                  <a:gd name="connsiteX0" fmla="*/ 0 w 2374711"/>
                  <a:gd name="connsiteY0" fmla="*/ 0 h 3480179"/>
                  <a:gd name="connsiteX1" fmla="*/ 300251 w 2374711"/>
                  <a:gd name="connsiteY1" fmla="*/ 1446663 h 3480179"/>
                  <a:gd name="connsiteX2" fmla="*/ 668740 w 2374711"/>
                  <a:gd name="connsiteY2" fmla="*/ 2374711 h 3480179"/>
                  <a:gd name="connsiteX3" fmla="*/ 1201003 w 2374711"/>
                  <a:gd name="connsiteY3" fmla="*/ 3057099 h 3480179"/>
                  <a:gd name="connsiteX4" fmla="*/ 1733266 w 2374711"/>
                  <a:gd name="connsiteY4" fmla="*/ 3370997 h 3480179"/>
                  <a:gd name="connsiteX5" fmla="*/ 2374711 w 2374711"/>
                  <a:gd name="connsiteY5" fmla="*/ 3480179 h 34801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74711" h="3480179">
                    <a:moveTo>
                      <a:pt x="0" y="0"/>
                    </a:moveTo>
                    <a:cubicBezTo>
                      <a:pt x="94397" y="525439"/>
                      <a:pt x="188794" y="1050878"/>
                      <a:pt x="300251" y="1446663"/>
                    </a:cubicBezTo>
                    <a:cubicBezTo>
                      <a:pt x="411708" y="1842448"/>
                      <a:pt x="518615" y="2106305"/>
                      <a:pt x="668740" y="2374711"/>
                    </a:cubicBezTo>
                    <a:cubicBezTo>
                      <a:pt x="818865" y="2643117"/>
                      <a:pt x="1023582" y="2891051"/>
                      <a:pt x="1201003" y="3057099"/>
                    </a:cubicBezTo>
                    <a:cubicBezTo>
                      <a:pt x="1378424" y="3223147"/>
                      <a:pt x="1537648" y="3300484"/>
                      <a:pt x="1733266" y="3370997"/>
                    </a:cubicBezTo>
                    <a:cubicBezTo>
                      <a:pt x="1928884" y="3441510"/>
                      <a:pt x="2151797" y="3460844"/>
                      <a:pt x="2374711" y="3480179"/>
                    </a:cubicBezTo>
                  </a:path>
                </a:pathLst>
              </a:custGeom>
              <a:noFill/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12690E73-F1F3-D5BE-CE0B-D41E92D5582A}"/>
                </a:ext>
              </a:extLst>
            </p:cNvPr>
            <p:cNvSpPr/>
            <p:nvPr/>
          </p:nvSpPr>
          <p:spPr bwMode="auto">
            <a:xfrm>
              <a:off x="8083426" y="1855528"/>
              <a:ext cx="216603" cy="228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8FD0532-43AA-B1F6-BF9E-450FF88181A0}"/>
                </a:ext>
              </a:extLst>
            </p:cNvPr>
            <p:cNvCxnSpPr/>
            <p:nvPr/>
          </p:nvCxnSpPr>
          <p:spPr bwMode="auto">
            <a:xfrm flipH="1">
              <a:off x="7988876" y="2122228"/>
              <a:ext cx="189203" cy="1028701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2060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7571B945-5838-5B52-62E8-18C0D4BF2C4D}"/>
                </a:ext>
              </a:extLst>
            </p:cNvPr>
            <p:cNvCxnSpPr/>
            <p:nvPr/>
          </p:nvCxnSpPr>
          <p:spPr bwMode="auto">
            <a:xfrm flipH="1">
              <a:off x="7661276" y="3173107"/>
              <a:ext cx="360071" cy="901199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2060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AD77A8CB-5A7A-3CA3-DFD4-6FDCDF25E3CC}"/>
                </a:ext>
              </a:extLst>
            </p:cNvPr>
            <p:cNvCxnSpPr>
              <a:endCxn id="38" idx="4"/>
            </p:cNvCxnSpPr>
            <p:nvPr/>
          </p:nvCxnSpPr>
          <p:spPr bwMode="auto">
            <a:xfrm flipH="1">
              <a:off x="6317340" y="4074306"/>
              <a:ext cx="1343936" cy="42604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2060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C3C295F9-242E-3EB7-F507-8C2C05A79332}"/>
                </a:ext>
              </a:extLst>
            </p:cNvPr>
            <p:cNvCxnSpPr>
              <a:endCxn id="39" idx="4"/>
            </p:cNvCxnSpPr>
            <p:nvPr/>
          </p:nvCxnSpPr>
          <p:spPr bwMode="auto">
            <a:xfrm>
              <a:off x="6412958" y="4502342"/>
              <a:ext cx="772801" cy="2155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2060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A81F46B9-6B32-4558-E058-D333D2B0A419}"/>
                </a:ext>
              </a:extLst>
            </p:cNvPr>
            <p:cNvCxnSpPr/>
            <p:nvPr/>
          </p:nvCxnSpPr>
          <p:spPr bwMode="auto">
            <a:xfrm flipH="1">
              <a:off x="6615753" y="4506891"/>
              <a:ext cx="520650" cy="4593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2060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4355645-DE36-3459-C66F-90FE4004CFED}"/>
                </a:ext>
              </a:extLst>
            </p:cNvPr>
            <p:cNvSpPr txBox="1"/>
            <p:nvPr/>
          </p:nvSpPr>
          <p:spPr>
            <a:xfrm>
              <a:off x="5953382" y="2141327"/>
              <a:ext cx="199390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Graduate reduction of the learning rate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813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1D5ECACB-D045-FAE2-D495-F2447CAAB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827" y="285750"/>
            <a:ext cx="7292973" cy="490538"/>
          </a:xfrm>
        </p:spPr>
        <p:txBody>
          <a:bodyPr/>
          <a:lstStyle/>
          <a:p>
            <a:r>
              <a:rPr lang="en-US" dirty="0"/>
              <a:t>Gradual Reduction of the Learning Rate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72C2F44-449B-A010-DB84-C929A128B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975" y="1098321"/>
            <a:ext cx="4137025" cy="3530829"/>
          </a:xfrm>
        </p:spPr>
        <p:txBody>
          <a:bodyPr/>
          <a:lstStyle/>
          <a:p>
            <a:r>
              <a:rPr lang="en-US" dirty="0"/>
              <a:t>Using low learning rate for the beginning will slow down the descent process</a:t>
            </a:r>
          </a:p>
          <a:p>
            <a:r>
              <a:rPr lang="en-US" dirty="0"/>
              <a:t>Using high learning rate facilitates the descent but may overshoot the minimum to cause oscillations.</a:t>
            </a:r>
          </a:p>
          <a:p>
            <a:r>
              <a:rPr lang="en-US" dirty="0"/>
              <a:t>Gradual reduction of the learning rate will make the process fast and not overshooting the minimum.</a:t>
            </a:r>
          </a:p>
          <a:p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27B59E6-D6F5-820E-02A6-7C6ABE1617D1}"/>
              </a:ext>
            </a:extLst>
          </p:cNvPr>
          <p:cNvGrpSpPr/>
          <p:nvPr/>
        </p:nvGrpSpPr>
        <p:grpSpPr>
          <a:xfrm>
            <a:off x="5183194" y="1271801"/>
            <a:ext cx="3289111" cy="3179928"/>
            <a:chOff x="5030794" y="1424201"/>
            <a:chExt cx="3441511" cy="317992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989212F-83C9-75B4-1D93-C1E4413AAA63}"/>
                </a:ext>
              </a:extLst>
            </p:cNvPr>
            <p:cNvGrpSpPr/>
            <p:nvPr/>
          </p:nvGrpSpPr>
          <p:grpSpPr>
            <a:xfrm>
              <a:off x="5030794" y="1424201"/>
              <a:ext cx="3441511" cy="3179928"/>
              <a:chOff x="4291424" y="1073623"/>
              <a:chExt cx="4636487" cy="3484728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17E1DB80-CD06-0109-B123-91D76E855BF4}"/>
                  </a:ext>
                </a:extLst>
              </p:cNvPr>
              <p:cNvSpPr/>
              <p:nvPr/>
            </p:nvSpPr>
            <p:spPr bwMode="auto">
              <a:xfrm>
                <a:off x="4291424" y="1073623"/>
                <a:ext cx="2374711" cy="3480179"/>
              </a:xfrm>
              <a:custGeom>
                <a:avLst/>
                <a:gdLst>
                  <a:gd name="connsiteX0" fmla="*/ 0 w 2374711"/>
                  <a:gd name="connsiteY0" fmla="*/ 0 h 3480179"/>
                  <a:gd name="connsiteX1" fmla="*/ 300251 w 2374711"/>
                  <a:gd name="connsiteY1" fmla="*/ 1446663 h 3480179"/>
                  <a:gd name="connsiteX2" fmla="*/ 668740 w 2374711"/>
                  <a:gd name="connsiteY2" fmla="*/ 2374711 h 3480179"/>
                  <a:gd name="connsiteX3" fmla="*/ 1201003 w 2374711"/>
                  <a:gd name="connsiteY3" fmla="*/ 3057099 h 3480179"/>
                  <a:gd name="connsiteX4" fmla="*/ 1733266 w 2374711"/>
                  <a:gd name="connsiteY4" fmla="*/ 3370997 h 3480179"/>
                  <a:gd name="connsiteX5" fmla="*/ 2374711 w 2374711"/>
                  <a:gd name="connsiteY5" fmla="*/ 3480179 h 34801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74711" h="3480179">
                    <a:moveTo>
                      <a:pt x="0" y="0"/>
                    </a:moveTo>
                    <a:cubicBezTo>
                      <a:pt x="94397" y="525439"/>
                      <a:pt x="188794" y="1050878"/>
                      <a:pt x="300251" y="1446663"/>
                    </a:cubicBezTo>
                    <a:cubicBezTo>
                      <a:pt x="411708" y="1842448"/>
                      <a:pt x="518615" y="2106305"/>
                      <a:pt x="668740" y="2374711"/>
                    </a:cubicBezTo>
                    <a:cubicBezTo>
                      <a:pt x="818865" y="2643117"/>
                      <a:pt x="1023582" y="2891051"/>
                      <a:pt x="1201003" y="3057099"/>
                    </a:cubicBezTo>
                    <a:cubicBezTo>
                      <a:pt x="1378424" y="3223147"/>
                      <a:pt x="1537648" y="3300484"/>
                      <a:pt x="1733266" y="3370997"/>
                    </a:cubicBezTo>
                    <a:cubicBezTo>
                      <a:pt x="1928884" y="3441510"/>
                      <a:pt x="2151797" y="3460844"/>
                      <a:pt x="2374711" y="3480179"/>
                    </a:cubicBezTo>
                  </a:path>
                </a:pathLst>
              </a:custGeom>
              <a:noFill/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630A901B-1477-FF43-845A-1793AAE7C178}"/>
                  </a:ext>
                </a:extLst>
              </p:cNvPr>
              <p:cNvSpPr/>
              <p:nvPr/>
            </p:nvSpPr>
            <p:spPr bwMode="auto">
              <a:xfrm flipH="1">
                <a:off x="6553200" y="1078172"/>
                <a:ext cx="2374711" cy="3480179"/>
              </a:xfrm>
              <a:custGeom>
                <a:avLst/>
                <a:gdLst>
                  <a:gd name="connsiteX0" fmla="*/ 0 w 2374711"/>
                  <a:gd name="connsiteY0" fmla="*/ 0 h 3480179"/>
                  <a:gd name="connsiteX1" fmla="*/ 300251 w 2374711"/>
                  <a:gd name="connsiteY1" fmla="*/ 1446663 h 3480179"/>
                  <a:gd name="connsiteX2" fmla="*/ 668740 w 2374711"/>
                  <a:gd name="connsiteY2" fmla="*/ 2374711 h 3480179"/>
                  <a:gd name="connsiteX3" fmla="*/ 1201003 w 2374711"/>
                  <a:gd name="connsiteY3" fmla="*/ 3057099 h 3480179"/>
                  <a:gd name="connsiteX4" fmla="*/ 1733266 w 2374711"/>
                  <a:gd name="connsiteY4" fmla="*/ 3370997 h 3480179"/>
                  <a:gd name="connsiteX5" fmla="*/ 2374711 w 2374711"/>
                  <a:gd name="connsiteY5" fmla="*/ 3480179 h 34801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74711" h="3480179">
                    <a:moveTo>
                      <a:pt x="0" y="0"/>
                    </a:moveTo>
                    <a:cubicBezTo>
                      <a:pt x="94397" y="525439"/>
                      <a:pt x="188794" y="1050878"/>
                      <a:pt x="300251" y="1446663"/>
                    </a:cubicBezTo>
                    <a:cubicBezTo>
                      <a:pt x="411708" y="1842448"/>
                      <a:pt x="518615" y="2106305"/>
                      <a:pt x="668740" y="2374711"/>
                    </a:cubicBezTo>
                    <a:cubicBezTo>
                      <a:pt x="818865" y="2643117"/>
                      <a:pt x="1023582" y="2891051"/>
                      <a:pt x="1201003" y="3057099"/>
                    </a:cubicBezTo>
                    <a:cubicBezTo>
                      <a:pt x="1378424" y="3223147"/>
                      <a:pt x="1537648" y="3300484"/>
                      <a:pt x="1733266" y="3370997"/>
                    </a:cubicBezTo>
                    <a:cubicBezTo>
                      <a:pt x="1928884" y="3441510"/>
                      <a:pt x="2151797" y="3460844"/>
                      <a:pt x="2374711" y="3480179"/>
                    </a:cubicBezTo>
                  </a:path>
                </a:pathLst>
              </a:custGeom>
              <a:noFill/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889E060-9625-6538-4000-C9E304B5EDE8}"/>
                </a:ext>
              </a:extLst>
            </p:cNvPr>
            <p:cNvSpPr/>
            <p:nvPr/>
          </p:nvSpPr>
          <p:spPr bwMode="auto">
            <a:xfrm>
              <a:off x="8083426" y="1855528"/>
              <a:ext cx="216603" cy="228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CC455962-8A4F-A022-09FF-437EE0F891AF}"/>
                </a:ext>
              </a:extLst>
            </p:cNvPr>
            <p:cNvCxnSpPr/>
            <p:nvPr/>
          </p:nvCxnSpPr>
          <p:spPr bwMode="auto">
            <a:xfrm flipH="1">
              <a:off x="7988876" y="2122228"/>
              <a:ext cx="189203" cy="1028701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2060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1440668-3256-6991-8895-F8619D4CA5F8}"/>
                </a:ext>
              </a:extLst>
            </p:cNvPr>
            <p:cNvCxnSpPr/>
            <p:nvPr/>
          </p:nvCxnSpPr>
          <p:spPr bwMode="auto">
            <a:xfrm flipH="1">
              <a:off x="7661276" y="3173107"/>
              <a:ext cx="360071" cy="901199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2060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B0837B76-EEAD-073D-80A6-8F084CEF432D}"/>
                </a:ext>
              </a:extLst>
            </p:cNvPr>
            <p:cNvCxnSpPr>
              <a:endCxn id="14" idx="4"/>
            </p:cNvCxnSpPr>
            <p:nvPr/>
          </p:nvCxnSpPr>
          <p:spPr bwMode="auto">
            <a:xfrm flipH="1">
              <a:off x="6317340" y="4074306"/>
              <a:ext cx="1343936" cy="42604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2060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0445F242-34EB-A41E-DFF8-904AF85FFEAB}"/>
                </a:ext>
              </a:extLst>
            </p:cNvPr>
            <p:cNvCxnSpPr>
              <a:endCxn id="15" idx="4"/>
            </p:cNvCxnSpPr>
            <p:nvPr/>
          </p:nvCxnSpPr>
          <p:spPr bwMode="auto">
            <a:xfrm>
              <a:off x="6412958" y="4502342"/>
              <a:ext cx="772801" cy="2155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2060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A1BB70D-5A19-0DCD-FB1D-46569ECAAB05}"/>
                </a:ext>
              </a:extLst>
            </p:cNvPr>
            <p:cNvCxnSpPr/>
            <p:nvPr/>
          </p:nvCxnSpPr>
          <p:spPr bwMode="auto">
            <a:xfrm flipH="1">
              <a:off x="6615753" y="4506891"/>
              <a:ext cx="520650" cy="4593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2060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9684081-BC00-B37A-4454-43816ACD0911}"/>
                </a:ext>
              </a:extLst>
            </p:cNvPr>
            <p:cNvSpPr txBox="1"/>
            <p:nvPr/>
          </p:nvSpPr>
          <p:spPr>
            <a:xfrm>
              <a:off x="5953382" y="2141327"/>
              <a:ext cx="199390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Graduate reduction of the learning rate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5328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1D5ECACB-D045-FAE2-D495-F2447CAAB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285750"/>
            <a:ext cx="8534399" cy="490538"/>
          </a:xfrm>
        </p:spPr>
        <p:txBody>
          <a:bodyPr/>
          <a:lstStyle/>
          <a:p>
            <a:r>
              <a:rPr lang="en-US" dirty="0"/>
              <a:t>Gradual Reduction of the Learning Rate by Epoch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72C2F44-449B-A010-DB84-C929A128B0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5472" y="1047751"/>
            <a:ext cx="3984127" cy="1543618"/>
          </a:xfrm>
        </p:spPr>
        <p:txBody>
          <a:bodyPr/>
          <a:lstStyle/>
          <a:p>
            <a:r>
              <a:rPr lang="en-US" dirty="0"/>
              <a:t>Start with the initial learning rate r to go through epoch 1.</a:t>
            </a:r>
          </a:p>
          <a:p>
            <a:r>
              <a:rPr lang="en-US" dirty="0"/>
              <a:t>Then reduce the learning rate to go through epoch 2.</a:t>
            </a:r>
          </a:p>
          <a:p>
            <a:r>
              <a:rPr lang="en-US" dirty="0"/>
              <a:t>… and so on.</a:t>
            </a:r>
          </a:p>
          <a:p>
            <a:endParaRPr lang="en-US" dirty="0"/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3E53E987-8A79-E330-EF48-4BEC589B8769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09601" y="3575437"/>
            <a:ext cx="3809998" cy="110497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where rₒ is the initial learning rate, </a:t>
            </a:r>
            <a:r>
              <a:rPr lang="el-GR" dirty="0"/>
              <a:t>γ</a:t>
            </a:r>
            <a:r>
              <a:rPr lang="en-US" dirty="0"/>
              <a:t> is the decay rate, and e is the epoch sequential number.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A1EE0C3-C49B-4380-527C-183528392CFD}"/>
              </a:ext>
            </a:extLst>
          </p:cNvPr>
          <p:cNvGrpSpPr/>
          <p:nvPr/>
        </p:nvGrpSpPr>
        <p:grpSpPr>
          <a:xfrm>
            <a:off x="5105400" y="1072653"/>
            <a:ext cx="3863454" cy="495411"/>
            <a:chOff x="4648200" y="1107096"/>
            <a:chExt cx="3863454" cy="495411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8E8FAF46-A0D5-D778-5BEC-914D4AC4DD6D}"/>
                </a:ext>
              </a:extLst>
            </p:cNvPr>
            <p:cNvSpPr/>
            <p:nvPr/>
          </p:nvSpPr>
          <p:spPr bwMode="auto">
            <a:xfrm>
              <a:off x="4648200" y="1111969"/>
              <a:ext cx="1295400" cy="490538"/>
            </a:xfrm>
            <a:prstGeom prst="rect">
              <a:avLst/>
            </a:prstGeom>
            <a:solidFill>
              <a:srgbClr val="EFFBFF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Epoch 1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3C80E13-D936-FF5A-D4BE-A040C524718F}"/>
                </a:ext>
              </a:extLst>
            </p:cNvPr>
            <p:cNvSpPr/>
            <p:nvPr/>
          </p:nvSpPr>
          <p:spPr bwMode="auto">
            <a:xfrm>
              <a:off x="5920854" y="1107096"/>
              <a:ext cx="1295400" cy="490538"/>
            </a:xfrm>
            <a:prstGeom prst="rect">
              <a:avLst/>
            </a:prstGeom>
            <a:solidFill>
              <a:srgbClr val="EFFBFF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Epoch 2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CE98583-AB21-0871-5CF2-0BDF8E9850CA}"/>
                </a:ext>
              </a:extLst>
            </p:cNvPr>
            <p:cNvSpPr/>
            <p:nvPr/>
          </p:nvSpPr>
          <p:spPr bwMode="auto">
            <a:xfrm>
              <a:off x="7216254" y="1111969"/>
              <a:ext cx="1295400" cy="490538"/>
            </a:xfrm>
            <a:prstGeom prst="rect">
              <a:avLst/>
            </a:prstGeom>
            <a:solidFill>
              <a:srgbClr val="EFFBFF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…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7BDE639F-CBFE-E80A-514C-E31FD7819E1D}"/>
              </a:ext>
            </a:extLst>
          </p:cNvPr>
          <p:cNvSpPr txBox="1"/>
          <p:nvPr/>
        </p:nvSpPr>
        <p:spPr>
          <a:xfrm>
            <a:off x="4239904" y="1091173"/>
            <a:ext cx="891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(X, Y)</a:t>
            </a:r>
          </a:p>
        </p:txBody>
      </p:sp>
      <p:graphicFrame>
        <p:nvGraphicFramePr>
          <p:cNvPr id="22" name="Object 21">
            <a:extLst>
              <a:ext uri="{FF2B5EF4-FFF2-40B4-BE49-F238E27FC236}">
                <a16:creationId xmlns:a16="http://schemas.microsoft.com/office/drawing/2014/main" id="{2FB24FE0-BD05-38D7-D5FE-6BA762F6E9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1435803"/>
              </p:ext>
            </p:extLst>
          </p:nvPr>
        </p:nvGraphicFramePr>
        <p:xfrm>
          <a:off x="1348334" y="2504018"/>
          <a:ext cx="1475605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22080" imgH="419040" progId="Equation.DSMT4">
                  <p:embed/>
                </p:oleObj>
              </mc:Choice>
              <mc:Fallback>
                <p:oleObj name="Equation" r:id="rId2" imgW="62208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348334" y="2504018"/>
                        <a:ext cx="1475605" cy="993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557B8FA8-62A5-745C-2376-605375F77B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2918900"/>
              </p:ext>
            </p:extLst>
          </p:nvPr>
        </p:nvGraphicFramePr>
        <p:xfrm>
          <a:off x="4890896" y="2038350"/>
          <a:ext cx="367421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5082">
                  <a:extLst>
                    <a:ext uri="{9D8B030D-6E8A-4147-A177-3AD203B41FA5}">
                      <a16:colId xmlns:a16="http://schemas.microsoft.com/office/drawing/2014/main" val="3610012659"/>
                    </a:ext>
                  </a:extLst>
                </a:gridCol>
                <a:gridCol w="2079128">
                  <a:extLst>
                    <a:ext uri="{9D8B030D-6E8A-4147-A177-3AD203B41FA5}">
                      <a16:colId xmlns:a16="http://schemas.microsoft.com/office/drawing/2014/main" val="93588939"/>
                    </a:ext>
                  </a:extLst>
                </a:gridCol>
              </a:tblGrid>
              <a:tr h="225216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Initial learning rate, rₒ = 0.2; </a:t>
                      </a:r>
                    </a:p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Decay rate, </a:t>
                      </a:r>
                      <a:r>
                        <a:rPr lang="el-GR" sz="1800" b="0" dirty="0">
                          <a:solidFill>
                            <a:schemeClr val="tx1"/>
                          </a:solidFill>
                        </a:rPr>
                        <a:t>γ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 = 1,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4867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Epoch (e)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Learning rate, (r)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3628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8275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0.067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1996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6052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0.04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68154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7444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1D5ECACB-D045-FAE2-D495-F2447CAAB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285750"/>
            <a:ext cx="7391400" cy="490538"/>
          </a:xfrm>
        </p:spPr>
        <p:txBody>
          <a:bodyPr/>
          <a:lstStyle/>
          <a:p>
            <a:r>
              <a:rPr lang="en-US" dirty="0"/>
              <a:t>Other Learning Rate Decay Methods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72C2F44-449B-A010-DB84-C929A128B0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5472" y="1047751"/>
            <a:ext cx="3984127" cy="154361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Many other methods can be applied to manage learning rate decay:</a:t>
            </a:r>
          </a:p>
          <a:p>
            <a:endParaRPr lang="en-US" dirty="0"/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3E53E987-8A79-E330-EF48-4BEC589B8769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90184" y="2092659"/>
            <a:ext cx="8218344" cy="1104979"/>
          </a:xfrm>
        </p:spPr>
        <p:txBody>
          <a:bodyPr/>
          <a:lstStyle/>
          <a:p>
            <a:r>
              <a:rPr lang="en-US" dirty="0"/>
              <a:t>r = </a:t>
            </a:r>
            <a:r>
              <a:rPr lang="el-GR" dirty="0"/>
              <a:t>α</a:t>
            </a:r>
            <a:r>
              <a:rPr lang="en-US" baseline="30000" dirty="0"/>
              <a:t>e</a:t>
            </a:r>
            <a:r>
              <a:rPr lang="en-US" dirty="0"/>
              <a:t> rₒ, where </a:t>
            </a:r>
            <a:r>
              <a:rPr lang="el-GR" dirty="0"/>
              <a:t>α</a:t>
            </a:r>
            <a:r>
              <a:rPr lang="en-US" dirty="0"/>
              <a:t> &lt; 1 is the decay reductio rate and e is the epoch number (Exponential decay)</a:t>
            </a:r>
          </a:p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Step down decay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Manual decay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A1EE0C3-C49B-4380-527C-183528392CFD}"/>
              </a:ext>
            </a:extLst>
          </p:cNvPr>
          <p:cNvGrpSpPr/>
          <p:nvPr/>
        </p:nvGrpSpPr>
        <p:grpSpPr>
          <a:xfrm>
            <a:off x="5105400" y="1072653"/>
            <a:ext cx="3863454" cy="495411"/>
            <a:chOff x="4648200" y="1107096"/>
            <a:chExt cx="3863454" cy="495411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8E8FAF46-A0D5-D778-5BEC-914D4AC4DD6D}"/>
                </a:ext>
              </a:extLst>
            </p:cNvPr>
            <p:cNvSpPr/>
            <p:nvPr/>
          </p:nvSpPr>
          <p:spPr bwMode="auto">
            <a:xfrm>
              <a:off x="4648200" y="1111969"/>
              <a:ext cx="1295400" cy="490538"/>
            </a:xfrm>
            <a:prstGeom prst="rect">
              <a:avLst/>
            </a:prstGeom>
            <a:solidFill>
              <a:srgbClr val="EFFBFF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Epoch 1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3C80E13-D936-FF5A-D4BE-A040C524718F}"/>
                </a:ext>
              </a:extLst>
            </p:cNvPr>
            <p:cNvSpPr/>
            <p:nvPr/>
          </p:nvSpPr>
          <p:spPr bwMode="auto">
            <a:xfrm>
              <a:off x="5920854" y="1107096"/>
              <a:ext cx="1295400" cy="490538"/>
            </a:xfrm>
            <a:prstGeom prst="rect">
              <a:avLst/>
            </a:prstGeom>
            <a:solidFill>
              <a:srgbClr val="EFFBFF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Epoch 2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CE98583-AB21-0871-5CF2-0BDF8E9850CA}"/>
                </a:ext>
              </a:extLst>
            </p:cNvPr>
            <p:cNvSpPr/>
            <p:nvPr/>
          </p:nvSpPr>
          <p:spPr bwMode="auto">
            <a:xfrm>
              <a:off x="7216254" y="1111969"/>
              <a:ext cx="1295400" cy="490538"/>
            </a:xfrm>
            <a:prstGeom prst="rect">
              <a:avLst/>
            </a:prstGeom>
            <a:solidFill>
              <a:srgbClr val="EFFBFF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…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7BDE639F-CBFE-E80A-514C-E31FD7819E1D}"/>
              </a:ext>
            </a:extLst>
          </p:cNvPr>
          <p:cNvSpPr txBox="1"/>
          <p:nvPr/>
        </p:nvSpPr>
        <p:spPr>
          <a:xfrm>
            <a:off x="4239904" y="1091173"/>
            <a:ext cx="891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(X, Y)</a:t>
            </a:r>
          </a:p>
        </p:txBody>
      </p:sp>
      <p:graphicFrame>
        <p:nvGraphicFramePr>
          <p:cNvPr id="22" name="Object 21">
            <a:extLst>
              <a:ext uri="{FF2B5EF4-FFF2-40B4-BE49-F238E27FC236}">
                <a16:creationId xmlns:a16="http://schemas.microsoft.com/office/drawing/2014/main" id="{2FB24FE0-BD05-38D7-D5FE-6BA762F6E9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3897912"/>
              </p:ext>
            </p:extLst>
          </p:nvPr>
        </p:nvGraphicFramePr>
        <p:xfrm>
          <a:off x="985197" y="2726636"/>
          <a:ext cx="3365385" cy="9096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49080" imgH="419040" progId="Equation.DSMT4">
                  <p:embed/>
                </p:oleObj>
              </mc:Choice>
              <mc:Fallback>
                <p:oleObj name="Equation" r:id="rId2" imgW="1549080" imgH="419040" progId="Equation.DSMT4">
                  <p:embed/>
                  <p:pic>
                    <p:nvPicPr>
                      <p:cNvPr id="22" name="Object 21">
                        <a:extLst>
                          <a:ext uri="{FF2B5EF4-FFF2-40B4-BE49-F238E27FC236}">
                            <a16:creationId xmlns:a16="http://schemas.microsoft.com/office/drawing/2014/main" id="{2FB24FE0-BD05-38D7-D5FE-6BA762F6E93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85197" y="2726636"/>
                        <a:ext cx="3365385" cy="9096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" name="Group 14">
            <a:extLst>
              <a:ext uri="{FF2B5EF4-FFF2-40B4-BE49-F238E27FC236}">
                <a16:creationId xmlns:a16="http://schemas.microsoft.com/office/drawing/2014/main" id="{4B372C87-A2B5-D73B-03D7-351798CFDF5C}"/>
              </a:ext>
            </a:extLst>
          </p:cNvPr>
          <p:cNvGrpSpPr/>
          <p:nvPr/>
        </p:nvGrpSpPr>
        <p:grpSpPr>
          <a:xfrm>
            <a:off x="2909247" y="3481078"/>
            <a:ext cx="2577153" cy="1324214"/>
            <a:chOff x="2909247" y="3481078"/>
            <a:chExt cx="2577153" cy="1324214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F8E94FF4-D348-774E-5110-0AFF2BD7302B}"/>
                </a:ext>
              </a:extLst>
            </p:cNvPr>
            <p:cNvCxnSpPr/>
            <p:nvPr/>
          </p:nvCxnSpPr>
          <p:spPr bwMode="auto">
            <a:xfrm>
              <a:off x="3276600" y="3575437"/>
              <a:ext cx="0" cy="825113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2060"/>
              </a:solidFill>
              <a:prstDash val="solid"/>
              <a:miter lim="800000"/>
              <a:headEnd type="none" w="med" len="med"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DEC92E79-FE69-8813-D2F2-F9E4C6AB9EB3}"/>
                </a:ext>
              </a:extLst>
            </p:cNvPr>
            <p:cNvCxnSpPr/>
            <p:nvPr/>
          </p:nvCxnSpPr>
          <p:spPr bwMode="auto">
            <a:xfrm flipH="1" flipV="1">
              <a:off x="3276600" y="4392025"/>
              <a:ext cx="2057402" cy="8527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2060"/>
              </a:solidFill>
              <a:prstDash val="solid"/>
              <a:miter lim="800000"/>
              <a:headEnd type="none" w="med" len="med"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C644DE3-5D9C-D9A0-3FCE-A5AD69D5EC46}"/>
                </a:ext>
              </a:extLst>
            </p:cNvPr>
            <p:cNvCxnSpPr/>
            <p:nvPr/>
          </p:nvCxnSpPr>
          <p:spPr bwMode="auto">
            <a:xfrm flipH="1">
              <a:off x="3276600" y="3790950"/>
              <a:ext cx="4572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2060"/>
              </a:solidFill>
              <a:prstDash val="solid"/>
              <a:miter lim="800000"/>
              <a:headEnd type="none" w="med" len="med"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73EF32A-2FC0-C751-C5EE-30D5514AD215}"/>
                </a:ext>
              </a:extLst>
            </p:cNvPr>
            <p:cNvCxnSpPr/>
            <p:nvPr/>
          </p:nvCxnSpPr>
          <p:spPr bwMode="auto">
            <a:xfrm flipH="1">
              <a:off x="3733800" y="4019550"/>
              <a:ext cx="4572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2060"/>
              </a:solidFill>
              <a:prstDash val="solid"/>
              <a:miter lim="800000"/>
              <a:headEnd type="none" w="med" len="med"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BE267F4-4F64-7354-F636-E08C296AB1B0}"/>
                </a:ext>
              </a:extLst>
            </p:cNvPr>
            <p:cNvCxnSpPr/>
            <p:nvPr/>
          </p:nvCxnSpPr>
          <p:spPr bwMode="auto">
            <a:xfrm flipH="1">
              <a:off x="4239904" y="4171950"/>
              <a:ext cx="4572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2060"/>
              </a:solidFill>
              <a:prstDash val="solid"/>
              <a:miter lim="800000"/>
              <a:headEnd type="none" w="med" len="med"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99F4D10-B561-CBA3-AF00-EED1F36B3CA8}"/>
                </a:ext>
              </a:extLst>
            </p:cNvPr>
            <p:cNvCxnSpPr/>
            <p:nvPr/>
          </p:nvCxnSpPr>
          <p:spPr bwMode="auto">
            <a:xfrm flipH="1">
              <a:off x="4697104" y="4336581"/>
              <a:ext cx="4572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2060"/>
              </a:solidFill>
              <a:prstDash val="solid"/>
              <a:miter lim="800000"/>
              <a:headEnd type="none" w="med" len="med"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AED1F6E-030B-C640-E8D0-639B0142F7BB}"/>
                </a:ext>
              </a:extLst>
            </p:cNvPr>
            <p:cNvSpPr txBox="1"/>
            <p:nvPr/>
          </p:nvSpPr>
          <p:spPr>
            <a:xfrm>
              <a:off x="5105400" y="4435960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6EA8EEB-8E8B-FB00-F17E-D4A05CFB889D}"/>
                </a:ext>
              </a:extLst>
            </p:cNvPr>
            <p:cNvSpPr txBox="1"/>
            <p:nvPr/>
          </p:nvSpPr>
          <p:spPr>
            <a:xfrm>
              <a:off x="2909247" y="3481078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68392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6AC1E5B-0BA6-01CC-1FE5-0232DD51DD0A}"/>
              </a:ext>
            </a:extLst>
          </p:cNvPr>
          <p:cNvSpPr txBox="1"/>
          <p:nvPr/>
        </p:nvSpPr>
        <p:spPr>
          <a:xfrm rot="20891098">
            <a:off x="1814704" y="1851047"/>
            <a:ext cx="57377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333399"/>
                </a:solidFill>
              </a:rPr>
              <a:t>The Problem of Local Optima and Plateaus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7D4B5C-0117-C1CC-744B-5A2E68CCCB15}"/>
              </a:ext>
            </a:extLst>
          </p:cNvPr>
          <p:cNvSpPr txBox="1"/>
          <p:nvPr/>
        </p:nvSpPr>
        <p:spPr>
          <a:xfrm>
            <a:off x="7772400" y="4552950"/>
            <a:ext cx="8001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4208401886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solidFill>
          <a:schemeClr val="accent1"/>
        </a:solidFill>
        <a:ln w="25400" cap="flat" cmpd="sng" algn="ctr">
          <a:solidFill>
            <a:srgbClr val="002060"/>
          </a:solidFill>
          <a:prstDash val="solid"/>
          <a:miter lim="800000"/>
          <a:headEnd type="none" w="med" len="med"/>
          <a:tailEnd type="none" w="lg" len="lg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58102</TotalTime>
  <Words>1915</Words>
  <Application>Microsoft Office PowerPoint</Application>
  <PresentationFormat>On-screen Show (16:9)</PresentationFormat>
  <Paragraphs>237</Paragraphs>
  <Slides>34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Tahoma</vt:lpstr>
      <vt:lpstr>Wingdings</vt:lpstr>
      <vt:lpstr>Blends</vt:lpstr>
      <vt:lpstr>Equation</vt:lpstr>
      <vt:lpstr>Chapter 11 – Learning Rates Decay and Hyperparameters</vt:lpstr>
      <vt:lpstr>In This Chapter</vt:lpstr>
      <vt:lpstr>PowerPoint Presentation</vt:lpstr>
      <vt:lpstr>What is Learning Rate Decay</vt:lpstr>
      <vt:lpstr>Learning Rate Decay Technique</vt:lpstr>
      <vt:lpstr>Gradual Reduction of the Learning Rate</vt:lpstr>
      <vt:lpstr>Gradual Reduction of the Learning Rate by Epoch</vt:lpstr>
      <vt:lpstr>Other Learning Rate Decay Methods</vt:lpstr>
      <vt:lpstr>PowerPoint Presentation</vt:lpstr>
      <vt:lpstr>Local Optima</vt:lpstr>
      <vt:lpstr>Problem of Plateaus</vt:lpstr>
      <vt:lpstr>PowerPoint Presentation</vt:lpstr>
      <vt:lpstr>Tuning Hyperparameters</vt:lpstr>
      <vt:lpstr>Hyperparameters Impact Levels</vt:lpstr>
      <vt:lpstr>Try Random Values - Avoid Grids</vt:lpstr>
      <vt:lpstr>Find the Right Scale</vt:lpstr>
      <vt:lpstr>Learning Rate Search (1/2)</vt:lpstr>
      <vt:lpstr>Learning Rate Search (2/2)</vt:lpstr>
      <vt:lpstr>Number of Hidden Layers</vt:lpstr>
      <vt:lpstr>A Single Model vs Multiple Models</vt:lpstr>
      <vt:lpstr>PowerPoint Presentation</vt:lpstr>
      <vt:lpstr>Normalize Inputs to Speed up Learning Process</vt:lpstr>
      <vt:lpstr>Normalize Z and A by Layer</vt:lpstr>
      <vt:lpstr>PowerPoint Presentation</vt:lpstr>
      <vt:lpstr>Batch Normalization</vt:lpstr>
      <vt:lpstr>Batch Normalizing Transform Applied to Activation X over a Mini-Batch</vt:lpstr>
      <vt:lpstr>Explanation for Batch Normalization </vt:lpstr>
      <vt:lpstr>Adding Batch Norm to a Network</vt:lpstr>
      <vt:lpstr>Working with Mini-Batches</vt:lpstr>
      <vt:lpstr>Covariate Shift</vt:lpstr>
      <vt:lpstr>Detecting Covariate Shift (1/2)</vt:lpstr>
      <vt:lpstr>Detecting Covariate Shift (2/2)</vt:lpstr>
      <vt:lpstr>Working with Shifting Input Distribution</vt:lpstr>
      <vt:lpstr>Chapter 11 – Learning Rates Decay and Hyperparameters</vt:lpstr>
    </vt:vector>
  </TitlesOfParts>
  <Company>Lincoln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 –Tools for Java Development</dc:title>
  <dc:creator>Sergey K. Aityan</dc:creator>
  <cp:lastModifiedBy>Aityan, Sergey</cp:lastModifiedBy>
  <cp:revision>872</cp:revision>
  <cp:lastPrinted>1601-01-01T00:00:00Z</cp:lastPrinted>
  <dcterms:created xsi:type="dcterms:W3CDTF">2003-11-11T09:16:48Z</dcterms:created>
  <dcterms:modified xsi:type="dcterms:W3CDTF">2024-08-22T04:33:52Z</dcterms:modified>
</cp:coreProperties>
</file>