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835" r:id="rId2"/>
    <p:sldId id="930" r:id="rId3"/>
    <p:sldId id="960" r:id="rId4"/>
    <p:sldId id="964" r:id="rId5"/>
    <p:sldId id="968" r:id="rId6"/>
    <p:sldId id="967" r:id="rId7"/>
    <p:sldId id="973" r:id="rId8"/>
    <p:sldId id="969" r:id="rId9"/>
    <p:sldId id="970" r:id="rId10"/>
    <p:sldId id="971" r:id="rId11"/>
    <p:sldId id="966" r:id="rId12"/>
    <p:sldId id="974" r:id="rId13"/>
    <p:sldId id="961" r:id="rId14"/>
    <p:sldId id="975" r:id="rId15"/>
    <p:sldId id="963" r:id="rId16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D1"/>
    <a:srgbClr val="EFFBFF"/>
    <a:srgbClr val="E1FCFF"/>
    <a:srgbClr val="B9EDFF"/>
    <a:srgbClr val="FFE5E5"/>
    <a:srgbClr val="FFC1C1"/>
    <a:srgbClr val="B8F8A6"/>
    <a:srgbClr val="FFFFFF"/>
    <a:srgbClr val="FF0000"/>
    <a:srgbClr val="FF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0929"/>
  </p:normalViewPr>
  <p:slideViewPr>
    <p:cSldViewPr>
      <p:cViewPr varScale="1">
        <p:scale>
          <a:sx n="139" d="100"/>
          <a:sy n="139" d="100"/>
        </p:scale>
        <p:origin x="72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1047751"/>
            <a:ext cx="3984127" cy="3657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1047751"/>
            <a:ext cx="3984127" cy="363266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1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62468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14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277094" y="4863299"/>
            <a:ext cx="258981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12 – </a:t>
            </a:r>
            <a:r>
              <a:rPr lang="en-US" sz="1350" dirty="0" err="1"/>
              <a:t>Softmax</a:t>
            </a:r>
            <a:r>
              <a:rPr lang="en-US" sz="1350" dirty="0"/>
              <a:t> Classifier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762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82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38550"/>
            <a:ext cx="6096000" cy="533400"/>
          </a:xfrm>
        </p:spPr>
        <p:txBody>
          <a:bodyPr/>
          <a:lstStyle/>
          <a:p>
            <a:pPr marL="2459038" indent="-2459038"/>
            <a:r>
              <a:rPr lang="en-US" dirty="0"/>
              <a:t>Chapter 12 –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27349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370-5B18-3377-03B5-BB6A68E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5750"/>
            <a:ext cx="8534401" cy="490538"/>
          </a:xfrm>
        </p:spPr>
        <p:txBody>
          <a:bodyPr/>
          <a:lstStyle/>
          <a:p>
            <a:pPr algn="r"/>
            <a:r>
              <a:rPr lang="en-US" dirty="0" err="1"/>
              <a:t>Softmax</a:t>
            </a:r>
            <a:r>
              <a:rPr lang="en-US" dirty="0"/>
              <a:t> as Multinomial Logistic Regression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66B-A64E-52B2-C4BF-635348EB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For convenience, we will also write θ to denote all the parameters of our model. </a:t>
            </a:r>
          </a:p>
          <a:p>
            <a:r>
              <a:rPr lang="en-US" sz="1900" dirty="0"/>
              <a:t>In the implementation of </a:t>
            </a:r>
            <a:r>
              <a:rPr lang="en-US" sz="1900" dirty="0" err="1"/>
              <a:t>softmax</a:t>
            </a:r>
            <a:r>
              <a:rPr lang="en-US" sz="1900" dirty="0"/>
              <a:t> regression, it is usually convenient to represent θ as a n-by-K matrix obtained by concatenating θ</a:t>
            </a:r>
            <a:r>
              <a:rPr lang="en-US" sz="1900" baseline="30000" dirty="0"/>
              <a:t>(1)</a:t>
            </a:r>
            <a:r>
              <a:rPr lang="en-US" sz="1900" dirty="0"/>
              <a:t>,θ</a:t>
            </a:r>
            <a:r>
              <a:rPr lang="en-US" sz="1900" baseline="30000" dirty="0"/>
              <a:t>(2)</a:t>
            </a:r>
            <a:r>
              <a:rPr lang="en-US" sz="1900" dirty="0"/>
              <a:t>,…,θ</a:t>
            </a:r>
            <a:r>
              <a:rPr lang="en-US" sz="1900" baseline="30000" dirty="0"/>
              <a:t>(K)</a:t>
            </a:r>
            <a:r>
              <a:rPr lang="en-US" sz="1900" dirty="0"/>
              <a:t> into columns, so that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D8F67A-7420-66E9-CBD5-62F5C46D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043712"/>
              </p:ext>
            </p:extLst>
          </p:nvPr>
        </p:nvGraphicFramePr>
        <p:xfrm>
          <a:off x="2362200" y="2876550"/>
          <a:ext cx="3558053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711000" progId="Equation.DSMT4">
                  <p:embed/>
                </p:oleObj>
              </mc:Choice>
              <mc:Fallback>
                <p:oleObj name="Equation" r:id="rId2" imgW="162540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AD8F67A-7420-66E9-CBD5-62F5C46D4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2200" y="2876550"/>
                        <a:ext cx="3558053" cy="155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1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20201" y="2174301"/>
            <a:ext cx="660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Cost Function for </a:t>
            </a:r>
            <a:r>
              <a:rPr lang="en-US" sz="3600" dirty="0" err="1">
                <a:solidFill>
                  <a:srgbClr val="333399"/>
                </a:solidFill>
              </a:rPr>
              <a:t>Softmax</a:t>
            </a:r>
            <a:endParaRPr lang="en-US" sz="36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6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9541-9B7A-BB9A-C223-7894C237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B9CE-9645-B186-E39B-BD90EE58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98321"/>
            <a:ext cx="7696198" cy="3456385"/>
          </a:xfrm>
        </p:spPr>
        <p:txBody>
          <a:bodyPr/>
          <a:lstStyle/>
          <a:p>
            <a:r>
              <a:rPr lang="en-US" dirty="0"/>
              <a:t>The indicator function of A is the Iverson bracket of the property of belonging to A.</a:t>
            </a:r>
          </a:p>
          <a:p>
            <a:r>
              <a:rPr lang="en-US" dirty="0"/>
              <a:t>The indicator function of A. 1</a:t>
            </a:r>
            <a:r>
              <a:rPr lang="en-US" baseline="-25000" dirty="0"/>
              <a:t>A</a:t>
            </a:r>
            <a:r>
              <a:rPr lang="en-US" dirty="0"/>
              <a:t>(x),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	[2*2=4] = 1</a:t>
            </a:r>
          </a:p>
          <a:p>
            <a:pPr marL="0" indent="0">
              <a:buNone/>
            </a:pPr>
            <a:r>
              <a:rPr lang="en-US" dirty="0"/>
              <a:t>	[2*2=5] 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{\displaystyle \mathbf {1} _{A}(x)=[x\in A].}">
            <a:extLst>
              <a:ext uri="{FF2B5EF4-FFF2-40B4-BE49-F238E27FC236}">
                <a16:creationId xmlns:a16="http://schemas.microsoft.com/office/drawing/2014/main" id="{F50F0ECE-A3C8-1A4D-8AC6-941A1E9F3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772F28-C349-D729-B5E7-D3E79F1FC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87653"/>
              </p:ext>
            </p:extLst>
          </p:nvPr>
        </p:nvGraphicFramePr>
        <p:xfrm>
          <a:off x="2133600" y="2266950"/>
          <a:ext cx="4244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457200" progId="Equation.DSMT4">
                  <p:embed/>
                </p:oleObj>
              </mc:Choice>
              <mc:Fallback>
                <p:oleObj name="Equation" r:id="rId2" imgW="2197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600" y="2266950"/>
                        <a:ext cx="42449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06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21573" cy="490538"/>
          </a:xfrm>
        </p:spPr>
        <p:txBody>
          <a:bodyPr/>
          <a:lstStyle/>
          <a:p>
            <a:r>
              <a:rPr lang="en-US" dirty="0"/>
              <a:t>Cost Function for </a:t>
            </a:r>
            <a:r>
              <a:rPr lang="en-US" dirty="0" err="1"/>
              <a:t>Softmax</a:t>
            </a:r>
            <a:r>
              <a:rPr lang="en-US" dirty="0"/>
              <a:t> Regression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CBEB-CAFD-9C16-2CCC-6B622F51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835995"/>
            <a:ext cx="8328025" cy="1092429"/>
          </a:xfrm>
        </p:spPr>
        <p:txBody>
          <a:bodyPr/>
          <a:lstStyle/>
          <a:p>
            <a:r>
              <a:rPr lang="en-US" dirty="0"/>
              <a:t>We now describe the cost function that we’ll use for </a:t>
            </a:r>
            <a:r>
              <a:rPr lang="en-US" dirty="0" err="1"/>
              <a:t>softmax</a:t>
            </a:r>
            <a:r>
              <a:rPr lang="en-US" dirty="0"/>
              <a:t> regression. </a:t>
            </a:r>
          </a:p>
          <a:p>
            <a:r>
              <a:rPr lang="en-US" dirty="0"/>
              <a:t>In the equation below, 1{⋅} is the ”‘indicator function,” so that </a:t>
            </a:r>
            <a:br>
              <a:rPr lang="en-US" dirty="0"/>
            </a:br>
            <a:r>
              <a:rPr lang="en-US" dirty="0"/>
              <a:t>1{a true statement}=1, and 1{a false statement}=0. </a:t>
            </a:r>
          </a:p>
          <a:p>
            <a:r>
              <a:rPr lang="en-US" dirty="0"/>
              <a:t>The cost function can be written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 not use 1/M multiplier because all probabilities are normalized to the sum equal one.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320465B-261F-77F9-E518-CEE5B84FD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10562"/>
              </p:ext>
            </p:extLst>
          </p:nvPr>
        </p:nvGraphicFramePr>
        <p:xfrm>
          <a:off x="987425" y="2647950"/>
          <a:ext cx="64770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609480" progId="Equation.DSMT4">
                  <p:embed/>
                </p:oleObj>
              </mc:Choice>
              <mc:Fallback>
                <p:oleObj name="Equation" r:id="rId2" imgW="31492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7425" y="2647950"/>
                        <a:ext cx="647700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09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21573" cy="490538"/>
          </a:xfrm>
        </p:spPr>
        <p:txBody>
          <a:bodyPr/>
          <a:lstStyle/>
          <a:p>
            <a:r>
              <a:rPr lang="en-US" dirty="0"/>
              <a:t>Cost Function for </a:t>
            </a:r>
            <a:r>
              <a:rPr lang="en-US" dirty="0" err="1"/>
              <a:t>Softmax</a:t>
            </a:r>
            <a:r>
              <a:rPr lang="en-US" dirty="0"/>
              <a:t> Regression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CBEB-CAFD-9C16-2CCC-6B622F51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445403"/>
            <a:ext cx="8328025" cy="109242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cost function is similar, except that we now sum over the K different possible values of the class label. </a:t>
            </a:r>
          </a:p>
          <a:p>
            <a:r>
              <a:rPr lang="en-US" dirty="0"/>
              <a:t>Note also that in </a:t>
            </a:r>
            <a:r>
              <a:rPr lang="en-US" dirty="0" err="1"/>
              <a:t>softmax</a:t>
            </a:r>
            <a:r>
              <a:rPr lang="en-US" dirty="0"/>
              <a:t> regression, the probability that the classification equals k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example: for classification “cat”, k = 1; “dog”, k = 2; chick”, k = 3; “none of them”, k = 4.</a:t>
            </a:r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320465B-261F-77F9-E518-CEE5B84FD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449613"/>
              </p:ext>
            </p:extLst>
          </p:nvPr>
        </p:nvGraphicFramePr>
        <p:xfrm>
          <a:off x="1828800" y="2800350"/>
          <a:ext cx="49625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507960" progId="Equation.DSMT4">
                  <p:embed/>
                </p:oleObj>
              </mc:Choice>
              <mc:Fallback>
                <p:oleObj name="Equation" r:id="rId2" imgW="241272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320465B-261F-77F9-E518-CEE5B84FDD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2800350"/>
                        <a:ext cx="496252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51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38550"/>
            <a:ext cx="6096000" cy="533400"/>
          </a:xfrm>
        </p:spPr>
        <p:txBody>
          <a:bodyPr/>
          <a:lstStyle/>
          <a:p>
            <a:pPr marL="2459038" indent="-2459038"/>
            <a:r>
              <a:rPr lang="en-US"/>
              <a:t>Chapter 12 </a:t>
            </a:r>
            <a:r>
              <a:rPr lang="en-US" dirty="0"/>
              <a:t>–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359164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581150"/>
            <a:ext cx="5562600" cy="2146414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r>
              <a:rPr lang="en-US" dirty="0"/>
              <a:t>Cost function for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215093" y="2150741"/>
            <a:ext cx="564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333399"/>
                </a:solidFill>
              </a:rPr>
              <a:t>Softmax</a:t>
            </a:r>
            <a:r>
              <a:rPr lang="en-US" sz="3600" dirty="0">
                <a:solidFill>
                  <a:srgbClr val="333399"/>
                </a:solidFill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7380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B65A32-FDFB-BE53-B445-08DF540B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655352" cy="490538"/>
          </a:xfrm>
        </p:spPr>
        <p:txBody>
          <a:bodyPr/>
          <a:lstStyle/>
          <a:p>
            <a:r>
              <a:rPr lang="en-US" dirty="0"/>
              <a:t>Recognition of Cats, Dogs, and Baby Chicks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8E257-C743-5BE0-97C3-B75A28E60413}"/>
              </a:ext>
            </a:extLst>
          </p:cNvPr>
          <p:cNvGrpSpPr/>
          <p:nvPr/>
        </p:nvGrpSpPr>
        <p:grpSpPr>
          <a:xfrm>
            <a:off x="78087" y="1062325"/>
            <a:ext cx="8966195" cy="1327857"/>
            <a:chOff x="101602" y="1286617"/>
            <a:chExt cx="8966195" cy="132785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D735A5A-9D0A-F3C5-FF80-D2C568D63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828" b="63822"/>
            <a:stretch/>
          </p:blipFill>
          <p:spPr>
            <a:xfrm>
              <a:off x="533400" y="1286617"/>
              <a:ext cx="8534397" cy="9847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A77C0A-4F97-14E0-237F-4EE8F5570E3E}"/>
                </a:ext>
              </a:extLst>
            </p:cNvPr>
            <p:cNvSpPr txBox="1"/>
            <p:nvPr/>
          </p:nvSpPr>
          <p:spPr>
            <a:xfrm>
              <a:off x="101602" y="2245142"/>
              <a:ext cx="870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Classes: 3             1              2            4             3             2              4            1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46E3CFBE-3C76-65E8-5BAF-F293235BD958}"/>
              </a:ext>
            </a:extLst>
          </p:cNvPr>
          <p:cNvGrpSpPr/>
          <p:nvPr/>
        </p:nvGrpSpPr>
        <p:grpSpPr>
          <a:xfrm>
            <a:off x="1676400" y="2647950"/>
            <a:ext cx="6104890" cy="1673870"/>
            <a:chOff x="1676400" y="2647950"/>
            <a:chExt cx="6104890" cy="167387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0A4498FC-B439-7B38-8BC5-8AC160475D3D}"/>
                </a:ext>
              </a:extLst>
            </p:cNvPr>
            <p:cNvSpPr/>
            <p:nvPr/>
          </p:nvSpPr>
          <p:spPr bwMode="auto">
            <a:xfrm>
              <a:off x="5188915" y="3028950"/>
              <a:ext cx="266578" cy="1036466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5F5A4007-845E-FCEA-76B7-1520EB8E68A3}"/>
                </a:ext>
              </a:extLst>
            </p:cNvPr>
            <p:cNvGrpSpPr/>
            <p:nvPr/>
          </p:nvGrpSpPr>
          <p:grpSpPr>
            <a:xfrm>
              <a:off x="1676400" y="2871660"/>
              <a:ext cx="6104890" cy="1450160"/>
              <a:chOff x="914400" y="2860295"/>
              <a:chExt cx="6104890" cy="145016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73624A4-C755-4191-1221-91DFCF2EEEB9}"/>
                  </a:ext>
                </a:extLst>
              </p:cNvPr>
              <p:cNvGrpSpPr/>
              <p:nvPr/>
            </p:nvGrpSpPr>
            <p:grpSpPr>
              <a:xfrm>
                <a:off x="914400" y="2860295"/>
                <a:ext cx="4343400" cy="1387856"/>
                <a:chOff x="838200" y="2860294"/>
                <a:chExt cx="4419600" cy="144741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552F7D9-D1F6-C9F4-863F-567E746D1636}"/>
                    </a:ext>
                  </a:extLst>
                </p:cNvPr>
                <p:cNvGrpSpPr/>
                <p:nvPr/>
              </p:nvGrpSpPr>
              <p:grpSpPr>
                <a:xfrm>
                  <a:off x="1731252" y="2860294"/>
                  <a:ext cx="157065" cy="1447415"/>
                  <a:chOff x="2379918" y="1234960"/>
                  <a:chExt cx="266298" cy="2172559"/>
                </a:xfrm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7EA179B7-C599-1ED1-6BC6-12368E7ECA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234960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78E021D3-ACAA-C471-F2A6-0DF4B193B7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62490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71EAA1F5-E55B-EAD7-FFAC-A317C1E873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014853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7BF80E12-431F-BC0F-6659-347FA67698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404799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873AF900-962C-42A0-1E51-3BAE2DF5D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79474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4E1CF1D1-875E-FE06-CD70-2AFEF327C6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3184692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9DA3B7A-CE08-BB44-D707-9934ECE9CEB0}"/>
                    </a:ext>
                  </a:extLst>
                </p:cNvPr>
                <p:cNvGrpSpPr/>
                <p:nvPr/>
              </p:nvGrpSpPr>
              <p:grpSpPr>
                <a:xfrm>
                  <a:off x="1192405" y="2934521"/>
                  <a:ext cx="561847" cy="1351447"/>
                  <a:chOff x="1466299" y="1120657"/>
                  <a:chExt cx="952582" cy="2028517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22178FBA-F49A-88C0-68A9-98FA202A862F}"/>
                      </a:ext>
                    </a:extLst>
                  </p:cNvPr>
                  <p:cNvGrpSpPr/>
                  <p:nvPr/>
                </p:nvGrpSpPr>
                <p:grpSpPr>
                  <a:xfrm>
                    <a:off x="1469279" y="1120657"/>
                    <a:ext cx="910605" cy="1949736"/>
                    <a:chOff x="1469279" y="1120657"/>
                    <a:chExt cx="910605" cy="1949736"/>
                  </a:xfrm>
                </p:grpSpPr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57646E59-D7C4-E9A8-A584-E7915333B721}"/>
                        </a:ext>
                      </a:extLst>
                    </p:cNvPr>
                    <p:cNvCxnSpPr>
                      <a:cxnSpLocks/>
                      <a:stCxn id="148" idx="3"/>
                      <a:endCxn id="178" idx="2"/>
                    </p:cNvCxnSpPr>
                    <p:nvPr/>
                  </p:nvCxnSpPr>
                  <p:spPr bwMode="auto">
                    <a:xfrm>
                      <a:off x="1469279" y="1416671"/>
                      <a:ext cx="910605" cy="9393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F5A0E64C-2830-4F55-9E6B-E1F01285BB54}"/>
                        </a:ext>
                      </a:extLst>
                    </p:cNvPr>
                    <p:cNvCxnSpPr>
                      <a:cxnSpLocks/>
                      <a:stCxn id="148" idx="3"/>
                      <a:endCxn id="177" idx="2"/>
                    </p:cNvCxnSpPr>
                    <p:nvPr/>
                  </p:nvCxnSpPr>
                  <p:spPr bwMode="auto">
                    <a:xfrm flipV="1">
                      <a:off x="1469279" y="1120657"/>
                      <a:ext cx="910604" cy="29601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F8D8C1CC-E313-70C3-E53D-72C4E09F8BA1}"/>
                        </a:ext>
                      </a:extLst>
                    </p:cNvPr>
                    <p:cNvCxnSpPr>
                      <a:cxnSpLocks/>
                      <a:stCxn id="148" idx="3"/>
                      <a:endCxn id="180" idx="2"/>
                    </p:cNvCxnSpPr>
                    <p:nvPr/>
                  </p:nvCxnSpPr>
                  <p:spPr bwMode="auto">
                    <a:xfrm>
                      <a:off x="1469279" y="1416671"/>
                      <a:ext cx="910605" cy="87382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3" name="Straight Connector 172">
                      <a:extLst>
                        <a:ext uri="{FF2B5EF4-FFF2-40B4-BE49-F238E27FC236}">
                          <a16:creationId xmlns:a16="http://schemas.microsoft.com/office/drawing/2014/main" id="{4FF75139-510E-F785-3732-6B90D589990E}"/>
                        </a:ext>
                      </a:extLst>
                    </p:cNvPr>
                    <p:cNvCxnSpPr>
                      <a:cxnSpLocks/>
                      <a:stCxn id="148" idx="3"/>
                      <a:endCxn id="181" idx="2"/>
                    </p:cNvCxnSpPr>
                    <p:nvPr/>
                  </p:nvCxnSpPr>
                  <p:spPr bwMode="auto">
                    <a:xfrm>
                      <a:off x="1469279" y="1416671"/>
                      <a:ext cx="910605" cy="126377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4" name="Straight Connector 173">
                      <a:extLst>
                        <a:ext uri="{FF2B5EF4-FFF2-40B4-BE49-F238E27FC236}">
                          <a16:creationId xmlns:a16="http://schemas.microsoft.com/office/drawing/2014/main" id="{B1788341-4CE6-A5BD-B8B1-F89AF9946BDC}"/>
                        </a:ext>
                      </a:extLst>
                    </p:cNvPr>
                    <p:cNvCxnSpPr>
                      <a:cxnSpLocks/>
                      <a:stCxn id="148" idx="3"/>
                      <a:endCxn id="182" idx="2"/>
                    </p:cNvCxnSpPr>
                    <p:nvPr/>
                  </p:nvCxnSpPr>
                  <p:spPr bwMode="auto">
                    <a:xfrm>
                      <a:off x="1469279" y="1416671"/>
                      <a:ext cx="910605" cy="165372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805DAA68-52D9-FECF-05EC-0C3289AF4083}"/>
                        </a:ext>
                      </a:extLst>
                    </p:cNvPr>
                    <p:cNvCxnSpPr>
                      <a:cxnSpLocks/>
                      <a:stCxn id="148" idx="3"/>
                      <a:endCxn id="179" idx="2"/>
                    </p:cNvCxnSpPr>
                    <p:nvPr/>
                  </p:nvCxnSpPr>
                  <p:spPr bwMode="auto">
                    <a:xfrm>
                      <a:off x="1469279" y="1416671"/>
                      <a:ext cx="910605" cy="48388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358D2A1-26C2-0F74-FCE1-06E120DC7A8D}"/>
                      </a:ext>
                    </a:extLst>
                  </p:cNvPr>
                  <p:cNvGrpSpPr/>
                  <p:nvPr/>
                </p:nvGrpSpPr>
                <p:grpSpPr>
                  <a:xfrm>
                    <a:off x="1469279" y="1120657"/>
                    <a:ext cx="910605" cy="1949736"/>
                    <a:chOff x="2886359" y="2451614"/>
                    <a:chExt cx="918109" cy="1949736"/>
                  </a:xfrm>
                </p:grpSpPr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6F33CADF-EF16-82B3-21B1-F2039B0CE578}"/>
                        </a:ext>
                      </a:extLst>
                    </p:cNvPr>
                    <p:cNvCxnSpPr>
                      <a:cxnSpLocks/>
                      <a:stCxn id="149" idx="3"/>
                      <a:endCxn id="178" idx="2"/>
                    </p:cNvCxnSpPr>
                    <p:nvPr/>
                  </p:nvCxnSpPr>
                  <p:spPr bwMode="auto">
                    <a:xfrm flipV="1">
                      <a:off x="2886359" y="2841561"/>
                      <a:ext cx="918109" cy="33737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3C050F09-D18C-E266-8F57-87C1BD3DA6CE}"/>
                        </a:ext>
                      </a:extLst>
                    </p:cNvPr>
                    <p:cNvCxnSpPr>
                      <a:cxnSpLocks/>
                      <a:stCxn id="149" idx="3"/>
                      <a:endCxn id="177" idx="2"/>
                    </p:cNvCxnSpPr>
                    <p:nvPr/>
                  </p:nvCxnSpPr>
                  <p:spPr bwMode="auto">
                    <a:xfrm flipV="1">
                      <a:off x="2886359" y="2451614"/>
                      <a:ext cx="918109" cy="72732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582335A8-BE56-E51D-AE8F-95975C943643}"/>
                        </a:ext>
                      </a:extLst>
                    </p:cNvPr>
                    <p:cNvCxnSpPr>
                      <a:cxnSpLocks/>
                      <a:stCxn id="149" idx="3"/>
                      <a:endCxn id="180" idx="2"/>
                    </p:cNvCxnSpPr>
                    <p:nvPr/>
                  </p:nvCxnSpPr>
                  <p:spPr bwMode="auto">
                    <a:xfrm>
                      <a:off x="2886359" y="3178939"/>
                      <a:ext cx="918109" cy="44251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1FB54A7B-82BD-6595-5DA2-4097FC5E1C40}"/>
                        </a:ext>
                      </a:extLst>
                    </p:cNvPr>
                    <p:cNvCxnSpPr>
                      <a:cxnSpLocks/>
                      <a:stCxn id="149" idx="3"/>
                      <a:endCxn id="181" idx="2"/>
                    </p:cNvCxnSpPr>
                    <p:nvPr/>
                  </p:nvCxnSpPr>
                  <p:spPr bwMode="auto">
                    <a:xfrm>
                      <a:off x="2886359" y="3178939"/>
                      <a:ext cx="918109" cy="8324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8BDB4346-9488-8F0E-69B1-C6641592D27B}"/>
                        </a:ext>
                      </a:extLst>
                    </p:cNvPr>
                    <p:cNvCxnSpPr>
                      <a:cxnSpLocks/>
                      <a:stCxn id="149" idx="3"/>
                      <a:endCxn id="182" idx="2"/>
                    </p:cNvCxnSpPr>
                    <p:nvPr/>
                  </p:nvCxnSpPr>
                  <p:spPr bwMode="auto">
                    <a:xfrm>
                      <a:off x="2886359" y="3178939"/>
                      <a:ext cx="918109" cy="122241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AB8D2A9-331D-95B9-7DAF-19F2374A93DB}"/>
                        </a:ext>
                      </a:extLst>
                    </p:cNvPr>
                    <p:cNvCxnSpPr>
                      <a:cxnSpLocks/>
                      <a:stCxn id="149" idx="3"/>
                      <a:endCxn id="179" idx="2"/>
                    </p:cNvCxnSpPr>
                    <p:nvPr/>
                  </p:nvCxnSpPr>
                  <p:spPr bwMode="auto">
                    <a:xfrm>
                      <a:off x="2886359" y="3178939"/>
                      <a:ext cx="918109" cy="5257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F9C1FD60-CBFE-2525-7954-A28260E820AE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466299" y="1120657"/>
                    <a:ext cx="952582" cy="2028517"/>
                    <a:chOff x="1466581" y="1107690"/>
                    <a:chExt cx="952582" cy="2028517"/>
                  </a:xfrm>
                </p:grpSpPr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3B5B4194-E366-2CCA-42A9-9CDE5ED972DF}"/>
                        </a:ext>
                      </a:extLst>
                    </p:cNvPr>
                    <p:cNvCxnSpPr>
                      <a:cxnSpLocks/>
                      <a:stCxn id="150" idx="3"/>
                      <a:endCxn id="182" idx="3"/>
                    </p:cNvCxnSpPr>
                    <p:nvPr/>
                  </p:nvCxnSpPr>
                  <p:spPr bwMode="auto">
                    <a:xfrm flipV="1">
                      <a:off x="1466581" y="1107690"/>
                      <a:ext cx="952582" cy="34880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8F63E348-847C-0EBD-E883-37B3EA49FA36}"/>
                        </a:ext>
                      </a:extLst>
                    </p:cNvPr>
                    <p:cNvCxnSpPr>
                      <a:cxnSpLocks/>
                      <a:stCxn id="150" idx="3"/>
                      <a:endCxn id="180" idx="2"/>
                    </p:cNvCxnSpPr>
                    <p:nvPr/>
                  </p:nvCxnSpPr>
                  <p:spPr bwMode="auto">
                    <a:xfrm>
                      <a:off x="1466581" y="1456495"/>
                      <a:ext cx="913585" cy="50987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7DA3BD4B-B3DE-5524-9C51-CF1A6E1F57E9}"/>
                        </a:ext>
                      </a:extLst>
                    </p:cNvPr>
                    <p:cNvCxnSpPr>
                      <a:cxnSpLocks/>
                      <a:stCxn id="150" idx="3"/>
                      <a:endCxn id="181" idx="2"/>
                    </p:cNvCxnSpPr>
                    <p:nvPr/>
                  </p:nvCxnSpPr>
                  <p:spPr bwMode="auto">
                    <a:xfrm>
                      <a:off x="1466581" y="1456495"/>
                      <a:ext cx="913587" cy="11992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0381A3DD-8D59-EF4E-E264-8DCF37EEB121}"/>
                        </a:ext>
                      </a:extLst>
                    </p:cNvPr>
                    <p:cNvCxnSpPr>
                      <a:cxnSpLocks/>
                      <a:stCxn id="150" idx="3"/>
                      <a:endCxn id="178" idx="2"/>
                    </p:cNvCxnSpPr>
                    <p:nvPr/>
                  </p:nvCxnSpPr>
                  <p:spPr bwMode="auto">
                    <a:xfrm>
                      <a:off x="1466581" y="1456495"/>
                      <a:ext cx="913585" cy="128976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BEEC8CA7-C789-A474-6B47-51DCCBE43F9D}"/>
                        </a:ext>
                      </a:extLst>
                    </p:cNvPr>
                    <p:cNvCxnSpPr>
                      <a:cxnSpLocks/>
                      <a:stCxn id="150" idx="3"/>
                      <a:endCxn id="177" idx="2"/>
                    </p:cNvCxnSpPr>
                    <p:nvPr/>
                  </p:nvCxnSpPr>
                  <p:spPr bwMode="auto">
                    <a:xfrm>
                      <a:off x="1466581" y="1456495"/>
                      <a:ext cx="913585" cy="16797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1" name="Straight Connector 160">
                      <a:extLst>
                        <a:ext uri="{FF2B5EF4-FFF2-40B4-BE49-F238E27FC236}">
                          <a16:creationId xmlns:a16="http://schemas.microsoft.com/office/drawing/2014/main" id="{25353193-363D-8FED-6A6A-75B47282A54D}"/>
                        </a:ext>
                      </a:extLst>
                    </p:cNvPr>
                    <p:cNvCxnSpPr>
                      <a:cxnSpLocks/>
                      <a:stCxn id="150" idx="3"/>
                      <a:endCxn id="179" idx="2"/>
                    </p:cNvCxnSpPr>
                    <p:nvPr/>
                  </p:nvCxnSpPr>
                  <p:spPr bwMode="auto">
                    <a:xfrm>
                      <a:off x="1466581" y="1456495"/>
                      <a:ext cx="913584" cy="89981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0526C43-6B8C-7913-5381-52486B9880DD}"/>
                    </a:ext>
                  </a:extLst>
                </p:cNvPr>
                <p:cNvGrpSpPr/>
                <p:nvPr/>
              </p:nvGrpSpPr>
              <p:grpSpPr>
                <a:xfrm>
                  <a:off x="880729" y="3014894"/>
                  <a:ext cx="313433" cy="1155531"/>
                  <a:chOff x="937889" y="1249213"/>
                  <a:chExt cx="531414" cy="1734442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162759C0-524F-AABD-C3E2-D818E601F14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889" y="1249213"/>
                    <a:ext cx="531414" cy="35074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 anchor="ctr" anchorCtr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x</a:t>
                    </a:r>
                    <a:r>
                      <a:rPr lang="en-US" sz="1600" baseline="-25000" dirty="0"/>
                      <a:t>1</a:t>
                    </a:r>
                    <a:endParaRPr lang="en-US" sz="1600" dirty="0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99BAD9AF-503D-86B4-287E-CDD39456B5E2}"/>
                      </a:ext>
                    </a:extLst>
                  </p:cNvPr>
                  <p:cNvSpPr txBox="1"/>
                  <p:nvPr/>
                </p:nvSpPr>
                <p:spPr>
                  <a:xfrm>
                    <a:off x="937889" y="1680523"/>
                    <a:ext cx="531414" cy="35074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 anchor="ctr" anchorCtr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x</a:t>
                    </a:r>
                    <a:r>
                      <a:rPr lang="en-US" sz="1600" baseline="-25000" dirty="0"/>
                      <a:t>2</a:t>
                    </a:r>
                    <a:endParaRPr lang="en-US" sz="1600" dirty="0"/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7A2A78B-3DB5-FF1C-FA1A-24B4CA6D4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41377" y="2632908"/>
                    <a:ext cx="524946" cy="35074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 anchor="ctr" anchorCtr="0">
                    <a:spAutoFit/>
                  </a:bodyPr>
                  <a:lstStyle/>
                  <a:p>
                    <a:pPr algn="ctr"/>
                    <a:r>
                      <a:rPr lang="en-US" sz="1600" dirty="0" err="1"/>
                      <a:t>x</a:t>
                    </a:r>
                    <a:r>
                      <a:rPr lang="en-US" sz="1600" baseline="-25000" dirty="0" err="1"/>
                      <a:t>Nx</a:t>
                    </a:r>
                    <a:endParaRPr lang="en-US" sz="1600" dirty="0"/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F4F365A4-9758-1B3E-7541-55137B96D88B}"/>
                      </a:ext>
                    </a:extLst>
                  </p:cNvPr>
                  <p:cNvSpPr txBox="1"/>
                  <p:nvPr/>
                </p:nvSpPr>
                <p:spPr>
                  <a:xfrm>
                    <a:off x="985290" y="2130441"/>
                    <a:ext cx="406718" cy="3075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…</a:t>
                    </a:r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979BB3D-58DD-AFAC-F73F-7F5837AC501A}"/>
                    </a:ext>
                  </a:extLst>
                </p:cNvPr>
                <p:cNvSpPr/>
                <p:nvPr/>
              </p:nvSpPr>
              <p:spPr bwMode="auto">
                <a:xfrm>
                  <a:off x="838200" y="2963914"/>
                  <a:ext cx="396368" cy="1267405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6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6EE278E-D74A-6820-B284-81E3CD8C4787}"/>
                    </a:ext>
                  </a:extLst>
                </p:cNvPr>
                <p:cNvGrpSpPr/>
                <p:nvPr/>
              </p:nvGrpSpPr>
              <p:grpSpPr>
                <a:xfrm>
                  <a:off x="2401282" y="2860294"/>
                  <a:ext cx="157065" cy="1447414"/>
                  <a:chOff x="2379918" y="1234960"/>
                  <a:chExt cx="266298" cy="2172559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FF7A7CA9-AF89-5D60-9250-736516686A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234960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1B4DEE6C-D903-5D88-4B4A-97D1E15760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62490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8D6CA091-D3F4-853E-D686-2629D07E4B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014853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9997E2BC-D0ED-5E73-01BF-9FCCB8C20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404799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931C65F-09D4-58DE-7164-0F31C31904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79474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8BAF6E2-A1E4-3081-75F7-966F08C11E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3184692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2B6F657-B18D-6B3C-F8F1-5C42A3618F56}"/>
                    </a:ext>
                  </a:extLst>
                </p:cNvPr>
                <p:cNvGrpSpPr/>
                <p:nvPr/>
              </p:nvGrpSpPr>
              <p:grpSpPr>
                <a:xfrm>
                  <a:off x="1888312" y="2934521"/>
                  <a:ext cx="532973" cy="1348026"/>
                  <a:chOff x="4658179" y="613422"/>
                  <a:chExt cx="744739" cy="1826132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B9A0385D-061F-2E7E-0FCD-BBE6B1AEE77B}"/>
                      </a:ext>
                    </a:extLst>
                  </p:cNvPr>
                  <p:cNvGrpSpPr/>
                  <p:nvPr/>
                </p:nvGrpSpPr>
                <p:grpSpPr>
                  <a:xfrm>
                    <a:off x="4658187" y="613422"/>
                    <a:ext cx="716785" cy="1759666"/>
                    <a:chOff x="1299906" y="1259120"/>
                    <a:chExt cx="869707" cy="1949735"/>
                  </a:xfrm>
                </p:grpSpPr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AA59B5C1-5B7B-2436-ADC5-690CEFA13145}"/>
                        </a:ext>
                      </a:extLst>
                    </p:cNvPr>
                    <p:cNvCxnSpPr>
                      <a:cxnSpLocks/>
                      <a:stCxn id="177" idx="6"/>
                      <a:endCxn id="139" idx="2"/>
                    </p:cNvCxnSpPr>
                    <p:nvPr/>
                  </p:nvCxnSpPr>
                  <p:spPr bwMode="auto">
                    <a:xfrm>
                      <a:off x="1299908" y="1259120"/>
                      <a:ext cx="869705" cy="38994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7579AD90-FE11-AB76-8136-FAC610D7DDBA}"/>
                        </a:ext>
                      </a:extLst>
                    </p:cNvPr>
                    <p:cNvCxnSpPr>
                      <a:cxnSpLocks/>
                      <a:stCxn id="177" idx="6"/>
                      <a:endCxn id="141" idx="2"/>
                    </p:cNvCxnSpPr>
                    <p:nvPr/>
                  </p:nvCxnSpPr>
                  <p:spPr bwMode="auto">
                    <a:xfrm>
                      <a:off x="1299907" y="1259120"/>
                      <a:ext cx="869705" cy="116984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3B78A356-98E8-1DC6-762B-7DDA1DC5B99B}"/>
                        </a:ext>
                      </a:extLst>
                    </p:cNvPr>
                    <p:cNvCxnSpPr>
                      <a:cxnSpLocks/>
                      <a:stCxn id="177" idx="6"/>
                      <a:endCxn id="142" idx="2"/>
                    </p:cNvCxnSpPr>
                    <p:nvPr/>
                  </p:nvCxnSpPr>
                  <p:spPr bwMode="auto">
                    <a:xfrm>
                      <a:off x="1299906" y="1259120"/>
                      <a:ext cx="869705" cy="15597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CA8441EE-C3E1-ECCF-8B4A-195E16EB7A7E}"/>
                        </a:ext>
                      </a:extLst>
                    </p:cNvPr>
                    <p:cNvCxnSpPr>
                      <a:cxnSpLocks/>
                      <a:stCxn id="177" idx="6"/>
                      <a:endCxn id="143" idx="2"/>
                    </p:cNvCxnSpPr>
                    <p:nvPr/>
                  </p:nvCxnSpPr>
                  <p:spPr bwMode="auto">
                    <a:xfrm>
                      <a:off x="1299906" y="1259120"/>
                      <a:ext cx="869704" cy="194973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08EEBD5A-4B47-EB78-5164-B93C0F6405C0}"/>
                        </a:ext>
                      </a:extLst>
                    </p:cNvPr>
                    <p:cNvCxnSpPr>
                      <a:cxnSpLocks/>
                      <a:stCxn id="177" idx="6"/>
                      <a:endCxn id="140" idx="2"/>
                    </p:cNvCxnSpPr>
                    <p:nvPr/>
                  </p:nvCxnSpPr>
                  <p:spPr bwMode="auto">
                    <a:xfrm>
                      <a:off x="1299908" y="1259120"/>
                      <a:ext cx="869705" cy="7798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D49D855B-CC99-61C9-9B40-3345D3BF68CD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658184" y="613422"/>
                    <a:ext cx="716785" cy="1759667"/>
                    <a:chOff x="1353822" y="1986201"/>
                    <a:chExt cx="869710" cy="1949737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A7C35424-AACD-4F2D-47D4-6E06A13719CB}"/>
                        </a:ext>
                      </a:extLst>
                    </p:cNvPr>
                    <p:cNvCxnSpPr>
                      <a:cxnSpLocks/>
                      <a:stCxn id="182" idx="6"/>
                      <a:endCxn id="138" idx="2"/>
                    </p:cNvCxnSpPr>
                    <p:nvPr/>
                  </p:nvCxnSpPr>
                  <p:spPr bwMode="auto">
                    <a:xfrm>
                      <a:off x="1353825" y="1986202"/>
                      <a:ext cx="869707" cy="194973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7309499F-411A-8382-07DA-98726AE11423}"/>
                        </a:ext>
                      </a:extLst>
                    </p:cNvPr>
                    <p:cNvCxnSpPr>
                      <a:cxnSpLocks/>
                      <a:stCxn id="182" idx="6"/>
                      <a:endCxn id="143" idx="2"/>
                    </p:cNvCxnSpPr>
                    <p:nvPr/>
                  </p:nvCxnSpPr>
                  <p:spPr bwMode="auto">
                    <a:xfrm>
                      <a:off x="1353822" y="1986202"/>
                      <a:ext cx="869707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387806A-60FE-493A-3C66-872B3989A150}"/>
                        </a:ext>
                      </a:extLst>
                    </p:cNvPr>
                    <p:cNvCxnSpPr>
                      <a:cxnSpLocks/>
                      <a:stCxn id="182" idx="6"/>
                      <a:endCxn id="139" idx="2"/>
                    </p:cNvCxnSpPr>
                    <p:nvPr/>
                  </p:nvCxnSpPr>
                  <p:spPr bwMode="auto">
                    <a:xfrm>
                      <a:off x="1353825" y="1986202"/>
                      <a:ext cx="869707" cy="155978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A1418E6-6A35-D7AA-A23F-644BE2D166ED}"/>
                        </a:ext>
                      </a:extLst>
                    </p:cNvPr>
                    <p:cNvCxnSpPr>
                      <a:cxnSpLocks/>
                      <a:stCxn id="182" idx="6"/>
                      <a:endCxn id="141" idx="2"/>
                    </p:cNvCxnSpPr>
                    <p:nvPr/>
                  </p:nvCxnSpPr>
                  <p:spPr bwMode="auto">
                    <a:xfrm>
                      <a:off x="1353824" y="1986202"/>
                      <a:ext cx="869707" cy="77989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B26E1714-FC3D-0712-C941-70D363B61EB7}"/>
                        </a:ext>
                      </a:extLst>
                    </p:cNvPr>
                    <p:cNvCxnSpPr>
                      <a:cxnSpLocks/>
                      <a:stCxn id="182" idx="6"/>
                      <a:endCxn id="140" idx="2"/>
                    </p:cNvCxnSpPr>
                    <p:nvPr/>
                  </p:nvCxnSpPr>
                  <p:spPr bwMode="auto">
                    <a:xfrm>
                      <a:off x="1353825" y="1986202"/>
                      <a:ext cx="869707" cy="116984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0987B5C3-730A-27C4-0406-4A0497CC39D9}"/>
                        </a:ext>
                      </a:extLst>
                    </p:cNvPr>
                    <p:cNvCxnSpPr>
                      <a:cxnSpLocks/>
                      <a:stCxn id="182" idx="6"/>
                      <a:endCxn id="142" idx="2"/>
                    </p:cNvCxnSpPr>
                    <p:nvPr/>
                  </p:nvCxnSpPr>
                  <p:spPr bwMode="auto">
                    <a:xfrm>
                      <a:off x="1353823" y="1986201"/>
                      <a:ext cx="869707" cy="3899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6686A84D-5E28-15BB-999D-32C61D9AD6DB}"/>
                      </a:ext>
                    </a:extLst>
                  </p:cNvPr>
                  <p:cNvGrpSpPr/>
                  <p:nvPr/>
                </p:nvGrpSpPr>
                <p:grpSpPr>
                  <a:xfrm>
                    <a:off x="4658187" y="613422"/>
                    <a:ext cx="716784" cy="1759666"/>
                    <a:chOff x="2751545" y="2645462"/>
                    <a:chExt cx="876885" cy="1949735"/>
                  </a:xfrm>
                </p:grpSpPr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EDBAC43E-F1A4-9E44-887A-562337969D0F}"/>
                        </a:ext>
                      </a:extLst>
                    </p:cNvPr>
                    <p:cNvCxnSpPr>
                      <a:cxnSpLocks/>
                      <a:stCxn id="177" idx="6"/>
                      <a:endCxn id="138" idx="2"/>
                    </p:cNvCxnSpPr>
                    <p:nvPr/>
                  </p:nvCxnSpPr>
                  <p:spPr bwMode="auto">
                    <a:xfrm>
                      <a:off x="2751546" y="2645462"/>
                      <a:ext cx="876884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3A500820-9F4C-27EA-8BB8-1B4FEF5C1433}"/>
                        </a:ext>
                      </a:extLst>
                    </p:cNvPr>
                    <p:cNvCxnSpPr>
                      <a:cxnSpLocks/>
                      <a:stCxn id="177" idx="6"/>
                      <a:endCxn id="143" idx="2"/>
                    </p:cNvCxnSpPr>
                    <p:nvPr/>
                  </p:nvCxnSpPr>
                  <p:spPr bwMode="auto">
                    <a:xfrm>
                      <a:off x="2751545" y="2645462"/>
                      <a:ext cx="876884" cy="194973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DA3F258F-1DB0-30CF-CB2D-0B78A998C6AC}"/>
                        </a:ext>
                      </a:extLst>
                    </p:cNvPr>
                    <p:cNvCxnSpPr>
                      <a:cxnSpLocks/>
                      <a:stCxn id="178" idx="6"/>
                      <a:endCxn id="140" idx="2"/>
                    </p:cNvCxnSpPr>
                    <p:nvPr/>
                  </p:nvCxnSpPr>
                  <p:spPr bwMode="auto">
                    <a:xfrm>
                      <a:off x="2751546" y="3035409"/>
                      <a:ext cx="876884" cy="3899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B257C520-FF08-7BE0-1E7D-40056E95843F}"/>
                        </a:ext>
                      </a:extLst>
                    </p:cNvPr>
                    <p:cNvCxnSpPr>
                      <a:cxnSpLocks/>
                      <a:endCxn id="141" idx="2"/>
                    </p:cNvCxnSpPr>
                    <p:nvPr/>
                  </p:nvCxnSpPr>
                  <p:spPr bwMode="auto">
                    <a:xfrm>
                      <a:off x="2752065" y="3038861"/>
                      <a:ext cx="876313" cy="77644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C82D8B3C-693D-737C-7317-486C2082B423}"/>
                        </a:ext>
                      </a:extLst>
                    </p:cNvPr>
                    <p:cNvCxnSpPr>
                      <a:cxnSpLocks/>
                      <a:stCxn id="178" idx="6"/>
                      <a:endCxn id="142" idx="2"/>
                    </p:cNvCxnSpPr>
                    <p:nvPr/>
                  </p:nvCxnSpPr>
                  <p:spPr bwMode="auto">
                    <a:xfrm>
                      <a:off x="2751545" y="3035409"/>
                      <a:ext cx="876884" cy="116984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66A11D53-CCA7-227F-AC98-7A6BA7978872}"/>
                        </a:ext>
                      </a:extLst>
                    </p:cNvPr>
                    <p:cNvCxnSpPr>
                      <a:cxnSpLocks/>
                      <a:stCxn id="178" idx="6"/>
                      <a:endCxn id="139" idx="2"/>
                    </p:cNvCxnSpPr>
                    <p:nvPr/>
                  </p:nvCxnSpPr>
                  <p:spPr bwMode="auto">
                    <a:xfrm>
                      <a:off x="2751546" y="3035409"/>
                      <a:ext cx="876884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0D0CF020-01AF-4FEE-81BF-11AC751AA409}"/>
                      </a:ext>
                    </a:extLst>
                  </p:cNvPr>
                  <p:cNvGrpSpPr/>
                  <p:nvPr/>
                </p:nvGrpSpPr>
                <p:grpSpPr>
                  <a:xfrm>
                    <a:off x="4658179" y="613422"/>
                    <a:ext cx="744739" cy="1826132"/>
                    <a:chOff x="2753228" y="2271038"/>
                    <a:chExt cx="911078" cy="2023381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6E84283A-9618-14C8-D7F9-C3E4A408D0EA}"/>
                        </a:ext>
                      </a:extLst>
                    </p:cNvPr>
                    <p:cNvCxnSpPr>
                      <a:cxnSpLocks/>
                      <a:stCxn id="179" idx="6"/>
                      <a:endCxn id="139" idx="2"/>
                    </p:cNvCxnSpPr>
                    <p:nvPr/>
                  </p:nvCxnSpPr>
                  <p:spPr bwMode="auto">
                    <a:xfrm flipV="1">
                      <a:off x="2753239" y="2660985"/>
                      <a:ext cx="876878" cy="3899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AFD97ECC-DBE8-2813-E063-CB1DB10E2A4E}"/>
                        </a:ext>
                      </a:extLst>
                    </p:cNvPr>
                    <p:cNvCxnSpPr>
                      <a:cxnSpLocks/>
                      <a:stCxn id="178" idx="6"/>
                      <a:endCxn id="138" idx="2"/>
                    </p:cNvCxnSpPr>
                    <p:nvPr/>
                  </p:nvCxnSpPr>
                  <p:spPr bwMode="auto">
                    <a:xfrm flipV="1">
                      <a:off x="2753239" y="2271038"/>
                      <a:ext cx="876878" cy="38994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27106F4B-D55A-CA77-457A-6558338E9E3F}"/>
                        </a:ext>
                      </a:extLst>
                    </p:cNvPr>
                    <p:cNvCxnSpPr>
                      <a:cxnSpLocks/>
                      <a:stCxn id="179" idx="6"/>
                      <a:endCxn id="141" idx="2"/>
                    </p:cNvCxnSpPr>
                    <p:nvPr/>
                  </p:nvCxnSpPr>
                  <p:spPr bwMode="auto">
                    <a:xfrm>
                      <a:off x="2753238" y="3050932"/>
                      <a:ext cx="876877" cy="38994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59FE1DFE-DE6E-497F-4D8D-997A7A3A6DE9}"/>
                        </a:ext>
                      </a:extLst>
                    </p:cNvPr>
                    <p:cNvCxnSpPr>
                      <a:cxnSpLocks/>
                      <a:stCxn id="179" idx="6"/>
                      <a:endCxn id="142" idx="2"/>
                    </p:cNvCxnSpPr>
                    <p:nvPr/>
                  </p:nvCxnSpPr>
                  <p:spPr bwMode="auto">
                    <a:xfrm>
                      <a:off x="2753238" y="3050932"/>
                      <a:ext cx="876877" cy="7798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4BF539BE-9AC5-21E8-5DE3-89EB81056150}"/>
                        </a:ext>
                      </a:extLst>
                    </p:cNvPr>
                    <p:cNvCxnSpPr>
                      <a:cxnSpLocks/>
                      <a:stCxn id="179" idx="6"/>
                    </p:cNvCxnSpPr>
                    <p:nvPr/>
                  </p:nvCxnSpPr>
                  <p:spPr bwMode="auto">
                    <a:xfrm>
                      <a:off x="2753228" y="3050932"/>
                      <a:ext cx="911078" cy="124348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443E3A36-C1A9-1974-899B-A66B8D0CA447}"/>
                        </a:ext>
                      </a:extLst>
                    </p:cNvPr>
                    <p:cNvCxnSpPr>
                      <a:cxnSpLocks/>
                      <a:stCxn id="179" idx="6"/>
                      <a:endCxn id="140" idx="2"/>
                    </p:cNvCxnSpPr>
                    <p:nvPr/>
                  </p:nvCxnSpPr>
                  <p:spPr bwMode="auto">
                    <a:xfrm>
                      <a:off x="2753239" y="3050932"/>
                      <a:ext cx="876878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5C94E59A-7647-7DEB-EFC8-98A4EDF49003}"/>
                      </a:ext>
                    </a:extLst>
                  </p:cNvPr>
                  <p:cNvCxnSpPr>
                    <a:cxnSpLocks/>
                    <a:stCxn id="179" idx="6"/>
                    <a:endCxn id="138" idx="2"/>
                  </p:cNvCxnSpPr>
                  <p:nvPr/>
                </p:nvCxnSpPr>
                <p:spPr bwMode="auto">
                  <a:xfrm flipV="1">
                    <a:off x="4658187" y="613422"/>
                    <a:ext cx="716783" cy="70386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D7DCA21D-FB5E-63E5-5420-71A9B2B8D23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658185" y="613422"/>
                    <a:ext cx="716783" cy="1759666"/>
                    <a:chOff x="1333193" y="1226187"/>
                    <a:chExt cx="869710" cy="1949735"/>
                  </a:xfrm>
                </p:grpSpPr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5D440991-7D40-919F-F56D-A95D461760B8}"/>
                        </a:ext>
                      </a:extLst>
                    </p:cNvPr>
                    <p:cNvCxnSpPr>
                      <a:cxnSpLocks/>
                      <a:stCxn id="180" idx="6"/>
                      <a:endCxn id="143" idx="2"/>
                    </p:cNvCxnSpPr>
                    <p:nvPr/>
                  </p:nvCxnSpPr>
                  <p:spPr bwMode="auto">
                    <a:xfrm flipV="1">
                      <a:off x="1333193" y="1226187"/>
                      <a:ext cx="869709" cy="7798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87BC4E0F-2267-29C1-4B4F-13C2C0DEB5B9}"/>
                        </a:ext>
                      </a:extLst>
                    </p:cNvPr>
                    <p:cNvCxnSpPr>
                      <a:cxnSpLocks/>
                      <a:stCxn id="180" idx="6"/>
                      <a:endCxn id="141" idx="2"/>
                    </p:cNvCxnSpPr>
                    <p:nvPr/>
                  </p:nvCxnSpPr>
                  <p:spPr bwMode="auto">
                    <a:xfrm>
                      <a:off x="1333193" y="2006081"/>
                      <a:ext cx="869709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B88EB646-6B43-6D81-7B65-898FB22C1495}"/>
                        </a:ext>
                      </a:extLst>
                    </p:cNvPr>
                    <p:cNvCxnSpPr>
                      <a:cxnSpLocks/>
                      <a:stCxn id="180" idx="6"/>
                      <a:endCxn id="142" idx="2"/>
                    </p:cNvCxnSpPr>
                    <p:nvPr/>
                  </p:nvCxnSpPr>
                  <p:spPr bwMode="auto">
                    <a:xfrm flipV="1">
                      <a:off x="1333193" y="1616134"/>
                      <a:ext cx="869709" cy="3899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C829242B-4484-B794-71F1-8AF813C8C249}"/>
                        </a:ext>
                      </a:extLst>
                    </p:cNvPr>
                    <p:cNvCxnSpPr>
                      <a:cxnSpLocks/>
                      <a:stCxn id="180" idx="6"/>
                      <a:endCxn id="139" idx="2"/>
                    </p:cNvCxnSpPr>
                    <p:nvPr/>
                  </p:nvCxnSpPr>
                  <p:spPr bwMode="auto">
                    <a:xfrm>
                      <a:off x="1333194" y="2006081"/>
                      <a:ext cx="869709" cy="7798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98D95DEA-4D35-CE12-C894-1BE702628212}"/>
                        </a:ext>
                      </a:extLst>
                    </p:cNvPr>
                    <p:cNvCxnSpPr>
                      <a:cxnSpLocks/>
                      <a:stCxn id="180" idx="6"/>
                      <a:endCxn id="138" idx="2"/>
                    </p:cNvCxnSpPr>
                    <p:nvPr/>
                  </p:nvCxnSpPr>
                  <p:spPr bwMode="auto">
                    <a:xfrm>
                      <a:off x="1333194" y="2006081"/>
                      <a:ext cx="869709" cy="116984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01D295F4-4E0B-182E-8893-262C9BC00CDE}"/>
                        </a:ext>
                      </a:extLst>
                    </p:cNvPr>
                    <p:cNvCxnSpPr>
                      <a:cxnSpLocks/>
                      <a:stCxn id="180" idx="6"/>
                      <a:endCxn id="140" idx="2"/>
                    </p:cNvCxnSpPr>
                    <p:nvPr/>
                  </p:nvCxnSpPr>
                  <p:spPr bwMode="auto">
                    <a:xfrm>
                      <a:off x="1333194" y="2006081"/>
                      <a:ext cx="869709" cy="38994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0086B592-6B41-60C3-C8B4-C630A1F32F49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658185" y="613422"/>
                    <a:ext cx="716783" cy="1759666"/>
                    <a:chOff x="1297214" y="1571093"/>
                    <a:chExt cx="869710" cy="1949735"/>
                  </a:xfrm>
                </p:grpSpPr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7E721C54-45B1-B93B-677A-7A8825E4CCE1}"/>
                        </a:ext>
                      </a:extLst>
                    </p:cNvPr>
                    <p:cNvCxnSpPr>
                      <a:cxnSpLocks/>
                      <a:stCxn id="181" idx="6"/>
                      <a:endCxn id="138" idx="2"/>
                    </p:cNvCxnSpPr>
                    <p:nvPr/>
                  </p:nvCxnSpPr>
                  <p:spPr bwMode="auto">
                    <a:xfrm>
                      <a:off x="1297215" y="1961039"/>
                      <a:ext cx="869709" cy="155978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1F720CB2-5712-E20F-CF3C-DD560192C510}"/>
                        </a:ext>
                      </a:extLst>
                    </p:cNvPr>
                    <p:cNvCxnSpPr>
                      <a:cxnSpLocks/>
                      <a:stCxn id="181" idx="6"/>
                      <a:endCxn id="142" idx="2"/>
                    </p:cNvCxnSpPr>
                    <p:nvPr/>
                  </p:nvCxnSpPr>
                  <p:spPr bwMode="auto">
                    <a:xfrm>
                      <a:off x="1297214" y="1961039"/>
                      <a:ext cx="869709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22C61EE6-D6AA-3DD8-3F7D-BEC9F1D7908B}"/>
                        </a:ext>
                      </a:extLst>
                    </p:cNvPr>
                    <p:cNvCxnSpPr>
                      <a:cxnSpLocks/>
                      <a:stCxn id="181" idx="6"/>
                      <a:endCxn id="143" idx="2"/>
                    </p:cNvCxnSpPr>
                    <p:nvPr/>
                  </p:nvCxnSpPr>
                  <p:spPr bwMode="auto">
                    <a:xfrm flipV="1">
                      <a:off x="1297214" y="1571093"/>
                      <a:ext cx="869709" cy="3899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58EFD929-22D5-F924-874A-8EC708FE8D4D}"/>
                        </a:ext>
                      </a:extLst>
                    </p:cNvPr>
                    <p:cNvCxnSpPr>
                      <a:cxnSpLocks/>
                      <a:stCxn id="181" idx="6"/>
                      <a:endCxn id="140" idx="2"/>
                    </p:cNvCxnSpPr>
                    <p:nvPr/>
                  </p:nvCxnSpPr>
                  <p:spPr bwMode="auto">
                    <a:xfrm>
                      <a:off x="1297215" y="1961039"/>
                      <a:ext cx="869709" cy="77989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534948C6-EE09-1558-25E8-BB7B4FE6D81D}"/>
                        </a:ext>
                      </a:extLst>
                    </p:cNvPr>
                    <p:cNvCxnSpPr>
                      <a:cxnSpLocks/>
                      <a:stCxn id="181" idx="6"/>
                      <a:endCxn id="139" idx="2"/>
                    </p:cNvCxnSpPr>
                    <p:nvPr/>
                  </p:nvCxnSpPr>
                  <p:spPr bwMode="auto">
                    <a:xfrm>
                      <a:off x="1297215" y="1961039"/>
                      <a:ext cx="869709" cy="116984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06CEFE03-1C16-C5B4-1709-F61E528DA8A2}"/>
                        </a:ext>
                      </a:extLst>
                    </p:cNvPr>
                    <p:cNvCxnSpPr>
                      <a:cxnSpLocks/>
                      <a:stCxn id="181" idx="6"/>
                      <a:endCxn id="141" idx="2"/>
                    </p:cNvCxnSpPr>
                    <p:nvPr/>
                  </p:nvCxnSpPr>
                  <p:spPr bwMode="auto">
                    <a:xfrm>
                      <a:off x="1297214" y="1961039"/>
                      <a:ext cx="869709" cy="3899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44EB07C-5425-E638-60CA-25ADE113133C}"/>
                    </a:ext>
                  </a:extLst>
                </p:cNvPr>
                <p:cNvGrpSpPr/>
                <p:nvPr/>
              </p:nvGrpSpPr>
              <p:grpSpPr>
                <a:xfrm>
                  <a:off x="3087443" y="3260248"/>
                  <a:ext cx="157065" cy="668038"/>
                  <a:chOff x="2379918" y="1624906"/>
                  <a:chExt cx="266298" cy="1002720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B07D820E-3CAF-ABD2-36B3-DB9C6C1718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62490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326126BB-BDBA-BC82-3E30-FDA51FA159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014853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2426FE68-B07D-BFBE-03F1-D63B52749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404799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8F0121E-6AFD-25A5-8736-B469092C57F2}"/>
                    </a:ext>
                  </a:extLst>
                </p:cNvPr>
                <p:cNvGrpSpPr/>
                <p:nvPr/>
              </p:nvGrpSpPr>
              <p:grpSpPr>
                <a:xfrm>
                  <a:off x="2558345" y="2934521"/>
                  <a:ext cx="529098" cy="1298962"/>
                  <a:chOff x="5594434" y="605330"/>
                  <a:chExt cx="739324" cy="1759668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89141F2C-E32D-36F7-5D8E-9FF62436B563}"/>
                      </a:ext>
                    </a:extLst>
                  </p:cNvPr>
                  <p:cNvGrpSpPr/>
                  <p:nvPr/>
                </p:nvGrpSpPr>
                <p:grpSpPr>
                  <a:xfrm>
                    <a:off x="5594434" y="605330"/>
                    <a:ext cx="739320" cy="1245674"/>
                    <a:chOff x="2251251" y="1202316"/>
                    <a:chExt cx="897056" cy="1380224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2C24992-FE6C-9D5E-BFB2-4B245BECC164}"/>
                        </a:ext>
                      </a:extLst>
                    </p:cNvPr>
                    <p:cNvCxnSpPr>
                      <a:cxnSpLocks/>
                      <a:stCxn id="138" idx="6"/>
                      <a:endCxn id="86" idx="2"/>
                    </p:cNvCxnSpPr>
                    <p:nvPr/>
                  </p:nvCxnSpPr>
                  <p:spPr bwMode="auto">
                    <a:xfrm>
                      <a:off x="2251251" y="1202316"/>
                      <a:ext cx="897056" cy="60032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E566508D-B98B-9C3F-4E60-156868C4879C}"/>
                        </a:ext>
                      </a:extLst>
                    </p:cNvPr>
                    <p:cNvCxnSpPr>
                      <a:cxnSpLocks/>
                      <a:stCxn id="138" idx="6"/>
                      <a:endCxn id="88" idx="2"/>
                    </p:cNvCxnSpPr>
                    <p:nvPr/>
                  </p:nvCxnSpPr>
                  <p:spPr bwMode="auto">
                    <a:xfrm>
                      <a:off x="2251251" y="1202316"/>
                      <a:ext cx="897056" cy="13802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6F8E9730-7386-9916-7C48-51BE1B0760AE}"/>
                        </a:ext>
                      </a:extLst>
                    </p:cNvPr>
                    <p:cNvCxnSpPr>
                      <a:cxnSpLocks/>
                      <a:stCxn id="138" idx="6"/>
                      <a:endCxn id="87" idx="2"/>
                    </p:cNvCxnSpPr>
                    <p:nvPr/>
                  </p:nvCxnSpPr>
                  <p:spPr bwMode="auto">
                    <a:xfrm>
                      <a:off x="2251251" y="1202316"/>
                      <a:ext cx="897056" cy="99027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A7C27BB9-4B5B-6851-73E3-D434AB31396C}"/>
                      </a:ext>
                    </a:extLst>
                  </p:cNvPr>
                  <p:cNvGrpSpPr/>
                  <p:nvPr/>
                </p:nvGrpSpPr>
                <p:grpSpPr>
                  <a:xfrm>
                    <a:off x="5594435" y="957264"/>
                    <a:ext cx="739321" cy="893741"/>
                    <a:chOff x="2770244" y="2812804"/>
                    <a:chExt cx="899768" cy="990277"/>
                  </a:xfrm>
                </p:grpSpPr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26D7E8B3-BD9D-A580-AC18-4A4094C752FE}"/>
                        </a:ext>
                      </a:extLst>
                    </p:cNvPr>
                    <p:cNvCxnSpPr>
                      <a:cxnSpLocks/>
                      <a:stCxn id="139" idx="6"/>
                      <a:endCxn id="87" idx="2"/>
                    </p:cNvCxnSpPr>
                    <p:nvPr/>
                  </p:nvCxnSpPr>
                  <p:spPr bwMode="auto">
                    <a:xfrm>
                      <a:off x="2770245" y="2812804"/>
                      <a:ext cx="899767" cy="60033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5F6D6594-7B14-7091-FDA3-A0760FEFE126}"/>
                        </a:ext>
                      </a:extLst>
                    </p:cNvPr>
                    <p:cNvCxnSpPr>
                      <a:cxnSpLocks/>
                      <a:stCxn id="139" idx="6"/>
                      <a:endCxn id="88" idx="2"/>
                    </p:cNvCxnSpPr>
                    <p:nvPr/>
                  </p:nvCxnSpPr>
                  <p:spPr bwMode="auto">
                    <a:xfrm>
                      <a:off x="2770244" y="2812804"/>
                      <a:ext cx="899767" cy="99027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3B44963A-5E68-2724-D506-43BC2041DC5F}"/>
                        </a:ext>
                      </a:extLst>
                    </p:cNvPr>
                    <p:cNvCxnSpPr>
                      <a:cxnSpLocks/>
                      <a:stCxn id="139" idx="6"/>
                      <a:endCxn id="86" idx="2"/>
                    </p:cNvCxnSpPr>
                    <p:nvPr/>
                  </p:nvCxnSpPr>
                  <p:spPr bwMode="auto">
                    <a:xfrm>
                      <a:off x="2770244" y="2812804"/>
                      <a:ext cx="899767" cy="21038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0E399B84-8D57-91FC-3DCC-C215C09CC15E}"/>
                      </a:ext>
                    </a:extLst>
                  </p:cNvPr>
                  <p:cNvGrpSpPr/>
                  <p:nvPr/>
                </p:nvGrpSpPr>
                <p:grpSpPr>
                  <a:xfrm>
                    <a:off x="5594435" y="1147139"/>
                    <a:ext cx="739323" cy="703866"/>
                    <a:chOff x="2753026" y="2620385"/>
                    <a:chExt cx="904446" cy="779894"/>
                  </a:xfrm>
                </p:grpSpPr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06A6E9D1-5224-0240-9986-65EC0AF21AD0}"/>
                        </a:ext>
                      </a:extLst>
                    </p:cNvPr>
                    <p:cNvCxnSpPr>
                      <a:cxnSpLocks/>
                      <a:stCxn id="140" idx="6"/>
                      <a:endCxn id="87" idx="2"/>
                    </p:cNvCxnSpPr>
                    <p:nvPr/>
                  </p:nvCxnSpPr>
                  <p:spPr bwMode="auto">
                    <a:xfrm>
                      <a:off x="2753028" y="2799949"/>
                      <a:ext cx="904444" cy="21038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E31E23C1-5271-6E7F-56C8-5CD0E26D0420}"/>
                        </a:ext>
                      </a:extLst>
                    </p:cNvPr>
                    <p:cNvCxnSpPr>
                      <a:cxnSpLocks/>
                      <a:stCxn id="140" idx="6"/>
                      <a:endCxn id="88" idx="2"/>
                    </p:cNvCxnSpPr>
                    <p:nvPr/>
                  </p:nvCxnSpPr>
                  <p:spPr bwMode="auto">
                    <a:xfrm>
                      <a:off x="2753026" y="2799949"/>
                      <a:ext cx="904443" cy="60033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51D86F71-DCDD-2860-0BFE-7148DC58BC66}"/>
                        </a:ext>
                      </a:extLst>
                    </p:cNvPr>
                    <p:cNvCxnSpPr>
                      <a:cxnSpLocks/>
                      <a:stCxn id="140" idx="6"/>
                      <a:endCxn id="86" idx="2"/>
                    </p:cNvCxnSpPr>
                    <p:nvPr/>
                  </p:nvCxnSpPr>
                  <p:spPr bwMode="auto">
                    <a:xfrm flipV="1">
                      <a:off x="2753028" y="2620385"/>
                      <a:ext cx="904444" cy="17956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C9EA8435-C241-5E47-8FE3-2AA40267FFD3}"/>
                      </a:ext>
                    </a:extLst>
                  </p:cNvPr>
                  <p:cNvGrpSpPr/>
                  <p:nvPr/>
                </p:nvGrpSpPr>
                <p:grpSpPr>
                  <a:xfrm>
                    <a:off x="5594435" y="1147134"/>
                    <a:ext cx="739321" cy="703868"/>
                    <a:chOff x="2791799" y="2303590"/>
                    <a:chExt cx="904451" cy="779896"/>
                  </a:xfrm>
                </p:grpSpPr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F4DDECA5-A9D6-FDBB-DD05-CE0A42FC8A50}"/>
                        </a:ext>
                      </a:extLst>
                    </p:cNvPr>
                    <p:cNvCxnSpPr>
                      <a:cxnSpLocks/>
                      <a:stCxn id="141" idx="6"/>
                      <a:endCxn id="86" idx="2"/>
                    </p:cNvCxnSpPr>
                    <p:nvPr/>
                  </p:nvCxnSpPr>
                  <p:spPr bwMode="auto">
                    <a:xfrm flipV="1">
                      <a:off x="2791799" y="2303590"/>
                      <a:ext cx="904450" cy="5695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6EA21611-79C8-6066-1162-4189C4542235}"/>
                        </a:ext>
                      </a:extLst>
                    </p:cNvPr>
                    <p:cNvCxnSpPr>
                      <a:cxnSpLocks/>
                      <a:stCxn id="141" idx="6"/>
                      <a:endCxn id="88" idx="2"/>
                    </p:cNvCxnSpPr>
                    <p:nvPr/>
                  </p:nvCxnSpPr>
                  <p:spPr bwMode="auto">
                    <a:xfrm>
                      <a:off x="2791800" y="2873104"/>
                      <a:ext cx="904450" cy="21038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19490DDB-7C05-9CE7-6B12-242AF132F4C0}"/>
                        </a:ext>
                      </a:extLst>
                    </p:cNvPr>
                    <p:cNvCxnSpPr>
                      <a:cxnSpLocks/>
                      <a:stCxn id="141" idx="6"/>
                      <a:endCxn id="87" idx="2"/>
                    </p:cNvCxnSpPr>
                    <p:nvPr/>
                  </p:nvCxnSpPr>
                  <p:spPr bwMode="auto">
                    <a:xfrm flipV="1">
                      <a:off x="2791799" y="2693540"/>
                      <a:ext cx="904450" cy="1795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0A1B9970-65D6-0CA7-E721-0E23EF87201A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5594434" y="1147138"/>
                    <a:ext cx="739320" cy="865927"/>
                    <a:chOff x="2329063" y="1654541"/>
                    <a:chExt cx="897052" cy="959459"/>
                  </a:xfrm>
                </p:grpSpPr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951BC308-F8D3-968E-DC54-7C13B017B5E6}"/>
                        </a:ext>
                      </a:extLst>
                    </p:cNvPr>
                    <p:cNvCxnSpPr>
                      <a:cxnSpLocks/>
                      <a:stCxn id="142" idx="6"/>
                      <a:endCxn id="88" idx="2"/>
                    </p:cNvCxnSpPr>
                    <p:nvPr/>
                  </p:nvCxnSpPr>
                  <p:spPr bwMode="auto">
                    <a:xfrm>
                      <a:off x="2329063" y="1654541"/>
                      <a:ext cx="897052" cy="17956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C6B30352-EB55-E438-932B-F0D2825D862A}"/>
                        </a:ext>
                      </a:extLst>
                    </p:cNvPr>
                    <p:cNvCxnSpPr>
                      <a:cxnSpLocks/>
                      <a:stCxn id="142" idx="6"/>
                      <a:endCxn id="86" idx="2"/>
                    </p:cNvCxnSpPr>
                    <p:nvPr/>
                  </p:nvCxnSpPr>
                  <p:spPr bwMode="auto">
                    <a:xfrm>
                      <a:off x="2329063" y="1654541"/>
                      <a:ext cx="897052" cy="95945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348D5E16-4796-A605-9735-EE2BC7F4FD38}"/>
                        </a:ext>
                      </a:extLst>
                    </p:cNvPr>
                    <p:cNvCxnSpPr>
                      <a:cxnSpLocks/>
                      <a:stCxn id="142" idx="6"/>
                      <a:endCxn id="87" idx="2"/>
                    </p:cNvCxnSpPr>
                    <p:nvPr/>
                  </p:nvCxnSpPr>
                  <p:spPr bwMode="auto">
                    <a:xfrm>
                      <a:off x="2329063" y="1654541"/>
                      <a:ext cx="897052" cy="5695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08644E34-E344-A40A-7154-6A50E4D22CD6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5594434" y="1147138"/>
                    <a:ext cx="739321" cy="1217860"/>
                    <a:chOff x="2248297" y="1748919"/>
                    <a:chExt cx="897057" cy="1349405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2F94A060-82C7-DE0B-FDC5-A5586D7097C2}"/>
                        </a:ext>
                      </a:extLst>
                    </p:cNvPr>
                    <p:cNvCxnSpPr>
                      <a:cxnSpLocks/>
                      <a:stCxn id="143" idx="6"/>
                      <a:endCxn id="88" idx="2"/>
                    </p:cNvCxnSpPr>
                    <p:nvPr/>
                  </p:nvCxnSpPr>
                  <p:spPr bwMode="auto">
                    <a:xfrm>
                      <a:off x="2248298" y="1748920"/>
                      <a:ext cx="897056" cy="5695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0E003D4C-0FAC-514B-BFE3-E047E1B1EBD3}"/>
                        </a:ext>
                      </a:extLst>
                    </p:cNvPr>
                    <p:cNvCxnSpPr>
                      <a:cxnSpLocks/>
                      <a:stCxn id="143" idx="6"/>
                      <a:endCxn id="87" idx="2"/>
                    </p:cNvCxnSpPr>
                    <p:nvPr/>
                  </p:nvCxnSpPr>
                  <p:spPr bwMode="auto">
                    <a:xfrm>
                      <a:off x="2248298" y="1748920"/>
                      <a:ext cx="897056" cy="95945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5F9404F6-B4FF-D6F7-2178-826901F1122B}"/>
                        </a:ext>
                      </a:extLst>
                    </p:cNvPr>
                    <p:cNvCxnSpPr>
                      <a:cxnSpLocks/>
                      <a:stCxn id="143" idx="6"/>
                      <a:endCxn id="86" idx="2"/>
                    </p:cNvCxnSpPr>
                    <p:nvPr/>
                  </p:nvCxnSpPr>
                  <p:spPr bwMode="auto">
                    <a:xfrm>
                      <a:off x="2248297" y="1748919"/>
                      <a:ext cx="897056" cy="134940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4F3B6515-B6E0-289D-5026-E6C40F0385D4}"/>
                    </a:ext>
                  </a:extLst>
                </p:cNvPr>
                <p:cNvGrpSpPr/>
                <p:nvPr/>
              </p:nvGrpSpPr>
              <p:grpSpPr>
                <a:xfrm>
                  <a:off x="3773596" y="3231769"/>
                  <a:ext cx="157065" cy="668038"/>
                  <a:chOff x="2379918" y="1624906"/>
                  <a:chExt cx="266298" cy="1002720"/>
                </a:xfrm>
              </p:grpSpPr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D541311D-8D93-03C7-4671-6A00C89FC1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62490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E7EB6B58-37BF-A622-66B6-55B438218E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014853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347BC441-03AF-FB1B-2D8A-0A2E7B9B29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404799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CFA93CC9-7175-D451-9E5C-9584ABF8DDE7}"/>
                    </a:ext>
                  </a:extLst>
                </p:cNvPr>
                <p:cNvGrpSpPr/>
                <p:nvPr/>
              </p:nvGrpSpPr>
              <p:grpSpPr>
                <a:xfrm>
                  <a:off x="3230894" y="3305994"/>
                  <a:ext cx="542706" cy="541219"/>
                  <a:chOff x="6394599" y="982749"/>
                  <a:chExt cx="758339" cy="733175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B18BA413-8605-C8C7-6D51-654CA170C35F}"/>
                      </a:ext>
                    </a:extLst>
                  </p:cNvPr>
                  <p:cNvGrpSpPr/>
                  <p:nvPr/>
                </p:nvGrpSpPr>
                <p:grpSpPr>
                  <a:xfrm>
                    <a:off x="6413615" y="982752"/>
                    <a:ext cx="739322" cy="703867"/>
                    <a:chOff x="3755182" y="2438241"/>
                    <a:chExt cx="904450" cy="779895"/>
                  </a:xfrm>
                </p:grpSpPr>
                <p:cxnSp>
                  <p:nvCxnSpPr>
                    <p:cNvPr id="237" name="Straight Connector 236">
                      <a:extLst>
                        <a:ext uri="{FF2B5EF4-FFF2-40B4-BE49-F238E27FC236}">
                          <a16:creationId xmlns:a16="http://schemas.microsoft.com/office/drawing/2014/main" id="{4418C077-8520-36D6-D00E-CD6D42A55075}"/>
                        </a:ext>
                      </a:extLst>
                    </p:cNvPr>
                    <p:cNvCxnSpPr>
                      <a:cxnSpLocks/>
                      <a:endCxn id="215" idx="2"/>
                    </p:cNvCxnSpPr>
                    <p:nvPr/>
                  </p:nvCxnSpPr>
                  <p:spPr bwMode="auto">
                    <a:xfrm>
                      <a:off x="3755183" y="2479701"/>
                      <a:ext cx="904449" cy="34849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38" name="Straight Connector 237">
                      <a:extLst>
                        <a:ext uri="{FF2B5EF4-FFF2-40B4-BE49-F238E27FC236}">
                          <a16:creationId xmlns:a16="http://schemas.microsoft.com/office/drawing/2014/main" id="{705065D4-EB45-E628-63D8-DB21A6E6C0DD}"/>
                        </a:ext>
                      </a:extLst>
                    </p:cNvPr>
                    <p:cNvCxnSpPr>
                      <a:cxnSpLocks/>
                      <a:stCxn id="86" idx="6"/>
                      <a:endCxn id="216" idx="2"/>
                    </p:cNvCxnSpPr>
                    <p:nvPr/>
                  </p:nvCxnSpPr>
                  <p:spPr bwMode="auto">
                    <a:xfrm>
                      <a:off x="3755190" y="2480986"/>
                      <a:ext cx="904435" cy="73715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39" name="Straight Connector 238">
                      <a:extLst>
                        <a:ext uri="{FF2B5EF4-FFF2-40B4-BE49-F238E27FC236}">
                          <a16:creationId xmlns:a16="http://schemas.microsoft.com/office/drawing/2014/main" id="{4993A851-6565-EBCD-9EB4-D9A9603EB8F6}"/>
                        </a:ext>
                      </a:extLst>
                    </p:cNvPr>
                    <p:cNvCxnSpPr>
                      <a:cxnSpLocks/>
                      <a:endCxn id="214" idx="2"/>
                    </p:cNvCxnSpPr>
                    <p:nvPr/>
                  </p:nvCxnSpPr>
                  <p:spPr bwMode="auto">
                    <a:xfrm flipV="1">
                      <a:off x="3755182" y="2438241"/>
                      <a:ext cx="904449" cy="4145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CA3F690D-22EF-7536-0173-0EBE6A79F2B1}"/>
                      </a:ext>
                    </a:extLst>
                  </p:cNvPr>
                  <p:cNvGrpSpPr/>
                  <p:nvPr/>
                </p:nvGrpSpPr>
                <p:grpSpPr>
                  <a:xfrm>
                    <a:off x="6413614" y="982749"/>
                    <a:ext cx="739324" cy="703867"/>
                    <a:chOff x="3793944" y="2121449"/>
                    <a:chExt cx="904455" cy="779895"/>
                  </a:xfrm>
                </p:grpSpPr>
                <p:cxnSp>
                  <p:nvCxnSpPr>
                    <p:cNvPr id="232" name="Straight Connector 231">
                      <a:extLst>
                        <a:ext uri="{FF2B5EF4-FFF2-40B4-BE49-F238E27FC236}">
                          <a16:creationId xmlns:a16="http://schemas.microsoft.com/office/drawing/2014/main" id="{D115E68F-8FA9-88F5-70EB-1D5D0CE312DA}"/>
                        </a:ext>
                      </a:extLst>
                    </p:cNvPr>
                    <p:cNvCxnSpPr>
                      <a:cxnSpLocks/>
                      <a:endCxn id="214" idx="2"/>
                    </p:cNvCxnSpPr>
                    <p:nvPr/>
                  </p:nvCxnSpPr>
                  <p:spPr bwMode="auto">
                    <a:xfrm flipV="1">
                      <a:off x="3793947" y="2121449"/>
                      <a:ext cx="904451" cy="43140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34" name="Straight Connector 233">
                      <a:extLst>
                        <a:ext uri="{FF2B5EF4-FFF2-40B4-BE49-F238E27FC236}">
                          <a16:creationId xmlns:a16="http://schemas.microsoft.com/office/drawing/2014/main" id="{5DA2076B-E977-7C82-AF0E-93FB782AF399}"/>
                        </a:ext>
                      </a:extLst>
                    </p:cNvPr>
                    <p:cNvCxnSpPr>
                      <a:cxnSpLocks/>
                      <a:endCxn id="216" idx="2"/>
                    </p:cNvCxnSpPr>
                    <p:nvPr/>
                  </p:nvCxnSpPr>
                  <p:spPr bwMode="auto">
                    <a:xfrm>
                      <a:off x="3793944" y="2552855"/>
                      <a:ext cx="904452" cy="34848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35" name="Straight Connector 234">
                      <a:extLst>
                        <a:ext uri="{FF2B5EF4-FFF2-40B4-BE49-F238E27FC236}">
                          <a16:creationId xmlns:a16="http://schemas.microsoft.com/office/drawing/2014/main" id="{E66C3F62-0285-AFC3-2967-FE16019453F4}"/>
                        </a:ext>
                      </a:extLst>
                    </p:cNvPr>
                    <p:cNvCxnSpPr>
                      <a:cxnSpLocks/>
                      <a:endCxn id="215" idx="2"/>
                    </p:cNvCxnSpPr>
                    <p:nvPr/>
                  </p:nvCxnSpPr>
                  <p:spPr bwMode="auto">
                    <a:xfrm flipV="1">
                      <a:off x="3793948" y="2511396"/>
                      <a:ext cx="904451" cy="4145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26CF5768-4F23-1057-7776-8B4374D8B27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394599" y="982749"/>
                    <a:ext cx="758337" cy="733175"/>
                    <a:chOff x="3299942" y="1983777"/>
                    <a:chExt cx="920126" cy="812368"/>
                  </a:xfrm>
                </p:grpSpPr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2436AA0D-8E05-F735-78B8-E3AC2E702A7B}"/>
                        </a:ext>
                      </a:extLst>
                    </p:cNvPr>
                    <p:cNvCxnSpPr>
                      <a:cxnSpLocks/>
                      <a:endCxn id="216" idx="2"/>
                    </p:cNvCxnSpPr>
                    <p:nvPr/>
                  </p:nvCxnSpPr>
                  <p:spPr bwMode="auto">
                    <a:xfrm>
                      <a:off x="3305567" y="1999801"/>
                      <a:ext cx="914498" cy="1645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29" name="Straight Connector 228">
                      <a:extLst>
                        <a:ext uri="{FF2B5EF4-FFF2-40B4-BE49-F238E27FC236}">
                          <a16:creationId xmlns:a16="http://schemas.microsoft.com/office/drawing/2014/main" id="{AE9D5C22-8ACA-286B-53CA-7FE18681C6AD}"/>
                        </a:ext>
                      </a:extLst>
                    </p:cNvPr>
                    <p:cNvCxnSpPr>
                      <a:cxnSpLocks/>
                      <a:endCxn id="214" idx="2"/>
                    </p:cNvCxnSpPr>
                    <p:nvPr/>
                  </p:nvCxnSpPr>
                  <p:spPr bwMode="auto">
                    <a:xfrm>
                      <a:off x="3299942" y="1983777"/>
                      <a:ext cx="920126" cy="8123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31" name="Straight Connector 230">
                      <a:extLst>
                        <a:ext uri="{FF2B5EF4-FFF2-40B4-BE49-F238E27FC236}">
                          <a16:creationId xmlns:a16="http://schemas.microsoft.com/office/drawing/2014/main" id="{33B257F0-A771-60E5-B3AA-0B824BE1FFCE}"/>
                        </a:ext>
                      </a:extLst>
                    </p:cNvPr>
                    <p:cNvCxnSpPr>
                      <a:cxnSpLocks/>
                      <a:endCxn id="215" idx="2"/>
                    </p:cNvCxnSpPr>
                    <p:nvPr/>
                  </p:nvCxnSpPr>
                  <p:spPr bwMode="auto">
                    <a:xfrm>
                      <a:off x="3299942" y="1983778"/>
                      <a:ext cx="920126" cy="42242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D5A5C63F-C750-92CB-7CE6-4E71A9CCD75E}"/>
                    </a:ext>
                  </a:extLst>
                </p:cNvPr>
                <p:cNvGrpSpPr/>
                <p:nvPr/>
              </p:nvGrpSpPr>
              <p:grpSpPr>
                <a:xfrm>
                  <a:off x="4473152" y="3092466"/>
                  <a:ext cx="157065" cy="927830"/>
                  <a:chOff x="2379918" y="1234960"/>
                  <a:chExt cx="266298" cy="1392666"/>
                </a:xfrm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E99D9F3-148A-767E-8C2F-F9AE4D9966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234960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021EF681-E244-9BE3-414F-F003BEA67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1624906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3C7B533C-B588-FD64-3598-C4417835E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014853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E788D3DC-3339-F191-0519-A85F817665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9918" y="2404799"/>
                    <a:ext cx="266298" cy="222827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/>
                  </a:p>
                </p:txBody>
              </p: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AC62BE37-8688-1F7F-77A8-7B47F355FB1B}"/>
                    </a:ext>
                  </a:extLst>
                </p:cNvPr>
                <p:cNvGrpSpPr/>
                <p:nvPr/>
              </p:nvGrpSpPr>
              <p:grpSpPr>
                <a:xfrm>
                  <a:off x="3930659" y="3166692"/>
                  <a:ext cx="542498" cy="779378"/>
                  <a:chOff x="7232094" y="651990"/>
                  <a:chExt cx="758053" cy="105580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60986900-31A8-5DCD-269E-90F44B39B35B}"/>
                      </a:ext>
                    </a:extLst>
                  </p:cNvPr>
                  <p:cNvCxnSpPr>
                    <a:cxnSpLocks/>
                    <a:stCxn id="214" idx="6"/>
                    <a:endCxn id="257" idx="2"/>
                  </p:cNvCxnSpPr>
                  <p:nvPr/>
                </p:nvCxnSpPr>
                <p:spPr bwMode="auto">
                  <a:xfrm>
                    <a:off x="7232097" y="840702"/>
                    <a:ext cx="758039" cy="86708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074B791E-66B2-2D94-8FB9-70996A501DD4}"/>
                      </a:ext>
                    </a:extLst>
                  </p:cNvPr>
                  <p:cNvGrpSpPr/>
                  <p:nvPr/>
                </p:nvGrpSpPr>
                <p:grpSpPr>
                  <a:xfrm>
                    <a:off x="7232101" y="651992"/>
                    <a:ext cx="758046" cy="703867"/>
                    <a:chOff x="4756477" y="2071755"/>
                    <a:chExt cx="927356" cy="779896"/>
                  </a:xfrm>
                </p:grpSpPr>
                <p:cxnSp>
                  <p:nvCxnSpPr>
                    <p:cNvPr id="271" name="Straight Connector 270">
                      <a:extLst>
                        <a:ext uri="{FF2B5EF4-FFF2-40B4-BE49-F238E27FC236}">
                          <a16:creationId xmlns:a16="http://schemas.microsoft.com/office/drawing/2014/main" id="{31380048-F5BC-E584-BDB9-BD3EE2631505}"/>
                        </a:ext>
                      </a:extLst>
                    </p:cNvPr>
                    <p:cNvCxnSpPr>
                      <a:cxnSpLocks/>
                      <a:stCxn id="214" idx="6"/>
                      <a:endCxn id="254" idx="2"/>
                    </p:cNvCxnSpPr>
                    <p:nvPr/>
                  </p:nvCxnSpPr>
                  <p:spPr bwMode="auto">
                    <a:xfrm flipV="1">
                      <a:off x="4756477" y="2071755"/>
                      <a:ext cx="927348" cy="2090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2" name="Straight Connector 271">
                      <a:extLst>
                        <a:ext uri="{FF2B5EF4-FFF2-40B4-BE49-F238E27FC236}">
                          <a16:creationId xmlns:a16="http://schemas.microsoft.com/office/drawing/2014/main" id="{01D6EE03-B4CC-DFCA-860C-73640200DACB}"/>
                        </a:ext>
                      </a:extLst>
                    </p:cNvPr>
                    <p:cNvCxnSpPr>
                      <a:cxnSpLocks/>
                      <a:stCxn id="214" idx="6"/>
                      <a:endCxn id="256" idx="2"/>
                    </p:cNvCxnSpPr>
                    <p:nvPr/>
                  </p:nvCxnSpPr>
                  <p:spPr bwMode="auto">
                    <a:xfrm>
                      <a:off x="4756484" y="2280849"/>
                      <a:ext cx="927349" cy="57080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4" name="Straight Connector 273">
                      <a:extLst>
                        <a:ext uri="{FF2B5EF4-FFF2-40B4-BE49-F238E27FC236}">
                          <a16:creationId xmlns:a16="http://schemas.microsoft.com/office/drawing/2014/main" id="{CE66DB9E-BA10-8434-AE76-CD819AEEB521}"/>
                        </a:ext>
                      </a:extLst>
                    </p:cNvPr>
                    <p:cNvCxnSpPr>
                      <a:cxnSpLocks/>
                      <a:stCxn id="214" idx="6"/>
                      <a:endCxn id="255" idx="2"/>
                    </p:cNvCxnSpPr>
                    <p:nvPr/>
                  </p:nvCxnSpPr>
                  <p:spPr bwMode="auto">
                    <a:xfrm>
                      <a:off x="4756477" y="2280847"/>
                      <a:ext cx="927348" cy="18085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5BBBB401-95ED-FCC5-7E43-66A108A8C831}"/>
                      </a:ext>
                    </a:extLst>
                  </p:cNvPr>
                  <p:cNvGrpSpPr/>
                  <p:nvPr/>
                </p:nvGrpSpPr>
                <p:grpSpPr>
                  <a:xfrm>
                    <a:off x="7232094" y="651993"/>
                    <a:ext cx="758046" cy="1055799"/>
                    <a:chOff x="4795242" y="1754962"/>
                    <a:chExt cx="927360" cy="1169839"/>
                  </a:xfrm>
                </p:grpSpPr>
                <p:cxnSp>
                  <p:nvCxnSpPr>
                    <p:cNvPr id="267" name="Straight Connector 266">
                      <a:extLst>
                        <a:ext uri="{FF2B5EF4-FFF2-40B4-BE49-F238E27FC236}">
                          <a16:creationId xmlns:a16="http://schemas.microsoft.com/office/drawing/2014/main" id="{B47CDFA2-CD5B-BAE4-A897-4D400388EFC7}"/>
                        </a:ext>
                      </a:extLst>
                    </p:cNvPr>
                    <p:cNvCxnSpPr>
                      <a:cxnSpLocks/>
                      <a:stCxn id="215" idx="6"/>
                      <a:endCxn id="255" idx="2"/>
                    </p:cNvCxnSpPr>
                    <p:nvPr/>
                  </p:nvCxnSpPr>
                  <p:spPr bwMode="auto">
                    <a:xfrm flipV="1">
                      <a:off x="4795243" y="2144907"/>
                      <a:ext cx="927351" cy="2090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68" name="Straight Connector 267">
                      <a:extLst>
                        <a:ext uri="{FF2B5EF4-FFF2-40B4-BE49-F238E27FC236}">
                          <a16:creationId xmlns:a16="http://schemas.microsoft.com/office/drawing/2014/main" id="{3B270821-C5D7-AA0B-E34E-9C98822B7E69}"/>
                        </a:ext>
                      </a:extLst>
                    </p:cNvPr>
                    <p:cNvCxnSpPr>
                      <a:cxnSpLocks/>
                      <a:stCxn id="215" idx="6"/>
                      <a:endCxn id="254" idx="2"/>
                    </p:cNvCxnSpPr>
                    <p:nvPr/>
                  </p:nvCxnSpPr>
                  <p:spPr bwMode="auto">
                    <a:xfrm flipV="1">
                      <a:off x="4795246" y="1754962"/>
                      <a:ext cx="927351" cy="59904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69" name="Straight Connector 268">
                      <a:extLst>
                        <a:ext uri="{FF2B5EF4-FFF2-40B4-BE49-F238E27FC236}">
                          <a16:creationId xmlns:a16="http://schemas.microsoft.com/office/drawing/2014/main" id="{638B9B34-9C1F-C9B3-6141-6AD5C0897966}"/>
                        </a:ext>
                      </a:extLst>
                    </p:cNvPr>
                    <p:cNvCxnSpPr>
                      <a:cxnSpLocks/>
                      <a:stCxn id="215" idx="6"/>
                      <a:endCxn id="257" idx="2"/>
                    </p:cNvCxnSpPr>
                    <p:nvPr/>
                  </p:nvCxnSpPr>
                  <p:spPr bwMode="auto">
                    <a:xfrm>
                      <a:off x="4795246" y="2354002"/>
                      <a:ext cx="927356" cy="57079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0" name="Straight Connector 269">
                      <a:extLst>
                        <a:ext uri="{FF2B5EF4-FFF2-40B4-BE49-F238E27FC236}">
                          <a16:creationId xmlns:a16="http://schemas.microsoft.com/office/drawing/2014/main" id="{586B4951-0CE3-2BC5-94BE-1439361AA12C}"/>
                        </a:ext>
                      </a:extLst>
                    </p:cNvPr>
                    <p:cNvCxnSpPr>
                      <a:cxnSpLocks/>
                      <a:stCxn id="215" idx="6"/>
                      <a:endCxn id="256" idx="2"/>
                    </p:cNvCxnSpPr>
                    <p:nvPr/>
                  </p:nvCxnSpPr>
                  <p:spPr bwMode="auto">
                    <a:xfrm>
                      <a:off x="4795242" y="2354002"/>
                      <a:ext cx="927356" cy="18085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B8A7E90A-B680-AE1F-FEED-E6AF8F84E28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7232098" y="651990"/>
                    <a:ext cx="758047" cy="1055800"/>
                    <a:chOff x="4316112" y="1992789"/>
                    <a:chExt cx="919773" cy="1169841"/>
                  </a:xfrm>
                </p:grpSpPr>
                <p:cxnSp>
                  <p:nvCxnSpPr>
                    <p:cNvPr id="263" name="Straight Connector 262">
                      <a:extLst>
                        <a:ext uri="{FF2B5EF4-FFF2-40B4-BE49-F238E27FC236}">
                          <a16:creationId xmlns:a16="http://schemas.microsoft.com/office/drawing/2014/main" id="{AC319B35-2B56-5DFF-7AB5-1D4CEA0B5E1F}"/>
                        </a:ext>
                      </a:extLst>
                    </p:cNvPr>
                    <p:cNvCxnSpPr>
                      <a:cxnSpLocks/>
                      <a:stCxn id="216" idx="6"/>
                      <a:endCxn id="257" idx="2"/>
                    </p:cNvCxnSpPr>
                    <p:nvPr/>
                  </p:nvCxnSpPr>
                  <p:spPr bwMode="auto">
                    <a:xfrm flipV="1">
                      <a:off x="4316112" y="1992789"/>
                      <a:ext cx="919768" cy="18085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64" name="Straight Connector 263">
                      <a:extLst>
                        <a:ext uri="{FF2B5EF4-FFF2-40B4-BE49-F238E27FC236}">
                          <a16:creationId xmlns:a16="http://schemas.microsoft.com/office/drawing/2014/main" id="{79B285C0-CDD4-CBFB-CEEF-BB4433DCC722}"/>
                        </a:ext>
                      </a:extLst>
                    </p:cNvPr>
                    <p:cNvCxnSpPr>
                      <a:cxnSpLocks/>
                      <a:stCxn id="216" idx="6"/>
                      <a:endCxn id="255" idx="2"/>
                    </p:cNvCxnSpPr>
                    <p:nvPr/>
                  </p:nvCxnSpPr>
                  <p:spPr bwMode="auto">
                    <a:xfrm>
                      <a:off x="4316115" y="2173642"/>
                      <a:ext cx="919768" cy="59904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B782BEEA-6308-E5F7-46A5-C23837C89A87}"/>
                        </a:ext>
                      </a:extLst>
                    </p:cNvPr>
                    <p:cNvCxnSpPr>
                      <a:cxnSpLocks/>
                      <a:stCxn id="216" idx="6"/>
                      <a:endCxn id="254" idx="2"/>
                    </p:cNvCxnSpPr>
                    <p:nvPr/>
                  </p:nvCxnSpPr>
                  <p:spPr bwMode="auto">
                    <a:xfrm>
                      <a:off x="4316116" y="2173643"/>
                      <a:ext cx="919769" cy="98898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66" name="Straight Connector 265">
                      <a:extLst>
                        <a:ext uri="{FF2B5EF4-FFF2-40B4-BE49-F238E27FC236}">
                          <a16:creationId xmlns:a16="http://schemas.microsoft.com/office/drawing/2014/main" id="{D55BF3F0-6F05-F406-86B9-849BFE0DA9F6}"/>
                        </a:ext>
                      </a:extLst>
                    </p:cNvPr>
                    <p:cNvCxnSpPr>
                      <a:cxnSpLocks/>
                      <a:stCxn id="216" idx="6"/>
                      <a:endCxn id="256" idx="2"/>
                    </p:cNvCxnSpPr>
                    <p:nvPr/>
                  </p:nvCxnSpPr>
                  <p:spPr bwMode="auto">
                    <a:xfrm>
                      <a:off x="4316115" y="2173642"/>
                      <a:ext cx="919768" cy="20909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2303A935-E41E-BD77-BC62-9E53A47711A5}"/>
                    </a:ext>
                  </a:extLst>
                </p:cNvPr>
                <p:cNvGrpSpPr/>
                <p:nvPr/>
              </p:nvGrpSpPr>
              <p:grpSpPr>
                <a:xfrm>
                  <a:off x="4630211" y="3166690"/>
                  <a:ext cx="385075" cy="801127"/>
                  <a:chOff x="6201783" y="2630003"/>
                  <a:chExt cx="587389" cy="1314671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70254BC-9E55-49D2-BFB1-702422588506}"/>
                      </a:ext>
                    </a:extLst>
                  </p:cNvPr>
                  <p:cNvCxnSpPr>
                    <a:stCxn id="256" idx="6"/>
                    <a:endCxn id="39" idx="1"/>
                  </p:cNvCxnSpPr>
                  <p:nvPr/>
                </p:nvCxnSpPr>
                <p:spPr bwMode="auto">
                  <a:xfrm>
                    <a:off x="6201789" y="3482659"/>
                    <a:ext cx="587364" cy="452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triangle" w="lg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7675DA8-1209-2E46-E683-B2EAA3F3114E}"/>
                      </a:ext>
                    </a:extLst>
                  </p:cNvPr>
                  <p:cNvCxnSpPr>
                    <a:stCxn id="257" idx="6"/>
                    <a:endCxn id="40" idx="1"/>
                  </p:cNvCxnSpPr>
                  <p:nvPr/>
                </p:nvCxnSpPr>
                <p:spPr bwMode="auto">
                  <a:xfrm>
                    <a:off x="6201792" y="3908985"/>
                    <a:ext cx="587364" cy="3568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triangle" w="lg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2D2E1398-11E7-6353-AFB2-097865F607C0}"/>
                      </a:ext>
                    </a:extLst>
                  </p:cNvPr>
                  <p:cNvCxnSpPr>
                    <a:stCxn id="254" idx="6"/>
                    <a:endCxn id="300" idx="1"/>
                  </p:cNvCxnSpPr>
                  <p:nvPr/>
                </p:nvCxnSpPr>
                <p:spPr bwMode="auto">
                  <a:xfrm>
                    <a:off x="6201806" y="2630003"/>
                    <a:ext cx="587366" cy="2681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triangle" w="lg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EF9D25F3-92C4-AA37-DC0D-D33F0AE7BBAE}"/>
                      </a:ext>
                    </a:extLst>
                  </p:cNvPr>
                  <p:cNvCxnSpPr>
                    <a:stCxn id="255" idx="6"/>
                    <a:endCxn id="301" idx="1"/>
                  </p:cNvCxnSpPr>
                  <p:nvPr/>
                </p:nvCxnSpPr>
                <p:spPr bwMode="auto">
                  <a:xfrm>
                    <a:off x="6201783" y="3056332"/>
                    <a:ext cx="587363" cy="5502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triangle" w="lg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986CFA8E-C61E-20FE-8092-A6BD5CA56733}"/>
                    </a:ext>
                  </a:extLst>
                </p:cNvPr>
                <p:cNvGrpSpPr/>
                <p:nvPr/>
              </p:nvGrpSpPr>
              <p:grpSpPr>
                <a:xfrm>
                  <a:off x="4984400" y="3028950"/>
                  <a:ext cx="273400" cy="1091335"/>
                  <a:chOff x="4984400" y="3028950"/>
                  <a:chExt cx="273400" cy="1091335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D80F3B4-6CEA-635F-2A0B-56F96FDD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275" y="3561377"/>
                    <a:ext cx="216626" cy="3049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45720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</a:t>
                    </a:r>
                    <a:r>
                      <a:rPr lang="en-US" sz="1600" baseline="-25000" dirty="0"/>
                      <a:t>3</a:t>
                    </a:r>
                    <a:endParaRPr lang="en-US" sz="16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6E597B2-7AFC-9EBF-31C5-B3FD7CA7322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275" y="3815349"/>
                    <a:ext cx="216626" cy="3049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45720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</a:t>
                    </a:r>
                    <a:r>
                      <a:rPr lang="en-US" sz="1600" baseline="-25000" dirty="0"/>
                      <a:t>4</a:t>
                    </a:r>
                    <a:endParaRPr lang="en-US" sz="1600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CF2639D5-C256-1E85-37DF-94986C342C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84400" y="3028950"/>
                    <a:ext cx="273400" cy="105598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600" dirty="0"/>
                  </a:p>
                </p:txBody>
              </p:sp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0FE64FC3-FE3A-55B0-5E42-2A66C662AD10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275" y="3049243"/>
                    <a:ext cx="216626" cy="56172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45720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</a:t>
                    </a:r>
                    <a:r>
                      <a:rPr lang="en-US" sz="1600" baseline="-25000" dirty="0"/>
                      <a:t>11</a:t>
                    </a:r>
                    <a:endParaRPr lang="en-US" sz="1600" dirty="0"/>
                  </a:p>
                </p:txBody>
              </p:sp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FC9B336-7914-6FBE-67D7-48465E84E14F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275" y="3307549"/>
                    <a:ext cx="216626" cy="3049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45720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</a:t>
                    </a:r>
                    <a:r>
                      <a:rPr lang="en-US" sz="1600" baseline="-25000" dirty="0"/>
                      <a:t>2</a:t>
                    </a:r>
                    <a:endParaRPr lang="en-US" sz="1600" dirty="0"/>
                  </a:p>
                </p:txBody>
              </p:sp>
            </p:grpSp>
          </p:grp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32FF59E2-5416-9065-AD93-DB366B629978}"/>
                  </a:ext>
                </a:extLst>
              </p:cNvPr>
              <p:cNvSpPr txBox="1"/>
              <p:nvPr/>
            </p:nvSpPr>
            <p:spPr>
              <a:xfrm>
                <a:off x="5340848" y="2987016"/>
                <a:ext cx="16784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P(cat | X)</a:t>
                </a:r>
              </a:p>
              <a:p>
                <a:r>
                  <a:rPr lang="en-US" sz="1600" dirty="0"/>
                  <a:t>P(dog |X)</a:t>
                </a:r>
              </a:p>
              <a:p>
                <a:r>
                  <a:rPr lang="en-US" sz="1600" dirty="0"/>
                  <a:t>P(baby chick |X)</a:t>
                </a:r>
                <a:br>
                  <a:rPr lang="en-US" sz="1600" dirty="0"/>
                </a:br>
                <a:r>
                  <a:rPr lang="en-US" sz="1600" dirty="0"/>
                  <a:t>P(other | X)</a:t>
                </a:r>
              </a:p>
              <a:p>
                <a:endParaRPr lang="en-US" sz="1600" dirty="0"/>
              </a:p>
            </p:txBody>
          </p:sp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C6F3780-9A27-AF61-4A6F-A0D990C33DF2}"/>
                </a:ext>
              </a:extLst>
            </p:cNvPr>
            <p:cNvSpPr txBox="1"/>
            <p:nvPr/>
          </p:nvSpPr>
          <p:spPr>
            <a:xfrm>
              <a:off x="4323756" y="2647950"/>
              <a:ext cx="2146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Softmax</a:t>
              </a:r>
              <a:r>
                <a:rPr lang="en-US" sz="1600" dirty="0"/>
                <a:t> 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5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370-5B18-3377-03B5-BB6A68E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750"/>
            <a:ext cx="7924799" cy="490538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66B-A64E-52B2-C4BF-635348E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17680"/>
            <a:ext cx="7658100" cy="2921226"/>
          </a:xfrm>
        </p:spPr>
        <p:txBody>
          <a:bodyPr/>
          <a:lstStyle/>
          <a:p>
            <a:r>
              <a:rPr lang="en-US" sz="1900" dirty="0" err="1"/>
              <a:t>Softmax</a:t>
            </a:r>
            <a:r>
              <a:rPr lang="en-US" sz="1900" dirty="0"/>
              <a:t> regression (or multinomial logistic regression) is a generalization of logistic regression to the case where we want to handle multiple classes. </a:t>
            </a:r>
          </a:p>
          <a:p>
            <a:r>
              <a:rPr lang="en-US" sz="1900" dirty="0"/>
              <a:t>In </a:t>
            </a:r>
            <a:r>
              <a:rPr lang="en-US" sz="1900" b="1" i="1" dirty="0"/>
              <a:t>logistic regression </a:t>
            </a:r>
            <a:r>
              <a:rPr lang="en-US" sz="1900" dirty="0"/>
              <a:t>we assumed that the labels were binary: y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</a:t>
            </a:r>
            <a:r>
              <a:rPr lang="en-US" sz="1900" dirty="0"/>
              <a:t> ∈ {0,1}. </a:t>
            </a:r>
          </a:p>
          <a:p>
            <a:r>
              <a:rPr lang="en-US" sz="1900" dirty="0"/>
              <a:t>We used such a classifier to distinguish between two kinds of hand-written digits. </a:t>
            </a:r>
          </a:p>
          <a:p>
            <a:r>
              <a:rPr lang="en-US" sz="1900" b="1" i="1" dirty="0" err="1"/>
              <a:t>Softmax</a:t>
            </a:r>
            <a:r>
              <a:rPr lang="en-US" sz="1900" b="1" i="1" dirty="0"/>
              <a:t> regression </a:t>
            </a:r>
            <a:r>
              <a:rPr lang="en-US" sz="1900" dirty="0"/>
              <a:t>allows us to handle y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  </a:t>
            </a:r>
            <a:r>
              <a:rPr lang="en-US" sz="1900" dirty="0"/>
              <a:t>∈ {1,…,K} where K is the number of classes.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058F2-287E-DBB2-5C60-E4602A81A934}"/>
              </a:ext>
            </a:extLst>
          </p:cNvPr>
          <p:cNvSpPr txBox="1"/>
          <p:nvPr/>
        </p:nvSpPr>
        <p:spPr>
          <a:xfrm>
            <a:off x="3733800" y="4396085"/>
            <a:ext cx="5181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Partially (but math is different):</a:t>
            </a:r>
          </a:p>
          <a:p>
            <a:r>
              <a:rPr lang="en-US" sz="1200" dirty="0"/>
              <a:t>http://deeplearning.stanford.edu/tutorial/supervised/SoftmaxRegression/</a:t>
            </a:r>
          </a:p>
        </p:txBody>
      </p:sp>
    </p:spTree>
    <p:extLst>
      <p:ext uri="{BB962C8B-B14F-4D97-AF65-F5344CB8AC3E}">
        <p14:creationId xmlns:p14="http://schemas.microsoft.com/office/powerpoint/2010/main" val="233695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370-5B18-3377-03B5-BB6A68E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750"/>
            <a:ext cx="7848599" cy="490538"/>
          </a:xfrm>
        </p:spPr>
        <p:txBody>
          <a:bodyPr/>
          <a:lstStyle/>
          <a:p>
            <a:r>
              <a:rPr lang="en-US" dirty="0"/>
              <a:t>Recalling Standard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66B-A64E-52B2-C4BF-635348E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93525"/>
            <a:ext cx="8305800" cy="1473426"/>
          </a:xfrm>
          <a:solidFill>
            <a:schemeClr val="bg1"/>
          </a:solidFill>
        </p:spPr>
        <p:txBody>
          <a:bodyPr/>
          <a:lstStyle/>
          <a:p>
            <a:r>
              <a:rPr lang="en-US" sz="1900" dirty="0"/>
              <a:t>Recall that in logistic regression, we had a training set {(X</a:t>
            </a:r>
            <a:r>
              <a:rPr lang="en-US" sz="1900" baseline="30000" dirty="0"/>
              <a:t>(1)</a:t>
            </a:r>
            <a:r>
              <a:rPr lang="en-US" sz="1900" dirty="0"/>
              <a:t>,y</a:t>
            </a:r>
            <a:r>
              <a:rPr lang="en-US" sz="1900" baseline="30000" dirty="0"/>
              <a:t>(1)</a:t>
            </a:r>
            <a:r>
              <a:rPr lang="en-US" sz="1900" dirty="0"/>
              <a:t>),…,(X</a:t>
            </a:r>
            <a:r>
              <a:rPr lang="en-US" sz="1900" baseline="30000" dirty="0"/>
              <a:t>(M)</a:t>
            </a:r>
            <a:r>
              <a:rPr lang="en-US" sz="1900" dirty="0"/>
              <a:t>,y</a:t>
            </a:r>
            <a:r>
              <a:rPr lang="en-US" sz="1900" baseline="30000" dirty="0"/>
              <a:t>(M)</a:t>
            </a:r>
            <a:r>
              <a:rPr lang="en-US" sz="1900" dirty="0"/>
              <a:t>)} of M labeled examples, where the input features are x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</a:t>
            </a:r>
            <a:r>
              <a:rPr lang="en-US" sz="1900" dirty="0"/>
              <a:t> ∈ </a:t>
            </a:r>
            <a:r>
              <a:rPr lang="en-US" sz="1900" dirty="0" err="1"/>
              <a:t>ℜ</a:t>
            </a:r>
            <a:r>
              <a:rPr lang="en-US" sz="1900" baseline="30000" dirty="0" err="1"/>
              <a:t>n</a:t>
            </a:r>
            <a:r>
              <a:rPr lang="en-US" sz="1900" dirty="0"/>
              <a:t>. </a:t>
            </a:r>
          </a:p>
          <a:p>
            <a:r>
              <a:rPr lang="en-US" sz="1900" dirty="0"/>
              <a:t>With logistic regression, we were in the binary classification setting, so the labels were y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 </a:t>
            </a:r>
            <a:r>
              <a:rPr lang="en-US" sz="1900" dirty="0"/>
              <a:t>∈ {0,1}. </a:t>
            </a:r>
          </a:p>
          <a:p>
            <a:r>
              <a:rPr lang="en-US" sz="1900" dirty="0"/>
              <a:t>Our hypothesis took the form as a sigmoid: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and the model parameters θ were trained to minimize the cost function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7C5FBF-B57D-C3EB-6CD4-6F6A33C61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581900"/>
              </p:ext>
            </p:extLst>
          </p:nvPr>
        </p:nvGraphicFramePr>
        <p:xfrm>
          <a:off x="1219200" y="3867150"/>
          <a:ext cx="71365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080" imgH="444240" progId="Equation.DSMT4">
                  <p:embed/>
                </p:oleObj>
              </mc:Choice>
              <mc:Fallback>
                <p:oleObj name="Equation" r:id="rId2" imgW="3835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3867150"/>
                        <a:ext cx="713658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BFFACA-3FA2-BC60-D8F2-DB69E13EB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37361"/>
              </p:ext>
            </p:extLst>
          </p:nvPr>
        </p:nvGraphicFramePr>
        <p:xfrm>
          <a:off x="2089150" y="2582863"/>
          <a:ext cx="4159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19040" progId="Equation.DSMT4">
                  <p:embed/>
                </p:oleObj>
              </mc:Choice>
              <mc:Fallback>
                <p:oleObj name="Equation" r:id="rId4" imgW="2298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0" y="2582863"/>
                        <a:ext cx="4159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67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370-5B18-3377-03B5-BB6A68E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750"/>
            <a:ext cx="7848599" cy="490538"/>
          </a:xfrm>
        </p:spPr>
        <p:txBody>
          <a:bodyPr/>
          <a:lstStyle/>
          <a:p>
            <a:r>
              <a:rPr lang="en-US" dirty="0"/>
              <a:t>Recalling Standard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66B-A64E-52B2-C4BF-635348E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93525"/>
            <a:ext cx="8305800" cy="1473426"/>
          </a:xfrm>
          <a:solidFill>
            <a:schemeClr val="bg1"/>
          </a:solidFill>
        </p:spPr>
        <p:txBody>
          <a:bodyPr/>
          <a:lstStyle/>
          <a:p>
            <a:r>
              <a:rPr lang="en-US" sz="1900" dirty="0"/>
              <a:t>Recall that in logistic regression, we had a training set {(X</a:t>
            </a:r>
            <a:r>
              <a:rPr lang="en-US" sz="1900" baseline="30000" dirty="0"/>
              <a:t>(1)</a:t>
            </a:r>
            <a:r>
              <a:rPr lang="en-US" sz="1900" dirty="0"/>
              <a:t>,y</a:t>
            </a:r>
            <a:r>
              <a:rPr lang="en-US" sz="1900" baseline="30000" dirty="0"/>
              <a:t>(1)</a:t>
            </a:r>
            <a:r>
              <a:rPr lang="en-US" sz="1900" dirty="0"/>
              <a:t>),…,(X</a:t>
            </a:r>
            <a:r>
              <a:rPr lang="en-US" sz="1900" baseline="30000" dirty="0"/>
              <a:t>(M)</a:t>
            </a:r>
            <a:r>
              <a:rPr lang="en-US" sz="1900" dirty="0"/>
              <a:t>,y</a:t>
            </a:r>
            <a:r>
              <a:rPr lang="en-US" sz="1900" baseline="30000" dirty="0"/>
              <a:t>(M)</a:t>
            </a:r>
            <a:r>
              <a:rPr lang="en-US" sz="1900" dirty="0"/>
              <a:t>)} of M labeled examples, where the input features are x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</a:t>
            </a:r>
            <a:r>
              <a:rPr lang="en-US" sz="1900" dirty="0"/>
              <a:t> ∈ </a:t>
            </a:r>
            <a:r>
              <a:rPr lang="en-US" sz="1900" dirty="0" err="1"/>
              <a:t>ℜ</a:t>
            </a:r>
            <a:r>
              <a:rPr lang="en-US" sz="1900" baseline="30000" dirty="0" err="1"/>
              <a:t>n</a:t>
            </a:r>
            <a:r>
              <a:rPr lang="en-US" sz="1900" dirty="0"/>
              <a:t>. </a:t>
            </a:r>
          </a:p>
          <a:p>
            <a:r>
              <a:rPr lang="en-US" sz="1900" dirty="0"/>
              <a:t>With logistic regression, we were in the binary classification setting, so the labels were y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 </a:t>
            </a:r>
            <a:r>
              <a:rPr lang="en-US" sz="1900" dirty="0"/>
              <a:t>∈ {0,1}. </a:t>
            </a:r>
          </a:p>
          <a:p>
            <a:r>
              <a:rPr lang="en-US" sz="1900" dirty="0"/>
              <a:t>Our hypothesis took the form as a sigmoid: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and the model parameters θ were trained to minimize the cost function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7C5FBF-B57D-C3EB-6CD4-6F6A33C61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67150"/>
          <a:ext cx="71365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080" imgH="444240" progId="Equation.DSMT4">
                  <p:embed/>
                </p:oleObj>
              </mc:Choice>
              <mc:Fallback>
                <p:oleObj name="Equation" r:id="rId2" imgW="3835080" imgH="4442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57C5FBF-B57D-C3EB-6CD4-6F6A33C611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3867150"/>
                        <a:ext cx="713658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BFFACA-3FA2-BC60-D8F2-DB69E13EB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2582863"/>
          <a:ext cx="4159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19040" progId="Equation.DSMT4">
                  <p:embed/>
                </p:oleObj>
              </mc:Choice>
              <mc:Fallback>
                <p:oleObj name="Equation" r:id="rId4" imgW="2298600" imgH="419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BFFACA-3FA2-BC60-D8F2-DB69E13EB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0" y="2582863"/>
                        <a:ext cx="4159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25755FF-3875-82B2-3C2F-F358079DB25D}"/>
              </a:ext>
            </a:extLst>
          </p:cNvPr>
          <p:cNvSpPr/>
          <p:nvPr/>
        </p:nvSpPr>
        <p:spPr bwMode="auto">
          <a:xfrm>
            <a:off x="6493572" y="2117725"/>
            <a:ext cx="1600200" cy="758825"/>
          </a:xfrm>
          <a:prstGeom prst="cloudCallout">
            <a:avLst>
              <a:gd name="adj1" fmla="val -74492"/>
              <a:gd name="adj2" fmla="val 38988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the event occurred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FF17BCA-D675-FEF5-E668-05CCFA089137}"/>
              </a:ext>
            </a:extLst>
          </p:cNvPr>
          <p:cNvSpPr/>
          <p:nvPr/>
        </p:nvSpPr>
        <p:spPr bwMode="auto">
          <a:xfrm>
            <a:off x="6493572" y="3257551"/>
            <a:ext cx="1866900" cy="758825"/>
          </a:xfrm>
          <a:prstGeom prst="cloudCallout">
            <a:avLst>
              <a:gd name="adj1" fmla="val -63541"/>
              <a:gd name="adj2" fmla="val -43306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the event did not occur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FF47902-E6B5-B88E-088F-C764273FB65E}"/>
              </a:ext>
            </a:extLst>
          </p:cNvPr>
          <p:cNvSpPr/>
          <p:nvPr/>
        </p:nvSpPr>
        <p:spPr bwMode="auto">
          <a:xfrm>
            <a:off x="3771900" y="3367244"/>
            <a:ext cx="1600200" cy="758825"/>
          </a:xfrm>
          <a:prstGeom prst="cloudCallout">
            <a:avLst>
              <a:gd name="adj1" fmla="val 54428"/>
              <a:gd name="adj2" fmla="val -609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the event occurred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370-5B18-3377-03B5-BB6A68E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8458199" cy="490538"/>
          </a:xfrm>
        </p:spPr>
        <p:txBody>
          <a:bodyPr/>
          <a:lstStyle/>
          <a:p>
            <a:pPr algn="r"/>
            <a:r>
              <a:rPr lang="en-US" dirty="0" err="1"/>
              <a:t>Softmax</a:t>
            </a:r>
            <a:r>
              <a:rPr lang="en-US" dirty="0"/>
              <a:t> as Multinomial Logistic Regression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66B-A64E-52B2-C4BF-635348E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95350"/>
            <a:ext cx="8115300" cy="1473426"/>
          </a:xfrm>
        </p:spPr>
        <p:txBody>
          <a:bodyPr/>
          <a:lstStyle/>
          <a:p>
            <a:r>
              <a:rPr lang="en-US" sz="1900" dirty="0"/>
              <a:t>In the </a:t>
            </a:r>
            <a:r>
              <a:rPr lang="en-US" sz="1900" dirty="0" err="1"/>
              <a:t>softmax</a:t>
            </a:r>
            <a:r>
              <a:rPr lang="en-US" sz="1900" dirty="0"/>
              <a:t> regression setting, we are interested in multi-class classification (as opposed to only binary classification), and so the label y can take on K different values, rather than only two. </a:t>
            </a:r>
          </a:p>
          <a:p>
            <a:r>
              <a:rPr lang="en-US" sz="1900" dirty="0"/>
              <a:t>Thus, in our training set {(X</a:t>
            </a:r>
            <a:r>
              <a:rPr lang="en-US" sz="1900" baseline="30000" dirty="0"/>
              <a:t>(1)</a:t>
            </a:r>
            <a:r>
              <a:rPr lang="en-US" sz="1900" dirty="0"/>
              <a:t>,Y</a:t>
            </a:r>
            <a:r>
              <a:rPr lang="en-US" sz="1900" baseline="30000" dirty="0"/>
              <a:t>(1)</a:t>
            </a:r>
            <a:r>
              <a:rPr lang="en-US" sz="1900" dirty="0"/>
              <a:t>),…,(X</a:t>
            </a:r>
            <a:r>
              <a:rPr lang="en-US" sz="1900" baseline="30000" dirty="0"/>
              <a:t>(M)</a:t>
            </a:r>
            <a:r>
              <a:rPr lang="en-US" sz="1900" dirty="0"/>
              <a:t>,Y</a:t>
            </a:r>
            <a:r>
              <a:rPr lang="en-US" sz="1900" baseline="30000" dirty="0"/>
              <a:t>(M)</a:t>
            </a:r>
            <a:r>
              <a:rPr lang="en-US" sz="1900" dirty="0"/>
              <a:t>)}, we now have that Y</a:t>
            </a:r>
            <a:r>
              <a:rPr lang="en-US" sz="1900" baseline="30000" dirty="0"/>
              <a:t>(</a:t>
            </a:r>
            <a:r>
              <a:rPr lang="en-US" sz="1900" baseline="30000" dirty="0" err="1"/>
              <a:t>i</a:t>
            </a:r>
            <a:r>
              <a:rPr lang="en-US" sz="1900" baseline="30000" dirty="0"/>
              <a:t>) </a:t>
            </a:r>
            <a:r>
              <a:rPr lang="en-US" sz="1900" dirty="0"/>
              <a:t>∈ {1,2,…,K}. </a:t>
            </a:r>
          </a:p>
          <a:p>
            <a:r>
              <a:rPr lang="en-US" sz="1900" dirty="0"/>
              <a:t>(Note, in this section, our convention will be to index the classes starting from 1, rather than from 0.)</a:t>
            </a:r>
          </a:p>
          <a:p>
            <a:r>
              <a:rPr lang="en-US" sz="1900" dirty="0"/>
              <a:t>Given a test input X, we want our hypothesis to estimate the probability that P(Y=</a:t>
            </a:r>
            <a:r>
              <a:rPr lang="en-US" sz="1900" dirty="0" err="1"/>
              <a:t>k|X</a:t>
            </a:r>
            <a:r>
              <a:rPr lang="en-US" sz="1900" dirty="0"/>
              <a:t>) for each value of k=1,…,K, i.e., we want to estimate the probability of the class label taking on each of the K different possible values. </a:t>
            </a:r>
          </a:p>
          <a:p>
            <a:r>
              <a:rPr lang="en-US" sz="1900" dirty="0"/>
              <a:t>Thus, our hypothesis will output a K-dimensional vector (whose elements sum to 1) giving us our K estimated probabilities. </a:t>
            </a:r>
          </a:p>
        </p:txBody>
      </p:sp>
    </p:spTree>
    <p:extLst>
      <p:ext uri="{BB962C8B-B14F-4D97-AF65-F5344CB8AC3E}">
        <p14:creationId xmlns:p14="http://schemas.microsoft.com/office/powerpoint/2010/main" val="105652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370-5B18-3377-03B5-BB6A68E1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5750"/>
            <a:ext cx="8534401" cy="490538"/>
          </a:xfrm>
        </p:spPr>
        <p:txBody>
          <a:bodyPr/>
          <a:lstStyle/>
          <a:p>
            <a:pPr algn="r"/>
            <a:r>
              <a:rPr lang="en-US" dirty="0" err="1"/>
              <a:t>Softmax</a:t>
            </a:r>
            <a:r>
              <a:rPr lang="en-US" dirty="0"/>
              <a:t> as Multinomial Logistic Regression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66B-A64E-52B2-C4BF-635348EB2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892" y="895350"/>
            <a:ext cx="2362200" cy="1143000"/>
          </a:xfrm>
        </p:spPr>
        <p:txBody>
          <a:bodyPr/>
          <a:lstStyle/>
          <a:p>
            <a:r>
              <a:rPr lang="en-US" sz="1800" dirty="0"/>
              <a:t>Concretely, our hypothesis </a:t>
            </a:r>
            <a:r>
              <a:rPr lang="en-US" sz="1800" dirty="0" err="1"/>
              <a:t>h</a:t>
            </a:r>
            <a:r>
              <a:rPr lang="en-US" sz="1800" baseline="-25000" dirty="0" err="1"/>
              <a:t>θ</a:t>
            </a:r>
            <a:r>
              <a:rPr lang="en-US" sz="1800" dirty="0"/>
              <a:t>(X) takes the form: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C88F8-FEE2-9E14-0650-8676DE3D65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170" y="2394565"/>
            <a:ext cx="8981660" cy="1066800"/>
          </a:xfrm>
        </p:spPr>
        <p:txBody>
          <a:bodyPr/>
          <a:lstStyle/>
          <a:p>
            <a:r>
              <a:rPr lang="en-US" sz="1800" dirty="0"/>
              <a:t>Here θ</a:t>
            </a:r>
            <a:r>
              <a:rPr lang="en-US" sz="1800" baseline="30000" dirty="0"/>
              <a:t>(1)</a:t>
            </a:r>
            <a:r>
              <a:rPr lang="en-US" sz="1800" dirty="0"/>
              <a:t>,θ</a:t>
            </a:r>
            <a:r>
              <a:rPr lang="en-US" sz="1800" baseline="30000" dirty="0"/>
              <a:t>(2)</a:t>
            </a:r>
            <a:r>
              <a:rPr lang="en-US" sz="1800" dirty="0"/>
              <a:t>,…,θ</a:t>
            </a:r>
            <a:r>
              <a:rPr lang="en-US" sz="1800" baseline="30000" dirty="0"/>
              <a:t>(K) </a:t>
            </a:r>
            <a:r>
              <a:rPr lang="en-US" sz="1800" dirty="0"/>
              <a:t>∈ </a:t>
            </a:r>
            <a:r>
              <a:rPr lang="en-US" sz="1800" dirty="0" err="1"/>
              <a:t>ℜ</a:t>
            </a:r>
            <a:r>
              <a:rPr lang="en-US" sz="1800" baseline="30000" dirty="0" err="1"/>
              <a:t>n</a:t>
            </a:r>
            <a:r>
              <a:rPr lang="en-US" sz="1800" dirty="0"/>
              <a:t>. are the parameters of our model. Each θ</a:t>
            </a:r>
            <a:r>
              <a:rPr lang="en-US" sz="1800" baseline="30000" dirty="0"/>
              <a:t>(j)</a:t>
            </a:r>
            <a:r>
              <a:rPr lang="en-US" sz="1800" dirty="0"/>
              <a:t> is a vector of parameters.</a:t>
            </a:r>
          </a:p>
          <a:p>
            <a:r>
              <a:rPr lang="en-US" sz="1800" dirty="0"/>
              <a:t>Notice that the denominator ∑</a:t>
            </a:r>
            <a:r>
              <a:rPr lang="en-US" sz="1800" baseline="-25000" dirty="0" err="1"/>
              <a:t>j</a:t>
            </a:r>
            <a:r>
              <a:rPr lang="en-US" sz="1800" baseline="30000" dirty="0" err="1"/>
              <a:t>K</a:t>
            </a:r>
            <a:r>
              <a:rPr lang="en-US" sz="1800" dirty="0"/>
              <a:t> exp(θ</a:t>
            </a:r>
            <a:r>
              <a:rPr lang="en-US" sz="1800" baseline="30000" dirty="0"/>
              <a:t>(j)⊤</a:t>
            </a:r>
            <a:r>
              <a:rPr lang="en-US" sz="1800" dirty="0"/>
              <a:t>X) normalizes the distribution, so that the sums pf all probabilities equals one.</a:t>
            </a:r>
          </a:p>
          <a:p>
            <a:r>
              <a:rPr lang="en-US" sz="1800" dirty="0"/>
              <a:t>Parameter θ is combination of all W</a:t>
            </a:r>
            <a:r>
              <a:rPr lang="en-US" sz="1800" baseline="30000" dirty="0"/>
              <a:t>[1]</a:t>
            </a:r>
            <a:r>
              <a:rPr lang="en-US" sz="1800" dirty="0"/>
              <a:t>, b</a:t>
            </a:r>
            <a:r>
              <a:rPr lang="en-US" sz="1800" baseline="30000" dirty="0"/>
              <a:t>[1]</a:t>
            </a:r>
            <a:r>
              <a:rPr lang="en-US" sz="1800" dirty="0"/>
              <a:t>, …, W</a:t>
            </a:r>
            <a:r>
              <a:rPr lang="en-US" sz="1800" baseline="30000" dirty="0"/>
              <a:t>[L]</a:t>
            </a:r>
            <a:r>
              <a:rPr lang="en-US" sz="1800" dirty="0"/>
              <a:t>, b</a:t>
            </a:r>
            <a:r>
              <a:rPr lang="en-US" sz="1800" baseline="30000" dirty="0"/>
              <a:t>[L] </a:t>
            </a:r>
            <a:r>
              <a:rPr lang="en-US" sz="1800" dirty="0"/>
              <a:t>in the network that map the input X to the output A.</a:t>
            </a:r>
          </a:p>
          <a:p>
            <a:r>
              <a:rPr lang="en-US" sz="1800" dirty="0"/>
              <a:t>It is convenient to represent the final θ (which is the product of many mappings by layer) as a matrix of size K x N</a:t>
            </a:r>
            <a:r>
              <a:rPr lang="en-US" sz="1800" baseline="-25000" dirty="0"/>
              <a:t>X</a:t>
            </a:r>
            <a:r>
              <a:rPr lang="en-US" sz="1800" dirty="0"/>
              <a:t> where K is the size of the receiving output layer and N</a:t>
            </a:r>
            <a:r>
              <a:rPr lang="en-US" sz="1800" baseline="-25000" dirty="0"/>
              <a:t>X</a:t>
            </a:r>
            <a:r>
              <a:rPr lang="en-US" sz="1800" dirty="0"/>
              <a:t> is the size of the sending input layer.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D8F67A-7420-66E9-CBD5-62F5C46D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17645"/>
              </p:ext>
            </p:extLst>
          </p:nvPr>
        </p:nvGraphicFramePr>
        <p:xfrm>
          <a:off x="2760663" y="846138"/>
          <a:ext cx="5886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560" imgH="990360" progId="Equation.DSMT4">
                  <p:embed/>
                </p:oleObj>
              </mc:Choice>
              <mc:Fallback>
                <p:oleObj name="Equation" r:id="rId2" imgW="373356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0663" y="846138"/>
                        <a:ext cx="588645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72002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002060"/>
          </a:solidFill>
          <a:prstDash val="solid"/>
          <a:miter lim="800000"/>
          <a:headEnd type="none" w="med" len="med"/>
          <a:tailEnd type="non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58589</TotalTime>
  <Words>1011</Words>
  <Application>Microsoft Office PowerPoint</Application>
  <PresentationFormat>On-screen Show (16:9)</PresentationFormat>
  <Paragraphs>91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Wingdings</vt:lpstr>
      <vt:lpstr>Blends</vt:lpstr>
      <vt:lpstr>Equation</vt:lpstr>
      <vt:lpstr>Chapter 12 – Softmax Classifier</vt:lpstr>
      <vt:lpstr>In This Chapter</vt:lpstr>
      <vt:lpstr>PowerPoint Presentation</vt:lpstr>
      <vt:lpstr>Recognition of Cats, Dogs, and Baby Chicks</vt:lpstr>
      <vt:lpstr>Softmax Logistic Regression</vt:lpstr>
      <vt:lpstr>Recalling Standard Logistic Regression</vt:lpstr>
      <vt:lpstr>Recalling Standard Logistic Regression</vt:lpstr>
      <vt:lpstr>Softmax as Multinomial Logistic Regression (1/3)</vt:lpstr>
      <vt:lpstr>Softmax as Multinomial Logistic Regression (2/3)</vt:lpstr>
      <vt:lpstr>Softmax as Multinomial Logistic Regression (3/3)</vt:lpstr>
      <vt:lpstr>PowerPoint Presentation</vt:lpstr>
      <vt:lpstr>Indicator Function</vt:lpstr>
      <vt:lpstr>Cost Function for Softmax Regression (1/2)</vt:lpstr>
      <vt:lpstr>Cost Function for Softmax Regression (2/2)</vt:lpstr>
      <vt:lpstr>Chapter 12 – Softmax Classifier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883</cp:revision>
  <cp:lastPrinted>1601-01-01T00:00:00Z</cp:lastPrinted>
  <dcterms:created xsi:type="dcterms:W3CDTF">2003-11-11T09:16:48Z</dcterms:created>
  <dcterms:modified xsi:type="dcterms:W3CDTF">2024-08-22T04:34:02Z</dcterms:modified>
</cp:coreProperties>
</file>