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0"/>
  </p:notesMasterIdLst>
  <p:handoutMasterIdLst>
    <p:handoutMasterId r:id="rId81"/>
  </p:handoutMasterIdLst>
  <p:sldIdLst>
    <p:sldId id="835" r:id="rId2"/>
    <p:sldId id="930" r:id="rId3"/>
    <p:sldId id="1082" r:id="rId4"/>
    <p:sldId id="1046" r:id="rId5"/>
    <p:sldId id="1043" r:id="rId6"/>
    <p:sldId id="936" r:id="rId7"/>
    <p:sldId id="1067" r:id="rId8"/>
    <p:sldId id="942" r:id="rId9"/>
    <p:sldId id="1049" r:id="rId10"/>
    <p:sldId id="1051" r:id="rId11"/>
    <p:sldId id="1052" r:id="rId12"/>
    <p:sldId id="1053" r:id="rId13"/>
    <p:sldId id="1054" r:id="rId14"/>
    <p:sldId id="1055" r:id="rId15"/>
    <p:sldId id="1056" r:id="rId16"/>
    <p:sldId id="1057" r:id="rId17"/>
    <p:sldId id="1058" r:id="rId18"/>
    <p:sldId id="1059" r:id="rId19"/>
    <p:sldId id="1060" r:id="rId20"/>
    <p:sldId id="1061" r:id="rId21"/>
    <p:sldId id="1062" r:id="rId22"/>
    <p:sldId id="1063" r:id="rId23"/>
    <p:sldId id="1066" r:id="rId24"/>
    <p:sldId id="1064" r:id="rId25"/>
    <p:sldId id="1065" r:id="rId26"/>
    <p:sldId id="1068" r:id="rId27"/>
    <p:sldId id="1069" r:id="rId28"/>
    <p:sldId id="1070" r:id="rId29"/>
    <p:sldId id="1071" r:id="rId30"/>
    <p:sldId id="1072" r:id="rId31"/>
    <p:sldId id="1073" r:id="rId32"/>
    <p:sldId id="1074" r:id="rId33"/>
    <p:sldId id="1075" r:id="rId34"/>
    <p:sldId id="1076" r:id="rId35"/>
    <p:sldId id="1077" r:id="rId36"/>
    <p:sldId id="1078" r:id="rId37"/>
    <p:sldId id="1050" r:id="rId38"/>
    <p:sldId id="1083" r:id="rId39"/>
    <p:sldId id="1081" r:id="rId40"/>
    <p:sldId id="1080" r:id="rId41"/>
    <p:sldId id="1086" r:id="rId42"/>
    <p:sldId id="1084" r:id="rId43"/>
    <p:sldId id="1088" r:id="rId44"/>
    <p:sldId id="1091" r:id="rId45"/>
    <p:sldId id="1092" r:id="rId46"/>
    <p:sldId id="1096" r:id="rId47"/>
    <p:sldId id="1087" r:id="rId48"/>
    <p:sldId id="1097" r:id="rId49"/>
    <p:sldId id="1095" r:id="rId50"/>
    <p:sldId id="1093" r:id="rId51"/>
    <p:sldId id="1094" r:id="rId52"/>
    <p:sldId id="1101" r:id="rId53"/>
    <p:sldId id="1085" r:id="rId54"/>
    <p:sldId id="1099" r:id="rId55"/>
    <p:sldId id="1100" r:id="rId56"/>
    <p:sldId id="1098" r:id="rId57"/>
    <p:sldId id="1103" r:id="rId58"/>
    <p:sldId id="1104" r:id="rId59"/>
    <p:sldId id="1106" r:id="rId60"/>
    <p:sldId id="1105" r:id="rId61"/>
    <p:sldId id="1107" r:id="rId62"/>
    <p:sldId id="1108" r:id="rId63"/>
    <p:sldId id="1109" r:id="rId64"/>
    <p:sldId id="1110" r:id="rId65"/>
    <p:sldId id="1111" r:id="rId66"/>
    <p:sldId id="1112" r:id="rId67"/>
    <p:sldId id="1113" r:id="rId68"/>
    <p:sldId id="1114" r:id="rId69"/>
    <p:sldId id="1121" r:id="rId70"/>
    <p:sldId id="1122" r:id="rId71"/>
    <p:sldId id="1117" r:id="rId72"/>
    <p:sldId id="1118" r:id="rId73"/>
    <p:sldId id="1119" r:id="rId74"/>
    <p:sldId id="1123" r:id="rId75"/>
    <p:sldId id="1124" r:id="rId76"/>
    <p:sldId id="1125" r:id="rId77"/>
    <p:sldId id="1126" r:id="rId78"/>
    <p:sldId id="1042" r:id="rId79"/>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FE8"/>
    <a:srgbClr val="FEEEA8"/>
    <a:srgbClr val="FF4747"/>
    <a:srgbClr val="FFC1C1"/>
    <a:srgbClr val="B9FFD9"/>
    <a:srgbClr val="FFE285"/>
    <a:srgbClr val="B8F8A6"/>
    <a:srgbClr val="B9EDFF"/>
    <a:srgbClr val="FFEBEB"/>
    <a:srgbClr val="FF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5" autoAdjust="0"/>
    <p:restoredTop sz="90929"/>
  </p:normalViewPr>
  <p:slideViewPr>
    <p:cSldViewPr>
      <p:cViewPr varScale="1">
        <p:scale>
          <a:sx n="139" d="100"/>
          <a:sy n="139" d="100"/>
        </p:scale>
        <p:origin x="72" y="2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a:t>
            </a:r>
            <a:r>
              <a:rPr lang="en-US" sz="1800"/>
              <a:t>. Aityan</a:t>
            </a:r>
            <a:endParaRPr lang="en-US" sz="1800" dirty="0"/>
          </a:p>
          <a:p>
            <a:pPr>
              <a:spcBef>
                <a:spcPts val="0"/>
              </a:spcBef>
              <a:defRPr/>
            </a:pPr>
            <a:r>
              <a:rPr lang="en-US" sz="1800"/>
              <a:t>s.aityan@northeastern</a:t>
            </a:r>
            <a:r>
              <a:rPr lang="en-US" sz="1800" dirty="0"/>
              <a:t>.edu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1082676" y="1978942"/>
            <a:ext cx="7394573" cy="830997"/>
          </a:xfrm>
          <a:prstGeom prst="rect">
            <a:avLst/>
          </a:prstGeom>
          <a:noFill/>
          <a:ln w="9525">
            <a:noFill/>
            <a:miter lim="800000"/>
            <a:headEnd/>
            <a:tailEnd/>
          </a:ln>
          <a:effectLst/>
        </p:spPr>
        <p:txBody>
          <a:bodyPr wrap="square">
            <a:spAutoFit/>
          </a:bodyPr>
          <a:lstStyle/>
          <a:p>
            <a:r>
              <a:rPr lang="en-US" sz="4800" baseline="0">
                <a:solidFill>
                  <a:srgbClr val="333399"/>
                </a:solidFill>
              </a:rPr>
              <a:t>Artificial Neural </a:t>
            </a:r>
            <a:r>
              <a:rPr lang="en-US" sz="4800" baseline="0" dirty="0">
                <a:solidFill>
                  <a:srgbClr val="333399"/>
                </a:solidFill>
              </a:rPr>
              <a:t>Networks</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35472" y="1047751"/>
            <a:ext cx="3984127" cy="3657600"/>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1047751"/>
            <a:ext cx="3984127" cy="363266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3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a:t>Sergey Aityan</a:t>
            </a:r>
            <a:endParaRPr lang="en-US" sz="1500" dirty="0"/>
          </a:p>
        </p:txBody>
      </p:sp>
      <p:sp>
        <p:nvSpPr>
          <p:cNvPr id="64529" name="Text Box 17"/>
          <p:cNvSpPr txBox="1">
            <a:spLocks noChangeArrowheads="1"/>
          </p:cNvSpPr>
          <p:nvPr userDrawn="1"/>
        </p:nvSpPr>
        <p:spPr bwMode="auto">
          <a:xfrm>
            <a:off x="7543800" y="4862468"/>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77</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a:t>Artificial Neural </a:t>
            </a:r>
            <a:r>
              <a:rPr lang="en-US" sz="1350" dirty="0"/>
              <a:t>Networks</a:t>
            </a:r>
          </a:p>
        </p:txBody>
      </p:sp>
      <p:sp>
        <p:nvSpPr>
          <p:cNvPr id="64532" name="Rectangle 20"/>
          <p:cNvSpPr>
            <a:spLocks noChangeArrowheads="1"/>
          </p:cNvSpPr>
          <p:nvPr userDrawn="1"/>
        </p:nvSpPr>
        <p:spPr bwMode="auto">
          <a:xfrm>
            <a:off x="3356227" y="4872954"/>
            <a:ext cx="3577198" cy="300082"/>
          </a:xfrm>
          <a:prstGeom prst="rect">
            <a:avLst/>
          </a:prstGeom>
          <a:noFill/>
          <a:ln w="9525">
            <a:noFill/>
            <a:miter lim="800000"/>
            <a:headEnd/>
            <a:tailEnd/>
          </a:ln>
          <a:effectLst/>
        </p:spPr>
        <p:txBody>
          <a:bodyPr wrap="none">
            <a:spAutoFit/>
          </a:bodyPr>
          <a:lstStyle/>
          <a:p>
            <a:pPr>
              <a:defRPr/>
            </a:pPr>
            <a:r>
              <a:rPr lang="en-US" sz="1350" dirty="0"/>
              <a:t>Chapter 14 – Convolutional Neural Networks</a:t>
            </a:r>
          </a:p>
        </p:txBody>
      </p:sp>
      <p:sp>
        <p:nvSpPr>
          <p:cNvPr id="64533" name="Line 21"/>
          <p:cNvSpPr>
            <a:spLocks noChangeShapeType="1"/>
          </p:cNvSpPr>
          <p:nvPr userDrawn="1"/>
        </p:nvSpPr>
        <p:spPr bwMode="auto">
          <a:xfrm>
            <a:off x="185257"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81" r:id="rId3"/>
    <p:sldLayoutId id="2147483682"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457200" y="3409950"/>
            <a:ext cx="8229600" cy="533400"/>
          </a:xfrm>
        </p:spPr>
        <p:txBody>
          <a:bodyPr/>
          <a:lstStyle/>
          <a:p>
            <a:pPr marL="2520950" indent="-2520950"/>
            <a:r>
              <a:rPr lang="en-US" dirty="0"/>
              <a:t>Chapter 14 – Convolutional Neural Networks</a:t>
            </a:r>
          </a:p>
        </p:txBody>
      </p:sp>
    </p:spTree>
    <p:extLst>
      <p:ext uri="{BB962C8B-B14F-4D97-AF65-F5344CB8AC3E}">
        <p14:creationId xmlns:p14="http://schemas.microsoft.com/office/powerpoint/2010/main" val="127349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extLst>
              <p:ext uri="{D42A27DB-BD31-4B8C-83A1-F6EECF244321}">
                <p14:modId xmlns:p14="http://schemas.microsoft.com/office/powerpoint/2010/main" val="1192909980"/>
              </p:ext>
            </p:extLst>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Max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256442623"/>
              </p:ext>
            </p:extLst>
          </p:nvPr>
        </p:nvGraphicFramePr>
        <p:xfrm>
          <a:off x="6400800" y="1697926"/>
          <a:ext cx="1524000" cy="1584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770759" y="3380422"/>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1076011" y="1536355"/>
            <a:ext cx="1133789" cy="1187795"/>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6771452" y="1692975"/>
            <a:ext cx="391348" cy="380428"/>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A2F05031-84F9-06AF-0D6B-D05B50941D4B}"/>
              </a:ext>
            </a:extLst>
          </p:cNvPr>
          <p:cNvSpPr/>
          <p:nvPr/>
        </p:nvSpPr>
        <p:spPr bwMode="auto">
          <a:xfrm>
            <a:off x="1033306" y="2343150"/>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12270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extLst>
              <p:ext uri="{D42A27DB-BD31-4B8C-83A1-F6EECF244321}">
                <p14:modId xmlns:p14="http://schemas.microsoft.com/office/powerpoint/2010/main" val="2215446646"/>
              </p:ext>
            </p:extLst>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Max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557844763"/>
              </p:ext>
            </p:extLst>
          </p:nvPr>
        </p:nvGraphicFramePr>
        <p:xfrm>
          <a:off x="6400800" y="1697926"/>
          <a:ext cx="1524000" cy="1584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770759" y="3380422"/>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1447800" y="1535430"/>
            <a:ext cx="1133789" cy="1187795"/>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7152452" y="1697926"/>
            <a:ext cx="391348" cy="380428"/>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EACAA4CC-CD6C-9AA8-48C1-4EDEDA496952}"/>
              </a:ext>
            </a:extLst>
          </p:cNvPr>
          <p:cNvSpPr/>
          <p:nvPr/>
        </p:nvSpPr>
        <p:spPr bwMode="auto">
          <a:xfrm>
            <a:off x="2145030" y="1550670"/>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72296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Max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3723496198"/>
              </p:ext>
            </p:extLst>
          </p:nvPr>
        </p:nvGraphicFramePr>
        <p:xfrm>
          <a:off x="6400800" y="1697926"/>
          <a:ext cx="1524000" cy="1584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770759" y="3380422"/>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1838011" y="1536355"/>
            <a:ext cx="1133789" cy="1187795"/>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7533452" y="1692975"/>
            <a:ext cx="391348" cy="380428"/>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A2F05031-84F9-06AF-0D6B-D05B50941D4B}"/>
              </a:ext>
            </a:extLst>
          </p:cNvPr>
          <p:cNvSpPr/>
          <p:nvPr/>
        </p:nvSpPr>
        <p:spPr bwMode="auto">
          <a:xfrm>
            <a:off x="2537460" y="1939290"/>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141107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Max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4188560291"/>
              </p:ext>
            </p:extLst>
          </p:nvPr>
        </p:nvGraphicFramePr>
        <p:xfrm>
          <a:off x="6400800" y="1697926"/>
          <a:ext cx="1524000" cy="1584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770759" y="3380422"/>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697230" y="1928785"/>
            <a:ext cx="1133789" cy="1187795"/>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6390452" y="2092262"/>
            <a:ext cx="391348" cy="380428"/>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A2F05031-84F9-06AF-0D6B-D05B50941D4B}"/>
              </a:ext>
            </a:extLst>
          </p:cNvPr>
          <p:cNvSpPr/>
          <p:nvPr/>
        </p:nvSpPr>
        <p:spPr bwMode="auto">
          <a:xfrm>
            <a:off x="628650" y="1939290"/>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59599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Max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4008653989"/>
              </p:ext>
            </p:extLst>
          </p:nvPr>
        </p:nvGraphicFramePr>
        <p:xfrm>
          <a:off x="6400800" y="1697926"/>
          <a:ext cx="1524000" cy="1584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a:r>
                        <a:rPr lang="en-US" sz="2000" b="0" dirty="0">
                          <a:solidFill>
                            <a:schemeClr val="tx1"/>
                          </a:solidFill>
                        </a:rPr>
                        <a:t>5</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6</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770759" y="3380422"/>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1847222" y="2739005"/>
            <a:ext cx="1133789" cy="1187795"/>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7543800" y="2888552"/>
            <a:ext cx="391348" cy="380428"/>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A2F05031-84F9-06AF-0D6B-D05B50941D4B}"/>
              </a:ext>
            </a:extLst>
          </p:cNvPr>
          <p:cNvSpPr/>
          <p:nvPr/>
        </p:nvSpPr>
        <p:spPr bwMode="auto">
          <a:xfrm>
            <a:off x="2537460" y="3538180"/>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792469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Max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nvGraphicFramePr>
        <p:xfrm>
          <a:off x="6400800" y="1697926"/>
          <a:ext cx="1524000" cy="1584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a:r>
                        <a:rPr lang="en-US" sz="2000" b="0" dirty="0">
                          <a:solidFill>
                            <a:schemeClr val="tx1"/>
                          </a:solidFill>
                        </a:rPr>
                        <a:t>5</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6</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7</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770759" y="3380422"/>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Tree>
    <p:extLst>
      <p:ext uri="{BB962C8B-B14F-4D97-AF65-F5344CB8AC3E}">
        <p14:creationId xmlns:p14="http://schemas.microsoft.com/office/powerpoint/2010/main" val="1955663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CF19DB-EBB4-E3FA-FD2D-657035F4FC42}"/>
              </a:ext>
            </a:extLst>
          </p:cNvPr>
          <p:cNvSpPr txBox="1"/>
          <p:nvPr/>
        </p:nvSpPr>
        <p:spPr>
          <a:xfrm rot="20891098">
            <a:off x="2524653" y="2137475"/>
            <a:ext cx="4872769" cy="646331"/>
          </a:xfrm>
          <a:prstGeom prst="rect">
            <a:avLst/>
          </a:prstGeom>
          <a:noFill/>
        </p:spPr>
        <p:txBody>
          <a:bodyPr wrap="square" rtlCol="0">
            <a:spAutoFit/>
          </a:bodyPr>
          <a:lstStyle/>
          <a:p>
            <a:r>
              <a:rPr lang="en-US" sz="3600" dirty="0">
                <a:solidFill>
                  <a:srgbClr val="333399"/>
                </a:solidFill>
              </a:rPr>
              <a:t>Average Pooling</a:t>
            </a:r>
          </a:p>
        </p:txBody>
      </p:sp>
    </p:spTree>
    <p:extLst>
      <p:ext uri="{BB962C8B-B14F-4D97-AF65-F5344CB8AC3E}">
        <p14:creationId xmlns:p14="http://schemas.microsoft.com/office/powerpoint/2010/main" val="218230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Average Pooling with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extLst>
              <p:ext uri="{D42A27DB-BD31-4B8C-83A1-F6EECF244321}">
                <p14:modId xmlns:p14="http://schemas.microsoft.com/office/powerpoint/2010/main" val="92787899"/>
              </p:ext>
            </p:extLst>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646331"/>
          </a:xfrm>
          <a:prstGeom prst="rect">
            <a:avLst/>
          </a:prstGeom>
          <a:noFill/>
        </p:spPr>
        <p:txBody>
          <a:bodyPr wrap="square" rtlCol="0">
            <a:spAutoFit/>
          </a:bodyPr>
          <a:lstStyle/>
          <a:p>
            <a:r>
              <a:rPr lang="en-US" dirty="0"/>
              <a:t>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400" y="954060"/>
            <a:ext cx="2667000" cy="646331"/>
          </a:xfrm>
          <a:prstGeom prst="rect">
            <a:avLst/>
          </a:prstGeom>
          <a:noFill/>
        </p:spPr>
        <p:txBody>
          <a:bodyPr wrap="square" rtlCol="0">
            <a:spAutoFit/>
          </a:bodyPr>
          <a:lstStyle/>
          <a:p>
            <a:r>
              <a:rPr lang="en-US" dirty="0"/>
              <a:t>Average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nvGraphicFramePr>
        <p:xfrm>
          <a:off x="6400800" y="1697926"/>
          <a:ext cx="1524000" cy="1584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average value</a:t>
            </a:r>
            <a:r>
              <a:rPr lang="en-US" dirty="0"/>
              <a:t> of the elements in the original matrix covered by the moving filter. </a:t>
            </a:r>
          </a:p>
        </p:txBody>
      </p:sp>
    </p:spTree>
    <p:extLst>
      <p:ext uri="{BB962C8B-B14F-4D97-AF65-F5344CB8AC3E}">
        <p14:creationId xmlns:p14="http://schemas.microsoft.com/office/powerpoint/2010/main" val="234962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Average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3104699630"/>
              </p:ext>
            </p:extLst>
          </p:nvPr>
        </p:nvGraphicFramePr>
        <p:xfrm>
          <a:off x="6126471" y="1747456"/>
          <a:ext cx="1990411" cy="1483360"/>
        </p:xfrm>
        <a:graphic>
          <a:graphicData uri="http://schemas.openxmlformats.org/drawingml/2006/table">
            <a:tbl>
              <a:tblPr firstRow="1" bandRow="1">
                <a:tableStyleId>{5C22544A-7EE6-4342-B048-85BDC9FD1C3A}</a:tableStyleId>
              </a:tblPr>
              <a:tblGrid>
                <a:gridCol w="426729">
                  <a:extLst>
                    <a:ext uri="{9D8B030D-6E8A-4147-A177-3AD203B41FA5}">
                      <a16:colId xmlns:a16="http://schemas.microsoft.com/office/drawing/2014/main" val="703712050"/>
                    </a:ext>
                  </a:extLst>
                </a:gridCol>
                <a:gridCol w="533400">
                  <a:extLst>
                    <a:ext uri="{9D8B030D-6E8A-4147-A177-3AD203B41FA5}">
                      <a16:colId xmlns:a16="http://schemas.microsoft.com/office/drawing/2014/main" val="4168570751"/>
                    </a:ext>
                  </a:extLst>
                </a:gridCol>
                <a:gridCol w="533400">
                  <a:extLst>
                    <a:ext uri="{9D8B030D-6E8A-4147-A177-3AD203B41FA5}">
                      <a16:colId xmlns:a16="http://schemas.microsoft.com/office/drawing/2014/main" val="2447118539"/>
                    </a:ext>
                  </a:extLst>
                </a:gridCol>
                <a:gridCol w="496882">
                  <a:extLst>
                    <a:ext uri="{9D8B030D-6E8A-4147-A177-3AD203B41FA5}">
                      <a16:colId xmlns:a16="http://schemas.microsoft.com/office/drawing/2014/main" val="1591339393"/>
                    </a:ext>
                  </a:extLst>
                </a:gridCol>
              </a:tblGrid>
              <a:tr h="370840">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1" name="Rectangle 10">
            <a:extLst>
              <a:ext uri="{FF2B5EF4-FFF2-40B4-BE49-F238E27FC236}">
                <a16:creationId xmlns:a16="http://schemas.microsoft.com/office/drawing/2014/main" id="{F6D4AE29-7FE9-06A9-B212-3A1719AD97E2}"/>
              </a:ext>
            </a:extLst>
          </p:cNvPr>
          <p:cNvSpPr/>
          <p:nvPr/>
        </p:nvSpPr>
        <p:spPr bwMode="auto">
          <a:xfrm>
            <a:off x="695011" y="1536355"/>
            <a:ext cx="1133789" cy="1187795"/>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6126470" y="1730732"/>
            <a:ext cx="447809" cy="383818"/>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9AB53168-D17E-0A43-1753-0E7DEA1FB358}"/>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average value</a:t>
            </a:r>
            <a:r>
              <a:rPr lang="en-US" dirty="0"/>
              <a:t> of the elements in the original matrix covered by the moving filter. </a:t>
            </a:r>
          </a:p>
        </p:txBody>
      </p:sp>
    </p:spTree>
    <p:extLst>
      <p:ext uri="{BB962C8B-B14F-4D97-AF65-F5344CB8AC3E}">
        <p14:creationId xmlns:p14="http://schemas.microsoft.com/office/powerpoint/2010/main" val="198254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Average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4113619352"/>
              </p:ext>
            </p:extLst>
          </p:nvPr>
        </p:nvGraphicFramePr>
        <p:xfrm>
          <a:off x="6126471" y="1747456"/>
          <a:ext cx="1990411" cy="1483360"/>
        </p:xfrm>
        <a:graphic>
          <a:graphicData uri="http://schemas.openxmlformats.org/drawingml/2006/table">
            <a:tbl>
              <a:tblPr firstRow="1" bandRow="1">
                <a:tableStyleId>{5C22544A-7EE6-4342-B048-85BDC9FD1C3A}</a:tableStyleId>
              </a:tblPr>
              <a:tblGrid>
                <a:gridCol w="426729">
                  <a:extLst>
                    <a:ext uri="{9D8B030D-6E8A-4147-A177-3AD203B41FA5}">
                      <a16:colId xmlns:a16="http://schemas.microsoft.com/office/drawing/2014/main" val="703712050"/>
                    </a:ext>
                  </a:extLst>
                </a:gridCol>
                <a:gridCol w="533400">
                  <a:extLst>
                    <a:ext uri="{9D8B030D-6E8A-4147-A177-3AD203B41FA5}">
                      <a16:colId xmlns:a16="http://schemas.microsoft.com/office/drawing/2014/main" val="4168570751"/>
                    </a:ext>
                  </a:extLst>
                </a:gridCol>
                <a:gridCol w="533400">
                  <a:extLst>
                    <a:ext uri="{9D8B030D-6E8A-4147-A177-3AD203B41FA5}">
                      <a16:colId xmlns:a16="http://schemas.microsoft.com/office/drawing/2014/main" val="2447118539"/>
                    </a:ext>
                  </a:extLst>
                </a:gridCol>
                <a:gridCol w="496882">
                  <a:extLst>
                    <a:ext uri="{9D8B030D-6E8A-4147-A177-3AD203B41FA5}">
                      <a16:colId xmlns:a16="http://schemas.microsoft.com/office/drawing/2014/main" val="1591339393"/>
                    </a:ext>
                  </a:extLst>
                </a:gridCol>
              </a:tblGrid>
              <a:tr h="370840">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1" name="Rectangle 10">
            <a:extLst>
              <a:ext uri="{FF2B5EF4-FFF2-40B4-BE49-F238E27FC236}">
                <a16:creationId xmlns:a16="http://schemas.microsoft.com/office/drawing/2014/main" id="{F6D4AE29-7FE9-06A9-B212-3A1719AD97E2}"/>
              </a:ext>
            </a:extLst>
          </p:cNvPr>
          <p:cNvSpPr/>
          <p:nvPr/>
        </p:nvSpPr>
        <p:spPr bwMode="auto">
          <a:xfrm>
            <a:off x="1076011" y="1536355"/>
            <a:ext cx="1133789" cy="1187795"/>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6562591" y="1730732"/>
            <a:ext cx="524009" cy="383818"/>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9AB53168-D17E-0A43-1753-0E7DEA1FB358}"/>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average value</a:t>
            </a:r>
            <a:r>
              <a:rPr lang="en-US" dirty="0"/>
              <a:t> of the elements in the original matrix covered by the moving filter. </a:t>
            </a:r>
          </a:p>
        </p:txBody>
      </p:sp>
    </p:spTree>
    <p:extLst>
      <p:ext uri="{BB962C8B-B14F-4D97-AF65-F5344CB8AC3E}">
        <p14:creationId xmlns:p14="http://schemas.microsoft.com/office/powerpoint/2010/main" val="389873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4DAD-7863-FA19-2E48-19C11A7DBDAC}"/>
              </a:ext>
            </a:extLst>
          </p:cNvPr>
          <p:cNvSpPr>
            <a:spLocks noGrp="1"/>
          </p:cNvSpPr>
          <p:nvPr>
            <p:ph type="title"/>
          </p:nvPr>
        </p:nvSpPr>
        <p:spPr>
          <a:xfrm>
            <a:off x="1600200" y="285750"/>
            <a:ext cx="6516682" cy="490538"/>
          </a:xfrm>
        </p:spPr>
        <p:txBody>
          <a:bodyPr/>
          <a:lstStyle/>
          <a:p>
            <a:r>
              <a:rPr lang="en-US" dirty="0"/>
              <a:t>In </a:t>
            </a:r>
            <a:r>
              <a:rPr lang="en-US"/>
              <a:t>This Chapter</a:t>
            </a:r>
            <a:endParaRPr lang="en-US" dirty="0"/>
          </a:p>
        </p:txBody>
      </p:sp>
      <p:sp>
        <p:nvSpPr>
          <p:cNvPr id="3" name="Content Placeholder 2">
            <a:extLst>
              <a:ext uri="{FF2B5EF4-FFF2-40B4-BE49-F238E27FC236}">
                <a16:creationId xmlns:a16="http://schemas.microsoft.com/office/drawing/2014/main" id="{4F609D82-AA31-3841-69F7-992935A5B109}"/>
              </a:ext>
            </a:extLst>
          </p:cNvPr>
          <p:cNvSpPr>
            <a:spLocks noGrp="1"/>
          </p:cNvSpPr>
          <p:nvPr>
            <p:ph idx="1"/>
          </p:nvPr>
        </p:nvSpPr>
        <p:spPr>
          <a:xfrm>
            <a:off x="1752600" y="1539114"/>
            <a:ext cx="4953000" cy="2311629"/>
          </a:xfrm>
        </p:spPr>
        <p:txBody>
          <a:bodyPr/>
          <a:lstStyle/>
          <a:p>
            <a:r>
              <a:rPr lang="en-US"/>
              <a:t>Pooling</a:t>
            </a:r>
            <a:endParaRPr lang="en-US" dirty="0"/>
          </a:p>
          <a:p>
            <a:r>
              <a:rPr lang="en-US" dirty="0"/>
              <a:t>Convolutional Neural Networks</a:t>
            </a:r>
          </a:p>
          <a:p>
            <a:r>
              <a:rPr lang="en-US" dirty="0"/>
              <a:t>Most Popular CNNs</a:t>
            </a:r>
          </a:p>
          <a:p>
            <a:pPr lvl="1"/>
            <a:r>
              <a:rPr lang="en-US" dirty="0" err="1"/>
              <a:t>LeNet</a:t>
            </a:r>
            <a:endParaRPr lang="en-US" dirty="0"/>
          </a:p>
          <a:p>
            <a:pPr lvl="1"/>
            <a:r>
              <a:rPr lang="en-US" dirty="0" err="1"/>
              <a:t>AlexNet</a:t>
            </a:r>
            <a:endParaRPr lang="en-US" dirty="0"/>
          </a:p>
          <a:p>
            <a:pPr lvl="1"/>
            <a:r>
              <a:rPr lang="en-US" dirty="0" err="1"/>
              <a:t>ResNet</a:t>
            </a:r>
            <a:r>
              <a:rPr lang="en-US" dirty="0"/>
              <a:t> </a:t>
            </a:r>
          </a:p>
          <a:p>
            <a:endParaRPr lang="en-US" dirty="0"/>
          </a:p>
        </p:txBody>
      </p:sp>
      <p:sp>
        <p:nvSpPr>
          <p:cNvPr id="4" name="TextBox 3">
            <a:extLst>
              <a:ext uri="{FF2B5EF4-FFF2-40B4-BE49-F238E27FC236}">
                <a16:creationId xmlns:a16="http://schemas.microsoft.com/office/drawing/2014/main" id="{F9023816-28E6-3531-C209-38B90852387B}"/>
              </a:ext>
            </a:extLst>
          </p:cNvPr>
          <p:cNvSpPr txBox="1"/>
          <p:nvPr/>
        </p:nvSpPr>
        <p:spPr>
          <a:xfrm>
            <a:off x="6934200" y="4559141"/>
            <a:ext cx="2072234" cy="276999"/>
          </a:xfrm>
          <a:prstGeom prst="rect">
            <a:avLst/>
          </a:prstGeom>
          <a:noFill/>
        </p:spPr>
        <p:txBody>
          <a:bodyPr wrap="none" rtlCol="0">
            <a:spAutoFit/>
          </a:bodyPr>
          <a:lstStyle/>
          <a:p>
            <a:r>
              <a:rPr lang="en-US" sz="1200"/>
              <a:t>Andrew </a:t>
            </a:r>
            <a:r>
              <a:rPr lang="en-US" sz="1200" dirty="0"/>
              <a:t>Ng</a:t>
            </a:r>
            <a:r>
              <a:rPr lang="en-US" sz="1200"/>
              <a:t>, deeplearning.ai</a:t>
            </a:r>
            <a:endParaRPr lang="en-US" sz="1200" dirty="0"/>
          </a:p>
        </p:txBody>
      </p:sp>
    </p:spTree>
    <p:extLst>
      <p:ext uri="{BB962C8B-B14F-4D97-AF65-F5344CB8AC3E}">
        <p14:creationId xmlns:p14="http://schemas.microsoft.com/office/powerpoint/2010/main" val="29426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Average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234482908"/>
              </p:ext>
            </p:extLst>
          </p:nvPr>
        </p:nvGraphicFramePr>
        <p:xfrm>
          <a:off x="6126471" y="1747456"/>
          <a:ext cx="1990411" cy="1483360"/>
        </p:xfrm>
        <a:graphic>
          <a:graphicData uri="http://schemas.openxmlformats.org/drawingml/2006/table">
            <a:tbl>
              <a:tblPr firstRow="1" bandRow="1">
                <a:tableStyleId>{5C22544A-7EE6-4342-B048-85BDC9FD1C3A}</a:tableStyleId>
              </a:tblPr>
              <a:tblGrid>
                <a:gridCol w="426729">
                  <a:extLst>
                    <a:ext uri="{9D8B030D-6E8A-4147-A177-3AD203B41FA5}">
                      <a16:colId xmlns:a16="http://schemas.microsoft.com/office/drawing/2014/main" val="703712050"/>
                    </a:ext>
                  </a:extLst>
                </a:gridCol>
                <a:gridCol w="533400">
                  <a:extLst>
                    <a:ext uri="{9D8B030D-6E8A-4147-A177-3AD203B41FA5}">
                      <a16:colId xmlns:a16="http://schemas.microsoft.com/office/drawing/2014/main" val="4168570751"/>
                    </a:ext>
                  </a:extLst>
                </a:gridCol>
                <a:gridCol w="533400">
                  <a:extLst>
                    <a:ext uri="{9D8B030D-6E8A-4147-A177-3AD203B41FA5}">
                      <a16:colId xmlns:a16="http://schemas.microsoft.com/office/drawing/2014/main" val="2447118539"/>
                    </a:ext>
                  </a:extLst>
                </a:gridCol>
                <a:gridCol w="496882">
                  <a:extLst>
                    <a:ext uri="{9D8B030D-6E8A-4147-A177-3AD203B41FA5}">
                      <a16:colId xmlns:a16="http://schemas.microsoft.com/office/drawing/2014/main" val="1591339393"/>
                    </a:ext>
                  </a:extLst>
                </a:gridCol>
              </a:tblGrid>
              <a:tr h="370840">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1" name="Rectangle 10">
            <a:extLst>
              <a:ext uri="{FF2B5EF4-FFF2-40B4-BE49-F238E27FC236}">
                <a16:creationId xmlns:a16="http://schemas.microsoft.com/office/drawing/2014/main" id="{F6D4AE29-7FE9-06A9-B212-3A1719AD97E2}"/>
              </a:ext>
            </a:extLst>
          </p:cNvPr>
          <p:cNvSpPr/>
          <p:nvPr/>
        </p:nvSpPr>
        <p:spPr bwMode="auto">
          <a:xfrm>
            <a:off x="1457011" y="1536355"/>
            <a:ext cx="1133789" cy="1187795"/>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7116436" y="1730732"/>
            <a:ext cx="447809" cy="383818"/>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9AB53168-D17E-0A43-1753-0E7DEA1FB358}"/>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average value</a:t>
            </a:r>
            <a:r>
              <a:rPr lang="en-US" dirty="0"/>
              <a:t> of the elements in the original matrix covered by the moving filter. </a:t>
            </a:r>
          </a:p>
        </p:txBody>
      </p:sp>
    </p:spTree>
    <p:extLst>
      <p:ext uri="{BB962C8B-B14F-4D97-AF65-F5344CB8AC3E}">
        <p14:creationId xmlns:p14="http://schemas.microsoft.com/office/powerpoint/2010/main" val="3510267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Average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2592417726"/>
              </p:ext>
            </p:extLst>
          </p:nvPr>
        </p:nvGraphicFramePr>
        <p:xfrm>
          <a:off x="6126471" y="1747456"/>
          <a:ext cx="1990411" cy="1483360"/>
        </p:xfrm>
        <a:graphic>
          <a:graphicData uri="http://schemas.openxmlformats.org/drawingml/2006/table">
            <a:tbl>
              <a:tblPr firstRow="1" bandRow="1">
                <a:tableStyleId>{5C22544A-7EE6-4342-B048-85BDC9FD1C3A}</a:tableStyleId>
              </a:tblPr>
              <a:tblGrid>
                <a:gridCol w="426729">
                  <a:extLst>
                    <a:ext uri="{9D8B030D-6E8A-4147-A177-3AD203B41FA5}">
                      <a16:colId xmlns:a16="http://schemas.microsoft.com/office/drawing/2014/main" val="703712050"/>
                    </a:ext>
                  </a:extLst>
                </a:gridCol>
                <a:gridCol w="533400">
                  <a:extLst>
                    <a:ext uri="{9D8B030D-6E8A-4147-A177-3AD203B41FA5}">
                      <a16:colId xmlns:a16="http://schemas.microsoft.com/office/drawing/2014/main" val="4168570751"/>
                    </a:ext>
                  </a:extLst>
                </a:gridCol>
                <a:gridCol w="533400">
                  <a:extLst>
                    <a:ext uri="{9D8B030D-6E8A-4147-A177-3AD203B41FA5}">
                      <a16:colId xmlns:a16="http://schemas.microsoft.com/office/drawing/2014/main" val="2447118539"/>
                    </a:ext>
                  </a:extLst>
                </a:gridCol>
                <a:gridCol w="496882">
                  <a:extLst>
                    <a:ext uri="{9D8B030D-6E8A-4147-A177-3AD203B41FA5}">
                      <a16:colId xmlns:a16="http://schemas.microsoft.com/office/drawing/2014/main" val="1591339393"/>
                    </a:ext>
                  </a:extLst>
                </a:gridCol>
              </a:tblGrid>
              <a:tr h="370840">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1" name="Rectangle 10">
            <a:extLst>
              <a:ext uri="{FF2B5EF4-FFF2-40B4-BE49-F238E27FC236}">
                <a16:creationId xmlns:a16="http://schemas.microsoft.com/office/drawing/2014/main" id="{F6D4AE29-7FE9-06A9-B212-3A1719AD97E2}"/>
              </a:ext>
            </a:extLst>
          </p:cNvPr>
          <p:cNvSpPr/>
          <p:nvPr/>
        </p:nvSpPr>
        <p:spPr bwMode="auto">
          <a:xfrm>
            <a:off x="1838011" y="1536355"/>
            <a:ext cx="1133789" cy="1187795"/>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7642302" y="1730732"/>
            <a:ext cx="447809" cy="383818"/>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9AB53168-D17E-0A43-1753-0E7DEA1FB358}"/>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average value</a:t>
            </a:r>
            <a:r>
              <a:rPr lang="en-US" dirty="0"/>
              <a:t> of the elements in the original matrix covered by the moving filter. </a:t>
            </a:r>
          </a:p>
        </p:txBody>
      </p:sp>
    </p:spTree>
    <p:extLst>
      <p:ext uri="{BB962C8B-B14F-4D97-AF65-F5344CB8AC3E}">
        <p14:creationId xmlns:p14="http://schemas.microsoft.com/office/powerpoint/2010/main" val="274701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Average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258242507"/>
              </p:ext>
            </p:extLst>
          </p:nvPr>
        </p:nvGraphicFramePr>
        <p:xfrm>
          <a:off x="6126471" y="1747456"/>
          <a:ext cx="1990411" cy="1483360"/>
        </p:xfrm>
        <a:graphic>
          <a:graphicData uri="http://schemas.openxmlformats.org/drawingml/2006/table">
            <a:tbl>
              <a:tblPr firstRow="1" bandRow="1">
                <a:tableStyleId>{5C22544A-7EE6-4342-B048-85BDC9FD1C3A}</a:tableStyleId>
              </a:tblPr>
              <a:tblGrid>
                <a:gridCol w="426729">
                  <a:extLst>
                    <a:ext uri="{9D8B030D-6E8A-4147-A177-3AD203B41FA5}">
                      <a16:colId xmlns:a16="http://schemas.microsoft.com/office/drawing/2014/main" val="703712050"/>
                    </a:ext>
                  </a:extLst>
                </a:gridCol>
                <a:gridCol w="533400">
                  <a:extLst>
                    <a:ext uri="{9D8B030D-6E8A-4147-A177-3AD203B41FA5}">
                      <a16:colId xmlns:a16="http://schemas.microsoft.com/office/drawing/2014/main" val="4168570751"/>
                    </a:ext>
                  </a:extLst>
                </a:gridCol>
                <a:gridCol w="533400">
                  <a:extLst>
                    <a:ext uri="{9D8B030D-6E8A-4147-A177-3AD203B41FA5}">
                      <a16:colId xmlns:a16="http://schemas.microsoft.com/office/drawing/2014/main" val="2447118539"/>
                    </a:ext>
                  </a:extLst>
                </a:gridCol>
                <a:gridCol w="496882">
                  <a:extLst>
                    <a:ext uri="{9D8B030D-6E8A-4147-A177-3AD203B41FA5}">
                      <a16:colId xmlns:a16="http://schemas.microsoft.com/office/drawing/2014/main" val="1591339393"/>
                    </a:ext>
                  </a:extLst>
                </a:gridCol>
              </a:tblGrid>
              <a:tr h="370840">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fontAlgn="b"/>
                      <a:r>
                        <a:rPr lang="en-US" sz="1800" b="0" i="0" u="none" strike="noStrike" dirty="0">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1" name="Rectangle 10">
            <a:extLst>
              <a:ext uri="{FF2B5EF4-FFF2-40B4-BE49-F238E27FC236}">
                <a16:creationId xmlns:a16="http://schemas.microsoft.com/office/drawing/2014/main" id="{F6D4AE29-7FE9-06A9-B212-3A1719AD97E2}"/>
              </a:ext>
            </a:extLst>
          </p:cNvPr>
          <p:cNvSpPr/>
          <p:nvPr/>
        </p:nvSpPr>
        <p:spPr bwMode="auto">
          <a:xfrm>
            <a:off x="695011" y="1939848"/>
            <a:ext cx="1133789" cy="1187795"/>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6126470" y="2121026"/>
            <a:ext cx="447809" cy="383818"/>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9AB53168-D17E-0A43-1753-0E7DEA1FB358}"/>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average value</a:t>
            </a:r>
            <a:r>
              <a:rPr lang="en-US" dirty="0"/>
              <a:t> of the elements in the original matrix covered by the moving filter. </a:t>
            </a:r>
          </a:p>
        </p:txBody>
      </p:sp>
    </p:spTree>
    <p:extLst>
      <p:ext uri="{BB962C8B-B14F-4D97-AF65-F5344CB8AC3E}">
        <p14:creationId xmlns:p14="http://schemas.microsoft.com/office/powerpoint/2010/main" val="349476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Average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3535650407"/>
              </p:ext>
            </p:extLst>
          </p:nvPr>
        </p:nvGraphicFramePr>
        <p:xfrm>
          <a:off x="6126471" y="1747456"/>
          <a:ext cx="1990411" cy="1483360"/>
        </p:xfrm>
        <a:graphic>
          <a:graphicData uri="http://schemas.openxmlformats.org/drawingml/2006/table">
            <a:tbl>
              <a:tblPr firstRow="1" bandRow="1">
                <a:tableStyleId>{5C22544A-7EE6-4342-B048-85BDC9FD1C3A}</a:tableStyleId>
              </a:tblPr>
              <a:tblGrid>
                <a:gridCol w="426729">
                  <a:extLst>
                    <a:ext uri="{9D8B030D-6E8A-4147-A177-3AD203B41FA5}">
                      <a16:colId xmlns:a16="http://schemas.microsoft.com/office/drawing/2014/main" val="703712050"/>
                    </a:ext>
                  </a:extLst>
                </a:gridCol>
                <a:gridCol w="533400">
                  <a:extLst>
                    <a:ext uri="{9D8B030D-6E8A-4147-A177-3AD203B41FA5}">
                      <a16:colId xmlns:a16="http://schemas.microsoft.com/office/drawing/2014/main" val="4168570751"/>
                    </a:ext>
                  </a:extLst>
                </a:gridCol>
                <a:gridCol w="533400">
                  <a:extLst>
                    <a:ext uri="{9D8B030D-6E8A-4147-A177-3AD203B41FA5}">
                      <a16:colId xmlns:a16="http://schemas.microsoft.com/office/drawing/2014/main" val="2447118539"/>
                    </a:ext>
                  </a:extLst>
                </a:gridCol>
                <a:gridCol w="496882">
                  <a:extLst>
                    <a:ext uri="{9D8B030D-6E8A-4147-A177-3AD203B41FA5}">
                      <a16:colId xmlns:a16="http://schemas.microsoft.com/office/drawing/2014/main" val="1591339393"/>
                    </a:ext>
                  </a:extLst>
                </a:gridCol>
              </a:tblGrid>
              <a:tr h="370840">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fontAlgn="b"/>
                      <a:r>
                        <a:rPr lang="en-US" sz="1800" b="0" i="0" u="none" strike="noStrike" dirty="0">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fontAlgn="b"/>
                      <a:r>
                        <a:rPr lang="en-US" sz="1800" b="0" i="0" u="none" strike="noStrike">
                          <a:solidFill>
                            <a:srgbClr val="000000"/>
                          </a:solidFill>
                          <a:effectLst/>
                          <a:latin typeface="Aptos Narrow" panose="020B0004020202020204" pitchFamily="34" charset="0"/>
                        </a:rPr>
                        <a:t>2.44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Aptos Narrow" panose="020B0004020202020204" pitchFamily="34" charset="0"/>
                        </a:rPr>
                        <a:t>3.11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800" b="0" i="0" u="none" strike="noStrike" dirty="0">
                        <a:solidFill>
                          <a:srgbClr val="000000"/>
                        </a:solidFill>
                        <a:effectLst/>
                        <a:latin typeface="Aptos Narrow" panose="020B000402020202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1" name="Rectangle 10">
            <a:extLst>
              <a:ext uri="{FF2B5EF4-FFF2-40B4-BE49-F238E27FC236}">
                <a16:creationId xmlns:a16="http://schemas.microsoft.com/office/drawing/2014/main" id="{F6D4AE29-7FE9-06A9-B212-3A1719AD97E2}"/>
              </a:ext>
            </a:extLst>
          </p:cNvPr>
          <p:cNvSpPr/>
          <p:nvPr/>
        </p:nvSpPr>
        <p:spPr bwMode="auto">
          <a:xfrm>
            <a:off x="1447800" y="2341102"/>
            <a:ext cx="1133789" cy="1187795"/>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7095991" y="2492732"/>
            <a:ext cx="447809" cy="383818"/>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9AB53168-D17E-0A43-1753-0E7DEA1FB358}"/>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average value</a:t>
            </a:r>
            <a:r>
              <a:rPr lang="en-US" dirty="0"/>
              <a:t> of the elements in the original matrix covered by the moving filter. </a:t>
            </a:r>
          </a:p>
        </p:txBody>
      </p:sp>
    </p:spTree>
    <p:extLst>
      <p:ext uri="{BB962C8B-B14F-4D97-AF65-F5344CB8AC3E}">
        <p14:creationId xmlns:p14="http://schemas.microsoft.com/office/powerpoint/2010/main" val="644135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Average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nvGraphicFramePr>
        <p:xfrm>
          <a:off x="6126471" y="1747456"/>
          <a:ext cx="1990411" cy="1483360"/>
        </p:xfrm>
        <a:graphic>
          <a:graphicData uri="http://schemas.openxmlformats.org/drawingml/2006/table">
            <a:tbl>
              <a:tblPr firstRow="1" bandRow="1">
                <a:tableStyleId>{5C22544A-7EE6-4342-B048-85BDC9FD1C3A}</a:tableStyleId>
              </a:tblPr>
              <a:tblGrid>
                <a:gridCol w="426729">
                  <a:extLst>
                    <a:ext uri="{9D8B030D-6E8A-4147-A177-3AD203B41FA5}">
                      <a16:colId xmlns:a16="http://schemas.microsoft.com/office/drawing/2014/main" val="703712050"/>
                    </a:ext>
                  </a:extLst>
                </a:gridCol>
                <a:gridCol w="533400">
                  <a:extLst>
                    <a:ext uri="{9D8B030D-6E8A-4147-A177-3AD203B41FA5}">
                      <a16:colId xmlns:a16="http://schemas.microsoft.com/office/drawing/2014/main" val="4168570751"/>
                    </a:ext>
                  </a:extLst>
                </a:gridCol>
                <a:gridCol w="533400">
                  <a:extLst>
                    <a:ext uri="{9D8B030D-6E8A-4147-A177-3AD203B41FA5}">
                      <a16:colId xmlns:a16="http://schemas.microsoft.com/office/drawing/2014/main" val="2447118539"/>
                    </a:ext>
                  </a:extLst>
                </a:gridCol>
                <a:gridCol w="496882">
                  <a:extLst>
                    <a:ext uri="{9D8B030D-6E8A-4147-A177-3AD203B41FA5}">
                      <a16:colId xmlns:a16="http://schemas.microsoft.com/office/drawing/2014/main" val="1591339393"/>
                    </a:ext>
                  </a:extLst>
                </a:gridCol>
              </a:tblGrid>
              <a:tr h="370840">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fontAlgn="b"/>
                      <a:r>
                        <a:rPr lang="en-US" sz="1800" b="0" i="0" u="none" strike="noStrike" dirty="0">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fontAlgn="b"/>
                      <a:r>
                        <a:rPr lang="en-US" sz="1800" b="0" i="0" u="none" strike="noStrike">
                          <a:solidFill>
                            <a:srgbClr val="000000"/>
                          </a:solidFill>
                          <a:effectLst/>
                          <a:latin typeface="Aptos Narrow" panose="020B0004020202020204" pitchFamily="34" charset="0"/>
                        </a:rPr>
                        <a:t>2.44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Aptos Narrow" panose="020B0004020202020204" pitchFamily="34" charset="0"/>
                        </a:rPr>
                        <a:t>3.11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fontAlgn="b"/>
                      <a:r>
                        <a:rPr lang="en-US" sz="1800" b="0" i="0" u="none" strike="noStrike">
                          <a:solidFill>
                            <a:srgbClr val="000000"/>
                          </a:solidFill>
                          <a:effectLst/>
                          <a:latin typeface="Aptos Narrow" panose="020B0004020202020204" pitchFamily="34" charset="0"/>
                        </a:rPr>
                        <a:t>2.44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2.78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Aptos Narrow" panose="020B0004020202020204" pitchFamily="34" charset="0"/>
                        </a:rPr>
                        <a:t>5.11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1" name="Rectangle 10">
            <a:extLst>
              <a:ext uri="{FF2B5EF4-FFF2-40B4-BE49-F238E27FC236}">
                <a16:creationId xmlns:a16="http://schemas.microsoft.com/office/drawing/2014/main" id="{F6D4AE29-7FE9-06A9-B212-3A1719AD97E2}"/>
              </a:ext>
            </a:extLst>
          </p:cNvPr>
          <p:cNvSpPr/>
          <p:nvPr/>
        </p:nvSpPr>
        <p:spPr bwMode="auto">
          <a:xfrm>
            <a:off x="1838011" y="2724150"/>
            <a:ext cx="1133789" cy="1187795"/>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7620000" y="2873732"/>
            <a:ext cx="447809" cy="383818"/>
          </a:xfrm>
          <a:prstGeom prst="rect">
            <a:avLst/>
          </a:prstGeom>
          <a:solidFill>
            <a:srgbClr val="FF4747">
              <a:alpha val="29804"/>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9AB53168-D17E-0A43-1753-0E7DEA1FB358}"/>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average value</a:t>
            </a:r>
            <a:r>
              <a:rPr lang="en-US" dirty="0"/>
              <a:t> of the elements in the original matrix covered by the moving filter. </a:t>
            </a:r>
          </a:p>
        </p:txBody>
      </p:sp>
    </p:spTree>
    <p:extLst>
      <p:ext uri="{BB962C8B-B14F-4D97-AF65-F5344CB8AC3E}">
        <p14:creationId xmlns:p14="http://schemas.microsoft.com/office/powerpoint/2010/main" val="2382267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Average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nvGraphicFramePr>
        <p:xfrm>
          <a:off x="6126471" y="1747456"/>
          <a:ext cx="1990411" cy="1483360"/>
        </p:xfrm>
        <a:graphic>
          <a:graphicData uri="http://schemas.openxmlformats.org/drawingml/2006/table">
            <a:tbl>
              <a:tblPr firstRow="1" bandRow="1">
                <a:tableStyleId>{5C22544A-7EE6-4342-B048-85BDC9FD1C3A}</a:tableStyleId>
              </a:tblPr>
              <a:tblGrid>
                <a:gridCol w="426729">
                  <a:extLst>
                    <a:ext uri="{9D8B030D-6E8A-4147-A177-3AD203B41FA5}">
                      <a16:colId xmlns:a16="http://schemas.microsoft.com/office/drawing/2014/main" val="703712050"/>
                    </a:ext>
                  </a:extLst>
                </a:gridCol>
                <a:gridCol w="533400">
                  <a:extLst>
                    <a:ext uri="{9D8B030D-6E8A-4147-A177-3AD203B41FA5}">
                      <a16:colId xmlns:a16="http://schemas.microsoft.com/office/drawing/2014/main" val="4168570751"/>
                    </a:ext>
                  </a:extLst>
                </a:gridCol>
                <a:gridCol w="533400">
                  <a:extLst>
                    <a:ext uri="{9D8B030D-6E8A-4147-A177-3AD203B41FA5}">
                      <a16:colId xmlns:a16="http://schemas.microsoft.com/office/drawing/2014/main" val="2447118539"/>
                    </a:ext>
                  </a:extLst>
                </a:gridCol>
                <a:gridCol w="496882">
                  <a:extLst>
                    <a:ext uri="{9D8B030D-6E8A-4147-A177-3AD203B41FA5}">
                      <a16:colId xmlns:a16="http://schemas.microsoft.com/office/drawing/2014/main" val="1591339393"/>
                    </a:ext>
                  </a:extLst>
                </a:gridCol>
              </a:tblGrid>
              <a:tr h="370840">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fontAlgn="b"/>
                      <a:r>
                        <a:rPr lang="en-US" sz="1800" b="0" i="0" u="none" strike="noStrike" dirty="0">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fontAlgn="b"/>
                      <a:r>
                        <a:rPr lang="en-US" sz="1800" b="0" i="0" u="none" strike="noStrike">
                          <a:solidFill>
                            <a:srgbClr val="000000"/>
                          </a:solidFill>
                          <a:effectLst/>
                          <a:latin typeface="Aptos Narrow" panose="020B0004020202020204" pitchFamily="34" charset="0"/>
                        </a:rPr>
                        <a:t>2.44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Aptos Narrow" panose="020B0004020202020204" pitchFamily="34" charset="0"/>
                        </a:rPr>
                        <a:t>3.11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4.56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fontAlgn="b"/>
                      <a:r>
                        <a:rPr lang="en-US" sz="1800" b="0" i="0" u="none" strike="noStrike">
                          <a:solidFill>
                            <a:srgbClr val="000000"/>
                          </a:solidFill>
                          <a:effectLst/>
                          <a:latin typeface="Aptos Narrow" panose="020B0004020202020204" pitchFamily="34" charset="0"/>
                        </a:rPr>
                        <a:t>2.44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2.78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a:solidFill>
                            <a:srgbClr val="000000"/>
                          </a:solidFill>
                          <a:effectLst/>
                          <a:latin typeface="Aptos Narrow" panose="020B0004020202020204" pitchFamily="34" charset="0"/>
                        </a:rPr>
                        <a:t>3.33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800" b="0" i="0" u="none" strike="noStrike" dirty="0">
                          <a:solidFill>
                            <a:srgbClr val="000000"/>
                          </a:solidFill>
                          <a:effectLst/>
                          <a:latin typeface="Aptos Narrow" panose="020B0004020202020204" pitchFamily="34" charset="0"/>
                        </a:rPr>
                        <a:t>5.11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5" name="TextBox 14">
            <a:extLst>
              <a:ext uri="{FF2B5EF4-FFF2-40B4-BE49-F238E27FC236}">
                <a16:creationId xmlns:a16="http://schemas.microsoft.com/office/drawing/2014/main" id="{9AB53168-D17E-0A43-1753-0E7DEA1FB358}"/>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average value</a:t>
            </a:r>
            <a:r>
              <a:rPr lang="en-US" dirty="0"/>
              <a:t> of the elements in the original matrix covered by the moving filter. </a:t>
            </a:r>
          </a:p>
        </p:txBody>
      </p:sp>
    </p:spTree>
    <p:extLst>
      <p:ext uri="{BB962C8B-B14F-4D97-AF65-F5344CB8AC3E}">
        <p14:creationId xmlns:p14="http://schemas.microsoft.com/office/powerpoint/2010/main" val="2241136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CF19DB-EBB4-E3FA-FD2D-657035F4FC42}"/>
              </a:ext>
            </a:extLst>
          </p:cNvPr>
          <p:cNvSpPr txBox="1"/>
          <p:nvPr/>
        </p:nvSpPr>
        <p:spPr>
          <a:xfrm rot="20891098">
            <a:off x="2629322" y="2126645"/>
            <a:ext cx="4766979" cy="646331"/>
          </a:xfrm>
          <a:prstGeom prst="rect">
            <a:avLst/>
          </a:prstGeom>
          <a:noFill/>
        </p:spPr>
        <p:txBody>
          <a:bodyPr wrap="square" rtlCol="0">
            <a:spAutoFit/>
          </a:bodyPr>
          <a:lstStyle/>
          <a:p>
            <a:r>
              <a:rPr lang="en-US" sz="3600" dirty="0" err="1">
                <a:solidFill>
                  <a:srgbClr val="333399"/>
                </a:solidFill>
              </a:rPr>
              <a:t>Strided</a:t>
            </a:r>
            <a:r>
              <a:rPr lang="en-US" sz="3600" dirty="0">
                <a:solidFill>
                  <a:srgbClr val="333399"/>
                </a:solidFill>
              </a:rPr>
              <a:t> Pooling</a:t>
            </a:r>
          </a:p>
        </p:txBody>
      </p:sp>
    </p:spTree>
    <p:extLst>
      <p:ext uri="{BB962C8B-B14F-4D97-AF65-F5344CB8AC3E}">
        <p14:creationId xmlns:p14="http://schemas.microsoft.com/office/powerpoint/2010/main" val="378966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a:xfrm>
            <a:off x="1393827" y="285750"/>
            <a:ext cx="7140573" cy="490538"/>
          </a:xfrm>
        </p:spPr>
        <p:txBody>
          <a:bodyPr/>
          <a:lstStyle/>
          <a:p>
            <a:r>
              <a:rPr lang="en-US" dirty="0"/>
              <a:t>Max </a:t>
            </a:r>
            <a:r>
              <a:rPr lang="en-US" dirty="0" err="1"/>
              <a:t>Strided</a:t>
            </a:r>
            <a:r>
              <a:rPr lang="en-US" dirty="0"/>
              <a:t>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extLst>
              <p:ext uri="{D42A27DB-BD31-4B8C-83A1-F6EECF244321}">
                <p14:modId xmlns:p14="http://schemas.microsoft.com/office/powerpoint/2010/main" val="3455864304"/>
              </p:ext>
            </p:extLst>
          </p:nvPr>
        </p:nvGraphicFramePr>
        <p:xfrm>
          <a:off x="727631" y="1647400"/>
          <a:ext cx="1905000" cy="19812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744756"/>
            <a:ext cx="3213042" cy="1200329"/>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724340" y="1120432"/>
            <a:ext cx="3213041" cy="646331"/>
          </a:xfrm>
          <a:prstGeom prst="rect">
            <a:avLst/>
          </a:prstGeom>
          <a:noFill/>
        </p:spPr>
        <p:txBody>
          <a:bodyPr wrap="square" rtlCol="0">
            <a:spAutoFit/>
          </a:bodyPr>
          <a:lstStyle/>
          <a:p>
            <a:r>
              <a:rPr lang="en-US" dirty="0" err="1"/>
              <a:t>Strided</a:t>
            </a:r>
            <a:r>
              <a:rPr lang="en-US" dirty="0"/>
              <a:t> max pooling matrix </a:t>
            </a:r>
            <a:br>
              <a:rPr lang="en-US" dirty="0"/>
            </a:br>
            <a:r>
              <a:rPr lang="en-US" dirty="0"/>
              <a:t>((n₁-f)/s +1) x ((n₂-f)/s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3469717407"/>
              </p:ext>
            </p:extLst>
          </p:nvPr>
        </p:nvGraphicFramePr>
        <p:xfrm>
          <a:off x="6620732" y="2175889"/>
          <a:ext cx="762000" cy="79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692246" y="3257550"/>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749058" y="1646199"/>
            <a:ext cx="1133789" cy="1187795"/>
          </a:xfrm>
          <a:prstGeom prst="rect">
            <a:avLst/>
          </a:prstGeom>
          <a:solidFill>
            <a:schemeClr val="accent6">
              <a:lumMod val="75000"/>
              <a:alpha val="3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6610384" y="2174489"/>
            <a:ext cx="391348" cy="380428"/>
          </a:xfrm>
          <a:prstGeom prst="rect">
            <a:avLst/>
          </a:prstGeom>
          <a:solidFill>
            <a:schemeClr val="accent6">
              <a:lumMod val="75000"/>
              <a:alpha val="3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C8A6DBD8-25AB-096D-1052-B4255C2093EF}"/>
              </a:ext>
            </a:extLst>
          </p:cNvPr>
          <p:cNvSpPr/>
          <p:nvPr/>
        </p:nvSpPr>
        <p:spPr bwMode="auto">
          <a:xfrm>
            <a:off x="654408" y="2046460"/>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 name="TextBox 13">
            <a:extLst>
              <a:ext uri="{FF2B5EF4-FFF2-40B4-BE49-F238E27FC236}">
                <a16:creationId xmlns:a16="http://schemas.microsoft.com/office/drawing/2014/main" id="{CBD8C2C3-D040-0CFA-A3E1-6B120F69441A}"/>
              </a:ext>
            </a:extLst>
          </p:cNvPr>
          <p:cNvSpPr txBox="1"/>
          <p:nvPr/>
        </p:nvSpPr>
        <p:spPr>
          <a:xfrm>
            <a:off x="4104688" y="3551267"/>
            <a:ext cx="1000712" cy="646331"/>
          </a:xfrm>
          <a:prstGeom prst="rect">
            <a:avLst/>
          </a:prstGeom>
          <a:noFill/>
        </p:spPr>
        <p:txBody>
          <a:bodyPr wrap="square" rtlCol="0">
            <a:spAutoFit/>
          </a:bodyPr>
          <a:lstStyle/>
          <a:p>
            <a:r>
              <a:rPr lang="en-US" dirty="0"/>
              <a:t>f = 3</a:t>
            </a:r>
          </a:p>
          <a:p>
            <a:r>
              <a:rPr lang="en-US" dirty="0"/>
              <a:t>s = 2</a:t>
            </a:r>
          </a:p>
        </p:txBody>
      </p:sp>
      <p:graphicFrame>
        <p:nvGraphicFramePr>
          <p:cNvPr id="16" name="Object 15">
            <a:extLst>
              <a:ext uri="{FF2B5EF4-FFF2-40B4-BE49-F238E27FC236}">
                <a16:creationId xmlns:a16="http://schemas.microsoft.com/office/drawing/2014/main" id="{6BADA757-DD9B-EEBE-B802-C2777246E90B}"/>
              </a:ext>
            </a:extLst>
          </p:cNvPr>
          <p:cNvGraphicFramePr>
            <a:graphicFrameLocks noChangeAspect="1"/>
          </p:cNvGraphicFramePr>
          <p:nvPr>
            <p:extLst>
              <p:ext uri="{D42A27DB-BD31-4B8C-83A1-F6EECF244321}">
                <p14:modId xmlns:p14="http://schemas.microsoft.com/office/powerpoint/2010/main" val="1884111101"/>
              </p:ext>
            </p:extLst>
          </p:nvPr>
        </p:nvGraphicFramePr>
        <p:xfrm>
          <a:off x="2728216" y="1652632"/>
          <a:ext cx="1219200" cy="812800"/>
        </p:xfrm>
        <a:graphic>
          <a:graphicData uri="http://schemas.openxmlformats.org/presentationml/2006/ole">
            <mc:AlternateContent xmlns:mc="http://schemas.openxmlformats.org/markup-compatibility/2006">
              <mc:Choice xmlns:v="urn:schemas-microsoft-com:vml" Requires="v">
                <p:oleObj name="Equation" r:id="rId2" imgW="1218960" imgH="812520" progId="Equation.DSMT4">
                  <p:embed/>
                </p:oleObj>
              </mc:Choice>
              <mc:Fallback>
                <p:oleObj name="Equation" r:id="rId2" imgW="1218960" imgH="812520" progId="Equation.DSMT4">
                  <p:embed/>
                  <p:pic>
                    <p:nvPicPr>
                      <p:cNvPr id="15" name="Object 14">
                        <a:extLst>
                          <a:ext uri="{FF2B5EF4-FFF2-40B4-BE49-F238E27FC236}">
                            <a16:creationId xmlns:a16="http://schemas.microsoft.com/office/drawing/2014/main" id="{077BAFDE-A0C2-A427-93F4-AEB7AD218297}"/>
                          </a:ext>
                        </a:extLst>
                      </p:cNvPr>
                      <p:cNvPicPr/>
                      <p:nvPr/>
                    </p:nvPicPr>
                    <p:blipFill>
                      <a:blip r:embed="rId3"/>
                      <a:stretch>
                        <a:fillRect/>
                      </a:stretch>
                    </p:blipFill>
                    <p:spPr>
                      <a:xfrm>
                        <a:off x="2728216" y="1652632"/>
                        <a:ext cx="1219200" cy="812800"/>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4F85151C-4448-D331-EA8B-BC0FA939659C}"/>
              </a:ext>
            </a:extLst>
          </p:cNvPr>
          <p:cNvSpPr txBox="1"/>
          <p:nvPr/>
        </p:nvSpPr>
        <p:spPr>
          <a:xfrm>
            <a:off x="3129800" y="2473432"/>
            <a:ext cx="398628" cy="461665"/>
          </a:xfrm>
          <a:prstGeom prst="rect">
            <a:avLst/>
          </a:prstGeom>
          <a:noFill/>
        </p:spPr>
        <p:txBody>
          <a:bodyPr wrap="square" rtlCol="0">
            <a:spAutoFit/>
          </a:bodyPr>
          <a:lstStyle/>
          <a:p>
            <a:r>
              <a:rPr lang="en-US" sz="2400" dirty="0"/>
              <a:t>*</a:t>
            </a:r>
          </a:p>
        </p:txBody>
      </p:sp>
      <p:sp>
        <p:nvSpPr>
          <p:cNvPr id="18" name="TextBox 17">
            <a:extLst>
              <a:ext uri="{FF2B5EF4-FFF2-40B4-BE49-F238E27FC236}">
                <a16:creationId xmlns:a16="http://schemas.microsoft.com/office/drawing/2014/main" id="{A5ADF381-CF7E-1488-C20B-38EDC6C8BDD7}"/>
              </a:ext>
            </a:extLst>
          </p:cNvPr>
          <p:cNvSpPr txBox="1"/>
          <p:nvPr/>
        </p:nvSpPr>
        <p:spPr>
          <a:xfrm>
            <a:off x="5477302" y="2386431"/>
            <a:ext cx="398628"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043416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a:xfrm>
            <a:off x="1393827" y="285750"/>
            <a:ext cx="7140573" cy="490538"/>
          </a:xfrm>
        </p:spPr>
        <p:txBody>
          <a:bodyPr/>
          <a:lstStyle/>
          <a:p>
            <a:r>
              <a:rPr lang="en-US" dirty="0"/>
              <a:t>Max </a:t>
            </a:r>
            <a:r>
              <a:rPr lang="en-US" dirty="0" err="1"/>
              <a:t>Strided</a:t>
            </a:r>
            <a:r>
              <a:rPr lang="en-US" dirty="0"/>
              <a:t>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727631" y="1647400"/>
          <a:ext cx="1905000" cy="19812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744756"/>
            <a:ext cx="3213042" cy="1200329"/>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724340" y="1120432"/>
            <a:ext cx="3213041" cy="646331"/>
          </a:xfrm>
          <a:prstGeom prst="rect">
            <a:avLst/>
          </a:prstGeom>
          <a:noFill/>
        </p:spPr>
        <p:txBody>
          <a:bodyPr wrap="square" rtlCol="0">
            <a:spAutoFit/>
          </a:bodyPr>
          <a:lstStyle/>
          <a:p>
            <a:r>
              <a:rPr lang="en-US" dirty="0" err="1"/>
              <a:t>Strided</a:t>
            </a:r>
            <a:r>
              <a:rPr lang="en-US" dirty="0"/>
              <a:t> max pooling matrix </a:t>
            </a:r>
            <a:br>
              <a:rPr lang="en-US" dirty="0"/>
            </a:br>
            <a:r>
              <a:rPr lang="en-US" dirty="0"/>
              <a:t>((n₁-f)/s +1) x ((n₂-f)/s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1044963039"/>
              </p:ext>
            </p:extLst>
          </p:nvPr>
        </p:nvGraphicFramePr>
        <p:xfrm>
          <a:off x="6620732" y="2175889"/>
          <a:ext cx="762000" cy="79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692246" y="3257550"/>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1510909" y="1646199"/>
            <a:ext cx="1133789" cy="1187795"/>
          </a:xfrm>
          <a:prstGeom prst="rect">
            <a:avLst/>
          </a:prstGeom>
          <a:solidFill>
            <a:schemeClr val="accent6">
              <a:lumMod val="75000"/>
              <a:alpha val="3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7000052" y="2174489"/>
            <a:ext cx="391348" cy="380428"/>
          </a:xfrm>
          <a:prstGeom prst="rect">
            <a:avLst/>
          </a:prstGeom>
          <a:solidFill>
            <a:schemeClr val="accent6">
              <a:lumMod val="75000"/>
              <a:alpha val="3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C8A6DBD8-25AB-096D-1052-B4255C2093EF}"/>
              </a:ext>
            </a:extLst>
          </p:cNvPr>
          <p:cNvSpPr/>
          <p:nvPr/>
        </p:nvSpPr>
        <p:spPr bwMode="auto">
          <a:xfrm>
            <a:off x="2209800" y="2046460"/>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 name="TextBox 13">
            <a:extLst>
              <a:ext uri="{FF2B5EF4-FFF2-40B4-BE49-F238E27FC236}">
                <a16:creationId xmlns:a16="http://schemas.microsoft.com/office/drawing/2014/main" id="{CBD8C2C3-D040-0CFA-A3E1-6B120F69441A}"/>
              </a:ext>
            </a:extLst>
          </p:cNvPr>
          <p:cNvSpPr txBox="1"/>
          <p:nvPr/>
        </p:nvSpPr>
        <p:spPr>
          <a:xfrm>
            <a:off x="4104688" y="3551267"/>
            <a:ext cx="1000712" cy="646331"/>
          </a:xfrm>
          <a:prstGeom prst="rect">
            <a:avLst/>
          </a:prstGeom>
          <a:noFill/>
        </p:spPr>
        <p:txBody>
          <a:bodyPr wrap="square" rtlCol="0">
            <a:spAutoFit/>
          </a:bodyPr>
          <a:lstStyle/>
          <a:p>
            <a:r>
              <a:rPr lang="en-US" dirty="0"/>
              <a:t>f = 3</a:t>
            </a:r>
          </a:p>
          <a:p>
            <a:r>
              <a:rPr lang="en-US" dirty="0"/>
              <a:t>s = 2</a:t>
            </a:r>
          </a:p>
        </p:txBody>
      </p:sp>
      <p:cxnSp>
        <p:nvCxnSpPr>
          <p:cNvPr id="17" name="Straight Arrow Connector 16">
            <a:extLst>
              <a:ext uri="{FF2B5EF4-FFF2-40B4-BE49-F238E27FC236}">
                <a16:creationId xmlns:a16="http://schemas.microsoft.com/office/drawing/2014/main" id="{4758F348-77FB-8F38-4560-3DA0B2B3274E}"/>
              </a:ext>
            </a:extLst>
          </p:cNvPr>
          <p:cNvCxnSpPr/>
          <p:nvPr/>
        </p:nvCxnSpPr>
        <p:spPr bwMode="auto">
          <a:xfrm>
            <a:off x="838200" y="1531244"/>
            <a:ext cx="762000" cy="0"/>
          </a:xfrm>
          <a:prstGeom prst="straightConnector1">
            <a:avLst/>
          </a:prstGeom>
          <a:solidFill>
            <a:schemeClr val="accent1"/>
          </a:solidFill>
          <a:ln w="381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6" name="Object 15">
            <a:extLst>
              <a:ext uri="{FF2B5EF4-FFF2-40B4-BE49-F238E27FC236}">
                <a16:creationId xmlns:a16="http://schemas.microsoft.com/office/drawing/2014/main" id="{BCA45423-2ACA-4290-E6F1-6BA06CDA9E3A}"/>
              </a:ext>
            </a:extLst>
          </p:cNvPr>
          <p:cNvGraphicFramePr>
            <a:graphicFrameLocks noChangeAspect="1"/>
          </p:cNvGraphicFramePr>
          <p:nvPr>
            <p:extLst>
              <p:ext uri="{D42A27DB-BD31-4B8C-83A1-F6EECF244321}">
                <p14:modId xmlns:p14="http://schemas.microsoft.com/office/powerpoint/2010/main" val="1884111101"/>
              </p:ext>
            </p:extLst>
          </p:nvPr>
        </p:nvGraphicFramePr>
        <p:xfrm>
          <a:off x="2728216" y="1652632"/>
          <a:ext cx="1219200" cy="812800"/>
        </p:xfrm>
        <a:graphic>
          <a:graphicData uri="http://schemas.openxmlformats.org/presentationml/2006/ole">
            <mc:AlternateContent xmlns:mc="http://schemas.openxmlformats.org/markup-compatibility/2006">
              <mc:Choice xmlns:v="urn:schemas-microsoft-com:vml" Requires="v">
                <p:oleObj name="Equation" r:id="rId2" imgW="1218960" imgH="812520" progId="Equation.DSMT4">
                  <p:embed/>
                </p:oleObj>
              </mc:Choice>
              <mc:Fallback>
                <p:oleObj name="Equation" r:id="rId2" imgW="1218960" imgH="812520" progId="Equation.DSMT4">
                  <p:embed/>
                  <p:pic>
                    <p:nvPicPr>
                      <p:cNvPr id="15" name="Object 14">
                        <a:extLst>
                          <a:ext uri="{FF2B5EF4-FFF2-40B4-BE49-F238E27FC236}">
                            <a16:creationId xmlns:a16="http://schemas.microsoft.com/office/drawing/2014/main" id="{077BAFDE-A0C2-A427-93F4-AEB7AD218297}"/>
                          </a:ext>
                        </a:extLst>
                      </p:cNvPr>
                      <p:cNvPicPr/>
                      <p:nvPr/>
                    </p:nvPicPr>
                    <p:blipFill>
                      <a:blip r:embed="rId3"/>
                      <a:stretch>
                        <a:fillRect/>
                      </a:stretch>
                    </p:blipFill>
                    <p:spPr>
                      <a:xfrm>
                        <a:off x="2728216" y="1652632"/>
                        <a:ext cx="1219200" cy="812800"/>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FD1C08C1-50B1-9713-2F11-1A3D5C4BCA02}"/>
              </a:ext>
            </a:extLst>
          </p:cNvPr>
          <p:cNvSpPr txBox="1"/>
          <p:nvPr/>
        </p:nvSpPr>
        <p:spPr>
          <a:xfrm>
            <a:off x="3129800" y="2473432"/>
            <a:ext cx="398628" cy="461665"/>
          </a:xfrm>
          <a:prstGeom prst="rect">
            <a:avLst/>
          </a:prstGeom>
          <a:noFill/>
        </p:spPr>
        <p:txBody>
          <a:bodyPr wrap="square" rtlCol="0">
            <a:spAutoFit/>
          </a:bodyPr>
          <a:lstStyle/>
          <a:p>
            <a:r>
              <a:rPr lang="en-US" sz="2400" dirty="0"/>
              <a:t>*</a:t>
            </a:r>
          </a:p>
        </p:txBody>
      </p:sp>
      <p:sp>
        <p:nvSpPr>
          <p:cNvPr id="19" name="TextBox 18">
            <a:extLst>
              <a:ext uri="{FF2B5EF4-FFF2-40B4-BE49-F238E27FC236}">
                <a16:creationId xmlns:a16="http://schemas.microsoft.com/office/drawing/2014/main" id="{490CFE48-7C9C-F9C1-806C-4D89F661B45D}"/>
              </a:ext>
            </a:extLst>
          </p:cNvPr>
          <p:cNvSpPr txBox="1"/>
          <p:nvPr/>
        </p:nvSpPr>
        <p:spPr>
          <a:xfrm>
            <a:off x="5477302" y="2386431"/>
            <a:ext cx="398628"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3092755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a:xfrm>
            <a:off x="1393827" y="285750"/>
            <a:ext cx="7140573" cy="490538"/>
          </a:xfrm>
        </p:spPr>
        <p:txBody>
          <a:bodyPr/>
          <a:lstStyle/>
          <a:p>
            <a:r>
              <a:rPr lang="en-US" dirty="0"/>
              <a:t>Max </a:t>
            </a:r>
            <a:r>
              <a:rPr lang="en-US" dirty="0" err="1"/>
              <a:t>Strided</a:t>
            </a:r>
            <a:r>
              <a:rPr lang="en-US" dirty="0"/>
              <a:t>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727631" y="1647400"/>
          <a:ext cx="1905000" cy="19812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744756"/>
            <a:ext cx="3213042" cy="1200329"/>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724340" y="1120432"/>
            <a:ext cx="3213041" cy="646331"/>
          </a:xfrm>
          <a:prstGeom prst="rect">
            <a:avLst/>
          </a:prstGeom>
          <a:noFill/>
        </p:spPr>
        <p:txBody>
          <a:bodyPr wrap="square" rtlCol="0">
            <a:spAutoFit/>
          </a:bodyPr>
          <a:lstStyle/>
          <a:p>
            <a:r>
              <a:rPr lang="en-US" dirty="0" err="1"/>
              <a:t>Strided</a:t>
            </a:r>
            <a:r>
              <a:rPr lang="en-US" dirty="0"/>
              <a:t> max pooling matrix </a:t>
            </a:r>
            <a:br>
              <a:rPr lang="en-US" dirty="0"/>
            </a:br>
            <a:r>
              <a:rPr lang="en-US" dirty="0"/>
              <a:t>((n₁-f)/s +1) x ((n₂-f)/s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3520632657"/>
              </p:ext>
            </p:extLst>
          </p:nvPr>
        </p:nvGraphicFramePr>
        <p:xfrm>
          <a:off x="6620732" y="2175889"/>
          <a:ext cx="762000" cy="79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r>
                        <a:rPr lang="en-US" sz="2000" b="0" dirty="0">
                          <a:solidFill>
                            <a:schemeClr val="tx1"/>
                          </a:solidFill>
                        </a:rPr>
                        <a:t>5</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692246" y="3257550"/>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749058" y="2430501"/>
            <a:ext cx="1133789" cy="1187795"/>
          </a:xfrm>
          <a:prstGeom prst="rect">
            <a:avLst/>
          </a:prstGeom>
          <a:solidFill>
            <a:schemeClr val="accent6">
              <a:lumMod val="75000"/>
              <a:alpha val="3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6610384" y="2174489"/>
            <a:ext cx="391348" cy="380428"/>
          </a:xfrm>
          <a:prstGeom prst="rect">
            <a:avLst/>
          </a:prstGeom>
          <a:solidFill>
            <a:schemeClr val="accent6">
              <a:lumMod val="75000"/>
              <a:alpha val="3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C8A6DBD8-25AB-096D-1052-B4255C2093EF}"/>
              </a:ext>
            </a:extLst>
          </p:cNvPr>
          <p:cNvSpPr/>
          <p:nvPr/>
        </p:nvSpPr>
        <p:spPr bwMode="auto">
          <a:xfrm>
            <a:off x="1425498" y="2452803"/>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 name="TextBox 13">
            <a:extLst>
              <a:ext uri="{FF2B5EF4-FFF2-40B4-BE49-F238E27FC236}">
                <a16:creationId xmlns:a16="http://schemas.microsoft.com/office/drawing/2014/main" id="{CBD8C2C3-D040-0CFA-A3E1-6B120F69441A}"/>
              </a:ext>
            </a:extLst>
          </p:cNvPr>
          <p:cNvSpPr txBox="1"/>
          <p:nvPr/>
        </p:nvSpPr>
        <p:spPr>
          <a:xfrm>
            <a:off x="4104688" y="3551267"/>
            <a:ext cx="1000712" cy="646331"/>
          </a:xfrm>
          <a:prstGeom prst="rect">
            <a:avLst/>
          </a:prstGeom>
          <a:noFill/>
        </p:spPr>
        <p:txBody>
          <a:bodyPr wrap="square" rtlCol="0">
            <a:spAutoFit/>
          </a:bodyPr>
          <a:lstStyle/>
          <a:p>
            <a:r>
              <a:rPr lang="en-US" dirty="0"/>
              <a:t>f = 3</a:t>
            </a:r>
          </a:p>
          <a:p>
            <a:r>
              <a:rPr lang="en-US" dirty="0"/>
              <a:t>s = 2</a:t>
            </a:r>
          </a:p>
        </p:txBody>
      </p:sp>
      <p:cxnSp>
        <p:nvCxnSpPr>
          <p:cNvPr id="16" name="Straight Arrow Connector 15">
            <a:extLst>
              <a:ext uri="{FF2B5EF4-FFF2-40B4-BE49-F238E27FC236}">
                <a16:creationId xmlns:a16="http://schemas.microsoft.com/office/drawing/2014/main" id="{E545C98A-29AF-A636-E34E-512849F713B1}"/>
              </a:ext>
            </a:extLst>
          </p:cNvPr>
          <p:cNvCxnSpPr/>
          <p:nvPr/>
        </p:nvCxnSpPr>
        <p:spPr bwMode="auto">
          <a:xfrm>
            <a:off x="533400" y="1766763"/>
            <a:ext cx="0" cy="804987"/>
          </a:xfrm>
          <a:prstGeom prst="straightConnector1">
            <a:avLst/>
          </a:prstGeom>
          <a:solidFill>
            <a:schemeClr val="accent1"/>
          </a:solidFill>
          <a:ln w="381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7" name="Object 16">
            <a:extLst>
              <a:ext uri="{FF2B5EF4-FFF2-40B4-BE49-F238E27FC236}">
                <a16:creationId xmlns:a16="http://schemas.microsoft.com/office/drawing/2014/main" id="{42CA957C-68F1-6DAD-7169-804C870B66DA}"/>
              </a:ext>
            </a:extLst>
          </p:cNvPr>
          <p:cNvGraphicFramePr>
            <a:graphicFrameLocks noChangeAspect="1"/>
          </p:cNvGraphicFramePr>
          <p:nvPr>
            <p:extLst>
              <p:ext uri="{D42A27DB-BD31-4B8C-83A1-F6EECF244321}">
                <p14:modId xmlns:p14="http://schemas.microsoft.com/office/powerpoint/2010/main" val="1884111101"/>
              </p:ext>
            </p:extLst>
          </p:nvPr>
        </p:nvGraphicFramePr>
        <p:xfrm>
          <a:off x="2728216" y="1652632"/>
          <a:ext cx="1219200" cy="812800"/>
        </p:xfrm>
        <a:graphic>
          <a:graphicData uri="http://schemas.openxmlformats.org/presentationml/2006/ole">
            <mc:AlternateContent xmlns:mc="http://schemas.openxmlformats.org/markup-compatibility/2006">
              <mc:Choice xmlns:v="urn:schemas-microsoft-com:vml" Requires="v">
                <p:oleObj name="Equation" r:id="rId2" imgW="1218960" imgH="812520" progId="Equation.DSMT4">
                  <p:embed/>
                </p:oleObj>
              </mc:Choice>
              <mc:Fallback>
                <p:oleObj name="Equation" r:id="rId2" imgW="1218960" imgH="812520" progId="Equation.DSMT4">
                  <p:embed/>
                  <p:pic>
                    <p:nvPicPr>
                      <p:cNvPr id="15" name="Object 14">
                        <a:extLst>
                          <a:ext uri="{FF2B5EF4-FFF2-40B4-BE49-F238E27FC236}">
                            <a16:creationId xmlns:a16="http://schemas.microsoft.com/office/drawing/2014/main" id="{077BAFDE-A0C2-A427-93F4-AEB7AD218297}"/>
                          </a:ext>
                        </a:extLst>
                      </p:cNvPr>
                      <p:cNvPicPr/>
                      <p:nvPr/>
                    </p:nvPicPr>
                    <p:blipFill>
                      <a:blip r:embed="rId3"/>
                      <a:stretch>
                        <a:fillRect/>
                      </a:stretch>
                    </p:blipFill>
                    <p:spPr>
                      <a:xfrm>
                        <a:off x="2728216" y="1652632"/>
                        <a:ext cx="1219200" cy="812800"/>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AF32CCF6-0B28-346F-A476-92E87A2CCF5F}"/>
              </a:ext>
            </a:extLst>
          </p:cNvPr>
          <p:cNvSpPr txBox="1"/>
          <p:nvPr/>
        </p:nvSpPr>
        <p:spPr>
          <a:xfrm>
            <a:off x="3129800" y="2473432"/>
            <a:ext cx="398628" cy="461665"/>
          </a:xfrm>
          <a:prstGeom prst="rect">
            <a:avLst/>
          </a:prstGeom>
          <a:noFill/>
        </p:spPr>
        <p:txBody>
          <a:bodyPr wrap="square" rtlCol="0">
            <a:spAutoFit/>
          </a:bodyPr>
          <a:lstStyle/>
          <a:p>
            <a:r>
              <a:rPr lang="en-US" sz="2400" dirty="0"/>
              <a:t>*</a:t>
            </a:r>
          </a:p>
        </p:txBody>
      </p:sp>
      <p:sp>
        <p:nvSpPr>
          <p:cNvPr id="19" name="TextBox 18">
            <a:extLst>
              <a:ext uri="{FF2B5EF4-FFF2-40B4-BE49-F238E27FC236}">
                <a16:creationId xmlns:a16="http://schemas.microsoft.com/office/drawing/2014/main" id="{A17159E1-3A1E-6C4E-F43C-D4A5A14DB5CD}"/>
              </a:ext>
            </a:extLst>
          </p:cNvPr>
          <p:cNvSpPr txBox="1"/>
          <p:nvPr/>
        </p:nvSpPr>
        <p:spPr>
          <a:xfrm>
            <a:off x="5477302" y="2386431"/>
            <a:ext cx="398628"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413847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9C71-C125-3E5A-3432-14FE6F273543}"/>
              </a:ext>
            </a:extLst>
          </p:cNvPr>
          <p:cNvSpPr>
            <a:spLocks noGrp="1"/>
          </p:cNvSpPr>
          <p:nvPr>
            <p:ph type="title"/>
          </p:nvPr>
        </p:nvSpPr>
        <p:spPr>
          <a:xfrm>
            <a:off x="38100" y="263712"/>
            <a:ext cx="9067800" cy="490538"/>
          </a:xfrm>
          <a:solidFill>
            <a:schemeClr val="bg1"/>
          </a:solidFill>
        </p:spPr>
        <p:txBody>
          <a:bodyPr/>
          <a:lstStyle/>
          <a:p>
            <a:r>
              <a:rPr lang="en-US" dirty="0"/>
              <a:t>A Simple Example of a Convolutional Neural Network</a:t>
            </a:r>
          </a:p>
        </p:txBody>
      </p:sp>
      <p:grpSp>
        <p:nvGrpSpPr>
          <p:cNvPr id="241" name="Group 240">
            <a:extLst>
              <a:ext uri="{FF2B5EF4-FFF2-40B4-BE49-F238E27FC236}">
                <a16:creationId xmlns:a16="http://schemas.microsoft.com/office/drawing/2014/main" id="{C3344E03-C171-1CBD-A9D3-81A53410DCAE}"/>
              </a:ext>
            </a:extLst>
          </p:cNvPr>
          <p:cNvGrpSpPr/>
          <p:nvPr/>
        </p:nvGrpSpPr>
        <p:grpSpPr>
          <a:xfrm>
            <a:off x="609600" y="1030307"/>
            <a:ext cx="8005639" cy="1541443"/>
            <a:chOff x="609600" y="1030307"/>
            <a:chExt cx="8005639" cy="1541443"/>
          </a:xfrm>
        </p:grpSpPr>
        <p:sp>
          <p:nvSpPr>
            <p:cNvPr id="5" name="Cube 4">
              <a:extLst>
                <a:ext uri="{FF2B5EF4-FFF2-40B4-BE49-F238E27FC236}">
                  <a16:creationId xmlns:a16="http://schemas.microsoft.com/office/drawing/2014/main" id="{4D371BB9-1C98-7A7D-6878-59E148123305}"/>
                </a:ext>
              </a:extLst>
            </p:cNvPr>
            <p:cNvSpPr/>
            <p:nvPr/>
          </p:nvSpPr>
          <p:spPr bwMode="auto">
            <a:xfrm>
              <a:off x="609600" y="1495425"/>
              <a:ext cx="914400" cy="914400"/>
            </a:xfrm>
            <a:prstGeom prst="cube">
              <a:avLst>
                <a:gd name="adj" fmla="val 15000"/>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nvGrpSpPr>
            <p:cNvPr id="20" name="Group 19">
              <a:extLst>
                <a:ext uri="{FF2B5EF4-FFF2-40B4-BE49-F238E27FC236}">
                  <a16:creationId xmlns:a16="http://schemas.microsoft.com/office/drawing/2014/main" id="{3CF15FA7-886D-BC9F-3B04-3093971ADA1B}"/>
                </a:ext>
              </a:extLst>
            </p:cNvPr>
            <p:cNvGrpSpPr/>
            <p:nvPr/>
          </p:nvGrpSpPr>
          <p:grpSpPr>
            <a:xfrm>
              <a:off x="1709758" y="1067871"/>
              <a:ext cx="668459" cy="1503879"/>
              <a:chOff x="2786553" y="1087457"/>
              <a:chExt cx="668459" cy="1503879"/>
            </a:xfrm>
          </p:grpSpPr>
          <p:sp>
            <p:nvSpPr>
              <p:cNvPr id="6" name="Cube 5">
                <a:extLst>
                  <a:ext uri="{FF2B5EF4-FFF2-40B4-BE49-F238E27FC236}">
                    <a16:creationId xmlns:a16="http://schemas.microsoft.com/office/drawing/2014/main" id="{C52CD09B-B3DF-A967-36B7-CBCC873EF7A0}"/>
                  </a:ext>
                </a:extLst>
              </p:cNvPr>
              <p:cNvSpPr/>
              <p:nvPr/>
            </p:nvSpPr>
            <p:spPr bwMode="auto">
              <a:xfrm>
                <a:off x="2971800" y="1276350"/>
                <a:ext cx="304800" cy="304800"/>
              </a:xfrm>
              <a:prstGeom prst="cube">
                <a:avLst>
                  <a:gd name="adj" fmla="val 15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 name="Cube 6">
                <a:extLst>
                  <a:ext uri="{FF2B5EF4-FFF2-40B4-BE49-F238E27FC236}">
                    <a16:creationId xmlns:a16="http://schemas.microsoft.com/office/drawing/2014/main" id="{D13ACCF1-65C3-36FB-B796-FED46D329BD6}"/>
                  </a:ext>
                </a:extLst>
              </p:cNvPr>
              <p:cNvSpPr/>
              <p:nvPr/>
            </p:nvSpPr>
            <p:spPr bwMode="auto">
              <a:xfrm>
                <a:off x="2971800" y="1666875"/>
                <a:ext cx="304800" cy="304800"/>
              </a:xfrm>
              <a:prstGeom prst="cube">
                <a:avLst>
                  <a:gd name="adj" fmla="val 15000"/>
                </a:avLst>
              </a:prstGeom>
              <a:solidFill>
                <a:srgbClr val="FFC1C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 name="Cube 7">
                <a:extLst>
                  <a:ext uri="{FF2B5EF4-FFF2-40B4-BE49-F238E27FC236}">
                    <a16:creationId xmlns:a16="http://schemas.microsoft.com/office/drawing/2014/main" id="{17FD94EA-B63E-EF41-491D-EC579FEDFEFA}"/>
                  </a:ext>
                </a:extLst>
              </p:cNvPr>
              <p:cNvSpPr/>
              <p:nvPr/>
            </p:nvSpPr>
            <p:spPr bwMode="auto">
              <a:xfrm>
                <a:off x="2971800" y="2286536"/>
                <a:ext cx="304800" cy="304800"/>
              </a:xfrm>
              <a:prstGeom prst="cube">
                <a:avLst>
                  <a:gd name="adj" fmla="val 1500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8" name="TextBox 17">
                <a:extLst>
                  <a:ext uri="{FF2B5EF4-FFF2-40B4-BE49-F238E27FC236}">
                    <a16:creationId xmlns:a16="http://schemas.microsoft.com/office/drawing/2014/main" id="{CAEC0946-93E1-D671-EB47-CFFE8BBAAAFA}"/>
                  </a:ext>
                </a:extLst>
              </p:cNvPr>
              <p:cNvSpPr txBox="1"/>
              <p:nvPr/>
            </p:nvSpPr>
            <p:spPr>
              <a:xfrm>
                <a:off x="2909525" y="1905536"/>
                <a:ext cx="422517" cy="307777"/>
              </a:xfrm>
              <a:prstGeom prst="rect">
                <a:avLst/>
              </a:prstGeom>
              <a:noFill/>
              <a:ln w="12700">
                <a:noFill/>
              </a:ln>
            </p:spPr>
            <p:txBody>
              <a:bodyPr wrap="square" lIns="0" tIns="0" rIns="0" bIns="0" rtlCol="0">
                <a:spAutoFit/>
              </a:bodyPr>
              <a:lstStyle/>
              <a:p>
                <a:pPr algn="ctr"/>
                <a:r>
                  <a:rPr lang="en-US" sz="2000" b="1" dirty="0"/>
                  <a:t>…</a:t>
                </a:r>
                <a:endParaRPr lang="en-US" sz="2000" b="1" baseline="30000" dirty="0"/>
              </a:p>
            </p:txBody>
          </p:sp>
          <p:sp>
            <p:nvSpPr>
              <p:cNvPr id="19" name="TextBox 18">
                <a:extLst>
                  <a:ext uri="{FF2B5EF4-FFF2-40B4-BE49-F238E27FC236}">
                    <a16:creationId xmlns:a16="http://schemas.microsoft.com/office/drawing/2014/main" id="{BF10BD72-0F59-3E5C-E2B4-07193D69F92E}"/>
                  </a:ext>
                </a:extLst>
              </p:cNvPr>
              <p:cNvSpPr txBox="1"/>
              <p:nvPr/>
            </p:nvSpPr>
            <p:spPr>
              <a:xfrm>
                <a:off x="2786553" y="1087457"/>
                <a:ext cx="668459" cy="184666"/>
              </a:xfrm>
              <a:prstGeom prst="rect">
                <a:avLst/>
              </a:prstGeom>
              <a:noFill/>
              <a:ln w="12700">
                <a:noFill/>
              </a:ln>
            </p:spPr>
            <p:txBody>
              <a:bodyPr wrap="square" lIns="0" tIns="0" rIns="0" bIns="0" rtlCol="0">
                <a:spAutoFit/>
              </a:bodyPr>
              <a:lstStyle/>
              <a:p>
                <a:pPr algn="ctr"/>
                <a:r>
                  <a:rPr lang="en-US" baseline="30000" dirty="0"/>
                  <a:t>Filters</a:t>
                </a:r>
              </a:p>
            </p:txBody>
          </p:sp>
        </p:grpSp>
        <p:grpSp>
          <p:nvGrpSpPr>
            <p:cNvPr id="26" name="Group 25">
              <a:extLst>
                <a:ext uri="{FF2B5EF4-FFF2-40B4-BE49-F238E27FC236}">
                  <a16:creationId xmlns:a16="http://schemas.microsoft.com/office/drawing/2014/main" id="{696F0C55-E634-DCDE-9570-369BBD4A5B1F}"/>
                </a:ext>
              </a:extLst>
            </p:cNvPr>
            <p:cNvGrpSpPr/>
            <p:nvPr/>
          </p:nvGrpSpPr>
          <p:grpSpPr>
            <a:xfrm>
              <a:off x="2563975" y="1049357"/>
              <a:ext cx="1016611" cy="1274207"/>
              <a:chOff x="4023702" y="1068943"/>
              <a:chExt cx="1016611" cy="1274207"/>
            </a:xfrm>
          </p:grpSpPr>
          <p:sp>
            <p:nvSpPr>
              <p:cNvPr id="9" name="Cube 8">
                <a:extLst>
                  <a:ext uri="{FF2B5EF4-FFF2-40B4-BE49-F238E27FC236}">
                    <a16:creationId xmlns:a16="http://schemas.microsoft.com/office/drawing/2014/main" id="{376E360F-06D3-56E4-0E37-F1F610D864BF}"/>
                  </a:ext>
                </a:extLst>
              </p:cNvPr>
              <p:cNvSpPr/>
              <p:nvPr/>
            </p:nvSpPr>
            <p:spPr bwMode="auto">
              <a:xfrm>
                <a:off x="4114800" y="1581150"/>
                <a:ext cx="838200" cy="762000"/>
              </a:xfrm>
              <a:prstGeom prst="cube">
                <a:avLst>
                  <a:gd name="adj" fmla="val 30000"/>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1" name="TextBox 20">
                <a:extLst>
                  <a:ext uri="{FF2B5EF4-FFF2-40B4-BE49-F238E27FC236}">
                    <a16:creationId xmlns:a16="http://schemas.microsoft.com/office/drawing/2014/main" id="{9E2102A5-DDDA-6DE9-0E00-AB27BA120976}"/>
                  </a:ext>
                </a:extLst>
              </p:cNvPr>
              <p:cNvSpPr txBox="1"/>
              <p:nvPr/>
            </p:nvSpPr>
            <p:spPr>
              <a:xfrm>
                <a:off x="4023702" y="1068943"/>
                <a:ext cx="1016611" cy="369332"/>
              </a:xfrm>
              <a:prstGeom prst="rect">
                <a:avLst/>
              </a:prstGeom>
              <a:noFill/>
              <a:ln w="12700">
                <a:noFill/>
              </a:ln>
            </p:spPr>
            <p:txBody>
              <a:bodyPr wrap="square" lIns="0" tIns="0" rIns="0" bIns="0" rtlCol="0">
                <a:spAutoFit/>
              </a:bodyPr>
              <a:lstStyle/>
              <a:p>
                <a:pPr algn="ctr"/>
                <a:r>
                  <a:rPr lang="en-US" baseline="30000" dirty="0"/>
                  <a:t>Convolutional layer</a:t>
                </a:r>
              </a:p>
            </p:txBody>
          </p:sp>
        </p:grpSp>
        <p:grpSp>
          <p:nvGrpSpPr>
            <p:cNvPr id="25" name="Group 24">
              <a:extLst>
                <a:ext uri="{FF2B5EF4-FFF2-40B4-BE49-F238E27FC236}">
                  <a16:creationId xmlns:a16="http://schemas.microsoft.com/office/drawing/2014/main" id="{EFCDBB4D-07C4-FBB9-B808-601969CC5BBA}"/>
                </a:ext>
              </a:extLst>
            </p:cNvPr>
            <p:cNvGrpSpPr/>
            <p:nvPr/>
          </p:nvGrpSpPr>
          <p:grpSpPr>
            <a:xfrm>
              <a:off x="4620561" y="1030307"/>
              <a:ext cx="1016611" cy="1236643"/>
              <a:chOff x="5917589" y="1049893"/>
              <a:chExt cx="1016611" cy="1236643"/>
            </a:xfrm>
          </p:grpSpPr>
          <p:sp>
            <p:nvSpPr>
              <p:cNvPr id="13" name="Cube 12">
                <a:extLst>
                  <a:ext uri="{FF2B5EF4-FFF2-40B4-BE49-F238E27FC236}">
                    <a16:creationId xmlns:a16="http://schemas.microsoft.com/office/drawing/2014/main" id="{713D3A2C-3CB7-86C4-5A8D-54C49C54ECEE}"/>
                  </a:ext>
                </a:extLst>
              </p:cNvPr>
              <p:cNvSpPr/>
              <p:nvPr/>
            </p:nvSpPr>
            <p:spPr bwMode="auto">
              <a:xfrm>
                <a:off x="6060342" y="1524536"/>
                <a:ext cx="838200" cy="762000"/>
              </a:xfrm>
              <a:prstGeom prst="cube">
                <a:avLst>
                  <a:gd name="adj" fmla="val 48750"/>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2" name="TextBox 21">
                <a:extLst>
                  <a:ext uri="{FF2B5EF4-FFF2-40B4-BE49-F238E27FC236}">
                    <a16:creationId xmlns:a16="http://schemas.microsoft.com/office/drawing/2014/main" id="{9D377F6F-C48A-C2FF-9CD7-BAD667BA70F6}"/>
                  </a:ext>
                </a:extLst>
              </p:cNvPr>
              <p:cNvSpPr txBox="1"/>
              <p:nvPr/>
            </p:nvSpPr>
            <p:spPr>
              <a:xfrm>
                <a:off x="5917589" y="1049893"/>
                <a:ext cx="1016611" cy="369332"/>
              </a:xfrm>
              <a:prstGeom prst="rect">
                <a:avLst/>
              </a:prstGeom>
              <a:noFill/>
              <a:ln w="12700">
                <a:noFill/>
              </a:ln>
            </p:spPr>
            <p:txBody>
              <a:bodyPr wrap="square" lIns="0" tIns="0" rIns="0" bIns="0" rtlCol="0">
                <a:spAutoFit/>
              </a:bodyPr>
              <a:lstStyle/>
              <a:p>
                <a:pPr algn="ctr"/>
                <a:r>
                  <a:rPr lang="en-US" baseline="30000" dirty="0"/>
                  <a:t>Convolutional layer</a:t>
                </a:r>
              </a:p>
            </p:txBody>
          </p:sp>
        </p:grpSp>
        <p:grpSp>
          <p:nvGrpSpPr>
            <p:cNvPr id="27" name="Group 26">
              <a:extLst>
                <a:ext uri="{FF2B5EF4-FFF2-40B4-BE49-F238E27FC236}">
                  <a16:creationId xmlns:a16="http://schemas.microsoft.com/office/drawing/2014/main" id="{1A469558-E751-114F-A2F2-3DD3F98C9657}"/>
                </a:ext>
              </a:extLst>
            </p:cNvPr>
            <p:cNvGrpSpPr/>
            <p:nvPr/>
          </p:nvGrpSpPr>
          <p:grpSpPr>
            <a:xfrm>
              <a:off x="3766344" y="1087457"/>
              <a:ext cx="668459" cy="1484293"/>
              <a:chOff x="2786553" y="1087457"/>
              <a:chExt cx="668459" cy="1484293"/>
            </a:xfrm>
          </p:grpSpPr>
          <p:sp>
            <p:nvSpPr>
              <p:cNvPr id="28" name="Cube 27">
                <a:extLst>
                  <a:ext uri="{FF2B5EF4-FFF2-40B4-BE49-F238E27FC236}">
                    <a16:creationId xmlns:a16="http://schemas.microsoft.com/office/drawing/2014/main" id="{8F9C8931-BAEC-A3B9-5AED-632907FB2BE7}"/>
                  </a:ext>
                </a:extLst>
              </p:cNvPr>
              <p:cNvSpPr/>
              <p:nvPr/>
            </p:nvSpPr>
            <p:spPr bwMode="auto">
              <a:xfrm>
                <a:off x="2971800" y="1276350"/>
                <a:ext cx="304800" cy="304800"/>
              </a:xfrm>
              <a:prstGeom prst="cube">
                <a:avLst>
                  <a:gd name="adj" fmla="val 15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9" name="Cube 28">
                <a:extLst>
                  <a:ext uri="{FF2B5EF4-FFF2-40B4-BE49-F238E27FC236}">
                    <a16:creationId xmlns:a16="http://schemas.microsoft.com/office/drawing/2014/main" id="{79F765A2-8FDC-6DC5-4EB7-0C56318AB7CD}"/>
                  </a:ext>
                </a:extLst>
              </p:cNvPr>
              <p:cNvSpPr/>
              <p:nvPr/>
            </p:nvSpPr>
            <p:spPr bwMode="auto">
              <a:xfrm>
                <a:off x="2971800" y="1666875"/>
                <a:ext cx="304800" cy="304800"/>
              </a:xfrm>
              <a:prstGeom prst="cube">
                <a:avLst>
                  <a:gd name="adj" fmla="val 15000"/>
                </a:avLst>
              </a:prstGeom>
              <a:solidFill>
                <a:srgbClr val="FFC1C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0" name="Cube 29">
                <a:extLst>
                  <a:ext uri="{FF2B5EF4-FFF2-40B4-BE49-F238E27FC236}">
                    <a16:creationId xmlns:a16="http://schemas.microsoft.com/office/drawing/2014/main" id="{EE7A2BFB-6464-6BE5-1931-74A855485BC3}"/>
                  </a:ext>
                </a:extLst>
              </p:cNvPr>
              <p:cNvSpPr/>
              <p:nvPr/>
            </p:nvSpPr>
            <p:spPr bwMode="auto">
              <a:xfrm>
                <a:off x="2971800" y="2266950"/>
                <a:ext cx="304800" cy="304800"/>
              </a:xfrm>
              <a:prstGeom prst="cube">
                <a:avLst>
                  <a:gd name="adj" fmla="val 1500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1" name="TextBox 30">
                <a:extLst>
                  <a:ext uri="{FF2B5EF4-FFF2-40B4-BE49-F238E27FC236}">
                    <a16:creationId xmlns:a16="http://schemas.microsoft.com/office/drawing/2014/main" id="{4DBF852D-4282-96E4-1F72-972CBAF2C407}"/>
                  </a:ext>
                </a:extLst>
              </p:cNvPr>
              <p:cNvSpPr txBox="1"/>
              <p:nvPr/>
            </p:nvSpPr>
            <p:spPr>
              <a:xfrm>
                <a:off x="2909525" y="1885950"/>
                <a:ext cx="422517" cy="307777"/>
              </a:xfrm>
              <a:prstGeom prst="rect">
                <a:avLst/>
              </a:prstGeom>
              <a:noFill/>
              <a:ln w="12700">
                <a:noFill/>
              </a:ln>
            </p:spPr>
            <p:txBody>
              <a:bodyPr wrap="square" lIns="0" tIns="0" rIns="0" bIns="0" rtlCol="0">
                <a:spAutoFit/>
              </a:bodyPr>
              <a:lstStyle/>
              <a:p>
                <a:pPr algn="ctr"/>
                <a:r>
                  <a:rPr lang="en-US" sz="2000" b="1" dirty="0"/>
                  <a:t>…</a:t>
                </a:r>
                <a:endParaRPr lang="en-US" sz="2000" b="1" baseline="30000" dirty="0"/>
              </a:p>
            </p:txBody>
          </p:sp>
          <p:sp>
            <p:nvSpPr>
              <p:cNvPr id="32" name="TextBox 31">
                <a:extLst>
                  <a:ext uri="{FF2B5EF4-FFF2-40B4-BE49-F238E27FC236}">
                    <a16:creationId xmlns:a16="http://schemas.microsoft.com/office/drawing/2014/main" id="{9091E570-E5B3-4AE6-8B69-1DFA3A886AA8}"/>
                  </a:ext>
                </a:extLst>
              </p:cNvPr>
              <p:cNvSpPr txBox="1"/>
              <p:nvPr/>
            </p:nvSpPr>
            <p:spPr>
              <a:xfrm>
                <a:off x="2786553" y="1087457"/>
                <a:ext cx="668459" cy="184666"/>
              </a:xfrm>
              <a:prstGeom prst="rect">
                <a:avLst/>
              </a:prstGeom>
              <a:noFill/>
              <a:ln w="12700">
                <a:noFill/>
              </a:ln>
            </p:spPr>
            <p:txBody>
              <a:bodyPr wrap="square" lIns="0" tIns="0" rIns="0" bIns="0" rtlCol="0">
                <a:spAutoFit/>
              </a:bodyPr>
              <a:lstStyle/>
              <a:p>
                <a:pPr algn="ctr"/>
                <a:r>
                  <a:rPr lang="en-US" baseline="30000" dirty="0"/>
                  <a:t>Filters</a:t>
                </a:r>
              </a:p>
            </p:txBody>
          </p:sp>
        </p:grpSp>
        <p:grpSp>
          <p:nvGrpSpPr>
            <p:cNvPr id="33" name="Group 32">
              <a:extLst>
                <a:ext uri="{FF2B5EF4-FFF2-40B4-BE49-F238E27FC236}">
                  <a16:creationId xmlns:a16="http://schemas.microsoft.com/office/drawing/2014/main" id="{0DF9E739-38D1-FE66-A283-96039A7AD6FE}"/>
                </a:ext>
              </a:extLst>
            </p:cNvPr>
            <p:cNvGrpSpPr/>
            <p:nvPr/>
          </p:nvGrpSpPr>
          <p:grpSpPr>
            <a:xfrm>
              <a:off x="5822930" y="1047750"/>
              <a:ext cx="668459" cy="1484293"/>
              <a:chOff x="2786553" y="1087457"/>
              <a:chExt cx="668459" cy="1484293"/>
            </a:xfrm>
          </p:grpSpPr>
          <p:sp>
            <p:nvSpPr>
              <p:cNvPr id="34" name="Cube 33">
                <a:extLst>
                  <a:ext uri="{FF2B5EF4-FFF2-40B4-BE49-F238E27FC236}">
                    <a16:creationId xmlns:a16="http://schemas.microsoft.com/office/drawing/2014/main" id="{DA79ADB5-018F-2002-9498-F4603EF148C5}"/>
                  </a:ext>
                </a:extLst>
              </p:cNvPr>
              <p:cNvSpPr/>
              <p:nvPr/>
            </p:nvSpPr>
            <p:spPr bwMode="auto">
              <a:xfrm>
                <a:off x="2971800" y="1276350"/>
                <a:ext cx="304800" cy="304800"/>
              </a:xfrm>
              <a:prstGeom prst="cube">
                <a:avLst>
                  <a:gd name="adj" fmla="val 15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5" name="Cube 34">
                <a:extLst>
                  <a:ext uri="{FF2B5EF4-FFF2-40B4-BE49-F238E27FC236}">
                    <a16:creationId xmlns:a16="http://schemas.microsoft.com/office/drawing/2014/main" id="{48917732-EB1A-C89A-69F5-56D322861740}"/>
                  </a:ext>
                </a:extLst>
              </p:cNvPr>
              <p:cNvSpPr/>
              <p:nvPr/>
            </p:nvSpPr>
            <p:spPr bwMode="auto">
              <a:xfrm>
                <a:off x="2971800" y="1666875"/>
                <a:ext cx="304800" cy="304800"/>
              </a:xfrm>
              <a:prstGeom prst="cube">
                <a:avLst>
                  <a:gd name="adj" fmla="val 15000"/>
                </a:avLst>
              </a:prstGeom>
              <a:solidFill>
                <a:srgbClr val="FFC1C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6" name="Cube 35">
                <a:extLst>
                  <a:ext uri="{FF2B5EF4-FFF2-40B4-BE49-F238E27FC236}">
                    <a16:creationId xmlns:a16="http://schemas.microsoft.com/office/drawing/2014/main" id="{99ED24FF-393E-9E99-16C1-99866240387A}"/>
                  </a:ext>
                </a:extLst>
              </p:cNvPr>
              <p:cNvSpPr/>
              <p:nvPr/>
            </p:nvSpPr>
            <p:spPr bwMode="auto">
              <a:xfrm>
                <a:off x="2971800" y="2266950"/>
                <a:ext cx="304800" cy="304800"/>
              </a:xfrm>
              <a:prstGeom prst="cube">
                <a:avLst>
                  <a:gd name="adj" fmla="val 1500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7" name="TextBox 36">
                <a:extLst>
                  <a:ext uri="{FF2B5EF4-FFF2-40B4-BE49-F238E27FC236}">
                    <a16:creationId xmlns:a16="http://schemas.microsoft.com/office/drawing/2014/main" id="{A040A882-1A0F-E311-72D5-FBFE31BA3786}"/>
                  </a:ext>
                </a:extLst>
              </p:cNvPr>
              <p:cNvSpPr txBox="1"/>
              <p:nvPr/>
            </p:nvSpPr>
            <p:spPr>
              <a:xfrm>
                <a:off x="2909525" y="1885950"/>
                <a:ext cx="422517" cy="307777"/>
              </a:xfrm>
              <a:prstGeom prst="rect">
                <a:avLst/>
              </a:prstGeom>
              <a:noFill/>
              <a:ln w="12700">
                <a:noFill/>
              </a:ln>
            </p:spPr>
            <p:txBody>
              <a:bodyPr wrap="square" lIns="0" tIns="0" rIns="0" bIns="0" rtlCol="0">
                <a:spAutoFit/>
              </a:bodyPr>
              <a:lstStyle/>
              <a:p>
                <a:pPr algn="ctr"/>
                <a:r>
                  <a:rPr lang="en-US" sz="2000" b="1" dirty="0"/>
                  <a:t>…</a:t>
                </a:r>
                <a:endParaRPr lang="en-US" sz="2000" b="1" baseline="30000" dirty="0"/>
              </a:p>
            </p:txBody>
          </p:sp>
          <p:sp>
            <p:nvSpPr>
              <p:cNvPr id="38" name="TextBox 37">
                <a:extLst>
                  <a:ext uri="{FF2B5EF4-FFF2-40B4-BE49-F238E27FC236}">
                    <a16:creationId xmlns:a16="http://schemas.microsoft.com/office/drawing/2014/main" id="{66C02F92-4C44-E305-E44C-9B9EDDABC3AD}"/>
                  </a:ext>
                </a:extLst>
              </p:cNvPr>
              <p:cNvSpPr txBox="1"/>
              <p:nvPr/>
            </p:nvSpPr>
            <p:spPr>
              <a:xfrm>
                <a:off x="2786553" y="1087457"/>
                <a:ext cx="668459" cy="184666"/>
              </a:xfrm>
              <a:prstGeom prst="rect">
                <a:avLst/>
              </a:prstGeom>
              <a:noFill/>
              <a:ln w="12700">
                <a:noFill/>
              </a:ln>
            </p:spPr>
            <p:txBody>
              <a:bodyPr wrap="square" lIns="0" tIns="0" rIns="0" bIns="0" rtlCol="0">
                <a:spAutoFit/>
              </a:bodyPr>
              <a:lstStyle/>
              <a:p>
                <a:pPr algn="ctr"/>
                <a:r>
                  <a:rPr lang="en-US" baseline="30000" dirty="0"/>
                  <a:t>Filters</a:t>
                </a:r>
              </a:p>
            </p:txBody>
          </p:sp>
        </p:grpSp>
        <p:grpSp>
          <p:nvGrpSpPr>
            <p:cNvPr id="227" name="Group 226">
              <a:extLst>
                <a:ext uri="{FF2B5EF4-FFF2-40B4-BE49-F238E27FC236}">
                  <a16:creationId xmlns:a16="http://schemas.microsoft.com/office/drawing/2014/main" id="{DEE1789A-80D9-51CB-8A35-81071D54956E}"/>
                </a:ext>
              </a:extLst>
            </p:cNvPr>
            <p:cNvGrpSpPr/>
            <p:nvPr/>
          </p:nvGrpSpPr>
          <p:grpSpPr>
            <a:xfrm>
              <a:off x="6677148" y="1030307"/>
              <a:ext cx="1938091" cy="1253609"/>
              <a:chOff x="6677148" y="1030307"/>
              <a:chExt cx="1938091" cy="1253609"/>
            </a:xfrm>
          </p:grpSpPr>
          <p:grpSp>
            <p:nvGrpSpPr>
              <p:cNvPr id="24" name="Group 23">
                <a:extLst>
                  <a:ext uri="{FF2B5EF4-FFF2-40B4-BE49-F238E27FC236}">
                    <a16:creationId xmlns:a16="http://schemas.microsoft.com/office/drawing/2014/main" id="{3653D5C3-C1E0-99AB-D294-E07717E15284}"/>
                  </a:ext>
                </a:extLst>
              </p:cNvPr>
              <p:cNvGrpSpPr/>
              <p:nvPr/>
            </p:nvGrpSpPr>
            <p:grpSpPr>
              <a:xfrm>
                <a:off x="6677148" y="1030307"/>
                <a:ext cx="1016611" cy="1253609"/>
                <a:chOff x="7670189" y="1049893"/>
                <a:chExt cx="1016611" cy="1253609"/>
              </a:xfrm>
            </p:grpSpPr>
            <p:sp>
              <p:nvSpPr>
                <p:cNvPr id="17" name="Cube 16">
                  <a:extLst>
                    <a:ext uri="{FF2B5EF4-FFF2-40B4-BE49-F238E27FC236}">
                      <a16:creationId xmlns:a16="http://schemas.microsoft.com/office/drawing/2014/main" id="{C93573A2-3A00-4BCC-BD75-2D0318D97FBB}"/>
                    </a:ext>
                  </a:extLst>
                </p:cNvPr>
                <p:cNvSpPr/>
                <p:nvPr/>
              </p:nvSpPr>
              <p:spPr bwMode="auto">
                <a:xfrm>
                  <a:off x="7831991" y="1541502"/>
                  <a:ext cx="847725" cy="762000"/>
                </a:xfrm>
                <a:prstGeom prst="cube">
                  <a:avLst>
                    <a:gd name="adj" fmla="val 68750"/>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3" name="TextBox 22">
                  <a:extLst>
                    <a:ext uri="{FF2B5EF4-FFF2-40B4-BE49-F238E27FC236}">
                      <a16:creationId xmlns:a16="http://schemas.microsoft.com/office/drawing/2014/main" id="{F6B3AF86-08BB-2765-F632-F663A42DF554}"/>
                    </a:ext>
                  </a:extLst>
                </p:cNvPr>
                <p:cNvSpPr txBox="1"/>
                <p:nvPr/>
              </p:nvSpPr>
              <p:spPr>
                <a:xfrm>
                  <a:off x="7670189" y="1049893"/>
                  <a:ext cx="1016611" cy="369332"/>
                </a:xfrm>
                <a:prstGeom prst="rect">
                  <a:avLst/>
                </a:prstGeom>
                <a:noFill/>
                <a:ln w="12700">
                  <a:noFill/>
                </a:ln>
              </p:spPr>
              <p:txBody>
                <a:bodyPr wrap="square" lIns="0" tIns="0" rIns="0" bIns="0" rtlCol="0">
                  <a:spAutoFit/>
                </a:bodyPr>
                <a:lstStyle/>
                <a:p>
                  <a:pPr algn="ctr"/>
                  <a:r>
                    <a:rPr lang="en-US" baseline="30000" dirty="0"/>
                    <a:t>Convolutional layer</a:t>
                  </a:r>
                </a:p>
              </p:txBody>
            </p:sp>
          </p:grpSp>
          <p:cxnSp>
            <p:nvCxnSpPr>
              <p:cNvPr id="190" name="Straight Connector 189">
                <a:extLst>
                  <a:ext uri="{FF2B5EF4-FFF2-40B4-BE49-F238E27FC236}">
                    <a16:creationId xmlns:a16="http://schemas.microsoft.com/office/drawing/2014/main" id="{591A41D7-6745-4857-0D7D-BC36F0DD949A}"/>
                  </a:ext>
                </a:extLst>
              </p:cNvPr>
              <p:cNvCxnSpPr>
                <a:cxnSpLocks/>
                <a:stCxn id="17" idx="5"/>
                <a:endCxn id="183" idx="2"/>
              </p:cNvCxnSpPr>
              <p:nvPr/>
            </p:nvCxnSpPr>
            <p:spPr bwMode="auto">
              <a:xfrm>
                <a:off x="7686675" y="1640979"/>
                <a:ext cx="722367" cy="246113"/>
              </a:xfrm>
              <a:prstGeom prst="line">
                <a:avLst/>
              </a:prstGeom>
              <a:solidFill>
                <a:schemeClr val="accent1"/>
              </a:solidFill>
              <a:ln w="190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190">
                <a:extLst>
                  <a:ext uri="{FF2B5EF4-FFF2-40B4-BE49-F238E27FC236}">
                    <a16:creationId xmlns:a16="http://schemas.microsoft.com/office/drawing/2014/main" id="{0320CECC-9878-A8FA-68C9-F59F9B8F856E}"/>
                  </a:ext>
                </a:extLst>
              </p:cNvPr>
              <p:cNvCxnSpPr>
                <a:cxnSpLocks/>
                <a:stCxn id="17" idx="4"/>
                <a:endCxn id="183" idx="2"/>
              </p:cNvCxnSpPr>
              <p:nvPr/>
            </p:nvCxnSpPr>
            <p:spPr bwMode="auto">
              <a:xfrm flipV="1">
                <a:off x="7162800" y="1887092"/>
                <a:ext cx="1246242" cy="277762"/>
              </a:xfrm>
              <a:prstGeom prst="line">
                <a:avLst/>
              </a:prstGeom>
              <a:solidFill>
                <a:schemeClr val="accent1"/>
              </a:solidFill>
              <a:ln w="190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191">
                <a:extLst>
                  <a:ext uri="{FF2B5EF4-FFF2-40B4-BE49-F238E27FC236}">
                    <a16:creationId xmlns:a16="http://schemas.microsoft.com/office/drawing/2014/main" id="{EE19E1F9-AC48-B93D-5330-F3EB5FECD0C0}"/>
                  </a:ext>
                </a:extLst>
              </p:cNvPr>
              <p:cNvCxnSpPr>
                <a:cxnSpLocks/>
                <a:endCxn id="183" idx="2"/>
              </p:cNvCxnSpPr>
              <p:nvPr/>
            </p:nvCxnSpPr>
            <p:spPr bwMode="auto">
              <a:xfrm>
                <a:off x="7533684" y="1750519"/>
                <a:ext cx="875358" cy="136573"/>
              </a:xfrm>
              <a:prstGeom prst="line">
                <a:avLst/>
              </a:prstGeom>
              <a:solidFill>
                <a:schemeClr val="accent1"/>
              </a:solidFill>
              <a:ln w="190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3" name="Oval 182">
                <a:extLst>
                  <a:ext uri="{FF2B5EF4-FFF2-40B4-BE49-F238E27FC236}">
                    <a16:creationId xmlns:a16="http://schemas.microsoft.com/office/drawing/2014/main" id="{68895FC0-9412-FE8A-A2E5-952139198D58}"/>
                  </a:ext>
                </a:extLst>
              </p:cNvPr>
              <p:cNvSpPr/>
              <p:nvPr/>
            </p:nvSpPr>
            <p:spPr bwMode="auto">
              <a:xfrm>
                <a:off x="8409042" y="1800225"/>
                <a:ext cx="206197" cy="173734"/>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cxnSp>
            <p:nvCxnSpPr>
              <p:cNvPr id="197" name="Straight Connector 196">
                <a:extLst>
                  <a:ext uri="{FF2B5EF4-FFF2-40B4-BE49-F238E27FC236}">
                    <a16:creationId xmlns:a16="http://schemas.microsoft.com/office/drawing/2014/main" id="{234B460D-A521-2953-2230-3416FD0D9280}"/>
                  </a:ext>
                </a:extLst>
              </p:cNvPr>
              <p:cNvCxnSpPr>
                <a:cxnSpLocks/>
                <a:endCxn id="183" idx="2"/>
              </p:cNvCxnSpPr>
              <p:nvPr/>
            </p:nvCxnSpPr>
            <p:spPr bwMode="auto">
              <a:xfrm>
                <a:off x="7467600" y="1818805"/>
                <a:ext cx="941442" cy="68287"/>
              </a:xfrm>
              <a:prstGeom prst="line">
                <a:avLst/>
              </a:prstGeom>
              <a:solidFill>
                <a:schemeClr val="accent1"/>
              </a:solidFill>
              <a:ln w="190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 name="Straight Connector 197">
                <a:extLst>
                  <a:ext uri="{FF2B5EF4-FFF2-40B4-BE49-F238E27FC236}">
                    <a16:creationId xmlns:a16="http://schemas.microsoft.com/office/drawing/2014/main" id="{4464F35C-EA9A-806E-B58B-865A43CFC1D1}"/>
                  </a:ext>
                </a:extLst>
              </p:cNvPr>
              <p:cNvCxnSpPr>
                <a:cxnSpLocks/>
                <a:endCxn id="183" idx="2"/>
              </p:cNvCxnSpPr>
              <p:nvPr/>
            </p:nvCxnSpPr>
            <p:spPr bwMode="auto">
              <a:xfrm flipV="1">
                <a:off x="7391400" y="1887092"/>
                <a:ext cx="1017642" cy="45743"/>
              </a:xfrm>
              <a:prstGeom prst="line">
                <a:avLst/>
              </a:prstGeom>
              <a:solidFill>
                <a:schemeClr val="accent1"/>
              </a:solidFill>
              <a:ln w="190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Straight Connector 198">
                <a:extLst>
                  <a:ext uri="{FF2B5EF4-FFF2-40B4-BE49-F238E27FC236}">
                    <a16:creationId xmlns:a16="http://schemas.microsoft.com/office/drawing/2014/main" id="{559127A4-C802-654C-FABD-8B431A5CE668}"/>
                  </a:ext>
                </a:extLst>
              </p:cNvPr>
              <p:cNvCxnSpPr>
                <a:cxnSpLocks/>
                <a:endCxn id="183" idx="2"/>
              </p:cNvCxnSpPr>
              <p:nvPr/>
            </p:nvCxnSpPr>
            <p:spPr bwMode="auto">
              <a:xfrm flipV="1">
                <a:off x="7262812" y="1887092"/>
                <a:ext cx="1146230" cy="154435"/>
              </a:xfrm>
              <a:prstGeom prst="line">
                <a:avLst/>
              </a:prstGeom>
              <a:solidFill>
                <a:schemeClr val="accent1"/>
              </a:solidFill>
              <a:ln w="19050" cap="flat" cmpd="sng" algn="ctr">
                <a:solidFill>
                  <a:schemeClr val="tx1"/>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2" name="Group 231">
              <a:extLst>
                <a:ext uri="{FF2B5EF4-FFF2-40B4-BE49-F238E27FC236}">
                  <a16:creationId xmlns:a16="http://schemas.microsoft.com/office/drawing/2014/main" id="{5A6D9CC2-83F7-3323-353F-67F1A1F95856}"/>
                </a:ext>
              </a:extLst>
            </p:cNvPr>
            <p:cNvGrpSpPr/>
            <p:nvPr/>
          </p:nvGrpSpPr>
          <p:grpSpPr>
            <a:xfrm>
              <a:off x="1618306" y="1392280"/>
              <a:ext cx="980039" cy="1063665"/>
              <a:chOff x="1618306" y="1392280"/>
              <a:chExt cx="980039" cy="1063665"/>
            </a:xfrm>
          </p:grpSpPr>
          <p:sp>
            <p:nvSpPr>
              <p:cNvPr id="229" name="Freeform: Shape 228">
                <a:extLst>
                  <a:ext uri="{FF2B5EF4-FFF2-40B4-BE49-F238E27FC236}">
                    <a16:creationId xmlns:a16="http://schemas.microsoft.com/office/drawing/2014/main" id="{5135EEC6-FA12-F845-C17B-3884B0C0963C}"/>
                  </a:ext>
                </a:extLst>
              </p:cNvPr>
              <p:cNvSpPr/>
              <p:nvPr/>
            </p:nvSpPr>
            <p:spPr bwMode="auto">
              <a:xfrm>
                <a:off x="1656784" y="1392280"/>
                <a:ext cx="941561" cy="391253"/>
              </a:xfrm>
              <a:custGeom>
                <a:avLst/>
                <a:gdLst>
                  <a:gd name="connsiteX0" fmla="*/ 0 w 941561"/>
                  <a:gd name="connsiteY0" fmla="*/ 291665 h 391253"/>
                  <a:gd name="connsiteX1" fmla="*/ 298765 w 941561"/>
                  <a:gd name="connsiteY1" fmla="*/ 29114 h 391253"/>
                  <a:gd name="connsiteX2" fmla="*/ 606582 w 941561"/>
                  <a:gd name="connsiteY2" fmla="*/ 47221 h 391253"/>
                  <a:gd name="connsiteX3" fmla="*/ 941561 w 941561"/>
                  <a:gd name="connsiteY3" fmla="*/ 391253 h 391253"/>
                </a:gdLst>
                <a:ahLst/>
                <a:cxnLst>
                  <a:cxn ang="0">
                    <a:pos x="connsiteX0" y="connsiteY0"/>
                  </a:cxn>
                  <a:cxn ang="0">
                    <a:pos x="connsiteX1" y="connsiteY1"/>
                  </a:cxn>
                  <a:cxn ang="0">
                    <a:pos x="connsiteX2" y="connsiteY2"/>
                  </a:cxn>
                  <a:cxn ang="0">
                    <a:pos x="connsiteX3" y="connsiteY3"/>
                  </a:cxn>
                </a:cxnLst>
                <a:rect l="l" t="t" r="r" b="b"/>
                <a:pathLst>
                  <a:path w="941561" h="391253">
                    <a:moveTo>
                      <a:pt x="0" y="291665"/>
                    </a:moveTo>
                    <a:cubicBezTo>
                      <a:pt x="98834" y="180760"/>
                      <a:pt x="197668" y="69855"/>
                      <a:pt x="298765" y="29114"/>
                    </a:cubicBezTo>
                    <a:cubicBezTo>
                      <a:pt x="399862" y="-11627"/>
                      <a:pt x="499449" y="-13135"/>
                      <a:pt x="606582" y="47221"/>
                    </a:cubicBezTo>
                    <a:cubicBezTo>
                      <a:pt x="713715" y="107577"/>
                      <a:pt x="827638" y="249415"/>
                      <a:pt x="941561" y="391253"/>
                    </a:cubicBezTo>
                  </a:path>
                </a:pathLst>
              </a:custGeom>
              <a:noFill/>
              <a:ln w="1905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230" name="Freeform: Shape 229">
                <a:extLst>
                  <a:ext uri="{FF2B5EF4-FFF2-40B4-BE49-F238E27FC236}">
                    <a16:creationId xmlns:a16="http://schemas.microsoft.com/office/drawing/2014/main" id="{304E6090-414E-6948-7BB4-DA4F550CFFEC}"/>
                  </a:ext>
                </a:extLst>
              </p:cNvPr>
              <p:cNvSpPr/>
              <p:nvPr/>
            </p:nvSpPr>
            <p:spPr bwMode="auto">
              <a:xfrm flipV="1">
                <a:off x="1618306" y="2064692"/>
                <a:ext cx="941561" cy="391253"/>
              </a:xfrm>
              <a:custGeom>
                <a:avLst/>
                <a:gdLst>
                  <a:gd name="connsiteX0" fmla="*/ 0 w 941561"/>
                  <a:gd name="connsiteY0" fmla="*/ 291665 h 391253"/>
                  <a:gd name="connsiteX1" fmla="*/ 298765 w 941561"/>
                  <a:gd name="connsiteY1" fmla="*/ 29114 h 391253"/>
                  <a:gd name="connsiteX2" fmla="*/ 606582 w 941561"/>
                  <a:gd name="connsiteY2" fmla="*/ 47221 h 391253"/>
                  <a:gd name="connsiteX3" fmla="*/ 941561 w 941561"/>
                  <a:gd name="connsiteY3" fmla="*/ 391253 h 391253"/>
                </a:gdLst>
                <a:ahLst/>
                <a:cxnLst>
                  <a:cxn ang="0">
                    <a:pos x="connsiteX0" y="connsiteY0"/>
                  </a:cxn>
                  <a:cxn ang="0">
                    <a:pos x="connsiteX1" y="connsiteY1"/>
                  </a:cxn>
                  <a:cxn ang="0">
                    <a:pos x="connsiteX2" y="connsiteY2"/>
                  </a:cxn>
                  <a:cxn ang="0">
                    <a:pos x="connsiteX3" y="connsiteY3"/>
                  </a:cxn>
                </a:cxnLst>
                <a:rect l="l" t="t" r="r" b="b"/>
                <a:pathLst>
                  <a:path w="941561" h="391253">
                    <a:moveTo>
                      <a:pt x="0" y="291665"/>
                    </a:moveTo>
                    <a:cubicBezTo>
                      <a:pt x="98834" y="180760"/>
                      <a:pt x="197668" y="69855"/>
                      <a:pt x="298765" y="29114"/>
                    </a:cubicBezTo>
                    <a:cubicBezTo>
                      <a:pt x="399862" y="-11627"/>
                      <a:pt x="499449" y="-13135"/>
                      <a:pt x="606582" y="47221"/>
                    </a:cubicBezTo>
                    <a:cubicBezTo>
                      <a:pt x="713715" y="107577"/>
                      <a:pt x="827638" y="249415"/>
                      <a:pt x="941561" y="391253"/>
                    </a:cubicBezTo>
                  </a:path>
                </a:pathLst>
              </a:custGeom>
              <a:noFill/>
              <a:ln w="1905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231" name="Freeform: Shape 230">
                <a:extLst>
                  <a:ext uri="{FF2B5EF4-FFF2-40B4-BE49-F238E27FC236}">
                    <a16:creationId xmlns:a16="http://schemas.microsoft.com/office/drawing/2014/main" id="{929E0FFB-D8BB-E108-1312-CA0D14E9ED45}"/>
                  </a:ext>
                </a:extLst>
              </p:cNvPr>
              <p:cNvSpPr/>
              <p:nvPr/>
            </p:nvSpPr>
            <p:spPr bwMode="auto">
              <a:xfrm>
                <a:off x="1637016" y="1806343"/>
                <a:ext cx="941561" cy="93209"/>
              </a:xfrm>
              <a:custGeom>
                <a:avLst/>
                <a:gdLst>
                  <a:gd name="connsiteX0" fmla="*/ 0 w 941561"/>
                  <a:gd name="connsiteY0" fmla="*/ 291665 h 391253"/>
                  <a:gd name="connsiteX1" fmla="*/ 298765 w 941561"/>
                  <a:gd name="connsiteY1" fmla="*/ 29114 h 391253"/>
                  <a:gd name="connsiteX2" fmla="*/ 606582 w 941561"/>
                  <a:gd name="connsiteY2" fmla="*/ 47221 h 391253"/>
                  <a:gd name="connsiteX3" fmla="*/ 941561 w 941561"/>
                  <a:gd name="connsiteY3" fmla="*/ 391253 h 391253"/>
                </a:gdLst>
                <a:ahLst/>
                <a:cxnLst>
                  <a:cxn ang="0">
                    <a:pos x="connsiteX0" y="connsiteY0"/>
                  </a:cxn>
                  <a:cxn ang="0">
                    <a:pos x="connsiteX1" y="connsiteY1"/>
                  </a:cxn>
                  <a:cxn ang="0">
                    <a:pos x="connsiteX2" y="connsiteY2"/>
                  </a:cxn>
                  <a:cxn ang="0">
                    <a:pos x="connsiteX3" y="connsiteY3"/>
                  </a:cxn>
                </a:cxnLst>
                <a:rect l="l" t="t" r="r" b="b"/>
                <a:pathLst>
                  <a:path w="941561" h="391253">
                    <a:moveTo>
                      <a:pt x="0" y="291665"/>
                    </a:moveTo>
                    <a:cubicBezTo>
                      <a:pt x="98834" y="180760"/>
                      <a:pt x="197668" y="69855"/>
                      <a:pt x="298765" y="29114"/>
                    </a:cubicBezTo>
                    <a:cubicBezTo>
                      <a:pt x="399862" y="-11627"/>
                      <a:pt x="499449" y="-13135"/>
                      <a:pt x="606582" y="47221"/>
                    </a:cubicBezTo>
                    <a:cubicBezTo>
                      <a:pt x="713715" y="107577"/>
                      <a:pt x="827638" y="249415"/>
                      <a:pt x="941561" y="391253"/>
                    </a:cubicBezTo>
                  </a:path>
                </a:pathLst>
              </a:custGeom>
              <a:noFill/>
              <a:ln w="1905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grpSp>
        <p:grpSp>
          <p:nvGrpSpPr>
            <p:cNvPr id="233" name="Group 232">
              <a:extLst>
                <a:ext uri="{FF2B5EF4-FFF2-40B4-BE49-F238E27FC236}">
                  <a16:creationId xmlns:a16="http://schemas.microsoft.com/office/drawing/2014/main" id="{7F1CFD58-D703-31CF-8B12-CCC9CD795CD6}"/>
                </a:ext>
              </a:extLst>
            </p:cNvPr>
            <p:cNvGrpSpPr/>
            <p:nvPr/>
          </p:nvGrpSpPr>
          <p:grpSpPr>
            <a:xfrm>
              <a:off x="3654577" y="1432476"/>
              <a:ext cx="980039" cy="954608"/>
              <a:chOff x="1618306" y="1392280"/>
              <a:chExt cx="980039" cy="954608"/>
            </a:xfrm>
          </p:grpSpPr>
          <p:sp>
            <p:nvSpPr>
              <p:cNvPr id="234" name="Freeform: Shape 233">
                <a:extLst>
                  <a:ext uri="{FF2B5EF4-FFF2-40B4-BE49-F238E27FC236}">
                    <a16:creationId xmlns:a16="http://schemas.microsoft.com/office/drawing/2014/main" id="{C49ECD1D-7E51-A5E5-0D1B-36CF2421D237}"/>
                  </a:ext>
                </a:extLst>
              </p:cNvPr>
              <p:cNvSpPr/>
              <p:nvPr/>
            </p:nvSpPr>
            <p:spPr bwMode="auto">
              <a:xfrm>
                <a:off x="1656784" y="1392280"/>
                <a:ext cx="941561" cy="391253"/>
              </a:xfrm>
              <a:custGeom>
                <a:avLst/>
                <a:gdLst>
                  <a:gd name="connsiteX0" fmla="*/ 0 w 941561"/>
                  <a:gd name="connsiteY0" fmla="*/ 291665 h 391253"/>
                  <a:gd name="connsiteX1" fmla="*/ 298765 w 941561"/>
                  <a:gd name="connsiteY1" fmla="*/ 29114 h 391253"/>
                  <a:gd name="connsiteX2" fmla="*/ 606582 w 941561"/>
                  <a:gd name="connsiteY2" fmla="*/ 47221 h 391253"/>
                  <a:gd name="connsiteX3" fmla="*/ 941561 w 941561"/>
                  <a:gd name="connsiteY3" fmla="*/ 391253 h 391253"/>
                </a:gdLst>
                <a:ahLst/>
                <a:cxnLst>
                  <a:cxn ang="0">
                    <a:pos x="connsiteX0" y="connsiteY0"/>
                  </a:cxn>
                  <a:cxn ang="0">
                    <a:pos x="connsiteX1" y="connsiteY1"/>
                  </a:cxn>
                  <a:cxn ang="0">
                    <a:pos x="connsiteX2" y="connsiteY2"/>
                  </a:cxn>
                  <a:cxn ang="0">
                    <a:pos x="connsiteX3" y="connsiteY3"/>
                  </a:cxn>
                </a:cxnLst>
                <a:rect l="l" t="t" r="r" b="b"/>
                <a:pathLst>
                  <a:path w="941561" h="391253">
                    <a:moveTo>
                      <a:pt x="0" y="291665"/>
                    </a:moveTo>
                    <a:cubicBezTo>
                      <a:pt x="98834" y="180760"/>
                      <a:pt x="197668" y="69855"/>
                      <a:pt x="298765" y="29114"/>
                    </a:cubicBezTo>
                    <a:cubicBezTo>
                      <a:pt x="399862" y="-11627"/>
                      <a:pt x="499449" y="-13135"/>
                      <a:pt x="606582" y="47221"/>
                    </a:cubicBezTo>
                    <a:cubicBezTo>
                      <a:pt x="713715" y="107577"/>
                      <a:pt x="827638" y="249415"/>
                      <a:pt x="941561" y="391253"/>
                    </a:cubicBezTo>
                  </a:path>
                </a:pathLst>
              </a:custGeom>
              <a:noFill/>
              <a:ln w="1905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235" name="Freeform: Shape 234">
                <a:extLst>
                  <a:ext uri="{FF2B5EF4-FFF2-40B4-BE49-F238E27FC236}">
                    <a16:creationId xmlns:a16="http://schemas.microsoft.com/office/drawing/2014/main" id="{24AE840C-4FAA-11FE-E638-87C0E266A4E3}"/>
                  </a:ext>
                </a:extLst>
              </p:cNvPr>
              <p:cNvSpPr/>
              <p:nvPr/>
            </p:nvSpPr>
            <p:spPr bwMode="auto">
              <a:xfrm flipV="1">
                <a:off x="1618306" y="2064692"/>
                <a:ext cx="941561" cy="282196"/>
              </a:xfrm>
              <a:custGeom>
                <a:avLst/>
                <a:gdLst>
                  <a:gd name="connsiteX0" fmla="*/ 0 w 941561"/>
                  <a:gd name="connsiteY0" fmla="*/ 291665 h 391253"/>
                  <a:gd name="connsiteX1" fmla="*/ 298765 w 941561"/>
                  <a:gd name="connsiteY1" fmla="*/ 29114 h 391253"/>
                  <a:gd name="connsiteX2" fmla="*/ 606582 w 941561"/>
                  <a:gd name="connsiteY2" fmla="*/ 47221 h 391253"/>
                  <a:gd name="connsiteX3" fmla="*/ 941561 w 941561"/>
                  <a:gd name="connsiteY3" fmla="*/ 391253 h 391253"/>
                </a:gdLst>
                <a:ahLst/>
                <a:cxnLst>
                  <a:cxn ang="0">
                    <a:pos x="connsiteX0" y="connsiteY0"/>
                  </a:cxn>
                  <a:cxn ang="0">
                    <a:pos x="connsiteX1" y="connsiteY1"/>
                  </a:cxn>
                  <a:cxn ang="0">
                    <a:pos x="connsiteX2" y="connsiteY2"/>
                  </a:cxn>
                  <a:cxn ang="0">
                    <a:pos x="connsiteX3" y="connsiteY3"/>
                  </a:cxn>
                </a:cxnLst>
                <a:rect l="l" t="t" r="r" b="b"/>
                <a:pathLst>
                  <a:path w="941561" h="391253">
                    <a:moveTo>
                      <a:pt x="0" y="291665"/>
                    </a:moveTo>
                    <a:cubicBezTo>
                      <a:pt x="98834" y="180760"/>
                      <a:pt x="197668" y="69855"/>
                      <a:pt x="298765" y="29114"/>
                    </a:cubicBezTo>
                    <a:cubicBezTo>
                      <a:pt x="399862" y="-11627"/>
                      <a:pt x="499449" y="-13135"/>
                      <a:pt x="606582" y="47221"/>
                    </a:cubicBezTo>
                    <a:cubicBezTo>
                      <a:pt x="713715" y="107577"/>
                      <a:pt x="827638" y="249415"/>
                      <a:pt x="941561" y="391253"/>
                    </a:cubicBezTo>
                  </a:path>
                </a:pathLst>
              </a:custGeom>
              <a:noFill/>
              <a:ln w="1905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236" name="Freeform: Shape 235">
                <a:extLst>
                  <a:ext uri="{FF2B5EF4-FFF2-40B4-BE49-F238E27FC236}">
                    <a16:creationId xmlns:a16="http://schemas.microsoft.com/office/drawing/2014/main" id="{C40F3FE7-F68B-964A-DBF9-7DA4634F2A04}"/>
                  </a:ext>
                </a:extLst>
              </p:cNvPr>
              <p:cNvSpPr/>
              <p:nvPr/>
            </p:nvSpPr>
            <p:spPr bwMode="auto">
              <a:xfrm>
                <a:off x="1637016" y="1806343"/>
                <a:ext cx="941561" cy="93209"/>
              </a:xfrm>
              <a:custGeom>
                <a:avLst/>
                <a:gdLst>
                  <a:gd name="connsiteX0" fmla="*/ 0 w 941561"/>
                  <a:gd name="connsiteY0" fmla="*/ 291665 h 391253"/>
                  <a:gd name="connsiteX1" fmla="*/ 298765 w 941561"/>
                  <a:gd name="connsiteY1" fmla="*/ 29114 h 391253"/>
                  <a:gd name="connsiteX2" fmla="*/ 606582 w 941561"/>
                  <a:gd name="connsiteY2" fmla="*/ 47221 h 391253"/>
                  <a:gd name="connsiteX3" fmla="*/ 941561 w 941561"/>
                  <a:gd name="connsiteY3" fmla="*/ 391253 h 391253"/>
                </a:gdLst>
                <a:ahLst/>
                <a:cxnLst>
                  <a:cxn ang="0">
                    <a:pos x="connsiteX0" y="connsiteY0"/>
                  </a:cxn>
                  <a:cxn ang="0">
                    <a:pos x="connsiteX1" y="connsiteY1"/>
                  </a:cxn>
                  <a:cxn ang="0">
                    <a:pos x="connsiteX2" y="connsiteY2"/>
                  </a:cxn>
                  <a:cxn ang="0">
                    <a:pos x="connsiteX3" y="connsiteY3"/>
                  </a:cxn>
                </a:cxnLst>
                <a:rect l="l" t="t" r="r" b="b"/>
                <a:pathLst>
                  <a:path w="941561" h="391253">
                    <a:moveTo>
                      <a:pt x="0" y="291665"/>
                    </a:moveTo>
                    <a:cubicBezTo>
                      <a:pt x="98834" y="180760"/>
                      <a:pt x="197668" y="69855"/>
                      <a:pt x="298765" y="29114"/>
                    </a:cubicBezTo>
                    <a:cubicBezTo>
                      <a:pt x="399862" y="-11627"/>
                      <a:pt x="499449" y="-13135"/>
                      <a:pt x="606582" y="47221"/>
                    </a:cubicBezTo>
                    <a:cubicBezTo>
                      <a:pt x="713715" y="107577"/>
                      <a:pt x="827638" y="249415"/>
                      <a:pt x="941561" y="391253"/>
                    </a:cubicBezTo>
                  </a:path>
                </a:pathLst>
              </a:custGeom>
              <a:noFill/>
              <a:ln w="1905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grpSp>
        <p:grpSp>
          <p:nvGrpSpPr>
            <p:cNvPr id="237" name="Group 236">
              <a:extLst>
                <a:ext uri="{FF2B5EF4-FFF2-40B4-BE49-F238E27FC236}">
                  <a16:creationId xmlns:a16="http://schemas.microsoft.com/office/drawing/2014/main" id="{445ADBDA-B98A-EDF4-C5A5-D2DA1EAA937C}"/>
                </a:ext>
              </a:extLst>
            </p:cNvPr>
            <p:cNvGrpSpPr/>
            <p:nvPr/>
          </p:nvGrpSpPr>
          <p:grpSpPr>
            <a:xfrm>
              <a:off x="5737184" y="1335960"/>
              <a:ext cx="980039" cy="1063665"/>
              <a:chOff x="1618306" y="1392280"/>
              <a:chExt cx="980039" cy="1063665"/>
            </a:xfrm>
          </p:grpSpPr>
          <p:sp>
            <p:nvSpPr>
              <p:cNvPr id="238" name="Freeform: Shape 237">
                <a:extLst>
                  <a:ext uri="{FF2B5EF4-FFF2-40B4-BE49-F238E27FC236}">
                    <a16:creationId xmlns:a16="http://schemas.microsoft.com/office/drawing/2014/main" id="{4E742C32-2C7E-A612-BE09-9B3EE31AB7D3}"/>
                  </a:ext>
                </a:extLst>
              </p:cNvPr>
              <p:cNvSpPr/>
              <p:nvPr/>
            </p:nvSpPr>
            <p:spPr bwMode="auto">
              <a:xfrm>
                <a:off x="1656784" y="1392280"/>
                <a:ext cx="941561" cy="391253"/>
              </a:xfrm>
              <a:custGeom>
                <a:avLst/>
                <a:gdLst>
                  <a:gd name="connsiteX0" fmla="*/ 0 w 941561"/>
                  <a:gd name="connsiteY0" fmla="*/ 291665 h 391253"/>
                  <a:gd name="connsiteX1" fmla="*/ 298765 w 941561"/>
                  <a:gd name="connsiteY1" fmla="*/ 29114 h 391253"/>
                  <a:gd name="connsiteX2" fmla="*/ 606582 w 941561"/>
                  <a:gd name="connsiteY2" fmla="*/ 47221 h 391253"/>
                  <a:gd name="connsiteX3" fmla="*/ 941561 w 941561"/>
                  <a:gd name="connsiteY3" fmla="*/ 391253 h 391253"/>
                </a:gdLst>
                <a:ahLst/>
                <a:cxnLst>
                  <a:cxn ang="0">
                    <a:pos x="connsiteX0" y="connsiteY0"/>
                  </a:cxn>
                  <a:cxn ang="0">
                    <a:pos x="connsiteX1" y="connsiteY1"/>
                  </a:cxn>
                  <a:cxn ang="0">
                    <a:pos x="connsiteX2" y="connsiteY2"/>
                  </a:cxn>
                  <a:cxn ang="0">
                    <a:pos x="connsiteX3" y="connsiteY3"/>
                  </a:cxn>
                </a:cxnLst>
                <a:rect l="l" t="t" r="r" b="b"/>
                <a:pathLst>
                  <a:path w="941561" h="391253">
                    <a:moveTo>
                      <a:pt x="0" y="291665"/>
                    </a:moveTo>
                    <a:cubicBezTo>
                      <a:pt x="98834" y="180760"/>
                      <a:pt x="197668" y="69855"/>
                      <a:pt x="298765" y="29114"/>
                    </a:cubicBezTo>
                    <a:cubicBezTo>
                      <a:pt x="399862" y="-11627"/>
                      <a:pt x="499449" y="-13135"/>
                      <a:pt x="606582" y="47221"/>
                    </a:cubicBezTo>
                    <a:cubicBezTo>
                      <a:pt x="713715" y="107577"/>
                      <a:pt x="827638" y="249415"/>
                      <a:pt x="941561" y="391253"/>
                    </a:cubicBezTo>
                  </a:path>
                </a:pathLst>
              </a:custGeom>
              <a:noFill/>
              <a:ln w="1905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239" name="Freeform: Shape 238">
                <a:extLst>
                  <a:ext uri="{FF2B5EF4-FFF2-40B4-BE49-F238E27FC236}">
                    <a16:creationId xmlns:a16="http://schemas.microsoft.com/office/drawing/2014/main" id="{80BCA905-C5E2-8473-0156-960E13257C2E}"/>
                  </a:ext>
                </a:extLst>
              </p:cNvPr>
              <p:cNvSpPr/>
              <p:nvPr/>
            </p:nvSpPr>
            <p:spPr bwMode="auto">
              <a:xfrm flipV="1">
                <a:off x="1618306" y="2064692"/>
                <a:ext cx="941561" cy="391253"/>
              </a:xfrm>
              <a:custGeom>
                <a:avLst/>
                <a:gdLst>
                  <a:gd name="connsiteX0" fmla="*/ 0 w 941561"/>
                  <a:gd name="connsiteY0" fmla="*/ 291665 h 391253"/>
                  <a:gd name="connsiteX1" fmla="*/ 298765 w 941561"/>
                  <a:gd name="connsiteY1" fmla="*/ 29114 h 391253"/>
                  <a:gd name="connsiteX2" fmla="*/ 606582 w 941561"/>
                  <a:gd name="connsiteY2" fmla="*/ 47221 h 391253"/>
                  <a:gd name="connsiteX3" fmla="*/ 941561 w 941561"/>
                  <a:gd name="connsiteY3" fmla="*/ 391253 h 391253"/>
                </a:gdLst>
                <a:ahLst/>
                <a:cxnLst>
                  <a:cxn ang="0">
                    <a:pos x="connsiteX0" y="connsiteY0"/>
                  </a:cxn>
                  <a:cxn ang="0">
                    <a:pos x="connsiteX1" y="connsiteY1"/>
                  </a:cxn>
                  <a:cxn ang="0">
                    <a:pos x="connsiteX2" y="connsiteY2"/>
                  </a:cxn>
                  <a:cxn ang="0">
                    <a:pos x="connsiteX3" y="connsiteY3"/>
                  </a:cxn>
                </a:cxnLst>
                <a:rect l="l" t="t" r="r" b="b"/>
                <a:pathLst>
                  <a:path w="941561" h="391253">
                    <a:moveTo>
                      <a:pt x="0" y="291665"/>
                    </a:moveTo>
                    <a:cubicBezTo>
                      <a:pt x="98834" y="180760"/>
                      <a:pt x="197668" y="69855"/>
                      <a:pt x="298765" y="29114"/>
                    </a:cubicBezTo>
                    <a:cubicBezTo>
                      <a:pt x="399862" y="-11627"/>
                      <a:pt x="499449" y="-13135"/>
                      <a:pt x="606582" y="47221"/>
                    </a:cubicBezTo>
                    <a:cubicBezTo>
                      <a:pt x="713715" y="107577"/>
                      <a:pt x="827638" y="249415"/>
                      <a:pt x="941561" y="391253"/>
                    </a:cubicBezTo>
                  </a:path>
                </a:pathLst>
              </a:custGeom>
              <a:noFill/>
              <a:ln w="1905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240" name="Freeform: Shape 239">
                <a:extLst>
                  <a:ext uri="{FF2B5EF4-FFF2-40B4-BE49-F238E27FC236}">
                    <a16:creationId xmlns:a16="http://schemas.microsoft.com/office/drawing/2014/main" id="{1D724AC7-05E5-50E3-8A44-3E86E8A8678B}"/>
                  </a:ext>
                </a:extLst>
              </p:cNvPr>
              <p:cNvSpPr/>
              <p:nvPr/>
            </p:nvSpPr>
            <p:spPr bwMode="auto">
              <a:xfrm>
                <a:off x="1637016" y="1806343"/>
                <a:ext cx="941561" cy="93209"/>
              </a:xfrm>
              <a:custGeom>
                <a:avLst/>
                <a:gdLst>
                  <a:gd name="connsiteX0" fmla="*/ 0 w 941561"/>
                  <a:gd name="connsiteY0" fmla="*/ 291665 h 391253"/>
                  <a:gd name="connsiteX1" fmla="*/ 298765 w 941561"/>
                  <a:gd name="connsiteY1" fmla="*/ 29114 h 391253"/>
                  <a:gd name="connsiteX2" fmla="*/ 606582 w 941561"/>
                  <a:gd name="connsiteY2" fmla="*/ 47221 h 391253"/>
                  <a:gd name="connsiteX3" fmla="*/ 941561 w 941561"/>
                  <a:gd name="connsiteY3" fmla="*/ 391253 h 391253"/>
                </a:gdLst>
                <a:ahLst/>
                <a:cxnLst>
                  <a:cxn ang="0">
                    <a:pos x="connsiteX0" y="connsiteY0"/>
                  </a:cxn>
                  <a:cxn ang="0">
                    <a:pos x="connsiteX1" y="connsiteY1"/>
                  </a:cxn>
                  <a:cxn ang="0">
                    <a:pos x="connsiteX2" y="connsiteY2"/>
                  </a:cxn>
                  <a:cxn ang="0">
                    <a:pos x="connsiteX3" y="connsiteY3"/>
                  </a:cxn>
                </a:cxnLst>
                <a:rect l="l" t="t" r="r" b="b"/>
                <a:pathLst>
                  <a:path w="941561" h="391253">
                    <a:moveTo>
                      <a:pt x="0" y="291665"/>
                    </a:moveTo>
                    <a:cubicBezTo>
                      <a:pt x="98834" y="180760"/>
                      <a:pt x="197668" y="69855"/>
                      <a:pt x="298765" y="29114"/>
                    </a:cubicBezTo>
                    <a:cubicBezTo>
                      <a:pt x="399862" y="-11627"/>
                      <a:pt x="499449" y="-13135"/>
                      <a:pt x="606582" y="47221"/>
                    </a:cubicBezTo>
                    <a:cubicBezTo>
                      <a:pt x="713715" y="107577"/>
                      <a:pt x="827638" y="249415"/>
                      <a:pt x="941561" y="391253"/>
                    </a:cubicBezTo>
                  </a:path>
                </a:pathLst>
              </a:custGeom>
              <a:noFill/>
              <a:ln w="1905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grpSp>
      </p:grpSp>
      <p:sp>
        <p:nvSpPr>
          <p:cNvPr id="243" name="TextBox 242">
            <a:extLst>
              <a:ext uri="{FF2B5EF4-FFF2-40B4-BE49-F238E27FC236}">
                <a16:creationId xmlns:a16="http://schemas.microsoft.com/office/drawing/2014/main" id="{DE6BD121-BD60-6085-0721-FA66C4E184D2}"/>
              </a:ext>
            </a:extLst>
          </p:cNvPr>
          <p:cNvSpPr txBox="1"/>
          <p:nvPr/>
        </p:nvSpPr>
        <p:spPr>
          <a:xfrm>
            <a:off x="433857" y="2510259"/>
            <a:ext cx="1112590" cy="1200329"/>
          </a:xfrm>
          <a:prstGeom prst="rect">
            <a:avLst/>
          </a:prstGeom>
          <a:noFill/>
        </p:spPr>
        <p:txBody>
          <a:bodyPr wrap="square">
            <a:spAutoFit/>
          </a:bodyPr>
          <a:lstStyle/>
          <a:p>
            <a:r>
              <a:rPr lang="en-US" dirty="0"/>
              <a:t>40x40x3 </a:t>
            </a:r>
          </a:p>
          <a:p>
            <a:r>
              <a:rPr lang="en-US" dirty="0"/>
              <a:t>n₁</a:t>
            </a:r>
            <a:r>
              <a:rPr lang="en-US" baseline="30000" dirty="0"/>
              <a:t>[0]</a:t>
            </a:r>
            <a:r>
              <a:rPr lang="en-US" dirty="0"/>
              <a:t>=40</a:t>
            </a:r>
          </a:p>
          <a:p>
            <a:r>
              <a:rPr lang="en-US" dirty="0"/>
              <a:t>n₂</a:t>
            </a:r>
            <a:r>
              <a:rPr lang="en-US" baseline="30000" dirty="0"/>
              <a:t>[0]</a:t>
            </a:r>
            <a:r>
              <a:rPr lang="en-US" dirty="0"/>
              <a:t>=40</a:t>
            </a:r>
          </a:p>
          <a:p>
            <a:r>
              <a:rPr lang="en-US" dirty="0" err="1"/>
              <a:t>n</a:t>
            </a:r>
            <a:r>
              <a:rPr lang="en-US" baseline="-25000" dirty="0" err="1"/>
              <a:t>C</a:t>
            </a:r>
            <a:r>
              <a:rPr lang="en-US" baseline="30000" dirty="0"/>
              <a:t>[0]</a:t>
            </a:r>
            <a:r>
              <a:rPr lang="en-US" dirty="0"/>
              <a:t>=3</a:t>
            </a:r>
          </a:p>
        </p:txBody>
      </p:sp>
      <p:sp>
        <p:nvSpPr>
          <p:cNvPr id="244" name="TextBox 243">
            <a:extLst>
              <a:ext uri="{FF2B5EF4-FFF2-40B4-BE49-F238E27FC236}">
                <a16:creationId xmlns:a16="http://schemas.microsoft.com/office/drawing/2014/main" id="{49FF88D5-6DED-CCB8-65E1-C16DE14D385E}"/>
              </a:ext>
            </a:extLst>
          </p:cNvPr>
          <p:cNvSpPr txBox="1"/>
          <p:nvPr/>
        </p:nvSpPr>
        <p:spPr>
          <a:xfrm>
            <a:off x="1590391" y="2686407"/>
            <a:ext cx="1074345" cy="1477328"/>
          </a:xfrm>
          <a:prstGeom prst="rect">
            <a:avLst/>
          </a:prstGeom>
          <a:noFill/>
        </p:spPr>
        <p:txBody>
          <a:bodyPr wrap="square">
            <a:spAutoFit/>
          </a:bodyPr>
          <a:lstStyle/>
          <a:p>
            <a:r>
              <a:rPr lang="en-US" dirty="0"/>
              <a:t>3x3x3 </a:t>
            </a:r>
          </a:p>
          <a:p>
            <a:r>
              <a:rPr lang="en-US" dirty="0"/>
              <a:t>f</a:t>
            </a:r>
            <a:r>
              <a:rPr lang="en-US" baseline="30000" dirty="0"/>
              <a:t>[1]</a:t>
            </a:r>
            <a:r>
              <a:rPr lang="en-US" dirty="0"/>
              <a:t>=3</a:t>
            </a:r>
          </a:p>
          <a:p>
            <a:r>
              <a:rPr lang="en-US" dirty="0"/>
              <a:t>p</a:t>
            </a:r>
            <a:r>
              <a:rPr lang="en-US" baseline="30000" dirty="0"/>
              <a:t>[1]</a:t>
            </a:r>
            <a:r>
              <a:rPr lang="en-US" dirty="0"/>
              <a:t>=0</a:t>
            </a:r>
          </a:p>
          <a:p>
            <a:r>
              <a:rPr lang="en-US" dirty="0"/>
              <a:t>s</a:t>
            </a:r>
            <a:r>
              <a:rPr lang="en-US" baseline="30000" dirty="0"/>
              <a:t>[1]</a:t>
            </a:r>
            <a:r>
              <a:rPr lang="en-US" dirty="0"/>
              <a:t>=1</a:t>
            </a:r>
          </a:p>
          <a:p>
            <a:r>
              <a:rPr lang="en-US" dirty="0" err="1"/>
              <a:t>n</a:t>
            </a:r>
            <a:r>
              <a:rPr lang="en-US" baseline="-25000" dirty="0" err="1"/>
              <a:t>F</a:t>
            </a:r>
            <a:r>
              <a:rPr lang="en-US" baseline="30000" dirty="0"/>
              <a:t>[1]</a:t>
            </a:r>
            <a:r>
              <a:rPr lang="en-US" dirty="0"/>
              <a:t>=10</a:t>
            </a:r>
          </a:p>
        </p:txBody>
      </p:sp>
      <p:sp>
        <p:nvSpPr>
          <p:cNvPr id="246" name="TextBox 245">
            <a:extLst>
              <a:ext uri="{FF2B5EF4-FFF2-40B4-BE49-F238E27FC236}">
                <a16:creationId xmlns:a16="http://schemas.microsoft.com/office/drawing/2014/main" id="{25E1393B-5138-D4E2-09B8-4F56D3604408}"/>
              </a:ext>
            </a:extLst>
          </p:cNvPr>
          <p:cNvSpPr txBox="1"/>
          <p:nvPr/>
        </p:nvSpPr>
        <p:spPr>
          <a:xfrm>
            <a:off x="2464386" y="2458741"/>
            <a:ext cx="1285673" cy="1200329"/>
          </a:xfrm>
          <a:prstGeom prst="rect">
            <a:avLst/>
          </a:prstGeom>
          <a:noFill/>
        </p:spPr>
        <p:txBody>
          <a:bodyPr wrap="square">
            <a:spAutoFit/>
          </a:bodyPr>
          <a:lstStyle/>
          <a:p>
            <a:r>
              <a:rPr lang="en-US" dirty="0"/>
              <a:t>38x38x10 </a:t>
            </a:r>
          </a:p>
          <a:p>
            <a:r>
              <a:rPr lang="en-US" dirty="0"/>
              <a:t>n₁</a:t>
            </a:r>
            <a:r>
              <a:rPr lang="en-US" baseline="30000" dirty="0"/>
              <a:t>[1]</a:t>
            </a:r>
            <a:r>
              <a:rPr lang="en-US" dirty="0"/>
              <a:t>=38</a:t>
            </a:r>
          </a:p>
          <a:p>
            <a:r>
              <a:rPr lang="en-US" dirty="0"/>
              <a:t>n₂</a:t>
            </a:r>
            <a:r>
              <a:rPr lang="en-US" baseline="30000" dirty="0"/>
              <a:t>[1]</a:t>
            </a:r>
            <a:r>
              <a:rPr lang="en-US" dirty="0"/>
              <a:t>=38</a:t>
            </a:r>
          </a:p>
          <a:p>
            <a:r>
              <a:rPr lang="en-US" dirty="0" err="1"/>
              <a:t>n</a:t>
            </a:r>
            <a:r>
              <a:rPr lang="en-US" baseline="-25000" dirty="0" err="1"/>
              <a:t>C</a:t>
            </a:r>
            <a:r>
              <a:rPr lang="en-US" baseline="30000" dirty="0"/>
              <a:t>[1]</a:t>
            </a:r>
            <a:r>
              <a:rPr lang="en-US" dirty="0"/>
              <a:t>=10</a:t>
            </a:r>
          </a:p>
        </p:txBody>
      </p:sp>
      <p:sp>
        <p:nvSpPr>
          <p:cNvPr id="247" name="TextBox 246">
            <a:extLst>
              <a:ext uri="{FF2B5EF4-FFF2-40B4-BE49-F238E27FC236}">
                <a16:creationId xmlns:a16="http://schemas.microsoft.com/office/drawing/2014/main" id="{20B8AED8-1B95-8015-03E9-B1483B82A116}"/>
              </a:ext>
            </a:extLst>
          </p:cNvPr>
          <p:cNvSpPr txBox="1"/>
          <p:nvPr/>
        </p:nvSpPr>
        <p:spPr>
          <a:xfrm>
            <a:off x="3724568" y="2643407"/>
            <a:ext cx="1074345" cy="1477328"/>
          </a:xfrm>
          <a:prstGeom prst="rect">
            <a:avLst/>
          </a:prstGeom>
          <a:noFill/>
        </p:spPr>
        <p:txBody>
          <a:bodyPr wrap="square">
            <a:spAutoFit/>
          </a:bodyPr>
          <a:lstStyle/>
          <a:p>
            <a:r>
              <a:rPr lang="en-US" dirty="0"/>
              <a:t>4x4x10 </a:t>
            </a:r>
          </a:p>
          <a:p>
            <a:r>
              <a:rPr lang="en-US" dirty="0"/>
              <a:t>f</a:t>
            </a:r>
            <a:r>
              <a:rPr lang="en-US" baseline="30000" dirty="0"/>
              <a:t>[2]</a:t>
            </a:r>
            <a:r>
              <a:rPr lang="en-US" dirty="0"/>
              <a:t>=4</a:t>
            </a:r>
          </a:p>
          <a:p>
            <a:r>
              <a:rPr lang="en-US" dirty="0"/>
              <a:t>p</a:t>
            </a:r>
            <a:r>
              <a:rPr lang="en-US" baseline="30000" dirty="0"/>
              <a:t>[2]</a:t>
            </a:r>
            <a:r>
              <a:rPr lang="en-US" dirty="0"/>
              <a:t>=0</a:t>
            </a:r>
          </a:p>
          <a:p>
            <a:r>
              <a:rPr lang="en-US" dirty="0"/>
              <a:t>s</a:t>
            </a:r>
            <a:r>
              <a:rPr lang="en-US" baseline="30000" dirty="0"/>
              <a:t>[2]</a:t>
            </a:r>
            <a:r>
              <a:rPr lang="en-US" dirty="0"/>
              <a:t>=2</a:t>
            </a:r>
          </a:p>
          <a:p>
            <a:r>
              <a:rPr lang="en-US" dirty="0" err="1"/>
              <a:t>n</a:t>
            </a:r>
            <a:r>
              <a:rPr lang="en-US" baseline="-25000" dirty="0" err="1"/>
              <a:t>F</a:t>
            </a:r>
            <a:r>
              <a:rPr lang="en-US" baseline="30000" dirty="0"/>
              <a:t>[2]</a:t>
            </a:r>
            <a:r>
              <a:rPr lang="en-US" dirty="0"/>
              <a:t>=20</a:t>
            </a:r>
          </a:p>
        </p:txBody>
      </p:sp>
      <p:sp>
        <p:nvSpPr>
          <p:cNvPr id="248" name="TextBox 247">
            <a:extLst>
              <a:ext uri="{FF2B5EF4-FFF2-40B4-BE49-F238E27FC236}">
                <a16:creationId xmlns:a16="http://schemas.microsoft.com/office/drawing/2014/main" id="{F0186885-70D2-8520-8623-532038E96FED}"/>
              </a:ext>
            </a:extLst>
          </p:cNvPr>
          <p:cNvSpPr txBox="1"/>
          <p:nvPr/>
        </p:nvSpPr>
        <p:spPr>
          <a:xfrm>
            <a:off x="4634616" y="2434810"/>
            <a:ext cx="1285673" cy="1200329"/>
          </a:xfrm>
          <a:prstGeom prst="rect">
            <a:avLst/>
          </a:prstGeom>
          <a:noFill/>
        </p:spPr>
        <p:txBody>
          <a:bodyPr wrap="square">
            <a:spAutoFit/>
          </a:bodyPr>
          <a:lstStyle/>
          <a:p>
            <a:r>
              <a:rPr lang="en-US" dirty="0"/>
              <a:t>18x18x20 </a:t>
            </a:r>
          </a:p>
          <a:p>
            <a:r>
              <a:rPr lang="en-US" dirty="0"/>
              <a:t>n₁</a:t>
            </a:r>
            <a:r>
              <a:rPr lang="en-US" baseline="30000" dirty="0"/>
              <a:t>[2]</a:t>
            </a:r>
            <a:r>
              <a:rPr lang="en-US" dirty="0"/>
              <a:t>=18</a:t>
            </a:r>
          </a:p>
          <a:p>
            <a:r>
              <a:rPr lang="en-US" dirty="0"/>
              <a:t>n₂</a:t>
            </a:r>
            <a:r>
              <a:rPr lang="en-US" baseline="30000" dirty="0"/>
              <a:t>[2]</a:t>
            </a:r>
            <a:r>
              <a:rPr lang="en-US" dirty="0"/>
              <a:t>=18</a:t>
            </a:r>
          </a:p>
          <a:p>
            <a:r>
              <a:rPr lang="en-US" dirty="0" err="1"/>
              <a:t>n</a:t>
            </a:r>
            <a:r>
              <a:rPr lang="en-US" baseline="-25000" dirty="0" err="1"/>
              <a:t>C</a:t>
            </a:r>
            <a:r>
              <a:rPr lang="en-US" baseline="30000" dirty="0"/>
              <a:t>[2]</a:t>
            </a:r>
            <a:r>
              <a:rPr lang="en-US" dirty="0"/>
              <a:t>=20</a:t>
            </a:r>
          </a:p>
        </p:txBody>
      </p:sp>
      <p:graphicFrame>
        <p:nvGraphicFramePr>
          <p:cNvPr id="249" name="Object 248">
            <a:extLst>
              <a:ext uri="{FF2B5EF4-FFF2-40B4-BE49-F238E27FC236}">
                <a16:creationId xmlns:a16="http://schemas.microsoft.com/office/drawing/2014/main" id="{615733EC-F36E-0222-EC8C-CA9255C3F810}"/>
              </a:ext>
            </a:extLst>
          </p:cNvPr>
          <p:cNvGraphicFramePr>
            <a:graphicFrameLocks noChangeAspect="1"/>
          </p:cNvGraphicFramePr>
          <p:nvPr/>
        </p:nvGraphicFramePr>
        <p:xfrm>
          <a:off x="461839" y="4164873"/>
          <a:ext cx="8153400" cy="750149"/>
        </p:xfrm>
        <a:graphic>
          <a:graphicData uri="http://schemas.openxmlformats.org/presentationml/2006/ole">
            <mc:AlternateContent xmlns:mc="http://schemas.openxmlformats.org/markup-compatibility/2006">
              <mc:Choice xmlns:v="urn:schemas-microsoft-com:vml" Requires="v">
                <p:oleObj name="Equation" r:id="rId2" imgW="4825800" imgH="444240" progId="Equation.DSMT4">
                  <p:embed/>
                </p:oleObj>
              </mc:Choice>
              <mc:Fallback>
                <p:oleObj name="Equation" r:id="rId2" imgW="4825800" imgH="444240" progId="Equation.DSMT4">
                  <p:embed/>
                  <p:pic>
                    <p:nvPicPr>
                      <p:cNvPr id="249" name="Object 248">
                        <a:extLst>
                          <a:ext uri="{FF2B5EF4-FFF2-40B4-BE49-F238E27FC236}">
                            <a16:creationId xmlns:a16="http://schemas.microsoft.com/office/drawing/2014/main" id="{615733EC-F36E-0222-EC8C-CA9255C3F810}"/>
                          </a:ext>
                        </a:extLst>
                      </p:cNvPr>
                      <p:cNvPicPr/>
                      <p:nvPr/>
                    </p:nvPicPr>
                    <p:blipFill>
                      <a:blip r:embed="rId3"/>
                      <a:stretch>
                        <a:fillRect/>
                      </a:stretch>
                    </p:blipFill>
                    <p:spPr>
                      <a:xfrm>
                        <a:off x="461839" y="4164873"/>
                        <a:ext cx="8153400" cy="750149"/>
                      </a:xfrm>
                      <a:prstGeom prst="rect">
                        <a:avLst/>
                      </a:prstGeom>
                      <a:ln>
                        <a:solidFill>
                          <a:schemeClr val="tx1"/>
                        </a:solidFill>
                      </a:ln>
                    </p:spPr>
                  </p:pic>
                </p:oleObj>
              </mc:Fallback>
            </mc:AlternateContent>
          </a:graphicData>
        </a:graphic>
      </p:graphicFrame>
      <p:sp>
        <p:nvSpPr>
          <p:cNvPr id="250" name="TextBox 249">
            <a:extLst>
              <a:ext uri="{FF2B5EF4-FFF2-40B4-BE49-F238E27FC236}">
                <a16:creationId xmlns:a16="http://schemas.microsoft.com/office/drawing/2014/main" id="{D065571B-DEE2-A0CC-0A7C-B26176E6065F}"/>
              </a:ext>
            </a:extLst>
          </p:cNvPr>
          <p:cNvSpPr txBox="1"/>
          <p:nvPr/>
        </p:nvSpPr>
        <p:spPr>
          <a:xfrm>
            <a:off x="5858745" y="2604102"/>
            <a:ext cx="1074345" cy="1477328"/>
          </a:xfrm>
          <a:prstGeom prst="rect">
            <a:avLst/>
          </a:prstGeom>
          <a:noFill/>
        </p:spPr>
        <p:txBody>
          <a:bodyPr wrap="square">
            <a:spAutoFit/>
          </a:bodyPr>
          <a:lstStyle/>
          <a:p>
            <a:r>
              <a:rPr lang="en-US" dirty="0"/>
              <a:t>4x4x10 </a:t>
            </a:r>
          </a:p>
          <a:p>
            <a:r>
              <a:rPr lang="en-US" dirty="0"/>
              <a:t>f</a:t>
            </a:r>
            <a:r>
              <a:rPr lang="en-US" baseline="30000" dirty="0"/>
              <a:t>[3]</a:t>
            </a:r>
            <a:r>
              <a:rPr lang="en-US" dirty="0"/>
              <a:t>=4</a:t>
            </a:r>
          </a:p>
          <a:p>
            <a:r>
              <a:rPr lang="en-US" dirty="0"/>
              <a:t>p</a:t>
            </a:r>
            <a:r>
              <a:rPr lang="en-US" baseline="30000" dirty="0"/>
              <a:t>[3]</a:t>
            </a:r>
            <a:r>
              <a:rPr lang="en-US" dirty="0"/>
              <a:t>=0</a:t>
            </a:r>
          </a:p>
          <a:p>
            <a:r>
              <a:rPr lang="en-US" dirty="0"/>
              <a:t>s</a:t>
            </a:r>
            <a:r>
              <a:rPr lang="en-US" baseline="30000" dirty="0"/>
              <a:t>[3]</a:t>
            </a:r>
            <a:r>
              <a:rPr lang="en-US" dirty="0"/>
              <a:t>=2</a:t>
            </a:r>
          </a:p>
          <a:p>
            <a:r>
              <a:rPr lang="en-US" dirty="0" err="1"/>
              <a:t>n</a:t>
            </a:r>
            <a:r>
              <a:rPr lang="en-US" baseline="-25000" dirty="0" err="1"/>
              <a:t>F</a:t>
            </a:r>
            <a:r>
              <a:rPr lang="en-US" baseline="30000" dirty="0"/>
              <a:t>[3]</a:t>
            </a:r>
            <a:r>
              <a:rPr lang="en-US" dirty="0"/>
              <a:t>=40</a:t>
            </a:r>
          </a:p>
        </p:txBody>
      </p:sp>
      <p:sp>
        <p:nvSpPr>
          <p:cNvPr id="251" name="TextBox 250">
            <a:extLst>
              <a:ext uri="{FF2B5EF4-FFF2-40B4-BE49-F238E27FC236}">
                <a16:creationId xmlns:a16="http://schemas.microsoft.com/office/drawing/2014/main" id="{6BE85C6C-735A-DF13-CFDF-394B35EA21C2}"/>
              </a:ext>
            </a:extLst>
          </p:cNvPr>
          <p:cNvSpPr txBox="1"/>
          <p:nvPr/>
        </p:nvSpPr>
        <p:spPr>
          <a:xfrm>
            <a:off x="6748563" y="2409825"/>
            <a:ext cx="1074345" cy="1200329"/>
          </a:xfrm>
          <a:prstGeom prst="rect">
            <a:avLst/>
          </a:prstGeom>
          <a:noFill/>
        </p:spPr>
        <p:txBody>
          <a:bodyPr wrap="square">
            <a:spAutoFit/>
          </a:bodyPr>
          <a:lstStyle/>
          <a:p>
            <a:r>
              <a:rPr lang="en-US" dirty="0"/>
              <a:t>5x5x40</a:t>
            </a:r>
          </a:p>
          <a:p>
            <a:r>
              <a:rPr lang="en-US" dirty="0"/>
              <a:t>c₁</a:t>
            </a:r>
            <a:r>
              <a:rPr lang="en-US" baseline="30000" dirty="0"/>
              <a:t>[3]</a:t>
            </a:r>
            <a:r>
              <a:rPr lang="en-US" dirty="0"/>
              <a:t>=5</a:t>
            </a:r>
          </a:p>
          <a:p>
            <a:r>
              <a:rPr lang="en-US" dirty="0"/>
              <a:t>c₂</a:t>
            </a:r>
            <a:r>
              <a:rPr lang="en-US" baseline="30000" dirty="0"/>
              <a:t>[3]</a:t>
            </a:r>
            <a:r>
              <a:rPr lang="en-US" dirty="0"/>
              <a:t>=5</a:t>
            </a:r>
          </a:p>
          <a:p>
            <a:r>
              <a:rPr lang="en-US" dirty="0" err="1"/>
              <a:t>n</a:t>
            </a:r>
            <a:r>
              <a:rPr lang="en-US" baseline="-25000" dirty="0" err="1"/>
              <a:t>C</a:t>
            </a:r>
            <a:r>
              <a:rPr lang="en-US" baseline="30000" dirty="0"/>
              <a:t>[3]</a:t>
            </a:r>
            <a:r>
              <a:rPr lang="en-US" dirty="0"/>
              <a:t>=20</a:t>
            </a:r>
          </a:p>
        </p:txBody>
      </p:sp>
      <p:sp>
        <p:nvSpPr>
          <p:cNvPr id="10" name="TextBox 9">
            <a:extLst>
              <a:ext uri="{FF2B5EF4-FFF2-40B4-BE49-F238E27FC236}">
                <a16:creationId xmlns:a16="http://schemas.microsoft.com/office/drawing/2014/main" id="{0CC62FE8-3FF6-0FC2-FCD0-84C23D8DD67C}"/>
              </a:ext>
            </a:extLst>
          </p:cNvPr>
          <p:cNvSpPr txBox="1"/>
          <p:nvPr/>
        </p:nvSpPr>
        <p:spPr>
          <a:xfrm rot="19016961">
            <a:off x="7004400" y="1605261"/>
            <a:ext cx="614252" cy="246221"/>
          </a:xfrm>
          <a:prstGeom prst="rect">
            <a:avLst/>
          </a:prstGeom>
          <a:noFill/>
        </p:spPr>
        <p:txBody>
          <a:bodyPr wrap="square" lIns="0" tIns="0" rIns="0" bIns="0">
            <a:spAutoFit/>
          </a:bodyPr>
          <a:lstStyle/>
          <a:p>
            <a:r>
              <a:rPr lang="en-US" sz="1600" dirty="0"/>
              <a:t>1,000</a:t>
            </a:r>
          </a:p>
        </p:txBody>
      </p:sp>
    </p:spTree>
    <p:extLst>
      <p:ext uri="{BB962C8B-B14F-4D97-AF65-F5344CB8AC3E}">
        <p14:creationId xmlns:p14="http://schemas.microsoft.com/office/powerpoint/2010/main" val="45251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a:xfrm>
            <a:off x="1393827" y="285750"/>
            <a:ext cx="7140573" cy="490538"/>
          </a:xfrm>
        </p:spPr>
        <p:txBody>
          <a:bodyPr/>
          <a:lstStyle/>
          <a:p>
            <a:r>
              <a:rPr lang="en-US" dirty="0"/>
              <a:t>Max </a:t>
            </a:r>
            <a:r>
              <a:rPr lang="en-US" dirty="0" err="1"/>
              <a:t>Strided</a:t>
            </a:r>
            <a:r>
              <a:rPr lang="en-US" dirty="0"/>
              <a:t>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727631" y="1647400"/>
          <a:ext cx="1905000" cy="19812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744756"/>
            <a:ext cx="3213042" cy="1200329"/>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724340" y="1120432"/>
            <a:ext cx="3213041" cy="646331"/>
          </a:xfrm>
          <a:prstGeom prst="rect">
            <a:avLst/>
          </a:prstGeom>
          <a:noFill/>
        </p:spPr>
        <p:txBody>
          <a:bodyPr wrap="square" rtlCol="0">
            <a:spAutoFit/>
          </a:bodyPr>
          <a:lstStyle/>
          <a:p>
            <a:r>
              <a:rPr lang="en-US" dirty="0" err="1"/>
              <a:t>Strided</a:t>
            </a:r>
            <a:r>
              <a:rPr lang="en-US" dirty="0"/>
              <a:t> max pooling matrix </a:t>
            </a:r>
            <a:br>
              <a:rPr lang="en-US" dirty="0"/>
            </a:br>
            <a:r>
              <a:rPr lang="en-US" dirty="0"/>
              <a:t>((n₁-f)/s +1) x ((n₂-f)/s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3891133061"/>
              </p:ext>
            </p:extLst>
          </p:nvPr>
        </p:nvGraphicFramePr>
        <p:xfrm>
          <a:off x="6620732" y="2175889"/>
          <a:ext cx="762000" cy="79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r>
                        <a:rPr lang="en-US" sz="2000" b="0" dirty="0">
                          <a:solidFill>
                            <a:schemeClr val="tx1"/>
                          </a:solidFill>
                        </a:rPr>
                        <a:t>5</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692246" y="3257550"/>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1483858" y="2442198"/>
            <a:ext cx="1133789" cy="1187795"/>
          </a:xfrm>
          <a:prstGeom prst="rect">
            <a:avLst/>
          </a:prstGeom>
          <a:solidFill>
            <a:schemeClr val="accent6">
              <a:lumMod val="75000"/>
              <a:alpha val="3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7000052" y="2572322"/>
            <a:ext cx="391348" cy="380428"/>
          </a:xfrm>
          <a:prstGeom prst="rect">
            <a:avLst/>
          </a:prstGeom>
          <a:solidFill>
            <a:schemeClr val="accent6">
              <a:lumMod val="75000"/>
              <a:alpha val="3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C8A6DBD8-25AB-096D-1052-B4255C2093EF}"/>
              </a:ext>
            </a:extLst>
          </p:cNvPr>
          <p:cNvSpPr/>
          <p:nvPr/>
        </p:nvSpPr>
        <p:spPr bwMode="auto">
          <a:xfrm>
            <a:off x="2200549" y="3257550"/>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 name="TextBox 13">
            <a:extLst>
              <a:ext uri="{FF2B5EF4-FFF2-40B4-BE49-F238E27FC236}">
                <a16:creationId xmlns:a16="http://schemas.microsoft.com/office/drawing/2014/main" id="{CBD8C2C3-D040-0CFA-A3E1-6B120F69441A}"/>
              </a:ext>
            </a:extLst>
          </p:cNvPr>
          <p:cNvSpPr txBox="1"/>
          <p:nvPr/>
        </p:nvSpPr>
        <p:spPr>
          <a:xfrm>
            <a:off x="4104688" y="3551267"/>
            <a:ext cx="1000712" cy="646331"/>
          </a:xfrm>
          <a:prstGeom prst="rect">
            <a:avLst/>
          </a:prstGeom>
          <a:noFill/>
        </p:spPr>
        <p:txBody>
          <a:bodyPr wrap="square" rtlCol="0">
            <a:spAutoFit/>
          </a:bodyPr>
          <a:lstStyle/>
          <a:p>
            <a:r>
              <a:rPr lang="en-US" dirty="0"/>
              <a:t>f = 3</a:t>
            </a:r>
          </a:p>
          <a:p>
            <a:r>
              <a:rPr lang="en-US" dirty="0"/>
              <a:t>s = 2</a:t>
            </a:r>
          </a:p>
        </p:txBody>
      </p:sp>
      <p:graphicFrame>
        <p:nvGraphicFramePr>
          <p:cNvPr id="15" name="Object 14">
            <a:extLst>
              <a:ext uri="{FF2B5EF4-FFF2-40B4-BE49-F238E27FC236}">
                <a16:creationId xmlns:a16="http://schemas.microsoft.com/office/drawing/2014/main" id="{077BAFDE-A0C2-A427-93F4-AEB7AD218297}"/>
              </a:ext>
            </a:extLst>
          </p:cNvPr>
          <p:cNvGraphicFramePr>
            <a:graphicFrameLocks noChangeAspect="1"/>
          </p:cNvGraphicFramePr>
          <p:nvPr>
            <p:extLst>
              <p:ext uri="{D42A27DB-BD31-4B8C-83A1-F6EECF244321}">
                <p14:modId xmlns:p14="http://schemas.microsoft.com/office/powerpoint/2010/main" val="1965461666"/>
              </p:ext>
            </p:extLst>
          </p:nvPr>
        </p:nvGraphicFramePr>
        <p:xfrm>
          <a:off x="2728216" y="1652632"/>
          <a:ext cx="1219200" cy="812800"/>
        </p:xfrm>
        <a:graphic>
          <a:graphicData uri="http://schemas.openxmlformats.org/presentationml/2006/ole">
            <mc:AlternateContent xmlns:mc="http://schemas.openxmlformats.org/markup-compatibility/2006">
              <mc:Choice xmlns:v="urn:schemas-microsoft-com:vml" Requires="v">
                <p:oleObj name="Equation" r:id="rId2" imgW="1218960" imgH="812520" progId="Equation.DSMT4">
                  <p:embed/>
                </p:oleObj>
              </mc:Choice>
              <mc:Fallback>
                <p:oleObj name="Equation" r:id="rId2" imgW="1218960" imgH="812520" progId="Equation.DSMT4">
                  <p:embed/>
                  <p:pic>
                    <p:nvPicPr>
                      <p:cNvPr id="15" name="Object 14">
                        <a:extLst>
                          <a:ext uri="{FF2B5EF4-FFF2-40B4-BE49-F238E27FC236}">
                            <a16:creationId xmlns:a16="http://schemas.microsoft.com/office/drawing/2014/main" id="{077BAFDE-A0C2-A427-93F4-AEB7AD218297}"/>
                          </a:ext>
                        </a:extLst>
                      </p:cNvPr>
                      <p:cNvPicPr/>
                      <p:nvPr/>
                    </p:nvPicPr>
                    <p:blipFill>
                      <a:blip r:embed="rId3"/>
                      <a:stretch>
                        <a:fillRect/>
                      </a:stretch>
                    </p:blipFill>
                    <p:spPr>
                      <a:xfrm>
                        <a:off x="2728216" y="1652632"/>
                        <a:ext cx="1219200" cy="812800"/>
                      </a:xfrm>
                      <a:prstGeom prst="rect">
                        <a:avLst/>
                      </a:prstGeom>
                    </p:spPr>
                  </p:pic>
                </p:oleObj>
              </mc:Fallback>
            </mc:AlternateContent>
          </a:graphicData>
        </a:graphic>
      </p:graphicFrame>
      <p:cxnSp>
        <p:nvCxnSpPr>
          <p:cNvPr id="16" name="Straight Arrow Connector 15">
            <a:extLst>
              <a:ext uri="{FF2B5EF4-FFF2-40B4-BE49-F238E27FC236}">
                <a16:creationId xmlns:a16="http://schemas.microsoft.com/office/drawing/2014/main" id="{D30FE8DD-CF25-97EB-EE4F-705C0A74F6D7}"/>
              </a:ext>
            </a:extLst>
          </p:cNvPr>
          <p:cNvCxnSpPr/>
          <p:nvPr/>
        </p:nvCxnSpPr>
        <p:spPr bwMode="auto">
          <a:xfrm>
            <a:off x="838200" y="1531244"/>
            <a:ext cx="762000" cy="0"/>
          </a:xfrm>
          <a:prstGeom prst="straightConnector1">
            <a:avLst/>
          </a:prstGeom>
          <a:solidFill>
            <a:schemeClr val="accent1"/>
          </a:solidFill>
          <a:ln w="381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DE27B630-47D7-E98C-B03F-568DC76305AB}"/>
              </a:ext>
            </a:extLst>
          </p:cNvPr>
          <p:cNvCxnSpPr/>
          <p:nvPr/>
        </p:nvCxnSpPr>
        <p:spPr bwMode="auto">
          <a:xfrm>
            <a:off x="533400" y="1766763"/>
            <a:ext cx="0" cy="804987"/>
          </a:xfrm>
          <a:prstGeom prst="straightConnector1">
            <a:avLst/>
          </a:prstGeom>
          <a:solidFill>
            <a:schemeClr val="accent1"/>
          </a:solidFill>
          <a:ln w="38100" cap="flat" cmpd="sng" algn="ctr">
            <a:solidFill>
              <a:schemeClr val="tx1"/>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0EFC2643-8E14-6442-B53C-148BA72E2657}"/>
              </a:ext>
            </a:extLst>
          </p:cNvPr>
          <p:cNvSpPr txBox="1"/>
          <p:nvPr/>
        </p:nvSpPr>
        <p:spPr>
          <a:xfrm>
            <a:off x="3129800" y="2473432"/>
            <a:ext cx="398628" cy="461665"/>
          </a:xfrm>
          <a:prstGeom prst="rect">
            <a:avLst/>
          </a:prstGeom>
          <a:noFill/>
        </p:spPr>
        <p:txBody>
          <a:bodyPr wrap="square" rtlCol="0">
            <a:spAutoFit/>
          </a:bodyPr>
          <a:lstStyle/>
          <a:p>
            <a:r>
              <a:rPr lang="en-US" sz="2400" dirty="0"/>
              <a:t>*</a:t>
            </a:r>
          </a:p>
        </p:txBody>
      </p:sp>
      <p:sp>
        <p:nvSpPr>
          <p:cNvPr id="21" name="TextBox 20">
            <a:extLst>
              <a:ext uri="{FF2B5EF4-FFF2-40B4-BE49-F238E27FC236}">
                <a16:creationId xmlns:a16="http://schemas.microsoft.com/office/drawing/2014/main" id="{A510FDB6-CDA0-C3FB-FDA7-78697656ECEC}"/>
              </a:ext>
            </a:extLst>
          </p:cNvPr>
          <p:cNvSpPr txBox="1"/>
          <p:nvPr/>
        </p:nvSpPr>
        <p:spPr>
          <a:xfrm>
            <a:off x="5477302" y="2386431"/>
            <a:ext cx="398628"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3572802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a:xfrm>
            <a:off x="1393827" y="285750"/>
            <a:ext cx="7140573" cy="490538"/>
          </a:xfrm>
        </p:spPr>
        <p:txBody>
          <a:bodyPr/>
          <a:lstStyle/>
          <a:p>
            <a:r>
              <a:rPr lang="en-US" dirty="0"/>
              <a:t>Max </a:t>
            </a:r>
            <a:r>
              <a:rPr lang="en-US" dirty="0" err="1"/>
              <a:t>Strided</a:t>
            </a:r>
            <a:r>
              <a:rPr lang="en-US" dirty="0"/>
              <a:t>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nvGraphicFramePr>
        <p:xfrm>
          <a:off x="727631" y="1647400"/>
          <a:ext cx="1905000" cy="19812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744756"/>
            <a:ext cx="3213042" cy="1200329"/>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724340" y="1120432"/>
            <a:ext cx="3213041" cy="646331"/>
          </a:xfrm>
          <a:prstGeom prst="rect">
            <a:avLst/>
          </a:prstGeom>
          <a:noFill/>
        </p:spPr>
        <p:txBody>
          <a:bodyPr wrap="square" rtlCol="0">
            <a:spAutoFit/>
          </a:bodyPr>
          <a:lstStyle/>
          <a:p>
            <a:r>
              <a:rPr lang="en-US" dirty="0" err="1"/>
              <a:t>Strided</a:t>
            </a:r>
            <a:r>
              <a:rPr lang="en-US" dirty="0"/>
              <a:t> max pooling matrix </a:t>
            </a:r>
            <a:br>
              <a:rPr lang="en-US" dirty="0"/>
            </a:br>
            <a:r>
              <a:rPr lang="en-US" dirty="0"/>
              <a:t>((n₁-f)/s +1) x ((n₂-f)/s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nvGraphicFramePr>
        <p:xfrm>
          <a:off x="6620732" y="2175889"/>
          <a:ext cx="762000" cy="79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r>
                        <a:rPr lang="en-US" sz="2000" b="0" dirty="0">
                          <a:solidFill>
                            <a:schemeClr val="tx1"/>
                          </a:solidFill>
                        </a:rPr>
                        <a:t>5</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chemeClr val="tx1"/>
                          </a:solidFill>
                        </a:rPr>
                        <a:t>9</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692246" y="3257550"/>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4" name="TextBox 13">
            <a:extLst>
              <a:ext uri="{FF2B5EF4-FFF2-40B4-BE49-F238E27FC236}">
                <a16:creationId xmlns:a16="http://schemas.microsoft.com/office/drawing/2014/main" id="{CBD8C2C3-D040-0CFA-A3E1-6B120F69441A}"/>
              </a:ext>
            </a:extLst>
          </p:cNvPr>
          <p:cNvSpPr txBox="1"/>
          <p:nvPr/>
        </p:nvSpPr>
        <p:spPr>
          <a:xfrm>
            <a:off x="4104688" y="3551267"/>
            <a:ext cx="1000712" cy="646331"/>
          </a:xfrm>
          <a:prstGeom prst="rect">
            <a:avLst/>
          </a:prstGeom>
          <a:noFill/>
        </p:spPr>
        <p:txBody>
          <a:bodyPr wrap="square" rtlCol="0">
            <a:spAutoFit/>
          </a:bodyPr>
          <a:lstStyle/>
          <a:p>
            <a:r>
              <a:rPr lang="en-US" dirty="0"/>
              <a:t>f = 3</a:t>
            </a:r>
          </a:p>
          <a:p>
            <a:r>
              <a:rPr lang="en-US" dirty="0"/>
              <a:t>s = 2</a:t>
            </a:r>
          </a:p>
        </p:txBody>
      </p:sp>
      <p:graphicFrame>
        <p:nvGraphicFramePr>
          <p:cNvPr id="11" name="Object 10">
            <a:extLst>
              <a:ext uri="{FF2B5EF4-FFF2-40B4-BE49-F238E27FC236}">
                <a16:creationId xmlns:a16="http://schemas.microsoft.com/office/drawing/2014/main" id="{3414CC43-DEB0-6ECF-EF3F-AFC3A29FB5FA}"/>
              </a:ext>
            </a:extLst>
          </p:cNvPr>
          <p:cNvGraphicFramePr>
            <a:graphicFrameLocks noChangeAspect="1"/>
          </p:cNvGraphicFramePr>
          <p:nvPr>
            <p:extLst>
              <p:ext uri="{D42A27DB-BD31-4B8C-83A1-F6EECF244321}">
                <p14:modId xmlns:p14="http://schemas.microsoft.com/office/powerpoint/2010/main" val="1884111101"/>
              </p:ext>
            </p:extLst>
          </p:nvPr>
        </p:nvGraphicFramePr>
        <p:xfrm>
          <a:off x="2728216" y="1652632"/>
          <a:ext cx="1219200" cy="812800"/>
        </p:xfrm>
        <a:graphic>
          <a:graphicData uri="http://schemas.openxmlformats.org/presentationml/2006/ole">
            <mc:AlternateContent xmlns:mc="http://schemas.openxmlformats.org/markup-compatibility/2006">
              <mc:Choice xmlns:v="urn:schemas-microsoft-com:vml" Requires="v">
                <p:oleObj name="Equation" r:id="rId2" imgW="1218960" imgH="812520" progId="Equation.DSMT4">
                  <p:embed/>
                </p:oleObj>
              </mc:Choice>
              <mc:Fallback>
                <p:oleObj name="Equation" r:id="rId2" imgW="1218960" imgH="812520" progId="Equation.DSMT4">
                  <p:embed/>
                  <p:pic>
                    <p:nvPicPr>
                      <p:cNvPr id="15" name="Object 14">
                        <a:extLst>
                          <a:ext uri="{FF2B5EF4-FFF2-40B4-BE49-F238E27FC236}">
                            <a16:creationId xmlns:a16="http://schemas.microsoft.com/office/drawing/2014/main" id="{077BAFDE-A0C2-A427-93F4-AEB7AD218297}"/>
                          </a:ext>
                        </a:extLst>
                      </p:cNvPr>
                      <p:cNvPicPr/>
                      <p:nvPr/>
                    </p:nvPicPr>
                    <p:blipFill>
                      <a:blip r:embed="rId3"/>
                      <a:stretch>
                        <a:fillRect/>
                      </a:stretch>
                    </p:blipFill>
                    <p:spPr>
                      <a:xfrm>
                        <a:off x="2728216" y="1652632"/>
                        <a:ext cx="1219200" cy="812800"/>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1495658E-85F1-10AE-84CD-3B61A8F762BE}"/>
              </a:ext>
            </a:extLst>
          </p:cNvPr>
          <p:cNvSpPr txBox="1"/>
          <p:nvPr/>
        </p:nvSpPr>
        <p:spPr>
          <a:xfrm>
            <a:off x="3129800" y="2473432"/>
            <a:ext cx="398628" cy="461665"/>
          </a:xfrm>
          <a:prstGeom prst="rect">
            <a:avLst/>
          </a:prstGeom>
          <a:noFill/>
        </p:spPr>
        <p:txBody>
          <a:bodyPr wrap="square" rtlCol="0">
            <a:spAutoFit/>
          </a:bodyPr>
          <a:lstStyle/>
          <a:p>
            <a:r>
              <a:rPr lang="en-US" sz="2400" dirty="0"/>
              <a:t>*</a:t>
            </a:r>
          </a:p>
        </p:txBody>
      </p:sp>
      <p:sp>
        <p:nvSpPr>
          <p:cNvPr id="13" name="TextBox 12">
            <a:extLst>
              <a:ext uri="{FF2B5EF4-FFF2-40B4-BE49-F238E27FC236}">
                <a16:creationId xmlns:a16="http://schemas.microsoft.com/office/drawing/2014/main" id="{C3B6E634-36E4-4006-1096-C9BC4E135F0A}"/>
              </a:ext>
            </a:extLst>
          </p:cNvPr>
          <p:cNvSpPr txBox="1"/>
          <p:nvPr/>
        </p:nvSpPr>
        <p:spPr>
          <a:xfrm>
            <a:off x="5477302" y="2386431"/>
            <a:ext cx="398628"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937748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CF19DB-EBB4-E3FA-FD2D-657035F4FC42}"/>
              </a:ext>
            </a:extLst>
          </p:cNvPr>
          <p:cNvSpPr txBox="1"/>
          <p:nvPr/>
        </p:nvSpPr>
        <p:spPr>
          <a:xfrm rot="20891098">
            <a:off x="1895007" y="2120486"/>
            <a:ext cx="6294493" cy="646331"/>
          </a:xfrm>
          <a:prstGeom prst="rect">
            <a:avLst/>
          </a:prstGeom>
          <a:noFill/>
        </p:spPr>
        <p:txBody>
          <a:bodyPr wrap="square" rtlCol="0">
            <a:spAutoFit/>
          </a:bodyPr>
          <a:lstStyle/>
          <a:p>
            <a:r>
              <a:rPr lang="en-US" sz="3600" dirty="0">
                <a:solidFill>
                  <a:srgbClr val="333399"/>
                </a:solidFill>
              </a:rPr>
              <a:t>Multichannel Pooling</a:t>
            </a:r>
          </a:p>
        </p:txBody>
      </p:sp>
    </p:spTree>
    <p:extLst>
      <p:ext uri="{BB962C8B-B14F-4D97-AF65-F5344CB8AC3E}">
        <p14:creationId xmlns:p14="http://schemas.microsoft.com/office/powerpoint/2010/main" val="1018356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1DC7-DC7D-DB2A-393B-A934FA839862}"/>
              </a:ext>
            </a:extLst>
          </p:cNvPr>
          <p:cNvSpPr>
            <a:spLocks noGrp="1"/>
          </p:cNvSpPr>
          <p:nvPr>
            <p:ph type="title"/>
          </p:nvPr>
        </p:nvSpPr>
        <p:spPr/>
        <p:txBody>
          <a:bodyPr/>
          <a:lstStyle/>
          <a:p>
            <a:r>
              <a:rPr lang="en-US" dirty="0"/>
              <a:t>Multichannel Pooling</a:t>
            </a:r>
          </a:p>
        </p:txBody>
      </p:sp>
      <p:sp>
        <p:nvSpPr>
          <p:cNvPr id="3" name="Content Placeholder 2">
            <a:extLst>
              <a:ext uri="{FF2B5EF4-FFF2-40B4-BE49-F238E27FC236}">
                <a16:creationId xmlns:a16="http://schemas.microsoft.com/office/drawing/2014/main" id="{60914873-B8B4-A70E-2792-7F34449234E5}"/>
              </a:ext>
            </a:extLst>
          </p:cNvPr>
          <p:cNvSpPr>
            <a:spLocks noGrp="1"/>
          </p:cNvSpPr>
          <p:nvPr>
            <p:ph idx="1"/>
          </p:nvPr>
        </p:nvSpPr>
        <p:spPr>
          <a:xfrm>
            <a:off x="762001" y="1352550"/>
            <a:ext cx="7239000" cy="1295400"/>
          </a:xfrm>
        </p:spPr>
        <p:txBody>
          <a:bodyPr/>
          <a:lstStyle/>
          <a:p>
            <a:r>
              <a:rPr lang="en-US" dirty="0"/>
              <a:t>When processing multi-channel input data, the pooling layer pools each input channel separately, rather than adding the inputs of each channel by channel as in a convolutional layer. </a:t>
            </a:r>
          </a:p>
          <a:p>
            <a:r>
              <a:rPr lang="en-US" dirty="0"/>
              <a:t>This means that the number of output channels for the pooling layer is the same as the number of input channels.</a:t>
            </a:r>
          </a:p>
        </p:txBody>
      </p:sp>
    </p:spTree>
    <p:extLst>
      <p:ext uri="{BB962C8B-B14F-4D97-AF65-F5344CB8AC3E}">
        <p14:creationId xmlns:p14="http://schemas.microsoft.com/office/powerpoint/2010/main" val="427185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D129-E7D9-C475-10E9-047E1364749C}"/>
              </a:ext>
            </a:extLst>
          </p:cNvPr>
          <p:cNvSpPr>
            <a:spLocks noGrp="1"/>
          </p:cNvSpPr>
          <p:nvPr>
            <p:ph type="title"/>
          </p:nvPr>
        </p:nvSpPr>
        <p:spPr/>
        <p:txBody>
          <a:bodyPr/>
          <a:lstStyle/>
          <a:p>
            <a:r>
              <a:rPr lang="en-US" dirty="0"/>
              <a:t>Multichannel Pooling</a:t>
            </a:r>
          </a:p>
        </p:txBody>
      </p:sp>
      <p:sp>
        <p:nvSpPr>
          <p:cNvPr id="3" name="Content Placeholder 2">
            <a:extLst>
              <a:ext uri="{FF2B5EF4-FFF2-40B4-BE49-F238E27FC236}">
                <a16:creationId xmlns:a16="http://schemas.microsoft.com/office/drawing/2014/main" id="{87053688-719F-09C6-4CC3-D2DAC66654A6}"/>
              </a:ext>
            </a:extLst>
          </p:cNvPr>
          <p:cNvSpPr>
            <a:spLocks noGrp="1"/>
          </p:cNvSpPr>
          <p:nvPr>
            <p:ph idx="1"/>
          </p:nvPr>
        </p:nvSpPr>
        <p:spPr>
          <a:xfrm>
            <a:off x="228600" y="870683"/>
            <a:ext cx="8686800" cy="612691"/>
          </a:xfrm>
        </p:spPr>
        <p:txBody>
          <a:bodyPr/>
          <a:lstStyle/>
          <a:p>
            <a:r>
              <a:rPr lang="en-US" sz="1800" dirty="0"/>
              <a:t>When processing multi-channel input data, the pooling layer pools each input channel separately. </a:t>
            </a:r>
          </a:p>
          <a:p>
            <a:r>
              <a:rPr lang="en-US" sz="1800" dirty="0"/>
              <a:t>This means that the number of output channels for the pooling layer is the same as the number of input channels.</a:t>
            </a:r>
          </a:p>
          <a:p>
            <a:endParaRPr lang="en-US" sz="1800" dirty="0"/>
          </a:p>
          <a:p>
            <a:endParaRPr lang="en-US" sz="1800" dirty="0"/>
          </a:p>
        </p:txBody>
      </p:sp>
      <p:grpSp>
        <p:nvGrpSpPr>
          <p:cNvPr id="47" name="Group 46">
            <a:extLst>
              <a:ext uri="{FF2B5EF4-FFF2-40B4-BE49-F238E27FC236}">
                <a16:creationId xmlns:a16="http://schemas.microsoft.com/office/drawing/2014/main" id="{2607621A-7D46-ED03-3694-3786BE482D2F}"/>
              </a:ext>
            </a:extLst>
          </p:cNvPr>
          <p:cNvGrpSpPr/>
          <p:nvPr/>
        </p:nvGrpSpPr>
        <p:grpSpPr>
          <a:xfrm>
            <a:off x="1066800" y="2038349"/>
            <a:ext cx="7391400" cy="2810605"/>
            <a:chOff x="946627" y="1938555"/>
            <a:chExt cx="7511573" cy="2910400"/>
          </a:xfrm>
        </p:grpSpPr>
        <p:grpSp>
          <p:nvGrpSpPr>
            <p:cNvPr id="22" name="Group 21">
              <a:extLst>
                <a:ext uri="{FF2B5EF4-FFF2-40B4-BE49-F238E27FC236}">
                  <a16:creationId xmlns:a16="http://schemas.microsoft.com/office/drawing/2014/main" id="{07FD9E0C-7DB6-6FA9-7681-6FDC7DF5A6DD}"/>
                </a:ext>
              </a:extLst>
            </p:cNvPr>
            <p:cNvGrpSpPr/>
            <p:nvPr/>
          </p:nvGrpSpPr>
          <p:grpSpPr>
            <a:xfrm>
              <a:off x="5793122" y="2725652"/>
              <a:ext cx="1184590" cy="1051648"/>
              <a:chOff x="6695332" y="2141465"/>
              <a:chExt cx="1964469" cy="1936433"/>
            </a:xfrm>
          </p:grpSpPr>
          <p:sp>
            <p:nvSpPr>
              <p:cNvPr id="26" name="Rectangle 25">
                <a:extLst>
                  <a:ext uri="{FF2B5EF4-FFF2-40B4-BE49-F238E27FC236}">
                    <a16:creationId xmlns:a16="http://schemas.microsoft.com/office/drawing/2014/main" id="{002775A2-B517-5897-E3BC-005813DFCA1A}"/>
                  </a:ext>
                </a:extLst>
              </p:cNvPr>
              <p:cNvSpPr/>
              <p:nvPr/>
            </p:nvSpPr>
            <p:spPr bwMode="auto">
              <a:xfrm>
                <a:off x="6695333" y="2141465"/>
                <a:ext cx="1964468" cy="1936433"/>
              </a:xfrm>
              <a:prstGeom prst="rect">
                <a:avLst/>
              </a:prstGeom>
              <a:solidFill>
                <a:srgbClr val="FEEEA8"/>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9" name="Group 28">
                <a:extLst>
                  <a:ext uri="{FF2B5EF4-FFF2-40B4-BE49-F238E27FC236}">
                    <a16:creationId xmlns:a16="http://schemas.microsoft.com/office/drawing/2014/main" id="{DA5A8F76-54EA-F300-2387-5B670881271D}"/>
                  </a:ext>
                </a:extLst>
              </p:cNvPr>
              <p:cNvGrpSpPr/>
              <p:nvPr/>
            </p:nvGrpSpPr>
            <p:grpSpPr>
              <a:xfrm>
                <a:off x="6695332" y="2625573"/>
                <a:ext cx="1964469" cy="968216"/>
                <a:chOff x="1282885" y="3024523"/>
                <a:chExt cx="1964469" cy="968216"/>
              </a:xfrm>
            </p:grpSpPr>
            <p:cxnSp>
              <p:nvCxnSpPr>
                <p:cNvPr id="34" name="Straight Connector 33">
                  <a:extLst>
                    <a:ext uri="{FF2B5EF4-FFF2-40B4-BE49-F238E27FC236}">
                      <a16:creationId xmlns:a16="http://schemas.microsoft.com/office/drawing/2014/main" id="{A34B3EDF-ABA0-89F4-D678-20A47B2566EA}"/>
                    </a:ext>
                  </a:extLst>
                </p:cNvPr>
                <p:cNvCxnSpPr/>
                <p:nvPr/>
              </p:nvCxnSpPr>
              <p:spPr bwMode="auto">
                <a:xfrm>
                  <a:off x="1282885" y="3024523"/>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F3FD8E20-DD17-D952-84A4-BC6BAC4B0CAD}"/>
                    </a:ext>
                  </a:extLst>
                </p:cNvPr>
                <p:cNvCxnSpPr/>
                <p:nvPr/>
              </p:nvCxnSpPr>
              <p:spPr bwMode="auto">
                <a:xfrm>
                  <a:off x="1282886" y="3508631"/>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154569F2-DC1D-FC99-BC03-F43FB0EA4232}"/>
                    </a:ext>
                  </a:extLst>
                </p:cNvPr>
                <p:cNvCxnSpPr/>
                <p:nvPr/>
              </p:nvCxnSpPr>
              <p:spPr bwMode="auto">
                <a:xfrm>
                  <a:off x="1282886" y="3992739"/>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0" name="Group 29">
                <a:extLst>
                  <a:ext uri="{FF2B5EF4-FFF2-40B4-BE49-F238E27FC236}">
                    <a16:creationId xmlns:a16="http://schemas.microsoft.com/office/drawing/2014/main" id="{96D73AE2-C8E2-6818-74F8-64B4D27624DA}"/>
                  </a:ext>
                </a:extLst>
              </p:cNvPr>
              <p:cNvGrpSpPr/>
              <p:nvPr/>
            </p:nvGrpSpPr>
            <p:grpSpPr>
              <a:xfrm rot="5400000">
                <a:off x="6753543" y="2618571"/>
                <a:ext cx="1848039" cy="982235"/>
                <a:chOff x="4191000" y="1598396"/>
                <a:chExt cx="1524000" cy="596901"/>
              </a:xfrm>
              <a:solidFill>
                <a:srgbClr val="FF0000"/>
              </a:solidFill>
            </p:grpSpPr>
            <p:cxnSp>
              <p:nvCxnSpPr>
                <p:cNvPr id="31" name="Straight Connector 30">
                  <a:extLst>
                    <a:ext uri="{FF2B5EF4-FFF2-40B4-BE49-F238E27FC236}">
                      <a16:creationId xmlns:a16="http://schemas.microsoft.com/office/drawing/2014/main" id="{D07BD1E4-CA4D-582C-EA19-8F009762442C}"/>
                    </a:ext>
                  </a:extLst>
                </p:cNvPr>
                <p:cNvCxnSpPr/>
                <p:nvPr/>
              </p:nvCxnSpPr>
              <p:spPr bwMode="auto">
                <a:xfrm>
                  <a:off x="4191000" y="15983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 name="Straight Connector 31">
                  <a:extLst>
                    <a:ext uri="{FF2B5EF4-FFF2-40B4-BE49-F238E27FC236}">
                      <a16:creationId xmlns:a16="http://schemas.microsoft.com/office/drawing/2014/main" id="{825ACD96-6B3C-12FE-6944-DA16A41E1181}"/>
                    </a:ext>
                  </a:extLst>
                </p:cNvPr>
                <p:cNvCxnSpPr/>
                <p:nvPr/>
              </p:nvCxnSpPr>
              <p:spPr bwMode="auto">
                <a:xfrm>
                  <a:off x="4191000" y="189684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A445FB18-2286-2D34-70E3-CB6F369610B0}"/>
                    </a:ext>
                  </a:extLst>
                </p:cNvPr>
                <p:cNvCxnSpPr/>
                <p:nvPr/>
              </p:nvCxnSpPr>
              <p:spPr bwMode="auto">
                <a:xfrm>
                  <a:off x="4191000" y="2195297"/>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37" name="TextBox 36">
              <a:extLst>
                <a:ext uri="{FF2B5EF4-FFF2-40B4-BE49-F238E27FC236}">
                  <a16:creationId xmlns:a16="http://schemas.microsoft.com/office/drawing/2014/main" id="{68D015AD-F2DA-615E-1957-A6A82E15B015}"/>
                </a:ext>
              </a:extLst>
            </p:cNvPr>
            <p:cNvSpPr txBox="1"/>
            <p:nvPr/>
          </p:nvSpPr>
          <p:spPr>
            <a:xfrm>
              <a:off x="5796373" y="2703784"/>
              <a:ext cx="316094" cy="324616"/>
            </a:xfrm>
            <a:prstGeom prst="rect">
              <a:avLst/>
            </a:prstGeom>
            <a:solidFill>
              <a:schemeClr val="accent1">
                <a:lumMod val="40000"/>
                <a:lumOff val="60000"/>
              </a:schemeClr>
            </a:solidFill>
            <a:ln>
              <a:solidFill>
                <a:schemeClr val="tx1"/>
              </a:solidFill>
            </a:ln>
          </p:spPr>
          <p:txBody>
            <a:bodyPr wrap="square" lIns="0" tIns="45720" rIns="0" bIns="45720" rtlCol="0">
              <a:spAutoFit/>
            </a:bodyPr>
            <a:lstStyle/>
            <a:p>
              <a:pPr algn="ctr"/>
              <a:endParaRPr lang="en-US" dirty="0"/>
            </a:p>
          </p:txBody>
        </p:sp>
        <p:grpSp>
          <p:nvGrpSpPr>
            <p:cNvPr id="4" name="Group 3">
              <a:extLst>
                <a:ext uri="{FF2B5EF4-FFF2-40B4-BE49-F238E27FC236}">
                  <a16:creationId xmlns:a16="http://schemas.microsoft.com/office/drawing/2014/main" id="{51012F48-1522-195F-F418-74012A95043E}"/>
                </a:ext>
              </a:extLst>
            </p:cNvPr>
            <p:cNvGrpSpPr/>
            <p:nvPr/>
          </p:nvGrpSpPr>
          <p:grpSpPr>
            <a:xfrm>
              <a:off x="5623437" y="2854260"/>
              <a:ext cx="1184590" cy="1051648"/>
              <a:chOff x="6695332" y="2141465"/>
              <a:chExt cx="1964469" cy="1936433"/>
            </a:xfrm>
          </p:grpSpPr>
          <p:sp>
            <p:nvSpPr>
              <p:cNvPr id="5" name="Rectangle 4">
                <a:extLst>
                  <a:ext uri="{FF2B5EF4-FFF2-40B4-BE49-F238E27FC236}">
                    <a16:creationId xmlns:a16="http://schemas.microsoft.com/office/drawing/2014/main" id="{90FB7A69-444B-240B-25D3-75E4BD6CEB72}"/>
                  </a:ext>
                </a:extLst>
              </p:cNvPr>
              <p:cNvSpPr/>
              <p:nvPr/>
            </p:nvSpPr>
            <p:spPr bwMode="auto">
              <a:xfrm>
                <a:off x="6695333" y="2141465"/>
                <a:ext cx="1964468" cy="1936433"/>
              </a:xfrm>
              <a:prstGeom prst="rect">
                <a:avLst/>
              </a:prstGeom>
              <a:solidFill>
                <a:srgbClr val="FEEEA8"/>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 name="Group 5">
                <a:extLst>
                  <a:ext uri="{FF2B5EF4-FFF2-40B4-BE49-F238E27FC236}">
                    <a16:creationId xmlns:a16="http://schemas.microsoft.com/office/drawing/2014/main" id="{F69A24DA-E409-ACDC-6268-851E9A03B4AC}"/>
                  </a:ext>
                </a:extLst>
              </p:cNvPr>
              <p:cNvGrpSpPr/>
              <p:nvPr/>
            </p:nvGrpSpPr>
            <p:grpSpPr>
              <a:xfrm>
                <a:off x="6695332" y="2625573"/>
                <a:ext cx="1964469" cy="968216"/>
                <a:chOff x="1282885" y="3024523"/>
                <a:chExt cx="1964469" cy="968216"/>
              </a:xfrm>
            </p:grpSpPr>
            <p:cxnSp>
              <p:nvCxnSpPr>
                <p:cNvPr id="13" name="Straight Connector 12">
                  <a:extLst>
                    <a:ext uri="{FF2B5EF4-FFF2-40B4-BE49-F238E27FC236}">
                      <a16:creationId xmlns:a16="http://schemas.microsoft.com/office/drawing/2014/main" id="{07746F65-3065-47C6-A6FB-A7EC279EA3FE}"/>
                    </a:ext>
                  </a:extLst>
                </p:cNvPr>
                <p:cNvCxnSpPr/>
                <p:nvPr/>
              </p:nvCxnSpPr>
              <p:spPr bwMode="auto">
                <a:xfrm>
                  <a:off x="1282885" y="3024523"/>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6C960929-E47C-D0AE-DAA5-B6336C0109AC}"/>
                    </a:ext>
                  </a:extLst>
                </p:cNvPr>
                <p:cNvCxnSpPr/>
                <p:nvPr/>
              </p:nvCxnSpPr>
              <p:spPr bwMode="auto">
                <a:xfrm>
                  <a:off x="1282886" y="3508631"/>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1" name="Straight Connector 20">
                  <a:extLst>
                    <a:ext uri="{FF2B5EF4-FFF2-40B4-BE49-F238E27FC236}">
                      <a16:creationId xmlns:a16="http://schemas.microsoft.com/office/drawing/2014/main" id="{B75889FC-A959-36C3-59E5-AE89A10BD70D}"/>
                    </a:ext>
                  </a:extLst>
                </p:cNvPr>
                <p:cNvCxnSpPr/>
                <p:nvPr/>
              </p:nvCxnSpPr>
              <p:spPr bwMode="auto">
                <a:xfrm>
                  <a:off x="1282886" y="3992739"/>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7" name="Group 6">
                <a:extLst>
                  <a:ext uri="{FF2B5EF4-FFF2-40B4-BE49-F238E27FC236}">
                    <a16:creationId xmlns:a16="http://schemas.microsoft.com/office/drawing/2014/main" id="{509F98A9-5FB3-1875-EA7E-63FDE88212EB}"/>
                  </a:ext>
                </a:extLst>
              </p:cNvPr>
              <p:cNvGrpSpPr/>
              <p:nvPr/>
            </p:nvGrpSpPr>
            <p:grpSpPr>
              <a:xfrm rot="5400000">
                <a:off x="6753543" y="2618571"/>
                <a:ext cx="1848039" cy="982235"/>
                <a:chOff x="4191000" y="1598396"/>
                <a:chExt cx="1524000" cy="596901"/>
              </a:xfrm>
              <a:solidFill>
                <a:srgbClr val="FF0000"/>
              </a:solidFill>
            </p:grpSpPr>
            <p:cxnSp>
              <p:nvCxnSpPr>
                <p:cNvPr id="8" name="Straight Connector 7">
                  <a:extLst>
                    <a:ext uri="{FF2B5EF4-FFF2-40B4-BE49-F238E27FC236}">
                      <a16:creationId xmlns:a16="http://schemas.microsoft.com/office/drawing/2014/main" id="{F023F7AC-6B09-6C13-DBCF-A40E2D3A2E66}"/>
                    </a:ext>
                  </a:extLst>
                </p:cNvPr>
                <p:cNvCxnSpPr/>
                <p:nvPr/>
              </p:nvCxnSpPr>
              <p:spPr bwMode="auto">
                <a:xfrm>
                  <a:off x="4191000" y="15983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 name="Straight Connector 8">
                  <a:extLst>
                    <a:ext uri="{FF2B5EF4-FFF2-40B4-BE49-F238E27FC236}">
                      <a16:creationId xmlns:a16="http://schemas.microsoft.com/office/drawing/2014/main" id="{3A747A89-1B6E-8CDB-8396-035258AAC767}"/>
                    </a:ext>
                  </a:extLst>
                </p:cNvPr>
                <p:cNvCxnSpPr/>
                <p:nvPr/>
              </p:nvCxnSpPr>
              <p:spPr bwMode="auto">
                <a:xfrm>
                  <a:off x="4191000" y="189684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1" name="Straight Connector 10">
                  <a:extLst>
                    <a:ext uri="{FF2B5EF4-FFF2-40B4-BE49-F238E27FC236}">
                      <a16:creationId xmlns:a16="http://schemas.microsoft.com/office/drawing/2014/main" id="{A07E5272-2AB3-E555-4EF4-7B2C2683E825}"/>
                    </a:ext>
                  </a:extLst>
                </p:cNvPr>
                <p:cNvCxnSpPr/>
                <p:nvPr/>
              </p:nvCxnSpPr>
              <p:spPr bwMode="auto">
                <a:xfrm>
                  <a:off x="4191000" y="2195297"/>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10" name="TextBox 9">
              <a:extLst>
                <a:ext uri="{FF2B5EF4-FFF2-40B4-BE49-F238E27FC236}">
                  <a16:creationId xmlns:a16="http://schemas.microsoft.com/office/drawing/2014/main" id="{645FFEBE-E2DA-A589-DA21-E99F25C8DAD9}"/>
                </a:ext>
              </a:extLst>
            </p:cNvPr>
            <p:cNvSpPr txBox="1"/>
            <p:nvPr/>
          </p:nvSpPr>
          <p:spPr>
            <a:xfrm>
              <a:off x="4057444" y="3923100"/>
              <a:ext cx="660928" cy="382446"/>
            </a:xfrm>
            <a:prstGeom prst="rect">
              <a:avLst/>
            </a:prstGeom>
            <a:noFill/>
          </p:spPr>
          <p:txBody>
            <a:bodyPr wrap="square" rtlCol="0">
              <a:spAutoFit/>
            </a:bodyPr>
            <a:lstStyle/>
            <a:p>
              <a:r>
                <a:rPr lang="en-US" dirty="0"/>
                <a:t>f x f</a:t>
              </a:r>
            </a:p>
          </p:txBody>
        </p:sp>
        <p:grpSp>
          <p:nvGrpSpPr>
            <p:cNvPr id="194" name="Group 193">
              <a:extLst>
                <a:ext uri="{FF2B5EF4-FFF2-40B4-BE49-F238E27FC236}">
                  <a16:creationId xmlns:a16="http://schemas.microsoft.com/office/drawing/2014/main" id="{673240BD-FB60-6954-F75C-9123B89C0518}"/>
                </a:ext>
              </a:extLst>
            </p:cNvPr>
            <p:cNvGrpSpPr/>
            <p:nvPr/>
          </p:nvGrpSpPr>
          <p:grpSpPr>
            <a:xfrm>
              <a:off x="3890768" y="3039758"/>
              <a:ext cx="903276" cy="839783"/>
              <a:chOff x="1282881" y="2535079"/>
              <a:chExt cx="1964473" cy="1936433"/>
            </a:xfrm>
            <a:solidFill>
              <a:schemeClr val="bg1"/>
            </a:solidFill>
          </p:grpSpPr>
          <p:sp>
            <p:nvSpPr>
              <p:cNvPr id="195" name="Rectangle 194">
                <a:extLst>
                  <a:ext uri="{FF2B5EF4-FFF2-40B4-BE49-F238E27FC236}">
                    <a16:creationId xmlns:a16="http://schemas.microsoft.com/office/drawing/2014/main" id="{D91F0C28-4ACF-6EDD-FEA3-19D5CA38BA20}"/>
                  </a:ext>
                </a:extLst>
              </p:cNvPr>
              <p:cNvSpPr/>
              <p:nvPr/>
            </p:nvSpPr>
            <p:spPr bwMode="auto">
              <a:xfrm>
                <a:off x="1282881" y="2535079"/>
                <a:ext cx="1964467"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96" name="Group 195">
                <a:extLst>
                  <a:ext uri="{FF2B5EF4-FFF2-40B4-BE49-F238E27FC236}">
                    <a16:creationId xmlns:a16="http://schemas.microsoft.com/office/drawing/2014/main" id="{9C64CEA2-D88B-C329-51E4-5AF48E81479B}"/>
                  </a:ext>
                </a:extLst>
              </p:cNvPr>
              <p:cNvGrpSpPr/>
              <p:nvPr/>
            </p:nvGrpSpPr>
            <p:grpSpPr>
              <a:xfrm>
                <a:off x="1282885" y="3176916"/>
                <a:ext cx="1964469" cy="642104"/>
                <a:chOff x="1282885" y="3176916"/>
                <a:chExt cx="1964469" cy="642104"/>
              </a:xfrm>
              <a:grpFill/>
            </p:grpSpPr>
            <p:cxnSp>
              <p:nvCxnSpPr>
                <p:cNvPr id="200" name="Straight Connector 199">
                  <a:extLst>
                    <a:ext uri="{FF2B5EF4-FFF2-40B4-BE49-F238E27FC236}">
                      <a16:creationId xmlns:a16="http://schemas.microsoft.com/office/drawing/2014/main" id="{7E9D9618-8AA1-2A11-B292-9CB968A77634}"/>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1" name="Straight Connector 200">
                  <a:extLst>
                    <a:ext uri="{FF2B5EF4-FFF2-40B4-BE49-F238E27FC236}">
                      <a16:creationId xmlns:a16="http://schemas.microsoft.com/office/drawing/2014/main" id="{7B0B9AAA-9F6B-76ED-F4B3-76CD35C092CB}"/>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197" name="Group 196">
                <a:extLst>
                  <a:ext uri="{FF2B5EF4-FFF2-40B4-BE49-F238E27FC236}">
                    <a16:creationId xmlns:a16="http://schemas.microsoft.com/office/drawing/2014/main" id="{9AD0C7B9-5751-5164-C166-9FB56D42847B}"/>
                  </a:ext>
                </a:extLst>
              </p:cNvPr>
              <p:cNvGrpSpPr/>
              <p:nvPr/>
            </p:nvGrpSpPr>
            <p:grpSpPr>
              <a:xfrm rot="5400000">
                <a:off x="1351218" y="3182026"/>
                <a:ext cx="1848039" cy="653227"/>
                <a:chOff x="4191000" y="1692214"/>
                <a:chExt cx="1524000" cy="396964"/>
              </a:xfrm>
              <a:grpFill/>
            </p:grpSpPr>
            <p:cxnSp>
              <p:nvCxnSpPr>
                <p:cNvPr id="198" name="Straight Connector 197">
                  <a:extLst>
                    <a:ext uri="{FF2B5EF4-FFF2-40B4-BE49-F238E27FC236}">
                      <a16:creationId xmlns:a16="http://schemas.microsoft.com/office/drawing/2014/main" id="{48A8A979-3713-702C-3EBE-CCCE58C128AB}"/>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9" name="Straight Connector 198">
                  <a:extLst>
                    <a:ext uri="{FF2B5EF4-FFF2-40B4-BE49-F238E27FC236}">
                      <a16:creationId xmlns:a16="http://schemas.microsoft.com/office/drawing/2014/main" id="{197586E0-4E1B-D1F8-25E9-B8AFE834AA1A}"/>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215" name="TextBox 214">
              <a:extLst>
                <a:ext uri="{FF2B5EF4-FFF2-40B4-BE49-F238E27FC236}">
                  <a16:creationId xmlns:a16="http://schemas.microsoft.com/office/drawing/2014/main" id="{646F35EB-9017-B67B-AFC1-E815F6AE87F4}"/>
                </a:ext>
              </a:extLst>
            </p:cNvPr>
            <p:cNvSpPr txBox="1"/>
            <p:nvPr/>
          </p:nvSpPr>
          <p:spPr>
            <a:xfrm>
              <a:off x="3607317" y="2593950"/>
              <a:ext cx="1546596" cy="369332"/>
            </a:xfrm>
            <a:prstGeom prst="rect">
              <a:avLst/>
            </a:prstGeom>
            <a:noFill/>
          </p:spPr>
          <p:txBody>
            <a:bodyPr wrap="square" rtlCol="0">
              <a:spAutoFit/>
            </a:bodyPr>
            <a:lstStyle/>
            <a:p>
              <a:r>
                <a:rPr lang="en-US" dirty="0"/>
                <a:t>Pooling Filter</a:t>
              </a:r>
            </a:p>
          </p:txBody>
        </p:sp>
        <p:grpSp>
          <p:nvGrpSpPr>
            <p:cNvPr id="220" name="Group 219">
              <a:extLst>
                <a:ext uri="{FF2B5EF4-FFF2-40B4-BE49-F238E27FC236}">
                  <a16:creationId xmlns:a16="http://schemas.microsoft.com/office/drawing/2014/main" id="{A2E38D37-0B20-6BB6-F34F-F772F63B807A}"/>
                </a:ext>
              </a:extLst>
            </p:cNvPr>
            <p:cNvGrpSpPr/>
            <p:nvPr/>
          </p:nvGrpSpPr>
          <p:grpSpPr>
            <a:xfrm>
              <a:off x="946627" y="1938555"/>
              <a:ext cx="2522479" cy="2910400"/>
              <a:chOff x="944451" y="1348642"/>
              <a:chExt cx="2792818" cy="3311307"/>
            </a:xfrm>
          </p:grpSpPr>
          <p:grpSp>
            <p:nvGrpSpPr>
              <p:cNvPr id="81" name="Group 80">
                <a:extLst>
                  <a:ext uri="{FF2B5EF4-FFF2-40B4-BE49-F238E27FC236}">
                    <a16:creationId xmlns:a16="http://schemas.microsoft.com/office/drawing/2014/main" id="{034F4F26-3051-EC47-C939-432F09DB5C38}"/>
                  </a:ext>
                </a:extLst>
              </p:cNvPr>
              <p:cNvGrpSpPr/>
              <p:nvPr/>
            </p:nvGrpSpPr>
            <p:grpSpPr>
              <a:xfrm>
                <a:off x="1772800" y="1916128"/>
                <a:ext cx="1964469" cy="1936433"/>
                <a:chOff x="1282885" y="2540415"/>
                <a:chExt cx="1964469" cy="1936433"/>
              </a:xfrm>
              <a:solidFill>
                <a:srgbClr val="0070C0"/>
              </a:solidFill>
            </p:grpSpPr>
            <p:sp>
              <p:nvSpPr>
                <p:cNvPr id="82" name="Rectangle 81">
                  <a:extLst>
                    <a:ext uri="{FF2B5EF4-FFF2-40B4-BE49-F238E27FC236}">
                      <a16:creationId xmlns:a16="http://schemas.microsoft.com/office/drawing/2014/main" id="{894DCAB5-31CB-BEE4-F7DB-22FD271640D5}"/>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83" name="Group 82">
                  <a:extLst>
                    <a:ext uri="{FF2B5EF4-FFF2-40B4-BE49-F238E27FC236}">
                      <a16:creationId xmlns:a16="http://schemas.microsoft.com/office/drawing/2014/main" id="{DAE285C5-1D8B-0EC5-8C25-F2E384595418}"/>
                    </a:ext>
                  </a:extLst>
                </p:cNvPr>
                <p:cNvGrpSpPr/>
                <p:nvPr/>
              </p:nvGrpSpPr>
              <p:grpSpPr>
                <a:xfrm>
                  <a:off x="1282885" y="2855864"/>
                  <a:ext cx="1964469" cy="1284208"/>
                  <a:chOff x="1282885" y="2855864"/>
                  <a:chExt cx="1964469" cy="1284208"/>
                </a:xfrm>
                <a:grpFill/>
              </p:grpSpPr>
              <p:cxnSp>
                <p:nvCxnSpPr>
                  <p:cNvPr id="90" name="Straight Connector 89">
                    <a:extLst>
                      <a:ext uri="{FF2B5EF4-FFF2-40B4-BE49-F238E27FC236}">
                        <a16:creationId xmlns:a16="http://schemas.microsoft.com/office/drawing/2014/main" id="{6216EF5B-D695-06D1-DCE5-929ADC74C9F2}"/>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1" name="Straight Connector 90">
                    <a:extLst>
                      <a:ext uri="{FF2B5EF4-FFF2-40B4-BE49-F238E27FC236}">
                        <a16:creationId xmlns:a16="http://schemas.microsoft.com/office/drawing/2014/main" id="{28441C3E-E3EC-71FF-94A1-009E90CF1D96}"/>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2" name="Straight Connector 91">
                    <a:extLst>
                      <a:ext uri="{FF2B5EF4-FFF2-40B4-BE49-F238E27FC236}">
                        <a16:creationId xmlns:a16="http://schemas.microsoft.com/office/drawing/2014/main" id="{01225C67-7BDF-089D-3E9E-E9897A5C5CD2}"/>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3" name="Straight Connector 92">
                    <a:extLst>
                      <a:ext uri="{FF2B5EF4-FFF2-40B4-BE49-F238E27FC236}">
                        <a16:creationId xmlns:a16="http://schemas.microsoft.com/office/drawing/2014/main" id="{28C51C30-1C4D-CC4D-C97F-2F67A62C841C}"/>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4" name="Straight Connector 93">
                    <a:extLst>
                      <a:ext uri="{FF2B5EF4-FFF2-40B4-BE49-F238E27FC236}">
                        <a16:creationId xmlns:a16="http://schemas.microsoft.com/office/drawing/2014/main" id="{7B4D9821-E989-AA2D-FAE6-4D23FF23CF29}"/>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84" name="Group 83">
                  <a:extLst>
                    <a:ext uri="{FF2B5EF4-FFF2-40B4-BE49-F238E27FC236}">
                      <a16:creationId xmlns:a16="http://schemas.microsoft.com/office/drawing/2014/main" id="{F9A7F3B7-60BC-B0A6-327A-9EC10BFF1B9E}"/>
                    </a:ext>
                  </a:extLst>
                </p:cNvPr>
                <p:cNvGrpSpPr/>
                <p:nvPr/>
              </p:nvGrpSpPr>
              <p:grpSpPr>
                <a:xfrm rot="5400000">
                  <a:off x="1351219" y="2855410"/>
                  <a:ext cx="1848039" cy="1306457"/>
                  <a:chOff x="4191000" y="1493731"/>
                  <a:chExt cx="1524000" cy="793930"/>
                </a:xfrm>
                <a:grpFill/>
              </p:grpSpPr>
              <p:cxnSp>
                <p:nvCxnSpPr>
                  <p:cNvPr id="85" name="Straight Connector 84">
                    <a:extLst>
                      <a:ext uri="{FF2B5EF4-FFF2-40B4-BE49-F238E27FC236}">
                        <a16:creationId xmlns:a16="http://schemas.microsoft.com/office/drawing/2014/main" id="{4E30A6BF-56FE-2144-A5DE-EFD3F39EA78C}"/>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6" name="Straight Connector 85">
                    <a:extLst>
                      <a:ext uri="{FF2B5EF4-FFF2-40B4-BE49-F238E27FC236}">
                        <a16:creationId xmlns:a16="http://schemas.microsoft.com/office/drawing/2014/main" id="{5A34B9DB-45A6-C422-11CC-222B6CE04B04}"/>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7" name="Straight Connector 86">
                    <a:extLst>
                      <a:ext uri="{FF2B5EF4-FFF2-40B4-BE49-F238E27FC236}">
                        <a16:creationId xmlns:a16="http://schemas.microsoft.com/office/drawing/2014/main" id="{8A61F44D-0CF6-5165-EDFB-E923DC54D3EA}"/>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8" name="Straight Connector 87">
                    <a:extLst>
                      <a:ext uri="{FF2B5EF4-FFF2-40B4-BE49-F238E27FC236}">
                        <a16:creationId xmlns:a16="http://schemas.microsoft.com/office/drawing/2014/main" id="{9DDC45D7-7CF6-AECC-AE10-C7D479B28E0D}"/>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9" name="Straight Connector 88">
                    <a:extLst>
                      <a:ext uri="{FF2B5EF4-FFF2-40B4-BE49-F238E27FC236}">
                        <a16:creationId xmlns:a16="http://schemas.microsoft.com/office/drawing/2014/main" id="{E16148BC-5490-09ED-196C-7506901E3ADE}"/>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47" name="Group 146">
                <a:extLst>
                  <a:ext uri="{FF2B5EF4-FFF2-40B4-BE49-F238E27FC236}">
                    <a16:creationId xmlns:a16="http://schemas.microsoft.com/office/drawing/2014/main" id="{5D5654BA-BAE8-69B0-D0B4-873BF168825B}"/>
                  </a:ext>
                </a:extLst>
              </p:cNvPr>
              <p:cNvGrpSpPr/>
              <p:nvPr/>
            </p:nvGrpSpPr>
            <p:grpSpPr>
              <a:xfrm>
                <a:off x="1776377" y="1914065"/>
                <a:ext cx="1000080" cy="955463"/>
                <a:chOff x="1282885" y="2540414"/>
                <a:chExt cx="1964469" cy="1936433"/>
              </a:xfrm>
            </p:grpSpPr>
            <p:sp>
              <p:nvSpPr>
                <p:cNvPr id="148" name="Rectangle 147">
                  <a:extLst>
                    <a:ext uri="{FF2B5EF4-FFF2-40B4-BE49-F238E27FC236}">
                      <a16:creationId xmlns:a16="http://schemas.microsoft.com/office/drawing/2014/main" id="{44C9FAA9-B468-C01A-4B3F-1E04D0CCB565}"/>
                    </a:ext>
                  </a:extLst>
                </p:cNvPr>
                <p:cNvSpPr/>
                <p:nvPr/>
              </p:nvSpPr>
              <p:spPr bwMode="auto">
                <a:xfrm>
                  <a:off x="1282887" y="2540414"/>
                  <a:ext cx="1964467" cy="1936433"/>
                </a:xfrm>
                <a:prstGeom prst="rect">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49" name="Group 148">
                  <a:extLst>
                    <a:ext uri="{FF2B5EF4-FFF2-40B4-BE49-F238E27FC236}">
                      <a16:creationId xmlns:a16="http://schemas.microsoft.com/office/drawing/2014/main" id="{60BA64D6-D7DE-A2CB-B8A1-3DCB6A049897}"/>
                    </a:ext>
                  </a:extLst>
                </p:cNvPr>
                <p:cNvGrpSpPr/>
                <p:nvPr/>
              </p:nvGrpSpPr>
              <p:grpSpPr>
                <a:xfrm>
                  <a:off x="1282885" y="3176916"/>
                  <a:ext cx="1964469" cy="642104"/>
                  <a:chOff x="1282885" y="3176916"/>
                  <a:chExt cx="1964469" cy="642104"/>
                </a:xfrm>
              </p:grpSpPr>
              <p:cxnSp>
                <p:nvCxnSpPr>
                  <p:cNvPr id="153" name="Straight Connector 152">
                    <a:extLst>
                      <a:ext uri="{FF2B5EF4-FFF2-40B4-BE49-F238E27FC236}">
                        <a16:creationId xmlns:a16="http://schemas.microsoft.com/office/drawing/2014/main" id="{166656B5-8E14-CE3D-733D-454FD804C2E4}"/>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4" name="Straight Connector 153">
                    <a:extLst>
                      <a:ext uri="{FF2B5EF4-FFF2-40B4-BE49-F238E27FC236}">
                        <a16:creationId xmlns:a16="http://schemas.microsoft.com/office/drawing/2014/main" id="{3D00930B-B3A4-4418-3BEE-6BB0F3D001CC}"/>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50" name="Group 149">
                  <a:extLst>
                    <a:ext uri="{FF2B5EF4-FFF2-40B4-BE49-F238E27FC236}">
                      <a16:creationId xmlns:a16="http://schemas.microsoft.com/office/drawing/2014/main" id="{DADFB77A-BA06-E398-0712-E91444B525FF}"/>
                    </a:ext>
                  </a:extLst>
                </p:cNvPr>
                <p:cNvGrpSpPr/>
                <p:nvPr/>
              </p:nvGrpSpPr>
              <p:grpSpPr>
                <a:xfrm rot="5400000">
                  <a:off x="1351218" y="3182026"/>
                  <a:ext cx="1848039" cy="653227"/>
                  <a:chOff x="4191000" y="1692214"/>
                  <a:chExt cx="1524000" cy="396964"/>
                </a:xfrm>
                <a:solidFill>
                  <a:srgbClr val="FF0000"/>
                </a:solidFill>
              </p:grpSpPr>
              <p:cxnSp>
                <p:nvCxnSpPr>
                  <p:cNvPr id="151" name="Straight Connector 150">
                    <a:extLst>
                      <a:ext uri="{FF2B5EF4-FFF2-40B4-BE49-F238E27FC236}">
                        <a16:creationId xmlns:a16="http://schemas.microsoft.com/office/drawing/2014/main" id="{F7E23662-91C1-CA08-E7C7-6EFEB3376020}"/>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52" name="Straight Connector 151">
                    <a:extLst>
                      <a:ext uri="{FF2B5EF4-FFF2-40B4-BE49-F238E27FC236}">
                        <a16:creationId xmlns:a16="http://schemas.microsoft.com/office/drawing/2014/main" id="{9449065F-4150-BC7F-F19B-307228A9EE02}"/>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67" name="Group 66">
                <a:extLst>
                  <a:ext uri="{FF2B5EF4-FFF2-40B4-BE49-F238E27FC236}">
                    <a16:creationId xmlns:a16="http://schemas.microsoft.com/office/drawing/2014/main" id="{8859D1A6-81AF-288E-94B4-A1A61B8294A6}"/>
                  </a:ext>
                </a:extLst>
              </p:cNvPr>
              <p:cNvGrpSpPr/>
              <p:nvPr/>
            </p:nvGrpSpPr>
            <p:grpSpPr>
              <a:xfrm>
                <a:off x="1619616" y="2097261"/>
                <a:ext cx="1964469" cy="1936433"/>
                <a:chOff x="1282885" y="2540415"/>
                <a:chExt cx="1964469" cy="1936433"/>
              </a:xfrm>
              <a:solidFill>
                <a:srgbClr val="00B050"/>
              </a:solidFill>
            </p:grpSpPr>
            <p:sp>
              <p:nvSpPr>
                <p:cNvPr id="68" name="Rectangle 67">
                  <a:extLst>
                    <a:ext uri="{FF2B5EF4-FFF2-40B4-BE49-F238E27FC236}">
                      <a16:creationId xmlns:a16="http://schemas.microsoft.com/office/drawing/2014/main" id="{DA10F63A-C247-05BC-9858-C394749D4A5E}"/>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9" name="Group 68">
                  <a:extLst>
                    <a:ext uri="{FF2B5EF4-FFF2-40B4-BE49-F238E27FC236}">
                      <a16:creationId xmlns:a16="http://schemas.microsoft.com/office/drawing/2014/main" id="{4AEC20A1-E96E-ABFF-310A-FD41F1482BDE}"/>
                    </a:ext>
                  </a:extLst>
                </p:cNvPr>
                <p:cNvGrpSpPr/>
                <p:nvPr/>
              </p:nvGrpSpPr>
              <p:grpSpPr>
                <a:xfrm>
                  <a:off x="1282885" y="2855864"/>
                  <a:ext cx="1964469" cy="1284208"/>
                  <a:chOff x="1282885" y="2855864"/>
                  <a:chExt cx="1964469" cy="1284208"/>
                </a:xfrm>
                <a:grpFill/>
              </p:grpSpPr>
              <p:cxnSp>
                <p:nvCxnSpPr>
                  <p:cNvPr id="76" name="Straight Connector 75">
                    <a:extLst>
                      <a:ext uri="{FF2B5EF4-FFF2-40B4-BE49-F238E27FC236}">
                        <a16:creationId xmlns:a16="http://schemas.microsoft.com/office/drawing/2014/main" id="{9BD49B58-1088-8FB6-E599-9B3D7433C6ED}"/>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7" name="Straight Connector 76">
                    <a:extLst>
                      <a:ext uri="{FF2B5EF4-FFF2-40B4-BE49-F238E27FC236}">
                        <a16:creationId xmlns:a16="http://schemas.microsoft.com/office/drawing/2014/main" id="{E6BEE538-6CB7-3D16-14DA-CB271B1EEDB9}"/>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8" name="Straight Connector 77">
                    <a:extLst>
                      <a:ext uri="{FF2B5EF4-FFF2-40B4-BE49-F238E27FC236}">
                        <a16:creationId xmlns:a16="http://schemas.microsoft.com/office/drawing/2014/main" id="{B67E0DCB-9603-5DE5-A464-E74521194372}"/>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9" name="Straight Connector 78">
                    <a:extLst>
                      <a:ext uri="{FF2B5EF4-FFF2-40B4-BE49-F238E27FC236}">
                        <a16:creationId xmlns:a16="http://schemas.microsoft.com/office/drawing/2014/main" id="{D9E6FE03-6BA0-94BF-CFF3-8424882A69FA}"/>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0" name="Straight Connector 79">
                    <a:extLst>
                      <a:ext uri="{FF2B5EF4-FFF2-40B4-BE49-F238E27FC236}">
                        <a16:creationId xmlns:a16="http://schemas.microsoft.com/office/drawing/2014/main" id="{B24B92ED-8118-AD70-9062-2E67314CBC3D}"/>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70" name="Group 69">
                  <a:extLst>
                    <a:ext uri="{FF2B5EF4-FFF2-40B4-BE49-F238E27FC236}">
                      <a16:creationId xmlns:a16="http://schemas.microsoft.com/office/drawing/2014/main" id="{368E3A66-3665-4C63-199D-6EC6D0D792A1}"/>
                    </a:ext>
                  </a:extLst>
                </p:cNvPr>
                <p:cNvGrpSpPr/>
                <p:nvPr/>
              </p:nvGrpSpPr>
              <p:grpSpPr>
                <a:xfrm rot="5400000">
                  <a:off x="1351219" y="2855410"/>
                  <a:ext cx="1848039" cy="1306457"/>
                  <a:chOff x="4191000" y="1493731"/>
                  <a:chExt cx="1524000" cy="793930"/>
                </a:xfrm>
                <a:grpFill/>
              </p:grpSpPr>
              <p:cxnSp>
                <p:nvCxnSpPr>
                  <p:cNvPr id="71" name="Straight Connector 70">
                    <a:extLst>
                      <a:ext uri="{FF2B5EF4-FFF2-40B4-BE49-F238E27FC236}">
                        <a16:creationId xmlns:a16="http://schemas.microsoft.com/office/drawing/2014/main" id="{7A2C2527-7CB2-328E-505A-8E25ED2B311F}"/>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60C746E2-C92D-4FAF-ACAE-DF8BB2A80702}"/>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3F6268FB-618E-8871-DC07-9FB1EF555331}"/>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CEE6A83D-7325-A439-0359-1A2EE5F00A38}"/>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5" name="Straight Connector 74">
                    <a:extLst>
                      <a:ext uri="{FF2B5EF4-FFF2-40B4-BE49-F238E27FC236}">
                        <a16:creationId xmlns:a16="http://schemas.microsoft.com/office/drawing/2014/main" id="{375D930E-7CF1-2CDC-45D6-DE8475868F54}"/>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39" name="Group 138">
                <a:extLst>
                  <a:ext uri="{FF2B5EF4-FFF2-40B4-BE49-F238E27FC236}">
                    <a16:creationId xmlns:a16="http://schemas.microsoft.com/office/drawing/2014/main" id="{1E2E866A-E2BC-E244-944F-5DE602C35B80}"/>
                  </a:ext>
                </a:extLst>
              </p:cNvPr>
              <p:cNvGrpSpPr/>
              <p:nvPr/>
            </p:nvGrpSpPr>
            <p:grpSpPr>
              <a:xfrm>
                <a:off x="1611887" y="2082475"/>
                <a:ext cx="1000080" cy="955463"/>
                <a:chOff x="1282885" y="2540414"/>
                <a:chExt cx="1964469" cy="1936433"/>
              </a:xfrm>
            </p:grpSpPr>
            <p:sp>
              <p:nvSpPr>
                <p:cNvPr id="140" name="Rectangle 139">
                  <a:extLst>
                    <a:ext uri="{FF2B5EF4-FFF2-40B4-BE49-F238E27FC236}">
                      <a16:creationId xmlns:a16="http://schemas.microsoft.com/office/drawing/2014/main" id="{E9DB20AE-0C81-3B8D-70EB-21E3CEC27D5D}"/>
                    </a:ext>
                  </a:extLst>
                </p:cNvPr>
                <p:cNvSpPr/>
                <p:nvPr/>
              </p:nvSpPr>
              <p:spPr bwMode="auto">
                <a:xfrm>
                  <a:off x="1282887" y="2540414"/>
                  <a:ext cx="1964467" cy="1936433"/>
                </a:xfrm>
                <a:prstGeom prst="rect">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41" name="Group 140">
                  <a:extLst>
                    <a:ext uri="{FF2B5EF4-FFF2-40B4-BE49-F238E27FC236}">
                      <a16:creationId xmlns:a16="http://schemas.microsoft.com/office/drawing/2014/main" id="{68994780-4126-EC88-AA51-F2D55889D964}"/>
                    </a:ext>
                  </a:extLst>
                </p:cNvPr>
                <p:cNvGrpSpPr/>
                <p:nvPr/>
              </p:nvGrpSpPr>
              <p:grpSpPr>
                <a:xfrm>
                  <a:off x="1282885" y="3176916"/>
                  <a:ext cx="1964469" cy="642104"/>
                  <a:chOff x="1282885" y="3176916"/>
                  <a:chExt cx="1964469" cy="642104"/>
                </a:xfrm>
              </p:grpSpPr>
              <p:cxnSp>
                <p:nvCxnSpPr>
                  <p:cNvPr id="145" name="Straight Connector 144">
                    <a:extLst>
                      <a:ext uri="{FF2B5EF4-FFF2-40B4-BE49-F238E27FC236}">
                        <a16:creationId xmlns:a16="http://schemas.microsoft.com/office/drawing/2014/main" id="{9ECCE365-030C-1248-F5A3-151FF7D6C6D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6" name="Straight Connector 145">
                    <a:extLst>
                      <a:ext uri="{FF2B5EF4-FFF2-40B4-BE49-F238E27FC236}">
                        <a16:creationId xmlns:a16="http://schemas.microsoft.com/office/drawing/2014/main" id="{1E0032CD-88A0-E008-54E1-D0457EBABCA6}"/>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42" name="Group 141">
                  <a:extLst>
                    <a:ext uri="{FF2B5EF4-FFF2-40B4-BE49-F238E27FC236}">
                      <a16:creationId xmlns:a16="http://schemas.microsoft.com/office/drawing/2014/main" id="{DCCAEF13-C794-81E8-A4F8-642C5FF396F5}"/>
                    </a:ext>
                  </a:extLst>
                </p:cNvPr>
                <p:cNvGrpSpPr/>
                <p:nvPr/>
              </p:nvGrpSpPr>
              <p:grpSpPr>
                <a:xfrm rot="5400000">
                  <a:off x="1351218" y="3182026"/>
                  <a:ext cx="1848039" cy="653227"/>
                  <a:chOff x="4191000" y="1692214"/>
                  <a:chExt cx="1524000" cy="396964"/>
                </a:xfrm>
                <a:solidFill>
                  <a:srgbClr val="FF0000"/>
                </a:solidFill>
              </p:grpSpPr>
              <p:cxnSp>
                <p:nvCxnSpPr>
                  <p:cNvPr id="143" name="Straight Connector 142">
                    <a:extLst>
                      <a:ext uri="{FF2B5EF4-FFF2-40B4-BE49-F238E27FC236}">
                        <a16:creationId xmlns:a16="http://schemas.microsoft.com/office/drawing/2014/main" id="{902F137E-45A1-CE5B-A442-7AA202E2DEF6}"/>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4" name="Straight Connector 143">
                    <a:extLst>
                      <a:ext uri="{FF2B5EF4-FFF2-40B4-BE49-F238E27FC236}">
                        <a16:creationId xmlns:a16="http://schemas.microsoft.com/office/drawing/2014/main" id="{3A0658CA-2461-8200-F86B-89FCA7C3E462}"/>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66" name="Group 65">
                <a:extLst>
                  <a:ext uri="{FF2B5EF4-FFF2-40B4-BE49-F238E27FC236}">
                    <a16:creationId xmlns:a16="http://schemas.microsoft.com/office/drawing/2014/main" id="{CA5C12B2-19E7-15E4-50D1-5E2E83C184D1}"/>
                  </a:ext>
                </a:extLst>
              </p:cNvPr>
              <p:cNvGrpSpPr/>
              <p:nvPr/>
            </p:nvGrpSpPr>
            <p:grpSpPr>
              <a:xfrm>
                <a:off x="1466432" y="2278394"/>
                <a:ext cx="1964469" cy="1936433"/>
                <a:chOff x="1282885" y="2540415"/>
                <a:chExt cx="1964469" cy="1936433"/>
              </a:xfrm>
            </p:grpSpPr>
            <p:sp>
              <p:nvSpPr>
                <p:cNvPr id="12" name="Rectangle 11">
                  <a:extLst>
                    <a:ext uri="{FF2B5EF4-FFF2-40B4-BE49-F238E27FC236}">
                      <a16:creationId xmlns:a16="http://schemas.microsoft.com/office/drawing/2014/main" id="{63C2BD8B-1DD0-520A-B6F8-6BF050DB2F28}"/>
                    </a:ext>
                  </a:extLst>
                </p:cNvPr>
                <p:cNvSpPr/>
                <p:nvPr/>
              </p:nvSpPr>
              <p:spPr bwMode="auto">
                <a:xfrm>
                  <a:off x="1282886" y="2540415"/>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5" name="Group 64">
                  <a:extLst>
                    <a:ext uri="{FF2B5EF4-FFF2-40B4-BE49-F238E27FC236}">
                      <a16:creationId xmlns:a16="http://schemas.microsoft.com/office/drawing/2014/main" id="{D031094D-F576-3D7D-0E74-8D4BF1734C54}"/>
                    </a:ext>
                  </a:extLst>
                </p:cNvPr>
                <p:cNvGrpSpPr/>
                <p:nvPr/>
              </p:nvGrpSpPr>
              <p:grpSpPr>
                <a:xfrm>
                  <a:off x="1282885" y="2855864"/>
                  <a:ext cx="1964469" cy="1284208"/>
                  <a:chOff x="1282885" y="2855864"/>
                  <a:chExt cx="1964469" cy="1284208"/>
                </a:xfrm>
              </p:grpSpPr>
              <p:cxnSp>
                <p:nvCxnSpPr>
                  <p:cNvPr id="23" name="Straight Connector 22">
                    <a:extLst>
                      <a:ext uri="{FF2B5EF4-FFF2-40B4-BE49-F238E27FC236}">
                        <a16:creationId xmlns:a16="http://schemas.microsoft.com/office/drawing/2014/main" id="{1C5BFEB3-BD05-4CF0-43EB-14D6954FF675}"/>
                      </a:ext>
                    </a:extLst>
                  </p:cNvPr>
                  <p:cNvCxnSpPr/>
                  <p:nvPr/>
                </p:nvCxnSpPr>
                <p:spPr bwMode="auto">
                  <a:xfrm>
                    <a:off x="1282886" y="2855864"/>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3629AC18-61AF-804E-1153-1572AD6EF7D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5" name="Straight Connector 24">
                    <a:extLst>
                      <a:ext uri="{FF2B5EF4-FFF2-40B4-BE49-F238E27FC236}">
                        <a16:creationId xmlns:a16="http://schemas.microsoft.com/office/drawing/2014/main" id="{4CED09BE-25D9-64EF-0663-3F2E26EC7F0A}"/>
                      </a:ext>
                    </a:extLst>
                  </p:cNvPr>
                  <p:cNvCxnSpPr/>
                  <p:nvPr/>
                </p:nvCxnSpPr>
                <p:spPr bwMode="auto">
                  <a:xfrm>
                    <a:off x="1282886" y="3497968"/>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90B613C2-55A5-B733-3A54-E8DEBC3FC1B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8" name="Straight Connector 27">
                    <a:extLst>
                      <a:ext uri="{FF2B5EF4-FFF2-40B4-BE49-F238E27FC236}">
                        <a16:creationId xmlns:a16="http://schemas.microsoft.com/office/drawing/2014/main" id="{0258617A-A438-AC68-77FB-509622BE82D1}"/>
                      </a:ext>
                    </a:extLst>
                  </p:cNvPr>
                  <p:cNvCxnSpPr/>
                  <p:nvPr/>
                </p:nvCxnSpPr>
                <p:spPr bwMode="auto">
                  <a:xfrm>
                    <a:off x="1282886" y="4140072"/>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4" name="Group 13">
                  <a:extLst>
                    <a:ext uri="{FF2B5EF4-FFF2-40B4-BE49-F238E27FC236}">
                      <a16:creationId xmlns:a16="http://schemas.microsoft.com/office/drawing/2014/main" id="{2AFFEB0F-3874-E8E4-E54A-1EEBFE2A36BD}"/>
                    </a:ext>
                  </a:extLst>
                </p:cNvPr>
                <p:cNvGrpSpPr/>
                <p:nvPr/>
              </p:nvGrpSpPr>
              <p:grpSpPr>
                <a:xfrm rot="5400000">
                  <a:off x="1351219" y="2855410"/>
                  <a:ext cx="1848039" cy="1306457"/>
                  <a:chOff x="4191000" y="1493731"/>
                  <a:chExt cx="1524000" cy="793930"/>
                </a:xfrm>
                <a:solidFill>
                  <a:srgbClr val="FF0000"/>
                </a:solidFill>
              </p:grpSpPr>
              <p:cxnSp>
                <p:nvCxnSpPr>
                  <p:cNvPr id="16" name="Straight Connector 15">
                    <a:extLst>
                      <a:ext uri="{FF2B5EF4-FFF2-40B4-BE49-F238E27FC236}">
                        <a16:creationId xmlns:a16="http://schemas.microsoft.com/office/drawing/2014/main" id="{85EE229A-40F7-CC4E-96DE-139533AFB569}"/>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CF6F4DFF-9503-D649-F304-ADAB74456C8C}"/>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 name="Straight Connector 17">
                    <a:extLst>
                      <a:ext uri="{FF2B5EF4-FFF2-40B4-BE49-F238E27FC236}">
                        <a16:creationId xmlns:a16="http://schemas.microsoft.com/office/drawing/2014/main" id="{8DB1F08A-7C85-D53A-A24F-13BF3DE1F443}"/>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 name="Straight Connector 18">
                    <a:extLst>
                      <a:ext uri="{FF2B5EF4-FFF2-40B4-BE49-F238E27FC236}">
                        <a16:creationId xmlns:a16="http://schemas.microsoft.com/office/drawing/2014/main" id="{096FFAEA-E3D1-E021-C1F4-FF340E56529C}"/>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 name="Straight Connector 19">
                    <a:extLst>
                      <a:ext uri="{FF2B5EF4-FFF2-40B4-BE49-F238E27FC236}">
                        <a16:creationId xmlns:a16="http://schemas.microsoft.com/office/drawing/2014/main" id="{FF6A4715-D0E1-329C-A08A-EFF0971449BB}"/>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23" name="Group 122">
                <a:extLst>
                  <a:ext uri="{FF2B5EF4-FFF2-40B4-BE49-F238E27FC236}">
                    <a16:creationId xmlns:a16="http://schemas.microsoft.com/office/drawing/2014/main" id="{B6732120-AC08-E87F-4701-2D2278F566FF}"/>
                  </a:ext>
                </a:extLst>
              </p:cNvPr>
              <p:cNvGrpSpPr/>
              <p:nvPr/>
            </p:nvGrpSpPr>
            <p:grpSpPr>
              <a:xfrm>
                <a:off x="1460670" y="2273238"/>
                <a:ext cx="1000082" cy="955463"/>
                <a:chOff x="1282881" y="2535079"/>
                <a:chExt cx="1964473" cy="1936433"/>
              </a:xfrm>
            </p:grpSpPr>
            <p:sp>
              <p:nvSpPr>
                <p:cNvPr id="124" name="Rectangle 123">
                  <a:extLst>
                    <a:ext uri="{FF2B5EF4-FFF2-40B4-BE49-F238E27FC236}">
                      <a16:creationId xmlns:a16="http://schemas.microsoft.com/office/drawing/2014/main" id="{E17E25DB-0423-1EC8-C1D3-653D2FF706D9}"/>
                    </a:ext>
                  </a:extLst>
                </p:cNvPr>
                <p:cNvSpPr/>
                <p:nvPr/>
              </p:nvSpPr>
              <p:spPr bwMode="auto">
                <a:xfrm>
                  <a:off x="1282881" y="2535079"/>
                  <a:ext cx="1964467" cy="1936433"/>
                </a:xfrm>
                <a:prstGeom prst="rect">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25" name="Group 124">
                  <a:extLst>
                    <a:ext uri="{FF2B5EF4-FFF2-40B4-BE49-F238E27FC236}">
                      <a16:creationId xmlns:a16="http://schemas.microsoft.com/office/drawing/2014/main" id="{A0B97931-4CF6-51C4-A3AE-0A55C704D8E2}"/>
                    </a:ext>
                  </a:extLst>
                </p:cNvPr>
                <p:cNvGrpSpPr/>
                <p:nvPr/>
              </p:nvGrpSpPr>
              <p:grpSpPr>
                <a:xfrm>
                  <a:off x="1282885" y="3176916"/>
                  <a:ext cx="1964469" cy="642104"/>
                  <a:chOff x="1282885" y="3176916"/>
                  <a:chExt cx="1964469" cy="642104"/>
                </a:xfrm>
              </p:grpSpPr>
              <p:cxnSp>
                <p:nvCxnSpPr>
                  <p:cNvPr id="133" name="Straight Connector 132">
                    <a:extLst>
                      <a:ext uri="{FF2B5EF4-FFF2-40B4-BE49-F238E27FC236}">
                        <a16:creationId xmlns:a16="http://schemas.microsoft.com/office/drawing/2014/main" id="{B858B8DD-F9E1-D18F-B7B9-024307378D4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5" name="Straight Connector 134">
                    <a:extLst>
                      <a:ext uri="{FF2B5EF4-FFF2-40B4-BE49-F238E27FC236}">
                        <a16:creationId xmlns:a16="http://schemas.microsoft.com/office/drawing/2014/main" id="{15195023-54DD-3B9D-309A-85520BE0897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26" name="Group 125">
                  <a:extLst>
                    <a:ext uri="{FF2B5EF4-FFF2-40B4-BE49-F238E27FC236}">
                      <a16:creationId xmlns:a16="http://schemas.microsoft.com/office/drawing/2014/main" id="{EFA963D7-4D86-4900-0514-806E763D62E8}"/>
                    </a:ext>
                  </a:extLst>
                </p:cNvPr>
                <p:cNvGrpSpPr/>
                <p:nvPr/>
              </p:nvGrpSpPr>
              <p:grpSpPr>
                <a:xfrm rot="5400000">
                  <a:off x="1351218" y="3182026"/>
                  <a:ext cx="1848039" cy="653227"/>
                  <a:chOff x="4191000" y="1692214"/>
                  <a:chExt cx="1524000" cy="396964"/>
                </a:xfrm>
                <a:solidFill>
                  <a:srgbClr val="FF0000"/>
                </a:solidFill>
              </p:grpSpPr>
              <p:cxnSp>
                <p:nvCxnSpPr>
                  <p:cNvPr id="127" name="Straight Connector 126">
                    <a:extLst>
                      <a:ext uri="{FF2B5EF4-FFF2-40B4-BE49-F238E27FC236}">
                        <a16:creationId xmlns:a16="http://schemas.microsoft.com/office/drawing/2014/main" id="{0425898A-1B01-0980-F2AC-2FE2451E044D}"/>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29" name="Straight Connector 128">
                    <a:extLst>
                      <a:ext uri="{FF2B5EF4-FFF2-40B4-BE49-F238E27FC236}">
                        <a16:creationId xmlns:a16="http://schemas.microsoft.com/office/drawing/2014/main" id="{72C2801F-16F2-78DB-C0D5-6B4A5724C356}"/>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213" name="TextBox 212">
                <a:extLst>
                  <a:ext uri="{FF2B5EF4-FFF2-40B4-BE49-F238E27FC236}">
                    <a16:creationId xmlns:a16="http://schemas.microsoft.com/office/drawing/2014/main" id="{075FE44E-7FB9-1F57-5713-569EB1EDE2A0}"/>
                  </a:ext>
                </a:extLst>
              </p:cNvPr>
              <p:cNvSpPr txBox="1"/>
              <p:nvPr/>
            </p:nvSpPr>
            <p:spPr>
              <a:xfrm>
                <a:off x="1611886" y="4239742"/>
                <a:ext cx="1819013" cy="420207"/>
              </a:xfrm>
              <a:prstGeom prst="rect">
                <a:avLst/>
              </a:prstGeom>
              <a:noFill/>
            </p:spPr>
            <p:txBody>
              <a:bodyPr wrap="square" rtlCol="0">
                <a:spAutoFit/>
              </a:bodyPr>
              <a:lstStyle/>
              <a:p>
                <a:r>
                  <a:rPr lang="en-US" dirty="0"/>
                  <a:t>n₁ x n₂ x </a:t>
                </a:r>
                <a:r>
                  <a:rPr lang="en-US" dirty="0" err="1"/>
                  <a:t>n</a:t>
                </a:r>
                <a:r>
                  <a:rPr lang="en-US" baseline="-25000" dirty="0" err="1"/>
                  <a:t>C</a:t>
                </a:r>
                <a:endParaRPr lang="en-US" baseline="-25000" dirty="0"/>
              </a:p>
            </p:txBody>
          </p:sp>
          <p:sp>
            <p:nvSpPr>
              <p:cNvPr id="216" name="TextBox 215">
                <a:extLst>
                  <a:ext uri="{FF2B5EF4-FFF2-40B4-BE49-F238E27FC236}">
                    <a16:creationId xmlns:a16="http://schemas.microsoft.com/office/drawing/2014/main" id="{CCD868AB-E08E-73C0-4D74-38D4147C45BE}"/>
                  </a:ext>
                </a:extLst>
              </p:cNvPr>
              <p:cNvSpPr txBox="1"/>
              <p:nvPr/>
            </p:nvSpPr>
            <p:spPr>
              <a:xfrm>
                <a:off x="944451" y="1348642"/>
                <a:ext cx="2502810" cy="420207"/>
              </a:xfrm>
              <a:prstGeom prst="rect">
                <a:avLst/>
              </a:prstGeom>
              <a:noFill/>
            </p:spPr>
            <p:txBody>
              <a:bodyPr wrap="square" rtlCol="0">
                <a:spAutoFit/>
              </a:bodyPr>
              <a:lstStyle/>
              <a:p>
                <a:r>
                  <a:rPr lang="en-US" dirty="0"/>
                  <a:t>Multichannel image</a:t>
                </a:r>
              </a:p>
            </p:txBody>
          </p:sp>
        </p:grpSp>
        <p:sp>
          <p:nvSpPr>
            <p:cNvPr id="38" name="TextBox 37">
              <a:extLst>
                <a:ext uri="{FF2B5EF4-FFF2-40B4-BE49-F238E27FC236}">
                  <a16:creationId xmlns:a16="http://schemas.microsoft.com/office/drawing/2014/main" id="{0D736D9E-90D0-C8EF-90AC-1CCAC8F89481}"/>
                </a:ext>
              </a:extLst>
            </p:cNvPr>
            <p:cNvSpPr txBox="1"/>
            <p:nvPr/>
          </p:nvSpPr>
          <p:spPr>
            <a:xfrm>
              <a:off x="5615123" y="2820048"/>
              <a:ext cx="316094" cy="324616"/>
            </a:xfrm>
            <a:prstGeom prst="rect">
              <a:avLst/>
            </a:prstGeom>
            <a:solidFill>
              <a:schemeClr val="accent1">
                <a:lumMod val="40000"/>
                <a:lumOff val="60000"/>
              </a:schemeClr>
            </a:solidFill>
            <a:ln>
              <a:solidFill>
                <a:schemeClr val="tx1"/>
              </a:solidFill>
            </a:ln>
          </p:spPr>
          <p:txBody>
            <a:bodyPr wrap="square" lIns="0" tIns="45720" rIns="0" bIns="45720" rtlCol="0">
              <a:spAutoFit/>
            </a:bodyPr>
            <a:lstStyle/>
            <a:p>
              <a:pPr algn="ctr"/>
              <a:endParaRPr lang="en-US" dirty="0"/>
            </a:p>
          </p:txBody>
        </p:sp>
        <p:grpSp>
          <p:nvGrpSpPr>
            <p:cNvPr id="212" name="Group 211">
              <a:extLst>
                <a:ext uri="{FF2B5EF4-FFF2-40B4-BE49-F238E27FC236}">
                  <a16:creationId xmlns:a16="http://schemas.microsoft.com/office/drawing/2014/main" id="{809330DC-E964-3E8E-9CB2-5B2A562FEC92}"/>
                </a:ext>
              </a:extLst>
            </p:cNvPr>
            <p:cNvGrpSpPr/>
            <p:nvPr/>
          </p:nvGrpSpPr>
          <p:grpSpPr>
            <a:xfrm>
              <a:off x="5477027" y="2965027"/>
              <a:ext cx="1184590" cy="1051648"/>
              <a:chOff x="6695332" y="2141465"/>
              <a:chExt cx="1964469" cy="1936433"/>
            </a:xfrm>
          </p:grpSpPr>
          <p:sp>
            <p:nvSpPr>
              <p:cNvPr id="96" name="Rectangle 95">
                <a:extLst>
                  <a:ext uri="{FF2B5EF4-FFF2-40B4-BE49-F238E27FC236}">
                    <a16:creationId xmlns:a16="http://schemas.microsoft.com/office/drawing/2014/main" id="{BA28D37F-FC39-5233-9580-C0F57BDB802A}"/>
                  </a:ext>
                </a:extLst>
              </p:cNvPr>
              <p:cNvSpPr/>
              <p:nvPr/>
            </p:nvSpPr>
            <p:spPr bwMode="auto">
              <a:xfrm>
                <a:off x="6695333" y="2141465"/>
                <a:ext cx="1964468" cy="1936433"/>
              </a:xfrm>
              <a:prstGeom prst="rect">
                <a:avLst/>
              </a:prstGeom>
              <a:solidFill>
                <a:srgbClr val="FEEEA8"/>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97" name="Group 96">
                <a:extLst>
                  <a:ext uri="{FF2B5EF4-FFF2-40B4-BE49-F238E27FC236}">
                    <a16:creationId xmlns:a16="http://schemas.microsoft.com/office/drawing/2014/main" id="{39237A2E-E97C-D2A0-B862-C44CFB933CE5}"/>
                  </a:ext>
                </a:extLst>
              </p:cNvPr>
              <p:cNvGrpSpPr/>
              <p:nvPr/>
            </p:nvGrpSpPr>
            <p:grpSpPr>
              <a:xfrm>
                <a:off x="6695332" y="2625573"/>
                <a:ext cx="1964469" cy="968216"/>
                <a:chOff x="1282885" y="3024523"/>
                <a:chExt cx="1964469" cy="968216"/>
              </a:xfrm>
            </p:grpSpPr>
            <p:cxnSp>
              <p:nvCxnSpPr>
                <p:cNvPr id="105" name="Straight Connector 104">
                  <a:extLst>
                    <a:ext uri="{FF2B5EF4-FFF2-40B4-BE49-F238E27FC236}">
                      <a16:creationId xmlns:a16="http://schemas.microsoft.com/office/drawing/2014/main" id="{F6AF1296-A0A7-0D90-9681-FD1A9B431830}"/>
                    </a:ext>
                  </a:extLst>
                </p:cNvPr>
                <p:cNvCxnSpPr/>
                <p:nvPr/>
              </p:nvCxnSpPr>
              <p:spPr bwMode="auto">
                <a:xfrm>
                  <a:off x="1282885" y="3024523"/>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06" name="Straight Connector 105">
                  <a:extLst>
                    <a:ext uri="{FF2B5EF4-FFF2-40B4-BE49-F238E27FC236}">
                      <a16:creationId xmlns:a16="http://schemas.microsoft.com/office/drawing/2014/main" id="{AD4B83A6-B241-2162-1478-31C0F4AB7245}"/>
                    </a:ext>
                  </a:extLst>
                </p:cNvPr>
                <p:cNvCxnSpPr/>
                <p:nvPr/>
              </p:nvCxnSpPr>
              <p:spPr bwMode="auto">
                <a:xfrm>
                  <a:off x="1282886" y="3508631"/>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07" name="Straight Connector 106">
                  <a:extLst>
                    <a:ext uri="{FF2B5EF4-FFF2-40B4-BE49-F238E27FC236}">
                      <a16:creationId xmlns:a16="http://schemas.microsoft.com/office/drawing/2014/main" id="{DC00C78C-0C2B-03C3-600F-AA2D1E6817D7}"/>
                    </a:ext>
                  </a:extLst>
                </p:cNvPr>
                <p:cNvCxnSpPr/>
                <p:nvPr/>
              </p:nvCxnSpPr>
              <p:spPr bwMode="auto">
                <a:xfrm>
                  <a:off x="1282886" y="3992739"/>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98" name="Group 97">
                <a:extLst>
                  <a:ext uri="{FF2B5EF4-FFF2-40B4-BE49-F238E27FC236}">
                    <a16:creationId xmlns:a16="http://schemas.microsoft.com/office/drawing/2014/main" id="{E657C93C-F990-8DFC-A4DB-96EC3946215F}"/>
                  </a:ext>
                </a:extLst>
              </p:cNvPr>
              <p:cNvGrpSpPr/>
              <p:nvPr/>
            </p:nvGrpSpPr>
            <p:grpSpPr>
              <a:xfrm rot="5400000">
                <a:off x="6753543" y="2618571"/>
                <a:ext cx="1848039" cy="982235"/>
                <a:chOff x="4191000" y="1598396"/>
                <a:chExt cx="1524000" cy="596901"/>
              </a:xfrm>
              <a:solidFill>
                <a:srgbClr val="FF0000"/>
              </a:solidFill>
            </p:grpSpPr>
            <p:cxnSp>
              <p:nvCxnSpPr>
                <p:cNvPr id="99" name="Straight Connector 98">
                  <a:extLst>
                    <a:ext uri="{FF2B5EF4-FFF2-40B4-BE49-F238E27FC236}">
                      <a16:creationId xmlns:a16="http://schemas.microsoft.com/office/drawing/2014/main" id="{261CACE6-243E-256F-6523-112ACC848B37}"/>
                    </a:ext>
                  </a:extLst>
                </p:cNvPr>
                <p:cNvCxnSpPr/>
                <p:nvPr/>
              </p:nvCxnSpPr>
              <p:spPr bwMode="auto">
                <a:xfrm>
                  <a:off x="4191000" y="15983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0" name="Straight Connector 99">
                  <a:extLst>
                    <a:ext uri="{FF2B5EF4-FFF2-40B4-BE49-F238E27FC236}">
                      <a16:creationId xmlns:a16="http://schemas.microsoft.com/office/drawing/2014/main" id="{B3BB07CC-56E3-0240-05D9-B63856AA00B2}"/>
                    </a:ext>
                  </a:extLst>
                </p:cNvPr>
                <p:cNvCxnSpPr/>
                <p:nvPr/>
              </p:nvCxnSpPr>
              <p:spPr bwMode="auto">
                <a:xfrm>
                  <a:off x="4191000" y="189684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1" name="Straight Connector 100">
                  <a:extLst>
                    <a:ext uri="{FF2B5EF4-FFF2-40B4-BE49-F238E27FC236}">
                      <a16:creationId xmlns:a16="http://schemas.microsoft.com/office/drawing/2014/main" id="{37834B9B-58D0-1FF0-E0C8-BE0553237238}"/>
                    </a:ext>
                  </a:extLst>
                </p:cNvPr>
                <p:cNvCxnSpPr/>
                <p:nvPr/>
              </p:nvCxnSpPr>
              <p:spPr bwMode="auto">
                <a:xfrm>
                  <a:off x="4191000" y="2195297"/>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217" name="TextBox 216">
              <a:extLst>
                <a:ext uri="{FF2B5EF4-FFF2-40B4-BE49-F238E27FC236}">
                  <a16:creationId xmlns:a16="http://schemas.microsoft.com/office/drawing/2014/main" id="{54C74F22-3D6F-9A1D-4D0B-83674245ABF7}"/>
                </a:ext>
              </a:extLst>
            </p:cNvPr>
            <p:cNvSpPr txBox="1"/>
            <p:nvPr/>
          </p:nvSpPr>
          <p:spPr>
            <a:xfrm>
              <a:off x="5468641" y="2225543"/>
              <a:ext cx="1774310" cy="369332"/>
            </a:xfrm>
            <a:prstGeom prst="rect">
              <a:avLst/>
            </a:prstGeom>
            <a:noFill/>
          </p:spPr>
          <p:txBody>
            <a:bodyPr wrap="square" rtlCol="0">
              <a:spAutoFit/>
            </a:bodyPr>
            <a:lstStyle/>
            <a:p>
              <a:pPr algn="ctr"/>
              <a:r>
                <a:rPr lang="en-US" dirty="0"/>
                <a:t>Pooling layer</a:t>
              </a:r>
            </a:p>
          </p:txBody>
        </p:sp>
        <p:sp>
          <p:nvSpPr>
            <p:cNvPr id="222" name="TextBox 221">
              <a:extLst>
                <a:ext uri="{FF2B5EF4-FFF2-40B4-BE49-F238E27FC236}">
                  <a16:creationId xmlns:a16="http://schemas.microsoft.com/office/drawing/2014/main" id="{FF02B399-C83F-81C9-A35C-373509E512C1}"/>
                </a:ext>
              </a:extLst>
            </p:cNvPr>
            <p:cNvSpPr txBox="1"/>
            <p:nvPr/>
          </p:nvSpPr>
          <p:spPr>
            <a:xfrm>
              <a:off x="5064430" y="3380084"/>
              <a:ext cx="316094" cy="243462"/>
            </a:xfrm>
            <a:prstGeom prst="rect">
              <a:avLst/>
            </a:prstGeom>
            <a:noFill/>
          </p:spPr>
          <p:txBody>
            <a:bodyPr wrap="square" lIns="0" tIns="0" rIns="0" bIns="0" rtlCol="0">
              <a:spAutoFit/>
            </a:bodyPr>
            <a:lstStyle/>
            <a:p>
              <a:pPr algn="ctr"/>
              <a:r>
                <a:rPr lang="en-US" dirty="0"/>
                <a:t>=</a:t>
              </a:r>
            </a:p>
          </p:txBody>
        </p:sp>
        <p:sp>
          <p:nvSpPr>
            <p:cNvPr id="223" name="TextBox 222">
              <a:extLst>
                <a:ext uri="{FF2B5EF4-FFF2-40B4-BE49-F238E27FC236}">
                  <a16:creationId xmlns:a16="http://schemas.microsoft.com/office/drawing/2014/main" id="{6D578BE9-44C8-079A-7520-018A6616FAE3}"/>
                </a:ext>
              </a:extLst>
            </p:cNvPr>
            <p:cNvSpPr txBox="1"/>
            <p:nvPr/>
          </p:nvSpPr>
          <p:spPr>
            <a:xfrm>
              <a:off x="5468641" y="2941334"/>
              <a:ext cx="316094" cy="324616"/>
            </a:xfrm>
            <a:prstGeom prst="rect">
              <a:avLst/>
            </a:prstGeom>
            <a:solidFill>
              <a:schemeClr val="accent1">
                <a:lumMod val="40000"/>
                <a:lumOff val="60000"/>
              </a:schemeClr>
            </a:solidFill>
            <a:ln>
              <a:solidFill>
                <a:schemeClr val="tx1"/>
              </a:solidFill>
            </a:ln>
          </p:spPr>
          <p:txBody>
            <a:bodyPr wrap="square" lIns="0" tIns="45720" rIns="0" bIns="45720" rtlCol="0">
              <a:spAutoFit/>
            </a:bodyPr>
            <a:lstStyle/>
            <a:p>
              <a:pPr algn="ctr"/>
              <a:endParaRPr lang="en-US" dirty="0"/>
            </a:p>
          </p:txBody>
        </p:sp>
        <p:sp>
          <p:nvSpPr>
            <p:cNvPr id="40" name="TextBox 39">
              <a:extLst>
                <a:ext uri="{FF2B5EF4-FFF2-40B4-BE49-F238E27FC236}">
                  <a16:creationId xmlns:a16="http://schemas.microsoft.com/office/drawing/2014/main" id="{0E9B1DB1-419C-67BE-8D2F-008AD8842113}"/>
                </a:ext>
              </a:extLst>
            </p:cNvPr>
            <p:cNvSpPr txBox="1"/>
            <p:nvPr/>
          </p:nvSpPr>
          <p:spPr>
            <a:xfrm>
              <a:off x="4729934" y="4241575"/>
              <a:ext cx="3728266" cy="369332"/>
            </a:xfrm>
            <a:prstGeom prst="rect">
              <a:avLst/>
            </a:prstGeom>
            <a:noFill/>
          </p:spPr>
          <p:txBody>
            <a:bodyPr wrap="square">
              <a:spAutoFit/>
            </a:bodyPr>
            <a:lstStyle/>
            <a:p>
              <a:r>
                <a:rPr lang="en-US" dirty="0"/>
                <a:t>((n₁-f)/s +1) x ((n₂-f)/s +1) x </a:t>
              </a:r>
              <a:r>
                <a:rPr lang="en-US" dirty="0" err="1"/>
                <a:t>n</a:t>
              </a:r>
              <a:r>
                <a:rPr lang="en-US" baseline="-25000" dirty="0" err="1"/>
                <a:t>C</a:t>
              </a:r>
              <a:r>
                <a:rPr lang="en-US" dirty="0"/>
                <a:t> </a:t>
              </a:r>
            </a:p>
          </p:txBody>
        </p:sp>
        <p:sp>
          <p:nvSpPr>
            <p:cNvPr id="44" name="Freeform: Shape 43">
              <a:extLst>
                <a:ext uri="{FF2B5EF4-FFF2-40B4-BE49-F238E27FC236}">
                  <a16:creationId xmlns:a16="http://schemas.microsoft.com/office/drawing/2014/main" id="{7EF9B715-0AE0-8263-3FDB-CF1031D9FEA7}"/>
                </a:ext>
              </a:extLst>
            </p:cNvPr>
            <p:cNvSpPr/>
            <p:nvPr/>
          </p:nvSpPr>
          <p:spPr bwMode="auto">
            <a:xfrm>
              <a:off x="1817649" y="2460215"/>
              <a:ext cx="3735658" cy="584068"/>
            </a:xfrm>
            <a:custGeom>
              <a:avLst/>
              <a:gdLst>
                <a:gd name="connsiteX0" fmla="*/ 0 w 3735658"/>
                <a:gd name="connsiteY0" fmla="*/ 305287 h 584068"/>
                <a:gd name="connsiteX1" fmla="*/ 1996068 w 3735658"/>
                <a:gd name="connsiteY1" fmla="*/ 4205 h 584068"/>
                <a:gd name="connsiteX2" fmla="*/ 3044283 w 3735658"/>
                <a:gd name="connsiteY2" fmla="*/ 160322 h 584068"/>
                <a:gd name="connsiteX3" fmla="*/ 3735658 w 3735658"/>
                <a:gd name="connsiteY3" fmla="*/ 584068 h 584068"/>
              </a:gdLst>
              <a:ahLst/>
              <a:cxnLst>
                <a:cxn ang="0">
                  <a:pos x="connsiteX0" y="connsiteY0"/>
                </a:cxn>
                <a:cxn ang="0">
                  <a:pos x="connsiteX1" y="connsiteY1"/>
                </a:cxn>
                <a:cxn ang="0">
                  <a:pos x="connsiteX2" y="connsiteY2"/>
                </a:cxn>
                <a:cxn ang="0">
                  <a:pos x="connsiteX3" y="connsiteY3"/>
                </a:cxn>
              </a:cxnLst>
              <a:rect l="l" t="t" r="r" b="b"/>
              <a:pathLst>
                <a:path w="3735658" h="584068">
                  <a:moveTo>
                    <a:pt x="0" y="305287"/>
                  </a:moveTo>
                  <a:cubicBezTo>
                    <a:pt x="744344" y="166826"/>
                    <a:pt x="1488688" y="28366"/>
                    <a:pt x="1996068" y="4205"/>
                  </a:cubicBezTo>
                  <a:cubicBezTo>
                    <a:pt x="2503448" y="-19956"/>
                    <a:pt x="2754351" y="63678"/>
                    <a:pt x="3044283" y="160322"/>
                  </a:cubicBezTo>
                  <a:cubicBezTo>
                    <a:pt x="3334215" y="256966"/>
                    <a:pt x="3534936" y="420517"/>
                    <a:pt x="3735658" y="584068"/>
                  </a:cubicBezTo>
                </a:path>
              </a:pathLst>
            </a:custGeom>
            <a:noFill/>
            <a:ln w="381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45" name="Freeform: Shape 44">
              <a:extLst>
                <a:ext uri="{FF2B5EF4-FFF2-40B4-BE49-F238E27FC236}">
                  <a16:creationId xmlns:a16="http://schemas.microsoft.com/office/drawing/2014/main" id="{82A0AA1C-0444-D00F-3EBA-3699CACBD26F}"/>
                </a:ext>
              </a:extLst>
            </p:cNvPr>
            <p:cNvSpPr/>
            <p:nvPr/>
          </p:nvSpPr>
          <p:spPr bwMode="auto">
            <a:xfrm>
              <a:off x="2149661" y="2110560"/>
              <a:ext cx="3735658" cy="584068"/>
            </a:xfrm>
            <a:custGeom>
              <a:avLst/>
              <a:gdLst>
                <a:gd name="connsiteX0" fmla="*/ 0 w 3735658"/>
                <a:gd name="connsiteY0" fmla="*/ 305287 h 584068"/>
                <a:gd name="connsiteX1" fmla="*/ 1996068 w 3735658"/>
                <a:gd name="connsiteY1" fmla="*/ 4205 h 584068"/>
                <a:gd name="connsiteX2" fmla="*/ 3044283 w 3735658"/>
                <a:gd name="connsiteY2" fmla="*/ 160322 h 584068"/>
                <a:gd name="connsiteX3" fmla="*/ 3735658 w 3735658"/>
                <a:gd name="connsiteY3" fmla="*/ 584068 h 584068"/>
              </a:gdLst>
              <a:ahLst/>
              <a:cxnLst>
                <a:cxn ang="0">
                  <a:pos x="connsiteX0" y="connsiteY0"/>
                </a:cxn>
                <a:cxn ang="0">
                  <a:pos x="connsiteX1" y="connsiteY1"/>
                </a:cxn>
                <a:cxn ang="0">
                  <a:pos x="connsiteX2" y="connsiteY2"/>
                </a:cxn>
                <a:cxn ang="0">
                  <a:pos x="connsiteX3" y="connsiteY3"/>
                </a:cxn>
              </a:cxnLst>
              <a:rect l="l" t="t" r="r" b="b"/>
              <a:pathLst>
                <a:path w="3735658" h="584068">
                  <a:moveTo>
                    <a:pt x="0" y="305287"/>
                  </a:moveTo>
                  <a:cubicBezTo>
                    <a:pt x="744344" y="166826"/>
                    <a:pt x="1488688" y="28366"/>
                    <a:pt x="1996068" y="4205"/>
                  </a:cubicBezTo>
                  <a:cubicBezTo>
                    <a:pt x="2503448" y="-19956"/>
                    <a:pt x="2754351" y="63678"/>
                    <a:pt x="3044283" y="160322"/>
                  </a:cubicBezTo>
                  <a:cubicBezTo>
                    <a:pt x="3334215" y="256966"/>
                    <a:pt x="3534936" y="420517"/>
                    <a:pt x="3735658" y="584068"/>
                  </a:cubicBezTo>
                </a:path>
              </a:pathLst>
            </a:custGeom>
            <a:noFill/>
            <a:ln w="381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46" name="Freeform: Shape 45">
              <a:extLst>
                <a:ext uri="{FF2B5EF4-FFF2-40B4-BE49-F238E27FC236}">
                  <a16:creationId xmlns:a16="http://schemas.microsoft.com/office/drawing/2014/main" id="{AEC4DD6F-9FC9-6ECE-C5AB-B2FC33941D75}"/>
                </a:ext>
              </a:extLst>
            </p:cNvPr>
            <p:cNvSpPr/>
            <p:nvPr/>
          </p:nvSpPr>
          <p:spPr bwMode="auto">
            <a:xfrm>
              <a:off x="1955744" y="2283377"/>
              <a:ext cx="3735658" cy="584068"/>
            </a:xfrm>
            <a:custGeom>
              <a:avLst/>
              <a:gdLst>
                <a:gd name="connsiteX0" fmla="*/ 0 w 3735658"/>
                <a:gd name="connsiteY0" fmla="*/ 305287 h 584068"/>
                <a:gd name="connsiteX1" fmla="*/ 1996068 w 3735658"/>
                <a:gd name="connsiteY1" fmla="*/ 4205 h 584068"/>
                <a:gd name="connsiteX2" fmla="*/ 3044283 w 3735658"/>
                <a:gd name="connsiteY2" fmla="*/ 160322 h 584068"/>
                <a:gd name="connsiteX3" fmla="*/ 3735658 w 3735658"/>
                <a:gd name="connsiteY3" fmla="*/ 584068 h 584068"/>
              </a:gdLst>
              <a:ahLst/>
              <a:cxnLst>
                <a:cxn ang="0">
                  <a:pos x="connsiteX0" y="connsiteY0"/>
                </a:cxn>
                <a:cxn ang="0">
                  <a:pos x="connsiteX1" y="connsiteY1"/>
                </a:cxn>
                <a:cxn ang="0">
                  <a:pos x="connsiteX2" y="connsiteY2"/>
                </a:cxn>
                <a:cxn ang="0">
                  <a:pos x="connsiteX3" y="connsiteY3"/>
                </a:cxn>
              </a:cxnLst>
              <a:rect l="l" t="t" r="r" b="b"/>
              <a:pathLst>
                <a:path w="3735658" h="584068">
                  <a:moveTo>
                    <a:pt x="0" y="305287"/>
                  </a:moveTo>
                  <a:cubicBezTo>
                    <a:pt x="744344" y="166826"/>
                    <a:pt x="1488688" y="28366"/>
                    <a:pt x="1996068" y="4205"/>
                  </a:cubicBezTo>
                  <a:cubicBezTo>
                    <a:pt x="2503448" y="-19956"/>
                    <a:pt x="2754351" y="63678"/>
                    <a:pt x="3044283" y="160322"/>
                  </a:cubicBezTo>
                  <a:cubicBezTo>
                    <a:pt x="3334215" y="256966"/>
                    <a:pt x="3534936" y="420517"/>
                    <a:pt x="3735658" y="584068"/>
                  </a:cubicBezTo>
                </a:path>
              </a:pathLst>
            </a:custGeom>
            <a:noFill/>
            <a:ln w="381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grpSp>
      <p:sp>
        <p:nvSpPr>
          <p:cNvPr id="41" name="TextBox 40">
            <a:extLst>
              <a:ext uri="{FF2B5EF4-FFF2-40B4-BE49-F238E27FC236}">
                <a16:creationId xmlns:a16="http://schemas.microsoft.com/office/drawing/2014/main" id="{D3315C2D-E4B5-A6E6-524A-9033B0D70DD1}"/>
              </a:ext>
            </a:extLst>
          </p:cNvPr>
          <p:cNvSpPr txBox="1"/>
          <p:nvPr/>
        </p:nvSpPr>
        <p:spPr>
          <a:xfrm>
            <a:off x="3548672" y="3341794"/>
            <a:ext cx="398628"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87067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D129-E7D9-C475-10E9-047E1364749C}"/>
              </a:ext>
            </a:extLst>
          </p:cNvPr>
          <p:cNvSpPr>
            <a:spLocks noGrp="1"/>
          </p:cNvSpPr>
          <p:nvPr>
            <p:ph type="title"/>
          </p:nvPr>
        </p:nvSpPr>
        <p:spPr/>
        <p:txBody>
          <a:bodyPr/>
          <a:lstStyle/>
          <a:p>
            <a:r>
              <a:rPr lang="en-US" dirty="0"/>
              <a:t>Multichannel Pooling</a:t>
            </a:r>
          </a:p>
        </p:txBody>
      </p:sp>
      <p:sp>
        <p:nvSpPr>
          <p:cNvPr id="3" name="Content Placeholder 2">
            <a:extLst>
              <a:ext uri="{FF2B5EF4-FFF2-40B4-BE49-F238E27FC236}">
                <a16:creationId xmlns:a16="http://schemas.microsoft.com/office/drawing/2014/main" id="{87053688-719F-09C6-4CC3-D2DAC66654A6}"/>
              </a:ext>
            </a:extLst>
          </p:cNvPr>
          <p:cNvSpPr>
            <a:spLocks noGrp="1"/>
          </p:cNvSpPr>
          <p:nvPr>
            <p:ph idx="1"/>
          </p:nvPr>
        </p:nvSpPr>
        <p:spPr>
          <a:xfrm>
            <a:off x="228600" y="870683"/>
            <a:ext cx="8686800" cy="612691"/>
          </a:xfrm>
        </p:spPr>
        <p:txBody>
          <a:bodyPr/>
          <a:lstStyle/>
          <a:p>
            <a:r>
              <a:rPr lang="en-US" sz="1800" dirty="0"/>
              <a:t>When processing multi-channel input data, the pooling layer pools each input channel separately. </a:t>
            </a:r>
          </a:p>
          <a:p>
            <a:r>
              <a:rPr lang="en-US" sz="1800" dirty="0"/>
              <a:t>This means that the number of output channels for the pooling layer is the same as the number of input channels.</a:t>
            </a:r>
          </a:p>
          <a:p>
            <a:endParaRPr lang="en-US" sz="1800" dirty="0"/>
          </a:p>
          <a:p>
            <a:endParaRPr lang="en-US" sz="1800" dirty="0"/>
          </a:p>
        </p:txBody>
      </p:sp>
      <p:grpSp>
        <p:nvGrpSpPr>
          <p:cNvPr id="42" name="Group 41">
            <a:extLst>
              <a:ext uri="{FF2B5EF4-FFF2-40B4-BE49-F238E27FC236}">
                <a16:creationId xmlns:a16="http://schemas.microsoft.com/office/drawing/2014/main" id="{9251B90A-9670-C2FF-73D2-F653B034B9DC}"/>
              </a:ext>
            </a:extLst>
          </p:cNvPr>
          <p:cNvGrpSpPr/>
          <p:nvPr/>
        </p:nvGrpSpPr>
        <p:grpSpPr>
          <a:xfrm>
            <a:off x="1066800" y="2038349"/>
            <a:ext cx="7391400" cy="2810605"/>
            <a:chOff x="1066800" y="2038349"/>
            <a:chExt cx="7391400" cy="2810605"/>
          </a:xfrm>
        </p:grpSpPr>
        <p:sp>
          <p:nvSpPr>
            <p:cNvPr id="26" name="Rectangle 25">
              <a:extLst>
                <a:ext uri="{FF2B5EF4-FFF2-40B4-BE49-F238E27FC236}">
                  <a16:creationId xmlns:a16="http://schemas.microsoft.com/office/drawing/2014/main" id="{002775A2-B517-5897-E3BC-005813DFCA1A}"/>
                </a:ext>
              </a:extLst>
            </p:cNvPr>
            <p:cNvSpPr/>
            <p:nvPr/>
          </p:nvSpPr>
          <p:spPr bwMode="auto">
            <a:xfrm>
              <a:off x="5835760" y="2798457"/>
              <a:ext cx="1165637" cy="1015588"/>
            </a:xfrm>
            <a:prstGeom prst="rect">
              <a:avLst/>
            </a:prstGeom>
            <a:solidFill>
              <a:srgbClr val="FEEEA8"/>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9" name="Group 28">
              <a:extLst>
                <a:ext uri="{FF2B5EF4-FFF2-40B4-BE49-F238E27FC236}">
                  <a16:creationId xmlns:a16="http://schemas.microsoft.com/office/drawing/2014/main" id="{DA5A8F76-54EA-F300-2387-5B670881271D}"/>
                </a:ext>
              </a:extLst>
            </p:cNvPr>
            <p:cNvGrpSpPr/>
            <p:nvPr/>
          </p:nvGrpSpPr>
          <p:grpSpPr>
            <a:xfrm>
              <a:off x="5835759" y="3052354"/>
              <a:ext cx="1165638" cy="507794"/>
              <a:chOff x="1282885" y="3024523"/>
              <a:chExt cx="1964469" cy="968216"/>
            </a:xfrm>
          </p:grpSpPr>
          <p:cxnSp>
            <p:nvCxnSpPr>
              <p:cNvPr id="34" name="Straight Connector 33">
                <a:extLst>
                  <a:ext uri="{FF2B5EF4-FFF2-40B4-BE49-F238E27FC236}">
                    <a16:creationId xmlns:a16="http://schemas.microsoft.com/office/drawing/2014/main" id="{A34B3EDF-ABA0-89F4-D678-20A47B2566EA}"/>
                  </a:ext>
                </a:extLst>
              </p:cNvPr>
              <p:cNvCxnSpPr/>
              <p:nvPr/>
            </p:nvCxnSpPr>
            <p:spPr bwMode="auto">
              <a:xfrm>
                <a:off x="1282885" y="3024523"/>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F3FD8E20-DD17-D952-84A4-BC6BAC4B0CAD}"/>
                  </a:ext>
                </a:extLst>
              </p:cNvPr>
              <p:cNvCxnSpPr/>
              <p:nvPr/>
            </p:nvCxnSpPr>
            <p:spPr bwMode="auto">
              <a:xfrm>
                <a:off x="1282886" y="3508631"/>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154569F2-DC1D-FC99-BC03-F43FB0EA4232}"/>
                  </a:ext>
                </a:extLst>
              </p:cNvPr>
              <p:cNvCxnSpPr/>
              <p:nvPr/>
            </p:nvCxnSpPr>
            <p:spPr bwMode="auto">
              <a:xfrm>
                <a:off x="1282886" y="3992739"/>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0" name="Group 29">
              <a:extLst>
                <a:ext uri="{FF2B5EF4-FFF2-40B4-BE49-F238E27FC236}">
                  <a16:creationId xmlns:a16="http://schemas.microsoft.com/office/drawing/2014/main" id="{96D73AE2-C8E2-6818-74F8-64B4D27624DA}"/>
                </a:ext>
              </a:extLst>
            </p:cNvPr>
            <p:cNvGrpSpPr/>
            <p:nvPr/>
          </p:nvGrpSpPr>
          <p:grpSpPr>
            <a:xfrm rot="5400000">
              <a:off x="5933961" y="3014845"/>
              <a:ext cx="969229" cy="582819"/>
              <a:chOff x="4191000" y="1598396"/>
              <a:chExt cx="1524000" cy="596901"/>
            </a:xfrm>
            <a:solidFill>
              <a:srgbClr val="FF0000"/>
            </a:solidFill>
          </p:grpSpPr>
          <p:cxnSp>
            <p:nvCxnSpPr>
              <p:cNvPr id="31" name="Straight Connector 30">
                <a:extLst>
                  <a:ext uri="{FF2B5EF4-FFF2-40B4-BE49-F238E27FC236}">
                    <a16:creationId xmlns:a16="http://schemas.microsoft.com/office/drawing/2014/main" id="{D07BD1E4-CA4D-582C-EA19-8F009762442C}"/>
                  </a:ext>
                </a:extLst>
              </p:cNvPr>
              <p:cNvCxnSpPr/>
              <p:nvPr/>
            </p:nvCxnSpPr>
            <p:spPr bwMode="auto">
              <a:xfrm>
                <a:off x="4191000" y="15983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 name="Straight Connector 31">
                <a:extLst>
                  <a:ext uri="{FF2B5EF4-FFF2-40B4-BE49-F238E27FC236}">
                    <a16:creationId xmlns:a16="http://schemas.microsoft.com/office/drawing/2014/main" id="{825ACD96-6B3C-12FE-6944-DA16A41E1181}"/>
                  </a:ext>
                </a:extLst>
              </p:cNvPr>
              <p:cNvCxnSpPr/>
              <p:nvPr/>
            </p:nvCxnSpPr>
            <p:spPr bwMode="auto">
              <a:xfrm>
                <a:off x="4191000" y="189684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A445FB18-2286-2D34-70E3-CB6F369610B0}"/>
                  </a:ext>
                </a:extLst>
              </p:cNvPr>
              <p:cNvCxnSpPr/>
              <p:nvPr/>
            </p:nvCxnSpPr>
            <p:spPr bwMode="auto">
              <a:xfrm>
                <a:off x="4191000" y="2195297"/>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37" name="TextBox 36">
              <a:extLst>
                <a:ext uri="{FF2B5EF4-FFF2-40B4-BE49-F238E27FC236}">
                  <a16:creationId xmlns:a16="http://schemas.microsoft.com/office/drawing/2014/main" id="{68D015AD-F2DA-615E-1957-A6A82E15B015}"/>
                </a:ext>
              </a:extLst>
            </p:cNvPr>
            <p:cNvSpPr txBox="1"/>
            <p:nvPr/>
          </p:nvSpPr>
          <p:spPr>
            <a:xfrm>
              <a:off x="6132510" y="2766188"/>
              <a:ext cx="311037" cy="313485"/>
            </a:xfrm>
            <a:prstGeom prst="rect">
              <a:avLst/>
            </a:prstGeom>
            <a:solidFill>
              <a:schemeClr val="accent1">
                <a:lumMod val="40000"/>
                <a:lumOff val="60000"/>
              </a:schemeClr>
            </a:solidFill>
            <a:ln>
              <a:solidFill>
                <a:schemeClr val="tx1"/>
              </a:solidFill>
            </a:ln>
          </p:spPr>
          <p:txBody>
            <a:bodyPr wrap="square" lIns="0" tIns="45720" rIns="0" bIns="45720" rtlCol="0">
              <a:spAutoFit/>
            </a:bodyPr>
            <a:lstStyle/>
            <a:p>
              <a:pPr algn="ctr"/>
              <a:endParaRPr lang="en-US" dirty="0"/>
            </a:p>
          </p:txBody>
        </p:sp>
        <p:sp>
          <p:nvSpPr>
            <p:cNvPr id="5" name="Rectangle 4">
              <a:extLst>
                <a:ext uri="{FF2B5EF4-FFF2-40B4-BE49-F238E27FC236}">
                  <a16:creationId xmlns:a16="http://schemas.microsoft.com/office/drawing/2014/main" id="{90FB7A69-444B-240B-25D3-75E4BD6CEB72}"/>
                </a:ext>
              </a:extLst>
            </p:cNvPr>
            <p:cNvSpPr/>
            <p:nvPr/>
          </p:nvSpPr>
          <p:spPr bwMode="auto">
            <a:xfrm>
              <a:off x="5668790" y="2922655"/>
              <a:ext cx="1165637" cy="1015588"/>
            </a:xfrm>
            <a:prstGeom prst="rect">
              <a:avLst/>
            </a:prstGeom>
            <a:solidFill>
              <a:srgbClr val="FEEEA8"/>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 name="Group 5">
              <a:extLst>
                <a:ext uri="{FF2B5EF4-FFF2-40B4-BE49-F238E27FC236}">
                  <a16:creationId xmlns:a16="http://schemas.microsoft.com/office/drawing/2014/main" id="{F69A24DA-E409-ACDC-6268-851E9A03B4AC}"/>
                </a:ext>
              </a:extLst>
            </p:cNvPr>
            <p:cNvGrpSpPr/>
            <p:nvPr/>
          </p:nvGrpSpPr>
          <p:grpSpPr>
            <a:xfrm>
              <a:off x="5668789" y="3176552"/>
              <a:ext cx="1165638" cy="507794"/>
              <a:chOff x="1282885" y="3024523"/>
              <a:chExt cx="1964469" cy="968216"/>
            </a:xfrm>
          </p:grpSpPr>
          <p:cxnSp>
            <p:nvCxnSpPr>
              <p:cNvPr id="13" name="Straight Connector 12">
                <a:extLst>
                  <a:ext uri="{FF2B5EF4-FFF2-40B4-BE49-F238E27FC236}">
                    <a16:creationId xmlns:a16="http://schemas.microsoft.com/office/drawing/2014/main" id="{07746F65-3065-47C6-A6FB-A7EC279EA3FE}"/>
                  </a:ext>
                </a:extLst>
              </p:cNvPr>
              <p:cNvCxnSpPr/>
              <p:nvPr/>
            </p:nvCxnSpPr>
            <p:spPr bwMode="auto">
              <a:xfrm>
                <a:off x="1282885" y="3024523"/>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6C960929-E47C-D0AE-DAA5-B6336C0109AC}"/>
                  </a:ext>
                </a:extLst>
              </p:cNvPr>
              <p:cNvCxnSpPr/>
              <p:nvPr/>
            </p:nvCxnSpPr>
            <p:spPr bwMode="auto">
              <a:xfrm>
                <a:off x="1282886" y="3508631"/>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1" name="Straight Connector 20">
                <a:extLst>
                  <a:ext uri="{FF2B5EF4-FFF2-40B4-BE49-F238E27FC236}">
                    <a16:creationId xmlns:a16="http://schemas.microsoft.com/office/drawing/2014/main" id="{B75889FC-A959-36C3-59E5-AE89A10BD70D}"/>
                  </a:ext>
                </a:extLst>
              </p:cNvPr>
              <p:cNvCxnSpPr/>
              <p:nvPr/>
            </p:nvCxnSpPr>
            <p:spPr bwMode="auto">
              <a:xfrm>
                <a:off x="1282886" y="3992739"/>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7" name="Group 6">
              <a:extLst>
                <a:ext uri="{FF2B5EF4-FFF2-40B4-BE49-F238E27FC236}">
                  <a16:creationId xmlns:a16="http://schemas.microsoft.com/office/drawing/2014/main" id="{509F98A9-5FB3-1875-EA7E-63FDE88212EB}"/>
                </a:ext>
              </a:extLst>
            </p:cNvPr>
            <p:cNvGrpSpPr/>
            <p:nvPr/>
          </p:nvGrpSpPr>
          <p:grpSpPr>
            <a:xfrm rot="5400000">
              <a:off x="5766991" y="3139043"/>
              <a:ext cx="969229" cy="582819"/>
              <a:chOff x="4191000" y="1598396"/>
              <a:chExt cx="1524000" cy="596901"/>
            </a:xfrm>
            <a:solidFill>
              <a:srgbClr val="FF0000"/>
            </a:solidFill>
          </p:grpSpPr>
          <p:cxnSp>
            <p:nvCxnSpPr>
              <p:cNvPr id="8" name="Straight Connector 7">
                <a:extLst>
                  <a:ext uri="{FF2B5EF4-FFF2-40B4-BE49-F238E27FC236}">
                    <a16:creationId xmlns:a16="http://schemas.microsoft.com/office/drawing/2014/main" id="{F023F7AC-6B09-6C13-DBCF-A40E2D3A2E66}"/>
                  </a:ext>
                </a:extLst>
              </p:cNvPr>
              <p:cNvCxnSpPr/>
              <p:nvPr/>
            </p:nvCxnSpPr>
            <p:spPr bwMode="auto">
              <a:xfrm>
                <a:off x="4191000" y="15983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 name="Straight Connector 8">
                <a:extLst>
                  <a:ext uri="{FF2B5EF4-FFF2-40B4-BE49-F238E27FC236}">
                    <a16:creationId xmlns:a16="http://schemas.microsoft.com/office/drawing/2014/main" id="{3A747A89-1B6E-8CDB-8396-035258AAC767}"/>
                  </a:ext>
                </a:extLst>
              </p:cNvPr>
              <p:cNvCxnSpPr/>
              <p:nvPr/>
            </p:nvCxnSpPr>
            <p:spPr bwMode="auto">
              <a:xfrm>
                <a:off x="4191000" y="189684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1" name="Straight Connector 10">
                <a:extLst>
                  <a:ext uri="{FF2B5EF4-FFF2-40B4-BE49-F238E27FC236}">
                    <a16:creationId xmlns:a16="http://schemas.microsoft.com/office/drawing/2014/main" id="{A07E5272-2AB3-E555-4EF4-7B2C2683E825}"/>
                  </a:ext>
                </a:extLst>
              </p:cNvPr>
              <p:cNvCxnSpPr/>
              <p:nvPr/>
            </p:nvCxnSpPr>
            <p:spPr bwMode="auto">
              <a:xfrm>
                <a:off x="4191000" y="2195297"/>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10" name="TextBox 9">
              <a:extLst>
                <a:ext uri="{FF2B5EF4-FFF2-40B4-BE49-F238E27FC236}">
                  <a16:creationId xmlns:a16="http://schemas.microsoft.com/office/drawing/2014/main" id="{645FFEBE-E2DA-A589-DA21-E99F25C8DAD9}"/>
                </a:ext>
              </a:extLst>
            </p:cNvPr>
            <p:cNvSpPr txBox="1"/>
            <p:nvPr/>
          </p:nvSpPr>
          <p:spPr>
            <a:xfrm>
              <a:off x="4127848" y="3954846"/>
              <a:ext cx="687039" cy="369332"/>
            </a:xfrm>
            <a:prstGeom prst="rect">
              <a:avLst/>
            </a:prstGeom>
            <a:noFill/>
          </p:spPr>
          <p:txBody>
            <a:bodyPr wrap="square" rtlCol="0">
              <a:spAutoFit/>
            </a:bodyPr>
            <a:lstStyle/>
            <a:p>
              <a:r>
                <a:rPr lang="en-US" dirty="0"/>
                <a:t>f x f</a:t>
              </a:r>
            </a:p>
          </p:txBody>
        </p:sp>
        <p:sp>
          <p:nvSpPr>
            <p:cNvPr id="195" name="Rectangle 194">
              <a:extLst>
                <a:ext uri="{FF2B5EF4-FFF2-40B4-BE49-F238E27FC236}">
                  <a16:creationId xmlns:a16="http://schemas.microsoft.com/office/drawing/2014/main" id="{D91F0C28-4ACF-6EDD-FEA3-19D5CA38BA20}"/>
                </a:ext>
              </a:extLst>
            </p:cNvPr>
            <p:cNvSpPr/>
            <p:nvPr/>
          </p:nvSpPr>
          <p:spPr bwMode="auto">
            <a:xfrm>
              <a:off x="3963840" y="3101793"/>
              <a:ext cx="888822" cy="810988"/>
            </a:xfrm>
            <a:prstGeom prst="rect">
              <a:avLst/>
            </a:prstGeom>
            <a:solidFill>
              <a:schemeClr val="bg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96" name="Group 195">
              <a:extLst>
                <a:ext uri="{FF2B5EF4-FFF2-40B4-BE49-F238E27FC236}">
                  <a16:creationId xmlns:a16="http://schemas.microsoft.com/office/drawing/2014/main" id="{9C64CEA2-D88B-C329-51E4-5AF48E81479B}"/>
                </a:ext>
              </a:extLst>
            </p:cNvPr>
            <p:cNvGrpSpPr/>
            <p:nvPr/>
          </p:nvGrpSpPr>
          <p:grpSpPr>
            <a:xfrm>
              <a:off x="3963842" y="3370598"/>
              <a:ext cx="888823" cy="268916"/>
              <a:chOff x="1282885" y="3176916"/>
              <a:chExt cx="1964469" cy="642104"/>
            </a:xfrm>
            <a:solidFill>
              <a:schemeClr val="bg1"/>
            </a:solidFill>
          </p:grpSpPr>
          <p:cxnSp>
            <p:nvCxnSpPr>
              <p:cNvPr id="200" name="Straight Connector 199">
                <a:extLst>
                  <a:ext uri="{FF2B5EF4-FFF2-40B4-BE49-F238E27FC236}">
                    <a16:creationId xmlns:a16="http://schemas.microsoft.com/office/drawing/2014/main" id="{7E9D9618-8AA1-2A11-B292-9CB968A77634}"/>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1" name="Straight Connector 200">
                <a:extLst>
                  <a:ext uri="{FF2B5EF4-FFF2-40B4-BE49-F238E27FC236}">
                    <a16:creationId xmlns:a16="http://schemas.microsoft.com/office/drawing/2014/main" id="{7B0B9AAA-9F6B-76ED-F4B3-76CD35C092CB}"/>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197" name="Group 196">
              <a:extLst>
                <a:ext uri="{FF2B5EF4-FFF2-40B4-BE49-F238E27FC236}">
                  <a16:creationId xmlns:a16="http://schemas.microsoft.com/office/drawing/2014/main" id="{9AD0C7B9-5751-5164-C166-9FB56D42847B}"/>
                </a:ext>
              </a:extLst>
            </p:cNvPr>
            <p:cNvGrpSpPr/>
            <p:nvPr/>
          </p:nvGrpSpPr>
          <p:grpSpPr>
            <a:xfrm rot="5400000">
              <a:off x="4025847" y="3361749"/>
              <a:ext cx="773968" cy="295552"/>
              <a:chOff x="4191000" y="1692214"/>
              <a:chExt cx="1524000" cy="396964"/>
            </a:xfrm>
            <a:solidFill>
              <a:schemeClr val="bg1"/>
            </a:solidFill>
          </p:grpSpPr>
          <p:cxnSp>
            <p:nvCxnSpPr>
              <p:cNvPr id="198" name="Straight Connector 197">
                <a:extLst>
                  <a:ext uri="{FF2B5EF4-FFF2-40B4-BE49-F238E27FC236}">
                    <a16:creationId xmlns:a16="http://schemas.microsoft.com/office/drawing/2014/main" id="{48A8A979-3713-702C-3EBE-CCCE58C128AB}"/>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9" name="Straight Connector 198">
                <a:extLst>
                  <a:ext uri="{FF2B5EF4-FFF2-40B4-BE49-F238E27FC236}">
                    <a16:creationId xmlns:a16="http://schemas.microsoft.com/office/drawing/2014/main" id="{197586E0-4E1B-D1F8-25E9-B8AFE834AA1A}"/>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215" name="TextBox 214">
              <a:extLst>
                <a:ext uri="{FF2B5EF4-FFF2-40B4-BE49-F238E27FC236}">
                  <a16:creationId xmlns:a16="http://schemas.microsoft.com/office/drawing/2014/main" id="{646F35EB-9017-B67B-AFC1-E815F6AE87F4}"/>
                </a:ext>
              </a:extLst>
            </p:cNvPr>
            <p:cNvSpPr txBox="1"/>
            <p:nvPr/>
          </p:nvSpPr>
          <p:spPr>
            <a:xfrm>
              <a:off x="3684923" y="2671271"/>
              <a:ext cx="1521853" cy="356668"/>
            </a:xfrm>
            <a:prstGeom prst="rect">
              <a:avLst/>
            </a:prstGeom>
            <a:noFill/>
          </p:spPr>
          <p:txBody>
            <a:bodyPr wrap="square" rtlCol="0">
              <a:spAutoFit/>
            </a:bodyPr>
            <a:lstStyle/>
            <a:p>
              <a:r>
                <a:rPr lang="en-US" dirty="0"/>
                <a:t>Pooling Filter</a:t>
              </a:r>
            </a:p>
          </p:txBody>
        </p:sp>
        <p:sp>
          <p:nvSpPr>
            <p:cNvPr id="82" name="Rectangle 81">
              <a:extLst>
                <a:ext uri="{FF2B5EF4-FFF2-40B4-BE49-F238E27FC236}">
                  <a16:creationId xmlns:a16="http://schemas.microsoft.com/office/drawing/2014/main" id="{894DCAB5-31CB-BEE4-F7DB-22FD271640D5}"/>
                </a:ext>
              </a:extLst>
            </p:cNvPr>
            <p:cNvSpPr/>
            <p:nvPr/>
          </p:nvSpPr>
          <p:spPr bwMode="auto">
            <a:xfrm>
              <a:off x="1802998" y="2520026"/>
              <a:ext cx="1745925" cy="1643625"/>
            </a:xfrm>
            <a:prstGeom prst="rect">
              <a:avLst/>
            </a:prstGeom>
            <a:solidFill>
              <a:srgbClr val="0070C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83" name="Group 82">
              <a:extLst>
                <a:ext uri="{FF2B5EF4-FFF2-40B4-BE49-F238E27FC236}">
                  <a16:creationId xmlns:a16="http://schemas.microsoft.com/office/drawing/2014/main" id="{DAE285C5-1D8B-0EC5-8C25-F2E384595418}"/>
                </a:ext>
              </a:extLst>
            </p:cNvPr>
            <p:cNvGrpSpPr/>
            <p:nvPr/>
          </p:nvGrpSpPr>
          <p:grpSpPr>
            <a:xfrm>
              <a:off x="1802997" y="2787776"/>
              <a:ext cx="1745926" cy="1090023"/>
              <a:chOff x="1282885" y="2855864"/>
              <a:chExt cx="1964469" cy="1284208"/>
            </a:xfrm>
            <a:solidFill>
              <a:srgbClr val="0070C0"/>
            </a:solidFill>
          </p:grpSpPr>
          <p:cxnSp>
            <p:nvCxnSpPr>
              <p:cNvPr id="90" name="Straight Connector 89">
                <a:extLst>
                  <a:ext uri="{FF2B5EF4-FFF2-40B4-BE49-F238E27FC236}">
                    <a16:creationId xmlns:a16="http://schemas.microsoft.com/office/drawing/2014/main" id="{6216EF5B-D695-06D1-DCE5-929ADC74C9F2}"/>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1" name="Straight Connector 90">
                <a:extLst>
                  <a:ext uri="{FF2B5EF4-FFF2-40B4-BE49-F238E27FC236}">
                    <a16:creationId xmlns:a16="http://schemas.microsoft.com/office/drawing/2014/main" id="{28441C3E-E3EC-71FF-94A1-009E90CF1D96}"/>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2" name="Straight Connector 91">
                <a:extLst>
                  <a:ext uri="{FF2B5EF4-FFF2-40B4-BE49-F238E27FC236}">
                    <a16:creationId xmlns:a16="http://schemas.microsoft.com/office/drawing/2014/main" id="{01225C67-7BDF-089D-3E9E-E9897A5C5CD2}"/>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3" name="Straight Connector 92">
                <a:extLst>
                  <a:ext uri="{FF2B5EF4-FFF2-40B4-BE49-F238E27FC236}">
                    <a16:creationId xmlns:a16="http://schemas.microsoft.com/office/drawing/2014/main" id="{28C51C30-1C4D-CC4D-C97F-2F67A62C841C}"/>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4" name="Straight Connector 93">
                <a:extLst>
                  <a:ext uri="{FF2B5EF4-FFF2-40B4-BE49-F238E27FC236}">
                    <a16:creationId xmlns:a16="http://schemas.microsoft.com/office/drawing/2014/main" id="{7B4D9821-E989-AA2D-FAE6-4D23FF23CF29}"/>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84" name="Group 83">
              <a:extLst>
                <a:ext uri="{FF2B5EF4-FFF2-40B4-BE49-F238E27FC236}">
                  <a16:creationId xmlns:a16="http://schemas.microsoft.com/office/drawing/2014/main" id="{F9A7F3B7-60BC-B0A6-327A-9EC10BFF1B9E}"/>
                </a:ext>
              </a:extLst>
            </p:cNvPr>
            <p:cNvGrpSpPr/>
            <p:nvPr/>
          </p:nvGrpSpPr>
          <p:grpSpPr>
            <a:xfrm rot="5400000">
              <a:off x="1900655" y="2761286"/>
              <a:ext cx="1568597" cy="1161116"/>
              <a:chOff x="4191000" y="1493731"/>
              <a:chExt cx="1524000" cy="793930"/>
            </a:xfrm>
            <a:solidFill>
              <a:srgbClr val="0070C0"/>
            </a:solidFill>
          </p:grpSpPr>
          <p:cxnSp>
            <p:nvCxnSpPr>
              <p:cNvPr id="85" name="Straight Connector 84">
                <a:extLst>
                  <a:ext uri="{FF2B5EF4-FFF2-40B4-BE49-F238E27FC236}">
                    <a16:creationId xmlns:a16="http://schemas.microsoft.com/office/drawing/2014/main" id="{4E30A6BF-56FE-2144-A5DE-EFD3F39EA78C}"/>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6" name="Straight Connector 85">
                <a:extLst>
                  <a:ext uri="{FF2B5EF4-FFF2-40B4-BE49-F238E27FC236}">
                    <a16:creationId xmlns:a16="http://schemas.microsoft.com/office/drawing/2014/main" id="{5A34B9DB-45A6-C422-11CC-222B6CE04B04}"/>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7" name="Straight Connector 86">
                <a:extLst>
                  <a:ext uri="{FF2B5EF4-FFF2-40B4-BE49-F238E27FC236}">
                    <a16:creationId xmlns:a16="http://schemas.microsoft.com/office/drawing/2014/main" id="{8A61F44D-0CF6-5165-EDFB-E923DC54D3EA}"/>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8" name="Straight Connector 87">
                <a:extLst>
                  <a:ext uri="{FF2B5EF4-FFF2-40B4-BE49-F238E27FC236}">
                    <a16:creationId xmlns:a16="http://schemas.microsoft.com/office/drawing/2014/main" id="{9DDC45D7-7CF6-AECC-AE10-C7D479B28E0D}"/>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9" name="Straight Connector 88">
                <a:extLst>
                  <a:ext uri="{FF2B5EF4-FFF2-40B4-BE49-F238E27FC236}">
                    <a16:creationId xmlns:a16="http://schemas.microsoft.com/office/drawing/2014/main" id="{E16148BC-5490-09ED-196C-7506901E3ADE}"/>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148" name="Rectangle 147">
              <a:extLst>
                <a:ext uri="{FF2B5EF4-FFF2-40B4-BE49-F238E27FC236}">
                  <a16:creationId xmlns:a16="http://schemas.microsoft.com/office/drawing/2014/main" id="{44C9FAA9-B468-C01A-4B3F-1E04D0CCB565}"/>
                </a:ext>
              </a:extLst>
            </p:cNvPr>
            <p:cNvSpPr/>
            <p:nvPr/>
          </p:nvSpPr>
          <p:spPr bwMode="auto">
            <a:xfrm>
              <a:off x="2133601" y="2518275"/>
              <a:ext cx="888822" cy="810988"/>
            </a:xfrm>
            <a:prstGeom prst="rect">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49" name="Group 148">
              <a:extLst>
                <a:ext uri="{FF2B5EF4-FFF2-40B4-BE49-F238E27FC236}">
                  <a16:creationId xmlns:a16="http://schemas.microsoft.com/office/drawing/2014/main" id="{60BA64D6-D7DE-A2CB-B8A1-3DCB6A049897}"/>
                </a:ext>
              </a:extLst>
            </p:cNvPr>
            <p:cNvGrpSpPr/>
            <p:nvPr/>
          </p:nvGrpSpPr>
          <p:grpSpPr>
            <a:xfrm>
              <a:off x="2133600" y="2784845"/>
              <a:ext cx="888823" cy="268916"/>
              <a:chOff x="1282885" y="3176916"/>
              <a:chExt cx="1964469" cy="642104"/>
            </a:xfrm>
          </p:grpSpPr>
          <p:cxnSp>
            <p:nvCxnSpPr>
              <p:cNvPr id="153" name="Straight Connector 152">
                <a:extLst>
                  <a:ext uri="{FF2B5EF4-FFF2-40B4-BE49-F238E27FC236}">
                    <a16:creationId xmlns:a16="http://schemas.microsoft.com/office/drawing/2014/main" id="{166656B5-8E14-CE3D-733D-454FD804C2E4}"/>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4" name="Straight Connector 153">
                <a:extLst>
                  <a:ext uri="{FF2B5EF4-FFF2-40B4-BE49-F238E27FC236}">
                    <a16:creationId xmlns:a16="http://schemas.microsoft.com/office/drawing/2014/main" id="{3D00930B-B3A4-4418-3BEE-6BB0F3D001CC}"/>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50" name="Group 149">
              <a:extLst>
                <a:ext uri="{FF2B5EF4-FFF2-40B4-BE49-F238E27FC236}">
                  <a16:creationId xmlns:a16="http://schemas.microsoft.com/office/drawing/2014/main" id="{DADFB77A-BA06-E398-0712-E91444B525FF}"/>
                </a:ext>
              </a:extLst>
            </p:cNvPr>
            <p:cNvGrpSpPr/>
            <p:nvPr/>
          </p:nvGrpSpPr>
          <p:grpSpPr>
            <a:xfrm rot="5400000">
              <a:off x="2195605" y="2775997"/>
              <a:ext cx="773968" cy="295552"/>
              <a:chOff x="4191000" y="1692214"/>
              <a:chExt cx="1524000" cy="396964"/>
            </a:xfrm>
            <a:solidFill>
              <a:srgbClr val="FF0000"/>
            </a:solidFill>
          </p:grpSpPr>
          <p:cxnSp>
            <p:nvCxnSpPr>
              <p:cNvPr id="151" name="Straight Connector 150">
                <a:extLst>
                  <a:ext uri="{FF2B5EF4-FFF2-40B4-BE49-F238E27FC236}">
                    <a16:creationId xmlns:a16="http://schemas.microsoft.com/office/drawing/2014/main" id="{F7E23662-91C1-CA08-E7C7-6EFEB3376020}"/>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52" name="Straight Connector 151">
                <a:extLst>
                  <a:ext uri="{FF2B5EF4-FFF2-40B4-BE49-F238E27FC236}">
                    <a16:creationId xmlns:a16="http://schemas.microsoft.com/office/drawing/2014/main" id="{9449065F-4150-BC7F-F19B-307228A9EE02}"/>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68" name="Rectangle 67">
              <a:extLst>
                <a:ext uri="{FF2B5EF4-FFF2-40B4-BE49-F238E27FC236}">
                  <a16:creationId xmlns:a16="http://schemas.microsoft.com/office/drawing/2014/main" id="{DA10F63A-C247-05BC-9858-C394749D4A5E}"/>
                </a:ext>
              </a:extLst>
            </p:cNvPr>
            <p:cNvSpPr/>
            <p:nvPr/>
          </p:nvSpPr>
          <p:spPr bwMode="auto">
            <a:xfrm>
              <a:off x="1666855" y="2673769"/>
              <a:ext cx="1745925" cy="1643625"/>
            </a:xfrm>
            <a:prstGeom prst="rect">
              <a:avLst/>
            </a:prstGeom>
            <a:solidFill>
              <a:srgbClr val="00B05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9" name="Group 68">
              <a:extLst>
                <a:ext uri="{FF2B5EF4-FFF2-40B4-BE49-F238E27FC236}">
                  <a16:creationId xmlns:a16="http://schemas.microsoft.com/office/drawing/2014/main" id="{4AEC20A1-E96E-ABFF-310A-FD41F1482BDE}"/>
                </a:ext>
              </a:extLst>
            </p:cNvPr>
            <p:cNvGrpSpPr/>
            <p:nvPr/>
          </p:nvGrpSpPr>
          <p:grpSpPr>
            <a:xfrm>
              <a:off x="1666854" y="2941519"/>
              <a:ext cx="1745926" cy="1090023"/>
              <a:chOff x="1282885" y="2855864"/>
              <a:chExt cx="1964469" cy="1284208"/>
            </a:xfrm>
            <a:solidFill>
              <a:srgbClr val="00B050"/>
            </a:solidFill>
          </p:grpSpPr>
          <p:cxnSp>
            <p:nvCxnSpPr>
              <p:cNvPr id="76" name="Straight Connector 75">
                <a:extLst>
                  <a:ext uri="{FF2B5EF4-FFF2-40B4-BE49-F238E27FC236}">
                    <a16:creationId xmlns:a16="http://schemas.microsoft.com/office/drawing/2014/main" id="{9BD49B58-1088-8FB6-E599-9B3D7433C6ED}"/>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7" name="Straight Connector 76">
                <a:extLst>
                  <a:ext uri="{FF2B5EF4-FFF2-40B4-BE49-F238E27FC236}">
                    <a16:creationId xmlns:a16="http://schemas.microsoft.com/office/drawing/2014/main" id="{E6BEE538-6CB7-3D16-14DA-CB271B1EEDB9}"/>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8" name="Straight Connector 77">
                <a:extLst>
                  <a:ext uri="{FF2B5EF4-FFF2-40B4-BE49-F238E27FC236}">
                    <a16:creationId xmlns:a16="http://schemas.microsoft.com/office/drawing/2014/main" id="{B67E0DCB-9603-5DE5-A464-E74521194372}"/>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9" name="Straight Connector 78">
                <a:extLst>
                  <a:ext uri="{FF2B5EF4-FFF2-40B4-BE49-F238E27FC236}">
                    <a16:creationId xmlns:a16="http://schemas.microsoft.com/office/drawing/2014/main" id="{D9E6FE03-6BA0-94BF-CFF3-8424882A69FA}"/>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0" name="Straight Connector 79">
                <a:extLst>
                  <a:ext uri="{FF2B5EF4-FFF2-40B4-BE49-F238E27FC236}">
                    <a16:creationId xmlns:a16="http://schemas.microsoft.com/office/drawing/2014/main" id="{B24B92ED-8118-AD70-9062-2E67314CBC3D}"/>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70" name="Group 69">
              <a:extLst>
                <a:ext uri="{FF2B5EF4-FFF2-40B4-BE49-F238E27FC236}">
                  <a16:creationId xmlns:a16="http://schemas.microsoft.com/office/drawing/2014/main" id="{368E3A66-3665-4C63-199D-6EC6D0D792A1}"/>
                </a:ext>
              </a:extLst>
            </p:cNvPr>
            <p:cNvGrpSpPr/>
            <p:nvPr/>
          </p:nvGrpSpPr>
          <p:grpSpPr>
            <a:xfrm rot="5400000">
              <a:off x="1764512" y="2915029"/>
              <a:ext cx="1568597" cy="1161116"/>
              <a:chOff x="4191000" y="1493731"/>
              <a:chExt cx="1524000" cy="793930"/>
            </a:xfrm>
            <a:solidFill>
              <a:srgbClr val="00B050"/>
            </a:solidFill>
          </p:grpSpPr>
          <p:cxnSp>
            <p:nvCxnSpPr>
              <p:cNvPr id="71" name="Straight Connector 70">
                <a:extLst>
                  <a:ext uri="{FF2B5EF4-FFF2-40B4-BE49-F238E27FC236}">
                    <a16:creationId xmlns:a16="http://schemas.microsoft.com/office/drawing/2014/main" id="{7A2C2527-7CB2-328E-505A-8E25ED2B311F}"/>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60C746E2-C92D-4FAF-ACAE-DF8BB2A80702}"/>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3F6268FB-618E-8871-DC07-9FB1EF555331}"/>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CEE6A83D-7325-A439-0359-1A2EE5F00A38}"/>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5" name="Straight Connector 74">
                <a:extLst>
                  <a:ext uri="{FF2B5EF4-FFF2-40B4-BE49-F238E27FC236}">
                    <a16:creationId xmlns:a16="http://schemas.microsoft.com/office/drawing/2014/main" id="{375D930E-7CF1-2CDC-45D6-DE8475868F54}"/>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140" name="Rectangle 139">
              <a:extLst>
                <a:ext uri="{FF2B5EF4-FFF2-40B4-BE49-F238E27FC236}">
                  <a16:creationId xmlns:a16="http://schemas.microsoft.com/office/drawing/2014/main" id="{E9DB20AE-0C81-3B8D-70EB-21E3CEC27D5D}"/>
                </a:ext>
              </a:extLst>
            </p:cNvPr>
            <p:cNvSpPr/>
            <p:nvPr/>
          </p:nvSpPr>
          <p:spPr bwMode="auto">
            <a:xfrm>
              <a:off x="2006778" y="2661219"/>
              <a:ext cx="888822" cy="810988"/>
            </a:xfrm>
            <a:prstGeom prst="rect">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41" name="Group 140">
              <a:extLst>
                <a:ext uri="{FF2B5EF4-FFF2-40B4-BE49-F238E27FC236}">
                  <a16:creationId xmlns:a16="http://schemas.microsoft.com/office/drawing/2014/main" id="{68994780-4126-EC88-AA51-F2D55889D964}"/>
                </a:ext>
              </a:extLst>
            </p:cNvPr>
            <p:cNvGrpSpPr/>
            <p:nvPr/>
          </p:nvGrpSpPr>
          <p:grpSpPr>
            <a:xfrm>
              <a:off x="2006777" y="2927789"/>
              <a:ext cx="888823" cy="268916"/>
              <a:chOff x="1282885" y="3176916"/>
              <a:chExt cx="1964469" cy="642104"/>
            </a:xfrm>
          </p:grpSpPr>
          <p:cxnSp>
            <p:nvCxnSpPr>
              <p:cNvPr id="145" name="Straight Connector 144">
                <a:extLst>
                  <a:ext uri="{FF2B5EF4-FFF2-40B4-BE49-F238E27FC236}">
                    <a16:creationId xmlns:a16="http://schemas.microsoft.com/office/drawing/2014/main" id="{9ECCE365-030C-1248-F5A3-151FF7D6C6D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6" name="Straight Connector 145">
                <a:extLst>
                  <a:ext uri="{FF2B5EF4-FFF2-40B4-BE49-F238E27FC236}">
                    <a16:creationId xmlns:a16="http://schemas.microsoft.com/office/drawing/2014/main" id="{1E0032CD-88A0-E008-54E1-D0457EBABCA6}"/>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42" name="Group 141">
              <a:extLst>
                <a:ext uri="{FF2B5EF4-FFF2-40B4-BE49-F238E27FC236}">
                  <a16:creationId xmlns:a16="http://schemas.microsoft.com/office/drawing/2014/main" id="{DCCAEF13-C794-81E8-A4F8-642C5FF396F5}"/>
                </a:ext>
              </a:extLst>
            </p:cNvPr>
            <p:cNvGrpSpPr/>
            <p:nvPr/>
          </p:nvGrpSpPr>
          <p:grpSpPr>
            <a:xfrm rot="5400000">
              <a:off x="2068782" y="2918941"/>
              <a:ext cx="773968" cy="295552"/>
              <a:chOff x="4191000" y="1692214"/>
              <a:chExt cx="1524000" cy="396964"/>
            </a:xfrm>
            <a:solidFill>
              <a:srgbClr val="FF0000"/>
            </a:solidFill>
          </p:grpSpPr>
          <p:cxnSp>
            <p:nvCxnSpPr>
              <p:cNvPr id="143" name="Straight Connector 142">
                <a:extLst>
                  <a:ext uri="{FF2B5EF4-FFF2-40B4-BE49-F238E27FC236}">
                    <a16:creationId xmlns:a16="http://schemas.microsoft.com/office/drawing/2014/main" id="{902F137E-45A1-CE5B-A442-7AA202E2DEF6}"/>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4" name="Straight Connector 143">
                <a:extLst>
                  <a:ext uri="{FF2B5EF4-FFF2-40B4-BE49-F238E27FC236}">
                    <a16:creationId xmlns:a16="http://schemas.microsoft.com/office/drawing/2014/main" id="{3A0658CA-2461-8200-F86B-89FCA7C3E462}"/>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12" name="Rectangle 11">
              <a:extLst>
                <a:ext uri="{FF2B5EF4-FFF2-40B4-BE49-F238E27FC236}">
                  <a16:creationId xmlns:a16="http://schemas.microsoft.com/office/drawing/2014/main" id="{63C2BD8B-1DD0-520A-B6F8-6BF050DB2F28}"/>
                </a:ext>
              </a:extLst>
            </p:cNvPr>
            <p:cNvSpPr/>
            <p:nvPr/>
          </p:nvSpPr>
          <p:spPr bwMode="auto">
            <a:xfrm>
              <a:off x="1530713" y="2827513"/>
              <a:ext cx="1745925" cy="1643625"/>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5" name="Group 64">
              <a:extLst>
                <a:ext uri="{FF2B5EF4-FFF2-40B4-BE49-F238E27FC236}">
                  <a16:creationId xmlns:a16="http://schemas.microsoft.com/office/drawing/2014/main" id="{D031094D-F576-3D7D-0E74-8D4BF1734C54}"/>
                </a:ext>
              </a:extLst>
            </p:cNvPr>
            <p:cNvGrpSpPr/>
            <p:nvPr/>
          </p:nvGrpSpPr>
          <p:grpSpPr>
            <a:xfrm>
              <a:off x="1530712" y="3095263"/>
              <a:ext cx="1745926" cy="1090023"/>
              <a:chOff x="1282885" y="2855864"/>
              <a:chExt cx="1964469" cy="1284208"/>
            </a:xfrm>
          </p:grpSpPr>
          <p:cxnSp>
            <p:nvCxnSpPr>
              <p:cNvPr id="23" name="Straight Connector 22">
                <a:extLst>
                  <a:ext uri="{FF2B5EF4-FFF2-40B4-BE49-F238E27FC236}">
                    <a16:creationId xmlns:a16="http://schemas.microsoft.com/office/drawing/2014/main" id="{1C5BFEB3-BD05-4CF0-43EB-14D6954FF675}"/>
                  </a:ext>
                </a:extLst>
              </p:cNvPr>
              <p:cNvCxnSpPr/>
              <p:nvPr/>
            </p:nvCxnSpPr>
            <p:spPr bwMode="auto">
              <a:xfrm>
                <a:off x="1282886" y="2855864"/>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3629AC18-61AF-804E-1153-1572AD6EF7D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5" name="Straight Connector 24">
                <a:extLst>
                  <a:ext uri="{FF2B5EF4-FFF2-40B4-BE49-F238E27FC236}">
                    <a16:creationId xmlns:a16="http://schemas.microsoft.com/office/drawing/2014/main" id="{4CED09BE-25D9-64EF-0663-3F2E26EC7F0A}"/>
                  </a:ext>
                </a:extLst>
              </p:cNvPr>
              <p:cNvCxnSpPr/>
              <p:nvPr/>
            </p:nvCxnSpPr>
            <p:spPr bwMode="auto">
              <a:xfrm>
                <a:off x="1282886" y="3497968"/>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90B613C2-55A5-B733-3A54-E8DEBC3FC1B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8" name="Straight Connector 27">
                <a:extLst>
                  <a:ext uri="{FF2B5EF4-FFF2-40B4-BE49-F238E27FC236}">
                    <a16:creationId xmlns:a16="http://schemas.microsoft.com/office/drawing/2014/main" id="{0258617A-A438-AC68-77FB-509622BE82D1}"/>
                  </a:ext>
                </a:extLst>
              </p:cNvPr>
              <p:cNvCxnSpPr/>
              <p:nvPr/>
            </p:nvCxnSpPr>
            <p:spPr bwMode="auto">
              <a:xfrm>
                <a:off x="1282886" y="4140072"/>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4" name="Group 13">
              <a:extLst>
                <a:ext uri="{FF2B5EF4-FFF2-40B4-BE49-F238E27FC236}">
                  <a16:creationId xmlns:a16="http://schemas.microsoft.com/office/drawing/2014/main" id="{2AFFEB0F-3874-E8E4-E54A-1EEBFE2A36BD}"/>
                </a:ext>
              </a:extLst>
            </p:cNvPr>
            <p:cNvGrpSpPr/>
            <p:nvPr/>
          </p:nvGrpSpPr>
          <p:grpSpPr>
            <a:xfrm rot="5400000">
              <a:off x="1628370" y="3068773"/>
              <a:ext cx="1568597" cy="1161116"/>
              <a:chOff x="4191000" y="1493731"/>
              <a:chExt cx="1524000" cy="793930"/>
            </a:xfrm>
            <a:solidFill>
              <a:srgbClr val="FF0000"/>
            </a:solidFill>
          </p:grpSpPr>
          <p:cxnSp>
            <p:nvCxnSpPr>
              <p:cNvPr id="16" name="Straight Connector 15">
                <a:extLst>
                  <a:ext uri="{FF2B5EF4-FFF2-40B4-BE49-F238E27FC236}">
                    <a16:creationId xmlns:a16="http://schemas.microsoft.com/office/drawing/2014/main" id="{85EE229A-40F7-CC4E-96DE-139533AFB569}"/>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CF6F4DFF-9503-D649-F304-ADAB74456C8C}"/>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 name="Straight Connector 17">
                <a:extLst>
                  <a:ext uri="{FF2B5EF4-FFF2-40B4-BE49-F238E27FC236}">
                    <a16:creationId xmlns:a16="http://schemas.microsoft.com/office/drawing/2014/main" id="{8DB1F08A-7C85-D53A-A24F-13BF3DE1F443}"/>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 name="Straight Connector 18">
                <a:extLst>
                  <a:ext uri="{FF2B5EF4-FFF2-40B4-BE49-F238E27FC236}">
                    <a16:creationId xmlns:a16="http://schemas.microsoft.com/office/drawing/2014/main" id="{096FFAEA-E3D1-E021-C1F4-FF340E56529C}"/>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 name="Straight Connector 19">
                <a:extLst>
                  <a:ext uri="{FF2B5EF4-FFF2-40B4-BE49-F238E27FC236}">
                    <a16:creationId xmlns:a16="http://schemas.microsoft.com/office/drawing/2014/main" id="{FF6A4715-D0E1-329C-A08A-EFF0971449BB}"/>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124" name="Rectangle 123">
              <a:extLst>
                <a:ext uri="{FF2B5EF4-FFF2-40B4-BE49-F238E27FC236}">
                  <a16:creationId xmlns:a16="http://schemas.microsoft.com/office/drawing/2014/main" id="{E17E25DB-0423-1EC8-C1D3-653D2FF706D9}"/>
                </a:ext>
              </a:extLst>
            </p:cNvPr>
            <p:cNvSpPr/>
            <p:nvPr/>
          </p:nvSpPr>
          <p:spPr bwMode="auto">
            <a:xfrm>
              <a:off x="1828800" y="2823137"/>
              <a:ext cx="888822" cy="810988"/>
            </a:xfrm>
            <a:prstGeom prst="rect">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25" name="Group 124">
              <a:extLst>
                <a:ext uri="{FF2B5EF4-FFF2-40B4-BE49-F238E27FC236}">
                  <a16:creationId xmlns:a16="http://schemas.microsoft.com/office/drawing/2014/main" id="{A0B97931-4CF6-51C4-A3AE-0A55C704D8E2}"/>
                </a:ext>
              </a:extLst>
            </p:cNvPr>
            <p:cNvGrpSpPr/>
            <p:nvPr/>
          </p:nvGrpSpPr>
          <p:grpSpPr>
            <a:xfrm>
              <a:off x="1828802" y="3091942"/>
              <a:ext cx="888823" cy="268916"/>
              <a:chOff x="1282885" y="3176916"/>
              <a:chExt cx="1964469" cy="642104"/>
            </a:xfrm>
          </p:grpSpPr>
          <p:cxnSp>
            <p:nvCxnSpPr>
              <p:cNvPr id="133" name="Straight Connector 132">
                <a:extLst>
                  <a:ext uri="{FF2B5EF4-FFF2-40B4-BE49-F238E27FC236}">
                    <a16:creationId xmlns:a16="http://schemas.microsoft.com/office/drawing/2014/main" id="{B858B8DD-F9E1-D18F-B7B9-024307378D4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5" name="Straight Connector 134">
                <a:extLst>
                  <a:ext uri="{FF2B5EF4-FFF2-40B4-BE49-F238E27FC236}">
                    <a16:creationId xmlns:a16="http://schemas.microsoft.com/office/drawing/2014/main" id="{15195023-54DD-3B9D-309A-85520BE0897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26" name="Group 125">
              <a:extLst>
                <a:ext uri="{FF2B5EF4-FFF2-40B4-BE49-F238E27FC236}">
                  <a16:creationId xmlns:a16="http://schemas.microsoft.com/office/drawing/2014/main" id="{EFA963D7-4D86-4900-0514-806E763D62E8}"/>
                </a:ext>
              </a:extLst>
            </p:cNvPr>
            <p:cNvGrpSpPr/>
            <p:nvPr/>
          </p:nvGrpSpPr>
          <p:grpSpPr>
            <a:xfrm rot="5400000">
              <a:off x="1890807" y="3083093"/>
              <a:ext cx="773968" cy="295552"/>
              <a:chOff x="4191000" y="1692214"/>
              <a:chExt cx="1524000" cy="396964"/>
            </a:xfrm>
            <a:solidFill>
              <a:srgbClr val="FF0000"/>
            </a:solidFill>
          </p:grpSpPr>
          <p:cxnSp>
            <p:nvCxnSpPr>
              <p:cNvPr id="127" name="Straight Connector 126">
                <a:extLst>
                  <a:ext uri="{FF2B5EF4-FFF2-40B4-BE49-F238E27FC236}">
                    <a16:creationId xmlns:a16="http://schemas.microsoft.com/office/drawing/2014/main" id="{0425898A-1B01-0980-F2AC-2FE2451E044D}"/>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29" name="Straight Connector 128">
                <a:extLst>
                  <a:ext uri="{FF2B5EF4-FFF2-40B4-BE49-F238E27FC236}">
                    <a16:creationId xmlns:a16="http://schemas.microsoft.com/office/drawing/2014/main" id="{72C2801F-16F2-78DB-C0D5-6B4A5724C356}"/>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213" name="TextBox 212">
              <a:extLst>
                <a:ext uri="{FF2B5EF4-FFF2-40B4-BE49-F238E27FC236}">
                  <a16:creationId xmlns:a16="http://schemas.microsoft.com/office/drawing/2014/main" id="{075FE44E-7FB9-1F57-5713-569EB1EDE2A0}"/>
                </a:ext>
              </a:extLst>
            </p:cNvPr>
            <p:cNvSpPr txBox="1"/>
            <p:nvPr/>
          </p:nvSpPr>
          <p:spPr>
            <a:xfrm>
              <a:off x="1659984" y="4492286"/>
              <a:ext cx="1616652" cy="356668"/>
            </a:xfrm>
            <a:prstGeom prst="rect">
              <a:avLst/>
            </a:prstGeom>
            <a:noFill/>
          </p:spPr>
          <p:txBody>
            <a:bodyPr wrap="square" rtlCol="0">
              <a:spAutoFit/>
            </a:bodyPr>
            <a:lstStyle/>
            <a:p>
              <a:r>
                <a:rPr lang="en-US" dirty="0"/>
                <a:t>n₁ x n₂ x </a:t>
              </a:r>
              <a:r>
                <a:rPr lang="en-US" dirty="0" err="1"/>
                <a:t>n</a:t>
              </a:r>
              <a:r>
                <a:rPr lang="en-US" baseline="-25000" dirty="0" err="1"/>
                <a:t>C</a:t>
              </a:r>
              <a:endParaRPr lang="en-US" baseline="-25000" dirty="0"/>
            </a:p>
          </p:txBody>
        </p:sp>
        <p:sp>
          <p:nvSpPr>
            <p:cNvPr id="216" name="TextBox 215">
              <a:extLst>
                <a:ext uri="{FF2B5EF4-FFF2-40B4-BE49-F238E27FC236}">
                  <a16:creationId xmlns:a16="http://schemas.microsoft.com/office/drawing/2014/main" id="{CCD868AB-E08E-73C0-4D74-38D4147C45BE}"/>
                </a:ext>
              </a:extLst>
            </p:cNvPr>
            <p:cNvSpPr txBox="1"/>
            <p:nvPr/>
          </p:nvSpPr>
          <p:spPr>
            <a:xfrm>
              <a:off x="1066800" y="2038349"/>
              <a:ext cx="2224378" cy="356668"/>
            </a:xfrm>
            <a:prstGeom prst="rect">
              <a:avLst/>
            </a:prstGeom>
            <a:noFill/>
          </p:spPr>
          <p:txBody>
            <a:bodyPr wrap="square" rtlCol="0">
              <a:spAutoFit/>
            </a:bodyPr>
            <a:lstStyle/>
            <a:p>
              <a:r>
                <a:rPr lang="en-US" dirty="0"/>
                <a:t>Multichannel image</a:t>
              </a:r>
            </a:p>
          </p:txBody>
        </p:sp>
        <p:sp>
          <p:nvSpPr>
            <p:cNvPr id="38" name="TextBox 37">
              <a:extLst>
                <a:ext uri="{FF2B5EF4-FFF2-40B4-BE49-F238E27FC236}">
                  <a16:creationId xmlns:a16="http://schemas.microsoft.com/office/drawing/2014/main" id="{0D736D9E-90D0-C8EF-90AC-1CCAC8F89481}"/>
                </a:ext>
              </a:extLst>
            </p:cNvPr>
            <p:cNvSpPr txBox="1"/>
            <p:nvPr/>
          </p:nvSpPr>
          <p:spPr>
            <a:xfrm>
              <a:off x="5954160" y="2878465"/>
              <a:ext cx="311037" cy="313485"/>
            </a:xfrm>
            <a:prstGeom prst="rect">
              <a:avLst/>
            </a:prstGeom>
            <a:solidFill>
              <a:schemeClr val="accent1">
                <a:lumMod val="40000"/>
                <a:lumOff val="60000"/>
              </a:schemeClr>
            </a:solidFill>
            <a:ln>
              <a:solidFill>
                <a:schemeClr val="tx1"/>
              </a:solidFill>
            </a:ln>
          </p:spPr>
          <p:txBody>
            <a:bodyPr wrap="square" lIns="0" tIns="45720" rIns="0" bIns="45720" rtlCol="0">
              <a:spAutoFit/>
            </a:bodyPr>
            <a:lstStyle/>
            <a:p>
              <a:pPr algn="ctr"/>
              <a:endParaRPr lang="en-US" dirty="0"/>
            </a:p>
          </p:txBody>
        </p:sp>
        <p:sp>
          <p:nvSpPr>
            <p:cNvPr id="96" name="Rectangle 95">
              <a:extLst>
                <a:ext uri="{FF2B5EF4-FFF2-40B4-BE49-F238E27FC236}">
                  <a16:creationId xmlns:a16="http://schemas.microsoft.com/office/drawing/2014/main" id="{BA28D37F-FC39-5233-9580-C0F57BDB802A}"/>
                </a:ext>
              </a:extLst>
            </p:cNvPr>
            <p:cNvSpPr/>
            <p:nvPr/>
          </p:nvSpPr>
          <p:spPr bwMode="auto">
            <a:xfrm>
              <a:off x="5524722" y="3029624"/>
              <a:ext cx="1165637" cy="1015588"/>
            </a:xfrm>
            <a:prstGeom prst="rect">
              <a:avLst/>
            </a:prstGeom>
            <a:solidFill>
              <a:srgbClr val="FEEEA8"/>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97" name="Group 96">
              <a:extLst>
                <a:ext uri="{FF2B5EF4-FFF2-40B4-BE49-F238E27FC236}">
                  <a16:creationId xmlns:a16="http://schemas.microsoft.com/office/drawing/2014/main" id="{39237A2E-E97C-D2A0-B862-C44CFB933CE5}"/>
                </a:ext>
              </a:extLst>
            </p:cNvPr>
            <p:cNvGrpSpPr/>
            <p:nvPr/>
          </p:nvGrpSpPr>
          <p:grpSpPr>
            <a:xfrm>
              <a:off x="5524721" y="3283521"/>
              <a:ext cx="1165638" cy="507794"/>
              <a:chOff x="1282885" y="3024523"/>
              <a:chExt cx="1964469" cy="968216"/>
            </a:xfrm>
          </p:grpSpPr>
          <p:cxnSp>
            <p:nvCxnSpPr>
              <p:cNvPr id="105" name="Straight Connector 104">
                <a:extLst>
                  <a:ext uri="{FF2B5EF4-FFF2-40B4-BE49-F238E27FC236}">
                    <a16:creationId xmlns:a16="http://schemas.microsoft.com/office/drawing/2014/main" id="{F6AF1296-A0A7-0D90-9681-FD1A9B431830}"/>
                  </a:ext>
                </a:extLst>
              </p:cNvPr>
              <p:cNvCxnSpPr/>
              <p:nvPr/>
            </p:nvCxnSpPr>
            <p:spPr bwMode="auto">
              <a:xfrm>
                <a:off x="1282885" y="3024523"/>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06" name="Straight Connector 105">
                <a:extLst>
                  <a:ext uri="{FF2B5EF4-FFF2-40B4-BE49-F238E27FC236}">
                    <a16:creationId xmlns:a16="http://schemas.microsoft.com/office/drawing/2014/main" id="{AD4B83A6-B241-2162-1478-31C0F4AB7245}"/>
                  </a:ext>
                </a:extLst>
              </p:cNvPr>
              <p:cNvCxnSpPr/>
              <p:nvPr/>
            </p:nvCxnSpPr>
            <p:spPr bwMode="auto">
              <a:xfrm>
                <a:off x="1282886" y="3508631"/>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07" name="Straight Connector 106">
                <a:extLst>
                  <a:ext uri="{FF2B5EF4-FFF2-40B4-BE49-F238E27FC236}">
                    <a16:creationId xmlns:a16="http://schemas.microsoft.com/office/drawing/2014/main" id="{DC00C78C-0C2B-03C3-600F-AA2D1E6817D7}"/>
                  </a:ext>
                </a:extLst>
              </p:cNvPr>
              <p:cNvCxnSpPr/>
              <p:nvPr/>
            </p:nvCxnSpPr>
            <p:spPr bwMode="auto">
              <a:xfrm>
                <a:off x="1282886" y="3992739"/>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98" name="Group 97">
              <a:extLst>
                <a:ext uri="{FF2B5EF4-FFF2-40B4-BE49-F238E27FC236}">
                  <a16:creationId xmlns:a16="http://schemas.microsoft.com/office/drawing/2014/main" id="{E657C93C-F990-8DFC-A4DB-96EC3946215F}"/>
                </a:ext>
              </a:extLst>
            </p:cNvPr>
            <p:cNvGrpSpPr/>
            <p:nvPr/>
          </p:nvGrpSpPr>
          <p:grpSpPr>
            <a:xfrm rot="5400000">
              <a:off x="5622923" y="3246012"/>
              <a:ext cx="969229" cy="582819"/>
              <a:chOff x="4191000" y="1598396"/>
              <a:chExt cx="1524000" cy="596901"/>
            </a:xfrm>
            <a:solidFill>
              <a:srgbClr val="FF0000"/>
            </a:solidFill>
          </p:grpSpPr>
          <p:cxnSp>
            <p:nvCxnSpPr>
              <p:cNvPr id="99" name="Straight Connector 98">
                <a:extLst>
                  <a:ext uri="{FF2B5EF4-FFF2-40B4-BE49-F238E27FC236}">
                    <a16:creationId xmlns:a16="http://schemas.microsoft.com/office/drawing/2014/main" id="{261CACE6-243E-256F-6523-112ACC848B37}"/>
                  </a:ext>
                </a:extLst>
              </p:cNvPr>
              <p:cNvCxnSpPr/>
              <p:nvPr/>
            </p:nvCxnSpPr>
            <p:spPr bwMode="auto">
              <a:xfrm>
                <a:off x="4191000" y="15983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0" name="Straight Connector 99">
                <a:extLst>
                  <a:ext uri="{FF2B5EF4-FFF2-40B4-BE49-F238E27FC236}">
                    <a16:creationId xmlns:a16="http://schemas.microsoft.com/office/drawing/2014/main" id="{B3BB07CC-56E3-0240-05D9-B63856AA00B2}"/>
                  </a:ext>
                </a:extLst>
              </p:cNvPr>
              <p:cNvCxnSpPr/>
              <p:nvPr/>
            </p:nvCxnSpPr>
            <p:spPr bwMode="auto">
              <a:xfrm>
                <a:off x="4191000" y="189684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1" name="Straight Connector 100">
                <a:extLst>
                  <a:ext uri="{FF2B5EF4-FFF2-40B4-BE49-F238E27FC236}">
                    <a16:creationId xmlns:a16="http://schemas.microsoft.com/office/drawing/2014/main" id="{37834B9B-58D0-1FF0-E0C8-BE0553237238}"/>
                  </a:ext>
                </a:extLst>
              </p:cNvPr>
              <p:cNvCxnSpPr/>
              <p:nvPr/>
            </p:nvCxnSpPr>
            <p:spPr bwMode="auto">
              <a:xfrm>
                <a:off x="4191000" y="2195297"/>
                <a:ext cx="1524000" cy="0"/>
              </a:xfrm>
              <a:prstGeom prst="line">
                <a:avLst/>
              </a:prstGeom>
              <a:grpFill/>
              <a:ln w="12700" cap="flat" cmpd="sng" algn="ctr">
                <a:solidFill>
                  <a:schemeClr val="tx1"/>
                </a:solidFill>
                <a:prstDash val="solid"/>
                <a:miter lim="800000"/>
                <a:headEnd type="none" w="med" len="med"/>
                <a:tailEnd type="none" w="med" len="med"/>
              </a:ln>
              <a:effectLst/>
            </p:spPr>
          </p:cxnSp>
        </p:grpSp>
        <p:sp>
          <p:nvSpPr>
            <p:cNvPr id="217" name="TextBox 216">
              <a:extLst>
                <a:ext uri="{FF2B5EF4-FFF2-40B4-BE49-F238E27FC236}">
                  <a16:creationId xmlns:a16="http://schemas.microsoft.com/office/drawing/2014/main" id="{54C74F22-3D6F-9A1D-4D0B-83674245ABF7}"/>
                </a:ext>
              </a:extLst>
            </p:cNvPr>
            <p:cNvSpPr txBox="1"/>
            <p:nvPr/>
          </p:nvSpPr>
          <p:spPr>
            <a:xfrm>
              <a:off x="5516469" y="2315496"/>
              <a:ext cx="1745924" cy="356668"/>
            </a:xfrm>
            <a:prstGeom prst="rect">
              <a:avLst/>
            </a:prstGeom>
            <a:noFill/>
          </p:spPr>
          <p:txBody>
            <a:bodyPr wrap="square" rtlCol="0">
              <a:spAutoFit/>
            </a:bodyPr>
            <a:lstStyle/>
            <a:p>
              <a:pPr algn="ctr"/>
              <a:r>
                <a:rPr lang="en-US" dirty="0"/>
                <a:t>Pooling layer</a:t>
              </a:r>
            </a:p>
          </p:txBody>
        </p:sp>
        <p:sp>
          <p:nvSpPr>
            <p:cNvPr id="222" name="TextBox 221">
              <a:extLst>
                <a:ext uri="{FF2B5EF4-FFF2-40B4-BE49-F238E27FC236}">
                  <a16:creationId xmlns:a16="http://schemas.microsoft.com/office/drawing/2014/main" id="{FF02B399-C83F-81C9-A35C-373509E512C1}"/>
                </a:ext>
              </a:extLst>
            </p:cNvPr>
            <p:cNvSpPr txBox="1"/>
            <p:nvPr/>
          </p:nvSpPr>
          <p:spPr>
            <a:xfrm>
              <a:off x="5118725" y="3430449"/>
              <a:ext cx="311037" cy="235114"/>
            </a:xfrm>
            <a:prstGeom prst="rect">
              <a:avLst/>
            </a:prstGeom>
            <a:noFill/>
          </p:spPr>
          <p:txBody>
            <a:bodyPr wrap="square" lIns="0" tIns="0" rIns="0" bIns="0" rtlCol="0">
              <a:spAutoFit/>
            </a:bodyPr>
            <a:lstStyle/>
            <a:p>
              <a:pPr algn="ctr"/>
              <a:r>
                <a:rPr lang="en-US" dirty="0"/>
                <a:t>=</a:t>
              </a:r>
            </a:p>
          </p:txBody>
        </p:sp>
        <p:sp>
          <p:nvSpPr>
            <p:cNvPr id="223" name="TextBox 222">
              <a:extLst>
                <a:ext uri="{FF2B5EF4-FFF2-40B4-BE49-F238E27FC236}">
                  <a16:creationId xmlns:a16="http://schemas.microsoft.com/office/drawing/2014/main" id="{6D578BE9-44C8-079A-7520-018A6616FAE3}"/>
                </a:ext>
              </a:extLst>
            </p:cNvPr>
            <p:cNvSpPr txBox="1"/>
            <p:nvPr/>
          </p:nvSpPr>
          <p:spPr>
            <a:xfrm>
              <a:off x="5810021" y="2995593"/>
              <a:ext cx="311037" cy="313485"/>
            </a:xfrm>
            <a:prstGeom prst="rect">
              <a:avLst/>
            </a:prstGeom>
            <a:solidFill>
              <a:schemeClr val="accent1">
                <a:lumMod val="40000"/>
                <a:lumOff val="60000"/>
              </a:schemeClr>
            </a:solidFill>
            <a:ln>
              <a:solidFill>
                <a:schemeClr val="tx1"/>
              </a:solidFill>
            </a:ln>
          </p:spPr>
          <p:txBody>
            <a:bodyPr wrap="square" lIns="0" tIns="45720" rIns="0" bIns="45720" rtlCol="0">
              <a:spAutoFit/>
            </a:bodyPr>
            <a:lstStyle/>
            <a:p>
              <a:pPr algn="ctr"/>
              <a:endParaRPr lang="en-US" dirty="0"/>
            </a:p>
          </p:txBody>
        </p:sp>
        <p:sp>
          <p:nvSpPr>
            <p:cNvPr id="40" name="TextBox 39">
              <a:extLst>
                <a:ext uri="{FF2B5EF4-FFF2-40B4-BE49-F238E27FC236}">
                  <a16:creationId xmlns:a16="http://schemas.microsoft.com/office/drawing/2014/main" id="{0E9B1DB1-419C-67BE-8D2F-008AD8842113}"/>
                </a:ext>
              </a:extLst>
            </p:cNvPr>
            <p:cNvSpPr txBox="1"/>
            <p:nvPr/>
          </p:nvSpPr>
          <p:spPr>
            <a:xfrm>
              <a:off x="4789580" y="4262401"/>
              <a:ext cx="3668620" cy="356668"/>
            </a:xfrm>
            <a:prstGeom prst="rect">
              <a:avLst/>
            </a:prstGeom>
            <a:noFill/>
          </p:spPr>
          <p:txBody>
            <a:bodyPr wrap="square">
              <a:spAutoFit/>
            </a:bodyPr>
            <a:lstStyle/>
            <a:p>
              <a:r>
                <a:rPr lang="en-US" dirty="0"/>
                <a:t>((n₁-f)/s +1) x ((n₂-f)/s +1) x </a:t>
              </a:r>
              <a:r>
                <a:rPr lang="en-US" dirty="0" err="1"/>
                <a:t>n</a:t>
              </a:r>
              <a:r>
                <a:rPr lang="en-US" baseline="-25000" dirty="0" err="1"/>
                <a:t>C</a:t>
              </a:r>
              <a:r>
                <a:rPr lang="en-US" dirty="0"/>
                <a:t> </a:t>
              </a:r>
            </a:p>
          </p:txBody>
        </p:sp>
        <p:sp>
          <p:nvSpPr>
            <p:cNvPr id="44" name="Freeform: Shape 43">
              <a:extLst>
                <a:ext uri="{FF2B5EF4-FFF2-40B4-BE49-F238E27FC236}">
                  <a16:creationId xmlns:a16="http://schemas.microsoft.com/office/drawing/2014/main" id="{7EF9B715-0AE0-8263-3FDB-CF1031D9FEA7}"/>
                </a:ext>
              </a:extLst>
            </p:cNvPr>
            <p:cNvSpPr/>
            <p:nvPr/>
          </p:nvSpPr>
          <p:spPr bwMode="auto">
            <a:xfrm>
              <a:off x="2322006" y="2542122"/>
              <a:ext cx="3675894" cy="564041"/>
            </a:xfrm>
            <a:custGeom>
              <a:avLst/>
              <a:gdLst>
                <a:gd name="connsiteX0" fmla="*/ 0 w 3735658"/>
                <a:gd name="connsiteY0" fmla="*/ 305287 h 584068"/>
                <a:gd name="connsiteX1" fmla="*/ 1996068 w 3735658"/>
                <a:gd name="connsiteY1" fmla="*/ 4205 h 584068"/>
                <a:gd name="connsiteX2" fmla="*/ 3044283 w 3735658"/>
                <a:gd name="connsiteY2" fmla="*/ 160322 h 584068"/>
                <a:gd name="connsiteX3" fmla="*/ 3735658 w 3735658"/>
                <a:gd name="connsiteY3" fmla="*/ 584068 h 584068"/>
              </a:gdLst>
              <a:ahLst/>
              <a:cxnLst>
                <a:cxn ang="0">
                  <a:pos x="connsiteX0" y="connsiteY0"/>
                </a:cxn>
                <a:cxn ang="0">
                  <a:pos x="connsiteX1" y="connsiteY1"/>
                </a:cxn>
                <a:cxn ang="0">
                  <a:pos x="connsiteX2" y="connsiteY2"/>
                </a:cxn>
                <a:cxn ang="0">
                  <a:pos x="connsiteX3" y="connsiteY3"/>
                </a:cxn>
              </a:cxnLst>
              <a:rect l="l" t="t" r="r" b="b"/>
              <a:pathLst>
                <a:path w="3735658" h="584068">
                  <a:moveTo>
                    <a:pt x="0" y="305287"/>
                  </a:moveTo>
                  <a:cubicBezTo>
                    <a:pt x="744344" y="166826"/>
                    <a:pt x="1488688" y="28366"/>
                    <a:pt x="1996068" y="4205"/>
                  </a:cubicBezTo>
                  <a:cubicBezTo>
                    <a:pt x="2503448" y="-19956"/>
                    <a:pt x="2754351" y="63678"/>
                    <a:pt x="3044283" y="160322"/>
                  </a:cubicBezTo>
                  <a:cubicBezTo>
                    <a:pt x="3334215" y="256966"/>
                    <a:pt x="3534936" y="420517"/>
                    <a:pt x="3735658" y="584068"/>
                  </a:cubicBezTo>
                </a:path>
              </a:pathLst>
            </a:custGeom>
            <a:noFill/>
            <a:ln w="381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45" name="Freeform: Shape 44">
              <a:extLst>
                <a:ext uri="{FF2B5EF4-FFF2-40B4-BE49-F238E27FC236}">
                  <a16:creationId xmlns:a16="http://schemas.microsoft.com/office/drawing/2014/main" id="{82A0AA1C-0444-D00F-3EBA-3699CACBD26F}"/>
                </a:ext>
              </a:extLst>
            </p:cNvPr>
            <p:cNvSpPr/>
            <p:nvPr/>
          </p:nvSpPr>
          <p:spPr bwMode="auto">
            <a:xfrm>
              <a:off x="2648706" y="2204456"/>
              <a:ext cx="3675894" cy="564041"/>
            </a:xfrm>
            <a:custGeom>
              <a:avLst/>
              <a:gdLst>
                <a:gd name="connsiteX0" fmla="*/ 0 w 3735658"/>
                <a:gd name="connsiteY0" fmla="*/ 305287 h 584068"/>
                <a:gd name="connsiteX1" fmla="*/ 1996068 w 3735658"/>
                <a:gd name="connsiteY1" fmla="*/ 4205 h 584068"/>
                <a:gd name="connsiteX2" fmla="*/ 3044283 w 3735658"/>
                <a:gd name="connsiteY2" fmla="*/ 160322 h 584068"/>
                <a:gd name="connsiteX3" fmla="*/ 3735658 w 3735658"/>
                <a:gd name="connsiteY3" fmla="*/ 584068 h 584068"/>
              </a:gdLst>
              <a:ahLst/>
              <a:cxnLst>
                <a:cxn ang="0">
                  <a:pos x="connsiteX0" y="connsiteY0"/>
                </a:cxn>
                <a:cxn ang="0">
                  <a:pos x="connsiteX1" y="connsiteY1"/>
                </a:cxn>
                <a:cxn ang="0">
                  <a:pos x="connsiteX2" y="connsiteY2"/>
                </a:cxn>
                <a:cxn ang="0">
                  <a:pos x="connsiteX3" y="connsiteY3"/>
                </a:cxn>
              </a:cxnLst>
              <a:rect l="l" t="t" r="r" b="b"/>
              <a:pathLst>
                <a:path w="3735658" h="584068">
                  <a:moveTo>
                    <a:pt x="0" y="305287"/>
                  </a:moveTo>
                  <a:cubicBezTo>
                    <a:pt x="744344" y="166826"/>
                    <a:pt x="1488688" y="28366"/>
                    <a:pt x="1996068" y="4205"/>
                  </a:cubicBezTo>
                  <a:cubicBezTo>
                    <a:pt x="2503448" y="-19956"/>
                    <a:pt x="2754351" y="63678"/>
                    <a:pt x="3044283" y="160322"/>
                  </a:cubicBezTo>
                  <a:cubicBezTo>
                    <a:pt x="3334215" y="256966"/>
                    <a:pt x="3534936" y="420517"/>
                    <a:pt x="3735658" y="584068"/>
                  </a:cubicBezTo>
                </a:path>
              </a:pathLst>
            </a:custGeom>
            <a:noFill/>
            <a:ln w="381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46" name="Freeform: Shape 45">
              <a:extLst>
                <a:ext uri="{FF2B5EF4-FFF2-40B4-BE49-F238E27FC236}">
                  <a16:creationId xmlns:a16="http://schemas.microsoft.com/office/drawing/2014/main" id="{AEC4DD6F-9FC9-6ECE-C5AB-B2FC33941D75}"/>
                </a:ext>
              </a:extLst>
            </p:cNvPr>
            <p:cNvSpPr/>
            <p:nvPr/>
          </p:nvSpPr>
          <p:spPr bwMode="auto">
            <a:xfrm>
              <a:off x="2457892" y="2371347"/>
              <a:ext cx="3675894" cy="564041"/>
            </a:xfrm>
            <a:custGeom>
              <a:avLst/>
              <a:gdLst>
                <a:gd name="connsiteX0" fmla="*/ 0 w 3735658"/>
                <a:gd name="connsiteY0" fmla="*/ 305287 h 584068"/>
                <a:gd name="connsiteX1" fmla="*/ 1996068 w 3735658"/>
                <a:gd name="connsiteY1" fmla="*/ 4205 h 584068"/>
                <a:gd name="connsiteX2" fmla="*/ 3044283 w 3735658"/>
                <a:gd name="connsiteY2" fmla="*/ 160322 h 584068"/>
                <a:gd name="connsiteX3" fmla="*/ 3735658 w 3735658"/>
                <a:gd name="connsiteY3" fmla="*/ 584068 h 584068"/>
              </a:gdLst>
              <a:ahLst/>
              <a:cxnLst>
                <a:cxn ang="0">
                  <a:pos x="connsiteX0" y="connsiteY0"/>
                </a:cxn>
                <a:cxn ang="0">
                  <a:pos x="connsiteX1" y="connsiteY1"/>
                </a:cxn>
                <a:cxn ang="0">
                  <a:pos x="connsiteX2" y="connsiteY2"/>
                </a:cxn>
                <a:cxn ang="0">
                  <a:pos x="connsiteX3" y="connsiteY3"/>
                </a:cxn>
              </a:cxnLst>
              <a:rect l="l" t="t" r="r" b="b"/>
              <a:pathLst>
                <a:path w="3735658" h="584068">
                  <a:moveTo>
                    <a:pt x="0" y="305287"/>
                  </a:moveTo>
                  <a:cubicBezTo>
                    <a:pt x="744344" y="166826"/>
                    <a:pt x="1488688" y="28366"/>
                    <a:pt x="1996068" y="4205"/>
                  </a:cubicBezTo>
                  <a:cubicBezTo>
                    <a:pt x="2503448" y="-19956"/>
                    <a:pt x="2754351" y="63678"/>
                    <a:pt x="3044283" y="160322"/>
                  </a:cubicBezTo>
                  <a:cubicBezTo>
                    <a:pt x="3334215" y="256966"/>
                    <a:pt x="3534936" y="420517"/>
                    <a:pt x="3735658" y="584068"/>
                  </a:cubicBezTo>
                </a:path>
              </a:pathLst>
            </a:custGeom>
            <a:noFill/>
            <a:ln w="381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grpSp>
      <p:sp>
        <p:nvSpPr>
          <p:cNvPr id="4" name="TextBox 3">
            <a:extLst>
              <a:ext uri="{FF2B5EF4-FFF2-40B4-BE49-F238E27FC236}">
                <a16:creationId xmlns:a16="http://schemas.microsoft.com/office/drawing/2014/main" id="{54BDE80A-F57E-1629-B14A-A2C169DA9BB0}"/>
              </a:ext>
            </a:extLst>
          </p:cNvPr>
          <p:cNvSpPr txBox="1"/>
          <p:nvPr/>
        </p:nvSpPr>
        <p:spPr>
          <a:xfrm>
            <a:off x="3548672" y="3341794"/>
            <a:ext cx="398628"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690821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D129-E7D9-C475-10E9-047E1364749C}"/>
              </a:ext>
            </a:extLst>
          </p:cNvPr>
          <p:cNvSpPr>
            <a:spLocks noGrp="1"/>
          </p:cNvSpPr>
          <p:nvPr>
            <p:ph type="title"/>
          </p:nvPr>
        </p:nvSpPr>
        <p:spPr/>
        <p:txBody>
          <a:bodyPr/>
          <a:lstStyle/>
          <a:p>
            <a:r>
              <a:rPr lang="en-US" dirty="0"/>
              <a:t>Multichannel Pooling</a:t>
            </a:r>
          </a:p>
        </p:txBody>
      </p:sp>
      <p:sp>
        <p:nvSpPr>
          <p:cNvPr id="3" name="Content Placeholder 2">
            <a:extLst>
              <a:ext uri="{FF2B5EF4-FFF2-40B4-BE49-F238E27FC236}">
                <a16:creationId xmlns:a16="http://schemas.microsoft.com/office/drawing/2014/main" id="{87053688-719F-09C6-4CC3-D2DAC66654A6}"/>
              </a:ext>
            </a:extLst>
          </p:cNvPr>
          <p:cNvSpPr>
            <a:spLocks noGrp="1"/>
          </p:cNvSpPr>
          <p:nvPr>
            <p:ph idx="1"/>
          </p:nvPr>
        </p:nvSpPr>
        <p:spPr>
          <a:xfrm>
            <a:off x="228600" y="870683"/>
            <a:ext cx="8686800" cy="612691"/>
          </a:xfrm>
        </p:spPr>
        <p:txBody>
          <a:bodyPr/>
          <a:lstStyle/>
          <a:p>
            <a:r>
              <a:rPr lang="en-US" sz="1800" dirty="0"/>
              <a:t>When processing multi-channel input data, the pooling layer pools each input channel separately. </a:t>
            </a:r>
          </a:p>
          <a:p>
            <a:r>
              <a:rPr lang="en-US" sz="1800" dirty="0"/>
              <a:t>This means that the number of output channels for the pooling layer is the same as the number of input channels.</a:t>
            </a:r>
          </a:p>
          <a:p>
            <a:endParaRPr lang="en-US" sz="1800" dirty="0"/>
          </a:p>
          <a:p>
            <a:endParaRPr lang="en-US" sz="1800" dirty="0"/>
          </a:p>
        </p:txBody>
      </p:sp>
      <p:grpSp>
        <p:nvGrpSpPr>
          <p:cNvPr id="42" name="Group 41">
            <a:extLst>
              <a:ext uri="{FF2B5EF4-FFF2-40B4-BE49-F238E27FC236}">
                <a16:creationId xmlns:a16="http://schemas.microsoft.com/office/drawing/2014/main" id="{38A753BB-C610-38BD-8799-6BF95FF7C057}"/>
              </a:ext>
            </a:extLst>
          </p:cNvPr>
          <p:cNvGrpSpPr/>
          <p:nvPr/>
        </p:nvGrpSpPr>
        <p:grpSpPr>
          <a:xfrm>
            <a:off x="1066800" y="2038349"/>
            <a:ext cx="7391400" cy="2810605"/>
            <a:chOff x="1066800" y="2038349"/>
            <a:chExt cx="7391400" cy="2810605"/>
          </a:xfrm>
        </p:grpSpPr>
        <p:grpSp>
          <p:nvGrpSpPr>
            <p:cNvPr id="22" name="Group 21">
              <a:extLst>
                <a:ext uri="{FF2B5EF4-FFF2-40B4-BE49-F238E27FC236}">
                  <a16:creationId xmlns:a16="http://schemas.microsoft.com/office/drawing/2014/main" id="{07FD9E0C-7DB6-6FA9-7681-6FDC7DF5A6DD}"/>
                </a:ext>
              </a:extLst>
            </p:cNvPr>
            <p:cNvGrpSpPr/>
            <p:nvPr/>
          </p:nvGrpSpPr>
          <p:grpSpPr>
            <a:xfrm>
              <a:off x="5835759" y="2798457"/>
              <a:ext cx="1165638" cy="1015588"/>
              <a:chOff x="6695332" y="2141465"/>
              <a:chExt cx="1964469" cy="1936433"/>
            </a:xfrm>
          </p:grpSpPr>
          <p:sp>
            <p:nvSpPr>
              <p:cNvPr id="26" name="Rectangle 25">
                <a:extLst>
                  <a:ext uri="{FF2B5EF4-FFF2-40B4-BE49-F238E27FC236}">
                    <a16:creationId xmlns:a16="http://schemas.microsoft.com/office/drawing/2014/main" id="{002775A2-B517-5897-E3BC-005813DFCA1A}"/>
                  </a:ext>
                </a:extLst>
              </p:cNvPr>
              <p:cNvSpPr/>
              <p:nvPr/>
            </p:nvSpPr>
            <p:spPr bwMode="auto">
              <a:xfrm>
                <a:off x="6695333" y="2141465"/>
                <a:ext cx="1964468" cy="1936433"/>
              </a:xfrm>
              <a:prstGeom prst="rect">
                <a:avLst/>
              </a:prstGeom>
              <a:solidFill>
                <a:srgbClr val="FEEEA8"/>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9" name="Group 28">
                <a:extLst>
                  <a:ext uri="{FF2B5EF4-FFF2-40B4-BE49-F238E27FC236}">
                    <a16:creationId xmlns:a16="http://schemas.microsoft.com/office/drawing/2014/main" id="{DA5A8F76-54EA-F300-2387-5B670881271D}"/>
                  </a:ext>
                </a:extLst>
              </p:cNvPr>
              <p:cNvGrpSpPr/>
              <p:nvPr/>
            </p:nvGrpSpPr>
            <p:grpSpPr>
              <a:xfrm>
                <a:off x="6695332" y="2625573"/>
                <a:ext cx="1964469" cy="968216"/>
                <a:chOff x="1282885" y="3024523"/>
                <a:chExt cx="1964469" cy="968216"/>
              </a:xfrm>
            </p:grpSpPr>
            <p:cxnSp>
              <p:nvCxnSpPr>
                <p:cNvPr id="34" name="Straight Connector 33">
                  <a:extLst>
                    <a:ext uri="{FF2B5EF4-FFF2-40B4-BE49-F238E27FC236}">
                      <a16:creationId xmlns:a16="http://schemas.microsoft.com/office/drawing/2014/main" id="{A34B3EDF-ABA0-89F4-D678-20A47B2566EA}"/>
                    </a:ext>
                  </a:extLst>
                </p:cNvPr>
                <p:cNvCxnSpPr/>
                <p:nvPr/>
              </p:nvCxnSpPr>
              <p:spPr bwMode="auto">
                <a:xfrm>
                  <a:off x="1282885" y="3024523"/>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F3FD8E20-DD17-D952-84A4-BC6BAC4B0CAD}"/>
                    </a:ext>
                  </a:extLst>
                </p:cNvPr>
                <p:cNvCxnSpPr/>
                <p:nvPr/>
              </p:nvCxnSpPr>
              <p:spPr bwMode="auto">
                <a:xfrm>
                  <a:off x="1282886" y="3508631"/>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154569F2-DC1D-FC99-BC03-F43FB0EA4232}"/>
                    </a:ext>
                  </a:extLst>
                </p:cNvPr>
                <p:cNvCxnSpPr/>
                <p:nvPr/>
              </p:nvCxnSpPr>
              <p:spPr bwMode="auto">
                <a:xfrm>
                  <a:off x="1282886" y="3992739"/>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0" name="Group 29">
                <a:extLst>
                  <a:ext uri="{FF2B5EF4-FFF2-40B4-BE49-F238E27FC236}">
                    <a16:creationId xmlns:a16="http://schemas.microsoft.com/office/drawing/2014/main" id="{96D73AE2-C8E2-6818-74F8-64B4D27624DA}"/>
                  </a:ext>
                </a:extLst>
              </p:cNvPr>
              <p:cNvGrpSpPr/>
              <p:nvPr/>
            </p:nvGrpSpPr>
            <p:grpSpPr>
              <a:xfrm rot="5400000">
                <a:off x="6753543" y="2618571"/>
                <a:ext cx="1848039" cy="982235"/>
                <a:chOff x="4191000" y="1598396"/>
                <a:chExt cx="1524000" cy="596901"/>
              </a:xfrm>
              <a:solidFill>
                <a:srgbClr val="FF0000"/>
              </a:solidFill>
            </p:grpSpPr>
            <p:cxnSp>
              <p:nvCxnSpPr>
                <p:cNvPr id="31" name="Straight Connector 30">
                  <a:extLst>
                    <a:ext uri="{FF2B5EF4-FFF2-40B4-BE49-F238E27FC236}">
                      <a16:creationId xmlns:a16="http://schemas.microsoft.com/office/drawing/2014/main" id="{D07BD1E4-CA4D-582C-EA19-8F009762442C}"/>
                    </a:ext>
                  </a:extLst>
                </p:cNvPr>
                <p:cNvCxnSpPr/>
                <p:nvPr/>
              </p:nvCxnSpPr>
              <p:spPr bwMode="auto">
                <a:xfrm>
                  <a:off x="4191000" y="15983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 name="Straight Connector 31">
                  <a:extLst>
                    <a:ext uri="{FF2B5EF4-FFF2-40B4-BE49-F238E27FC236}">
                      <a16:creationId xmlns:a16="http://schemas.microsoft.com/office/drawing/2014/main" id="{825ACD96-6B3C-12FE-6944-DA16A41E1181}"/>
                    </a:ext>
                  </a:extLst>
                </p:cNvPr>
                <p:cNvCxnSpPr/>
                <p:nvPr/>
              </p:nvCxnSpPr>
              <p:spPr bwMode="auto">
                <a:xfrm>
                  <a:off x="4191000" y="189684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A445FB18-2286-2D34-70E3-CB6F369610B0}"/>
                    </a:ext>
                  </a:extLst>
                </p:cNvPr>
                <p:cNvCxnSpPr/>
                <p:nvPr/>
              </p:nvCxnSpPr>
              <p:spPr bwMode="auto">
                <a:xfrm>
                  <a:off x="4191000" y="2195297"/>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37" name="TextBox 36">
              <a:extLst>
                <a:ext uri="{FF2B5EF4-FFF2-40B4-BE49-F238E27FC236}">
                  <a16:creationId xmlns:a16="http://schemas.microsoft.com/office/drawing/2014/main" id="{68D015AD-F2DA-615E-1957-A6A82E15B015}"/>
                </a:ext>
              </a:extLst>
            </p:cNvPr>
            <p:cNvSpPr txBox="1"/>
            <p:nvPr/>
          </p:nvSpPr>
          <p:spPr>
            <a:xfrm>
              <a:off x="6699363" y="3586511"/>
              <a:ext cx="311037" cy="313485"/>
            </a:xfrm>
            <a:prstGeom prst="rect">
              <a:avLst/>
            </a:prstGeom>
            <a:solidFill>
              <a:schemeClr val="accent1">
                <a:lumMod val="40000"/>
                <a:lumOff val="60000"/>
              </a:schemeClr>
            </a:solidFill>
            <a:ln>
              <a:solidFill>
                <a:schemeClr val="tx1"/>
              </a:solidFill>
            </a:ln>
          </p:spPr>
          <p:txBody>
            <a:bodyPr wrap="square" lIns="0" tIns="45720" rIns="0" bIns="45720" rtlCol="0">
              <a:spAutoFit/>
            </a:bodyPr>
            <a:lstStyle/>
            <a:p>
              <a:pPr algn="ctr"/>
              <a:endParaRPr lang="en-US" dirty="0"/>
            </a:p>
          </p:txBody>
        </p:sp>
        <p:grpSp>
          <p:nvGrpSpPr>
            <p:cNvPr id="4" name="Group 3">
              <a:extLst>
                <a:ext uri="{FF2B5EF4-FFF2-40B4-BE49-F238E27FC236}">
                  <a16:creationId xmlns:a16="http://schemas.microsoft.com/office/drawing/2014/main" id="{51012F48-1522-195F-F418-74012A95043E}"/>
                </a:ext>
              </a:extLst>
            </p:cNvPr>
            <p:cNvGrpSpPr/>
            <p:nvPr/>
          </p:nvGrpSpPr>
          <p:grpSpPr>
            <a:xfrm>
              <a:off x="5668789" y="2922655"/>
              <a:ext cx="1165638" cy="1015588"/>
              <a:chOff x="6695332" y="2141465"/>
              <a:chExt cx="1964469" cy="1936433"/>
            </a:xfrm>
          </p:grpSpPr>
          <p:sp>
            <p:nvSpPr>
              <p:cNvPr id="5" name="Rectangle 4">
                <a:extLst>
                  <a:ext uri="{FF2B5EF4-FFF2-40B4-BE49-F238E27FC236}">
                    <a16:creationId xmlns:a16="http://schemas.microsoft.com/office/drawing/2014/main" id="{90FB7A69-444B-240B-25D3-75E4BD6CEB72}"/>
                  </a:ext>
                </a:extLst>
              </p:cNvPr>
              <p:cNvSpPr/>
              <p:nvPr/>
            </p:nvSpPr>
            <p:spPr bwMode="auto">
              <a:xfrm>
                <a:off x="6695333" y="2141465"/>
                <a:ext cx="1964468" cy="1936433"/>
              </a:xfrm>
              <a:prstGeom prst="rect">
                <a:avLst/>
              </a:prstGeom>
              <a:solidFill>
                <a:srgbClr val="FEEEA8"/>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 name="Group 5">
                <a:extLst>
                  <a:ext uri="{FF2B5EF4-FFF2-40B4-BE49-F238E27FC236}">
                    <a16:creationId xmlns:a16="http://schemas.microsoft.com/office/drawing/2014/main" id="{F69A24DA-E409-ACDC-6268-851E9A03B4AC}"/>
                  </a:ext>
                </a:extLst>
              </p:cNvPr>
              <p:cNvGrpSpPr/>
              <p:nvPr/>
            </p:nvGrpSpPr>
            <p:grpSpPr>
              <a:xfrm>
                <a:off x="6695332" y="2625573"/>
                <a:ext cx="1964469" cy="968216"/>
                <a:chOff x="1282885" y="3024523"/>
                <a:chExt cx="1964469" cy="968216"/>
              </a:xfrm>
            </p:grpSpPr>
            <p:cxnSp>
              <p:nvCxnSpPr>
                <p:cNvPr id="13" name="Straight Connector 12">
                  <a:extLst>
                    <a:ext uri="{FF2B5EF4-FFF2-40B4-BE49-F238E27FC236}">
                      <a16:creationId xmlns:a16="http://schemas.microsoft.com/office/drawing/2014/main" id="{07746F65-3065-47C6-A6FB-A7EC279EA3FE}"/>
                    </a:ext>
                  </a:extLst>
                </p:cNvPr>
                <p:cNvCxnSpPr/>
                <p:nvPr/>
              </p:nvCxnSpPr>
              <p:spPr bwMode="auto">
                <a:xfrm>
                  <a:off x="1282885" y="3024523"/>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 name="Straight Connector 14">
                  <a:extLst>
                    <a:ext uri="{FF2B5EF4-FFF2-40B4-BE49-F238E27FC236}">
                      <a16:creationId xmlns:a16="http://schemas.microsoft.com/office/drawing/2014/main" id="{6C960929-E47C-D0AE-DAA5-B6336C0109AC}"/>
                    </a:ext>
                  </a:extLst>
                </p:cNvPr>
                <p:cNvCxnSpPr/>
                <p:nvPr/>
              </p:nvCxnSpPr>
              <p:spPr bwMode="auto">
                <a:xfrm>
                  <a:off x="1282886" y="3508631"/>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1" name="Straight Connector 20">
                  <a:extLst>
                    <a:ext uri="{FF2B5EF4-FFF2-40B4-BE49-F238E27FC236}">
                      <a16:creationId xmlns:a16="http://schemas.microsoft.com/office/drawing/2014/main" id="{B75889FC-A959-36C3-59E5-AE89A10BD70D}"/>
                    </a:ext>
                  </a:extLst>
                </p:cNvPr>
                <p:cNvCxnSpPr/>
                <p:nvPr/>
              </p:nvCxnSpPr>
              <p:spPr bwMode="auto">
                <a:xfrm>
                  <a:off x="1282886" y="3992739"/>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7" name="Group 6">
                <a:extLst>
                  <a:ext uri="{FF2B5EF4-FFF2-40B4-BE49-F238E27FC236}">
                    <a16:creationId xmlns:a16="http://schemas.microsoft.com/office/drawing/2014/main" id="{509F98A9-5FB3-1875-EA7E-63FDE88212EB}"/>
                  </a:ext>
                </a:extLst>
              </p:cNvPr>
              <p:cNvGrpSpPr/>
              <p:nvPr/>
            </p:nvGrpSpPr>
            <p:grpSpPr>
              <a:xfrm rot="5400000">
                <a:off x="6753543" y="2618571"/>
                <a:ext cx="1848039" cy="982235"/>
                <a:chOff x="4191000" y="1598396"/>
                <a:chExt cx="1524000" cy="596901"/>
              </a:xfrm>
              <a:solidFill>
                <a:srgbClr val="FF0000"/>
              </a:solidFill>
            </p:grpSpPr>
            <p:cxnSp>
              <p:nvCxnSpPr>
                <p:cNvPr id="8" name="Straight Connector 7">
                  <a:extLst>
                    <a:ext uri="{FF2B5EF4-FFF2-40B4-BE49-F238E27FC236}">
                      <a16:creationId xmlns:a16="http://schemas.microsoft.com/office/drawing/2014/main" id="{F023F7AC-6B09-6C13-DBCF-A40E2D3A2E66}"/>
                    </a:ext>
                  </a:extLst>
                </p:cNvPr>
                <p:cNvCxnSpPr/>
                <p:nvPr/>
              </p:nvCxnSpPr>
              <p:spPr bwMode="auto">
                <a:xfrm>
                  <a:off x="4191000" y="15983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 name="Straight Connector 8">
                  <a:extLst>
                    <a:ext uri="{FF2B5EF4-FFF2-40B4-BE49-F238E27FC236}">
                      <a16:creationId xmlns:a16="http://schemas.microsoft.com/office/drawing/2014/main" id="{3A747A89-1B6E-8CDB-8396-035258AAC767}"/>
                    </a:ext>
                  </a:extLst>
                </p:cNvPr>
                <p:cNvCxnSpPr/>
                <p:nvPr/>
              </p:nvCxnSpPr>
              <p:spPr bwMode="auto">
                <a:xfrm>
                  <a:off x="4191000" y="189684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1" name="Straight Connector 10">
                  <a:extLst>
                    <a:ext uri="{FF2B5EF4-FFF2-40B4-BE49-F238E27FC236}">
                      <a16:creationId xmlns:a16="http://schemas.microsoft.com/office/drawing/2014/main" id="{A07E5272-2AB3-E555-4EF4-7B2C2683E825}"/>
                    </a:ext>
                  </a:extLst>
                </p:cNvPr>
                <p:cNvCxnSpPr/>
                <p:nvPr/>
              </p:nvCxnSpPr>
              <p:spPr bwMode="auto">
                <a:xfrm>
                  <a:off x="4191000" y="2195297"/>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10" name="TextBox 9">
              <a:extLst>
                <a:ext uri="{FF2B5EF4-FFF2-40B4-BE49-F238E27FC236}">
                  <a16:creationId xmlns:a16="http://schemas.microsoft.com/office/drawing/2014/main" id="{645FFEBE-E2DA-A589-DA21-E99F25C8DAD9}"/>
                </a:ext>
              </a:extLst>
            </p:cNvPr>
            <p:cNvSpPr txBox="1"/>
            <p:nvPr/>
          </p:nvSpPr>
          <p:spPr>
            <a:xfrm>
              <a:off x="4127849" y="3954846"/>
              <a:ext cx="711404" cy="369332"/>
            </a:xfrm>
            <a:prstGeom prst="rect">
              <a:avLst/>
            </a:prstGeom>
            <a:noFill/>
          </p:spPr>
          <p:txBody>
            <a:bodyPr wrap="square" rtlCol="0">
              <a:spAutoFit/>
            </a:bodyPr>
            <a:lstStyle/>
            <a:p>
              <a:r>
                <a:rPr lang="en-US" dirty="0"/>
                <a:t>f x f</a:t>
              </a:r>
            </a:p>
          </p:txBody>
        </p:sp>
        <p:grpSp>
          <p:nvGrpSpPr>
            <p:cNvPr id="194" name="Group 193">
              <a:extLst>
                <a:ext uri="{FF2B5EF4-FFF2-40B4-BE49-F238E27FC236}">
                  <a16:creationId xmlns:a16="http://schemas.microsoft.com/office/drawing/2014/main" id="{673240BD-FB60-6954-F75C-9123B89C0518}"/>
                </a:ext>
              </a:extLst>
            </p:cNvPr>
            <p:cNvGrpSpPr/>
            <p:nvPr/>
          </p:nvGrpSpPr>
          <p:grpSpPr>
            <a:xfrm>
              <a:off x="3963840" y="3101793"/>
              <a:ext cx="888825" cy="810988"/>
              <a:chOff x="1282881" y="2535079"/>
              <a:chExt cx="1964473" cy="1936433"/>
            </a:xfrm>
            <a:solidFill>
              <a:schemeClr val="bg1"/>
            </a:solidFill>
          </p:grpSpPr>
          <p:sp>
            <p:nvSpPr>
              <p:cNvPr id="195" name="Rectangle 194">
                <a:extLst>
                  <a:ext uri="{FF2B5EF4-FFF2-40B4-BE49-F238E27FC236}">
                    <a16:creationId xmlns:a16="http://schemas.microsoft.com/office/drawing/2014/main" id="{D91F0C28-4ACF-6EDD-FEA3-19D5CA38BA20}"/>
                  </a:ext>
                </a:extLst>
              </p:cNvPr>
              <p:cNvSpPr/>
              <p:nvPr/>
            </p:nvSpPr>
            <p:spPr bwMode="auto">
              <a:xfrm>
                <a:off x="1282881" y="2535079"/>
                <a:ext cx="1964467"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96" name="Group 195">
                <a:extLst>
                  <a:ext uri="{FF2B5EF4-FFF2-40B4-BE49-F238E27FC236}">
                    <a16:creationId xmlns:a16="http://schemas.microsoft.com/office/drawing/2014/main" id="{9C64CEA2-D88B-C329-51E4-5AF48E81479B}"/>
                  </a:ext>
                </a:extLst>
              </p:cNvPr>
              <p:cNvGrpSpPr/>
              <p:nvPr/>
            </p:nvGrpSpPr>
            <p:grpSpPr>
              <a:xfrm>
                <a:off x="1282885" y="3176916"/>
                <a:ext cx="1964469" cy="642104"/>
                <a:chOff x="1282885" y="3176916"/>
                <a:chExt cx="1964469" cy="642104"/>
              </a:xfrm>
              <a:grpFill/>
            </p:grpSpPr>
            <p:cxnSp>
              <p:nvCxnSpPr>
                <p:cNvPr id="200" name="Straight Connector 199">
                  <a:extLst>
                    <a:ext uri="{FF2B5EF4-FFF2-40B4-BE49-F238E27FC236}">
                      <a16:creationId xmlns:a16="http://schemas.microsoft.com/office/drawing/2014/main" id="{7E9D9618-8AA1-2A11-B292-9CB968A77634}"/>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1" name="Straight Connector 200">
                  <a:extLst>
                    <a:ext uri="{FF2B5EF4-FFF2-40B4-BE49-F238E27FC236}">
                      <a16:creationId xmlns:a16="http://schemas.microsoft.com/office/drawing/2014/main" id="{7B0B9AAA-9F6B-76ED-F4B3-76CD35C092CB}"/>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197" name="Group 196">
                <a:extLst>
                  <a:ext uri="{FF2B5EF4-FFF2-40B4-BE49-F238E27FC236}">
                    <a16:creationId xmlns:a16="http://schemas.microsoft.com/office/drawing/2014/main" id="{9AD0C7B9-5751-5164-C166-9FB56D42847B}"/>
                  </a:ext>
                </a:extLst>
              </p:cNvPr>
              <p:cNvGrpSpPr/>
              <p:nvPr/>
            </p:nvGrpSpPr>
            <p:grpSpPr>
              <a:xfrm rot="5400000">
                <a:off x="1351218" y="3182026"/>
                <a:ext cx="1848039" cy="653227"/>
                <a:chOff x="4191000" y="1692214"/>
                <a:chExt cx="1524000" cy="396964"/>
              </a:xfrm>
              <a:grpFill/>
            </p:grpSpPr>
            <p:cxnSp>
              <p:nvCxnSpPr>
                <p:cNvPr id="198" name="Straight Connector 197">
                  <a:extLst>
                    <a:ext uri="{FF2B5EF4-FFF2-40B4-BE49-F238E27FC236}">
                      <a16:creationId xmlns:a16="http://schemas.microsoft.com/office/drawing/2014/main" id="{48A8A979-3713-702C-3EBE-CCCE58C128AB}"/>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9" name="Straight Connector 198">
                  <a:extLst>
                    <a:ext uri="{FF2B5EF4-FFF2-40B4-BE49-F238E27FC236}">
                      <a16:creationId xmlns:a16="http://schemas.microsoft.com/office/drawing/2014/main" id="{197586E0-4E1B-D1F8-25E9-B8AFE834AA1A}"/>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215" name="TextBox 214">
              <a:extLst>
                <a:ext uri="{FF2B5EF4-FFF2-40B4-BE49-F238E27FC236}">
                  <a16:creationId xmlns:a16="http://schemas.microsoft.com/office/drawing/2014/main" id="{646F35EB-9017-B67B-AFC1-E815F6AE87F4}"/>
                </a:ext>
              </a:extLst>
            </p:cNvPr>
            <p:cNvSpPr txBox="1"/>
            <p:nvPr/>
          </p:nvSpPr>
          <p:spPr>
            <a:xfrm>
              <a:off x="3684923" y="2671271"/>
              <a:ext cx="1521853" cy="356668"/>
            </a:xfrm>
            <a:prstGeom prst="rect">
              <a:avLst/>
            </a:prstGeom>
            <a:noFill/>
          </p:spPr>
          <p:txBody>
            <a:bodyPr wrap="square" rtlCol="0">
              <a:spAutoFit/>
            </a:bodyPr>
            <a:lstStyle/>
            <a:p>
              <a:r>
                <a:rPr lang="en-US" dirty="0"/>
                <a:t>Pooling Filter</a:t>
              </a:r>
            </a:p>
          </p:txBody>
        </p:sp>
        <p:grpSp>
          <p:nvGrpSpPr>
            <p:cNvPr id="81" name="Group 80">
              <a:extLst>
                <a:ext uri="{FF2B5EF4-FFF2-40B4-BE49-F238E27FC236}">
                  <a16:creationId xmlns:a16="http://schemas.microsoft.com/office/drawing/2014/main" id="{034F4F26-3051-EC47-C939-432F09DB5C38}"/>
                </a:ext>
              </a:extLst>
            </p:cNvPr>
            <p:cNvGrpSpPr/>
            <p:nvPr/>
          </p:nvGrpSpPr>
          <p:grpSpPr>
            <a:xfrm>
              <a:off x="1802997" y="2520026"/>
              <a:ext cx="1745926" cy="1643625"/>
              <a:chOff x="1282885" y="2540415"/>
              <a:chExt cx="1964469" cy="1936433"/>
            </a:xfrm>
            <a:solidFill>
              <a:srgbClr val="0070C0"/>
            </a:solidFill>
          </p:grpSpPr>
          <p:sp>
            <p:nvSpPr>
              <p:cNvPr id="82" name="Rectangle 81">
                <a:extLst>
                  <a:ext uri="{FF2B5EF4-FFF2-40B4-BE49-F238E27FC236}">
                    <a16:creationId xmlns:a16="http://schemas.microsoft.com/office/drawing/2014/main" id="{894DCAB5-31CB-BEE4-F7DB-22FD271640D5}"/>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83" name="Group 82">
                <a:extLst>
                  <a:ext uri="{FF2B5EF4-FFF2-40B4-BE49-F238E27FC236}">
                    <a16:creationId xmlns:a16="http://schemas.microsoft.com/office/drawing/2014/main" id="{DAE285C5-1D8B-0EC5-8C25-F2E384595418}"/>
                  </a:ext>
                </a:extLst>
              </p:cNvPr>
              <p:cNvGrpSpPr/>
              <p:nvPr/>
            </p:nvGrpSpPr>
            <p:grpSpPr>
              <a:xfrm>
                <a:off x="1282885" y="2855864"/>
                <a:ext cx="1964469" cy="1284208"/>
                <a:chOff x="1282885" y="2855864"/>
                <a:chExt cx="1964469" cy="1284208"/>
              </a:xfrm>
              <a:grpFill/>
            </p:grpSpPr>
            <p:cxnSp>
              <p:nvCxnSpPr>
                <p:cNvPr id="90" name="Straight Connector 89">
                  <a:extLst>
                    <a:ext uri="{FF2B5EF4-FFF2-40B4-BE49-F238E27FC236}">
                      <a16:creationId xmlns:a16="http://schemas.microsoft.com/office/drawing/2014/main" id="{6216EF5B-D695-06D1-DCE5-929ADC74C9F2}"/>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1" name="Straight Connector 90">
                  <a:extLst>
                    <a:ext uri="{FF2B5EF4-FFF2-40B4-BE49-F238E27FC236}">
                      <a16:creationId xmlns:a16="http://schemas.microsoft.com/office/drawing/2014/main" id="{28441C3E-E3EC-71FF-94A1-009E90CF1D96}"/>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2" name="Straight Connector 91">
                  <a:extLst>
                    <a:ext uri="{FF2B5EF4-FFF2-40B4-BE49-F238E27FC236}">
                      <a16:creationId xmlns:a16="http://schemas.microsoft.com/office/drawing/2014/main" id="{01225C67-7BDF-089D-3E9E-E9897A5C5CD2}"/>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3" name="Straight Connector 92">
                  <a:extLst>
                    <a:ext uri="{FF2B5EF4-FFF2-40B4-BE49-F238E27FC236}">
                      <a16:creationId xmlns:a16="http://schemas.microsoft.com/office/drawing/2014/main" id="{28C51C30-1C4D-CC4D-C97F-2F67A62C841C}"/>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4" name="Straight Connector 93">
                  <a:extLst>
                    <a:ext uri="{FF2B5EF4-FFF2-40B4-BE49-F238E27FC236}">
                      <a16:creationId xmlns:a16="http://schemas.microsoft.com/office/drawing/2014/main" id="{7B4D9821-E989-AA2D-FAE6-4D23FF23CF29}"/>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84" name="Group 83">
                <a:extLst>
                  <a:ext uri="{FF2B5EF4-FFF2-40B4-BE49-F238E27FC236}">
                    <a16:creationId xmlns:a16="http://schemas.microsoft.com/office/drawing/2014/main" id="{F9A7F3B7-60BC-B0A6-327A-9EC10BFF1B9E}"/>
                  </a:ext>
                </a:extLst>
              </p:cNvPr>
              <p:cNvGrpSpPr/>
              <p:nvPr/>
            </p:nvGrpSpPr>
            <p:grpSpPr>
              <a:xfrm rot="5400000">
                <a:off x="1351219" y="2855410"/>
                <a:ext cx="1848039" cy="1306457"/>
                <a:chOff x="4191000" y="1493731"/>
                <a:chExt cx="1524000" cy="793930"/>
              </a:xfrm>
              <a:grpFill/>
            </p:grpSpPr>
            <p:cxnSp>
              <p:nvCxnSpPr>
                <p:cNvPr id="85" name="Straight Connector 84">
                  <a:extLst>
                    <a:ext uri="{FF2B5EF4-FFF2-40B4-BE49-F238E27FC236}">
                      <a16:creationId xmlns:a16="http://schemas.microsoft.com/office/drawing/2014/main" id="{4E30A6BF-56FE-2144-A5DE-EFD3F39EA78C}"/>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6" name="Straight Connector 85">
                  <a:extLst>
                    <a:ext uri="{FF2B5EF4-FFF2-40B4-BE49-F238E27FC236}">
                      <a16:creationId xmlns:a16="http://schemas.microsoft.com/office/drawing/2014/main" id="{5A34B9DB-45A6-C422-11CC-222B6CE04B04}"/>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7" name="Straight Connector 86">
                  <a:extLst>
                    <a:ext uri="{FF2B5EF4-FFF2-40B4-BE49-F238E27FC236}">
                      <a16:creationId xmlns:a16="http://schemas.microsoft.com/office/drawing/2014/main" id="{8A61F44D-0CF6-5165-EDFB-E923DC54D3EA}"/>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8" name="Straight Connector 87">
                  <a:extLst>
                    <a:ext uri="{FF2B5EF4-FFF2-40B4-BE49-F238E27FC236}">
                      <a16:creationId xmlns:a16="http://schemas.microsoft.com/office/drawing/2014/main" id="{9DDC45D7-7CF6-AECC-AE10-C7D479B28E0D}"/>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9" name="Straight Connector 88">
                  <a:extLst>
                    <a:ext uri="{FF2B5EF4-FFF2-40B4-BE49-F238E27FC236}">
                      <a16:creationId xmlns:a16="http://schemas.microsoft.com/office/drawing/2014/main" id="{E16148BC-5490-09ED-196C-7506901E3ADE}"/>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47" name="Group 146">
              <a:extLst>
                <a:ext uri="{FF2B5EF4-FFF2-40B4-BE49-F238E27FC236}">
                  <a16:creationId xmlns:a16="http://schemas.microsoft.com/office/drawing/2014/main" id="{5D5654BA-BAE8-69B0-D0B4-873BF168825B}"/>
                </a:ext>
              </a:extLst>
            </p:cNvPr>
            <p:cNvGrpSpPr/>
            <p:nvPr/>
          </p:nvGrpSpPr>
          <p:grpSpPr>
            <a:xfrm>
              <a:off x="2700453" y="3338598"/>
              <a:ext cx="888823" cy="810988"/>
              <a:chOff x="1282885" y="2540414"/>
              <a:chExt cx="1964469" cy="1936433"/>
            </a:xfrm>
          </p:grpSpPr>
          <p:sp>
            <p:nvSpPr>
              <p:cNvPr id="148" name="Rectangle 147">
                <a:extLst>
                  <a:ext uri="{FF2B5EF4-FFF2-40B4-BE49-F238E27FC236}">
                    <a16:creationId xmlns:a16="http://schemas.microsoft.com/office/drawing/2014/main" id="{44C9FAA9-B468-C01A-4B3F-1E04D0CCB565}"/>
                  </a:ext>
                </a:extLst>
              </p:cNvPr>
              <p:cNvSpPr/>
              <p:nvPr/>
            </p:nvSpPr>
            <p:spPr bwMode="auto">
              <a:xfrm>
                <a:off x="1282887" y="2540414"/>
                <a:ext cx="1964467" cy="1936433"/>
              </a:xfrm>
              <a:prstGeom prst="rect">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49" name="Group 148">
                <a:extLst>
                  <a:ext uri="{FF2B5EF4-FFF2-40B4-BE49-F238E27FC236}">
                    <a16:creationId xmlns:a16="http://schemas.microsoft.com/office/drawing/2014/main" id="{60BA64D6-D7DE-A2CB-B8A1-3DCB6A049897}"/>
                  </a:ext>
                </a:extLst>
              </p:cNvPr>
              <p:cNvGrpSpPr/>
              <p:nvPr/>
            </p:nvGrpSpPr>
            <p:grpSpPr>
              <a:xfrm>
                <a:off x="1282885" y="3176916"/>
                <a:ext cx="1964469" cy="642104"/>
                <a:chOff x="1282885" y="3176916"/>
                <a:chExt cx="1964469" cy="642104"/>
              </a:xfrm>
            </p:grpSpPr>
            <p:cxnSp>
              <p:nvCxnSpPr>
                <p:cNvPr id="153" name="Straight Connector 152">
                  <a:extLst>
                    <a:ext uri="{FF2B5EF4-FFF2-40B4-BE49-F238E27FC236}">
                      <a16:creationId xmlns:a16="http://schemas.microsoft.com/office/drawing/2014/main" id="{166656B5-8E14-CE3D-733D-454FD804C2E4}"/>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4" name="Straight Connector 153">
                  <a:extLst>
                    <a:ext uri="{FF2B5EF4-FFF2-40B4-BE49-F238E27FC236}">
                      <a16:creationId xmlns:a16="http://schemas.microsoft.com/office/drawing/2014/main" id="{3D00930B-B3A4-4418-3BEE-6BB0F3D001CC}"/>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50" name="Group 149">
                <a:extLst>
                  <a:ext uri="{FF2B5EF4-FFF2-40B4-BE49-F238E27FC236}">
                    <a16:creationId xmlns:a16="http://schemas.microsoft.com/office/drawing/2014/main" id="{DADFB77A-BA06-E398-0712-E91444B525FF}"/>
                  </a:ext>
                </a:extLst>
              </p:cNvPr>
              <p:cNvGrpSpPr/>
              <p:nvPr/>
            </p:nvGrpSpPr>
            <p:grpSpPr>
              <a:xfrm rot="5400000">
                <a:off x="1351218" y="3182026"/>
                <a:ext cx="1848039" cy="653227"/>
                <a:chOff x="4191000" y="1692214"/>
                <a:chExt cx="1524000" cy="396964"/>
              </a:xfrm>
              <a:solidFill>
                <a:srgbClr val="FF0000"/>
              </a:solidFill>
            </p:grpSpPr>
            <p:cxnSp>
              <p:nvCxnSpPr>
                <p:cNvPr id="151" name="Straight Connector 150">
                  <a:extLst>
                    <a:ext uri="{FF2B5EF4-FFF2-40B4-BE49-F238E27FC236}">
                      <a16:creationId xmlns:a16="http://schemas.microsoft.com/office/drawing/2014/main" id="{F7E23662-91C1-CA08-E7C7-6EFEB3376020}"/>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52" name="Straight Connector 151">
                  <a:extLst>
                    <a:ext uri="{FF2B5EF4-FFF2-40B4-BE49-F238E27FC236}">
                      <a16:creationId xmlns:a16="http://schemas.microsoft.com/office/drawing/2014/main" id="{9449065F-4150-BC7F-F19B-307228A9EE02}"/>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67" name="Group 66">
              <a:extLst>
                <a:ext uri="{FF2B5EF4-FFF2-40B4-BE49-F238E27FC236}">
                  <a16:creationId xmlns:a16="http://schemas.microsoft.com/office/drawing/2014/main" id="{8859D1A6-81AF-288E-94B4-A1A61B8294A6}"/>
                </a:ext>
              </a:extLst>
            </p:cNvPr>
            <p:cNvGrpSpPr/>
            <p:nvPr/>
          </p:nvGrpSpPr>
          <p:grpSpPr>
            <a:xfrm>
              <a:off x="1666854" y="2673769"/>
              <a:ext cx="1745926" cy="1643625"/>
              <a:chOff x="1282885" y="2540415"/>
              <a:chExt cx="1964469" cy="1936433"/>
            </a:xfrm>
            <a:solidFill>
              <a:srgbClr val="00B050"/>
            </a:solidFill>
          </p:grpSpPr>
          <p:sp>
            <p:nvSpPr>
              <p:cNvPr id="68" name="Rectangle 67">
                <a:extLst>
                  <a:ext uri="{FF2B5EF4-FFF2-40B4-BE49-F238E27FC236}">
                    <a16:creationId xmlns:a16="http://schemas.microsoft.com/office/drawing/2014/main" id="{DA10F63A-C247-05BC-9858-C394749D4A5E}"/>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9" name="Group 68">
                <a:extLst>
                  <a:ext uri="{FF2B5EF4-FFF2-40B4-BE49-F238E27FC236}">
                    <a16:creationId xmlns:a16="http://schemas.microsoft.com/office/drawing/2014/main" id="{4AEC20A1-E96E-ABFF-310A-FD41F1482BDE}"/>
                  </a:ext>
                </a:extLst>
              </p:cNvPr>
              <p:cNvGrpSpPr/>
              <p:nvPr/>
            </p:nvGrpSpPr>
            <p:grpSpPr>
              <a:xfrm>
                <a:off x="1282885" y="2855864"/>
                <a:ext cx="1964469" cy="1284208"/>
                <a:chOff x="1282885" y="2855864"/>
                <a:chExt cx="1964469" cy="1284208"/>
              </a:xfrm>
              <a:grpFill/>
            </p:grpSpPr>
            <p:cxnSp>
              <p:nvCxnSpPr>
                <p:cNvPr id="76" name="Straight Connector 75">
                  <a:extLst>
                    <a:ext uri="{FF2B5EF4-FFF2-40B4-BE49-F238E27FC236}">
                      <a16:creationId xmlns:a16="http://schemas.microsoft.com/office/drawing/2014/main" id="{9BD49B58-1088-8FB6-E599-9B3D7433C6ED}"/>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7" name="Straight Connector 76">
                  <a:extLst>
                    <a:ext uri="{FF2B5EF4-FFF2-40B4-BE49-F238E27FC236}">
                      <a16:creationId xmlns:a16="http://schemas.microsoft.com/office/drawing/2014/main" id="{E6BEE538-6CB7-3D16-14DA-CB271B1EEDB9}"/>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8" name="Straight Connector 77">
                  <a:extLst>
                    <a:ext uri="{FF2B5EF4-FFF2-40B4-BE49-F238E27FC236}">
                      <a16:creationId xmlns:a16="http://schemas.microsoft.com/office/drawing/2014/main" id="{B67E0DCB-9603-5DE5-A464-E74521194372}"/>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9" name="Straight Connector 78">
                  <a:extLst>
                    <a:ext uri="{FF2B5EF4-FFF2-40B4-BE49-F238E27FC236}">
                      <a16:creationId xmlns:a16="http://schemas.microsoft.com/office/drawing/2014/main" id="{D9E6FE03-6BA0-94BF-CFF3-8424882A69FA}"/>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0" name="Straight Connector 79">
                  <a:extLst>
                    <a:ext uri="{FF2B5EF4-FFF2-40B4-BE49-F238E27FC236}">
                      <a16:creationId xmlns:a16="http://schemas.microsoft.com/office/drawing/2014/main" id="{B24B92ED-8118-AD70-9062-2E67314CBC3D}"/>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70" name="Group 69">
                <a:extLst>
                  <a:ext uri="{FF2B5EF4-FFF2-40B4-BE49-F238E27FC236}">
                    <a16:creationId xmlns:a16="http://schemas.microsoft.com/office/drawing/2014/main" id="{368E3A66-3665-4C63-199D-6EC6D0D792A1}"/>
                  </a:ext>
                </a:extLst>
              </p:cNvPr>
              <p:cNvGrpSpPr/>
              <p:nvPr/>
            </p:nvGrpSpPr>
            <p:grpSpPr>
              <a:xfrm rot="5400000">
                <a:off x="1351219" y="2855410"/>
                <a:ext cx="1848039" cy="1306457"/>
                <a:chOff x="4191000" y="1493731"/>
                <a:chExt cx="1524000" cy="793930"/>
              </a:xfrm>
              <a:grpFill/>
            </p:grpSpPr>
            <p:cxnSp>
              <p:nvCxnSpPr>
                <p:cNvPr id="71" name="Straight Connector 70">
                  <a:extLst>
                    <a:ext uri="{FF2B5EF4-FFF2-40B4-BE49-F238E27FC236}">
                      <a16:creationId xmlns:a16="http://schemas.microsoft.com/office/drawing/2014/main" id="{7A2C2527-7CB2-328E-505A-8E25ED2B311F}"/>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60C746E2-C92D-4FAF-ACAE-DF8BB2A80702}"/>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3F6268FB-618E-8871-DC07-9FB1EF555331}"/>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CEE6A83D-7325-A439-0359-1A2EE5F00A38}"/>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5" name="Straight Connector 74">
                  <a:extLst>
                    <a:ext uri="{FF2B5EF4-FFF2-40B4-BE49-F238E27FC236}">
                      <a16:creationId xmlns:a16="http://schemas.microsoft.com/office/drawing/2014/main" id="{375D930E-7CF1-2CDC-45D6-DE8475868F54}"/>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39" name="Group 138">
              <a:extLst>
                <a:ext uri="{FF2B5EF4-FFF2-40B4-BE49-F238E27FC236}">
                  <a16:creationId xmlns:a16="http://schemas.microsoft.com/office/drawing/2014/main" id="{1E2E866A-E2BC-E244-944F-5DE602C35B80}"/>
                </a:ext>
              </a:extLst>
            </p:cNvPr>
            <p:cNvGrpSpPr/>
            <p:nvPr/>
          </p:nvGrpSpPr>
          <p:grpSpPr>
            <a:xfrm>
              <a:off x="2573630" y="3481542"/>
              <a:ext cx="888823" cy="810988"/>
              <a:chOff x="1282885" y="2540414"/>
              <a:chExt cx="1964469" cy="1936433"/>
            </a:xfrm>
          </p:grpSpPr>
          <p:sp>
            <p:nvSpPr>
              <p:cNvPr id="140" name="Rectangle 139">
                <a:extLst>
                  <a:ext uri="{FF2B5EF4-FFF2-40B4-BE49-F238E27FC236}">
                    <a16:creationId xmlns:a16="http://schemas.microsoft.com/office/drawing/2014/main" id="{E9DB20AE-0C81-3B8D-70EB-21E3CEC27D5D}"/>
                  </a:ext>
                </a:extLst>
              </p:cNvPr>
              <p:cNvSpPr/>
              <p:nvPr/>
            </p:nvSpPr>
            <p:spPr bwMode="auto">
              <a:xfrm>
                <a:off x="1282887" y="2540414"/>
                <a:ext cx="1964467" cy="1936433"/>
              </a:xfrm>
              <a:prstGeom prst="rect">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41" name="Group 140">
                <a:extLst>
                  <a:ext uri="{FF2B5EF4-FFF2-40B4-BE49-F238E27FC236}">
                    <a16:creationId xmlns:a16="http://schemas.microsoft.com/office/drawing/2014/main" id="{68994780-4126-EC88-AA51-F2D55889D964}"/>
                  </a:ext>
                </a:extLst>
              </p:cNvPr>
              <p:cNvGrpSpPr/>
              <p:nvPr/>
            </p:nvGrpSpPr>
            <p:grpSpPr>
              <a:xfrm>
                <a:off x="1282885" y="3176916"/>
                <a:ext cx="1964469" cy="642104"/>
                <a:chOff x="1282885" y="3176916"/>
                <a:chExt cx="1964469" cy="642104"/>
              </a:xfrm>
            </p:grpSpPr>
            <p:cxnSp>
              <p:nvCxnSpPr>
                <p:cNvPr id="145" name="Straight Connector 144">
                  <a:extLst>
                    <a:ext uri="{FF2B5EF4-FFF2-40B4-BE49-F238E27FC236}">
                      <a16:creationId xmlns:a16="http://schemas.microsoft.com/office/drawing/2014/main" id="{9ECCE365-030C-1248-F5A3-151FF7D6C6D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6" name="Straight Connector 145">
                  <a:extLst>
                    <a:ext uri="{FF2B5EF4-FFF2-40B4-BE49-F238E27FC236}">
                      <a16:creationId xmlns:a16="http://schemas.microsoft.com/office/drawing/2014/main" id="{1E0032CD-88A0-E008-54E1-D0457EBABCA6}"/>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42" name="Group 141">
                <a:extLst>
                  <a:ext uri="{FF2B5EF4-FFF2-40B4-BE49-F238E27FC236}">
                    <a16:creationId xmlns:a16="http://schemas.microsoft.com/office/drawing/2014/main" id="{DCCAEF13-C794-81E8-A4F8-642C5FF396F5}"/>
                  </a:ext>
                </a:extLst>
              </p:cNvPr>
              <p:cNvGrpSpPr/>
              <p:nvPr/>
            </p:nvGrpSpPr>
            <p:grpSpPr>
              <a:xfrm rot="5400000">
                <a:off x="1351218" y="3182026"/>
                <a:ext cx="1848039" cy="653227"/>
                <a:chOff x="4191000" y="1692214"/>
                <a:chExt cx="1524000" cy="396964"/>
              </a:xfrm>
              <a:solidFill>
                <a:srgbClr val="FF0000"/>
              </a:solidFill>
            </p:grpSpPr>
            <p:cxnSp>
              <p:nvCxnSpPr>
                <p:cNvPr id="143" name="Straight Connector 142">
                  <a:extLst>
                    <a:ext uri="{FF2B5EF4-FFF2-40B4-BE49-F238E27FC236}">
                      <a16:creationId xmlns:a16="http://schemas.microsoft.com/office/drawing/2014/main" id="{902F137E-45A1-CE5B-A442-7AA202E2DEF6}"/>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4" name="Straight Connector 143">
                  <a:extLst>
                    <a:ext uri="{FF2B5EF4-FFF2-40B4-BE49-F238E27FC236}">
                      <a16:creationId xmlns:a16="http://schemas.microsoft.com/office/drawing/2014/main" id="{3A0658CA-2461-8200-F86B-89FCA7C3E462}"/>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66" name="Group 65">
              <a:extLst>
                <a:ext uri="{FF2B5EF4-FFF2-40B4-BE49-F238E27FC236}">
                  <a16:creationId xmlns:a16="http://schemas.microsoft.com/office/drawing/2014/main" id="{CA5C12B2-19E7-15E4-50D1-5E2E83C184D1}"/>
                </a:ext>
              </a:extLst>
            </p:cNvPr>
            <p:cNvGrpSpPr/>
            <p:nvPr/>
          </p:nvGrpSpPr>
          <p:grpSpPr>
            <a:xfrm>
              <a:off x="1530712" y="2827513"/>
              <a:ext cx="1745926" cy="1643625"/>
              <a:chOff x="1282885" y="2540415"/>
              <a:chExt cx="1964469" cy="1936433"/>
            </a:xfrm>
          </p:grpSpPr>
          <p:sp>
            <p:nvSpPr>
              <p:cNvPr id="12" name="Rectangle 11">
                <a:extLst>
                  <a:ext uri="{FF2B5EF4-FFF2-40B4-BE49-F238E27FC236}">
                    <a16:creationId xmlns:a16="http://schemas.microsoft.com/office/drawing/2014/main" id="{63C2BD8B-1DD0-520A-B6F8-6BF050DB2F28}"/>
                  </a:ext>
                </a:extLst>
              </p:cNvPr>
              <p:cNvSpPr/>
              <p:nvPr/>
            </p:nvSpPr>
            <p:spPr bwMode="auto">
              <a:xfrm>
                <a:off x="1282886" y="2540415"/>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5" name="Group 64">
                <a:extLst>
                  <a:ext uri="{FF2B5EF4-FFF2-40B4-BE49-F238E27FC236}">
                    <a16:creationId xmlns:a16="http://schemas.microsoft.com/office/drawing/2014/main" id="{D031094D-F576-3D7D-0E74-8D4BF1734C54}"/>
                  </a:ext>
                </a:extLst>
              </p:cNvPr>
              <p:cNvGrpSpPr/>
              <p:nvPr/>
            </p:nvGrpSpPr>
            <p:grpSpPr>
              <a:xfrm>
                <a:off x="1282885" y="2855864"/>
                <a:ext cx="1964469" cy="1284208"/>
                <a:chOff x="1282885" y="2855864"/>
                <a:chExt cx="1964469" cy="1284208"/>
              </a:xfrm>
            </p:grpSpPr>
            <p:cxnSp>
              <p:nvCxnSpPr>
                <p:cNvPr id="23" name="Straight Connector 22">
                  <a:extLst>
                    <a:ext uri="{FF2B5EF4-FFF2-40B4-BE49-F238E27FC236}">
                      <a16:creationId xmlns:a16="http://schemas.microsoft.com/office/drawing/2014/main" id="{1C5BFEB3-BD05-4CF0-43EB-14D6954FF675}"/>
                    </a:ext>
                  </a:extLst>
                </p:cNvPr>
                <p:cNvCxnSpPr/>
                <p:nvPr/>
              </p:nvCxnSpPr>
              <p:spPr bwMode="auto">
                <a:xfrm>
                  <a:off x="1282886" y="2855864"/>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3629AC18-61AF-804E-1153-1572AD6EF7D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5" name="Straight Connector 24">
                  <a:extLst>
                    <a:ext uri="{FF2B5EF4-FFF2-40B4-BE49-F238E27FC236}">
                      <a16:creationId xmlns:a16="http://schemas.microsoft.com/office/drawing/2014/main" id="{4CED09BE-25D9-64EF-0663-3F2E26EC7F0A}"/>
                    </a:ext>
                  </a:extLst>
                </p:cNvPr>
                <p:cNvCxnSpPr/>
                <p:nvPr/>
              </p:nvCxnSpPr>
              <p:spPr bwMode="auto">
                <a:xfrm>
                  <a:off x="1282886" y="3497968"/>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90B613C2-55A5-B733-3A54-E8DEBC3FC1B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8" name="Straight Connector 27">
                  <a:extLst>
                    <a:ext uri="{FF2B5EF4-FFF2-40B4-BE49-F238E27FC236}">
                      <a16:creationId xmlns:a16="http://schemas.microsoft.com/office/drawing/2014/main" id="{0258617A-A438-AC68-77FB-509622BE82D1}"/>
                    </a:ext>
                  </a:extLst>
                </p:cNvPr>
                <p:cNvCxnSpPr/>
                <p:nvPr/>
              </p:nvCxnSpPr>
              <p:spPr bwMode="auto">
                <a:xfrm>
                  <a:off x="1282886" y="4140072"/>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4" name="Group 13">
                <a:extLst>
                  <a:ext uri="{FF2B5EF4-FFF2-40B4-BE49-F238E27FC236}">
                    <a16:creationId xmlns:a16="http://schemas.microsoft.com/office/drawing/2014/main" id="{2AFFEB0F-3874-E8E4-E54A-1EEBFE2A36BD}"/>
                  </a:ext>
                </a:extLst>
              </p:cNvPr>
              <p:cNvGrpSpPr/>
              <p:nvPr/>
            </p:nvGrpSpPr>
            <p:grpSpPr>
              <a:xfrm rot="5400000">
                <a:off x="1351219" y="2855410"/>
                <a:ext cx="1848039" cy="1306457"/>
                <a:chOff x="4191000" y="1493731"/>
                <a:chExt cx="1524000" cy="793930"/>
              </a:xfrm>
              <a:solidFill>
                <a:srgbClr val="FF0000"/>
              </a:solidFill>
            </p:grpSpPr>
            <p:cxnSp>
              <p:nvCxnSpPr>
                <p:cNvPr id="16" name="Straight Connector 15">
                  <a:extLst>
                    <a:ext uri="{FF2B5EF4-FFF2-40B4-BE49-F238E27FC236}">
                      <a16:creationId xmlns:a16="http://schemas.microsoft.com/office/drawing/2014/main" id="{85EE229A-40F7-CC4E-96DE-139533AFB569}"/>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CF6F4DFF-9503-D649-F304-ADAB74456C8C}"/>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 name="Straight Connector 17">
                  <a:extLst>
                    <a:ext uri="{FF2B5EF4-FFF2-40B4-BE49-F238E27FC236}">
                      <a16:creationId xmlns:a16="http://schemas.microsoft.com/office/drawing/2014/main" id="{8DB1F08A-7C85-D53A-A24F-13BF3DE1F443}"/>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 name="Straight Connector 18">
                  <a:extLst>
                    <a:ext uri="{FF2B5EF4-FFF2-40B4-BE49-F238E27FC236}">
                      <a16:creationId xmlns:a16="http://schemas.microsoft.com/office/drawing/2014/main" id="{096FFAEA-E3D1-E021-C1F4-FF340E56529C}"/>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 name="Straight Connector 19">
                  <a:extLst>
                    <a:ext uri="{FF2B5EF4-FFF2-40B4-BE49-F238E27FC236}">
                      <a16:creationId xmlns:a16="http://schemas.microsoft.com/office/drawing/2014/main" id="{FF6A4715-D0E1-329C-A08A-EFF0971449BB}"/>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23" name="Group 122">
              <a:extLst>
                <a:ext uri="{FF2B5EF4-FFF2-40B4-BE49-F238E27FC236}">
                  <a16:creationId xmlns:a16="http://schemas.microsoft.com/office/drawing/2014/main" id="{B6732120-AC08-E87F-4701-2D2278F566FF}"/>
                </a:ext>
              </a:extLst>
            </p:cNvPr>
            <p:cNvGrpSpPr/>
            <p:nvPr/>
          </p:nvGrpSpPr>
          <p:grpSpPr>
            <a:xfrm>
              <a:off x="2395653" y="3643460"/>
              <a:ext cx="888825" cy="810988"/>
              <a:chOff x="1282881" y="2535079"/>
              <a:chExt cx="1964473" cy="1936433"/>
            </a:xfrm>
          </p:grpSpPr>
          <p:sp>
            <p:nvSpPr>
              <p:cNvPr id="124" name="Rectangle 123">
                <a:extLst>
                  <a:ext uri="{FF2B5EF4-FFF2-40B4-BE49-F238E27FC236}">
                    <a16:creationId xmlns:a16="http://schemas.microsoft.com/office/drawing/2014/main" id="{E17E25DB-0423-1EC8-C1D3-653D2FF706D9}"/>
                  </a:ext>
                </a:extLst>
              </p:cNvPr>
              <p:cNvSpPr/>
              <p:nvPr/>
            </p:nvSpPr>
            <p:spPr bwMode="auto">
              <a:xfrm>
                <a:off x="1282881" y="2535079"/>
                <a:ext cx="1964467" cy="1936433"/>
              </a:xfrm>
              <a:prstGeom prst="rect">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25" name="Group 124">
                <a:extLst>
                  <a:ext uri="{FF2B5EF4-FFF2-40B4-BE49-F238E27FC236}">
                    <a16:creationId xmlns:a16="http://schemas.microsoft.com/office/drawing/2014/main" id="{A0B97931-4CF6-51C4-A3AE-0A55C704D8E2}"/>
                  </a:ext>
                </a:extLst>
              </p:cNvPr>
              <p:cNvGrpSpPr/>
              <p:nvPr/>
            </p:nvGrpSpPr>
            <p:grpSpPr>
              <a:xfrm>
                <a:off x="1282885" y="3176916"/>
                <a:ext cx="1964469" cy="642104"/>
                <a:chOff x="1282885" y="3176916"/>
                <a:chExt cx="1964469" cy="642104"/>
              </a:xfrm>
            </p:grpSpPr>
            <p:cxnSp>
              <p:nvCxnSpPr>
                <p:cNvPr id="133" name="Straight Connector 132">
                  <a:extLst>
                    <a:ext uri="{FF2B5EF4-FFF2-40B4-BE49-F238E27FC236}">
                      <a16:creationId xmlns:a16="http://schemas.microsoft.com/office/drawing/2014/main" id="{B858B8DD-F9E1-D18F-B7B9-024307378D4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5" name="Straight Connector 134">
                  <a:extLst>
                    <a:ext uri="{FF2B5EF4-FFF2-40B4-BE49-F238E27FC236}">
                      <a16:creationId xmlns:a16="http://schemas.microsoft.com/office/drawing/2014/main" id="{15195023-54DD-3B9D-309A-85520BE0897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26" name="Group 125">
                <a:extLst>
                  <a:ext uri="{FF2B5EF4-FFF2-40B4-BE49-F238E27FC236}">
                    <a16:creationId xmlns:a16="http://schemas.microsoft.com/office/drawing/2014/main" id="{EFA963D7-4D86-4900-0514-806E763D62E8}"/>
                  </a:ext>
                </a:extLst>
              </p:cNvPr>
              <p:cNvGrpSpPr/>
              <p:nvPr/>
            </p:nvGrpSpPr>
            <p:grpSpPr>
              <a:xfrm rot="5400000">
                <a:off x="1351218" y="3182026"/>
                <a:ext cx="1848039" cy="653227"/>
                <a:chOff x="4191000" y="1692214"/>
                <a:chExt cx="1524000" cy="396964"/>
              </a:xfrm>
              <a:solidFill>
                <a:srgbClr val="FF0000"/>
              </a:solidFill>
            </p:grpSpPr>
            <p:cxnSp>
              <p:nvCxnSpPr>
                <p:cNvPr id="127" name="Straight Connector 126">
                  <a:extLst>
                    <a:ext uri="{FF2B5EF4-FFF2-40B4-BE49-F238E27FC236}">
                      <a16:creationId xmlns:a16="http://schemas.microsoft.com/office/drawing/2014/main" id="{0425898A-1B01-0980-F2AC-2FE2451E044D}"/>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29" name="Straight Connector 128">
                  <a:extLst>
                    <a:ext uri="{FF2B5EF4-FFF2-40B4-BE49-F238E27FC236}">
                      <a16:creationId xmlns:a16="http://schemas.microsoft.com/office/drawing/2014/main" id="{72C2801F-16F2-78DB-C0D5-6B4A5724C356}"/>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213" name="TextBox 212">
              <a:extLst>
                <a:ext uri="{FF2B5EF4-FFF2-40B4-BE49-F238E27FC236}">
                  <a16:creationId xmlns:a16="http://schemas.microsoft.com/office/drawing/2014/main" id="{075FE44E-7FB9-1F57-5713-569EB1EDE2A0}"/>
                </a:ext>
              </a:extLst>
            </p:cNvPr>
            <p:cNvSpPr txBox="1"/>
            <p:nvPr/>
          </p:nvSpPr>
          <p:spPr>
            <a:xfrm>
              <a:off x="1659984" y="4492286"/>
              <a:ext cx="1616652" cy="356668"/>
            </a:xfrm>
            <a:prstGeom prst="rect">
              <a:avLst/>
            </a:prstGeom>
            <a:noFill/>
          </p:spPr>
          <p:txBody>
            <a:bodyPr wrap="square" rtlCol="0">
              <a:spAutoFit/>
            </a:bodyPr>
            <a:lstStyle/>
            <a:p>
              <a:r>
                <a:rPr lang="en-US" dirty="0"/>
                <a:t>n₁ x n₂ x </a:t>
              </a:r>
              <a:r>
                <a:rPr lang="en-US" dirty="0" err="1"/>
                <a:t>n</a:t>
              </a:r>
              <a:r>
                <a:rPr lang="en-US" baseline="-25000" dirty="0" err="1"/>
                <a:t>C</a:t>
              </a:r>
              <a:endParaRPr lang="en-US" baseline="-25000" dirty="0"/>
            </a:p>
          </p:txBody>
        </p:sp>
        <p:sp>
          <p:nvSpPr>
            <p:cNvPr id="216" name="TextBox 215">
              <a:extLst>
                <a:ext uri="{FF2B5EF4-FFF2-40B4-BE49-F238E27FC236}">
                  <a16:creationId xmlns:a16="http://schemas.microsoft.com/office/drawing/2014/main" id="{CCD868AB-E08E-73C0-4D74-38D4147C45BE}"/>
                </a:ext>
              </a:extLst>
            </p:cNvPr>
            <p:cNvSpPr txBox="1"/>
            <p:nvPr/>
          </p:nvSpPr>
          <p:spPr>
            <a:xfrm>
              <a:off x="1066800" y="2038349"/>
              <a:ext cx="2224378" cy="356668"/>
            </a:xfrm>
            <a:prstGeom prst="rect">
              <a:avLst/>
            </a:prstGeom>
            <a:noFill/>
          </p:spPr>
          <p:txBody>
            <a:bodyPr wrap="square" rtlCol="0">
              <a:spAutoFit/>
            </a:bodyPr>
            <a:lstStyle/>
            <a:p>
              <a:r>
                <a:rPr lang="en-US" dirty="0"/>
                <a:t>Multichannel image</a:t>
              </a:r>
            </a:p>
          </p:txBody>
        </p:sp>
        <p:sp>
          <p:nvSpPr>
            <p:cNvPr id="38" name="TextBox 37">
              <a:extLst>
                <a:ext uri="{FF2B5EF4-FFF2-40B4-BE49-F238E27FC236}">
                  <a16:creationId xmlns:a16="http://schemas.microsoft.com/office/drawing/2014/main" id="{0D736D9E-90D0-C8EF-90AC-1CCAC8F89481}"/>
                </a:ext>
              </a:extLst>
            </p:cNvPr>
            <p:cNvSpPr txBox="1"/>
            <p:nvPr/>
          </p:nvSpPr>
          <p:spPr>
            <a:xfrm>
              <a:off x="6521013" y="3698788"/>
              <a:ext cx="311037" cy="313485"/>
            </a:xfrm>
            <a:prstGeom prst="rect">
              <a:avLst/>
            </a:prstGeom>
            <a:solidFill>
              <a:schemeClr val="accent1">
                <a:lumMod val="40000"/>
                <a:lumOff val="60000"/>
              </a:schemeClr>
            </a:solidFill>
            <a:ln>
              <a:solidFill>
                <a:schemeClr val="tx1"/>
              </a:solidFill>
            </a:ln>
          </p:spPr>
          <p:txBody>
            <a:bodyPr wrap="square" lIns="0" tIns="45720" rIns="0" bIns="45720" rtlCol="0">
              <a:spAutoFit/>
            </a:bodyPr>
            <a:lstStyle/>
            <a:p>
              <a:pPr algn="ctr"/>
              <a:endParaRPr lang="en-US" dirty="0"/>
            </a:p>
          </p:txBody>
        </p:sp>
        <p:grpSp>
          <p:nvGrpSpPr>
            <p:cNvPr id="212" name="Group 211">
              <a:extLst>
                <a:ext uri="{FF2B5EF4-FFF2-40B4-BE49-F238E27FC236}">
                  <a16:creationId xmlns:a16="http://schemas.microsoft.com/office/drawing/2014/main" id="{809330DC-E964-3E8E-9CB2-5B2A562FEC92}"/>
                </a:ext>
              </a:extLst>
            </p:cNvPr>
            <p:cNvGrpSpPr/>
            <p:nvPr/>
          </p:nvGrpSpPr>
          <p:grpSpPr>
            <a:xfrm>
              <a:off x="5524721" y="3029624"/>
              <a:ext cx="1165638" cy="1015588"/>
              <a:chOff x="6695332" y="2141465"/>
              <a:chExt cx="1964469" cy="1936433"/>
            </a:xfrm>
          </p:grpSpPr>
          <p:sp>
            <p:nvSpPr>
              <p:cNvPr id="96" name="Rectangle 95">
                <a:extLst>
                  <a:ext uri="{FF2B5EF4-FFF2-40B4-BE49-F238E27FC236}">
                    <a16:creationId xmlns:a16="http://schemas.microsoft.com/office/drawing/2014/main" id="{BA28D37F-FC39-5233-9580-C0F57BDB802A}"/>
                  </a:ext>
                </a:extLst>
              </p:cNvPr>
              <p:cNvSpPr/>
              <p:nvPr/>
            </p:nvSpPr>
            <p:spPr bwMode="auto">
              <a:xfrm>
                <a:off x="6695333" y="2141465"/>
                <a:ext cx="1964468" cy="1936433"/>
              </a:xfrm>
              <a:prstGeom prst="rect">
                <a:avLst/>
              </a:prstGeom>
              <a:solidFill>
                <a:srgbClr val="FEEEA8"/>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97" name="Group 96">
                <a:extLst>
                  <a:ext uri="{FF2B5EF4-FFF2-40B4-BE49-F238E27FC236}">
                    <a16:creationId xmlns:a16="http://schemas.microsoft.com/office/drawing/2014/main" id="{39237A2E-E97C-D2A0-B862-C44CFB933CE5}"/>
                  </a:ext>
                </a:extLst>
              </p:cNvPr>
              <p:cNvGrpSpPr/>
              <p:nvPr/>
            </p:nvGrpSpPr>
            <p:grpSpPr>
              <a:xfrm>
                <a:off x="6695332" y="2625573"/>
                <a:ext cx="1964469" cy="968216"/>
                <a:chOff x="1282885" y="3024523"/>
                <a:chExt cx="1964469" cy="968216"/>
              </a:xfrm>
            </p:grpSpPr>
            <p:cxnSp>
              <p:nvCxnSpPr>
                <p:cNvPr id="105" name="Straight Connector 104">
                  <a:extLst>
                    <a:ext uri="{FF2B5EF4-FFF2-40B4-BE49-F238E27FC236}">
                      <a16:creationId xmlns:a16="http://schemas.microsoft.com/office/drawing/2014/main" id="{F6AF1296-A0A7-0D90-9681-FD1A9B431830}"/>
                    </a:ext>
                  </a:extLst>
                </p:cNvPr>
                <p:cNvCxnSpPr/>
                <p:nvPr/>
              </p:nvCxnSpPr>
              <p:spPr bwMode="auto">
                <a:xfrm>
                  <a:off x="1282885" y="3024523"/>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06" name="Straight Connector 105">
                  <a:extLst>
                    <a:ext uri="{FF2B5EF4-FFF2-40B4-BE49-F238E27FC236}">
                      <a16:creationId xmlns:a16="http://schemas.microsoft.com/office/drawing/2014/main" id="{AD4B83A6-B241-2162-1478-31C0F4AB7245}"/>
                    </a:ext>
                  </a:extLst>
                </p:cNvPr>
                <p:cNvCxnSpPr/>
                <p:nvPr/>
              </p:nvCxnSpPr>
              <p:spPr bwMode="auto">
                <a:xfrm>
                  <a:off x="1282886" y="3508631"/>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07" name="Straight Connector 106">
                  <a:extLst>
                    <a:ext uri="{FF2B5EF4-FFF2-40B4-BE49-F238E27FC236}">
                      <a16:creationId xmlns:a16="http://schemas.microsoft.com/office/drawing/2014/main" id="{DC00C78C-0C2B-03C3-600F-AA2D1E6817D7}"/>
                    </a:ext>
                  </a:extLst>
                </p:cNvPr>
                <p:cNvCxnSpPr/>
                <p:nvPr/>
              </p:nvCxnSpPr>
              <p:spPr bwMode="auto">
                <a:xfrm>
                  <a:off x="1282886" y="3992739"/>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98" name="Group 97">
                <a:extLst>
                  <a:ext uri="{FF2B5EF4-FFF2-40B4-BE49-F238E27FC236}">
                    <a16:creationId xmlns:a16="http://schemas.microsoft.com/office/drawing/2014/main" id="{E657C93C-F990-8DFC-A4DB-96EC3946215F}"/>
                  </a:ext>
                </a:extLst>
              </p:cNvPr>
              <p:cNvGrpSpPr/>
              <p:nvPr/>
            </p:nvGrpSpPr>
            <p:grpSpPr>
              <a:xfrm rot="5400000">
                <a:off x="6753543" y="2618571"/>
                <a:ext cx="1848039" cy="982235"/>
                <a:chOff x="4191000" y="1598396"/>
                <a:chExt cx="1524000" cy="596901"/>
              </a:xfrm>
              <a:solidFill>
                <a:srgbClr val="FF0000"/>
              </a:solidFill>
            </p:grpSpPr>
            <p:cxnSp>
              <p:nvCxnSpPr>
                <p:cNvPr id="99" name="Straight Connector 98">
                  <a:extLst>
                    <a:ext uri="{FF2B5EF4-FFF2-40B4-BE49-F238E27FC236}">
                      <a16:creationId xmlns:a16="http://schemas.microsoft.com/office/drawing/2014/main" id="{261CACE6-243E-256F-6523-112ACC848B37}"/>
                    </a:ext>
                  </a:extLst>
                </p:cNvPr>
                <p:cNvCxnSpPr/>
                <p:nvPr/>
              </p:nvCxnSpPr>
              <p:spPr bwMode="auto">
                <a:xfrm>
                  <a:off x="4191000" y="15983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0" name="Straight Connector 99">
                  <a:extLst>
                    <a:ext uri="{FF2B5EF4-FFF2-40B4-BE49-F238E27FC236}">
                      <a16:creationId xmlns:a16="http://schemas.microsoft.com/office/drawing/2014/main" id="{B3BB07CC-56E3-0240-05D9-B63856AA00B2}"/>
                    </a:ext>
                  </a:extLst>
                </p:cNvPr>
                <p:cNvCxnSpPr/>
                <p:nvPr/>
              </p:nvCxnSpPr>
              <p:spPr bwMode="auto">
                <a:xfrm>
                  <a:off x="4191000" y="1896847"/>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1" name="Straight Connector 100">
                  <a:extLst>
                    <a:ext uri="{FF2B5EF4-FFF2-40B4-BE49-F238E27FC236}">
                      <a16:creationId xmlns:a16="http://schemas.microsoft.com/office/drawing/2014/main" id="{37834B9B-58D0-1FF0-E0C8-BE0553237238}"/>
                    </a:ext>
                  </a:extLst>
                </p:cNvPr>
                <p:cNvCxnSpPr/>
                <p:nvPr/>
              </p:nvCxnSpPr>
              <p:spPr bwMode="auto">
                <a:xfrm>
                  <a:off x="4191000" y="2195297"/>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217" name="TextBox 216">
              <a:extLst>
                <a:ext uri="{FF2B5EF4-FFF2-40B4-BE49-F238E27FC236}">
                  <a16:creationId xmlns:a16="http://schemas.microsoft.com/office/drawing/2014/main" id="{54C74F22-3D6F-9A1D-4D0B-83674245ABF7}"/>
                </a:ext>
              </a:extLst>
            </p:cNvPr>
            <p:cNvSpPr txBox="1"/>
            <p:nvPr/>
          </p:nvSpPr>
          <p:spPr>
            <a:xfrm>
              <a:off x="5516469" y="2315496"/>
              <a:ext cx="1745924" cy="356668"/>
            </a:xfrm>
            <a:prstGeom prst="rect">
              <a:avLst/>
            </a:prstGeom>
            <a:noFill/>
          </p:spPr>
          <p:txBody>
            <a:bodyPr wrap="square" rtlCol="0">
              <a:spAutoFit/>
            </a:bodyPr>
            <a:lstStyle/>
            <a:p>
              <a:pPr algn="ctr"/>
              <a:r>
                <a:rPr lang="en-US" dirty="0"/>
                <a:t>Pooling layer</a:t>
              </a:r>
            </a:p>
          </p:txBody>
        </p:sp>
        <p:sp>
          <p:nvSpPr>
            <p:cNvPr id="222" name="TextBox 221">
              <a:extLst>
                <a:ext uri="{FF2B5EF4-FFF2-40B4-BE49-F238E27FC236}">
                  <a16:creationId xmlns:a16="http://schemas.microsoft.com/office/drawing/2014/main" id="{FF02B399-C83F-81C9-A35C-373509E512C1}"/>
                </a:ext>
              </a:extLst>
            </p:cNvPr>
            <p:cNvSpPr txBox="1"/>
            <p:nvPr/>
          </p:nvSpPr>
          <p:spPr>
            <a:xfrm>
              <a:off x="5118725" y="3430449"/>
              <a:ext cx="311037" cy="235114"/>
            </a:xfrm>
            <a:prstGeom prst="rect">
              <a:avLst/>
            </a:prstGeom>
            <a:noFill/>
          </p:spPr>
          <p:txBody>
            <a:bodyPr wrap="square" lIns="0" tIns="0" rIns="0" bIns="0" rtlCol="0">
              <a:spAutoFit/>
            </a:bodyPr>
            <a:lstStyle/>
            <a:p>
              <a:pPr algn="ctr"/>
              <a:r>
                <a:rPr lang="en-US" dirty="0"/>
                <a:t>=</a:t>
              </a:r>
            </a:p>
          </p:txBody>
        </p:sp>
        <p:sp>
          <p:nvSpPr>
            <p:cNvPr id="223" name="TextBox 222">
              <a:extLst>
                <a:ext uri="{FF2B5EF4-FFF2-40B4-BE49-F238E27FC236}">
                  <a16:creationId xmlns:a16="http://schemas.microsoft.com/office/drawing/2014/main" id="{6D578BE9-44C8-079A-7520-018A6616FAE3}"/>
                </a:ext>
              </a:extLst>
            </p:cNvPr>
            <p:cNvSpPr txBox="1"/>
            <p:nvPr/>
          </p:nvSpPr>
          <p:spPr>
            <a:xfrm>
              <a:off x="6376874" y="3815916"/>
              <a:ext cx="311037" cy="313485"/>
            </a:xfrm>
            <a:prstGeom prst="rect">
              <a:avLst/>
            </a:prstGeom>
            <a:solidFill>
              <a:schemeClr val="accent1">
                <a:lumMod val="40000"/>
                <a:lumOff val="60000"/>
              </a:schemeClr>
            </a:solidFill>
            <a:ln>
              <a:solidFill>
                <a:schemeClr val="tx1"/>
              </a:solidFill>
            </a:ln>
          </p:spPr>
          <p:txBody>
            <a:bodyPr wrap="square" lIns="0" tIns="45720" rIns="0" bIns="45720" rtlCol="0">
              <a:spAutoFit/>
            </a:bodyPr>
            <a:lstStyle/>
            <a:p>
              <a:pPr algn="ctr"/>
              <a:endParaRPr lang="en-US" dirty="0"/>
            </a:p>
          </p:txBody>
        </p:sp>
        <p:sp>
          <p:nvSpPr>
            <p:cNvPr id="40" name="TextBox 39">
              <a:extLst>
                <a:ext uri="{FF2B5EF4-FFF2-40B4-BE49-F238E27FC236}">
                  <a16:creationId xmlns:a16="http://schemas.microsoft.com/office/drawing/2014/main" id="{0E9B1DB1-419C-67BE-8D2F-008AD8842113}"/>
                </a:ext>
              </a:extLst>
            </p:cNvPr>
            <p:cNvSpPr txBox="1"/>
            <p:nvPr/>
          </p:nvSpPr>
          <p:spPr>
            <a:xfrm>
              <a:off x="4789580" y="4262401"/>
              <a:ext cx="3668620" cy="356668"/>
            </a:xfrm>
            <a:prstGeom prst="rect">
              <a:avLst/>
            </a:prstGeom>
            <a:noFill/>
          </p:spPr>
          <p:txBody>
            <a:bodyPr wrap="square">
              <a:spAutoFit/>
            </a:bodyPr>
            <a:lstStyle/>
            <a:p>
              <a:r>
                <a:rPr lang="en-US" dirty="0"/>
                <a:t>((n₁-f)/s +1) x ((n₂-f)/s +1) x </a:t>
              </a:r>
              <a:r>
                <a:rPr lang="en-US" dirty="0" err="1"/>
                <a:t>n</a:t>
              </a:r>
              <a:r>
                <a:rPr lang="en-US" baseline="-25000" dirty="0" err="1"/>
                <a:t>C</a:t>
              </a:r>
              <a:r>
                <a:rPr lang="en-US" dirty="0"/>
                <a:t> </a:t>
              </a:r>
            </a:p>
          </p:txBody>
        </p:sp>
        <p:grpSp>
          <p:nvGrpSpPr>
            <p:cNvPr id="39" name="Group 38">
              <a:extLst>
                <a:ext uri="{FF2B5EF4-FFF2-40B4-BE49-F238E27FC236}">
                  <a16:creationId xmlns:a16="http://schemas.microsoft.com/office/drawing/2014/main" id="{5702D6FD-A3B1-75F4-2C2E-3CE3A95F9E7D}"/>
                </a:ext>
              </a:extLst>
            </p:cNvPr>
            <p:cNvGrpSpPr/>
            <p:nvPr/>
          </p:nvGrpSpPr>
          <p:grpSpPr>
            <a:xfrm>
              <a:off x="2888859" y="3024779"/>
              <a:ext cx="4002594" cy="901707"/>
              <a:chOff x="1923887" y="2204456"/>
              <a:chExt cx="4002594" cy="901707"/>
            </a:xfrm>
          </p:grpSpPr>
          <p:sp>
            <p:nvSpPr>
              <p:cNvPr id="44" name="Freeform: Shape 43">
                <a:extLst>
                  <a:ext uri="{FF2B5EF4-FFF2-40B4-BE49-F238E27FC236}">
                    <a16:creationId xmlns:a16="http://schemas.microsoft.com/office/drawing/2014/main" id="{7EF9B715-0AE0-8263-3FDB-CF1031D9FEA7}"/>
                  </a:ext>
                </a:extLst>
              </p:cNvPr>
              <p:cNvSpPr/>
              <p:nvPr/>
            </p:nvSpPr>
            <p:spPr bwMode="auto">
              <a:xfrm>
                <a:off x="1923887" y="2542122"/>
                <a:ext cx="3675894" cy="564041"/>
              </a:xfrm>
              <a:custGeom>
                <a:avLst/>
                <a:gdLst>
                  <a:gd name="connsiteX0" fmla="*/ 0 w 3735658"/>
                  <a:gd name="connsiteY0" fmla="*/ 305287 h 584068"/>
                  <a:gd name="connsiteX1" fmla="*/ 1996068 w 3735658"/>
                  <a:gd name="connsiteY1" fmla="*/ 4205 h 584068"/>
                  <a:gd name="connsiteX2" fmla="*/ 3044283 w 3735658"/>
                  <a:gd name="connsiteY2" fmla="*/ 160322 h 584068"/>
                  <a:gd name="connsiteX3" fmla="*/ 3735658 w 3735658"/>
                  <a:gd name="connsiteY3" fmla="*/ 584068 h 584068"/>
                </a:gdLst>
                <a:ahLst/>
                <a:cxnLst>
                  <a:cxn ang="0">
                    <a:pos x="connsiteX0" y="connsiteY0"/>
                  </a:cxn>
                  <a:cxn ang="0">
                    <a:pos x="connsiteX1" y="connsiteY1"/>
                  </a:cxn>
                  <a:cxn ang="0">
                    <a:pos x="connsiteX2" y="connsiteY2"/>
                  </a:cxn>
                  <a:cxn ang="0">
                    <a:pos x="connsiteX3" y="connsiteY3"/>
                  </a:cxn>
                </a:cxnLst>
                <a:rect l="l" t="t" r="r" b="b"/>
                <a:pathLst>
                  <a:path w="3735658" h="584068">
                    <a:moveTo>
                      <a:pt x="0" y="305287"/>
                    </a:moveTo>
                    <a:cubicBezTo>
                      <a:pt x="744344" y="166826"/>
                      <a:pt x="1488688" y="28366"/>
                      <a:pt x="1996068" y="4205"/>
                    </a:cubicBezTo>
                    <a:cubicBezTo>
                      <a:pt x="2503448" y="-19956"/>
                      <a:pt x="2754351" y="63678"/>
                      <a:pt x="3044283" y="160322"/>
                    </a:cubicBezTo>
                    <a:cubicBezTo>
                      <a:pt x="3334215" y="256966"/>
                      <a:pt x="3534936" y="420517"/>
                      <a:pt x="3735658" y="584068"/>
                    </a:cubicBezTo>
                  </a:path>
                </a:pathLst>
              </a:custGeom>
              <a:noFill/>
              <a:ln w="381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45" name="Freeform: Shape 44">
                <a:extLst>
                  <a:ext uri="{FF2B5EF4-FFF2-40B4-BE49-F238E27FC236}">
                    <a16:creationId xmlns:a16="http://schemas.microsoft.com/office/drawing/2014/main" id="{82A0AA1C-0444-D00F-3EBA-3699CACBD26F}"/>
                  </a:ext>
                </a:extLst>
              </p:cNvPr>
              <p:cNvSpPr/>
              <p:nvPr/>
            </p:nvSpPr>
            <p:spPr bwMode="auto">
              <a:xfrm>
                <a:off x="2250587" y="2204456"/>
                <a:ext cx="3675894" cy="564041"/>
              </a:xfrm>
              <a:custGeom>
                <a:avLst/>
                <a:gdLst>
                  <a:gd name="connsiteX0" fmla="*/ 0 w 3735658"/>
                  <a:gd name="connsiteY0" fmla="*/ 305287 h 584068"/>
                  <a:gd name="connsiteX1" fmla="*/ 1996068 w 3735658"/>
                  <a:gd name="connsiteY1" fmla="*/ 4205 h 584068"/>
                  <a:gd name="connsiteX2" fmla="*/ 3044283 w 3735658"/>
                  <a:gd name="connsiteY2" fmla="*/ 160322 h 584068"/>
                  <a:gd name="connsiteX3" fmla="*/ 3735658 w 3735658"/>
                  <a:gd name="connsiteY3" fmla="*/ 584068 h 584068"/>
                </a:gdLst>
                <a:ahLst/>
                <a:cxnLst>
                  <a:cxn ang="0">
                    <a:pos x="connsiteX0" y="connsiteY0"/>
                  </a:cxn>
                  <a:cxn ang="0">
                    <a:pos x="connsiteX1" y="connsiteY1"/>
                  </a:cxn>
                  <a:cxn ang="0">
                    <a:pos x="connsiteX2" y="connsiteY2"/>
                  </a:cxn>
                  <a:cxn ang="0">
                    <a:pos x="connsiteX3" y="connsiteY3"/>
                  </a:cxn>
                </a:cxnLst>
                <a:rect l="l" t="t" r="r" b="b"/>
                <a:pathLst>
                  <a:path w="3735658" h="584068">
                    <a:moveTo>
                      <a:pt x="0" y="305287"/>
                    </a:moveTo>
                    <a:cubicBezTo>
                      <a:pt x="744344" y="166826"/>
                      <a:pt x="1488688" y="28366"/>
                      <a:pt x="1996068" y="4205"/>
                    </a:cubicBezTo>
                    <a:cubicBezTo>
                      <a:pt x="2503448" y="-19956"/>
                      <a:pt x="2754351" y="63678"/>
                      <a:pt x="3044283" y="160322"/>
                    </a:cubicBezTo>
                    <a:cubicBezTo>
                      <a:pt x="3334215" y="256966"/>
                      <a:pt x="3534936" y="420517"/>
                      <a:pt x="3735658" y="584068"/>
                    </a:cubicBezTo>
                  </a:path>
                </a:pathLst>
              </a:custGeom>
              <a:noFill/>
              <a:ln w="381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sp>
            <p:nvSpPr>
              <p:cNvPr id="46" name="Freeform: Shape 45">
                <a:extLst>
                  <a:ext uri="{FF2B5EF4-FFF2-40B4-BE49-F238E27FC236}">
                    <a16:creationId xmlns:a16="http://schemas.microsoft.com/office/drawing/2014/main" id="{AEC4DD6F-9FC9-6ECE-C5AB-B2FC33941D75}"/>
                  </a:ext>
                </a:extLst>
              </p:cNvPr>
              <p:cNvSpPr/>
              <p:nvPr/>
            </p:nvSpPr>
            <p:spPr bwMode="auto">
              <a:xfrm>
                <a:off x="2059773" y="2371347"/>
                <a:ext cx="3675894" cy="564041"/>
              </a:xfrm>
              <a:custGeom>
                <a:avLst/>
                <a:gdLst>
                  <a:gd name="connsiteX0" fmla="*/ 0 w 3735658"/>
                  <a:gd name="connsiteY0" fmla="*/ 305287 h 584068"/>
                  <a:gd name="connsiteX1" fmla="*/ 1996068 w 3735658"/>
                  <a:gd name="connsiteY1" fmla="*/ 4205 h 584068"/>
                  <a:gd name="connsiteX2" fmla="*/ 3044283 w 3735658"/>
                  <a:gd name="connsiteY2" fmla="*/ 160322 h 584068"/>
                  <a:gd name="connsiteX3" fmla="*/ 3735658 w 3735658"/>
                  <a:gd name="connsiteY3" fmla="*/ 584068 h 584068"/>
                </a:gdLst>
                <a:ahLst/>
                <a:cxnLst>
                  <a:cxn ang="0">
                    <a:pos x="connsiteX0" y="connsiteY0"/>
                  </a:cxn>
                  <a:cxn ang="0">
                    <a:pos x="connsiteX1" y="connsiteY1"/>
                  </a:cxn>
                  <a:cxn ang="0">
                    <a:pos x="connsiteX2" y="connsiteY2"/>
                  </a:cxn>
                  <a:cxn ang="0">
                    <a:pos x="connsiteX3" y="connsiteY3"/>
                  </a:cxn>
                </a:cxnLst>
                <a:rect l="l" t="t" r="r" b="b"/>
                <a:pathLst>
                  <a:path w="3735658" h="584068">
                    <a:moveTo>
                      <a:pt x="0" y="305287"/>
                    </a:moveTo>
                    <a:cubicBezTo>
                      <a:pt x="744344" y="166826"/>
                      <a:pt x="1488688" y="28366"/>
                      <a:pt x="1996068" y="4205"/>
                    </a:cubicBezTo>
                    <a:cubicBezTo>
                      <a:pt x="2503448" y="-19956"/>
                      <a:pt x="2754351" y="63678"/>
                      <a:pt x="3044283" y="160322"/>
                    </a:cubicBezTo>
                    <a:cubicBezTo>
                      <a:pt x="3334215" y="256966"/>
                      <a:pt x="3534936" y="420517"/>
                      <a:pt x="3735658" y="584068"/>
                    </a:cubicBezTo>
                  </a:path>
                </a:pathLst>
              </a:custGeom>
              <a:noFill/>
              <a:ln w="38100" cap="flat" cmpd="sng" algn="ctr">
                <a:solidFill>
                  <a:schemeClr val="tx1"/>
                </a:solidFill>
                <a:prstDash val="solid"/>
                <a:miter lim="800000"/>
                <a:headEnd type="none" w="med" len="med"/>
                <a:tailEnd type="triangle" w="lg" len="lg"/>
              </a:ln>
              <a:effectLst/>
            </p:spPr>
            <p:txBody>
              <a:bodyPr rtlCol="0" anchor="ctr"/>
              <a:lstStyle/>
              <a:p>
                <a:pPr algn="ctr"/>
                <a:endParaRPr lang="en-US"/>
              </a:p>
            </p:txBody>
          </p:sp>
        </p:grpSp>
      </p:grpSp>
      <p:sp>
        <p:nvSpPr>
          <p:cNvPr id="41" name="TextBox 40">
            <a:extLst>
              <a:ext uri="{FF2B5EF4-FFF2-40B4-BE49-F238E27FC236}">
                <a16:creationId xmlns:a16="http://schemas.microsoft.com/office/drawing/2014/main" id="{AD67AD7C-1459-B9B4-1374-780D24316A28}"/>
              </a:ext>
            </a:extLst>
          </p:cNvPr>
          <p:cNvSpPr txBox="1"/>
          <p:nvPr/>
        </p:nvSpPr>
        <p:spPr>
          <a:xfrm>
            <a:off x="3548672" y="3341794"/>
            <a:ext cx="398628"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2879641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ACA-3867-35CF-8EE3-2EC9E5B0FCDB}"/>
              </a:ext>
            </a:extLst>
          </p:cNvPr>
          <p:cNvSpPr>
            <a:spLocks noGrp="1"/>
          </p:cNvSpPr>
          <p:nvPr>
            <p:ph type="title"/>
          </p:nvPr>
        </p:nvSpPr>
        <p:spPr/>
        <p:txBody>
          <a:bodyPr/>
          <a:lstStyle/>
          <a:p>
            <a:r>
              <a:rPr lang="en-US" dirty="0"/>
              <a:t>Summary of Pooling</a:t>
            </a:r>
          </a:p>
        </p:txBody>
      </p:sp>
      <p:sp>
        <p:nvSpPr>
          <p:cNvPr id="3" name="Content Placeholder 2">
            <a:extLst>
              <a:ext uri="{FF2B5EF4-FFF2-40B4-BE49-F238E27FC236}">
                <a16:creationId xmlns:a16="http://schemas.microsoft.com/office/drawing/2014/main" id="{E8F53275-1E56-E378-A30E-0745274A24E8}"/>
              </a:ext>
            </a:extLst>
          </p:cNvPr>
          <p:cNvSpPr>
            <a:spLocks noGrp="1"/>
          </p:cNvSpPr>
          <p:nvPr>
            <p:ph idx="1"/>
          </p:nvPr>
        </p:nvSpPr>
        <p:spPr>
          <a:xfrm>
            <a:off x="299224" y="1031780"/>
            <a:ext cx="3451225" cy="2083029"/>
          </a:xfrm>
        </p:spPr>
        <p:txBody>
          <a:bodyPr/>
          <a:lstStyle/>
          <a:p>
            <a:pPr marL="0" indent="0">
              <a:buNone/>
            </a:pPr>
            <a:r>
              <a:rPr lang="en-US" dirty="0"/>
              <a:t>Hyperparameters:</a:t>
            </a:r>
          </a:p>
          <a:p>
            <a:r>
              <a:rPr lang="en-US" dirty="0"/>
              <a:t>f – filter size</a:t>
            </a:r>
          </a:p>
          <a:p>
            <a:r>
              <a:rPr lang="en-US" dirty="0"/>
              <a:t>s – stride</a:t>
            </a:r>
          </a:p>
          <a:p>
            <a:r>
              <a:rPr lang="en-US" dirty="0"/>
              <a:t>Max or average pooling</a:t>
            </a:r>
          </a:p>
          <a:p>
            <a:endParaRPr lang="en-US" dirty="0"/>
          </a:p>
          <a:p>
            <a:pPr marL="0" indent="0">
              <a:buNone/>
            </a:pPr>
            <a:r>
              <a:rPr lang="en-US" dirty="0"/>
              <a:t>No parameters to learn</a:t>
            </a:r>
          </a:p>
          <a:p>
            <a:endParaRPr lang="en-US" dirty="0"/>
          </a:p>
        </p:txBody>
      </p:sp>
      <p:sp>
        <p:nvSpPr>
          <p:cNvPr id="4" name="TextBox 3">
            <a:extLst>
              <a:ext uri="{FF2B5EF4-FFF2-40B4-BE49-F238E27FC236}">
                <a16:creationId xmlns:a16="http://schemas.microsoft.com/office/drawing/2014/main" id="{9CE60305-6802-5998-7157-78BDDD8E8DCD}"/>
              </a:ext>
            </a:extLst>
          </p:cNvPr>
          <p:cNvSpPr txBox="1"/>
          <p:nvPr/>
        </p:nvSpPr>
        <p:spPr>
          <a:xfrm>
            <a:off x="4725616" y="895350"/>
            <a:ext cx="3113690" cy="923330"/>
          </a:xfrm>
          <a:prstGeom prst="rect">
            <a:avLst/>
          </a:prstGeom>
          <a:noFill/>
        </p:spPr>
        <p:txBody>
          <a:bodyPr wrap="square" rtlCol="0">
            <a:spAutoFit/>
          </a:bodyPr>
          <a:lstStyle/>
          <a:p>
            <a:r>
              <a:rPr lang="en-US" dirty="0"/>
              <a:t>Multichannel image size</a:t>
            </a:r>
          </a:p>
          <a:p>
            <a:r>
              <a:rPr lang="en-US" dirty="0"/>
              <a:t>n₁ x n₂ x </a:t>
            </a:r>
            <a:r>
              <a:rPr lang="en-US" dirty="0" err="1"/>
              <a:t>n</a:t>
            </a:r>
            <a:r>
              <a:rPr lang="en-US" baseline="-25000" dirty="0" err="1"/>
              <a:t>C</a:t>
            </a:r>
            <a:endParaRPr lang="en-US" baseline="-25000" dirty="0"/>
          </a:p>
          <a:p>
            <a:endParaRPr lang="en-US" dirty="0"/>
          </a:p>
        </p:txBody>
      </p:sp>
      <p:sp>
        <p:nvSpPr>
          <p:cNvPr id="5" name="TextBox 4">
            <a:extLst>
              <a:ext uri="{FF2B5EF4-FFF2-40B4-BE49-F238E27FC236}">
                <a16:creationId xmlns:a16="http://schemas.microsoft.com/office/drawing/2014/main" id="{1A1824CC-09BB-013A-C6C6-E3CBDC47D496}"/>
              </a:ext>
            </a:extLst>
          </p:cNvPr>
          <p:cNvSpPr txBox="1"/>
          <p:nvPr/>
        </p:nvSpPr>
        <p:spPr>
          <a:xfrm>
            <a:off x="4725616" y="1742620"/>
            <a:ext cx="3808783" cy="923330"/>
          </a:xfrm>
          <a:prstGeom prst="rect">
            <a:avLst/>
          </a:prstGeom>
          <a:noFill/>
        </p:spPr>
        <p:txBody>
          <a:bodyPr wrap="square" rtlCol="0">
            <a:spAutoFit/>
          </a:bodyPr>
          <a:lstStyle/>
          <a:p>
            <a:r>
              <a:rPr lang="en-US" dirty="0"/>
              <a:t>Pooling layer size</a:t>
            </a:r>
          </a:p>
          <a:p>
            <a:r>
              <a:rPr lang="en-US" dirty="0"/>
              <a:t>((n₁-f)/s +1) x ((n₂-f)/s +1) x </a:t>
            </a:r>
            <a:r>
              <a:rPr lang="en-US" dirty="0" err="1"/>
              <a:t>n</a:t>
            </a:r>
            <a:r>
              <a:rPr lang="en-US" baseline="-25000" dirty="0" err="1"/>
              <a:t>C</a:t>
            </a:r>
            <a:r>
              <a:rPr lang="en-US" dirty="0"/>
              <a:t> </a:t>
            </a:r>
          </a:p>
          <a:p>
            <a:endParaRPr lang="en-US" dirty="0"/>
          </a:p>
        </p:txBody>
      </p:sp>
      <p:sp>
        <p:nvSpPr>
          <p:cNvPr id="7" name="TextBox 6">
            <a:extLst>
              <a:ext uri="{FF2B5EF4-FFF2-40B4-BE49-F238E27FC236}">
                <a16:creationId xmlns:a16="http://schemas.microsoft.com/office/drawing/2014/main" id="{BAFD7526-3B15-62C4-0E8C-6D1E73ECFDF6}"/>
              </a:ext>
            </a:extLst>
          </p:cNvPr>
          <p:cNvSpPr txBox="1"/>
          <p:nvPr/>
        </p:nvSpPr>
        <p:spPr>
          <a:xfrm>
            <a:off x="4725616" y="3170617"/>
            <a:ext cx="4037384" cy="923330"/>
          </a:xfrm>
          <a:prstGeom prst="rect">
            <a:avLst/>
          </a:prstGeom>
          <a:noFill/>
        </p:spPr>
        <p:txBody>
          <a:bodyPr wrap="square">
            <a:spAutoFit/>
          </a:bodyPr>
          <a:lstStyle/>
          <a:p>
            <a:r>
              <a:rPr lang="en-US" dirty="0"/>
              <a:t>T</a:t>
            </a:r>
            <a:r>
              <a:rPr lang="en-US" sz="1800" dirty="0"/>
              <a:t>he number of output channels for the pooling layer is the same as the number of input channels</a:t>
            </a:r>
            <a:endParaRPr lang="en-US" dirty="0"/>
          </a:p>
        </p:txBody>
      </p:sp>
      <p:sp>
        <p:nvSpPr>
          <p:cNvPr id="9" name="TextBox 8">
            <a:extLst>
              <a:ext uri="{FF2B5EF4-FFF2-40B4-BE49-F238E27FC236}">
                <a16:creationId xmlns:a16="http://schemas.microsoft.com/office/drawing/2014/main" id="{81D2F8B0-9A99-B76B-9ACE-DA136C00A05A}"/>
              </a:ext>
            </a:extLst>
          </p:cNvPr>
          <p:cNvSpPr txBox="1"/>
          <p:nvPr/>
        </p:nvSpPr>
        <p:spPr>
          <a:xfrm>
            <a:off x="299224" y="3162799"/>
            <a:ext cx="3739376" cy="1754326"/>
          </a:xfrm>
          <a:prstGeom prst="rect">
            <a:avLst/>
          </a:prstGeom>
          <a:noFill/>
        </p:spPr>
        <p:txBody>
          <a:bodyPr wrap="square">
            <a:spAutoFit/>
          </a:bodyPr>
          <a:lstStyle/>
          <a:p>
            <a:r>
              <a:rPr lang="en-US" dirty="0"/>
              <a:t>When processing multi-channel input data, the pooling layer pools each input channel separately, rather than adding the inputs of each channel by channel as in a convolutional layer. </a:t>
            </a:r>
          </a:p>
        </p:txBody>
      </p:sp>
    </p:spTree>
    <p:extLst>
      <p:ext uri="{BB962C8B-B14F-4D97-AF65-F5344CB8AC3E}">
        <p14:creationId xmlns:p14="http://schemas.microsoft.com/office/powerpoint/2010/main" val="102664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CF19DB-EBB4-E3FA-FD2D-657035F4FC42}"/>
              </a:ext>
            </a:extLst>
          </p:cNvPr>
          <p:cNvSpPr txBox="1"/>
          <p:nvPr/>
        </p:nvSpPr>
        <p:spPr>
          <a:xfrm rot="20891098">
            <a:off x="1299234" y="2149615"/>
            <a:ext cx="7009146" cy="646331"/>
          </a:xfrm>
          <a:prstGeom prst="rect">
            <a:avLst/>
          </a:prstGeom>
          <a:noFill/>
        </p:spPr>
        <p:txBody>
          <a:bodyPr wrap="square" rtlCol="0">
            <a:spAutoFit/>
          </a:bodyPr>
          <a:lstStyle/>
          <a:p>
            <a:r>
              <a:rPr lang="en-US" sz="3600" dirty="0">
                <a:solidFill>
                  <a:srgbClr val="333399"/>
                </a:solidFill>
              </a:rPr>
              <a:t>Convolutional Neural Networks</a:t>
            </a:r>
          </a:p>
        </p:txBody>
      </p:sp>
    </p:spTree>
    <p:extLst>
      <p:ext uri="{BB962C8B-B14F-4D97-AF65-F5344CB8AC3E}">
        <p14:creationId xmlns:p14="http://schemas.microsoft.com/office/powerpoint/2010/main" val="1526106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9C71-C125-3E5A-3432-14FE6F273543}"/>
              </a:ext>
            </a:extLst>
          </p:cNvPr>
          <p:cNvSpPr>
            <a:spLocks noGrp="1"/>
          </p:cNvSpPr>
          <p:nvPr>
            <p:ph type="title"/>
          </p:nvPr>
        </p:nvSpPr>
        <p:spPr>
          <a:xfrm>
            <a:off x="1467745" y="439602"/>
            <a:ext cx="7505925" cy="490538"/>
          </a:xfrm>
          <a:noFill/>
        </p:spPr>
        <p:txBody>
          <a:bodyPr/>
          <a:lstStyle/>
          <a:p>
            <a:r>
              <a:rPr lang="en-US" dirty="0"/>
              <a:t>NN with CONV and POOL Layers for Handwritten Number Recognition (LeNet-5)</a:t>
            </a:r>
          </a:p>
        </p:txBody>
      </p:sp>
      <p:sp>
        <p:nvSpPr>
          <p:cNvPr id="180" name="Content Placeholder 179">
            <a:extLst>
              <a:ext uri="{FF2B5EF4-FFF2-40B4-BE49-F238E27FC236}">
                <a16:creationId xmlns:a16="http://schemas.microsoft.com/office/drawing/2014/main" id="{43F021E1-220F-9AB1-C07A-8335CE66DE9C}"/>
              </a:ext>
            </a:extLst>
          </p:cNvPr>
          <p:cNvSpPr>
            <a:spLocks noGrp="1"/>
          </p:cNvSpPr>
          <p:nvPr>
            <p:ph idx="1"/>
          </p:nvPr>
        </p:nvSpPr>
        <p:spPr>
          <a:xfrm>
            <a:off x="77027" y="3509421"/>
            <a:ext cx="8896643" cy="767689"/>
          </a:xfrm>
        </p:spPr>
        <p:txBody>
          <a:bodyPr/>
          <a:lstStyle/>
          <a:p>
            <a:r>
              <a:rPr lang="en-US" sz="1800" dirty="0"/>
              <a:t>By convention, a neural network level should have transmission weights W.</a:t>
            </a:r>
          </a:p>
          <a:p>
            <a:r>
              <a:rPr lang="en-US" sz="1800" dirty="0"/>
              <a:t>Thus, consecutive CONV and POOL layers are considered one layer because the POOL layer has no weights W.</a:t>
            </a:r>
          </a:p>
          <a:p>
            <a:r>
              <a:rPr lang="en-US" sz="1800" dirty="0"/>
              <a:t>FC is a “Fully Connected” layer that means a normal neuron layer connected by weights to the previous layer.</a:t>
            </a:r>
          </a:p>
        </p:txBody>
      </p:sp>
      <p:grpSp>
        <p:nvGrpSpPr>
          <p:cNvPr id="263" name="Group 262">
            <a:extLst>
              <a:ext uri="{FF2B5EF4-FFF2-40B4-BE49-F238E27FC236}">
                <a16:creationId xmlns:a16="http://schemas.microsoft.com/office/drawing/2014/main" id="{21E18E16-622F-4E57-5EB0-E9B3515FE125}"/>
              </a:ext>
            </a:extLst>
          </p:cNvPr>
          <p:cNvGrpSpPr/>
          <p:nvPr/>
        </p:nvGrpSpPr>
        <p:grpSpPr>
          <a:xfrm>
            <a:off x="165771" y="973734"/>
            <a:ext cx="8807899" cy="2512416"/>
            <a:chOff x="165771" y="1008541"/>
            <a:chExt cx="8807899" cy="2512416"/>
          </a:xfrm>
        </p:grpSpPr>
        <p:sp>
          <p:nvSpPr>
            <p:cNvPr id="23" name="TextBox 22">
              <a:extLst>
                <a:ext uri="{FF2B5EF4-FFF2-40B4-BE49-F238E27FC236}">
                  <a16:creationId xmlns:a16="http://schemas.microsoft.com/office/drawing/2014/main" id="{F6B3AF86-08BB-2765-F632-F663A42DF554}"/>
                </a:ext>
              </a:extLst>
            </p:cNvPr>
            <p:cNvSpPr txBox="1"/>
            <p:nvPr/>
          </p:nvSpPr>
          <p:spPr>
            <a:xfrm>
              <a:off x="7957059" y="1168208"/>
              <a:ext cx="1016611" cy="246221"/>
            </a:xfrm>
            <a:prstGeom prst="rect">
              <a:avLst/>
            </a:prstGeom>
            <a:noFill/>
            <a:ln w="12700">
              <a:noFill/>
            </a:ln>
          </p:spPr>
          <p:txBody>
            <a:bodyPr wrap="square" lIns="0" tIns="0" rIns="0" bIns="0" rtlCol="0">
              <a:spAutoFit/>
            </a:bodyPr>
            <a:lstStyle/>
            <a:p>
              <a:pPr algn="ctr"/>
              <a:r>
                <a:rPr lang="en-US" sz="2400" baseline="30000" dirty="0" err="1"/>
                <a:t>Softmax</a:t>
              </a:r>
              <a:r>
                <a:rPr lang="en-US" sz="2400" baseline="30000" dirty="0"/>
                <a:t> 5</a:t>
              </a:r>
            </a:p>
          </p:txBody>
        </p:sp>
        <p:grpSp>
          <p:nvGrpSpPr>
            <p:cNvPr id="58" name="Group 57">
              <a:extLst>
                <a:ext uri="{FF2B5EF4-FFF2-40B4-BE49-F238E27FC236}">
                  <a16:creationId xmlns:a16="http://schemas.microsoft.com/office/drawing/2014/main" id="{2097E4B4-156B-6B32-69BF-863896CE942E}"/>
                </a:ext>
              </a:extLst>
            </p:cNvPr>
            <p:cNvGrpSpPr/>
            <p:nvPr/>
          </p:nvGrpSpPr>
          <p:grpSpPr>
            <a:xfrm>
              <a:off x="1535939" y="1067739"/>
              <a:ext cx="801241" cy="1968158"/>
              <a:chOff x="2346312" y="976167"/>
              <a:chExt cx="1145140" cy="2577460"/>
            </a:xfrm>
          </p:grpSpPr>
          <p:sp>
            <p:nvSpPr>
              <p:cNvPr id="9" name="Cube 8">
                <a:extLst>
                  <a:ext uri="{FF2B5EF4-FFF2-40B4-BE49-F238E27FC236}">
                    <a16:creationId xmlns:a16="http://schemas.microsoft.com/office/drawing/2014/main" id="{376E360F-06D3-56E4-0E37-F1F610D864BF}"/>
                  </a:ext>
                </a:extLst>
              </p:cNvPr>
              <p:cNvSpPr/>
              <p:nvPr/>
            </p:nvSpPr>
            <p:spPr bwMode="auto">
              <a:xfrm>
                <a:off x="2397875" y="1538872"/>
                <a:ext cx="915335" cy="811232"/>
              </a:xfrm>
              <a:prstGeom prst="cube">
                <a:avLst>
                  <a:gd name="adj" fmla="val 30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1" name="TextBox 20">
                <a:extLst>
                  <a:ext uri="{FF2B5EF4-FFF2-40B4-BE49-F238E27FC236}">
                    <a16:creationId xmlns:a16="http://schemas.microsoft.com/office/drawing/2014/main" id="{9E2102A5-DDDA-6DE9-0E00-AB27BA120976}"/>
                  </a:ext>
                </a:extLst>
              </p:cNvPr>
              <p:cNvSpPr txBox="1"/>
              <p:nvPr/>
            </p:nvSpPr>
            <p:spPr>
              <a:xfrm>
                <a:off x="2355685" y="976167"/>
                <a:ext cx="1135767" cy="362752"/>
              </a:xfrm>
              <a:prstGeom prst="rect">
                <a:avLst/>
              </a:prstGeom>
              <a:noFill/>
              <a:ln w="12700">
                <a:noFill/>
              </a:ln>
            </p:spPr>
            <p:txBody>
              <a:bodyPr wrap="square" lIns="0" tIns="0" rIns="0" bIns="0" rtlCol="0">
                <a:spAutoFit/>
              </a:bodyPr>
              <a:lstStyle/>
              <a:p>
                <a:r>
                  <a:rPr lang="en-US" dirty="0"/>
                  <a:t>CONV 1</a:t>
                </a:r>
              </a:p>
            </p:txBody>
          </p:sp>
          <p:sp>
            <p:nvSpPr>
              <p:cNvPr id="246" name="TextBox 245">
                <a:extLst>
                  <a:ext uri="{FF2B5EF4-FFF2-40B4-BE49-F238E27FC236}">
                    <a16:creationId xmlns:a16="http://schemas.microsoft.com/office/drawing/2014/main" id="{25E1393B-5138-D4E2-09B8-4F56D3604408}"/>
                  </a:ext>
                </a:extLst>
              </p:cNvPr>
              <p:cNvSpPr txBox="1"/>
              <p:nvPr/>
            </p:nvSpPr>
            <p:spPr>
              <a:xfrm>
                <a:off x="2346312" y="2425065"/>
                <a:ext cx="966899" cy="1128562"/>
              </a:xfrm>
              <a:prstGeom prst="rect">
                <a:avLst/>
              </a:prstGeom>
              <a:noFill/>
            </p:spPr>
            <p:txBody>
              <a:bodyPr wrap="square" lIns="0" tIns="0" rIns="0" bIns="0">
                <a:spAutoFit/>
              </a:bodyPr>
              <a:lstStyle/>
              <a:p>
                <a:r>
                  <a:rPr lang="en-US" sz="1400" dirty="0"/>
                  <a:t>28x28x6 </a:t>
                </a:r>
              </a:p>
              <a:p>
                <a:r>
                  <a:rPr lang="en-US" sz="1400" dirty="0"/>
                  <a:t>n₁</a:t>
                </a:r>
                <a:r>
                  <a:rPr lang="en-US" sz="1400" baseline="30000" dirty="0"/>
                  <a:t>[1]</a:t>
                </a:r>
                <a:r>
                  <a:rPr lang="en-US" sz="1400" dirty="0"/>
                  <a:t>=28</a:t>
                </a:r>
              </a:p>
              <a:p>
                <a:r>
                  <a:rPr lang="en-US" sz="1400" dirty="0"/>
                  <a:t>n₂</a:t>
                </a:r>
                <a:r>
                  <a:rPr lang="en-US" sz="1400" baseline="30000" dirty="0"/>
                  <a:t>[1]</a:t>
                </a:r>
                <a:r>
                  <a:rPr lang="en-US" sz="1400" dirty="0"/>
                  <a:t>=28</a:t>
                </a:r>
              </a:p>
              <a:p>
                <a:r>
                  <a:rPr lang="en-US" sz="1400" dirty="0" err="1"/>
                  <a:t>n</a:t>
                </a:r>
                <a:r>
                  <a:rPr lang="en-US" sz="1400" baseline="-25000" dirty="0" err="1"/>
                  <a:t>C</a:t>
                </a:r>
                <a:r>
                  <a:rPr lang="en-US" sz="1400" baseline="30000" dirty="0"/>
                  <a:t>[1]</a:t>
                </a:r>
                <a:r>
                  <a:rPr lang="en-US" sz="1400" dirty="0"/>
                  <a:t>=6</a:t>
                </a:r>
              </a:p>
            </p:txBody>
          </p:sp>
        </p:grpSp>
        <p:grpSp>
          <p:nvGrpSpPr>
            <p:cNvPr id="49" name="Group 48">
              <a:extLst>
                <a:ext uri="{FF2B5EF4-FFF2-40B4-BE49-F238E27FC236}">
                  <a16:creationId xmlns:a16="http://schemas.microsoft.com/office/drawing/2014/main" id="{B6133F2F-C138-3C29-794E-6B6E4164197D}"/>
                </a:ext>
              </a:extLst>
            </p:cNvPr>
            <p:cNvGrpSpPr/>
            <p:nvPr/>
          </p:nvGrpSpPr>
          <p:grpSpPr>
            <a:xfrm>
              <a:off x="2831339" y="1105981"/>
              <a:ext cx="818721" cy="1894170"/>
              <a:chOff x="4650146" y="1005522"/>
              <a:chExt cx="1170121" cy="2480567"/>
            </a:xfrm>
          </p:grpSpPr>
          <p:sp>
            <p:nvSpPr>
              <p:cNvPr id="13" name="Cube 12">
                <a:extLst>
                  <a:ext uri="{FF2B5EF4-FFF2-40B4-BE49-F238E27FC236}">
                    <a16:creationId xmlns:a16="http://schemas.microsoft.com/office/drawing/2014/main" id="{713D3A2C-3CB7-86C4-5A8D-54C49C54ECEE}"/>
                  </a:ext>
                </a:extLst>
              </p:cNvPr>
              <p:cNvSpPr/>
              <p:nvPr/>
            </p:nvSpPr>
            <p:spPr bwMode="auto">
              <a:xfrm>
                <a:off x="4882909" y="1686174"/>
                <a:ext cx="718605" cy="642113"/>
              </a:xfrm>
              <a:prstGeom prst="cube">
                <a:avLst>
                  <a:gd name="adj" fmla="val 34017"/>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2" name="TextBox 21">
                <a:extLst>
                  <a:ext uri="{FF2B5EF4-FFF2-40B4-BE49-F238E27FC236}">
                    <a16:creationId xmlns:a16="http://schemas.microsoft.com/office/drawing/2014/main" id="{9D377F6F-C48A-C2FF-9CD7-BAD667BA70F6}"/>
                  </a:ext>
                </a:extLst>
              </p:cNvPr>
              <p:cNvSpPr txBox="1"/>
              <p:nvPr/>
            </p:nvSpPr>
            <p:spPr>
              <a:xfrm>
                <a:off x="4650146" y="1005522"/>
                <a:ext cx="1170121" cy="362752"/>
              </a:xfrm>
              <a:prstGeom prst="rect">
                <a:avLst/>
              </a:prstGeom>
              <a:noFill/>
              <a:ln w="12700">
                <a:noFill/>
              </a:ln>
            </p:spPr>
            <p:txBody>
              <a:bodyPr wrap="square" lIns="0" tIns="0" rIns="0" bIns="0" rtlCol="0">
                <a:spAutoFit/>
              </a:bodyPr>
              <a:lstStyle/>
              <a:p>
                <a:r>
                  <a:rPr lang="en-US" dirty="0"/>
                  <a:t>POOL 1</a:t>
                </a:r>
              </a:p>
            </p:txBody>
          </p:sp>
          <p:sp>
            <p:nvSpPr>
              <p:cNvPr id="248" name="TextBox 247">
                <a:extLst>
                  <a:ext uri="{FF2B5EF4-FFF2-40B4-BE49-F238E27FC236}">
                    <a16:creationId xmlns:a16="http://schemas.microsoft.com/office/drawing/2014/main" id="{F0186885-70D2-8520-8623-532038E96FED}"/>
                  </a:ext>
                </a:extLst>
              </p:cNvPr>
              <p:cNvSpPr txBox="1"/>
              <p:nvPr/>
            </p:nvSpPr>
            <p:spPr>
              <a:xfrm>
                <a:off x="4675772" y="2357527"/>
                <a:ext cx="966898" cy="1128562"/>
              </a:xfrm>
              <a:prstGeom prst="rect">
                <a:avLst/>
              </a:prstGeom>
              <a:noFill/>
            </p:spPr>
            <p:txBody>
              <a:bodyPr wrap="square" lIns="0" tIns="0" rIns="0" bIns="0">
                <a:spAutoFit/>
              </a:bodyPr>
              <a:lstStyle/>
              <a:p>
                <a:r>
                  <a:rPr lang="en-US" sz="1400" dirty="0"/>
                  <a:t>14x14x6 </a:t>
                </a:r>
              </a:p>
              <a:p>
                <a:r>
                  <a:rPr lang="en-US" sz="1400" dirty="0"/>
                  <a:t>n₁</a:t>
                </a:r>
                <a:r>
                  <a:rPr lang="en-US" sz="1400" baseline="30000" dirty="0"/>
                  <a:t>[2]</a:t>
                </a:r>
                <a:r>
                  <a:rPr lang="en-US" sz="1400" dirty="0"/>
                  <a:t>=14</a:t>
                </a:r>
              </a:p>
              <a:p>
                <a:r>
                  <a:rPr lang="en-US" sz="1400" dirty="0"/>
                  <a:t>n₂</a:t>
                </a:r>
                <a:r>
                  <a:rPr lang="en-US" sz="1400" baseline="30000" dirty="0"/>
                  <a:t>[2]</a:t>
                </a:r>
                <a:r>
                  <a:rPr lang="en-US" sz="1400" dirty="0"/>
                  <a:t>=14</a:t>
                </a:r>
              </a:p>
              <a:p>
                <a:r>
                  <a:rPr lang="en-US" sz="1400" dirty="0" err="1"/>
                  <a:t>n</a:t>
                </a:r>
                <a:r>
                  <a:rPr lang="en-US" sz="1400" baseline="-25000" dirty="0" err="1"/>
                  <a:t>C</a:t>
                </a:r>
                <a:r>
                  <a:rPr lang="en-US" sz="1400" baseline="30000" dirty="0"/>
                  <a:t>[1]</a:t>
                </a:r>
                <a:r>
                  <a:rPr lang="en-US" sz="1400" dirty="0"/>
                  <a:t>=6</a:t>
                </a:r>
              </a:p>
            </p:txBody>
          </p:sp>
        </p:grpSp>
        <p:grpSp>
          <p:nvGrpSpPr>
            <p:cNvPr id="14" name="Group 13">
              <a:extLst>
                <a:ext uri="{FF2B5EF4-FFF2-40B4-BE49-F238E27FC236}">
                  <a16:creationId xmlns:a16="http://schemas.microsoft.com/office/drawing/2014/main" id="{9565F48A-2295-0C9B-E46C-CE381099AB4B}"/>
                </a:ext>
              </a:extLst>
            </p:cNvPr>
            <p:cNvGrpSpPr/>
            <p:nvPr/>
          </p:nvGrpSpPr>
          <p:grpSpPr>
            <a:xfrm>
              <a:off x="926339" y="1273932"/>
              <a:ext cx="600909" cy="1717162"/>
              <a:chOff x="1525620" y="1185135"/>
              <a:chExt cx="858824" cy="2248761"/>
            </a:xfrm>
          </p:grpSpPr>
          <p:sp>
            <p:nvSpPr>
              <p:cNvPr id="6" name="Cube 5">
                <a:extLst>
                  <a:ext uri="{FF2B5EF4-FFF2-40B4-BE49-F238E27FC236}">
                    <a16:creationId xmlns:a16="http://schemas.microsoft.com/office/drawing/2014/main" id="{C52CD09B-B3DF-A967-36B7-CBCC873EF7A0}"/>
                  </a:ext>
                </a:extLst>
              </p:cNvPr>
              <p:cNvSpPr/>
              <p:nvPr/>
            </p:nvSpPr>
            <p:spPr bwMode="auto">
              <a:xfrm>
                <a:off x="1778615" y="1527050"/>
                <a:ext cx="304800" cy="304800"/>
              </a:xfrm>
              <a:prstGeom prst="cube">
                <a:avLst>
                  <a:gd name="adj" fmla="val 15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9" name="TextBox 18">
                <a:extLst>
                  <a:ext uri="{FF2B5EF4-FFF2-40B4-BE49-F238E27FC236}">
                    <a16:creationId xmlns:a16="http://schemas.microsoft.com/office/drawing/2014/main" id="{BF10BD72-0F59-3E5C-E2B4-07193D69F92E}"/>
                  </a:ext>
                </a:extLst>
              </p:cNvPr>
              <p:cNvSpPr txBox="1"/>
              <p:nvPr/>
            </p:nvSpPr>
            <p:spPr>
              <a:xfrm>
                <a:off x="1596785" y="1185135"/>
                <a:ext cx="668459" cy="376187"/>
              </a:xfrm>
              <a:prstGeom prst="rect">
                <a:avLst/>
              </a:prstGeom>
              <a:noFill/>
              <a:ln w="12700">
                <a:noFill/>
              </a:ln>
            </p:spPr>
            <p:txBody>
              <a:bodyPr wrap="square" lIns="0" tIns="0" rIns="0" bIns="0" rtlCol="0">
                <a:spAutoFit/>
              </a:bodyPr>
              <a:lstStyle/>
              <a:p>
                <a:pPr algn="ctr"/>
                <a:r>
                  <a:rPr lang="en-US" sz="1400" baseline="30000" dirty="0"/>
                  <a:t>Conv</a:t>
                </a:r>
                <a:br>
                  <a:rPr lang="en-US" sz="1400" baseline="30000" dirty="0"/>
                </a:br>
                <a:r>
                  <a:rPr lang="en-US" sz="1400" baseline="30000" dirty="0"/>
                  <a:t>Filters</a:t>
                </a:r>
              </a:p>
            </p:txBody>
          </p:sp>
          <p:sp>
            <p:nvSpPr>
              <p:cNvPr id="244" name="TextBox 243">
                <a:extLst>
                  <a:ext uri="{FF2B5EF4-FFF2-40B4-BE49-F238E27FC236}">
                    <a16:creationId xmlns:a16="http://schemas.microsoft.com/office/drawing/2014/main" id="{49FF88D5-6DED-CCB8-65E1-C16DE14D385E}"/>
                  </a:ext>
                </a:extLst>
              </p:cNvPr>
              <p:cNvSpPr txBox="1"/>
              <p:nvPr/>
            </p:nvSpPr>
            <p:spPr>
              <a:xfrm>
                <a:off x="1525620" y="2023193"/>
                <a:ext cx="858824" cy="1410703"/>
              </a:xfrm>
              <a:prstGeom prst="rect">
                <a:avLst/>
              </a:prstGeom>
              <a:noFill/>
            </p:spPr>
            <p:txBody>
              <a:bodyPr wrap="square" lIns="0" tIns="0" rIns="0" bIns="0">
                <a:spAutoFit/>
              </a:bodyPr>
              <a:lstStyle/>
              <a:p>
                <a:r>
                  <a:rPr lang="en-US" sz="1400" dirty="0"/>
                  <a:t>5x5x3 </a:t>
                </a:r>
              </a:p>
              <a:p>
                <a:r>
                  <a:rPr lang="en-US" sz="1400" dirty="0" err="1"/>
                  <a:t>f</a:t>
                </a:r>
                <a:r>
                  <a:rPr lang="en-US" sz="1400" baseline="-25000" dirty="0" err="1"/>
                  <a:t>C</a:t>
                </a:r>
                <a:r>
                  <a:rPr lang="en-US" sz="1400" baseline="30000" dirty="0"/>
                  <a:t>[1]</a:t>
                </a:r>
                <a:r>
                  <a:rPr lang="en-US" sz="1400" dirty="0"/>
                  <a:t>=5</a:t>
                </a:r>
              </a:p>
              <a:p>
                <a:r>
                  <a:rPr lang="en-US" sz="1400" dirty="0" err="1"/>
                  <a:t>p</a:t>
                </a:r>
                <a:r>
                  <a:rPr lang="en-US" sz="1400" baseline="-25000" dirty="0" err="1"/>
                  <a:t>C</a:t>
                </a:r>
                <a:r>
                  <a:rPr lang="en-US" sz="1400" baseline="30000" dirty="0"/>
                  <a:t>[1]</a:t>
                </a:r>
                <a:r>
                  <a:rPr lang="en-US" sz="1400" dirty="0"/>
                  <a:t>=0</a:t>
                </a:r>
              </a:p>
              <a:p>
                <a:r>
                  <a:rPr lang="en-US" sz="1400" dirty="0" err="1"/>
                  <a:t>s</a:t>
                </a:r>
                <a:r>
                  <a:rPr lang="en-US" sz="1400" baseline="-25000" dirty="0" err="1"/>
                  <a:t>C</a:t>
                </a:r>
                <a:r>
                  <a:rPr lang="en-US" sz="1400" baseline="30000" dirty="0"/>
                  <a:t>[0]</a:t>
                </a:r>
                <a:r>
                  <a:rPr lang="en-US" sz="1400" dirty="0"/>
                  <a:t>=1</a:t>
                </a:r>
              </a:p>
              <a:p>
                <a:r>
                  <a:rPr lang="en-US" sz="1400" dirty="0" err="1"/>
                  <a:t>n</a:t>
                </a:r>
                <a:r>
                  <a:rPr lang="en-US" sz="1400" baseline="-25000" dirty="0" err="1"/>
                  <a:t>F</a:t>
                </a:r>
                <a:r>
                  <a:rPr lang="en-US" sz="1400" baseline="30000" dirty="0"/>
                  <a:t>[0]</a:t>
                </a:r>
                <a:r>
                  <a:rPr lang="en-US" sz="1400" dirty="0"/>
                  <a:t>=6</a:t>
                </a:r>
              </a:p>
            </p:txBody>
          </p:sp>
          <p:cxnSp>
            <p:nvCxnSpPr>
              <p:cNvPr id="4" name="Straight Arrow Connector 3">
                <a:extLst>
                  <a:ext uri="{FF2B5EF4-FFF2-40B4-BE49-F238E27FC236}">
                    <a16:creationId xmlns:a16="http://schemas.microsoft.com/office/drawing/2014/main" id="{10E1F804-ECC8-A79D-99AB-39030E840155}"/>
                  </a:ext>
                </a:extLst>
              </p:cNvPr>
              <p:cNvCxnSpPr/>
              <p:nvPr/>
            </p:nvCxnSpPr>
            <p:spPr bwMode="auto">
              <a:xfrm>
                <a:off x="1636112" y="1939748"/>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8" name="Group 47">
              <a:extLst>
                <a:ext uri="{FF2B5EF4-FFF2-40B4-BE49-F238E27FC236}">
                  <a16:creationId xmlns:a16="http://schemas.microsoft.com/office/drawing/2014/main" id="{F7CC98F4-0D00-5FD9-F84E-F8A16D555497}"/>
                </a:ext>
              </a:extLst>
            </p:cNvPr>
            <p:cNvGrpSpPr/>
            <p:nvPr/>
          </p:nvGrpSpPr>
          <p:grpSpPr>
            <a:xfrm>
              <a:off x="2280009" y="1193593"/>
              <a:ext cx="630162" cy="1357840"/>
              <a:chOff x="3557600" y="1010564"/>
              <a:chExt cx="900633" cy="1778200"/>
            </a:xfrm>
          </p:grpSpPr>
          <p:sp>
            <p:nvSpPr>
              <p:cNvPr id="41" name="Cube 40">
                <a:extLst>
                  <a:ext uri="{FF2B5EF4-FFF2-40B4-BE49-F238E27FC236}">
                    <a16:creationId xmlns:a16="http://schemas.microsoft.com/office/drawing/2014/main" id="{52E844F6-6604-9A5B-6394-51B876BC1E5B}"/>
                  </a:ext>
                </a:extLst>
              </p:cNvPr>
              <p:cNvSpPr/>
              <p:nvPr/>
            </p:nvSpPr>
            <p:spPr bwMode="auto">
              <a:xfrm>
                <a:off x="3799341" y="1527489"/>
                <a:ext cx="241606" cy="242148"/>
              </a:xfrm>
              <a:prstGeom prst="cube">
                <a:avLst>
                  <a:gd name="adj" fmla="val 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42" name="TextBox 41">
                <a:extLst>
                  <a:ext uri="{FF2B5EF4-FFF2-40B4-BE49-F238E27FC236}">
                    <a16:creationId xmlns:a16="http://schemas.microsoft.com/office/drawing/2014/main" id="{F19F580F-277A-52CD-3598-C22A507F8E9F}"/>
                  </a:ext>
                </a:extLst>
              </p:cNvPr>
              <p:cNvSpPr txBox="1"/>
              <p:nvPr/>
            </p:nvSpPr>
            <p:spPr>
              <a:xfrm>
                <a:off x="3580586" y="1010564"/>
                <a:ext cx="668459" cy="564281"/>
              </a:xfrm>
              <a:prstGeom prst="rect">
                <a:avLst/>
              </a:prstGeom>
              <a:noFill/>
              <a:ln w="12700">
                <a:noFill/>
              </a:ln>
            </p:spPr>
            <p:txBody>
              <a:bodyPr wrap="square" lIns="0" tIns="0" rIns="0" bIns="0" rtlCol="0">
                <a:spAutoFit/>
              </a:bodyPr>
              <a:lstStyle/>
              <a:p>
                <a:pPr algn="ctr"/>
                <a:r>
                  <a:rPr lang="en-US" sz="1400" baseline="30000" dirty="0"/>
                  <a:t>Average</a:t>
                </a:r>
                <a:br>
                  <a:rPr lang="en-US" sz="1400" baseline="30000" dirty="0"/>
                </a:br>
                <a:r>
                  <a:rPr lang="en-US" sz="1400" baseline="30000" dirty="0"/>
                  <a:t>Pooling</a:t>
                </a:r>
                <a:br>
                  <a:rPr lang="en-US" sz="1400" baseline="30000" dirty="0"/>
                </a:br>
                <a:r>
                  <a:rPr lang="en-US" sz="1400" baseline="30000" dirty="0"/>
                  <a:t>Filter</a:t>
                </a:r>
              </a:p>
            </p:txBody>
          </p:sp>
          <p:sp>
            <p:nvSpPr>
              <p:cNvPr id="43" name="TextBox 42">
                <a:extLst>
                  <a:ext uri="{FF2B5EF4-FFF2-40B4-BE49-F238E27FC236}">
                    <a16:creationId xmlns:a16="http://schemas.microsoft.com/office/drawing/2014/main" id="{B81F38AB-68BA-A5A9-0D8C-820792FEA7BD}"/>
                  </a:ext>
                </a:extLst>
              </p:cNvPr>
              <p:cNvSpPr txBox="1"/>
              <p:nvPr/>
            </p:nvSpPr>
            <p:spPr>
              <a:xfrm>
                <a:off x="3557600" y="1942342"/>
                <a:ext cx="900633" cy="846422"/>
              </a:xfrm>
              <a:prstGeom prst="rect">
                <a:avLst/>
              </a:prstGeom>
              <a:noFill/>
            </p:spPr>
            <p:txBody>
              <a:bodyPr wrap="square" lIns="0" tIns="0" rIns="0" bIns="0">
                <a:spAutoFit/>
              </a:bodyPr>
              <a:lstStyle/>
              <a:p>
                <a:r>
                  <a:rPr lang="en-US" sz="1400" dirty="0"/>
                  <a:t>  2x2 </a:t>
                </a:r>
              </a:p>
              <a:p>
                <a:r>
                  <a:rPr lang="en-US" sz="1400" dirty="0" err="1"/>
                  <a:t>f</a:t>
                </a:r>
                <a:r>
                  <a:rPr lang="en-US" sz="1400" baseline="-25000" dirty="0" err="1"/>
                  <a:t>C</a:t>
                </a:r>
                <a:r>
                  <a:rPr lang="en-US" sz="1400" baseline="-25000" dirty="0"/>
                  <a:t> </a:t>
                </a:r>
                <a:r>
                  <a:rPr lang="en-US" sz="1400" baseline="30000" dirty="0"/>
                  <a:t>[1]</a:t>
                </a:r>
                <a:r>
                  <a:rPr lang="en-US" sz="1400" dirty="0"/>
                  <a:t>=2</a:t>
                </a:r>
              </a:p>
              <a:p>
                <a:r>
                  <a:rPr lang="en-US" sz="1400" dirty="0" err="1"/>
                  <a:t>s</a:t>
                </a:r>
                <a:r>
                  <a:rPr lang="en-US" sz="1400" baseline="-25000" dirty="0" err="1"/>
                  <a:t>P</a:t>
                </a:r>
                <a:r>
                  <a:rPr lang="en-US" sz="1400" baseline="30000" dirty="0"/>
                  <a:t>[1]</a:t>
                </a:r>
                <a:r>
                  <a:rPr lang="en-US" sz="1400" dirty="0"/>
                  <a:t>=2</a:t>
                </a:r>
              </a:p>
            </p:txBody>
          </p:sp>
          <p:cxnSp>
            <p:nvCxnSpPr>
              <p:cNvPr id="47" name="Straight Arrow Connector 46">
                <a:extLst>
                  <a:ext uri="{FF2B5EF4-FFF2-40B4-BE49-F238E27FC236}">
                    <a16:creationId xmlns:a16="http://schemas.microsoft.com/office/drawing/2014/main" id="{DCAC81DA-1F53-120C-E32A-9CC73ED9F731}"/>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3" name="Group 52">
              <a:extLst>
                <a:ext uri="{FF2B5EF4-FFF2-40B4-BE49-F238E27FC236}">
                  <a16:creationId xmlns:a16="http://schemas.microsoft.com/office/drawing/2014/main" id="{16F2233D-6A08-2563-E181-7780A5102027}"/>
                </a:ext>
              </a:extLst>
            </p:cNvPr>
            <p:cNvGrpSpPr/>
            <p:nvPr/>
          </p:nvGrpSpPr>
          <p:grpSpPr>
            <a:xfrm>
              <a:off x="3593339" y="1242007"/>
              <a:ext cx="688821" cy="1717162"/>
              <a:chOff x="1547585" y="1185135"/>
              <a:chExt cx="984468" cy="2248761"/>
            </a:xfrm>
          </p:grpSpPr>
          <p:sp>
            <p:nvSpPr>
              <p:cNvPr id="54" name="Cube 53">
                <a:extLst>
                  <a:ext uri="{FF2B5EF4-FFF2-40B4-BE49-F238E27FC236}">
                    <a16:creationId xmlns:a16="http://schemas.microsoft.com/office/drawing/2014/main" id="{FB89A042-1664-1829-3BB6-E77219837C8D}"/>
                  </a:ext>
                </a:extLst>
              </p:cNvPr>
              <p:cNvSpPr/>
              <p:nvPr/>
            </p:nvSpPr>
            <p:spPr bwMode="auto">
              <a:xfrm>
                <a:off x="1778615" y="1527050"/>
                <a:ext cx="304800" cy="304800"/>
              </a:xfrm>
              <a:prstGeom prst="cube">
                <a:avLst>
                  <a:gd name="adj" fmla="val 15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55" name="TextBox 54">
                <a:extLst>
                  <a:ext uri="{FF2B5EF4-FFF2-40B4-BE49-F238E27FC236}">
                    <a16:creationId xmlns:a16="http://schemas.microsoft.com/office/drawing/2014/main" id="{6162CE38-E6B1-D789-7C05-9B50B653FB7F}"/>
                  </a:ext>
                </a:extLst>
              </p:cNvPr>
              <p:cNvSpPr txBox="1"/>
              <p:nvPr/>
            </p:nvSpPr>
            <p:spPr>
              <a:xfrm>
                <a:off x="1596785" y="1185135"/>
                <a:ext cx="668459" cy="376187"/>
              </a:xfrm>
              <a:prstGeom prst="rect">
                <a:avLst/>
              </a:prstGeom>
              <a:noFill/>
              <a:ln w="12700">
                <a:noFill/>
              </a:ln>
            </p:spPr>
            <p:txBody>
              <a:bodyPr wrap="square" lIns="0" tIns="0" rIns="0" bIns="0" rtlCol="0">
                <a:spAutoFit/>
              </a:bodyPr>
              <a:lstStyle/>
              <a:p>
                <a:pPr algn="ctr"/>
                <a:r>
                  <a:rPr lang="en-US" sz="1400" baseline="30000" dirty="0"/>
                  <a:t>Conv</a:t>
                </a:r>
                <a:br>
                  <a:rPr lang="en-US" sz="1400" baseline="30000" dirty="0"/>
                </a:br>
                <a:r>
                  <a:rPr lang="en-US" sz="1400" baseline="30000" dirty="0"/>
                  <a:t>Filters</a:t>
                </a:r>
              </a:p>
            </p:txBody>
          </p:sp>
          <p:sp>
            <p:nvSpPr>
              <p:cNvPr id="56" name="TextBox 55">
                <a:extLst>
                  <a:ext uri="{FF2B5EF4-FFF2-40B4-BE49-F238E27FC236}">
                    <a16:creationId xmlns:a16="http://schemas.microsoft.com/office/drawing/2014/main" id="{3442D50F-16AC-0C1C-F690-FDE7F8FD5E4C}"/>
                  </a:ext>
                </a:extLst>
              </p:cNvPr>
              <p:cNvSpPr txBox="1"/>
              <p:nvPr/>
            </p:nvSpPr>
            <p:spPr>
              <a:xfrm>
                <a:off x="1547585" y="2023193"/>
                <a:ext cx="984468" cy="1410703"/>
              </a:xfrm>
              <a:prstGeom prst="rect">
                <a:avLst/>
              </a:prstGeom>
              <a:noFill/>
            </p:spPr>
            <p:txBody>
              <a:bodyPr wrap="square" lIns="0" tIns="0" rIns="0" bIns="0">
                <a:spAutoFit/>
              </a:bodyPr>
              <a:lstStyle/>
              <a:p>
                <a:r>
                  <a:rPr lang="en-US" sz="1400" dirty="0"/>
                  <a:t>5x5x6 </a:t>
                </a:r>
              </a:p>
              <a:p>
                <a:r>
                  <a:rPr lang="en-US" sz="1400" dirty="0" err="1"/>
                  <a:t>f</a:t>
                </a:r>
                <a:r>
                  <a:rPr lang="en-US" sz="1400" baseline="-25000" dirty="0" err="1"/>
                  <a:t>C</a:t>
                </a:r>
                <a:r>
                  <a:rPr lang="en-US" sz="1400" baseline="30000" dirty="0"/>
                  <a:t>[1]</a:t>
                </a:r>
                <a:r>
                  <a:rPr lang="en-US" sz="1400" dirty="0"/>
                  <a:t>=5</a:t>
                </a:r>
              </a:p>
              <a:p>
                <a:r>
                  <a:rPr lang="en-US" sz="1400" dirty="0" err="1"/>
                  <a:t>p</a:t>
                </a:r>
                <a:r>
                  <a:rPr lang="en-US" sz="1400" baseline="-25000" dirty="0" err="1"/>
                  <a:t>C</a:t>
                </a:r>
                <a:r>
                  <a:rPr lang="en-US" sz="1400" baseline="30000" dirty="0"/>
                  <a:t>[1]</a:t>
                </a:r>
                <a:r>
                  <a:rPr lang="en-US" sz="1400" dirty="0"/>
                  <a:t>=0</a:t>
                </a:r>
              </a:p>
              <a:p>
                <a:r>
                  <a:rPr lang="en-US" sz="1400" dirty="0" err="1"/>
                  <a:t>s</a:t>
                </a:r>
                <a:r>
                  <a:rPr lang="en-US" sz="1400" baseline="-25000" dirty="0" err="1"/>
                  <a:t>C</a:t>
                </a:r>
                <a:r>
                  <a:rPr lang="en-US" sz="1400" baseline="30000" dirty="0"/>
                  <a:t>[0]</a:t>
                </a:r>
                <a:r>
                  <a:rPr lang="en-US" sz="1400" dirty="0"/>
                  <a:t>=1</a:t>
                </a:r>
              </a:p>
              <a:p>
                <a:r>
                  <a:rPr lang="en-US" sz="1400" dirty="0" err="1"/>
                  <a:t>n</a:t>
                </a:r>
                <a:r>
                  <a:rPr lang="en-US" sz="1400" baseline="-25000" dirty="0" err="1"/>
                  <a:t>F</a:t>
                </a:r>
                <a:r>
                  <a:rPr lang="en-US" sz="1400" baseline="30000" dirty="0"/>
                  <a:t>[0]</a:t>
                </a:r>
                <a:r>
                  <a:rPr lang="en-US" sz="1400" dirty="0"/>
                  <a:t>=16</a:t>
                </a:r>
              </a:p>
            </p:txBody>
          </p:sp>
          <p:cxnSp>
            <p:nvCxnSpPr>
              <p:cNvPr id="57" name="Straight Arrow Connector 56">
                <a:extLst>
                  <a:ext uri="{FF2B5EF4-FFF2-40B4-BE49-F238E27FC236}">
                    <a16:creationId xmlns:a16="http://schemas.microsoft.com/office/drawing/2014/main" id="{94F95D72-C998-EA49-2654-EFDD1E66DB71}"/>
                  </a:ext>
                </a:extLst>
              </p:cNvPr>
              <p:cNvCxnSpPr/>
              <p:nvPr/>
            </p:nvCxnSpPr>
            <p:spPr bwMode="auto">
              <a:xfrm>
                <a:off x="1636112" y="1939748"/>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9" name="Group 58">
              <a:extLst>
                <a:ext uri="{FF2B5EF4-FFF2-40B4-BE49-F238E27FC236}">
                  <a16:creationId xmlns:a16="http://schemas.microsoft.com/office/drawing/2014/main" id="{D1E98093-20D1-0173-5042-498C835A910A}"/>
                </a:ext>
              </a:extLst>
            </p:cNvPr>
            <p:cNvGrpSpPr/>
            <p:nvPr/>
          </p:nvGrpSpPr>
          <p:grpSpPr>
            <a:xfrm>
              <a:off x="4202940" y="1088148"/>
              <a:ext cx="826260" cy="1893215"/>
              <a:chOff x="2331231" y="1067514"/>
              <a:chExt cx="1180897" cy="2479315"/>
            </a:xfrm>
          </p:grpSpPr>
          <p:sp>
            <p:nvSpPr>
              <p:cNvPr id="60" name="Cube 59">
                <a:extLst>
                  <a:ext uri="{FF2B5EF4-FFF2-40B4-BE49-F238E27FC236}">
                    <a16:creationId xmlns:a16="http://schemas.microsoft.com/office/drawing/2014/main" id="{6010C478-B670-5AF7-6E44-542C38BF9BB7}"/>
                  </a:ext>
                </a:extLst>
              </p:cNvPr>
              <p:cNvSpPr/>
              <p:nvPr/>
            </p:nvSpPr>
            <p:spPr bwMode="auto">
              <a:xfrm>
                <a:off x="2615047" y="1710186"/>
                <a:ext cx="699356" cy="639917"/>
              </a:xfrm>
              <a:prstGeom prst="cube">
                <a:avLst>
                  <a:gd name="adj" fmla="val 45143"/>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61" name="TextBox 60">
                <a:extLst>
                  <a:ext uri="{FF2B5EF4-FFF2-40B4-BE49-F238E27FC236}">
                    <a16:creationId xmlns:a16="http://schemas.microsoft.com/office/drawing/2014/main" id="{C28D331F-2E40-1C43-3A6C-828033372E7A}"/>
                  </a:ext>
                </a:extLst>
              </p:cNvPr>
              <p:cNvSpPr txBox="1"/>
              <p:nvPr/>
            </p:nvSpPr>
            <p:spPr>
              <a:xfrm>
                <a:off x="2331231" y="1067514"/>
                <a:ext cx="1135767" cy="362752"/>
              </a:xfrm>
              <a:prstGeom prst="rect">
                <a:avLst/>
              </a:prstGeom>
              <a:noFill/>
              <a:ln w="12700">
                <a:noFill/>
              </a:ln>
            </p:spPr>
            <p:txBody>
              <a:bodyPr wrap="square" lIns="0" tIns="0" rIns="0" bIns="0" rtlCol="0">
                <a:spAutoFit/>
              </a:bodyPr>
              <a:lstStyle/>
              <a:p>
                <a:r>
                  <a:rPr lang="en-US" dirty="0"/>
                  <a:t>CONV 2</a:t>
                </a:r>
              </a:p>
            </p:txBody>
          </p:sp>
          <p:sp>
            <p:nvSpPr>
              <p:cNvPr id="62" name="TextBox 61">
                <a:extLst>
                  <a:ext uri="{FF2B5EF4-FFF2-40B4-BE49-F238E27FC236}">
                    <a16:creationId xmlns:a16="http://schemas.microsoft.com/office/drawing/2014/main" id="{73459183-40E5-7C8F-7B08-CBA7C69E43C1}"/>
                  </a:ext>
                </a:extLst>
              </p:cNvPr>
              <p:cNvSpPr txBox="1"/>
              <p:nvPr/>
            </p:nvSpPr>
            <p:spPr>
              <a:xfrm>
                <a:off x="2406250" y="2418268"/>
                <a:ext cx="1105878" cy="1128561"/>
              </a:xfrm>
              <a:prstGeom prst="rect">
                <a:avLst/>
              </a:prstGeom>
              <a:noFill/>
            </p:spPr>
            <p:txBody>
              <a:bodyPr wrap="square" lIns="0" tIns="0" rIns="0" bIns="0">
                <a:spAutoFit/>
              </a:bodyPr>
              <a:lstStyle/>
              <a:p>
                <a:r>
                  <a:rPr lang="en-US" sz="1400" dirty="0"/>
                  <a:t>10x10x16 </a:t>
                </a:r>
              </a:p>
              <a:p>
                <a:r>
                  <a:rPr lang="en-US" sz="1400" dirty="0"/>
                  <a:t>n₁</a:t>
                </a:r>
                <a:r>
                  <a:rPr lang="en-US" sz="1400" baseline="30000" dirty="0"/>
                  <a:t>[1]</a:t>
                </a:r>
                <a:r>
                  <a:rPr lang="en-US" sz="1400" dirty="0"/>
                  <a:t>=10</a:t>
                </a:r>
              </a:p>
              <a:p>
                <a:r>
                  <a:rPr lang="en-US" sz="1400" dirty="0"/>
                  <a:t>n₂</a:t>
                </a:r>
                <a:r>
                  <a:rPr lang="en-US" sz="1400" baseline="30000" dirty="0"/>
                  <a:t>[1]</a:t>
                </a:r>
                <a:r>
                  <a:rPr lang="en-US" sz="1400" dirty="0"/>
                  <a:t>=10</a:t>
                </a:r>
              </a:p>
              <a:p>
                <a:r>
                  <a:rPr lang="en-US" sz="1400" dirty="0" err="1"/>
                  <a:t>n</a:t>
                </a:r>
                <a:r>
                  <a:rPr lang="en-US" sz="1400" baseline="-25000" dirty="0" err="1"/>
                  <a:t>C</a:t>
                </a:r>
                <a:r>
                  <a:rPr lang="en-US" sz="1400" baseline="30000" dirty="0"/>
                  <a:t>[1]</a:t>
                </a:r>
                <a:r>
                  <a:rPr lang="en-US" sz="1400" dirty="0"/>
                  <a:t>=16</a:t>
                </a:r>
              </a:p>
            </p:txBody>
          </p:sp>
        </p:grpSp>
        <p:grpSp>
          <p:nvGrpSpPr>
            <p:cNvPr id="63" name="Group 62">
              <a:extLst>
                <a:ext uri="{FF2B5EF4-FFF2-40B4-BE49-F238E27FC236}">
                  <a16:creationId xmlns:a16="http://schemas.microsoft.com/office/drawing/2014/main" id="{DE71CE86-6FC5-0C4B-DD1A-EBDA9C355436}"/>
                </a:ext>
              </a:extLst>
            </p:cNvPr>
            <p:cNvGrpSpPr/>
            <p:nvPr/>
          </p:nvGrpSpPr>
          <p:grpSpPr>
            <a:xfrm>
              <a:off x="5041139" y="1219720"/>
              <a:ext cx="572438" cy="1345896"/>
              <a:chOff x="3580586" y="1026205"/>
              <a:chExt cx="818133" cy="1762559"/>
            </a:xfrm>
          </p:grpSpPr>
          <p:sp>
            <p:nvSpPr>
              <p:cNvPr id="128" name="Cube 127">
                <a:extLst>
                  <a:ext uri="{FF2B5EF4-FFF2-40B4-BE49-F238E27FC236}">
                    <a16:creationId xmlns:a16="http://schemas.microsoft.com/office/drawing/2014/main" id="{FC76020A-B237-BCE2-9657-5B8B5B052FEC}"/>
                  </a:ext>
                </a:extLst>
              </p:cNvPr>
              <p:cNvSpPr/>
              <p:nvPr/>
            </p:nvSpPr>
            <p:spPr bwMode="auto">
              <a:xfrm>
                <a:off x="3799341" y="1527489"/>
                <a:ext cx="241606" cy="242148"/>
              </a:xfrm>
              <a:prstGeom prst="cube">
                <a:avLst>
                  <a:gd name="adj" fmla="val 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29" name="TextBox 128">
                <a:extLst>
                  <a:ext uri="{FF2B5EF4-FFF2-40B4-BE49-F238E27FC236}">
                    <a16:creationId xmlns:a16="http://schemas.microsoft.com/office/drawing/2014/main" id="{008E2A3D-051B-43AB-0D1A-67D26F28CC16}"/>
                  </a:ext>
                </a:extLst>
              </p:cNvPr>
              <p:cNvSpPr txBox="1"/>
              <p:nvPr/>
            </p:nvSpPr>
            <p:spPr>
              <a:xfrm>
                <a:off x="3580586" y="1026205"/>
                <a:ext cx="668459" cy="564281"/>
              </a:xfrm>
              <a:prstGeom prst="rect">
                <a:avLst/>
              </a:prstGeom>
              <a:noFill/>
              <a:ln w="12700">
                <a:noFill/>
              </a:ln>
            </p:spPr>
            <p:txBody>
              <a:bodyPr wrap="square" lIns="0" tIns="0" rIns="0" bIns="0" rtlCol="0">
                <a:spAutoFit/>
              </a:bodyPr>
              <a:lstStyle/>
              <a:p>
                <a:pPr algn="ctr"/>
                <a:r>
                  <a:rPr lang="en-US" sz="1400" baseline="30000" dirty="0"/>
                  <a:t>Average </a:t>
                </a:r>
                <a:br>
                  <a:rPr lang="en-US" sz="1400" baseline="30000" dirty="0"/>
                </a:br>
                <a:r>
                  <a:rPr lang="en-US" sz="1400" baseline="30000" dirty="0"/>
                  <a:t>Pooling</a:t>
                </a:r>
                <a:br>
                  <a:rPr lang="en-US" sz="1400" baseline="30000" dirty="0"/>
                </a:br>
                <a:r>
                  <a:rPr lang="en-US" sz="1400" baseline="30000" dirty="0"/>
                  <a:t>Filter</a:t>
                </a:r>
              </a:p>
            </p:txBody>
          </p:sp>
          <p:sp>
            <p:nvSpPr>
              <p:cNvPr id="130" name="TextBox 129">
                <a:extLst>
                  <a:ext uri="{FF2B5EF4-FFF2-40B4-BE49-F238E27FC236}">
                    <a16:creationId xmlns:a16="http://schemas.microsoft.com/office/drawing/2014/main" id="{6ECB4C5E-B9E0-4ECD-B3CF-E35CC4E173D7}"/>
                  </a:ext>
                </a:extLst>
              </p:cNvPr>
              <p:cNvSpPr txBox="1"/>
              <p:nvPr/>
            </p:nvSpPr>
            <p:spPr>
              <a:xfrm>
                <a:off x="3591734" y="1942342"/>
                <a:ext cx="806985" cy="846422"/>
              </a:xfrm>
              <a:prstGeom prst="rect">
                <a:avLst/>
              </a:prstGeom>
              <a:noFill/>
            </p:spPr>
            <p:txBody>
              <a:bodyPr wrap="square" lIns="0" tIns="0" rIns="0" bIns="0">
                <a:spAutoFit/>
              </a:bodyPr>
              <a:lstStyle/>
              <a:p>
                <a:r>
                  <a:rPr lang="en-US" sz="1400" dirty="0"/>
                  <a:t>  2x2 </a:t>
                </a:r>
              </a:p>
              <a:p>
                <a:r>
                  <a:rPr lang="en-US" sz="1400" dirty="0" err="1"/>
                  <a:t>f</a:t>
                </a:r>
                <a:r>
                  <a:rPr lang="en-US" sz="1400" baseline="-25000" dirty="0" err="1"/>
                  <a:t>C</a:t>
                </a:r>
                <a:r>
                  <a:rPr lang="en-US" sz="1400" baseline="-25000" dirty="0"/>
                  <a:t> </a:t>
                </a:r>
                <a:r>
                  <a:rPr lang="en-US" sz="1400" baseline="30000" dirty="0"/>
                  <a:t>[1]</a:t>
                </a:r>
                <a:r>
                  <a:rPr lang="en-US" sz="1400" dirty="0"/>
                  <a:t>=2</a:t>
                </a:r>
              </a:p>
              <a:p>
                <a:r>
                  <a:rPr lang="en-US" sz="1400" dirty="0" err="1"/>
                  <a:t>s</a:t>
                </a:r>
                <a:r>
                  <a:rPr lang="en-US" sz="1400" baseline="-25000" dirty="0" err="1"/>
                  <a:t>P</a:t>
                </a:r>
                <a:r>
                  <a:rPr lang="en-US" sz="1400" baseline="30000" dirty="0"/>
                  <a:t>[1]</a:t>
                </a:r>
                <a:r>
                  <a:rPr lang="en-US" sz="1400" dirty="0"/>
                  <a:t>=2</a:t>
                </a:r>
              </a:p>
            </p:txBody>
          </p:sp>
          <p:cxnSp>
            <p:nvCxnSpPr>
              <p:cNvPr id="131" name="Straight Arrow Connector 130">
                <a:extLst>
                  <a:ext uri="{FF2B5EF4-FFF2-40B4-BE49-F238E27FC236}">
                    <a16:creationId xmlns:a16="http://schemas.microsoft.com/office/drawing/2014/main" id="{8E3FB5A3-447C-D9E0-508A-50512F3FA64D}"/>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2" name="Group 131">
              <a:extLst>
                <a:ext uri="{FF2B5EF4-FFF2-40B4-BE49-F238E27FC236}">
                  <a16:creationId xmlns:a16="http://schemas.microsoft.com/office/drawing/2014/main" id="{267699E6-D549-B1B8-27EF-C314F71F3C39}"/>
                </a:ext>
              </a:extLst>
            </p:cNvPr>
            <p:cNvGrpSpPr/>
            <p:nvPr/>
          </p:nvGrpSpPr>
          <p:grpSpPr>
            <a:xfrm>
              <a:off x="5532199" y="1095344"/>
              <a:ext cx="804340" cy="1895450"/>
              <a:chOff x="4549266" y="1003846"/>
              <a:chExt cx="1149569" cy="2482243"/>
            </a:xfrm>
          </p:grpSpPr>
          <p:sp>
            <p:nvSpPr>
              <p:cNvPr id="133" name="Cube 132">
                <a:extLst>
                  <a:ext uri="{FF2B5EF4-FFF2-40B4-BE49-F238E27FC236}">
                    <a16:creationId xmlns:a16="http://schemas.microsoft.com/office/drawing/2014/main" id="{3247F396-50A8-89A1-A571-D2A0D0C0A673}"/>
                  </a:ext>
                </a:extLst>
              </p:cNvPr>
              <p:cNvSpPr/>
              <p:nvPr/>
            </p:nvSpPr>
            <p:spPr bwMode="auto">
              <a:xfrm>
                <a:off x="4648687" y="1530400"/>
                <a:ext cx="838200" cy="762000"/>
              </a:xfrm>
              <a:prstGeom prst="cube">
                <a:avLst>
                  <a:gd name="adj" fmla="val 6875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34" name="TextBox 133">
                <a:extLst>
                  <a:ext uri="{FF2B5EF4-FFF2-40B4-BE49-F238E27FC236}">
                    <a16:creationId xmlns:a16="http://schemas.microsoft.com/office/drawing/2014/main" id="{FABC3580-2FB3-C02F-F97D-A70C042BA6E5}"/>
                  </a:ext>
                </a:extLst>
              </p:cNvPr>
              <p:cNvSpPr txBox="1"/>
              <p:nvPr/>
            </p:nvSpPr>
            <p:spPr>
              <a:xfrm>
                <a:off x="4549266" y="1003846"/>
                <a:ext cx="1098027" cy="362752"/>
              </a:xfrm>
              <a:prstGeom prst="rect">
                <a:avLst/>
              </a:prstGeom>
              <a:noFill/>
              <a:ln w="12700">
                <a:noFill/>
              </a:ln>
            </p:spPr>
            <p:txBody>
              <a:bodyPr wrap="square" lIns="0" tIns="0" rIns="0" bIns="0" rtlCol="0">
                <a:spAutoFit/>
              </a:bodyPr>
              <a:lstStyle/>
              <a:p>
                <a:r>
                  <a:rPr lang="en-US" dirty="0"/>
                  <a:t>POOL 2</a:t>
                </a:r>
              </a:p>
            </p:txBody>
          </p:sp>
          <p:sp>
            <p:nvSpPr>
              <p:cNvPr id="135" name="TextBox 134">
                <a:extLst>
                  <a:ext uri="{FF2B5EF4-FFF2-40B4-BE49-F238E27FC236}">
                    <a16:creationId xmlns:a16="http://schemas.microsoft.com/office/drawing/2014/main" id="{6850D5AD-26D1-3E40-64EC-AC111E759B19}"/>
                  </a:ext>
                </a:extLst>
              </p:cNvPr>
              <p:cNvSpPr txBox="1"/>
              <p:nvPr/>
            </p:nvSpPr>
            <p:spPr>
              <a:xfrm>
                <a:off x="4731936" y="2357527"/>
                <a:ext cx="966899" cy="1128562"/>
              </a:xfrm>
              <a:prstGeom prst="rect">
                <a:avLst/>
              </a:prstGeom>
              <a:noFill/>
            </p:spPr>
            <p:txBody>
              <a:bodyPr wrap="square" lIns="0" tIns="0" rIns="0" bIns="0">
                <a:spAutoFit/>
              </a:bodyPr>
              <a:lstStyle/>
              <a:p>
                <a:r>
                  <a:rPr lang="en-US" sz="1400" dirty="0"/>
                  <a:t>5x5x16 </a:t>
                </a:r>
              </a:p>
              <a:p>
                <a:r>
                  <a:rPr lang="en-US" sz="1400" dirty="0"/>
                  <a:t>n₁</a:t>
                </a:r>
                <a:r>
                  <a:rPr lang="en-US" sz="1400" baseline="30000" dirty="0"/>
                  <a:t>[2]</a:t>
                </a:r>
                <a:r>
                  <a:rPr lang="en-US" sz="1400" dirty="0"/>
                  <a:t>=5</a:t>
                </a:r>
              </a:p>
              <a:p>
                <a:r>
                  <a:rPr lang="en-US" sz="1400" dirty="0"/>
                  <a:t>n₂</a:t>
                </a:r>
                <a:r>
                  <a:rPr lang="en-US" sz="1400" baseline="30000" dirty="0"/>
                  <a:t>[2]</a:t>
                </a:r>
                <a:r>
                  <a:rPr lang="en-US" sz="1400" dirty="0"/>
                  <a:t>=5</a:t>
                </a:r>
              </a:p>
              <a:p>
                <a:r>
                  <a:rPr lang="en-US" sz="1400" dirty="0" err="1"/>
                  <a:t>n</a:t>
                </a:r>
                <a:r>
                  <a:rPr lang="en-US" sz="1400" baseline="-25000" dirty="0" err="1"/>
                  <a:t>C</a:t>
                </a:r>
                <a:r>
                  <a:rPr lang="en-US" sz="1400" baseline="30000" dirty="0"/>
                  <a:t>[1]</a:t>
                </a:r>
                <a:r>
                  <a:rPr lang="en-US" sz="1400" dirty="0"/>
                  <a:t>=16</a:t>
                </a:r>
              </a:p>
            </p:txBody>
          </p:sp>
        </p:grpSp>
        <p:sp>
          <p:nvSpPr>
            <p:cNvPr id="136" name="TextBox 135">
              <a:extLst>
                <a:ext uri="{FF2B5EF4-FFF2-40B4-BE49-F238E27FC236}">
                  <a16:creationId xmlns:a16="http://schemas.microsoft.com/office/drawing/2014/main" id="{0CC62FE8-3FF6-0FC2-FCD0-84C23D8DD67C}"/>
                </a:ext>
              </a:extLst>
            </p:cNvPr>
            <p:cNvSpPr txBox="1"/>
            <p:nvPr/>
          </p:nvSpPr>
          <p:spPr>
            <a:xfrm rot="18566381">
              <a:off x="5726071" y="1557083"/>
              <a:ext cx="395477" cy="215444"/>
            </a:xfrm>
            <a:prstGeom prst="rect">
              <a:avLst/>
            </a:prstGeom>
            <a:noFill/>
          </p:spPr>
          <p:txBody>
            <a:bodyPr wrap="square" lIns="0" tIns="0" rIns="0" bIns="0">
              <a:spAutoFit/>
            </a:bodyPr>
            <a:lstStyle/>
            <a:p>
              <a:r>
                <a:rPr lang="en-US" sz="1400" dirty="0"/>
                <a:t>400</a:t>
              </a:r>
            </a:p>
          </p:txBody>
        </p:sp>
        <p:cxnSp>
          <p:nvCxnSpPr>
            <p:cNvPr id="153" name="Straight Arrow Connector 152">
              <a:extLst>
                <a:ext uri="{FF2B5EF4-FFF2-40B4-BE49-F238E27FC236}">
                  <a16:creationId xmlns:a16="http://schemas.microsoft.com/office/drawing/2014/main" id="{330A27B3-F982-71A8-9D6D-530F05102868}"/>
                </a:ext>
              </a:extLst>
            </p:cNvPr>
            <p:cNvCxnSpPr/>
            <p:nvPr/>
          </p:nvCxnSpPr>
          <p:spPr bwMode="auto">
            <a:xfrm>
              <a:off x="6946139" y="1869735"/>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 name="TextBox 167">
              <a:extLst>
                <a:ext uri="{FF2B5EF4-FFF2-40B4-BE49-F238E27FC236}">
                  <a16:creationId xmlns:a16="http://schemas.microsoft.com/office/drawing/2014/main" id="{10624F72-AC17-ABC0-4BB6-F2F287C47691}"/>
                </a:ext>
              </a:extLst>
            </p:cNvPr>
            <p:cNvSpPr txBox="1"/>
            <p:nvPr/>
          </p:nvSpPr>
          <p:spPr>
            <a:xfrm>
              <a:off x="8251757" y="1983585"/>
              <a:ext cx="282643" cy="215444"/>
            </a:xfrm>
            <a:prstGeom prst="rect">
              <a:avLst/>
            </a:prstGeom>
            <a:noFill/>
          </p:spPr>
          <p:txBody>
            <a:bodyPr wrap="square" lIns="0" tIns="0" rIns="0" bIns="0">
              <a:spAutoFit/>
            </a:bodyPr>
            <a:lstStyle/>
            <a:p>
              <a:r>
                <a:rPr lang="en-US" sz="1400" dirty="0"/>
                <a:t>10</a:t>
              </a:r>
            </a:p>
          </p:txBody>
        </p:sp>
        <p:sp>
          <p:nvSpPr>
            <p:cNvPr id="169" name="Left Brace 168">
              <a:extLst>
                <a:ext uri="{FF2B5EF4-FFF2-40B4-BE49-F238E27FC236}">
                  <a16:creationId xmlns:a16="http://schemas.microsoft.com/office/drawing/2014/main" id="{2F290016-DD57-8BBC-CA58-1372592FCF61}"/>
                </a:ext>
              </a:extLst>
            </p:cNvPr>
            <p:cNvSpPr/>
            <p:nvPr/>
          </p:nvSpPr>
          <p:spPr bwMode="auto">
            <a:xfrm rot="16200000">
              <a:off x="2123399" y="1851065"/>
              <a:ext cx="228600" cy="2599458"/>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70" name="Left Brace 169">
              <a:extLst>
                <a:ext uri="{FF2B5EF4-FFF2-40B4-BE49-F238E27FC236}">
                  <a16:creationId xmlns:a16="http://schemas.microsoft.com/office/drawing/2014/main" id="{3804D148-BA54-8989-636D-DF8BD87C2B4C}"/>
                </a:ext>
              </a:extLst>
            </p:cNvPr>
            <p:cNvSpPr/>
            <p:nvPr/>
          </p:nvSpPr>
          <p:spPr bwMode="auto">
            <a:xfrm rot="16200000">
              <a:off x="4859992" y="1795730"/>
              <a:ext cx="228600" cy="2747755"/>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71" name="TextBox 170">
              <a:extLst>
                <a:ext uri="{FF2B5EF4-FFF2-40B4-BE49-F238E27FC236}">
                  <a16:creationId xmlns:a16="http://schemas.microsoft.com/office/drawing/2014/main" id="{9AF3D5BA-C899-D135-0355-B2EB6BBE5351}"/>
                </a:ext>
              </a:extLst>
            </p:cNvPr>
            <p:cNvSpPr txBox="1"/>
            <p:nvPr/>
          </p:nvSpPr>
          <p:spPr>
            <a:xfrm>
              <a:off x="1952208" y="3243958"/>
              <a:ext cx="793205" cy="276999"/>
            </a:xfrm>
            <a:prstGeom prst="rect">
              <a:avLst/>
            </a:prstGeom>
            <a:noFill/>
            <a:ln w="12700">
              <a:noFill/>
            </a:ln>
          </p:spPr>
          <p:txBody>
            <a:bodyPr wrap="square" lIns="0" tIns="0" rIns="0" bIns="0" rtlCol="0">
              <a:spAutoFit/>
            </a:bodyPr>
            <a:lstStyle/>
            <a:p>
              <a:r>
                <a:rPr lang="en-US" dirty="0"/>
                <a:t>Layer 1</a:t>
              </a:r>
            </a:p>
          </p:txBody>
        </p:sp>
        <p:sp>
          <p:nvSpPr>
            <p:cNvPr id="172" name="TextBox 171">
              <a:extLst>
                <a:ext uri="{FF2B5EF4-FFF2-40B4-BE49-F238E27FC236}">
                  <a16:creationId xmlns:a16="http://schemas.microsoft.com/office/drawing/2014/main" id="{9AE04343-D27E-92B3-C8FC-6DB1E5372B4E}"/>
                </a:ext>
              </a:extLst>
            </p:cNvPr>
            <p:cNvSpPr txBox="1"/>
            <p:nvPr/>
          </p:nvSpPr>
          <p:spPr>
            <a:xfrm>
              <a:off x="4671770" y="3243958"/>
              <a:ext cx="793205" cy="276999"/>
            </a:xfrm>
            <a:prstGeom prst="rect">
              <a:avLst/>
            </a:prstGeom>
            <a:noFill/>
            <a:ln w="12700">
              <a:noFill/>
            </a:ln>
          </p:spPr>
          <p:txBody>
            <a:bodyPr wrap="square" lIns="0" tIns="0" rIns="0" bIns="0" rtlCol="0">
              <a:spAutoFit/>
            </a:bodyPr>
            <a:lstStyle/>
            <a:p>
              <a:r>
                <a:rPr lang="en-US" dirty="0"/>
                <a:t>Layer 2</a:t>
              </a:r>
            </a:p>
          </p:txBody>
        </p:sp>
        <p:sp>
          <p:nvSpPr>
            <p:cNvPr id="173" name="TextBox 172">
              <a:extLst>
                <a:ext uri="{FF2B5EF4-FFF2-40B4-BE49-F238E27FC236}">
                  <a16:creationId xmlns:a16="http://schemas.microsoft.com/office/drawing/2014/main" id="{6B24D958-B302-1BC7-652B-8B9A23F64BB1}"/>
                </a:ext>
              </a:extLst>
            </p:cNvPr>
            <p:cNvSpPr txBox="1"/>
            <p:nvPr/>
          </p:nvSpPr>
          <p:spPr>
            <a:xfrm>
              <a:off x="6411155" y="3201139"/>
              <a:ext cx="793205" cy="276999"/>
            </a:xfrm>
            <a:prstGeom prst="rect">
              <a:avLst/>
            </a:prstGeom>
            <a:noFill/>
            <a:ln w="12700">
              <a:noFill/>
            </a:ln>
          </p:spPr>
          <p:txBody>
            <a:bodyPr wrap="square" lIns="0" tIns="0" rIns="0" bIns="0" rtlCol="0">
              <a:spAutoFit/>
            </a:bodyPr>
            <a:lstStyle/>
            <a:p>
              <a:r>
                <a:rPr lang="en-US" dirty="0"/>
                <a:t>Layer 3</a:t>
              </a:r>
            </a:p>
          </p:txBody>
        </p:sp>
        <p:sp>
          <p:nvSpPr>
            <p:cNvPr id="174" name="TextBox 173">
              <a:extLst>
                <a:ext uri="{FF2B5EF4-FFF2-40B4-BE49-F238E27FC236}">
                  <a16:creationId xmlns:a16="http://schemas.microsoft.com/office/drawing/2014/main" id="{CF6DB5E8-0F77-9026-B1C6-60102B515C9E}"/>
                </a:ext>
              </a:extLst>
            </p:cNvPr>
            <p:cNvSpPr txBox="1"/>
            <p:nvPr/>
          </p:nvSpPr>
          <p:spPr>
            <a:xfrm>
              <a:off x="7280500" y="3188491"/>
              <a:ext cx="793205" cy="276999"/>
            </a:xfrm>
            <a:prstGeom prst="rect">
              <a:avLst/>
            </a:prstGeom>
            <a:noFill/>
            <a:ln w="12700">
              <a:noFill/>
            </a:ln>
          </p:spPr>
          <p:txBody>
            <a:bodyPr wrap="square" lIns="0" tIns="0" rIns="0" bIns="0" rtlCol="0">
              <a:spAutoFit/>
            </a:bodyPr>
            <a:lstStyle/>
            <a:p>
              <a:r>
                <a:rPr lang="en-US" dirty="0"/>
                <a:t>Layer 4</a:t>
              </a:r>
            </a:p>
          </p:txBody>
        </p:sp>
        <p:sp>
          <p:nvSpPr>
            <p:cNvPr id="175" name="TextBox 174">
              <a:extLst>
                <a:ext uri="{FF2B5EF4-FFF2-40B4-BE49-F238E27FC236}">
                  <a16:creationId xmlns:a16="http://schemas.microsoft.com/office/drawing/2014/main" id="{9203DA85-7839-6FA1-B030-604782771443}"/>
                </a:ext>
              </a:extLst>
            </p:cNvPr>
            <p:cNvSpPr txBox="1"/>
            <p:nvPr/>
          </p:nvSpPr>
          <p:spPr>
            <a:xfrm>
              <a:off x="8153400" y="2966959"/>
              <a:ext cx="793205" cy="553998"/>
            </a:xfrm>
            <a:prstGeom prst="rect">
              <a:avLst/>
            </a:prstGeom>
            <a:noFill/>
            <a:ln w="12700">
              <a:noFill/>
            </a:ln>
          </p:spPr>
          <p:txBody>
            <a:bodyPr wrap="square" lIns="0" tIns="0" rIns="0" bIns="0" rtlCol="0">
              <a:spAutoFit/>
            </a:bodyPr>
            <a:lstStyle/>
            <a:p>
              <a:r>
                <a:rPr lang="en-US" dirty="0" err="1"/>
                <a:t>OutputLayer</a:t>
              </a:r>
              <a:r>
                <a:rPr lang="en-US" dirty="0"/>
                <a:t> 5</a:t>
              </a:r>
            </a:p>
          </p:txBody>
        </p:sp>
        <p:sp>
          <p:nvSpPr>
            <p:cNvPr id="176" name="Left Brace 175">
              <a:extLst>
                <a:ext uri="{FF2B5EF4-FFF2-40B4-BE49-F238E27FC236}">
                  <a16:creationId xmlns:a16="http://schemas.microsoft.com/office/drawing/2014/main" id="{9994ABD6-DB58-1F95-2681-39DC8BF8B722}"/>
                </a:ext>
              </a:extLst>
            </p:cNvPr>
            <p:cNvSpPr/>
            <p:nvPr/>
          </p:nvSpPr>
          <p:spPr bwMode="auto">
            <a:xfrm rot="16200000">
              <a:off x="6662455" y="2797182"/>
              <a:ext cx="198753" cy="701353"/>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77" name="Left Brace 176">
              <a:extLst>
                <a:ext uri="{FF2B5EF4-FFF2-40B4-BE49-F238E27FC236}">
                  <a16:creationId xmlns:a16="http://schemas.microsoft.com/office/drawing/2014/main" id="{9F73A32F-216F-876E-3759-A7951C2FD568}"/>
                </a:ext>
              </a:extLst>
            </p:cNvPr>
            <p:cNvSpPr/>
            <p:nvPr/>
          </p:nvSpPr>
          <p:spPr bwMode="auto">
            <a:xfrm rot="16200000">
              <a:off x="7437671" y="2792440"/>
              <a:ext cx="198753" cy="701353"/>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178" name="Left Brace 177">
              <a:extLst>
                <a:ext uri="{FF2B5EF4-FFF2-40B4-BE49-F238E27FC236}">
                  <a16:creationId xmlns:a16="http://schemas.microsoft.com/office/drawing/2014/main" id="{FADF8F5E-72B6-33CC-E480-9B9FA1D7B9FB}"/>
                </a:ext>
              </a:extLst>
            </p:cNvPr>
            <p:cNvSpPr/>
            <p:nvPr/>
          </p:nvSpPr>
          <p:spPr bwMode="auto">
            <a:xfrm rot="16200000">
              <a:off x="8143092" y="2553276"/>
              <a:ext cx="204221" cy="793204"/>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grpSp>
          <p:nvGrpSpPr>
            <p:cNvPr id="254" name="Group 253">
              <a:extLst>
                <a:ext uri="{FF2B5EF4-FFF2-40B4-BE49-F238E27FC236}">
                  <a16:creationId xmlns:a16="http://schemas.microsoft.com/office/drawing/2014/main" id="{F8033075-0E8D-F442-32EB-BDF4DB04F21D}"/>
                </a:ext>
              </a:extLst>
            </p:cNvPr>
            <p:cNvGrpSpPr/>
            <p:nvPr/>
          </p:nvGrpSpPr>
          <p:grpSpPr>
            <a:xfrm>
              <a:off x="165771" y="1008541"/>
              <a:ext cx="774276" cy="2019509"/>
              <a:chOff x="165771" y="1008541"/>
              <a:chExt cx="774276" cy="2019509"/>
            </a:xfrm>
          </p:grpSpPr>
          <p:sp>
            <p:nvSpPr>
              <p:cNvPr id="243" name="TextBox 242">
                <a:extLst>
                  <a:ext uri="{FF2B5EF4-FFF2-40B4-BE49-F238E27FC236}">
                    <a16:creationId xmlns:a16="http://schemas.microsoft.com/office/drawing/2014/main" id="{DE6BD121-BD60-6085-0721-FA66C4E184D2}"/>
                  </a:ext>
                </a:extLst>
              </p:cNvPr>
              <p:cNvSpPr txBox="1"/>
              <p:nvPr/>
            </p:nvSpPr>
            <p:spPr>
              <a:xfrm>
                <a:off x="165771" y="2166276"/>
                <a:ext cx="727048" cy="861774"/>
              </a:xfrm>
              <a:prstGeom prst="rect">
                <a:avLst/>
              </a:prstGeom>
              <a:noFill/>
            </p:spPr>
            <p:txBody>
              <a:bodyPr wrap="square" lIns="0" tIns="0" rIns="0" bIns="0">
                <a:spAutoFit/>
              </a:bodyPr>
              <a:lstStyle/>
              <a:p>
                <a:r>
                  <a:rPr lang="en-US" sz="1400" dirty="0"/>
                  <a:t>32x32x3</a:t>
                </a:r>
              </a:p>
              <a:p>
                <a:r>
                  <a:rPr lang="en-US" sz="1400" dirty="0"/>
                  <a:t>n₁</a:t>
                </a:r>
                <a:r>
                  <a:rPr lang="en-US" sz="1400" baseline="30000" dirty="0"/>
                  <a:t>[0]</a:t>
                </a:r>
                <a:r>
                  <a:rPr lang="en-US" sz="1400" dirty="0"/>
                  <a:t>=32</a:t>
                </a:r>
              </a:p>
              <a:p>
                <a:r>
                  <a:rPr lang="en-US" sz="1400" dirty="0"/>
                  <a:t>n₂</a:t>
                </a:r>
                <a:r>
                  <a:rPr lang="en-US" sz="1400" baseline="30000" dirty="0"/>
                  <a:t>[1]</a:t>
                </a:r>
                <a:r>
                  <a:rPr lang="en-US" sz="1400" dirty="0"/>
                  <a:t>=32</a:t>
                </a:r>
              </a:p>
              <a:p>
                <a:r>
                  <a:rPr lang="en-US" sz="1400" dirty="0" err="1"/>
                  <a:t>n</a:t>
                </a:r>
                <a:r>
                  <a:rPr lang="en-US" sz="1400" baseline="-25000" dirty="0" err="1"/>
                  <a:t>C</a:t>
                </a:r>
                <a:r>
                  <a:rPr lang="en-US" sz="1400" baseline="30000" dirty="0"/>
                  <a:t>[1]</a:t>
                </a:r>
                <a:r>
                  <a:rPr lang="en-US" sz="1400" dirty="0"/>
                  <a:t>=3</a:t>
                </a:r>
              </a:p>
            </p:txBody>
          </p:sp>
          <p:sp>
            <p:nvSpPr>
              <p:cNvPr id="15" name="TextBox 14">
                <a:extLst>
                  <a:ext uri="{FF2B5EF4-FFF2-40B4-BE49-F238E27FC236}">
                    <a16:creationId xmlns:a16="http://schemas.microsoft.com/office/drawing/2014/main" id="{41011907-5BCB-76FB-6BCF-BF4ABCDE305E}"/>
                  </a:ext>
                </a:extLst>
              </p:cNvPr>
              <p:cNvSpPr txBox="1"/>
              <p:nvPr/>
            </p:nvSpPr>
            <p:spPr>
              <a:xfrm>
                <a:off x="240539" y="1008541"/>
                <a:ext cx="699508" cy="369332"/>
              </a:xfrm>
              <a:prstGeom prst="rect">
                <a:avLst/>
              </a:prstGeom>
              <a:noFill/>
            </p:spPr>
            <p:txBody>
              <a:bodyPr wrap="square">
                <a:spAutoFit/>
              </a:bodyPr>
              <a:lstStyle/>
              <a:p>
                <a:r>
                  <a:rPr lang="en-US" dirty="0"/>
                  <a:t>RGB</a:t>
                </a:r>
              </a:p>
            </p:txBody>
          </p:sp>
          <p:grpSp>
            <p:nvGrpSpPr>
              <p:cNvPr id="181" name="Group 180">
                <a:extLst>
                  <a:ext uri="{FF2B5EF4-FFF2-40B4-BE49-F238E27FC236}">
                    <a16:creationId xmlns:a16="http://schemas.microsoft.com/office/drawing/2014/main" id="{2074A2AB-5A3B-05BF-7E5B-A27CC91FC2DC}"/>
                  </a:ext>
                </a:extLst>
              </p:cNvPr>
              <p:cNvGrpSpPr/>
              <p:nvPr/>
            </p:nvGrpSpPr>
            <p:grpSpPr>
              <a:xfrm>
                <a:off x="238298" y="1503203"/>
                <a:ext cx="539675" cy="567798"/>
                <a:chOff x="1530712" y="2520026"/>
                <a:chExt cx="2018211" cy="1951112"/>
              </a:xfrm>
            </p:grpSpPr>
            <p:grpSp>
              <p:nvGrpSpPr>
                <p:cNvPr id="182" name="Group 181">
                  <a:extLst>
                    <a:ext uri="{FF2B5EF4-FFF2-40B4-BE49-F238E27FC236}">
                      <a16:creationId xmlns:a16="http://schemas.microsoft.com/office/drawing/2014/main" id="{E7AB2C67-D8CF-70D4-6BC5-08832D32ABBB}"/>
                    </a:ext>
                  </a:extLst>
                </p:cNvPr>
                <p:cNvGrpSpPr/>
                <p:nvPr/>
              </p:nvGrpSpPr>
              <p:grpSpPr>
                <a:xfrm>
                  <a:off x="1802997" y="2520026"/>
                  <a:ext cx="1745926" cy="1643625"/>
                  <a:chOff x="1282885" y="2540415"/>
                  <a:chExt cx="1964469" cy="1936433"/>
                </a:xfrm>
                <a:solidFill>
                  <a:srgbClr val="0070C0"/>
                </a:solidFill>
              </p:grpSpPr>
              <p:sp>
                <p:nvSpPr>
                  <p:cNvPr id="218" name="Rectangle 217">
                    <a:extLst>
                      <a:ext uri="{FF2B5EF4-FFF2-40B4-BE49-F238E27FC236}">
                        <a16:creationId xmlns:a16="http://schemas.microsoft.com/office/drawing/2014/main" id="{F6D03416-9CCD-6543-2BF1-E81D8DC1FDF3}"/>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19" name="Group 218">
                    <a:extLst>
                      <a:ext uri="{FF2B5EF4-FFF2-40B4-BE49-F238E27FC236}">
                        <a16:creationId xmlns:a16="http://schemas.microsoft.com/office/drawing/2014/main" id="{FDCDF11A-F8A0-F677-D675-25240A18CBC7}"/>
                      </a:ext>
                    </a:extLst>
                  </p:cNvPr>
                  <p:cNvGrpSpPr/>
                  <p:nvPr/>
                </p:nvGrpSpPr>
                <p:grpSpPr>
                  <a:xfrm>
                    <a:off x="1282885" y="2855864"/>
                    <a:ext cx="1964469" cy="1284208"/>
                    <a:chOff x="1282885" y="2855864"/>
                    <a:chExt cx="1964469" cy="1284208"/>
                  </a:xfrm>
                  <a:grpFill/>
                </p:grpSpPr>
                <p:cxnSp>
                  <p:nvCxnSpPr>
                    <p:cNvPr id="226" name="Straight Connector 225">
                      <a:extLst>
                        <a:ext uri="{FF2B5EF4-FFF2-40B4-BE49-F238E27FC236}">
                          <a16:creationId xmlns:a16="http://schemas.microsoft.com/office/drawing/2014/main" id="{AA786C1B-6A58-868A-B345-28C902496441}"/>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8" name="Straight Connector 227">
                      <a:extLst>
                        <a:ext uri="{FF2B5EF4-FFF2-40B4-BE49-F238E27FC236}">
                          <a16:creationId xmlns:a16="http://schemas.microsoft.com/office/drawing/2014/main" id="{664061FE-C9E1-2DAE-BFAF-918261D768A8}"/>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42" name="Straight Connector 241">
                      <a:extLst>
                        <a:ext uri="{FF2B5EF4-FFF2-40B4-BE49-F238E27FC236}">
                          <a16:creationId xmlns:a16="http://schemas.microsoft.com/office/drawing/2014/main" id="{777E4C80-0996-FAE1-E085-6593EDA223F5}"/>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45" name="Straight Connector 244">
                      <a:extLst>
                        <a:ext uri="{FF2B5EF4-FFF2-40B4-BE49-F238E27FC236}">
                          <a16:creationId xmlns:a16="http://schemas.microsoft.com/office/drawing/2014/main" id="{F09C168D-BF3B-3DA3-70CD-CFDE532EB0A3}"/>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52" name="Straight Connector 251">
                      <a:extLst>
                        <a:ext uri="{FF2B5EF4-FFF2-40B4-BE49-F238E27FC236}">
                          <a16:creationId xmlns:a16="http://schemas.microsoft.com/office/drawing/2014/main" id="{1B3C2D2C-C931-9DEA-1D05-76C79004DCE9}"/>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220" name="Group 219">
                    <a:extLst>
                      <a:ext uri="{FF2B5EF4-FFF2-40B4-BE49-F238E27FC236}">
                        <a16:creationId xmlns:a16="http://schemas.microsoft.com/office/drawing/2014/main" id="{F50AEFEB-5FB7-91F3-319D-673E8A945B15}"/>
                      </a:ext>
                    </a:extLst>
                  </p:cNvPr>
                  <p:cNvGrpSpPr/>
                  <p:nvPr/>
                </p:nvGrpSpPr>
                <p:grpSpPr>
                  <a:xfrm rot="5400000">
                    <a:off x="1351219" y="2855410"/>
                    <a:ext cx="1848039" cy="1306457"/>
                    <a:chOff x="4191000" y="1493731"/>
                    <a:chExt cx="1524000" cy="793930"/>
                  </a:xfrm>
                  <a:grpFill/>
                </p:grpSpPr>
                <p:cxnSp>
                  <p:nvCxnSpPr>
                    <p:cNvPr id="221" name="Straight Connector 220">
                      <a:extLst>
                        <a:ext uri="{FF2B5EF4-FFF2-40B4-BE49-F238E27FC236}">
                          <a16:creationId xmlns:a16="http://schemas.microsoft.com/office/drawing/2014/main" id="{8C313968-B5CD-B42C-9F9D-A4FBEB5E2792}"/>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2" name="Straight Connector 221">
                      <a:extLst>
                        <a:ext uri="{FF2B5EF4-FFF2-40B4-BE49-F238E27FC236}">
                          <a16:creationId xmlns:a16="http://schemas.microsoft.com/office/drawing/2014/main" id="{9D008529-2790-88E6-8363-43615241463B}"/>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3" name="Straight Connector 222">
                      <a:extLst>
                        <a:ext uri="{FF2B5EF4-FFF2-40B4-BE49-F238E27FC236}">
                          <a16:creationId xmlns:a16="http://schemas.microsoft.com/office/drawing/2014/main" id="{79FF7286-DBC7-1E76-36EE-ED2E946A7AC8}"/>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4" name="Straight Connector 223">
                      <a:extLst>
                        <a:ext uri="{FF2B5EF4-FFF2-40B4-BE49-F238E27FC236}">
                          <a16:creationId xmlns:a16="http://schemas.microsoft.com/office/drawing/2014/main" id="{F83784BD-0EE0-E613-AB12-683E1EAB4D83}"/>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5" name="Straight Connector 224">
                      <a:extLst>
                        <a:ext uri="{FF2B5EF4-FFF2-40B4-BE49-F238E27FC236}">
                          <a16:creationId xmlns:a16="http://schemas.microsoft.com/office/drawing/2014/main" id="{28303EB5-BC36-A1E3-FABD-3B6676EE8A59}"/>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84" name="Group 183">
                  <a:extLst>
                    <a:ext uri="{FF2B5EF4-FFF2-40B4-BE49-F238E27FC236}">
                      <a16:creationId xmlns:a16="http://schemas.microsoft.com/office/drawing/2014/main" id="{0D625021-3276-71AF-A135-1DD74C09CEE7}"/>
                    </a:ext>
                  </a:extLst>
                </p:cNvPr>
                <p:cNvGrpSpPr/>
                <p:nvPr/>
              </p:nvGrpSpPr>
              <p:grpSpPr>
                <a:xfrm>
                  <a:off x="1666854" y="2673769"/>
                  <a:ext cx="1745926" cy="1643625"/>
                  <a:chOff x="1282885" y="2540415"/>
                  <a:chExt cx="1964469" cy="1936433"/>
                </a:xfrm>
                <a:solidFill>
                  <a:srgbClr val="00B050"/>
                </a:solidFill>
              </p:grpSpPr>
              <p:sp>
                <p:nvSpPr>
                  <p:cNvPr id="205" name="Rectangle 204">
                    <a:extLst>
                      <a:ext uri="{FF2B5EF4-FFF2-40B4-BE49-F238E27FC236}">
                        <a16:creationId xmlns:a16="http://schemas.microsoft.com/office/drawing/2014/main" id="{FCAF7306-B4DA-27FE-2AC3-BF9E3EFEE4CD}"/>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06" name="Group 205">
                    <a:extLst>
                      <a:ext uri="{FF2B5EF4-FFF2-40B4-BE49-F238E27FC236}">
                        <a16:creationId xmlns:a16="http://schemas.microsoft.com/office/drawing/2014/main" id="{EFDF0978-165E-7A19-5DB1-E55BBC164069}"/>
                      </a:ext>
                    </a:extLst>
                  </p:cNvPr>
                  <p:cNvGrpSpPr/>
                  <p:nvPr/>
                </p:nvGrpSpPr>
                <p:grpSpPr>
                  <a:xfrm>
                    <a:off x="1282885" y="2855864"/>
                    <a:ext cx="1964469" cy="1284208"/>
                    <a:chOff x="1282885" y="2855864"/>
                    <a:chExt cx="1964469" cy="1284208"/>
                  </a:xfrm>
                  <a:grpFill/>
                </p:grpSpPr>
                <p:cxnSp>
                  <p:nvCxnSpPr>
                    <p:cNvPr id="213" name="Straight Connector 212">
                      <a:extLst>
                        <a:ext uri="{FF2B5EF4-FFF2-40B4-BE49-F238E27FC236}">
                          <a16:creationId xmlns:a16="http://schemas.microsoft.com/office/drawing/2014/main" id="{DE95183F-7D1E-0A78-A650-65C8AA48EC3F}"/>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4" name="Straight Connector 213">
                      <a:extLst>
                        <a:ext uri="{FF2B5EF4-FFF2-40B4-BE49-F238E27FC236}">
                          <a16:creationId xmlns:a16="http://schemas.microsoft.com/office/drawing/2014/main" id="{0D3C62EB-1CF8-5D57-4E0B-664A3ECA8E8C}"/>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5" name="Straight Connector 214">
                      <a:extLst>
                        <a:ext uri="{FF2B5EF4-FFF2-40B4-BE49-F238E27FC236}">
                          <a16:creationId xmlns:a16="http://schemas.microsoft.com/office/drawing/2014/main" id="{09FDA28F-DF6C-3FD8-A84E-C6CF245A3787}"/>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6" name="Straight Connector 215">
                      <a:extLst>
                        <a:ext uri="{FF2B5EF4-FFF2-40B4-BE49-F238E27FC236}">
                          <a16:creationId xmlns:a16="http://schemas.microsoft.com/office/drawing/2014/main" id="{E8F6870E-6F28-B85A-6D44-A7D49BE5A5E9}"/>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7" name="Straight Connector 216">
                      <a:extLst>
                        <a:ext uri="{FF2B5EF4-FFF2-40B4-BE49-F238E27FC236}">
                          <a16:creationId xmlns:a16="http://schemas.microsoft.com/office/drawing/2014/main" id="{94ABE9E9-EA84-9900-575E-4D4375B90E51}"/>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207" name="Group 206">
                    <a:extLst>
                      <a:ext uri="{FF2B5EF4-FFF2-40B4-BE49-F238E27FC236}">
                        <a16:creationId xmlns:a16="http://schemas.microsoft.com/office/drawing/2014/main" id="{9C1D1376-3223-E5F1-5E34-BF17FD680161}"/>
                      </a:ext>
                    </a:extLst>
                  </p:cNvPr>
                  <p:cNvGrpSpPr/>
                  <p:nvPr/>
                </p:nvGrpSpPr>
                <p:grpSpPr>
                  <a:xfrm rot="5400000">
                    <a:off x="1351219" y="2855410"/>
                    <a:ext cx="1848039" cy="1306457"/>
                    <a:chOff x="4191000" y="1493731"/>
                    <a:chExt cx="1524000" cy="793930"/>
                  </a:xfrm>
                  <a:grpFill/>
                </p:grpSpPr>
                <p:cxnSp>
                  <p:nvCxnSpPr>
                    <p:cNvPr id="208" name="Straight Connector 207">
                      <a:extLst>
                        <a:ext uri="{FF2B5EF4-FFF2-40B4-BE49-F238E27FC236}">
                          <a16:creationId xmlns:a16="http://schemas.microsoft.com/office/drawing/2014/main" id="{7E3652F7-5401-79C7-40E2-EAF0CC384F6A}"/>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9" name="Straight Connector 208">
                      <a:extLst>
                        <a:ext uri="{FF2B5EF4-FFF2-40B4-BE49-F238E27FC236}">
                          <a16:creationId xmlns:a16="http://schemas.microsoft.com/office/drawing/2014/main" id="{4F1DAE61-03F6-AF15-F2A3-8802207F5EF6}"/>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0" name="Straight Connector 209">
                      <a:extLst>
                        <a:ext uri="{FF2B5EF4-FFF2-40B4-BE49-F238E27FC236}">
                          <a16:creationId xmlns:a16="http://schemas.microsoft.com/office/drawing/2014/main" id="{4B692112-68A8-4491-20FB-680DCBA2FA84}"/>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1" name="Straight Connector 210">
                      <a:extLst>
                        <a:ext uri="{FF2B5EF4-FFF2-40B4-BE49-F238E27FC236}">
                          <a16:creationId xmlns:a16="http://schemas.microsoft.com/office/drawing/2014/main" id="{5DEA28B9-4852-F650-2DD4-80D724929DC3}"/>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2" name="Straight Connector 211">
                      <a:extLst>
                        <a:ext uri="{FF2B5EF4-FFF2-40B4-BE49-F238E27FC236}">
                          <a16:creationId xmlns:a16="http://schemas.microsoft.com/office/drawing/2014/main" id="{85BCFDC0-6F15-F927-B80B-1666ECCF57C8}"/>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85" name="Group 184">
                  <a:extLst>
                    <a:ext uri="{FF2B5EF4-FFF2-40B4-BE49-F238E27FC236}">
                      <a16:creationId xmlns:a16="http://schemas.microsoft.com/office/drawing/2014/main" id="{585C4942-2403-7E81-1F75-3D9F29ABE55F}"/>
                    </a:ext>
                  </a:extLst>
                </p:cNvPr>
                <p:cNvGrpSpPr/>
                <p:nvPr/>
              </p:nvGrpSpPr>
              <p:grpSpPr>
                <a:xfrm>
                  <a:off x="1530712" y="2827513"/>
                  <a:ext cx="1745926" cy="1643625"/>
                  <a:chOff x="1282885" y="2540415"/>
                  <a:chExt cx="1964469" cy="1936433"/>
                </a:xfrm>
              </p:grpSpPr>
              <p:sp>
                <p:nvSpPr>
                  <p:cNvPr id="186" name="Rectangle 185">
                    <a:extLst>
                      <a:ext uri="{FF2B5EF4-FFF2-40B4-BE49-F238E27FC236}">
                        <a16:creationId xmlns:a16="http://schemas.microsoft.com/office/drawing/2014/main" id="{36C459AF-06FC-C8ED-7A16-7B4AD06B5663}"/>
                      </a:ext>
                    </a:extLst>
                  </p:cNvPr>
                  <p:cNvSpPr/>
                  <p:nvPr/>
                </p:nvSpPr>
                <p:spPr bwMode="auto">
                  <a:xfrm>
                    <a:off x="1282886" y="2540415"/>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87" name="Group 186">
                    <a:extLst>
                      <a:ext uri="{FF2B5EF4-FFF2-40B4-BE49-F238E27FC236}">
                        <a16:creationId xmlns:a16="http://schemas.microsoft.com/office/drawing/2014/main" id="{75E5291E-682F-2D07-91EE-7B27F0210E80}"/>
                      </a:ext>
                    </a:extLst>
                  </p:cNvPr>
                  <p:cNvGrpSpPr/>
                  <p:nvPr/>
                </p:nvGrpSpPr>
                <p:grpSpPr>
                  <a:xfrm>
                    <a:off x="1282885" y="2855864"/>
                    <a:ext cx="1964469" cy="1284208"/>
                    <a:chOff x="1282885" y="2855864"/>
                    <a:chExt cx="1964469" cy="1284208"/>
                  </a:xfrm>
                </p:grpSpPr>
                <p:cxnSp>
                  <p:nvCxnSpPr>
                    <p:cNvPr id="200" name="Straight Connector 199">
                      <a:extLst>
                        <a:ext uri="{FF2B5EF4-FFF2-40B4-BE49-F238E27FC236}">
                          <a16:creationId xmlns:a16="http://schemas.microsoft.com/office/drawing/2014/main" id="{74A0C44A-9A57-57AF-07F2-72AFB721C548}"/>
                        </a:ext>
                      </a:extLst>
                    </p:cNvPr>
                    <p:cNvCxnSpPr/>
                    <p:nvPr/>
                  </p:nvCxnSpPr>
                  <p:spPr bwMode="auto">
                    <a:xfrm>
                      <a:off x="1282886" y="2855864"/>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01" name="Straight Connector 200">
                      <a:extLst>
                        <a:ext uri="{FF2B5EF4-FFF2-40B4-BE49-F238E27FC236}">
                          <a16:creationId xmlns:a16="http://schemas.microsoft.com/office/drawing/2014/main" id="{2C6A986D-C168-A95A-B19F-9023862512AE}"/>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02" name="Straight Connector 201">
                      <a:extLst>
                        <a:ext uri="{FF2B5EF4-FFF2-40B4-BE49-F238E27FC236}">
                          <a16:creationId xmlns:a16="http://schemas.microsoft.com/office/drawing/2014/main" id="{34C8F293-05A6-659F-93E4-C64AB6784E9A}"/>
                        </a:ext>
                      </a:extLst>
                    </p:cNvPr>
                    <p:cNvCxnSpPr/>
                    <p:nvPr/>
                  </p:nvCxnSpPr>
                  <p:spPr bwMode="auto">
                    <a:xfrm>
                      <a:off x="1282886" y="3497968"/>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03" name="Straight Connector 202">
                      <a:extLst>
                        <a:ext uri="{FF2B5EF4-FFF2-40B4-BE49-F238E27FC236}">
                          <a16:creationId xmlns:a16="http://schemas.microsoft.com/office/drawing/2014/main" id="{B46867CB-1B9E-53DC-5901-CA62D3E253F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04" name="Straight Connector 203">
                      <a:extLst>
                        <a:ext uri="{FF2B5EF4-FFF2-40B4-BE49-F238E27FC236}">
                          <a16:creationId xmlns:a16="http://schemas.microsoft.com/office/drawing/2014/main" id="{2042FE18-A763-410D-61A0-12D744595BC9}"/>
                        </a:ext>
                      </a:extLst>
                    </p:cNvPr>
                    <p:cNvCxnSpPr/>
                    <p:nvPr/>
                  </p:nvCxnSpPr>
                  <p:spPr bwMode="auto">
                    <a:xfrm>
                      <a:off x="1282886" y="4140072"/>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88" name="Group 187">
                    <a:extLst>
                      <a:ext uri="{FF2B5EF4-FFF2-40B4-BE49-F238E27FC236}">
                        <a16:creationId xmlns:a16="http://schemas.microsoft.com/office/drawing/2014/main" id="{AF013809-128A-C14D-DAA8-302131A0942E}"/>
                      </a:ext>
                    </a:extLst>
                  </p:cNvPr>
                  <p:cNvGrpSpPr/>
                  <p:nvPr/>
                </p:nvGrpSpPr>
                <p:grpSpPr>
                  <a:xfrm rot="5400000">
                    <a:off x="1351219" y="2855410"/>
                    <a:ext cx="1848039" cy="1306457"/>
                    <a:chOff x="4191000" y="1493731"/>
                    <a:chExt cx="1524000" cy="793930"/>
                  </a:xfrm>
                  <a:solidFill>
                    <a:srgbClr val="FF0000"/>
                  </a:solidFill>
                </p:grpSpPr>
                <p:cxnSp>
                  <p:nvCxnSpPr>
                    <p:cNvPr id="189" name="Straight Connector 188">
                      <a:extLst>
                        <a:ext uri="{FF2B5EF4-FFF2-40B4-BE49-F238E27FC236}">
                          <a16:creationId xmlns:a16="http://schemas.microsoft.com/office/drawing/2014/main" id="{39173BC8-0DD2-F28D-8BDB-CA770E33D5B6}"/>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3" name="Straight Connector 192">
                      <a:extLst>
                        <a:ext uri="{FF2B5EF4-FFF2-40B4-BE49-F238E27FC236}">
                          <a16:creationId xmlns:a16="http://schemas.microsoft.com/office/drawing/2014/main" id="{09A406F6-73E3-183E-E63C-1B194DC91F86}"/>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4" name="Straight Connector 193">
                      <a:extLst>
                        <a:ext uri="{FF2B5EF4-FFF2-40B4-BE49-F238E27FC236}">
                          <a16:creationId xmlns:a16="http://schemas.microsoft.com/office/drawing/2014/main" id="{5F80CBD0-401C-5850-5EFF-3B34DF3F826F}"/>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5" name="Straight Connector 194">
                      <a:extLst>
                        <a:ext uri="{FF2B5EF4-FFF2-40B4-BE49-F238E27FC236}">
                          <a16:creationId xmlns:a16="http://schemas.microsoft.com/office/drawing/2014/main" id="{564E8E85-0AE5-2D0B-F481-0A5D90AD41C8}"/>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6" name="Straight Connector 195">
                      <a:extLst>
                        <a:ext uri="{FF2B5EF4-FFF2-40B4-BE49-F238E27FC236}">
                          <a16:creationId xmlns:a16="http://schemas.microsoft.com/office/drawing/2014/main" id="{A2E7E204-2A7B-4B3B-CDDF-C893F3DC9812}"/>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sp>
            <p:nvSpPr>
              <p:cNvPr id="253" name="TextBox 252">
                <a:extLst>
                  <a:ext uri="{FF2B5EF4-FFF2-40B4-BE49-F238E27FC236}">
                    <a16:creationId xmlns:a16="http://schemas.microsoft.com/office/drawing/2014/main" id="{B5B35DD0-8976-9744-39CC-9508A871A8B2}"/>
                  </a:ext>
                </a:extLst>
              </p:cNvPr>
              <p:cNvSpPr txBox="1"/>
              <p:nvPr/>
            </p:nvSpPr>
            <p:spPr>
              <a:xfrm>
                <a:off x="350964" y="1546924"/>
                <a:ext cx="258636" cy="492443"/>
              </a:xfrm>
              <a:prstGeom prst="rect">
                <a:avLst/>
              </a:prstGeom>
              <a:noFill/>
            </p:spPr>
            <p:txBody>
              <a:bodyPr wrap="square" lIns="0" tIns="0" rIns="0" bIns="0">
                <a:spAutoFit/>
              </a:bodyPr>
              <a:lstStyle/>
              <a:p>
                <a:pPr algn="ctr"/>
                <a:r>
                  <a:rPr lang="en-US" sz="3200" dirty="0">
                    <a:solidFill>
                      <a:schemeClr val="bg1"/>
                    </a:solidFill>
                  </a:rPr>
                  <a:t>8</a:t>
                </a:r>
              </a:p>
            </p:txBody>
          </p:sp>
        </p:grpSp>
        <p:grpSp>
          <p:nvGrpSpPr>
            <p:cNvPr id="260" name="Group 259">
              <a:extLst>
                <a:ext uri="{FF2B5EF4-FFF2-40B4-BE49-F238E27FC236}">
                  <a16:creationId xmlns:a16="http://schemas.microsoft.com/office/drawing/2014/main" id="{B5731160-F8E5-3960-A2AF-3577C7E04DED}"/>
                </a:ext>
              </a:extLst>
            </p:cNvPr>
            <p:cNvGrpSpPr/>
            <p:nvPr/>
          </p:nvGrpSpPr>
          <p:grpSpPr>
            <a:xfrm>
              <a:off x="6135571" y="1085353"/>
              <a:ext cx="837118" cy="1612811"/>
              <a:chOff x="6135571" y="1085353"/>
              <a:chExt cx="837118" cy="1612811"/>
            </a:xfrm>
          </p:grpSpPr>
          <p:cxnSp>
            <p:nvCxnSpPr>
              <p:cNvPr id="146" name="Straight Arrow Connector 145">
                <a:extLst>
                  <a:ext uri="{FF2B5EF4-FFF2-40B4-BE49-F238E27FC236}">
                    <a16:creationId xmlns:a16="http://schemas.microsoft.com/office/drawing/2014/main" id="{B018DE83-0A89-8490-A598-B3C5342D7058}"/>
                  </a:ext>
                </a:extLst>
              </p:cNvPr>
              <p:cNvCxnSpPr/>
              <p:nvPr/>
            </p:nvCxnSpPr>
            <p:spPr bwMode="auto">
              <a:xfrm>
                <a:off x="6135571" y="1859744"/>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2" name="Group 151">
                <a:extLst>
                  <a:ext uri="{FF2B5EF4-FFF2-40B4-BE49-F238E27FC236}">
                    <a16:creationId xmlns:a16="http://schemas.microsoft.com/office/drawing/2014/main" id="{5AA996D8-CCA8-7602-C17D-9E9ED8C208E2}"/>
                  </a:ext>
                </a:extLst>
              </p:cNvPr>
              <p:cNvGrpSpPr/>
              <p:nvPr/>
            </p:nvGrpSpPr>
            <p:grpSpPr>
              <a:xfrm>
                <a:off x="6488939" y="1085353"/>
                <a:ext cx="483750" cy="1612811"/>
                <a:chOff x="6477000" y="996556"/>
                <a:chExt cx="483750" cy="1612811"/>
              </a:xfrm>
            </p:grpSpPr>
            <p:grpSp>
              <p:nvGrpSpPr>
                <p:cNvPr id="137" name="Group 136">
                  <a:extLst>
                    <a:ext uri="{FF2B5EF4-FFF2-40B4-BE49-F238E27FC236}">
                      <a16:creationId xmlns:a16="http://schemas.microsoft.com/office/drawing/2014/main" id="{6B6CEB66-85D2-D44C-8380-9E15E9EFAFE0}"/>
                    </a:ext>
                  </a:extLst>
                </p:cNvPr>
                <p:cNvGrpSpPr/>
                <p:nvPr/>
              </p:nvGrpSpPr>
              <p:grpSpPr>
                <a:xfrm>
                  <a:off x="6583799" y="1287552"/>
                  <a:ext cx="257309" cy="1049369"/>
                  <a:chOff x="6201526" y="1646074"/>
                  <a:chExt cx="206422" cy="846521"/>
                </a:xfrm>
              </p:grpSpPr>
              <p:sp>
                <p:nvSpPr>
                  <p:cNvPr id="138" name="Rectangle 137">
                    <a:extLst>
                      <a:ext uri="{FF2B5EF4-FFF2-40B4-BE49-F238E27FC236}">
                        <a16:creationId xmlns:a16="http://schemas.microsoft.com/office/drawing/2014/main" id="{6030054C-1E20-D5E4-432A-EF92C8A3B6F8}"/>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0" name="Oval 139">
                    <a:extLst>
                      <a:ext uri="{FF2B5EF4-FFF2-40B4-BE49-F238E27FC236}">
                        <a16:creationId xmlns:a16="http://schemas.microsoft.com/office/drawing/2014/main" id="{256C5F1A-E388-6DFB-AA54-A0632C674CC1}"/>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1" name="Oval 140">
                    <a:extLst>
                      <a:ext uri="{FF2B5EF4-FFF2-40B4-BE49-F238E27FC236}">
                        <a16:creationId xmlns:a16="http://schemas.microsoft.com/office/drawing/2014/main" id="{F74FFEC3-BA7C-8239-D4EF-3A2EACBD0D6B}"/>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2" name="Oval 141">
                    <a:extLst>
                      <a:ext uri="{FF2B5EF4-FFF2-40B4-BE49-F238E27FC236}">
                        <a16:creationId xmlns:a16="http://schemas.microsoft.com/office/drawing/2014/main" id="{D5ABEAD2-AD2D-9D83-41FA-85A065C1DE04}"/>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3" name="Oval 142">
                    <a:extLst>
                      <a:ext uri="{FF2B5EF4-FFF2-40B4-BE49-F238E27FC236}">
                        <a16:creationId xmlns:a16="http://schemas.microsoft.com/office/drawing/2014/main" id="{DA262C32-FCAB-1576-D9D5-16E6BD015523}"/>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5" name="TextBox 144">
                    <a:extLst>
                      <a:ext uri="{FF2B5EF4-FFF2-40B4-BE49-F238E27FC236}">
                        <a16:creationId xmlns:a16="http://schemas.microsoft.com/office/drawing/2014/main" id="{E5FE1D56-F092-4AB1-9C52-92493ACA402B}"/>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sp>
              <p:nvSpPr>
                <p:cNvPr id="150" name="TextBox 149">
                  <a:extLst>
                    <a:ext uri="{FF2B5EF4-FFF2-40B4-BE49-F238E27FC236}">
                      <a16:creationId xmlns:a16="http://schemas.microsoft.com/office/drawing/2014/main" id="{B22071F9-7021-6D7F-85E1-964380467ED2}"/>
                    </a:ext>
                  </a:extLst>
                </p:cNvPr>
                <p:cNvSpPr txBox="1"/>
                <p:nvPr/>
              </p:nvSpPr>
              <p:spPr>
                <a:xfrm>
                  <a:off x="6583799" y="2393923"/>
                  <a:ext cx="326990" cy="215444"/>
                </a:xfrm>
                <a:prstGeom prst="rect">
                  <a:avLst/>
                </a:prstGeom>
                <a:noFill/>
              </p:spPr>
              <p:txBody>
                <a:bodyPr wrap="square" lIns="0" tIns="0" rIns="0" bIns="0">
                  <a:spAutoFit/>
                </a:bodyPr>
                <a:lstStyle/>
                <a:p>
                  <a:r>
                    <a:rPr lang="en-US" sz="1400" dirty="0"/>
                    <a:t>120</a:t>
                  </a:r>
                </a:p>
              </p:txBody>
            </p:sp>
            <p:sp>
              <p:nvSpPr>
                <p:cNvPr id="151" name="TextBox 150">
                  <a:extLst>
                    <a:ext uri="{FF2B5EF4-FFF2-40B4-BE49-F238E27FC236}">
                      <a16:creationId xmlns:a16="http://schemas.microsoft.com/office/drawing/2014/main" id="{19859732-AB52-D0D6-88BA-7EE4E20D5F18}"/>
                    </a:ext>
                  </a:extLst>
                </p:cNvPr>
                <p:cNvSpPr txBox="1"/>
                <p:nvPr/>
              </p:nvSpPr>
              <p:spPr>
                <a:xfrm>
                  <a:off x="6477000" y="996556"/>
                  <a:ext cx="483750" cy="276999"/>
                </a:xfrm>
                <a:prstGeom prst="rect">
                  <a:avLst/>
                </a:prstGeom>
                <a:noFill/>
                <a:ln w="12700">
                  <a:noFill/>
                </a:ln>
              </p:spPr>
              <p:txBody>
                <a:bodyPr wrap="square" lIns="0" tIns="0" rIns="0" bIns="0" rtlCol="0">
                  <a:spAutoFit/>
                </a:bodyPr>
                <a:lstStyle/>
                <a:p>
                  <a:r>
                    <a:rPr lang="en-US" dirty="0"/>
                    <a:t>FC 3</a:t>
                  </a:r>
                </a:p>
              </p:txBody>
            </p:sp>
          </p:grpSp>
          <p:sp>
            <p:nvSpPr>
              <p:cNvPr id="256" name="TextBox 255">
                <a:extLst>
                  <a:ext uri="{FF2B5EF4-FFF2-40B4-BE49-F238E27FC236}">
                    <a16:creationId xmlns:a16="http://schemas.microsoft.com/office/drawing/2014/main" id="{BF6C140E-D9D6-F3B2-F6AE-72AC6B2D56BE}"/>
                  </a:ext>
                </a:extLst>
              </p:cNvPr>
              <p:cNvSpPr txBox="1"/>
              <p:nvPr/>
            </p:nvSpPr>
            <p:spPr>
              <a:xfrm>
                <a:off x="6210713" y="1587865"/>
                <a:ext cx="398443" cy="246221"/>
              </a:xfrm>
              <a:prstGeom prst="rect">
                <a:avLst/>
              </a:prstGeom>
              <a:noFill/>
            </p:spPr>
            <p:txBody>
              <a:bodyPr wrap="square" lIns="0" tIns="0" rIns="0" bIns="0">
                <a:spAutoFit/>
              </a:bodyPr>
              <a:lstStyle/>
              <a:p>
                <a:r>
                  <a:rPr lang="en-US" sz="1600" dirty="0"/>
                  <a:t>W</a:t>
                </a:r>
                <a:r>
                  <a:rPr lang="en-US" sz="1600" baseline="30000" dirty="0"/>
                  <a:t>[3]</a:t>
                </a:r>
                <a:endParaRPr lang="en-US" sz="1600" dirty="0"/>
              </a:p>
            </p:txBody>
          </p:sp>
        </p:grpSp>
        <p:grpSp>
          <p:nvGrpSpPr>
            <p:cNvPr id="261" name="Group 260">
              <a:extLst>
                <a:ext uri="{FF2B5EF4-FFF2-40B4-BE49-F238E27FC236}">
                  <a16:creationId xmlns:a16="http://schemas.microsoft.com/office/drawing/2014/main" id="{87C0F533-AD9A-DBF2-EBBC-DEC46ECDDD69}"/>
                </a:ext>
              </a:extLst>
            </p:cNvPr>
            <p:cNvGrpSpPr/>
            <p:nvPr/>
          </p:nvGrpSpPr>
          <p:grpSpPr>
            <a:xfrm>
              <a:off x="6954872" y="1095344"/>
              <a:ext cx="856017" cy="1618667"/>
              <a:chOff x="6954872" y="1095344"/>
              <a:chExt cx="856017" cy="1618667"/>
            </a:xfrm>
          </p:grpSpPr>
          <p:grpSp>
            <p:nvGrpSpPr>
              <p:cNvPr id="154" name="Group 153">
                <a:extLst>
                  <a:ext uri="{FF2B5EF4-FFF2-40B4-BE49-F238E27FC236}">
                    <a16:creationId xmlns:a16="http://schemas.microsoft.com/office/drawing/2014/main" id="{DE1704A9-8B6F-3D33-4741-EF0AC9D0269C}"/>
                  </a:ext>
                </a:extLst>
              </p:cNvPr>
              <p:cNvGrpSpPr/>
              <p:nvPr/>
            </p:nvGrpSpPr>
            <p:grpSpPr>
              <a:xfrm>
                <a:off x="7327139" y="1095344"/>
                <a:ext cx="483750" cy="1618667"/>
                <a:chOff x="6477000" y="996556"/>
                <a:chExt cx="483750" cy="1618667"/>
              </a:xfrm>
            </p:grpSpPr>
            <p:grpSp>
              <p:nvGrpSpPr>
                <p:cNvPr id="155" name="Group 154">
                  <a:extLst>
                    <a:ext uri="{FF2B5EF4-FFF2-40B4-BE49-F238E27FC236}">
                      <a16:creationId xmlns:a16="http://schemas.microsoft.com/office/drawing/2014/main" id="{6B4EDC04-EEC7-6CC1-7A0D-D47DB49068FD}"/>
                    </a:ext>
                  </a:extLst>
                </p:cNvPr>
                <p:cNvGrpSpPr/>
                <p:nvPr/>
              </p:nvGrpSpPr>
              <p:grpSpPr>
                <a:xfrm>
                  <a:off x="6583799" y="1287552"/>
                  <a:ext cx="257309" cy="1049369"/>
                  <a:chOff x="6201526" y="1646074"/>
                  <a:chExt cx="206422" cy="846521"/>
                </a:xfrm>
              </p:grpSpPr>
              <p:sp>
                <p:nvSpPr>
                  <p:cNvPr id="158" name="Rectangle 157">
                    <a:extLst>
                      <a:ext uri="{FF2B5EF4-FFF2-40B4-BE49-F238E27FC236}">
                        <a16:creationId xmlns:a16="http://schemas.microsoft.com/office/drawing/2014/main" id="{7998D5D4-83EE-1EF2-6670-DF8CE7ACFB91}"/>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59" name="Oval 158">
                    <a:extLst>
                      <a:ext uri="{FF2B5EF4-FFF2-40B4-BE49-F238E27FC236}">
                        <a16:creationId xmlns:a16="http://schemas.microsoft.com/office/drawing/2014/main" id="{C35505E1-B38A-E486-514E-32AC9D8A3A5C}"/>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60" name="Oval 159">
                    <a:extLst>
                      <a:ext uri="{FF2B5EF4-FFF2-40B4-BE49-F238E27FC236}">
                        <a16:creationId xmlns:a16="http://schemas.microsoft.com/office/drawing/2014/main" id="{74D60E45-1C9E-EB6E-3CFD-E7E44D943CB1}"/>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61" name="Oval 160">
                    <a:extLst>
                      <a:ext uri="{FF2B5EF4-FFF2-40B4-BE49-F238E27FC236}">
                        <a16:creationId xmlns:a16="http://schemas.microsoft.com/office/drawing/2014/main" id="{D8D29540-20F6-7CC6-AAB0-96869F14D36B}"/>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62" name="Oval 161">
                    <a:extLst>
                      <a:ext uri="{FF2B5EF4-FFF2-40B4-BE49-F238E27FC236}">
                        <a16:creationId xmlns:a16="http://schemas.microsoft.com/office/drawing/2014/main" id="{40026551-D2A1-813E-A076-81A2FB84EBB7}"/>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63" name="TextBox 162">
                    <a:extLst>
                      <a:ext uri="{FF2B5EF4-FFF2-40B4-BE49-F238E27FC236}">
                        <a16:creationId xmlns:a16="http://schemas.microsoft.com/office/drawing/2014/main" id="{6094B7AE-41DA-44FF-CACC-F36D8054E7E2}"/>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sp>
              <p:nvSpPr>
                <p:cNvPr id="156" name="TextBox 155">
                  <a:extLst>
                    <a:ext uri="{FF2B5EF4-FFF2-40B4-BE49-F238E27FC236}">
                      <a16:creationId xmlns:a16="http://schemas.microsoft.com/office/drawing/2014/main" id="{62B89E8F-1037-7A6C-B69B-FD6AF822D2FB}"/>
                    </a:ext>
                  </a:extLst>
                </p:cNvPr>
                <p:cNvSpPr txBox="1"/>
                <p:nvPr/>
              </p:nvSpPr>
              <p:spPr>
                <a:xfrm>
                  <a:off x="6642227" y="2393922"/>
                  <a:ext cx="268561" cy="221301"/>
                </a:xfrm>
                <a:prstGeom prst="rect">
                  <a:avLst/>
                </a:prstGeom>
                <a:noFill/>
              </p:spPr>
              <p:txBody>
                <a:bodyPr wrap="square" lIns="0" tIns="0" rIns="0" bIns="0">
                  <a:spAutoFit/>
                </a:bodyPr>
                <a:lstStyle/>
                <a:p>
                  <a:r>
                    <a:rPr lang="en-US" sz="1400" dirty="0"/>
                    <a:t>84</a:t>
                  </a:r>
                </a:p>
              </p:txBody>
            </p:sp>
            <p:sp>
              <p:nvSpPr>
                <p:cNvPr id="157" name="TextBox 156">
                  <a:extLst>
                    <a:ext uri="{FF2B5EF4-FFF2-40B4-BE49-F238E27FC236}">
                      <a16:creationId xmlns:a16="http://schemas.microsoft.com/office/drawing/2014/main" id="{2D18C1EA-A369-3F12-C16C-D77BD2587BEB}"/>
                    </a:ext>
                  </a:extLst>
                </p:cNvPr>
                <p:cNvSpPr txBox="1"/>
                <p:nvPr/>
              </p:nvSpPr>
              <p:spPr>
                <a:xfrm>
                  <a:off x="6477000" y="996556"/>
                  <a:ext cx="483750" cy="276999"/>
                </a:xfrm>
                <a:prstGeom prst="rect">
                  <a:avLst/>
                </a:prstGeom>
                <a:noFill/>
                <a:ln w="12700">
                  <a:noFill/>
                </a:ln>
              </p:spPr>
              <p:txBody>
                <a:bodyPr wrap="square" lIns="0" tIns="0" rIns="0" bIns="0" rtlCol="0">
                  <a:spAutoFit/>
                </a:bodyPr>
                <a:lstStyle/>
                <a:p>
                  <a:r>
                    <a:rPr lang="en-US" dirty="0"/>
                    <a:t>FC 4</a:t>
                  </a:r>
                </a:p>
              </p:txBody>
            </p:sp>
          </p:grpSp>
          <p:sp>
            <p:nvSpPr>
              <p:cNvPr id="257" name="TextBox 256">
                <a:extLst>
                  <a:ext uri="{FF2B5EF4-FFF2-40B4-BE49-F238E27FC236}">
                    <a16:creationId xmlns:a16="http://schemas.microsoft.com/office/drawing/2014/main" id="{66431A85-BF4F-5FBB-1F8D-7155EE4681A4}"/>
                  </a:ext>
                </a:extLst>
              </p:cNvPr>
              <p:cNvSpPr txBox="1"/>
              <p:nvPr/>
            </p:nvSpPr>
            <p:spPr>
              <a:xfrm>
                <a:off x="6954872" y="1597066"/>
                <a:ext cx="398443" cy="246221"/>
              </a:xfrm>
              <a:prstGeom prst="rect">
                <a:avLst/>
              </a:prstGeom>
              <a:noFill/>
            </p:spPr>
            <p:txBody>
              <a:bodyPr wrap="square" lIns="0" tIns="0" rIns="0" bIns="0">
                <a:spAutoFit/>
              </a:bodyPr>
              <a:lstStyle/>
              <a:p>
                <a:r>
                  <a:rPr lang="en-US" sz="1600" dirty="0"/>
                  <a:t>W</a:t>
                </a:r>
                <a:r>
                  <a:rPr lang="en-US" sz="1600" baseline="30000" dirty="0"/>
                  <a:t>[4]</a:t>
                </a:r>
                <a:endParaRPr lang="en-US" sz="1600" dirty="0"/>
              </a:p>
            </p:txBody>
          </p:sp>
        </p:grpSp>
        <p:sp>
          <p:nvSpPr>
            <p:cNvPr id="258" name="TextBox 257">
              <a:extLst>
                <a:ext uri="{FF2B5EF4-FFF2-40B4-BE49-F238E27FC236}">
                  <a16:creationId xmlns:a16="http://schemas.microsoft.com/office/drawing/2014/main" id="{3E17D2B6-820F-BC5D-9F83-CBA21DF6DFE5}"/>
                </a:ext>
              </a:extLst>
            </p:cNvPr>
            <p:cNvSpPr txBox="1"/>
            <p:nvPr/>
          </p:nvSpPr>
          <p:spPr>
            <a:xfrm>
              <a:off x="7769467" y="1578895"/>
              <a:ext cx="398443" cy="246221"/>
            </a:xfrm>
            <a:prstGeom prst="rect">
              <a:avLst/>
            </a:prstGeom>
            <a:noFill/>
          </p:spPr>
          <p:txBody>
            <a:bodyPr wrap="square" lIns="0" tIns="0" rIns="0" bIns="0">
              <a:spAutoFit/>
            </a:bodyPr>
            <a:lstStyle/>
            <a:p>
              <a:r>
                <a:rPr lang="en-US" sz="1600" dirty="0"/>
                <a:t>W</a:t>
              </a:r>
              <a:r>
                <a:rPr lang="en-US" sz="1600" baseline="30000" dirty="0"/>
                <a:t>[5]</a:t>
              </a:r>
              <a:endParaRPr lang="en-US" sz="1600" dirty="0"/>
            </a:p>
          </p:txBody>
        </p:sp>
        <p:grpSp>
          <p:nvGrpSpPr>
            <p:cNvPr id="262" name="Group 261">
              <a:extLst>
                <a:ext uri="{FF2B5EF4-FFF2-40B4-BE49-F238E27FC236}">
                  <a16:creationId xmlns:a16="http://schemas.microsoft.com/office/drawing/2014/main" id="{A340FF92-FE9B-333C-C57D-2E12D6BCB482}"/>
                </a:ext>
              </a:extLst>
            </p:cNvPr>
            <p:cNvGrpSpPr/>
            <p:nvPr/>
          </p:nvGrpSpPr>
          <p:grpSpPr>
            <a:xfrm>
              <a:off x="7776257" y="1769410"/>
              <a:ext cx="662079" cy="173734"/>
              <a:chOff x="7776257" y="1769410"/>
              <a:chExt cx="662079" cy="173734"/>
            </a:xfrm>
          </p:grpSpPr>
          <p:sp>
            <p:nvSpPr>
              <p:cNvPr id="183" name="Oval 182">
                <a:extLst>
                  <a:ext uri="{FF2B5EF4-FFF2-40B4-BE49-F238E27FC236}">
                    <a16:creationId xmlns:a16="http://schemas.microsoft.com/office/drawing/2014/main" id="{68895FC0-9412-FE8A-A2E5-952139198D58}"/>
                  </a:ext>
                </a:extLst>
              </p:cNvPr>
              <p:cNvSpPr/>
              <p:nvPr/>
            </p:nvSpPr>
            <p:spPr bwMode="auto">
              <a:xfrm>
                <a:off x="8232139" y="1769410"/>
                <a:ext cx="206197" cy="173734"/>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2000"/>
              </a:p>
            </p:txBody>
          </p:sp>
          <p:cxnSp>
            <p:nvCxnSpPr>
              <p:cNvPr id="259" name="Straight Arrow Connector 258">
                <a:extLst>
                  <a:ext uri="{FF2B5EF4-FFF2-40B4-BE49-F238E27FC236}">
                    <a16:creationId xmlns:a16="http://schemas.microsoft.com/office/drawing/2014/main" id="{B50E98FF-2B82-F378-8D7B-2523D30ECBAA}"/>
                  </a:ext>
                </a:extLst>
              </p:cNvPr>
              <p:cNvCxnSpPr/>
              <p:nvPr/>
            </p:nvCxnSpPr>
            <p:spPr bwMode="auto">
              <a:xfrm>
                <a:off x="7776257" y="1877730"/>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64" name="TextBox 263">
            <a:extLst>
              <a:ext uri="{FF2B5EF4-FFF2-40B4-BE49-F238E27FC236}">
                <a16:creationId xmlns:a16="http://schemas.microsoft.com/office/drawing/2014/main" id="{722A1827-68A1-2DB2-B191-419491B11C0E}"/>
              </a:ext>
            </a:extLst>
          </p:cNvPr>
          <p:cNvSpPr txBox="1"/>
          <p:nvPr/>
        </p:nvSpPr>
        <p:spPr>
          <a:xfrm rot="19376146">
            <a:off x="7826097" y="2221574"/>
            <a:ext cx="1324528" cy="369332"/>
          </a:xfrm>
          <a:prstGeom prst="rect">
            <a:avLst/>
          </a:prstGeom>
          <a:noFill/>
          <a:ln w="12700">
            <a:noFill/>
          </a:ln>
        </p:spPr>
        <p:txBody>
          <a:bodyPr wrap="square" lIns="0" tIns="0" rIns="0" bIns="0" rtlCol="0">
            <a:spAutoFit/>
          </a:bodyPr>
          <a:lstStyle/>
          <a:p>
            <a:pPr algn="ctr"/>
            <a:r>
              <a:rPr lang="en-US" baseline="30000" dirty="0"/>
              <a:t>Classify:</a:t>
            </a:r>
            <a:br>
              <a:rPr lang="en-US" baseline="30000" dirty="0"/>
            </a:br>
            <a:r>
              <a:rPr lang="en-US" baseline="30000" dirty="0"/>
              <a:t>0.1.2.3.4.5.6.7.8.9.</a:t>
            </a:r>
          </a:p>
        </p:txBody>
      </p:sp>
    </p:spTree>
    <p:extLst>
      <p:ext uri="{BB962C8B-B14F-4D97-AF65-F5344CB8AC3E}">
        <p14:creationId xmlns:p14="http://schemas.microsoft.com/office/powerpoint/2010/main" val="427462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2943-FCC9-0D98-A647-87E90BDDF7C3}"/>
              </a:ext>
            </a:extLst>
          </p:cNvPr>
          <p:cNvSpPr>
            <a:spLocks noGrp="1"/>
          </p:cNvSpPr>
          <p:nvPr>
            <p:ph type="title"/>
          </p:nvPr>
        </p:nvSpPr>
        <p:spPr>
          <a:xfrm>
            <a:off x="1393827" y="285750"/>
            <a:ext cx="7445373" cy="490538"/>
          </a:xfrm>
        </p:spPr>
        <p:txBody>
          <a:bodyPr/>
          <a:lstStyle/>
          <a:p>
            <a:r>
              <a:rPr lang="en-US" dirty="0"/>
              <a:t>Types of Convolutional Neural Networks</a:t>
            </a:r>
          </a:p>
        </p:txBody>
      </p:sp>
      <p:sp>
        <p:nvSpPr>
          <p:cNvPr id="3" name="Content Placeholder 2">
            <a:extLst>
              <a:ext uri="{FF2B5EF4-FFF2-40B4-BE49-F238E27FC236}">
                <a16:creationId xmlns:a16="http://schemas.microsoft.com/office/drawing/2014/main" id="{5BAE4EDB-4B87-992A-3730-A6DA2127A43C}"/>
              </a:ext>
            </a:extLst>
          </p:cNvPr>
          <p:cNvSpPr>
            <a:spLocks noGrp="1"/>
          </p:cNvSpPr>
          <p:nvPr>
            <p:ph idx="1"/>
          </p:nvPr>
        </p:nvSpPr>
        <p:spPr>
          <a:xfrm>
            <a:off x="1219200" y="1657350"/>
            <a:ext cx="5486400" cy="1828800"/>
          </a:xfrm>
        </p:spPr>
        <p:txBody>
          <a:bodyPr/>
          <a:lstStyle/>
          <a:p>
            <a:pPr marL="0" indent="0">
              <a:buNone/>
            </a:pPr>
            <a:r>
              <a:rPr lang="en-US" dirty="0"/>
              <a:t>Convolutional Neural Networks may have the following types of layers:</a:t>
            </a:r>
          </a:p>
          <a:p>
            <a:r>
              <a:rPr lang="en-US" dirty="0"/>
              <a:t>Convolutional		(CONV)</a:t>
            </a:r>
          </a:p>
          <a:p>
            <a:r>
              <a:rPr lang="en-US" dirty="0"/>
              <a:t>Pooling 		(POOL)</a:t>
            </a:r>
          </a:p>
          <a:p>
            <a:r>
              <a:rPr lang="en-US" dirty="0"/>
              <a:t>Fully Connected 	(FC)</a:t>
            </a:r>
          </a:p>
        </p:txBody>
      </p:sp>
    </p:spTree>
    <p:extLst>
      <p:ext uri="{BB962C8B-B14F-4D97-AF65-F5344CB8AC3E}">
        <p14:creationId xmlns:p14="http://schemas.microsoft.com/office/powerpoint/2010/main" val="4120536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057F11-59D0-4E02-8614-C8C68A4B94FC}"/>
              </a:ext>
            </a:extLst>
          </p:cNvPr>
          <p:cNvSpPr>
            <a:spLocks noGrp="1"/>
          </p:cNvSpPr>
          <p:nvPr>
            <p:ph type="title"/>
          </p:nvPr>
        </p:nvSpPr>
        <p:spPr>
          <a:xfrm>
            <a:off x="1210472" y="285750"/>
            <a:ext cx="6723055" cy="490538"/>
          </a:xfrm>
        </p:spPr>
        <p:txBody>
          <a:bodyPr/>
          <a:lstStyle/>
          <a:p>
            <a:r>
              <a:rPr lang="en-US" dirty="0"/>
              <a:t>Parameters of LeNet-5</a:t>
            </a:r>
          </a:p>
        </p:txBody>
      </p:sp>
      <p:graphicFrame>
        <p:nvGraphicFramePr>
          <p:cNvPr id="7" name="Table 6">
            <a:extLst>
              <a:ext uri="{FF2B5EF4-FFF2-40B4-BE49-F238E27FC236}">
                <a16:creationId xmlns:a16="http://schemas.microsoft.com/office/drawing/2014/main" id="{2F0BEC31-B548-B863-AC39-44CCFB295650}"/>
              </a:ext>
            </a:extLst>
          </p:cNvPr>
          <p:cNvGraphicFramePr>
            <a:graphicFrameLocks noGrp="1"/>
          </p:cNvGraphicFramePr>
          <p:nvPr>
            <p:extLst>
              <p:ext uri="{D42A27DB-BD31-4B8C-83A1-F6EECF244321}">
                <p14:modId xmlns:p14="http://schemas.microsoft.com/office/powerpoint/2010/main" val="1662138940"/>
              </p:ext>
            </p:extLst>
          </p:nvPr>
        </p:nvGraphicFramePr>
        <p:xfrm>
          <a:off x="533400" y="1428750"/>
          <a:ext cx="8339538" cy="3337560"/>
        </p:xfrm>
        <a:graphic>
          <a:graphicData uri="http://schemas.openxmlformats.org/drawingml/2006/table">
            <a:tbl>
              <a:tblPr firstRow="1" bandRow="1">
                <a:tableStyleId>{5C22544A-7EE6-4342-B048-85BDC9FD1C3A}</a:tableStyleId>
              </a:tblPr>
              <a:tblGrid>
                <a:gridCol w="2495550">
                  <a:extLst>
                    <a:ext uri="{9D8B030D-6E8A-4147-A177-3AD203B41FA5}">
                      <a16:colId xmlns:a16="http://schemas.microsoft.com/office/drawing/2014/main" val="2390453188"/>
                    </a:ext>
                  </a:extLst>
                </a:gridCol>
                <a:gridCol w="1695450">
                  <a:extLst>
                    <a:ext uri="{9D8B030D-6E8A-4147-A177-3AD203B41FA5}">
                      <a16:colId xmlns:a16="http://schemas.microsoft.com/office/drawing/2014/main" val="1145491605"/>
                    </a:ext>
                  </a:extLst>
                </a:gridCol>
                <a:gridCol w="795738">
                  <a:extLst>
                    <a:ext uri="{9D8B030D-6E8A-4147-A177-3AD203B41FA5}">
                      <a16:colId xmlns:a16="http://schemas.microsoft.com/office/drawing/2014/main" val="315288412"/>
                    </a:ext>
                  </a:extLst>
                </a:gridCol>
                <a:gridCol w="1905000">
                  <a:extLst>
                    <a:ext uri="{9D8B030D-6E8A-4147-A177-3AD203B41FA5}">
                      <a16:colId xmlns:a16="http://schemas.microsoft.com/office/drawing/2014/main" val="2773476550"/>
                    </a:ext>
                  </a:extLst>
                </a:gridCol>
                <a:gridCol w="1447800">
                  <a:extLst>
                    <a:ext uri="{9D8B030D-6E8A-4147-A177-3AD203B41FA5}">
                      <a16:colId xmlns:a16="http://schemas.microsoft.com/office/drawing/2014/main" val="3312502473"/>
                    </a:ext>
                  </a:extLst>
                </a:gridCol>
              </a:tblGrid>
              <a:tr h="370840">
                <a:tc>
                  <a:txBody>
                    <a:bodyPr/>
                    <a:lstStyle/>
                    <a:p>
                      <a:pPr algn="ctr"/>
                      <a:r>
                        <a:rPr lang="en-US" sz="1800" dirty="0">
                          <a:solidFill>
                            <a:schemeClr val="tx1"/>
                          </a:solidFill>
                        </a:rPr>
                        <a:t>Layer / Sublayer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Shape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Activation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46309"/>
                  </a:ext>
                </a:extLst>
              </a:tr>
              <a:tr h="370840">
                <a:tc>
                  <a:txBody>
                    <a:bodyPr/>
                    <a:lstStyle/>
                    <a:p>
                      <a:r>
                        <a:rPr lang="en-US" sz="1800" dirty="0">
                          <a:solidFill>
                            <a:schemeClr val="tx1"/>
                          </a:solidFill>
                        </a:rPr>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(32,32,3)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3,072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2475693"/>
                  </a:ext>
                </a:extLst>
              </a:tr>
              <a:tr h="370840">
                <a:tc>
                  <a:txBody>
                    <a:bodyPr/>
                    <a:lstStyle/>
                    <a:p>
                      <a:r>
                        <a:rPr lang="en-US" sz="1800" dirty="0">
                          <a:solidFill>
                            <a:schemeClr val="tx1"/>
                          </a:solidFill>
                        </a:rPr>
                        <a:t>CONV1 (f=5, 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(28,28,6)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4,704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456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ahoma"/>
                          <a:ea typeface="+mn-ea"/>
                          <a:cs typeface="+mn-cs"/>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2633481"/>
                  </a:ext>
                </a:extLst>
              </a:tr>
              <a:tr h="370840">
                <a:tc>
                  <a:txBody>
                    <a:bodyPr/>
                    <a:lstStyle/>
                    <a:p>
                      <a:r>
                        <a:rPr lang="en-US" sz="1800" dirty="0">
                          <a:solidFill>
                            <a:schemeClr val="tx1"/>
                          </a:solidFill>
                        </a:rPr>
                        <a:t>POOL1 (f=2, 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(14,14,6)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1,176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ahoma"/>
                          <a:ea typeface="+mn-ea"/>
                          <a:cs typeface="+mn-cs"/>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6464214"/>
                  </a:ext>
                </a:extLst>
              </a:tr>
              <a:tr h="370840">
                <a:tc>
                  <a:txBody>
                    <a:bodyPr/>
                    <a:lstStyle/>
                    <a:p>
                      <a:r>
                        <a:rPr lang="en-US" sz="1800" dirty="0">
                          <a:solidFill>
                            <a:schemeClr val="tx1"/>
                          </a:solidFill>
                        </a:rPr>
                        <a:t>CONV2 (f=5, 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(10,10,10)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1.600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2,416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ahoma"/>
                          <a:ea typeface="+mn-ea"/>
                          <a:cs typeface="+mn-cs"/>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7450244"/>
                  </a:ext>
                </a:extLst>
              </a:tr>
              <a:tr h="370840">
                <a:tc>
                  <a:txBody>
                    <a:bodyPr/>
                    <a:lstStyle/>
                    <a:p>
                      <a:r>
                        <a:rPr lang="en-US" sz="1800" dirty="0">
                          <a:solidFill>
                            <a:schemeClr val="tx1"/>
                          </a:solidFill>
                        </a:rPr>
                        <a:t>POOL2 (f=2, 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(5,5,16)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ahoma"/>
                          <a:ea typeface="+mn-ea"/>
                          <a:cs typeface="+mn-cs"/>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6046"/>
                  </a:ext>
                </a:extLst>
              </a:tr>
              <a:tr h="370840">
                <a:tc>
                  <a:txBody>
                    <a:bodyPr/>
                    <a:lstStyle/>
                    <a:p>
                      <a:r>
                        <a:rPr lang="en-US" sz="1800" dirty="0">
                          <a:solidFill>
                            <a:schemeClr val="tx1"/>
                          </a:solidFill>
                        </a:rPr>
                        <a:t>FC3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(120,1)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48,120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ahoma"/>
                          <a:ea typeface="+mn-ea"/>
                          <a:cs typeface="+mn-cs"/>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5611610"/>
                  </a:ext>
                </a:extLst>
              </a:tr>
              <a:tr h="370840">
                <a:tc>
                  <a:txBody>
                    <a:bodyPr/>
                    <a:lstStyle/>
                    <a:p>
                      <a:r>
                        <a:rPr lang="en-US" sz="1800" dirty="0">
                          <a:solidFill>
                            <a:schemeClr val="tx1"/>
                          </a:solidFill>
                        </a:rPr>
                        <a:t>FC4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(85,1)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10,164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ahoma"/>
                          <a:ea typeface="+mn-ea"/>
                          <a:cs typeface="+mn-cs"/>
                        </a:rPr>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382674"/>
                  </a:ext>
                </a:extLst>
              </a:tr>
              <a:tr h="370840">
                <a:tc>
                  <a:txBody>
                    <a:bodyPr/>
                    <a:lstStyle/>
                    <a:p>
                      <a:r>
                        <a:rPr lang="en-US" sz="1800" dirty="0">
                          <a:solidFill>
                            <a:schemeClr val="tx1"/>
                          </a:solidFill>
                        </a:rPr>
                        <a:t>Output 5 </a:t>
                      </a:r>
                      <a:r>
                        <a:rPr lang="en-US" sz="1800" dirty="0" err="1">
                          <a:solidFill>
                            <a:schemeClr val="tx1"/>
                          </a:solidFill>
                        </a:rPr>
                        <a:t>Softmax</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rPr>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rPr>
                        <a:t>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err="1">
                          <a:solidFill>
                            <a:schemeClr val="tx1"/>
                          </a:solidFill>
                        </a:rPr>
                        <a:t>softmax</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1304919"/>
                  </a:ext>
                </a:extLst>
              </a:tr>
            </a:tbl>
          </a:graphicData>
        </a:graphic>
      </p:graphicFrame>
      <p:pic>
        <p:nvPicPr>
          <p:cNvPr id="8" name="Picture 7">
            <a:extLst>
              <a:ext uri="{FF2B5EF4-FFF2-40B4-BE49-F238E27FC236}">
                <a16:creationId xmlns:a16="http://schemas.microsoft.com/office/drawing/2014/main" id="{5D832BEC-0C98-A0A2-314E-8D2D57FCC6D5}"/>
              </a:ext>
            </a:extLst>
          </p:cNvPr>
          <p:cNvPicPr>
            <a:picLocks noChangeAspect="1"/>
          </p:cNvPicPr>
          <p:nvPr/>
        </p:nvPicPr>
        <p:blipFill>
          <a:blip r:embed="rId2"/>
          <a:stretch>
            <a:fillRect/>
          </a:stretch>
        </p:blipFill>
        <p:spPr>
          <a:xfrm>
            <a:off x="5195296" y="285750"/>
            <a:ext cx="3568094" cy="1066800"/>
          </a:xfrm>
          <a:prstGeom prst="rect">
            <a:avLst/>
          </a:prstGeom>
          <a:solidFill>
            <a:schemeClr val="bg1"/>
          </a:solidFill>
        </p:spPr>
      </p:pic>
    </p:spTree>
    <p:extLst>
      <p:ext uri="{BB962C8B-B14F-4D97-AF65-F5344CB8AC3E}">
        <p14:creationId xmlns:p14="http://schemas.microsoft.com/office/powerpoint/2010/main" val="3451475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41B5-786E-11DD-E24A-434C8390EFCF}"/>
              </a:ext>
            </a:extLst>
          </p:cNvPr>
          <p:cNvSpPr>
            <a:spLocks noGrp="1"/>
          </p:cNvSpPr>
          <p:nvPr>
            <p:ph type="title"/>
          </p:nvPr>
        </p:nvSpPr>
        <p:spPr/>
        <p:txBody>
          <a:bodyPr/>
          <a:lstStyle/>
          <a:p>
            <a:r>
              <a:rPr lang="en-US" dirty="0"/>
              <a:t>Reasons for CNN (1/2)</a:t>
            </a:r>
          </a:p>
        </p:txBody>
      </p:sp>
      <p:sp>
        <p:nvSpPr>
          <p:cNvPr id="3" name="Content Placeholder 2">
            <a:extLst>
              <a:ext uri="{FF2B5EF4-FFF2-40B4-BE49-F238E27FC236}">
                <a16:creationId xmlns:a16="http://schemas.microsoft.com/office/drawing/2014/main" id="{7D634B3C-3D13-4FEF-328E-D3D96ED97922}"/>
              </a:ext>
            </a:extLst>
          </p:cNvPr>
          <p:cNvSpPr>
            <a:spLocks noGrp="1"/>
          </p:cNvSpPr>
          <p:nvPr>
            <p:ph sz="half" idx="2"/>
          </p:nvPr>
        </p:nvSpPr>
        <p:spPr>
          <a:xfrm>
            <a:off x="372039" y="807722"/>
            <a:ext cx="8610600" cy="1066800"/>
          </a:xfrm>
        </p:spPr>
        <p:txBody>
          <a:bodyPr/>
          <a:lstStyle/>
          <a:p>
            <a:r>
              <a:rPr lang="en-US" sz="1800" dirty="0"/>
              <a:t>Suppose, we have a quite small RGB image 32x32x3 in the input as in the previous CNN. </a:t>
            </a:r>
          </a:p>
          <a:p>
            <a:pPr lvl="1"/>
            <a:r>
              <a:rPr lang="en-US" sz="1800" dirty="0"/>
              <a:t>This is a really small image.</a:t>
            </a:r>
          </a:p>
          <a:p>
            <a:pPr lvl="1"/>
            <a:r>
              <a:rPr lang="en-US" sz="1800" dirty="0"/>
              <a:t>The real-world images are typically much larger.</a:t>
            </a:r>
          </a:p>
          <a:p>
            <a:r>
              <a:rPr lang="en-US" sz="1800" dirty="0"/>
              <a:t>Suppose the first fully connected layer has size 28x28x6 without convolutions.</a:t>
            </a:r>
          </a:p>
          <a:p>
            <a:r>
              <a:rPr lang="en-US" sz="1800" dirty="0"/>
              <a:t>Then the number of the transmission weight parameters W</a:t>
            </a:r>
            <a:r>
              <a:rPr lang="en-US" sz="1800" baseline="30000" dirty="0"/>
              <a:t>[1]</a:t>
            </a:r>
            <a:r>
              <a:rPr lang="en-US" sz="1800" dirty="0"/>
              <a:t> and bias b</a:t>
            </a:r>
            <a:r>
              <a:rPr lang="en-US" sz="1800" baseline="30000" dirty="0"/>
              <a:t>[1]</a:t>
            </a:r>
            <a:r>
              <a:rPr lang="en-US" sz="1800" dirty="0"/>
              <a:t> between the input and the first layer will be (32*32*3)*(28*28*6) + 1 = 3072 * 4704 +1 = 14,450,689 which is a very big number that is quite greater than the number of distinctive features in the original image.</a:t>
            </a:r>
          </a:p>
          <a:p>
            <a:endParaRPr lang="en-US" sz="1800" dirty="0"/>
          </a:p>
          <a:p>
            <a:endParaRPr lang="en-US" sz="1800" dirty="0"/>
          </a:p>
        </p:txBody>
      </p:sp>
      <p:sp>
        <p:nvSpPr>
          <p:cNvPr id="4" name="Content Placeholder 3">
            <a:extLst>
              <a:ext uri="{FF2B5EF4-FFF2-40B4-BE49-F238E27FC236}">
                <a16:creationId xmlns:a16="http://schemas.microsoft.com/office/drawing/2014/main" id="{75479F45-DFBB-0547-10E7-C8F9B39F8F73}"/>
              </a:ext>
            </a:extLst>
          </p:cNvPr>
          <p:cNvSpPr>
            <a:spLocks noGrp="1"/>
          </p:cNvSpPr>
          <p:nvPr>
            <p:ph sz="half" idx="10"/>
          </p:nvPr>
        </p:nvSpPr>
        <p:spPr>
          <a:xfrm>
            <a:off x="394139" y="3355537"/>
            <a:ext cx="5598083" cy="1499066"/>
          </a:xfrm>
        </p:spPr>
        <p:txBody>
          <a:bodyPr/>
          <a:lstStyle/>
          <a:p>
            <a:r>
              <a:rPr lang="en-US" sz="1800" dirty="0"/>
              <a:t>Such a big number of parameters is hard to process, and most likely, they all are not needed together for the image classification.</a:t>
            </a:r>
          </a:p>
          <a:p>
            <a:endParaRPr lang="en-US" sz="1800" dirty="0"/>
          </a:p>
          <a:p>
            <a:endParaRPr lang="en-US" sz="1800" dirty="0"/>
          </a:p>
        </p:txBody>
      </p:sp>
      <p:grpSp>
        <p:nvGrpSpPr>
          <p:cNvPr id="165" name="Group 164">
            <a:extLst>
              <a:ext uri="{FF2B5EF4-FFF2-40B4-BE49-F238E27FC236}">
                <a16:creationId xmlns:a16="http://schemas.microsoft.com/office/drawing/2014/main" id="{119D3F2F-99BE-56BA-C7CD-77476DE3969F}"/>
              </a:ext>
            </a:extLst>
          </p:cNvPr>
          <p:cNvGrpSpPr/>
          <p:nvPr/>
        </p:nvGrpSpPr>
        <p:grpSpPr>
          <a:xfrm>
            <a:off x="5869735" y="3186197"/>
            <a:ext cx="2969465" cy="1671553"/>
            <a:chOff x="5518250" y="2876550"/>
            <a:chExt cx="2969465" cy="1671553"/>
          </a:xfrm>
        </p:grpSpPr>
        <p:grpSp>
          <p:nvGrpSpPr>
            <p:cNvPr id="9" name="Group 8">
              <a:extLst>
                <a:ext uri="{FF2B5EF4-FFF2-40B4-BE49-F238E27FC236}">
                  <a16:creationId xmlns:a16="http://schemas.microsoft.com/office/drawing/2014/main" id="{DF27D223-88AA-5F57-9DCB-E0EBC287D864}"/>
                </a:ext>
              </a:extLst>
            </p:cNvPr>
            <p:cNvGrpSpPr/>
            <p:nvPr/>
          </p:nvGrpSpPr>
          <p:grpSpPr>
            <a:xfrm>
              <a:off x="5518250" y="2876550"/>
              <a:ext cx="774276" cy="1285248"/>
              <a:chOff x="165771" y="1096472"/>
              <a:chExt cx="774276" cy="1285248"/>
            </a:xfrm>
          </p:grpSpPr>
          <p:sp>
            <p:nvSpPr>
              <p:cNvPr id="10" name="TextBox 9">
                <a:extLst>
                  <a:ext uri="{FF2B5EF4-FFF2-40B4-BE49-F238E27FC236}">
                    <a16:creationId xmlns:a16="http://schemas.microsoft.com/office/drawing/2014/main" id="{4AD282AF-E804-A2D6-F456-823919871B3B}"/>
                  </a:ext>
                </a:extLst>
              </p:cNvPr>
              <p:cNvSpPr txBox="1"/>
              <p:nvPr/>
            </p:nvSpPr>
            <p:spPr>
              <a:xfrm>
                <a:off x="165771" y="2166276"/>
                <a:ext cx="727048" cy="215444"/>
              </a:xfrm>
              <a:prstGeom prst="rect">
                <a:avLst/>
              </a:prstGeom>
              <a:noFill/>
            </p:spPr>
            <p:txBody>
              <a:bodyPr wrap="square" lIns="0" tIns="0" rIns="0" bIns="0">
                <a:spAutoFit/>
              </a:bodyPr>
              <a:lstStyle/>
              <a:p>
                <a:r>
                  <a:rPr lang="en-US" sz="1400" dirty="0"/>
                  <a:t>32x32x3</a:t>
                </a:r>
              </a:p>
            </p:txBody>
          </p:sp>
          <p:sp>
            <p:nvSpPr>
              <p:cNvPr id="11" name="TextBox 10">
                <a:extLst>
                  <a:ext uri="{FF2B5EF4-FFF2-40B4-BE49-F238E27FC236}">
                    <a16:creationId xmlns:a16="http://schemas.microsoft.com/office/drawing/2014/main" id="{D2FB0C65-E670-8335-689F-F22EC8E2D090}"/>
                  </a:ext>
                </a:extLst>
              </p:cNvPr>
              <p:cNvSpPr txBox="1"/>
              <p:nvPr/>
            </p:nvSpPr>
            <p:spPr>
              <a:xfrm>
                <a:off x="240539" y="1096472"/>
                <a:ext cx="699508" cy="369332"/>
              </a:xfrm>
              <a:prstGeom prst="rect">
                <a:avLst/>
              </a:prstGeom>
              <a:noFill/>
            </p:spPr>
            <p:txBody>
              <a:bodyPr wrap="square">
                <a:spAutoFit/>
              </a:bodyPr>
              <a:lstStyle/>
              <a:p>
                <a:r>
                  <a:rPr lang="en-US" dirty="0"/>
                  <a:t>RGB</a:t>
                </a:r>
              </a:p>
            </p:txBody>
          </p:sp>
          <p:grpSp>
            <p:nvGrpSpPr>
              <p:cNvPr id="12" name="Group 11">
                <a:extLst>
                  <a:ext uri="{FF2B5EF4-FFF2-40B4-BE49-F238E27FC236}">
                    <a16:creationId xmlns:a16="http://schemas.microsoft.com/office/drawing/2014/main" id="{7CB19A05-CBCA-7E86-DD72-0A924D14C9A9}"/>
                  </a:ext>
                </a:extLst>
              </p:cNvPr>
              <p:cNvGrpSpPr/>
              <p:nvPr/>
            </p:nvGrpSpPr>
            <p:grpSpPr>
              <a:xfrm>
                <a:off x="238298" y="1503203"/>
                <a:ext cx="539675" cy="567798"/>
                <a:chOff x="1530712" y="2520026"/>
                <a:chExt cx="2018211" cy="1951112"/>
              </a:xfrm>
            </p:grpSpPr>
            <p:grpSp>
              <p:nvGrpSpPr>
                <p:cNvPr id="14" name="Group 13">
                  <a:extLst>
                    <a:ext uri="{FF2B5EF4-FFF2-40B4-BE49-F238E27FC236}">
                      <a16:creationId xmlns:a16="http://schemas.microsoft.com/office/drawing/2014/main" id="{92F23B54-3EDE-87AE-A585-1A698F75D82E}"/>
                    </a:ext>
                  </a:extLst>
                </p:cNvPr>
                <p:cNvGrpSpPr/>
                <p:nvPr/>
              </p:nvGrpSpPr>
              <p:grpSpPr>
                <a:xfrm>
                  <a:off x="1802997" y="2520026"/>
                  <a:ext cx="1745926" cy="1643625"/>
                  <a:chOff x="1282885" y="2540415"/>
                  <a:chExt cx="1964469" cy="1936433"/>
                </a:xfrm>
                <a:solidFill>
                  <a:srgbClr val="0070C0"/>
                </a:solidFill>
              </p:grpSpPr>
              <p:sp>
                <p:nvSpPr>
                  <p:cNvPr id="43" name="Rectangle 42">
                    <a:extLst>
                      <a:ext uri="{FF2B5EF4-FFF2-40B4-BE49-F238E27FC236}">
                        <a16:creationId xmlns:a16="http://schemas.microsoft.com/office/drawing/2014/main" id="{B2A9F096-91EE-1F1B-7012-E1E1279F24D5}"/>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44" name="Group 43">
                    <a:extLst>
                      <a:ext uri="{FF2B5EF4-FFF2-40B4-BE49-F238E27FC236}">
                        <a16:creationId xmlns:a16="http://schemas.microsoft.com/office/drawing/2014/main" id="{FCEBEB8F-0E00-0C01-BE56-0B5D66736E35}"/>
                      </a:ext>
                    </a:extLst>
                  </p:cNvPr>
                  <p:cNvGrpSpPr/>
                  <p:nvPr/>
                </p:nvGrpSpPr>
                <p:grpSpPr>
                  <a:xfrm>
                    <a:off x="1282885" y="2855864"/>
                    <a:ext cx="1964469" cy="1284208"/>
                    <a:chOff x="1282885" y="2855864"/>
                    <a:chExt cx="1964469" cy="1284208"/>
                  </a:xfrm>
                  <a:grpFill/>
                </p:grpSpPr>
                <p:cxnSp>
                  <p:nvCxnSpPr>
                    <p:cNvPr id="51" name="Straight Connector 50">
                      <a:extLst>
                        <a:ext uri="{FF2B5EF4-FFF2-40B4-BE49-F238E27FC236}">
                          <a16:creationId xmlns:a16="http://schemas.microsoft.com/office/drawing/2014/main" id="{55EF6B21-E0FD-0B06-22A1-75B88C3734D3}"/>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2" name="Straight Connector 51">
                      <a:extLst>
                        <a:ext uri="{FF2B5EF4-FFF2-40B4-BE49-F238E27FC236}">
                          <a16:creationId xmlns:a16="http://schemas.microsoft.com/office/drawing/2014/main" id="{2FFDBE20-D14D-84A8-B167-023E9C534770}"/>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3" name="Straight Connector 52">
                      <a:extLst>
                        <a:ext uri="{FF2B5EF4-FFF2-40B4-BE49-F238E27FC236}">
                          <a16:creationId xmlns:a16="http://schemas.microsoft.com/office/drawing/2014/main" id="{FF2D3091-C1BE-17D3-E1CE-4B6CF50DB3E9}"/>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4" name="Straight Connector 53">
                      <a:extLst>
                        <a:ext uri="{FF2B5EF4-FFF2-40B4-BE49-F238E27FC236}">
                          <a16:creationId xmlns:a16="http://schemas.microsoft.com/office/drawing/2014/main" id="{5A36235E-C374-799F-03D3-428C371BEACC}"/>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5" name="Straight Connector 54">
                      <a:extLst>
                        <a:ext uri="{FF2B5EF4-FFF2-40B4-BE49-F238E27FC236}">
                          <a16:creationId xmlns:a16="http://schemas.microsoft.com/office/drawing/2014/main" id="{A6C7D8C2-D159-48A4-44B6-A9C4B54E9F40}"/>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45" name="Group 44">
                    <a:extLst>
                      <a:ext uri="{FF2B5EF4-FFF2-40B4-BE49-F238E27FC236}">
                        <a16:creationId xmlns:a16="http://schemas.microsoft.com/office/drawing/2014/main" id="{BD85D405-F0AF-EE0F-918E-2182B4A5D437}"/>
                      </a:ext>
                    </a:extLst>
                  </p:cNvPr>
                  <p:cNvGrpSpPr/>
                  <p:nvPr/>
                </p:nvGrpSpPr>
                <p:grpSpPr>
                  <a:xfrm rot="5400000">
                    <a:off x="1351219" y="2855410"/>
                    <a:ext cx="1848039" cy="1306457"/>
                    <a:chOff x="4191000" y="1493731"/>
                    <a:chExt cx="1524000" cy="793930"/>
                  </a:xfrm>
                  <a:grpFill/>
                </p:grpSpPr>
                <p:cxnSp>
                  <p:nvCxnSpPr>
                    <p:cNvPr id="46" name="Straight Connector 45">
                      <a:extLst>
                        <a:ext uri="{FF2B5EF4-FFF2-40B4-BE49-F238E27FC236}">
                          <a16:creationId xmlns:a16="http://schemas.microsoft.com/office/drawing/2014/main" id="{F8682CF4-5463-0D0C-3C3E-5B2C54AD6DA5}"/>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7" name="Straight Connector 46">
                      <a:extLst>
                        <a:ext uri="{FF2B5EF4-FFF2-40B4-BE49-F238E27FC236}">
                          <a16:creationId xmlns:a16="http://schemas.microsoft.com/office/drawing/2014/main" id="{DD444907-DBBF-5617-A955-067833DF9BC6}"/>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8" name="Straight Connector 47">
                      <a:extLst>
                        <a:ext uri="{FF2B5EF4-FFF2-40B4-BE49-F238E27FC236}">
                          <a16:creationId xmlns:a16="http://schemas.microsoft.com/office/drawing/2014/main" id="{0B83A3F9-204F-325C-6F80-9FB1F6455676}"/>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9" name="Straight Connector 48">
                      <a:extLst>
                        <a:ext uri="{FF2B5EF4-FFF2-40B4-BE49-F238E27FC236}">
                          <a16:creationId xmlns:a16="http://schemas.microsoft.com/office/drawing/2014/main" id="{9EE988AF-0F6D-A199-0252-5B228A4C40B3}"/>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50" name="Straight Connector 49">
                      <a:extLst>
                        <a:ext uri="{FF2B5EF4-FFF2-40B4-BE49-F238E27FC236}">
                          <a16:creationId xmlns:a16="http://schemas.microsoft.com/office/drawing/2014/main" id="{F6FFBA55-6874-B0DA-B0CF-942A45DB7AAB}"/>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5" name="Group 14">
                  <a:extLst>
                    <a:ext uri="{FF2B5EF4-FFF2-40B4-BE49-F238E27FC236}">
                      <a16:creationId xmlns:a16="http://schemas.microsoft.com/office/drawing/2014/main" id="{15BAEFF2-CDCD-CD3D-A89F-316156786AE6}"/>
                    </a:ext>
                  </a:extLst>
                </p:cNvPr>
                <p:cNvGrpSpPr/>
                <p:nvPr/>
              </p:nvGrpSpPr>
              <p:grpSpPr>
                <a:xfrm>
                  <a:off x="1666854" y="2673769"/>
                  <a:ext cx="1745926" cy="1643625"/>
                  <a:chOff x="1282885" y="2540415"/>
                  <a:chExt cx="1964469" cy="1936433"/>
                </a:xfrm>
                <a:solidFill>
                  <a:srgbClr val="00B050"/>
                </a:solidFill>
              </p:grpSpPr>
              <p:sp>
                <p:nvSpPr>
                  <p:cNvPr id="30" name="Rectangle 29">
                    <a:extLst>
                      <a:ext uri="{FF2B5EF4-FFF2-40B4-BE49-F238E27FC236}">
                        <a16:creationId xmlns:a16="http://schemas.microsoft.com/office/drawing/2014/main" id="{44DE13F8-9253-9AB1-970E-F1758F63B2E4}"/>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1" name="Group 30">
                    <a:extLst>
                      <a:ext uri="{FF2B5EF4-FFF2-40B4-BE49-F238E27FC236}">
                        <a16:creationId xmlns:a16="http://schemas.microsoft.com/office/drawing/2014/main" id="{4CE0846B-FC21-0661-8A3C-DCCC1956DF77}"/>
                      </a:ext>
                    </a:extLst>
                  </p:cNvPr>
                  <p:cNvGrpSpPr/>
                  <p:nvPr/>
                </p:nvGrpSpPr>
                <p:grpSpPr>
                  <a:xfrm>
                    <a:off x="1282885" y="2855864"/>
                    <a:ext cx="1964469" cy="1284208"/>
                    <a:chOff x="1282885" y="2855864"/>
                    <a:chExt cx="1964469" cy="1284208"/>
                  </a:xfrm>
                  <a:grpFill/>
                </p:grpSpPr>
                <p:cxnSp>
                  <p:nvCxnSpPr>
                    <p:cNvPr id="38" name="Straight Connector 37">
                      <a:extLst>
                        <a:ext uri="{FF2B5EF4-FFF2-40B4-BE49-F238E27FC236}">
                          <a16:creationId xmlns:a16="http://schemas.microsoft.com/office/drawing/2014/main" id="{ABACA9CE-2161-CE29-D56C-C3F034A0DA94}"/>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9" name="Straight Connector 38">
                      <a:extLst>
                        <a:ext uri="{FF2B5EF4-FFF2-40B4-BE49-F238E27FC236}">
                          <a16:creationId xmlns:a16="http://schemas.microsoft.com/office/drawing/2014/main" id="{4788B6C6-CC5C-3D42-6D18-376863F4D8D4}"/>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0" name="Straight Connector 39">
                      <a:extLst>
                        <a:ext uri="{FF2B5EF4-FFF2-40B4-BE49-F238E27FC236}">
                          <a16:creationId xmlns:a16="http://schemas.microsoft.com/office/drawing/2014/main" id="{88B30E06-389D-8C73-A415-69FF90A438BD}"/>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1" name="Straight Connector 40">
                      <a:extLst>
                        <a:ext uri="{FF2B5EF4-FFF2-40B4-BE49-F238E27FC236}">
                          <a16:creationId xmlns:a16="http://schemas.microsoft.com/office/drawing/2014/main" id="{CD270591-4022-37A0-38BB-DC6A6334DF54}"/>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2" name="Straight Connector 41">
                      <a:extLst>
                        <a:ext uri="{FF2B5EF4-FFF2-40B4-BE49-F238E27FC236}">
                          <a16:creationId xmlns:a16="http://schemas.microsoft.com/office/drawing/2014/main" id="{8B1AA2CA-E383-5574-222C-9F8DA186572D}"/>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32" name="Group 31">
                    <a:extLst>
                      <a:ext uri="{FF2B5EF4-FFF2-40B4-BE49-F238E27FC236}">
                        <a16:creationId xmlns:a16="http://schemas.microsoft.com/office/drawing/2014/main" id="{22F92CE3-A973-CB70-B549-EE125656AA2B}"/>
                      </a:ext>
                    </a:extLst>
                  </p:cNvPr>
                  <p:cNvGrpSpPr/>
                  <p:nvPr/>
                </p:nvGrpSpPr>
                <p:grpSpPr>
                  <a:xfrm rot="5400000">
                    <a:off x="1351219" y="2855410"/>
                    <a:ext cx="1848039" cy="1306457"/>
                    <a:chOff x="4191000" y="1493731"/>
                    <a:chExt cx="1524000" cy="793930"/>
                  </a:xfrm>
                  <a:grpFill/>
                </p:grpSpPr>
                <p:cxnSp>
                  <p:nvCxnSpPr>
                    <p:cNvPr id="33" name="Straight Connector 32">
                      <a:extLst>
                        <a:ext uri="{FF2B5EF4-FFF2-40B4-BE49-F238E27FC236}">
                          <a16:creationId xmlns:a16="http://schemas.microsoft.com/office/drawing/2014/main" id="{7BF6196E-F519-EDD9-914A-C742CE0D8502}"/>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 name="Straight Connector 33">
                      <a:extLst>
                        <a:ext uri="{FF2B5EF4-FFF2-40B4-BE49-F238E27FC236}">
                          <a16:creationId xmlns:a16="http://schemas.microsoft.com/office/drawing/2014/main" id="{36E5A6DF-1BD0-833F-2242-354FA89010C8}"/>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F8029B87-5BAF-AF06-56B9-C40CFA108203}"/>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3FDA9C49-B79C-500D-64A5-A18CC021BC72}"/>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7" name="Straight Connector 36">
                      <a:extLst>
                        <a:ext uri="{FF2B5EF4-FFF2-40B4-BE49-F238E27FC236}">
                          <a16:creationId xmlns:a16="http://schemas.microsoft.com/office/drawing/2014/main" id="{B6A08BDF-D330-1995-52C8-B99A1DA205A8}"/>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6" name="Group 15">
                  <a:extLst>
                    <a:ext uri="{FF2B5EF4-FFF2-40B4-BE49-F238E27FC236}">
                      <a16:creationId xmlns:a16="http://schemas.microsoft.com/office/drawing/2014/main" id="{FB630552-E760-3E94-3C51-0BE0989D3390}"/>
                    </a:ext>
                  </a:extLst>
                </p:cNvPr>
                <p:cNvGrpSpPr/>
                <p:nvPr/>
              </p:nvGrpSpPr>
              <p:grpSpPr>
                <a:xfrm>
                  <a:off x="1530712" y="2827513"/>
                  <a:ext cx="1745926" cy="1643625"/>
                  <a:chOff x="1282885" y="2540415"/>
                  <a:chExt cx="1964469" cy="1936433"/>
                </a:xfrm>
              </p:grpSpPr>
              <p:sp>
                <p:nvSpPr>
                  <p:cNvPr id="17" name="Rectangle 16">
                    <a:extLst>
                      <a:ext uri="{FF2B5EF4-FFF2-40B4-BE49-F238E27FC236}">
                        <a16:creationId xmlns:a16="http://schemas.microsoft.com/office/drawing/2014/main" id="{A395EA99-EA7F-7077-8FF1-D564A03F3BA6}"/>
                      </a:ext>
                    </a:extLst>
                  </p:cNvPr>
                  <p:cNvSpPr/>
                  <p:nvPr/>
                </p:nvSpPr>
                <p:spPr bwMode="auto">
                  <a:xfrm>
                    <a:off x="1282886" y="2540415"/>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8" name="Group 17">
                    <a:extLst>
                      <a:ext uri="{FF2B5EF4-FFF2-40B4-BE49-F238E27FC236}">
                        <a16:creationId xmlns:a16="http://schemas.microsoft.com/office/drawing/2014/main" id="{8AFA5D4F-1B95-E36E-D193-46F185FAC921}"/>
                      </a:ext>
                    </a:extLst>
                  </p:cNvPr>
                  <p:cNvGrpSpPr/>
                  <p:nvPr/>
                </p:nvGrpSpPr>
                <p:grpSpPr>
                  <a:xfrm>
                    <a:off x="1282885" y="2855864"/>
                    <a:ext cx="1964469" cy="1284208"/>
                    <a:chOff x="1282885" y="2855864"/>
                    <a:chExt cx="1964469" cy="1284208"/>
                  </a:xfrm>
                </p:grpSpPr>
                <p:cxnSp>
                  <p:nvCxnSpPr>
                    <p:cNvPr id="25" name="Straight Connector 24">
                      <a:extLst>
                        <a:ext uri="{FF2B5EF4-FFF2-40B4-BE49-F238E27FC236}">
                          <a16:creationId xmlns:a16="http://schemas.microsoft.com/office/drawing/2014/main" id="{93037513-3255-E2E0-A10D-7251B5C80708}"/>
                        </a:ext>
                      </a:extLst>
                    </p:cNvPr>
                    <p:cNvCxnSpPr/>
                    <p:nvPr/>
                  </p:nvCxnSpPr>
                  <p:spPr bwMode="auto">
                    <a:xfrm>
                      <a:off x="1282886" y="2855864"/>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6" name="Straight Connector 25">
                      <a:extLst>
                        <a:ext uri="{FF2B5EF4-FFF2-40B4-BE49-F238E27FC236}">
                          <a16:creationId xmlns:a16="http://schemas.microsoft.com/office/drawing/2014/main" id="{A3C6760B-F74C-6B4C-1471-CF57C6B65BD8}"/>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BB91ED2A-7130-6B1D-9B92-042659E8C9B5}"/>
                        </a:ext>
                      </a:extLst>
                    </p:cNvPr>
                    <p:cNvCxnSpPr/>
                    <p:nvPr/>
                  </p:nvCxnSpPr>
                  <p:spPr bwMode="auto">
                    <a:xfrm>
                      <a:off x="1282886" y="3497968"/>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8" name="Straight Connector 27">
                      <a:extLst>
                        <a:ext uri="{FF2B5EF4-FFF2-40B4-BE49-F238E27FC236}">
                          <a16:creationId xmlns:a16="http://schemas.microsoft.com/office/drawing/2014/main" id="{FF4909E9-06D5-79AB-8ECE-757852FE0065}"/>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 name="Straight Connector 28">
                      <a:extLst>
                        <a:ext uri="{FF2B5EF4-FFF2-40B4-BE49-F238E27FC236}">
                          <a16:creationId xmlns:a16="http://schemas.microsoft.com/office/drawing/2014/main" id="{D499E6DC-4679-AD28-BF37-5B164A44E66F}"/>
                        </a:ext>
                      </a:extLst>
                    </p:cNvPr>
                    <p:cNvCxnSpPr/>
                    <p:nvPr/>
                  </p:nvCxnSpPr>
                  <p:spPr bwMode="auto">
                    <a:xfrm>
                      <a:off x="1282886" y="4140072"/>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9" name="Group 18">
                    <a:extLst>
                      <a:ext uri="{FF2B5EF4-FFF2-40B4-BE49-F238E27FC236}">
                        <a16:creationId xmlns:a16="http://schemas.microsoft.com/office/drawing/2014/main" id="{250A12C7-A32F-E29F-CBC7-EEA3FF30BB53}"/>
                      </a:ext>
                    </a:extLst>
                  </p:cNvPr>
                  <p:cNvGrpSpPr/>
                  <p:nvPr/>
                </p:nvGrpSpPr>
                <p:grpSpPr>
                  <a:xfrm rot="5400000">
                    <a:off x="1351219" y="2855410"/>
                    <a:ext cx="1848039" cy="1306457"/>
                    <a:chOff x="4191000" y="1493731"/>
                    <a:chExt cx="1524000" cy="793930"/>
                  </a:xfrm>
                  <a:solidFill>
                    <a:srgbClr val="FF0000"/>
                  </a:solidFill>
                </p:grpSpPr>
                <p:cxnSp>
                  <p:nvCxnSpPr>
                    <p:cNvPr id="20" name="Straight Connector 19">
                      <a:extLst>
                        <a:ext uri="{FF2B5EF4-FFF2-40B4-BE49-F238E27FC236}">
                          <a16:creationId xmlns:a16="http://schemas.microsoft.com/office/drawing/2014/main" id="{AC7F1A24-0BCD-4C06-C71A-6D9403E2FEE8}"/>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 name="Straight Connector 20">
                      <a:extLst>
                        <a:ext uri="{FF2B5EF4-FFF2-40B4-BE49-F238E27FC236}">
                          <a16:creationId xmlns:a16="http://schemas.microsoft.com/office/drawing/2014/main" id="{3F5498BA-F722-B684-029C-C2C1F4C846B5}"/>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 name="Straight Connector 21">
                      <a:extLst>
                        <a:ext uri="{FF2B5EF4-FFF2-40B4-BE49-F238E27FC236}">
                          <a16:creationId xmlns:a16="http://schemas.microsoft.com/office/drawing/2014/main" id="{61029B5D-01C8-227F-AFCA-C1C9AAEFAA42}"/>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3" name="Straight Connector 22">
                      <a:extLst>
                        <a:ext uri="{FF2B5EF4-FFF2-40B4-BE49-F238E27FC236}">
                          <a16:creationId xmlns:a16="http://schemas.microsoft.com/office/drawing/2014/main" id="{AEF77EBB-3A58-8290-B042-4E01DBE7CACD}"/>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C6EDA942-9875-2216-F8A2-31EB3DF0BCF4}"/>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sp>
            <p:nvSpPr>
              <p:cNvPr id="13" name="TextBox 12">
                <a:extLst>
                  <a:ext uri="{FF2B5EF4-FFF2-40B4-BE49-F238E27FC236}">
                    <a16:creationId xmlns:a16="http://schemas.microsoft.com/office/drawing/2014/main" id="{0FF5B18C-25EE-1429-19EB-1EFB55AF1549}"/>
                  </a:ext>
                </a:extLst>
              </p:cNvPr>
              <p:cNvSpPr txBox="1"/>
              <p:nvPr/>
            </p:nvSpPr>
            <p:spPr>
              <a:xfrm>
                <a:off x="350964" y="1546924"/>
                <a:ext cx="258636" cy="492443"/>
              </a:xfrm>
              <a:prstGeom prst="rect">
                <a:avLst/>
              </a:prstGeom>
              <a:noFill/>
            </p:spPr>
            <p:txBody>
              <a:bodyPr wrap="square" lIns="0" tIns="0" rIns="0" bIns="0">
                <a:spAutoFit/>
              </a:bodyPr>
              <a:lstStyle/>
              <a:p>
                <a:pPr algn="ctr"/>
                <a:r>
                  <a:rPr lang="en-US" sz="3200" dirty="0">
                    <a:solidFill>
                      <a:schemeClr val="bg1"/>
                    </a:solidFill>
                  </a:rPr>
                  <a:t>8</a:t>
                </a:r>
              </a:p>
            </p:txBody>
          </p:sp>
        </p:grpSp>
        <p:grpSp>
          <p:nvGrpSpPr>
            <p:cNvPr id="58" name="Group 57">
              <a:extLst>
                <a:ext uri="{FF2B5EF4-FFF2-40B4-BE49-F238E27FC236}">
                  <a16:creationId xmlns:a16="http://schemas.microsoft.com/office/drawing/2014/main" id="{55E698BC-AAF6-4D66-493F-BA104CAF50F5}"/>
                </a:ext>
              </a:extLst>
            </p:cNvPr>
            <p:cNvGrpSpPr/>
            <p:nvPr/>
          </p:nvGrpSpPr>
          <p:grpSpPr>
            <a:xfrm>
              <a:off x="7897168" y="2935292"/>
              <a:ext cx="590547" cy="1612811"/>
              <a:chOff x="6477000" y="996556"/>
              <a:chExt cx="590547" cy="1612811"/>
            </a:xfrm>
          </p:grpSpPr>
          <p:grpSp>
            <p:nvGrpSpPr>
              <p:cNvPr id="60" name="Group 59">
                <a:extLst>
                  <a:ext uri="{FF2B5EF4-FFF2-40B4-BE49-F238E27FC236}">
                    <a16:creationId xmlns:a16="http://schemas.microsoft.com/office/drawing/2014/main" id="{04DBBA88-EE3A-0022-A9BB-4C02AD00337F}"/>
                  </a:ext>
                </a:extLst>
              </p:cNvPr>
              <p:cNvGrpSpPr/>
              <p:nvPr/>
            </p:nvGrpSpPr>
            <p:grpSpPr>
              <a:xfrm>
                <a:off x="6583799" y="1287552"/>
                <a:ext cx="257309" cy="1049369"/>
                <a:chOff x="6201526" y="1646074"/>
                <a:chExt cx="206422" cy="846521"/>
              </a:xfrm>
            </p:grpSpPr>
            <p:sp>
              <p:nvSpPr>
                <p:cNvPr id="63" name="Rectangle 62">
                  <a:extLst>
                    <a:ext uri="{FF2B5EF4-FFF2-40B4-BE49-F238E27FC236}">
                      <a16:creationId xmlns:a16="http://schemas.microsoft.com/office/drawing/2014/main" id="{4E68E8C3-1B2B-1885-EB9D-11670017D244}"/>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4" name="Oval 63">
                  <a:extLst>
                    <a:ext uri="{FF2B5EF4-FFF2-40B4-BE49-F238E27FC236}">
                      <a16:creationId xmlns:a16="http://schemas.microsoft.com/office/drawing/2014/main" id="{3A816654-5753-5B4A-672B-BBD60199FC1C}"/>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5" name="Oval 64">
                  <a:extLst>
                    <a:ext uri="{FF2B5EF4-FFF2-40B4-BE49-F238E27FC236}">
                      <a16:creationId xmlns:a16="http://schemas.microsoft.com/office/drawing/2014/main" id="{F5638805-5EEF-C0E1-D0D9-3B9A20A9EE11}"/>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6" name="Oval 65">
                  <a:extLst>
                    <a:ext uri="{FF2B5EF4-FFF2-40B4-BE49-F238E27FC236}">
                      <a16:creationId xmlns:a16="http://schemas.microsoft.com/office/drawing/2014/main" id="{7E3A286F-BF84-84E1-D56B-197042D94A7D}"/>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7" name="Oval 66">
                  <a:extLst>
                    <a:ext uri="{FF2B5EF4-FFF2-40B4-BE49-F238E27FC236}">
                      <a16:creationId xmlns:a16="http://schemas.microsoft.com/office/drawing/2014/main" id="{76DA02F6-171D-CBF3-7319-1D1A85CF3F9D}"/>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8" name="TextBox 67">
                  <a:extLst>
                    <a:ext uri="{FF2B5EF4-FFF2-40B4-BE49-F238E27FC236}">
                      <a16:creationId xmlns:a16="http://schemas.microsoft.com/office/drawing/2014/main" id="{1629D517-EDC9-F7DD-0204-FF80F77A782C}"/>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sp>
            <p:nvSpPr>
              <p:cNvPr id="61" name="TextBox 60">
                <a:extLst>
                  <a:ext uri="{FF2B5EF4-FFF2-40B4-BE49-F238E27FC236}">
                    <a16:creationId xmlns:a16="http://schemas.microsoft.com/office/drawing/2014/main" id="{18E73893-BE17-A41D-30DE-E420765D3287}"/>
                  </a:ext>
                </a:extLst>
              </p:cNvPr>
              <p:cNvSpPr txBox="1"/>
              <p:nvPr/>
            </p:nvSpPr>
            <p:spPr>
              <a:xfrm>
                <a:off x="6583798" y="2393923"/>
                <a:ext cx="483749" cy="215444"/>
              </a:xfrm>
              <a:prstGeom prst="rect">
                <a:avLst/>
              </a:prstGeom>
              <a:noFill/>
            </p:spPr>
            <p:txBody>
              <a:bodyPr wrap="square" lIns="0" tIns="0" rIns="0" bIns="0">
                <a:spAutoFit/>
              </a:bodyPr>
              <a:lstStyle/>
              <a:p>
                <a:r>
                  <a:rPr lang="en-US" sz="1400" dirty="0"/>
                  <a:t>4704</a:t>
                </a:r>
              </a:p>
            </p:txBody>
          </p:sp>
          <p:sp>
            <p:nvSpPr>
              <p:cNvPr id="62" name="TextBox 61">
                <a:extLst>
                  <a:ext uri="{FF2B5EF4-FFF2-40B4-BE49-F238E27FC236}">
                    <a16:creationId xmlns:a16="http://schemas.microsoft.com/office/drawing/2014/main" id="{EBD46479-1CFA-DB69-52C6-94FD12EEC998}"/>
                  </a:ext>
                </a:extLst>
              </p:cNvPr>
              <p:cNvSpPr txBox="1"/>
              <p:nvPr/>
            </p:nvSpPr>
            <p:spPr>
              <a:xfrm>
                <a:off x="6477000" y="996556"/>
                <a:ext cx="483750" cy="276999"/>
              </a:xfrm>
              <a:prstGeom prst="rect">
                <a:avLst/>
              </a:prstGeom>
              <a:noFill/>
              <a:ln w="12700">
                <a:noFill/>
              </a:ln>
            </p:spPr>
            <p:txBody>
              <a:bodyPr wrap="square" lIns="0" tIns="0" rIns="0" bIns="0" rtlCol="0">
                <a:spAutoFit/>
              </a:bodyPr>
              <a:lstStyle/>
              <a:p>
                <a:r>
                  <a:rPr lang="en-US" dirty="0"/>
                  <a:t>FC 1</a:t>
                </a:r>
              </a:p>
            </p:txBody>
          </p:sp>
        </p:grpSp>
        <p:cxnSp>
          <p:nvCxnSpPr>
            <p:cNvPr id="69" name="Straight Arrow Connector 68">
              <a:extLst>
                <a:ext uri="{FF2B5EF4-FFF2-40B4-BE49-F238E27FC236}">
                  <a16:creationId xmlns:a16="http://schemas.microsoft.com/office/drawing/2014/main" id="{74B079C8-17CB-ECF3-3F48-D676E82487A5}"/>
                </a:ext>
              </a:extLst>
            </p:cNvPr>
            <p:cNvCxnSpPr>
              <a:endCxn id="64" idx="2"/>
            </p:cNvCxnSpPr>
            <p:nvPr/>
          </p:nvCxnSpPr>
          <p:spPr bwMode="auto">
            <a:xfrm flipV="1">
              <a:off x="6030153" y="3312473"/>
              <a:ext cx="2032243" cy="148479"/>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5D4E2AD1-18FD-E71B-F885-7AFB49D48793}"/>
                </a:ext>
              </a:extLst>
            </p:cNvPr>
            <p:cNvSpPr txBox="1"/>
            <p:nvPr/>
          </p:nvSpPr>
          <p:spPr>
            <a:xfrm>
              <a:off x="6842364" y="2954144"/>
              <a:ext cx="398443" cy="246221"/>
            </a:xfrm>
            <a:prstGeom prst="rect">
              <a:avLst/>
            </a:prstGeom>
            <a:noFill/>
          </p:spPr>
          <p:txBody>
            <a:bodyPr wrap="square" lIns="0" tIns="0" rIns="0" bIns="0">
              <a:spAutoFit/>
            </a:bodyPr>
            <a:lstStyle/>
            <a:p>
              <a:r>
                <a:rPr lang="en-US" sz="1600" dirty="0"/>
                <a:t>W</a:t>
              </a:r>
              <a:r>
                <a:rPr lang="en-US" sz="1600" baseline="30000" dirty="0"/>
                <a:t>[3]</a:t>
              </a:r>
              <a:endParaRPr lang="en-US" sz="1600" dirty="0"/>
            </a:p>
          </p:txBody>
        </p:sp>
        <p:cxnSp>
          <p:nvCxnSpPr>
            <p:cNvPr id="74" name="Straight Arrow Connector 73">
              <a:extLst>
                <a:ext uri="{FF2B5EF4-FFF2-40B4-BE49-F238E27FC236}">
                  <a16:creationId xmlns:a16="http://schemas.microsoft.com/office/drawing/2014/main" id="{670C6832-ECD1-A7A2-E585-45D35DE6E0A0}"/>
                </a:ext>
              </a:extLst>
            </p:cNvPr>
            <p:cNvCxnSpPr>
              <a:stCxn id="30" idx="3"/>
              <a:endCxn id="65" idx="2"/>
            </p:cNvCxnSpPr>
            <p:nvPr/>
          </p:nvCxnSpPr>
          <p:spPr bwMode="auto">
            <a:xfrm flipV="1">
              <a:off x="6094047" y="3548669"/>
              <a:ext cx="1968349" cy="18511"/>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a:extLst>
                <a:ext uri="{FF2B5EF4-FFF2-40B4-BE49-F238E27FC236}">
                  <a16:creationId xmlns:a16="http://schemas.microsoft.com/office/drawing/2014/main" id="{84804750-8B82-5DD4-4B1C-5ACC5B910923}"/>
                </a:ext>
              </a:extLst>
            </p:cNvPr>
            <p:cNvCxnSpPr>
              <a:endCxn id="64" idx="2"/>
            </p:cNvCxnSpPr>
            <p:nvPr/>
          </p:nvCxnSpPr>
          <p:spPr bwMode="auto">
            <a:xfrm flipV="1">
              <a:off x="6139597" y="3312473"/>
              <a:ext cx="1922799" cy="399326"/>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a:extLst>
                <a:ext uri="{FF2B5EF4-FFF2-40B4-BE49-F238E27FC236}">
                  <a16:creationId xmlns:a16="http://schemas.microsoft.com/office/drawing/2014/main" id="{02C17684-0FBC-EE3B-42D3-989ECADC0E00}"/>
                </a:ext>
              </a:extLst>
            </p:cNvPr>
            <p:cNvCxnSpPr>
              <a:stCxn id="30" idx="3"/>
              <a:endCxn id="66" idx="2"/>
            </p:cNvCxnSpPr>
            <p:nvPr/>
          </p:nvCxnSpPr>
          <p:spPr bwMode="auto">
            <a:xfrm>
              <a:off x="6094047" y="3567180"/>
              <a:ext cx="1968349" cy="217684"/>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a:extLst>
                <a:ext uri="{FF2B5EF4-FFF2-40B4-BE49-F238E27FC236}">
                  <a16:creationId xmlns:a16="http://schemas.microsoft.com/office/drawing/2014/main" id="{6EC55128-88B9-16C5-1E59-98604D355BD9}"/>
                </a:ext>
              </a:extLst>
            </p:cNvPr>
            <p:cNvCxnSpPr>
              <a:stCxn id="30" idx="3"/>
              <a:endCxn id="67" idx="2"/>
            </p:cNvCxnSpPr>
            <p:nvPr/>
          </p:nvCxnSpPr>
          <p:spPr bwMode="auto">
            <a:xfrm>
              <a:off x="6094047" y="3567180"/>
              <a:ext cx="1968349" cy="596168"/>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Arrow Connector 87">
              <a:extLst>
                <a:ext uri="{FF2B5EF4-FFF2-40B4-BE49-F238E27FC236}">
                  <a16:creationId xmlns:a16="http://schemas.microsoft.com/office/drawing/2014/main" id="{EF187C68-366E-A49F-23B9-D891ACF9344B}"/>
                </a:ext>
              </a:extLst>
            </p:cNvPr>
            <p:cNvCxnSpPr>
              <a:stCxn id="30" idx="3"/>
              <a:endCxn id="64" idx="2"/>
            </p:cNvCxnSpPr>
            <p:nvPr/>
          </p:nvCxnSpPr>
          <p:spPr bwMode="auto">
            <a:xfrm flipV="1">
              <a:off x="6094047" y="3312473"/>
              <a:ext cx="1968349" cy="254707"/>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Straight Arrow Connector 117">
              <a:extLst>
                <a:ext uri="{FF2B5EF4-FFF2-40B4-BE49-F238E27FC236}">
                  <a16:creationId xmlns:a16="http://schemas.microsoft.com/office/drawing/2014/main" id="{1F7D5C35-1D33-4C39-2C27-41B39C07882F}"/>
                </a:ext>
              </a:extLst>
            </p:cNvPr>
            <p:cNvCxnSpPr>
              <a:endCxn id="65" idx="2"/>
            </p:cNvCxnSpPr>
            <p:nvPr/>
          </p:nvCxnSpPr>
          <p:spPr bwMode="auto">
            <a:xfrm>
              <a:off x="6089712" y="3449496"/>
              <a:ext cx="1972684" cy="99173"/>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Arrow Connector 124">
              <a:extLst>
                <a:ext uri="{FF2B5EF4-FFF2-40B4-BE49-F238E27FC236}">
                  <a16:creationId xmlns:a16="http://schemas.microsoft.com/office/drawing/2014/main" id="{B52C22E5-2144-2EF3-07A6-819DE590B9DB}"/>
                </a:ext>
              </a:extLst>
            </p:cNvPr>
            <p:cNvCxnSpPr>
              <a:endCxn id="66" idx="2"/>
            </p:cNvCxnSpPr>
            <p:nvPr/>
          </p:nvCxnSpPr>
          <p:spPr bwMode="auto">
            <a:xfrm>
              <a:off x="6044836" y="3451977"/>
              <a:ext cx="2017560" cy="332887"/>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Arrow Connector 127">
              <a:extLst>
                <a:ext uri="{FF2B5EF4-FFF2-40B4-BE49-F238E27FC236}">
                  <a16:creationId xmlns:a16="http://schemas.microsoft.com/office/drawing/2014/main" id="{C29635D5-38C9-3422-4A62-BAF6BE4CA7A7}"/>
                </a:ext>
              </a:extLst>
            </p:cNvPr>
            <p:cNvCxnSpPr>
              <a:endCxn id="67" idx="2"/>
            </p:cNvCxnSpPr>
            <p:nvPr/>
          </p:nvCxnSpPr>
          <p:spPr bwMode="auto">
            <a:xfrm>
              <a:off x="6020776" y="3438189"/>
              <a:ext cx="2041620" cy="725159"/>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Arrow Connector 130">
              <a:extLst>
                <a:ext uri="{FF2B5EF4-FFF2-40B4-BE49-F238E27FC236}">
                  <a16:creationId xmlns:a16="http://schemas.microsoft.com/office/drawing/2014/main" id="{6D4170A8-38A5-305D-6B42-3EE2104C626D}"/>
                </a:ext>
              </a:extLst>
            </p:cNvPr>
            <p:cNvCxnSpPr>
              <a:endCxn id="65" idx="2"/>
            </p:cNvCxnSpPr>
            <p:nvPr/>
          </p:nvCxnSpPr>
          <p:spPr bwMode="auto">
            <a:xfrm flipV="1">
              <a:off x="6144782" y="3548669"/>
              <a:ext cx="1917614" cy="163130"/>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Arrow Connector 138">
              <a:extLst>
                <a:ext uri="{FF2B5EF4-FFF2-40B4-BE49-F238E27FC236}">
                  <a16:creationId xmlns:a16="http://schemas.microsoft.com/office/drawing/2014/main" id="{AC92B421-77A7-83A7-4F11-F506B67FA6FB}"/>
                </a:ext>
              </a:extLst>
            </p:cNvPr>
            <p:cNvCxnSpPr>
              <a:endCxn id="66" idx="2"/>
            </p:cNvCxnSpPr>
            <p:nvPr/>
          </p:nvCxnSpPr>
          <p:spPr bwMode="auto">
            <a:xfrm>
              <a:off x="6108377" y="3720791"/>
              <a:ext cx="1954019" cy="64073"/>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Straight Arrow Connector 156">
              <a:extLst>
                <a:ext uri="{FF2B5EF4-FFF2-40B4-BE49-F238E27FC236}">
                  <a16:creationId xmlns:a16="http://schemas.microsoft.com/office/drawing/2014/main" id="{3C5CD009-9520-24A6-7C80-1A340870BFC6}"/>
                </a:ext>
              </a:extLst>
            </p:cNvPr>
            <p:cNvCxnSpPr>
              <a:endCxn id="67" idx="2"/>
            </p:cNvCxnSpPr>
            <p:nvPr/>
          </p:nvCxnSpPr>
          <p:spPr bwMode="auto">
            <a:xfrm>
              <a:off x="6108377" y="3728670"/>
              <a:ext cx="1954019" cy="434678"/>
            </a:xfrm>
            <a:prstGeom prst="straightConnector1">
              <a:avLst/>
            </a:prstGeom>
            <a:solidFill>
              <a:schemeClr val="accent1"/>
            </a:solidFill>
            <a:ln w="127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80776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41B5-786E-11DD-E24A-434C8390EFCF}"/>
              </a:ext>
            </a:extLst>
          </p:cNvPr>
          <p:cNvSpPr>
            <a:spLocks noGrp="1"/>
          </p:cNvSpPr>
          <p:nvPr>
            <p:ph type="title"/>
          </p:nvPr>
        </p:nvSpPr>
        <p:spPr/>
        <p:txBody>
          <a:bodyPr/>
          <a:lstStyle/>
          <a:p>
            <a:r>
              <a:rPr lang="en-US" dirty="0"/>
              <a:t>Reasons for CNN (2/2)</a:t>
            </a:r>
          </a:p>
        </p:txBody>
      </p:sp>
      <p:sp>
        <p:nvSpPr>
          <p:cNvPr id="3" name="Content Placeholder 2">
            <a:extLst>
              <a:ext uri="{FF2B5EF4-FFF2-40B4-BE49-F238E27FC236}">
                <a16:creationId xmlns:a16="http://schemas.microsoft.com/office/drawing/2014/main" id="{7D634B3C-3D13-4FEF-328E-D3D96ED97922}"/>
              </a:ext>
            </a:extLst>
          </p:cNvPr>
          <p:cNvSpPr>
            <a:spLocks noGrp="1"/>
          </p:cNvSpPr>
          <p:nvPr>
            <p:ph sz="half" idx="2"/>
          </p:nvPr>
        </p:nvSpPr>
        <p:spPr>
          <a:xfrm>
            <a:off x="370136" y="870801"/>
            <a:ext cx="8403728" cy="986379"/>
          </a:xfrm>
        </p:spPr>
        <p:txBody>
          <a:bodyPr/>
          <a:lstStyle/>
          <a:p>
            <a:r>
              <a:rPr lang="en-US" b="1" dirty="0"/>
              <a:t>Parameter sharing: </a:t>
            </a:r>
            <a:r>
              <a:rPr lang="en-US" dirty="0"/>
              <a:t>in convolutional networks. Helps to reduce their number:</a:t>
            </a:r>
          </a:p>
          <a:p>
            <a:pPr lvl="1"/>
            <a:r>
              <a:rPr lang="en-US" dirty="0"/>
              <a:t>feature detector (for example, vertical edge detector and so on) which is useful on one part of the image is probably useful in another part of the image.</a:t>
            </a:r>
          </a:p>
          <a:p>
            <a:endParaRPr lang="en-US" dirty="0"/>
          </a:p>
          <a:p>
            <a:endParaRPr lang="en-US" dirty="0"/>
          </a:p>
        </p:txBody>
      </p:sp>
      <p:sp>
        <p:nvSpPr>
          <p:cNvPr id="9" name="Content Placeholder 8">
            <a:extLst>
              <a:ext uri="{FF2B5EF4-FFF2-40B4-BE49-F238E27FC236}">
                <a16:creationId xmlns:a16="http://schemas.microsoft.com/office/drawing/2014/main" id="{52129B9A-B965-AE20-AED4-C0AD94F0ED62}"/>
              </a:ext>
            </a:extLst>
          </p:cNvPr>
          <p:cNvSpPr>
            <a:spLocks noGrp="1"/>
          </p:cNvSpPr>
          <p:nvPr>
            <p:ph sz="half" idx="10"/>
          </p:nvPr>
        </p:nvSpPr>
        <p:spPr>
          <a:xfrm>
            <a:off x="370136" y="2417174"/>
            <a:ext cx="2837695" cy="2119705"/>
          </a:xfrm>
        </p:spPr>
        <p:txBody>
          <a:bodyPr/>
          <a:lstStyle/>
          <a:p>
            <a:r>
              <a:rPr lang="en-US" b="1" dirty="0"/>
              <a:t>Sparsity of connections:</a:t>
            </a:r>
          </a:p>
          <a:p>
            <a:pPr lvl="1"/>
            <a:r>
              <a:rPr lang="en-US" dirty="0"/>
              <a:t>You can apply the same filter to all parts of the image.</a:t>
            </a:r>
          </a:p>
        </p:txBody>
      </p:sp>
      <p:graphicFrame>
        <p:nvGraphicFramePr>
          <p:cNvPr id="4" name="Table 3">
            <a:extLst>
              <a:ext uri="{FF2B5EF4-FFF2-40B4-BE49-F238E27FC236}">
                <a16:creationId xmlns:a16="http://schemas.microsoft.com/office/drawing/2014/main" id="{A0BF3C15-7020-0171-FC31-A113B80F7632}"/>
              </a:ext>
            </a:extLst>
          </p:cNvPr>
          <p:cNvGraphicFramePr>
            <a:graphicFrameLocks noGrp="1"/>
          </p:cNvGraphicFramePr>
          <p:nvPr>
            <p:extLst>
              <p:ext uri="{D42A27DB-BD31-4B8C-83A1-F6EECF244321}">
                <p14:modId xmlns:p14="http://schemas.microsoft.com/office/powerpoint/2010/main" val="1276541771"/>
              </p:ext>
            </p:extLst>
          </p:nvPr>
        </p:nvGraphicFramePr>
        <p:xfrm>
          <a:off x="3236406" y="2724150"/>
          <a:ext cx="1998168" cy="2011680"/>
        </p:xfrm>
        <a:graphic>
          <a:graphicData uri="http://schemas.openxmlformats.org/drawingml/2006/table">
            <a:tbl>
              <a:tblPr firstRow="1" bandRow="1">
                <a:tableStyleId>{5C22544A-7EE6-4342-B048-85BDC9FD1C3A}</a:tableStyleId>
              </a:tblPr>
              <a:tblGrid>
                <a:gridCol w="333028">
                  <a:extLst>
                    <a:ext uri="{9D8B030D-6E8A-4147-A177-3AD203B41FA5}">
                      <a16:colId xmlns:a16="http://schemas.microsoft.com/office/drawing/2014/main" val="703712050"/>
                    </a:ext>
                  </a:extLst>
                </a:gridCol>
                <a:gridCol w="333028">
                  <a:extLst>
                    <a:ext uri="{9D8B030D-6E8A-4147-A177-3AD203B41FA5}">
                      <a16:colId xmlns:a16="http://schemas.microsoft.com/office/drawing/2014/main" val="4168570751"/>
                    </a:ext>
                  </a:extLst>
                </a:gridCol>
                <a:gridCol w="333028">
                  <a:extLst>
                    <a:ext uri="{9D8B030D-6E8A-4147-A177-3AD203B41FA5}">
                      <a16:colId xmlns:a16="http://schemas.microsoft.com/office/drawing/2014/main" val="2447118539"/>
                    </a:ext>
                  </a:extLst>
                </a:gridCol>
                <a:gridCol w="333028">
                  <a:extLst>
                    <a:ext uri="{9D8B030D-6E8A-4147-A177-3AD203B41FA5}">
                      <a16:colId xmlns:a16="http://schemas.microsoft.com/office/drawing/2014/main" val="1591339393"/>
                    </a:ext>
                  </a:extLst>
                </a:gridCol>
                <a:gridCol w="333028">
                  <a:extLst>
                    <a:ext uri="{9D8B030D-6E8A-4147-A177-3AD203B41FA5}">
                      <a16:colId xmlns:a16="http://schemas.microsoft.com/office/drawing/2014/main" val="1913384480"/>
                    </a:ext>
                  </a:extLst>
                </a:gridCol>
                <a:gridCol w="333028">
                  <a:extLst>
                    <a:ext uri="{9D8B030D-6E8A-4147-A177-3AD203B41FA5}">
                      <a16:colId xmlns:a16="http://schemas.microsoft.com/office/drawing/2014/main" val="2605011699"/>
                    </a:ext>
                  </a:extLst>
                </a:gridCol>
              </a:tblGrid>
              <a:tr h="167640">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167640">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167640">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167640">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167640">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167640">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10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graphicFrame>
        <p:nvGraphicFramePr>
          <p:cNvPr id="5" name="Table 4">
            <a:extLst>
              <a:ext uri="{FF2B5EF4-FFF2-40B4-BE49-F238E27FC236}">
                <a16:creationId xmlns:a16="http://schemas.microsoft.com/office/drawing/2014/main" id="{25917495-EF73-E34B-7048-34C24EF60B90}"/>
              </a:ext>
            </a:extLst>
          </p:cNvPr>
          <p:cNvGraphicFramePr>
            <a:graphicFrameLocks noGrp="1"/>
          </p:cNvGraphicFramePr>
          <p:nvPr>
            <p:extLst>
              <p:ext uri="{D42A27DB-BD31-4B8C-83A1-F6EECF244321}">
                <p14:modId xmlns:p14="http://schemas.microsoft.com/office/powerpoint/2010/main" val="3905665097"/>
              </p:ext>
            </p:extLst>
          </p:nvPr>
        </p:nvGraphicFramePr>
        <p:xfrm>
          <a:off x="5690352" y="3109370"/>
          <a:ext cx="997620" cy="1097280"/>
        </p:xfrm>
        <a:graphic>
          <a:graphicData uri="http://schemas.openxmlformats.org/drawingml/2006/table">
            <a:tbl>
              <a:tblPr firstRow="1" bandRow="1">
                <a:tableStyleId>{5C22544A-7EE6-4342-B048-85BDC9FD1C3A}</a:tableStyleId>
              </a:tblPr>
              <a:tblGrid>
                <a:gridCol w="332540">
                  <a:extLst>
                    <a:ext uri="{9D8B030D-6E8A-4147-A177-3AD203B41FA5}">
                      <a16:colId xmlns:a16="http://schemas.microsoft.com/office/drawing/2014/main" val="703712050"/>
                    </a:ext>
                  </a:extLst>
                </a:gridCol>
                <a:gridCol w="332540">
                  <a:extLst>
                    <a:ext uri="{9D8B030D-6E8A-4147-A177-3AD203B41FA5}">
                      <a16:colId xmlns:a16="http://schemas.microsoft.com/office/drawing/2014/main" val="4168570751"/>
                    </a:ext>
                  </a:extLst>
                </a:gridCol>
                <a:gridCol w="332540">
                  <a:extLst>
                    <a:ext uri="{9D8B030D-6E8A-4147-A177-3AD203B41FA5}">
                      <a16:colId xmlns:a16="http://schemas.microsoft.com/office/drawing/2014/main" val="2447118539"/>
                    </a:ext>
                  </a:extLst>
                </a:gridCol>
              </a:tblGrid>
              <a:tr h="0">
                <a:tc>
                  <a:txBody>
                    <a:bodyPr/>
                    <a:lstStyle/>
                    <a:p>
                      <a:pPr algn="ctr"/>
                      <a:r>
                        <a:rPr lang="en-US" sz="1800" b="0" dirty="0">
                          <a:solidFill>
                            <a:schemeClr val="tx1"/>
                          </a:solidFill>
                        </a:rPr>
                        <a:t>-1</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0">
                <a:tc>
                  <a:txBody>
                    <a:bodyPr/>
                    <a:lstStyle/>
                    <a:p>
                      <a:pPr algn="ctr"/>
                      <a:r>
                        <a:rPr lang="en-US" sz="1800" b="0" dirty="0">
                          <a:solidFill>
                            <a:schemeClr val="tx1"/>
                          </a:solidFill>
                        </a:rPr>
                        <a:t>-1</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0">
                <a:tc>
                  <a:txBody>
                    <a:bodyPr/>
                    <a:lstStyle/>
                    <a:p>
                      <a:pPr algn="ctr"/>
                      <a:r>
                        <a:rPr lang="en-US" sz="1800" b="0" dirty="0">
                          <a:solidFill>
                            <a:schemeClr val="tx1"/>
                          </a:solidFill>
                        </a:rPr>
                        <a:t>-1</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6" name="TextBox 5">
            <a:extLst>
              <a:ext uri="{FF2B5EF4-FFF2-40B4-BE49-F238E27FC236}">
                <a16:creationId xmlns:a16="http://schemas.microsoft.com/office/drawing/2014/main" id="{1ECA1479-0C9B-078B-1D04-EA76352F92F5}"/>
              </a:ext>
            </a:extLst>
          </p:cNvPr>
          <p:cNvSpPr txBox="1"/>
          <p:nvPr/>
        </p:nvSpPr>
        <p:spPr>
          <a:xfrm>
            <a:off x="5263149" y="3477027"/>
            <a:ext cx="398628" cy="461665"/>
          </a:xfrm>
          <a:prstGeom prst="rect">
            <a:avLst/>
          </a:prstGeom>
          <a:noFill/>
        </p:spPr>
        <p:txBody>
          <a:bodyPr wrap="square" rtlCol="0">
            <a:spAutoFit/>
          </a:bodyPr>
          <a:lstStyle/>
          <a:p>
            <a:r>
              <a:rPr lang="en-US" sz="2400" dirty="0"/>
              <a:t>*</a:t>
            </a:r>
          </a:p>
        </p:txBody>
      </p:sp>
      <p:graphicFrame>
        <p:nvGraphicFramePr>
          <p:cNvPr id="7" name="Table 6">
            <a:extLst>
              <a:ext uri="{FF2B5EF4-FFF2-40B4-BE49-F238E27FC236}">
                <a16:creationId xmlns:a16="http://schemas.microsoft.com/office/drawing/2014/main" id="{CCC76CB8-F0B3-5640-A0CD-F8BFFF89019E}"/>
              </a:ext>
            </a:extLst>
          </p:cNvPr>
          <p:cNvGraphicFramePr>
            <a:graphicFrameLocks noGrp="1"/>
          </p:cNvGraphicFramePr>
          <p:nvPr>
            <p:extLst>
              <p:ext uri="{D42A27DB-BD31-4B8C-83A1-F6EECF244321}">
                <p14:modId xmlns:p14="http://schemas.microsoft.com/office/powerpoint/2010/main" val="2387348667"/>
              </p:ext>
            </p:extLst>
          </p:nvPr>
        </p:nvGraphicFramePr>
        <p:xfrm>
          <a:off x="7239000" y="2987450"/>
          <a:ext cx="1361940" cy="1341120"/>
        </p:xfrm>
        <a:graphic>
          <a:graphicData uri="http://schemas.openxmlformats.org/drawingml/2006/table">
            <a:tbl>
              <a:tblPr firstRow="1" bandRow="1">
                <a:tableStyleId>{5C22544A-7EE6-4342-B048-85BDC9FD1C3A}</a:tableStyleId>
              </a:tblPr>
              <a:tblGrid>
                <a:gridCol w="340485">
                  <a:extLst>
                    <a:ext uri="{9D8B030D-6E8A-4147-A177-3AD203B41FA5}">
                      <a16:colId xmlns:a16="http://schemas.microsoft.com/office/drawing/2014/main" val="703712050"/>
                    </a:ext>
                  </a:extLst>
                </a:gridCol>
                <a:gridCol w="340485">
                  <a:extLst>
                    <a:ext uri="{9D8B030D-6E8A-4147-A177-3AD203B41FA5}">
                      <a16:colId xmlns:a16="http://schemas.microsoft.com/office/drawing/2014/main" val="4168570751"/>
                    </a:ext>
                  </a:extLst>
                </a:gridCol>
                <a:gridCol w="340485">
                  <a:extLst>
                    <a:ext uri="{9D8B030D-6E8A-4147-A177-3AD203B41FA5}">
                      <a16:colId xmlns:a16="http://schemas.microsoft.com/office/drawing/2014/main" val="2447118539"/>
                    </a:ext>
                  </a:extLst>
                </a:gridCol>
                <a:gridCol w="340485">
                  <a:extLst>
                    <a:ext uri="{9D8B030D-6E8A-4147-A177-3AD203B41FA5}">
                      <a16:colId xmlns:a16="http://schemas.microsoft.com/office/drawing/2014/main" val="1591339393"/>
                    </a:ext>
                  </a:extLst>
                </a:gridCol>
              </a:tblGrid>
              <a:tr h="243343">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243343">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243343">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243343">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0</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8" name="TextBox 7">
            <a:extLst>
              <a:ext uri="{FF2B5EF4-FFF2-40B4-BE49-F238E27FC236}">
                <a16:creationId xmlns:a16="http://schemas.microsoft.com/office/drawing/2014/main" id="{0FC39200-4B3E-3AB9-F9E4-F3036504A422}"/>
              </a:ext>
            </a:extLst>
          </p:cNvPr>
          <p:cNvSpPr txBox="1"/>
          <p:nvPr/>
        </p:nvSpPr>
        <p:spPr>
          <a:xfrm>
            <a:off x="6687972" y="3427178"/>
            <a:ext cx="398628"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3267160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CF19DB-EBB4-E3FA-FD2D-657035F4FC42}"/>
              </a:ext>
            </a:extLst>
          </p:cNvPr>
          <p:cNvSpPr txBox="1"/>
          <p:nvPr/>
        </p:nvSpPr>
        <p:spPr>
          <a:xfrm rot="20891098">
            <a:off x="668579" y="2156004"/>
            <a:ext cx="8209367" cy="646331"/>
          </a:xfrm>
          <a:prstGeom prst="rect">
            <a:avLst/>
          </a:prstGeom>
          <a:noFill/>
        </p:spPr>
        <p:txBody>
          <a:bodyPr wrap="square" rtlCol="0">
            <a:spAutoFit/>
          </a:bodyPr>
          <a:lstStyle/>
          <a:p>
            <a:r>
              <a:rPr lang="en-US" sz="3600" dirty="0">
                <a:solidFill>
                  <a:srgbClr val="333399"/>
                </a:solidFill>
              </a:rPr>
              <a:t>Training Convolutional Neural Networks</a:t>
            </a:r>
          </a:p>
        </p:txBody>
      </p:sp>
    </p:spTree>
    <p:extLst>
      <p:ext uri="{BB962C8B-B14F-4D97-AF65-F5344CB8AC3E}">
        <p14:creationId xmlns:p14="http://schemas.microsoft.com/office/powerpoint/2010/main" val="2906044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0AAA-100D-7804-2CCE-F5C8A6BC33C6}"/>
              </a:ext>
            </a:extLst>
          </p:cNvPr>
          <p:cNvSpPr>
            <a:spLocks noGrp="1"/>
          </p:cNvSpPr>
          <p:nvPr>
            <p:ph type="title"/>
          </p:nvPr>
        </p:nvSpPr>
        <p:spPr/>
        <p:txBody>
          <a:bodyPr/>
          <a:lstStyle/>
          <a:p>
            <a:r>
              <a:rPr lang="en-US" dirty="0"/>
              <a:t>Training Convolutional Network</a:t>
            </a:r>
          </a:p>
        </p:txBody>
      </p:sp>
      <p:sp>
        <p:nvSpPr>
          <p:cNvPr id="146" name="Content Placeholder 145">
            <a:extLst>
              <a:ext uri="{FF2B5EF4-FFF2-40B4-BE49-F238E27FC236}">
                <a16:creationId xmlns:a16="http://schemas.microsoft.com/office/drawing/2014/main" id="{54E2D46F-244F-7A69-6A8D-CAE1BC3DF094}"/>
              </a:ext>
            </a:extLst>
          </p:cNvPr>
          <p:cNvSpPr>
            <a:spLocks noGrp="1"/>
          </p:cNvSpPr>
          <p:nvPr>
            <p:ph idx="1"/>
          </p:nvPr>
        </p:nvSpPr>
        <p:spPr>
          <a:xfrm>
            <a:off x="344168" y="4163189"/>
            <a:ext cx="8251823" cy="390200"/>
          </a:xfrm>
        </p:spPr>
        <p:txBody>
          <a:bodyPr/>
          <a:lstStyle/>
          <a:p>
            <a:r>
              <a:rPr lang="en-US" dirty="0"/>
              <a:t>Use gradient descent to optimize parameters to minimize cost J.</a:t>
            </a:r>
          </a:p>
        </p:txBody>
      </p:sp>
      <p:grpSp>
        <p:nvGrpSpPr>
          <p:cNvPr id="144" name="Group 143">
            <a:extLst>
              <a:ext uri="{FF2B5EF4-FFF2-40B4-BE49-F238E27FC236}">
                <a16:creationId xmlns:a16="http://schemas.microsoft.com/office/drawing/2014/main" id="{525AEF86-A3C1-2184-78CD-11F32254CDC8}"/>
              </a:ext>
            </a:extLst>
          </p:cNvPr>
          <p:cNvGrpSpPr/>
          <p:nvPr/>
        </p:nvGrpSpPr>
        <p:grpSpPr>
          <a:xfrm>
            <a:off x="308229" y="1123950"/>
            <a:ext cx="8527542" cy="1370276"/>
            <a:chOff x="381000" y="1201474"/>
            <a:chExt cx="8527542" cy="1370276"/>
          </a:xfrm>
        </p:grpSpPr>
        <p:pic>
          <p:nvPicPr>
            <p:cNvPr id="3" name="Picture 2" descr="A cat lying on the floor&#10;&#10;Description automatically generated">
              <a:extLst>
                <a:ext uri="{FF2B5EF4-FFF2-40B4-BE49-F238E27FC236}">
                  <a16:creationId xmlns:a16="http://schemas.microsoft.com/office/drawing/2014/main" id="{7843D672-47F6-CFCA-101F-77D6D685DBDB}"/>
                </a:ext>
              </a:extLst>
            </p:cNvPr>
            <p:cNvPicPr>
              <a:picLocks noChangeAspect="1"/>
            </p:cNvPicPr>
            <p:nvPr/>
          </p:nvPicPr>
          <p:blipFill rotWithShape="1">
            <a:blip r:embed="rId2">
              <a:extLst>
                <a:ext uri="{28A0092B-C50C-407E-A947-70E740481C1C}">
                  <a14:useLocalDpi xmlns:a14="http://schemas.microsoft.com/office/drawing/2010/main" val="0"/>
                </a:ext>
              </a:extLst>
            </a:blip>
            <a:srcRect l="20363" r="27273" b="28142"/>
            <a:stretch/>
          </p:blipFill>
          <p:spPr>
            <a:xfrm>
              <a:off x="381000" y="1319212"/>
              <a:ext cx="1371600" cy="1252538"/>
            </a:xfrm>
            <a:prstGeom prst="rect">
              <a:avLst/>
            </a:prstGeom>
          </p:spPr>
        </p:pic>
        <p:sp>
          <p:nvSpPr>
            <p:cNvPr id="131" name="Cube 130">
              <a:extLst>
                <a:ext uri="{FF2B5EF4-FFF2-40B4-BE49-F238E27FC236}">
                  <a16:creationId xmlns:a16="http://schemas.microsoft.com/office/drawing/2014/main" id="{00F0CB4B-7DB6-96F6-CBC0-660381053D6E}"/>
                </a:ext>
              </a:extLst>
            </p:cNvPr>
            <p:cNvSpPr/>
            <p:nvPr/>
          </p:nvSpPr>
          <p:spPr bwMode="auto">
            <a:xfrm>
              <a:off x="2363920" y="1471550"/>
              <a:ext cx="858775" cy="838131"/>
            </a:xfrm>
            <a:prstGeom prst="cube">
              <a:avLst>
                <a:gd name="adj" fmla="val 15267"/>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32" name="Cube 131">
              <a:extLst>
                <a:ext uri="{FF2B5EF4-FFF2-40B4-BE49-F238E27FC236}">
                  <a16:creationId xmlns:a16="http://schemas.microsoft.com/office/drawing/2014/main" id="{7734C072-0F67-8D31-1CC1-DACE7E13B17F}"/>
                </a:ext>
              </a:extLst>
            </p:cNvPr>
            <p:cNvSpPr/>
            <p:nvPr/>
          </p:nvSpPr>
          <p:spPr bwMode="auto">
            <a:xfrm>
              <a:off x="5258028" y="1201474"/>
              <a:ext cx="1141024" cy="1060248"/>
            </a:xfrm>
            <a:prstGeom prst="cube">
              <a:avLst>
                <a:gd name="adj" fmla="val 60888"/>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cxnSp>
          <p:nvCxnSpPr>
            <p:cNvPr id="133" name="Straight Arrow Connector 132">
              <a:extLst>
                <a:ext uri="{FF2B5EF4-FFF2-40B4-BE49-F238E27FC236}">
                  <a16:creationId xmlns:a16="http://schemas.microsoft.com/office/drawing/2014/main" id="{CF8656A2-A1F7-4E95-AD1E-035C9C87DDE9}"/>
                </a:ext>
              </a:extLst>
            </p:cNvPr>
            <p:cNvCxnSpPr/>
            <p:nvPr/>
          </p:nvCxnSpPr>
          <p:spPr bwMode="auto">
            <a:xfrm>
              <a:off x="1828800" y="1890616"/>
              <a:ext cx="455131"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Straight Arrow Connector 133">
              <a:extLst>
                <a:ext uri="{FF2B5EF4-FFF2-40B4-BE49-F238E27FC236}">
                  <a16:creationId xmlns:a16="http://schemas.microsoft.com/office/drawing/2014/main" id="{3F8FD602-EA7E-7D79-79DA-0BC87D83D0FF}"/>
                </a:ext>
              </a:extLst>
            </p:cNvPr>
            <p:cNvCxnSpPr/>
            <p:nvPr/>
          </p:nvCxnSpPr>
          <p:spPr bwMode="auto">
            <a:xfrm>
              <a:off x="3299438" y="1858692"/>
              <a:ext cx="455131"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Straight Arrow Connector 134">
              <a:extLst>
                <a:ext uri="{FF2B5EF4-FFF2-40B4-BE49-F238E27FC236}">
                  <a16:creationId xmlns:a16="http://schemas.microsoft.com/office/drawing/2014/main" id="{F7F84E6B-DBF2-B723-35BB-237077882261}"/>
                </a:ext>
              </a:extLst>
            </p:cNvPr>
            <p:cNvCxnSpPr/>
            <p:nvPr/>
          </p:nvCxnSpPr>
          <p:spPr bwMode="auto">
            <a:xfrm>
              <a:off x="4757039" y="1806467"/>
              <a:ext cx="455131"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6" name="Cube 135">
              <a:extLst>
                <a:ext uri="{FF2B5EF4-FFF2-40B4-BE49-F238E27FC236}">
                  <a16:creationId xmlns:a16="http://schemas.microsoft.com/office/drawing/2014/main" id="{186AD402-7375-03FB-E871-143550D67C4A}"/>
                </a:ext>
              </a:extLst>
            </p:cNvPr>
            <p:cNvSpPr/>
            <p:nvPr/>
          </p:nvSpPr>
          <p:spPr bwMode="auto">
            <a:xfrm>
              <a:off x="3810000" y="1428751"/>
              <a:ext cx="850266" cy="752799"/>
            </a:xfrm>
            <a:prstGeom prst="cube">
              <a:avLst>
                <a:gd name="adj" fmla="val 30000"/>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37" name="Rectangle 136">
              <a:extLst>
                <a:ext uri="{FF2B5EF4-FFF2-40B4-BE49-F238E27FC236}">
                  <a16:creationId xmlns:a16="http://schemas.microsoft.com/office/drawing/2014/main" id="{9244DF38-C7A6-2201-26F2-D0053A0D93CB}"/>
                </a:ext>
              </a:extLst>
            </p:cNvPr>
            <p:cNvSpPr/>
            <p:nvPr/>
          </p:nvSpPr>
          <p:spPr bwMode="auto">
            <a:xfrm>
              <a:off x="6883558" y="1201474"/>
              <a:ext cx="222998" cy="1133800"/>
            </a:xfrm>
            <a:prstGeom prst="rect">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138" name="Straight Arrow Connector 137">
              <a:extLst>
                <a:ext uri="{FF2B5EF4-FFF2-40B4-BE49-F238E27FC236}">
                  <a16:creationId xmlns:a16="http://schemas.microsoft.com/office/drawing/2014/main" id="{A0A24518-B231-630B-066C-2CD5CBDFF9C5}"/>
                </a:ext>
              </a:extLst>
            </p:cNvPr>
            <p:cNvCxnSpPr/>
            <p:nvPr/>
          </p:nvCxnSpPr>
          <p:spPr bwMode="auto">
            <a:xfrm>
              <a:off x="6380444" y="1805150"/>
              <a:ext cx="455131"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Arrow Connector 138">
              <a:extLst>
                <a:ext uri="{FF2B5EF4-FFF2-40B4-BE49-F238E27FC236}">
                  <a16:creationId xmlns:a16="http://schemas.microsoft.com/office/drawing/2014/main" id="{14AAAAEC-5924-20CA-496E-DFEE05C8C664}"/>
                </a:ext>
              </a:extLst>
            </p:cNvPr>
            <p:cNvCxnSpPr/>
            <p:nvPr/>
          </p:nvCxnSpPr>
          <p:spPr bwMode="auto">
            <a:xfrm>
              <a:off x="7197693" y="1768367"/>
              <a:ext cx="455131"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Rectangle 139">
              <a:extLst>
                <a:ext uri="{FF2B5EF4-FFF2-40B4-BE49-F238E27FC236}">
                  <a16:creationId xmlns:a16="http://schemas.microsoft.com/office/drawing/2014/main" id="{56C89A9B-E06C-1A64-C9ED-943C0B65DF04}"/>
                </a:ext>
              </a:extLst>
            </p:cNvPr>
            <p:cNvSpPr/>
            <p:nvPr/>
          </p:nvSpPr>
          <p:spPr bwMode="auto">
            <a:xfrm>
              <a:off x="7743961" y="1201474"/>
              <a:ext cx="222998" cy="1133800"/>
            </a:xfrm>
            <a:prstGeom prst="rect">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1" name="Oval 140">
              <a:extLst>
                <a:ext uri="{FF2B5EF4-FFF2-40B4-BE49-F238E27FC236}">
                  <a16:creationId xmlns:a16="http://schemas.microsoft.com/office/drawing/2014/main" id="{E6847D7E-12FF-C0D1-8662-F2872B3F0EB4}"/>
                </a:ext>
              </a:extLst>
            </p:cNvPr>
            <p:cNvSpPr/>
            <p:nvPr/>
          </p:nvSpPr>
          <p:spPr bwMode="auto">
            <a:xfrm>
              <a:off x="8617475" y="1591073"/>
              <a:ext cx="222998" cy="262000"/>
            </a:xfrm>
            <a:prstGeom prst="ellipse">
              <a:avLst/>
            </a:prstGeom>
            <a:noFill/>
            <a:ln w="50800" cap="flat" cmpd="sng" algn="ctr">
              <a:solidFill>
                <a:schemeClr val="bg1">
                  <a:lumMod val="6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2" name="TextBox 141">
              <a:extLst>
                <a:ext uri="{FF2B5EF4-FFF2-40B4-BE49-F238E27FC236}">
                  <a16:creationId xmlns:a16="http://schemas.microsoft.com/office/drawing/2014/main" id="{CBE02790-5A24-68AF-D9E9-A1EA7B34B573}"/>
                </a:ext>
              </a:extLst>
            </p:cNvPr>
            <p:cNvSpPr txBox="1"/>
            <p:nvPr/>
          </p:nvSpPr>
          <p:spPr>
            <a:xfrm>
              <a:off x="8578749" y="1800057"/>
              <a:ext cx="329793" cy="461665"/>
            </a:xfrm>
            <a:prstGeom prst="rect">
              <a:avLst/>
            </a:prstGeom>
            <a:noFill/>
          </p:spPr>
          <p:txBody>
            <a:bodyPr wrap="square" rtlCol="0">
              <a:spAutoFit/>
            </a:bodyPr>
            <a:lstStyle/>
            <a:p>
              <a:r>
                <a:rPr lang="en-US" sz="2400" dirty="0"/>
                <a:t>a</a:t>
              </a:r>
            </a:p>
          </p:txBody>
        </p:sp>
        <p:cxnSp>
          <p:nvCxnSpPr>
            <p:cNvPr id="143" name="Straight Arrow Connector 142">
              <a:extLst>
                <a:ext uri="{FF2B5EF4-FFF2-40B4-BE49-F238E27FC236}">
                  <a16:creationId xmlns:a16="http://schemas.microsoft.com/office/drawing/2014/main" id="{250000FE-AE38-65E1-A8DC-452DFD83B253}"/>
                </a:ext>
              </a:extLst>
            </p:cNvPr>
            <p:cNvCxnSpPr/>
            <p:nvPr/>
          </p:nvCxnSpPr>
          <p:spPr bwMode="auto">
            <a:xfrm>
              <a:off x="8072411" y="1754242"/>
              <a:ext cx="455131"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45" name="Object 144">
            <a:extLst>
              <a:ext uri="{FF2B5EF4-FFF2-40B4-BE49-F238E27FC236}">
                <a16:creationId xmlns:a16="http://schemas.microsoft.com/office/drawing/2014/main" id="{63179A51-4F7B-44C6-52C2-A678612C221E}"/>
              </a:ext>
            </a:extLst>
          </p:cNvPr>
          <p:cNvGraphicFramePr>
            <a:graphicFrameLocks noChangeAspect="1"/>
          </p:cNvGraphicFramePr>
          <p:nvPr>
            <p:extLst>
              <p:ext uri="{D42A27DB-BD31-4B8C-83A1-F6EECF244321}">
                <p14:modId xmlns:p14="http://schemas.microsoft.com/office/powerpoint/2010/main" val="722586658"/>
              </p:ext>
            </p:extLst>
          </p:nvPr>
        </p:nvGraphicFramePr>
        <p:xfrm>
          <a:off x="2217416" y="2841096"/>
          <a:ext cx="4505326" cy="817563"/>
        </p:xfrm>
        <a:graphic>
          <a:graphicData uri="http://schemas.openxmlformats.org/presentationml/2006/ole">
            <mc:AlternateContent xmlns:mc="http://schemas.openxmlformats.org/markup-compatibility/2006">
              <mc:Choice xmlns:v="urn:schemas-microsoft-com:vml" Requires="v">
                <p:oleObj name="Equation" r:id="rId3" imgW="2450880" imgH="444240" progId="Equation.DSMT4">
                  <p:embed/>
                </p:oleObj>
              </mc:Choice>
              <mc:Fallback>
                <p:oleObj name="Equation" r:id="rId3" imgW="2450880" imgH="444240" progId="Equation.DSMT4">
                  <p:embed/>
                  <p:pic>
                    <p:nvPicPr>
                      <p:cNvPr id="0" name=""/>
                      <p:cNvPicPr/>
                      <p:nvPr/>
                    </p:nvPicPr>
                    <p:blipFill>
                      <a:blip r:embed="rId4"/>
                      <a:stretch>
                        <a:fillRect/>
                      </a:stretch>
                    </p:blipFill>
                    <p:spPr>
                      <a:xfrm>
                        <a:off x="2217416" y="2841096"/>
                        <a:ext cx="4505326" cy="817563"/>
                      </a:xfrm>
                      <a:prstGeom prst="rect">
                        <a:avLst/>
                      </a:prstGeom>
                    </p:spPr>
                  </p:pic>
                </p:oleObj>
              </mc:Fallback>
            </mc:AlternateContent>
          </a:graphicData>
        </a:graphic>
      </p:graphicFrame>
    </p:spTree>
    <p:extLst>
      <p:ext uri="{BB962C8B-B14F-4D97-AF65-F5344CB8AC3E}">
        <p14:creationId xmlns:p14="http://schemas.microsoft.com/office/powerpoint/2010/main" val="2815682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CF19DB-EBB4-E3FA-FD2D-657035F4FC42}"/>
              </a:ext>
            </a:extLst>
          </p:cNvPr>
          <p:cNvSpPr txBox="1"/>
          <p:nvPr/>
        </p:nvSpPr>
        <p:spPr>
          <a:xfrm rot="20891098">
            <a:off x="668579" y="2156004"/>
            <a:ext cx="8209367" cy="646331"/>
          </a:xfrm>
          <a:prstGeom prst="rect">
            <a:avLst/>
          </a:prstGeom>
          <a:noFill/>
        </p:spPr>
        <p:txBody>
          <a:bodyPr wrap="square" rtlCol="0">
            <a:spAutoFit/>
          </a:bodyPr>
          <a:lstStyle/>
          <a:p>
            <a:r>
              <a:rPr lang="en-US" sz="3600" dirty="0">
                <a:solidFill>
                  <a:srgbClr val="333399"/>
                </a:solidFill>
              </a:rPr>
              <a:t>Classic Convolutional Neural Networks</a:t>
            </a:r>
          </a:p>
        </p:txBody>
      </p:sp>
      <p:sp>
        <p:nvSpPr>
          <p:cNvPr id="2" name="Content Placeholder 145">
            <a:extLst>
              <a:ext uri="{FF2B5EF4-FFF2-40B4-BE49-F238E27FC236}">
                <a16:creationId xmlns:a16="http://schemas.microsoft.com/office/drawing/2014/main" id="{5AC87616-9F99-D7ED-FEFB-21E89749B080}"/>
              </a:ext>
            </a:extLst>
          </p:cNvPr>
          <p:cNvSpPr txBox="1">
            <a:spLocks/>
          </p:cNvSpPr>
          <p:nvPr/>
        </p:nvSpPr>
        <p:spPr>
          <a:xfrm>
            <a:off x="5257800" y="2952750"/>
            <a:ext cx="1447800" cy="1067239"/>
          </a:xfrm>
          <a:prstGeom prst="rect">
            <a:avLst/>
          </a:prstGeom>
        </p:spPr>
        <p:txBody>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r>
              <a:rPr lang="en-US" kern="0" dirty="0"/>
              <a:t>LeNet-5</a:t>
            </a:r>
          </a:p>
          <a:p>
            <a:r>
              <a:rPr lang="en-US" kern="0" dirty="0" err="1"/>
              <a:t>AlexNet</a:t>
            </a:r>
            <a:endParaRPr lang="en-US" kern="0" dirty="0"/>
          </a:p>
          <a:p>
            <a:r>
              <a:rPr lang="en-US" kern="0" dirty="0"/>
              <a:t>VGG</a:t>
            </a:r>
          </a:p>
        </p:txBody>
      </p:sp>
      <p:sp>
        <p:nvSpPr>
          <p:cNvPr id="3" name="Content Placeholder 145">
            <a:extLst>
              <a:ext uri="{FF2B5EF4-FFF2-40B4-BE49-F238E27FC236}">
                <a16:creationId xmlns:a16="http://schemas.microsoft.com/office/drawing/2014/main" id="{E29D4CEA-1C41-5DAF-66A4-76EBAE408CB5}"/>
              </a:ext>
            </a:extLst>
          </p:cNvPr>
          <p:cNvSpPr txBox="1">
            <a:spLocks/>
          </p:cNvSpPr>
          <p:nvPr/>
        </p:nvSpPr>
        <p:spPr>
          <a:xfrm>
            <a:off x="7901309" y="4552950"/>
            <a:ext cx="1204591" cy="152839"/>
          </a:xfrm>
          <a:prstGeom prst="rect">
            <a:avLst/>
          </a:prstGeom>
        </p:spPr>
        <p:txBody>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marL="0" indent="0">
              <a:buNone/>
            </a:pPr>
            <a:r>
              <a:rPr lang="en-US" sz="1200" kern="0" dirty="0"/>
              <a:t>Andrew Ng</a:t>
            </a:r>
          </a:p>
        </p:txBody>
      </p:sp>
    </p:spTree>
    <p:extLst>
      <p:ext uri="{BB962C8B-B14F-4D97-AF65-F5344CB8AC3E}">
        <p14:creationId xmlns:p14="http://schemas.microsoft.com/office/powerpoint/2010/main" val="3824324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7A75-F156-0C43-6684-780F1A7B1D30}"/>
              </a:ext>
            </a:extLst>
          </p:cNvPr>
          <p:cNvSpPr>
            <a:spLocks noGrp="1"/>
          </p:cNvSpPr>
          <p:nvPr>
            <p:ph type="title"/>
          </p:nvPr>
        </p:nvSpPr>
        <p:spPr>
          <a:xfrm>
            <a:off x="1828800" y="285750"/>
            <a:ext cx="6288082" cy="490538"/>
          </a:xfrm>
        </p:spPr>
        <p:txBody>
          <a:bodyPr/>
          <a:lstStyle/>
          <a:p>
            <a:r>
              <a:rPr lang="en-US" dirty="0"/>
              <a:t>LeNet-5</a:t>
            </a:r>
          </a:p>
        </p:txBody>
      </p:sp>
      <p:sp>
        <p:nvSpPr>
          <p:cNvPr id="3" name="Content Placeholder 2">
            <a:extLst>
              <a:ext uri="{FF2B5EF4-FFF2-40B4-BE49-F238E27FC236}">
                <a16:creationId xmlns:a16="http://schemas.microsoft.com/office/drawing/2014/main" id="{26CBEECE-1DE2-8E67-BBD8-B907BD0542A6}"/>
              </a:ext>
            </a:extLst>
          </p:cNvPr>
          <p:cNvSpPr>
            <a:spLocks noGrp="1"/>
          </p:cNvSpPr>
          <p:nvPr>
            <p:ph idx="1"/>
          </p:nvPr>
        </p:nvSpPr>
        <p:spPr>
          <a:xfrm>
            <a:off x="1053739" y="1380352"/>
            <a:ext cx="5943600" cy="2286000"/>
          </a:xfrm>
        </p:spPr>
        <p:txBody>
          <a:bodyPr/>
          <a:lstStyle/>
          <a:p>
            <a:r>
              <a:rPr lang="en-US" dirty="0"/>
              <a:t>In the 1990s, Yann LeCun, Leon </a:t>
            </a:r>
            <a:r>
              <a:rPr lang="en-US" dirty="0" err="1"/>
              <a:t>Bottou</a:t>
            </a:r>
            <a:r>
              <a:rPr lang="en-US" dirty="0"/>
              <a:t>, </a:t>
            </a:r>
            <a:r>
              <a:rPr lang="en-US" dirty="0" err="1"/>
              <a:t>Yosuha</a:t>
            </a:r>
            <a:r>
              <a:rPr lang="en-US" dirty="0"/>
              <a:t> Bengio, and Patrick Haffner proposed the LeNet-5 neural network design for character recognition in both handwriting and machine printing. </a:t>
            </a:r>
          </a:p>
          <a:p>
            <a:r>
              <a:rPr lang="en-US" dirty="0"/>
              <a:t>Since the design is clear-cut and easy to comprehend, it is frequently used as the first step in teaching convolutional neural networks.</a:t>
            </a:r>
          </a:p>
        </p:txBody>
      </p:sp>
      <p:sp>
        <p:nvSpPr>
          <p:cNvPr id="5" name="TextBox 4">
            <a:extLst>
              <a:ext uri="{FF2B5EF4-FFF2-40B4-BE49-F238E27FC236}">
                <a16:creationId xmlns:a16="http://schemas.microsoft.com/office/drawing/2014/main" id="{5EE21052-EE80-8E69-15D1-15807C87B31F}"/>
              </a:ext>
            </a:extLst>
          </p:cNvPr>
          <p:cNvSpPr txBox="1"/>
          <p:nvPr/>
        </p:nvSpPr>
        <p:spPr>
          <a:xfrm>
            <a:off x="3124200" y="4561701"/>
            <a:ext cx="5804262" cy="276999"/>
          </a:xfrm>
          <a:prstGeom prst="rect">
            <a:avLst/>
          </a:prstGeom>
          <a:noFill/>
        </p:spPr>
        <p:txBody>
          <a:bodyPr wrap="square">
            <a:spAutoFit/>
          </a:bodyPr>
          <a:lstStyle/>
          <a:p>
            <a:r>
              <a:rPr lang="en-US" sz="1200" dirty="0"/>
              <a:t>https://medium.com/@siddheshb008/lenet-5-architecture-explained-3b559cb2d52b</a:t>
            </a:r>
          </a:p>
        </p:txBody>
      </p:sp>
    </p:spTree>
    <p:extLst>
      <p:ext uri="{BB962C8B-B14F-4D97-AF65-F5344CB8AC3E}">
        <p14:creationId xmlns:p14="http://schemas.microsoft.com/office/powerpoint/2010/main" val="3139572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E4E9-C523-CD2A-3ACE-2E4AB2F8D2AB}"/>
              </a:ext>
            </a:extLst>
          </p:cNvPr>
          <p:cNvSpPr>
            <a:spLocks noGrp="1"/>
          </p:cNvSpPr>
          <p:nvPr>
            <p:ph type="title"/>
          </p:nvPr>
        </p:nvSpPr>
        <p:spPr>
          <a:xfrm>
            <a:off x="2337180" y="285750"/>
            <a:ext cx="5779702" cy="490538"/>
          </a:xfrm>
        </p:spPr>
        <p:txBody>
          <a:bodyPr lIns="0" tIns="0" rIns="0" bIns="0"/>
          <a:lstStyle/>
          <a:p>
            <a:r>
              <a:rPr lang="en-US" dirty="0"/>
              <a:t>LeNet-5</a:t>
            </a:r>
          </a:p>
        </p:txBody>
      </p:sp>
      <p:sp>
        <p:nvSpPr>
          <p:cNvPr id="5" name="Content Placeholder 4">
            <a:extLst>
              <a:ext uri="{FF2B5EF4-FFF2-40B4-BE49-F238E27FC236}">
                <a16:creationId xmlns:a16="http://schemas.microsoft.com/office/drawing/2014/main" id="{6D3C9D11-9D99-1F61-61B2-03169CBB77CA}"/>
              </a:ext>
            </a:extLst>
          </p:cNvPr>
          <p:cNvSpPr>
            <a:spLocks noGrp="1"/>
          </p:cNvSpPr>
          <p:nvPr>
            <p:ph idx="1"/>
          </p:nvPr>
        </p:nvSpPr>
        <p:spPr>
          <a:xfrm>
            <a:off x="165772" y="3675905"/>
            <a:ext cx="8780834" cy="992356"/>
          </a:xfrm>
        </p:spPr>
        <p:txBody>
          <a:bodyPr/>
          <a:lstStyle/>
          <a:p>
            <a:r>
              <a:rPr lang="en-US" dirty="0"/>
              <a:t>About 60,000 parameters</a:t>
            </a:r>
          </a:p>
          <a:p>
            <a:r>
              <a:rPr lang="en-US" dirty="0"/>
              <a:t>Reduced </a:t>
            </a:r>
            <a:r>
              <a:rPr lang="en-US" sz="2000" dirty="0"/>
              <a:t>n₁ and n₂ from 32 to 6 and increased channels </a:t>
            </a:r>
            <a:r>
              <a:rPr lang="en-US" sz="2000" dirty="0" err="1"/>
              <a:t>n</a:t>
            </a:r>
            <a:r>
              <a:rPr lang="en-US" sz="2000" baseline="-25000" dirty="0" err="1"/>
              <a:t>C</a:t>
            </a:r>
            <a:r>
              <a:rPr lang="en-US" sz="2000" baseline="-25000" dirty="0"/>
              <a:t> </a:t>
            </a:r>
            <a:r>
              <a:rPr lang="en-US" sz="2000" dirty="0"/>
              <a:t>from 1 to 16.</a:t>
            </a:r>
          </a:p>
          <a:p>
            <a:r>
              <a:rPr lang="en-US" dirty="0"/>
              <a:t>Activation functions: sigmoid/tanh</a:t>
            </a:r>
          </a:p>
        </p:txBody>
      </p:sp>
      <p:grpSp>
        <p:nvGrpSpPr>
          <p:cNvPr id="137" name="Group 136">
            <a:extLst>
              <a:ext uri="{FF2B5EF4-FFF2-40B4-BE49-F238E27FC236}">
                <a16:creationId xmlns:a16="http://schemas.microsoft.com/office/drawing/2014/main" id="{B1286BDF-E2F9-C3DD-BC54-88FE891BB122}"/>
              </a:ext>
            </a:extLst>
          </p:cNvPr>
          <p:cNvGrpSpPr/>
          <p:nvPr/>
        </p:nvGrpSpPr>
        <p:grpSpPr>
          <a:xfrm>
            <a:off x="85794" y="990328"/>
            <a:ext cx="8887876" cy="2495822"/>
            <a:chOff x="85794" y="990328"/>
            <a:chExt cx="8887876" cy="2495822"/>
          </a:xfrm>
        </p:grpSpPr>
        <p:sp>
          <p:nvSpPr>
            <p:cNvPr id="7" name="TextBox 6">
              <a:extLst>
                <a:ext uri="{FF2B5EF4-FFF2-40B4-BE49-F238E27FC236}">
                  <a16:creationId xmlns:a16="http://schemas.microsoft.com/office/drawing/2014/main" id="{226A3A7A-E0A7-4867-6DC1-ECCEB46B5320}"/>
                </a:ext>
              </a:extLst>
            </p:cNvPr>
            <p:cNvSpPr txBox="1"/>
            <p:nvPr/>
          </p:nvSpPr>
          <p:spPr>
            <a:xfrm>
              <a:off x="7957059" y="1133401"/>
              <a:ext cx="1016611" cy="246221"/>
            </a:xfrm>
            <a:prstGeom prst="rect">
              <a:avLst/>
            </a:prstGeom>
            <a:noFill/>
            <a:ln w="12700">
              <a:noFill/>
            </a:ln>
          </p:spPr>
          <p:txBody>
            <a:bodyPr wrap="square" lIns="0" tIns="0" rIns="0" bIns="0" rtlCol="0">
              <a:spAutoFit/>
            </a:bodyPr>
            <a:lstStyle/>
            <a:p>
              <a:pPr algn="ctr"/>
              <a:r>
                <a:rPr lang="en-US" sz="2400" baseline="30000" dirty="0" err="1"/>
                <a:t>Softmax</a:t>
              </a:r>
              <a:r>
                <a:rPr lang="en-US" sz="2400" baseline="30000" dirty="0"/>
                <a:t> 5</a:t>
              </a:r>
            </a:p>
          </p:txBody>
        </p:sp>
        <p:grpSp>
          <p:nvGrpSpPr>
            <p:cNvPr id="8" name="Group 7">
              <a:extLst>
                <a:ext uri="{FF2B5EF4-FFF2-40B4-BE49-F238E27FC236}">
                  <a16:creationId xmlns:a16="http://schemas.microsoft.com/office/drawing/2014/main" id="{CDB0032D-75FD-9C42-7B85-27FFB1229122}"/>
                </a:ext>
              </a:extLst>
            </p:cNvPr>
            <p:cNvGrpSpPr/>
            <p:nvPr/>
          </p:nvGrpSpPr>
          <p:grpSpPr>
            <a:xfrm>
              <a:off x="1535939" y="1032932"/>
              <a:ext cx="801241" cy="1968158"/>
              <a:chOff x="2346312" y="976167"/>
              <a:chExt cx="1145140" cy="2577460"/>
            </a:xfrm>
          </p:grpSpPr>
          <p:sp>
            <p:nvSpPr>
              <p:cNvPr id="130" name="Cube 129">
                <a:extLst>
                  <a:ext uri="{FF2B5EF4-FFF2-40B4-BE49-F238E27FC236}">
                    <a16:creationId xmlns:a16="http://schemas.microsoft.com/office/drawing/2014/main" id="{606A70C5-F296-9358-0E0C-E633636FD52C}"/>
                  </a:ext>
                </a:extLst>
              </p:cNvPr>
              <p:cNvSpPr/>
              <p:nvPr/>
            </p:nvSpPr>
            <p:spPr bwMode="auto">
              <a:xfrm>
                <a:off x="2397875" y="1538872"/>
                <a:ext cx="915335" cy="811232"/>
              </a:xfrm>
              <a:prstGeom prst="cube">
                <a:avLst>
                  <a:gd name="adj" fmla="val 30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31" name="TextBox 130">
                <a:extLst>
                  <a:ext uri="{FF2B5EF4-FFF2-40B4-BE49-F238E27FC236}">
                    <a16:creationId xmlns:a16="http://schemas.microsoft.com/office/drawing/2014/main" id="{58FED592-4108-A5AE-15A1-57F3B1E0AF24}"/>
                  </a:ext>
                </a:extLst>
              </p:cNvPr>
              <p:cNvSpPr txBox="1"/>
              <p:nvPr/>
            </p:nvSpPr>
            <p:spPr>
              <a:xfrm>
                <a:off x="2355685" y="976167"/>
                <a:ext cx="1135767" cy="362752"/>
              </a:xfrm>
              <a:prstGeom prst="rect">
                <a:avLst/>
              </a:prstGeom>
              <a:noFill/>
              <a:ln w="12700">
                <a:noFill/>
              </a:ln>
            </p:spPr>
            <p:txBody>
              <a:bodyPr wrap="square" lIns="0" tIns="0" rIns="0" bIns="0" rtlCol="0">
                <a:spAutoFit/>
              </a:bodyPr>
              <a:lstStyle/>
              <a:p>
                <a:r>
                  <a:rPr lang="en-US" dirty="0"/>
                  <a:t>CONV 1</a:t>
                </a:r>
              </a:p>
            </p:txBody>
          </p:sp>
          <p:sp>
            <p:nvSpPr>
              <p:cNvPr id="132" name="TextBox 131">
                <a:extLst>
                  <a:ext uri="{FF2B5EF4-FFF2-40B4-BE49-F238E27FC236}">
                    <a16:creationId xmlns:a16="http://schemas.microsoft.com/office/drawing/2014/main" id="{B5215F85-68DF-9C5B-EBE9-DA7335156DF6}"/>
                  </a:ext>
                </a:extLst>
              </p:cNvPr>
              <p:cNvSpPr txBox="1"/>
              <p:nvPr/>
            </p:nvSpPr>
            <p:spPr>
              <a:xfrm>
                <a:off x="2346312" y="2425065"/>
                <a:ext cx="966899" cy="1128562"/>
              </a:xfrm>
              <a:prstGeom prst="rect">
                <a:avLst/>
              </a:prstGeom>
              <a:noFill/>
            </p:spPr>
            <p:txBody>
              <a:bodyPr wrap="square" lIns="0" tIns="0" rIns="0" bIns="0">
                <a:spAutoFit/>
              </a:bodyPr>
              <a:lstStyle/>
              <a:p>
                <a:r>
                  <a:rPr lang="en-US" sz="1400" dirty="0"/>
                  <a:t>28x28x6 </a:t>
                </a:r>
              </a:p>
              <a:p>
                <a:r>
                  <a:rPr lang="en-US" sz="1400" dirty="0"/>
                  <a:t>n₁</a:t>
                </a:r>
                <a:r>
                  <a:rPr lang="en-US" sz="1400" baseline="30000" dirty="0"/>
                  <a:t>[1]</a:t>
                </a:r>
                <a:r>
                  <a:rPr lang="en-US" sz="1400" dirty="0"/>
                  <a:t>=28</a:t>
                </a:r>
              </a:p>
              <a:p>
                <a:r>
                  <a:rPr lang="en-US" sz="1400" dirty="0"/>
                  <a:t>n₂</a:t>
                </a:r>
                <a:r>
                  <a:rPr lang="en-US" sz="1400" baseline="30000" dirty="0"/>
                  <a:t>[1]</a:t>
                </a:r>
                <a:r>
                  <a:rPr lang="en-US" sz="1400" dirty="0"/>
                  <a:t>=28</a:t>
                </a:r>
              </a:p>
              <a:p>
                <a:r>
                  <a:rPr lang="en-US" sz="1400" dirty="0" err="1"/>
                  <a:t>n</a:t>
                </a:r>
                <a:r>
                  <a:rPr lang="en-US" sz="1400" baseline="-25000" dirty="0" err="1"/>
                  <a:t>C</a:t>
                </a:r>
                <a:r>
                  <a:rPr lang="en-US" sz="1400" baseline="30000" dirty="0"/>
                  <a:t>[1]</a:t>
                </a:r>
                <a:r>
                  <a:rPr lang="en-US" sz="1400" dirty="0"/>
                  <a:t>=6</a:t>
                </a:r>
              </a:p>
            </p:txBody>
          </p:sp>
        </p:grpSp>
        <p:grpSp>
          <p:nvGrpSpPr>
            <p:cNvPr id="9" name="Group 8">
              <a:extLst>
                <a:ext uri="{FF2B5EF4-FFF2-40B4-BE49-F238E27FC236}">
                  <a16:creationId xmlns:a16="http://schemas.microsoft.com/office/drawing/2014/main" id="{6DC42A04-A532-D567-6A65-32B37B7E3652}"/>
                </a:ext>
              </a:extLst>
            </p:cNvPr>
            <p:cNvGrpSpPr/>
            <p:nvPr/>
          </p:nvGrpSpPr>
          <p:grpSpPr>
            <a:xfrm>
              <a:off x="2831339" y="1071174"/>
              <a:ext cx="818721" cy="1894170"/>
              <a:chOff x="4650146" y="1005522"/>
              <a:chExt cx="1170121" cy="2480567"/>
            </a:xfrm>
          </p:grpSpPr>
          <p:sp>
            <p:nvSpPr>
              <p:cNvPr id="127" name="Cube 126">
                <a:extLst>
                  <a:ext uri="{FF2B5EF4-FFF2-40B4-BE49-F238E27FC236}">
                    <a16:creationId xmlns:a16="http://schemas.microsoft.com/office/drawing/2014/main" id="{C2BDA452-E38A-B1D6-C5C8-C4240C1D1CEA}"/>
                  </a:ext>
                </a:extLst>
              </p:cNvPr>
              <p:cNvSpPr/>
              <p:nvPr/>
            </p:nvSpPr>
            <p:spPr bwMode="auto">
              <a:xfrm>
                <a:off x="4882909" y="1686174"/>
                <a:ext cx="718605" cy="642113"/>
              </a:xfrm>
              <a:prstGeom prst="cube">
                <a:avLst>
                  <a:gd name="adj" fmla="val 34017"/>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28" name="TextBox 127">
                <a:extLst>
                  <a:ext uri="{FF2B5EF4-FFF2-40B4-BE49-F238E27FC236}">
                    <a16:creationId xmlns:a16="http://schemas.microsoft.com/office/drawing/2014/main" id="{5A8FD560-0765-C4E2-7278-7AADBD3F63C3}"/>
                  </a:ext>
                </a:extLst>
              </p:cNvPr>
              <p:cNvSpPr txBox="1"/>
              <p:nvPr/>
            </p:nvSpPr>
            <p:spPr>
              <a:xfrm>
                <a:off x="4650146" y="1005522"/>
                <a:ext cx="1170121" cy="362752"/>
              </a:xfrm>
              <a:prstGeom prst="rect">
                <a:avLst/>
              </a:prstGeom>
              <a:noFill/>
              <a:ln w="12700">
                <a:noFill/>
              </a:ln>
            </p:spPr>
            <p:txBody>
              <a:bodyPr wrap="square" lIns="0" tIns="0" rIns="0" bIns="0" rtlCol="0">
                <a:spAutoFit/>
              </a:bodyPr>
              <a:lstStyle/>
              <a:p>
                <a:r>
                  <a:rPr lang="en-US" dirty="0"/>
                  <a:t>POOL 1</a:t>
                </a:r>
              </a:p>
            </p:txBody>
          </p:sp>
          <p:sp>
            <p:nvSpPr>
              <p:cNvPr id="129" name="TextBox 128">
                <a:extLst>
                  <a:ext uri="{FF2B5EF4-FFF2-40B4-BE49-F238E27FC236}">
                    <a16:creationId xmlns:a16="http://schemas.microsoft.com/office/drawing/2014/main" id="{75000977-7F20-302C-7485-FADA68517326}"/>
                  </a:ext>
                </a:extLst>
              </p:cNvPr>
              <p:cNvSpPr txBox="1"/>
              <p:nvPr/>
            </p:nvSpPr>
            <p:spPr>
              <a:xfrm>
                <a:off x="4675772" y="2357527"/>
                <a:ext cx="966898" cy="1128562"/>
              </a:xfrm>
              <a:prstGeom prst="rect">
                <a:avLst/>
              </a:prstGeom>
              <a:noFill/>
            </p:spPr>
            <p:txBody>
              <a:bodyPr wrap="square" lIns="0" tIns="0" rIns="0" bIns="0">
                <a:spAutoFit/>
              </a:bodyPr>
              <a:lstStyle/>
              <a:p>
                <a:r>
                  <a:rPr lang="en-US" sz="1400" dirty="0"/>
                  <a:t>14x14x6 </a:t>
                </a:r>
              </a:p>
              <a:p>
                <a:r>
                  <a:rPr lang="en-US" sz="1400" dirty="0"/>
                  <a:t>n₁</a:t>
                </a:r>
                <a:r>
                  <a:rPr lang="en-US" sz="1400" baseline="30000" dirty="0"/>
                  <a:t>[2]</a:t>
                </a:r>
                <a:r>
                  <a:rPr lang="en-US" sz="1400" dirty="0"/>
                  <a:t>=14</a:t>
                </a:r>
              </a:p>
              <a:p>
                <a:r>
                  <a:rPr lang="en-US" sz="1400" dirty="0"/>
                  <a:t>n₂</a:t>
                </a:r>
                <a:r>
                  <a:rPr lang="en-US" sz="1400" baseline="30000" dirty="0"/>
                  <a:t>[2]</a:t>
                </a:r>
                <a:r>
                  <a:rPr lang="en-US" sz="1400" dirty="0"/>
                  <a:t>=14</a:t>
                </a:r>
              </a:p>
              <a:p>
                <a:r>
                  <a:rPr lang="en-US" sz="1400" dirty="0" err="1"/>
                  <a:t>n</a:t>
                </a:r>
                <a:r>
                  <a:rPr lang="en-US" sz="1400" baseline="-25000" dirty="0" err="1"/>
                  <a:t>C</a:t>
                </a:r>
                <a:r>
                  <a:rPr lang="en-US" sz="1400" baseline="30000" dirty="0"/>
                  <a:t>[1]</a:t>
                </a:r>
                <a:r>
                  <a:rPr lang="en-US" sz="1400" dirty="0"/>
                  <a:t>=6</a:t>
                </a:r>
              </a:p>
            </p:txBody>
          </p:sp>
        </p:grpSp>
        <p:grpSp>
          <p:nvGrpSpPr>
            <p:cNvPr id="10" name="Group 9">
              <a:extLst>
                <a:ext uri="{FF2B5EF4-FFF2-40B4-BE49-F238E27FC236}">
                  <a16:creationId xmlns:a16="http://schemas.microsoft.com/office/drawing/2014/main" id="{B5ABE484-9846-3C41-184C-510FCD840EA3}"/>
                </a:ext>
              </a:extLst>
            </p:cNvPr>
            <p:cNvGrpSpPr/>
            <p:nvPr/>
          </p:nvGrpSpPr>
          <p:grpSpPr>
            <a:xfrm>
              <a:off x="926339" y="1239125"/>
              <a:ext cx="600909" cy="1717162"/>
              <a:chOff x="1525620" y="1185135"/>
              <a:chExt cx="858824" cy="2248761"/>
            </a:xfrm>
          </p:grpSpPr>
          <p:sp>
            <p:nvSpPr>
              <p:cNvPr id="123" name="Cube 122">
                <a:extLst>
                  <a:ext uri="{FF2B5EF4-FFF2-40B4-BE49-F238E27FC236}">
                    <a16:creationId xmlns:a16="http://schemas.microsoft.com/office/drawing/2014/main" id="{2260A021-D68C-1CF4-F29A-51034CA14555}"/>
                  </a:ext>
                </a:extLst>
              </p:cNvPr>
              <p:cNvSpPr/>
              <p:nvPr/>
            </p:nvSpPr>
            <p:spPr bwMode="auto">
              <a:xfrm>
                <a:off x="1778615" y="1527050"/>
                <a:ext cx="304800" cy="304800"/>
              </a:xfrm>
              <a:prstGeom prst="cube">
                <a:avLst>
                  <a:gd name="adj" fmla="val 15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24" name="TextBox 123">
                <a:extLst>
                  <a:ext uri="{FF2B5EF4-FFF2-40B4-BE49-F238E27FC236}">
                    <a16:creationId xmlns:a16="http://schemas.microsoft.com/office/drawing/2014/main" id="{E25DA278-225D-2E9F-5390-BC1A13D18200}"/>
                  </a:ext>
                </a:extLst>
              </p:cNvPr>
              <p:cNvSpPr txBox="1"/>
              <p:nvPr/>
            </p:nvSpPr>
            <p:spPr>
              <a:xfrm>
                <a:off x="1596785" y="1185135"/>
                <a:ext cx="668459" cy="376187"/>
              </a:xfrm>
              <a:prstGeom prst="rect">
                <a:avLst/>
              </a:prstGeom>
              <a:noFill/>
              <a:ln w="12700">
                <a:noFill/>
              </a:ln>
            </p:spPr>
            <p:txBody>
              <a:bodyPr wrap="square" lIns="0" tIns="0" rIns="0" bIns="0" rtlCol="0">
                <a:spAutoFit/>
              </a:bodyPr>
              <a:lstStyle/>
              <a:p>
                <a:pPr algn="ctr"/>
                <a:r>
                  <a:rPr lang="en-US" sz="1400" baseline="30000" dirty="0"/>
                  <a:t>Conv</a:t>
                </a:r>
                <a:br>
                  <a:rPr lang="en-US" sz="1400" baseline="30000" dirty="0"/>
                </a:br>
                <a:r>
                  <a:rPr lang="en-US" sz="1400" baseline="30000" dirty="0"/>
                  <a:t>Filters</a:t>
                </a:r>
              </a:p>
            </p:txBody>
          </p:sp>
          <p:sp>
            <p:nvSpPr>
              <p:cNvPr id="125" name="TextBox 124">
                <a:extLst>
                  <a:ext uri="{FF2B5EF4-FFF2-40B4-BE49-F238E27FC236}">
                    <a16:creationId xmlns:a16="http://schemas.microsoft.com/office/drawing/2014/main" id="{0CFFFC8F-D6C6-B834-FC55-64099AC4D1D1}"/>
                  </a:ext>
                </a:extLst>
              </p:cNvPr>
              <p:cNvSpPr txBox="1"/>
              <p:nvPr/>
            </p:nvSpPr>
            <p:spPr>
              <a:xfrm>
                <a:off x="1525620" y="2023193"/>
                <a:ext cx="858824" cy="1410703"/>
              </a:xfrm>
              <a:prstGeom prst="rect">
                <a:avLst/>
              </a:prstGeom>
              <a:noFill/>
            </p:spPr>
            <p:txBody>
              <a:bodyPr wrap="square" lIns="0" tIns="0" rIns="0" bIns="0">
                <a:spAutoFit/>
              </a:bodyPr>
              <a:lstStyle/>
              <a:p>
                <a:r>
                  <a:rPr lang="en-US" sz="1400" dirty="0"/>
                  <a:t>5x5x1 </a:t>
                </a:r>
              </a:p>
              <a:p>
                <a:r>
                  <a:rPr lang="en-US" sz="1400" dirty="0" err="1"/>
                  <a:t>f</a:t>
                </a:r>
                <a:r>
                  <a:rPr lang="en-US" sz="1400" baseline="-25000" dirty="0" err="1"/>
                  <a:t>C</a:t>
                </a:r>
                <a:r>
                  <a:rPr lang="en-US" sz="1400" baseline="30000" dirty="0"/>
                  <a:t>[1]</a:t>
                </a:r>
                <a:r>
                  <a:rPr lang="en-US" sz="1400" dirty="0"/>
                  <a:t>=5</a:t>
                </a:r>
              </a:p>
              <a:p>
                <a:r>
                  <a:rPr lang="en-US" sz="1400" dirty="0" err="1"/>
                  <a:t>p</a:t>
                </a:r>
                <a:r>
                  <a:rPr lang="en-US" sz="1400" baseline="-25000" dirty="0" err="1"/>
                  <a:t>C</a:t>
                </a:r>
                <a:r>
                  <a:rPr lang="en-US" sz="1400" baseline="30000" dirty="0"/>
                  <a:t>[1]</a:t>
                </a:r>
                <a:r>
                  <a:rPr lang="en-US" sz="1400" dirty="0"/>
                  <a:t>=0</a:t>
                </a:r>
              </a:p>
              <a:p>
                <a:r>
                  <a:rPr lang="en-US" sz="1400" dirty="0" err="1"/>
                  <a:t>s</a:t>
                </a:r>
                <a:r>
                  <a:rPr lang="en-US" sz="1400" baseline="-25000" dirty="0" err="1"/>
                  <a:t>C</a:t>
                </a:r>
                <a:r>
                  <a:rPr lang="en-US" sz="1400" baseline="30000" dirty="0"/>
                  <a:t>[0]</a:t>
                </a:r>
                <a:r>
                  <a:rPr lang="en-US" sz="1400" dirty="0"/>
                  <a:t>=1</a:t>
                </a:r>
              </a:p>
              <a:p>
                <a:r>
                  <a:rPr lang="en-US" sz="1400" dirty="0" err="1"/>
                  <a:t>n</a:t>
                </a:r>
                <a:r>
                  <a:rPr lang="en-US" sz="1400" baseline="-25000" dirty="0" err="1"/>
                  <a:t>F</a:t>
                </a:r>
                <a:r>
                  <a:rPr lang="en-US" sz="1400" baseline="30000" dirty="0"/>
                  <a:t>[0]</a:t>
                </a:r>
                <a:r>
                  <a:rPr lang="en-US" sz="1400" dirty="0"/>
                  <a:t>=6</a:t>
                </a:r>
              </a:p>
            </p:txBody>
          </p:sp>
          <p:cxnSp>
            <p:nvCxnSpPr>
              <p:cNvPr id="126" name="Straight Arrow Connector 125">
                <a:extLst>
                  <a:ext uri="{FF2B5EF4-FFF2-40B4-BE49-F238E27FC236}">
                    <a16:creationId xmlns:a16="http://schemas.microsoft.com/office/drawing/2014/main" id="{FBFEA556-BA1B-041D-5843-E59DA0D43C36}"/>
                  </a:ext>
                </a:extLst>
              </p:cNvPr>
              <p:cNvCxnSpPr/>
              <p:nvPr/>
            </p:nvCxnSpPr>
            <p:spPr bwMode="auto">
              <a:xfrm>
                <a:off x="1636112" y="1939748"/>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10">
              <a:extLst>
                <a:ext uri="{FF2B5EF4-FFF2-40B4-BE49-F238E27FC236}">
                  <a16:creationId xmlns:a16="http://schemas.microsoft.com/office/drawing/2014/main" id="{54E11900-33A1-649E-A270-4F4E577F3040}"/>
                </a:ext>
              </a:extLst>
            </p:cNvPr>
            <p:cNvGrpSpPr/>
            <p:nvPr/>
          </p:nvGrpSpPr>
          <p:grpSpPr>
            <a:xfrm>
              <a:off x="2280009" y="1158400"/>
              <a:ext cx="630162" cy="1358226"/>
              <a:chOff x="3557600" y="1010059"/>
              <a:chExt cx="900633" cy="1778705"/>
            </a:xfrm>
          </p:grpSpPr>
          <p:sp>
            <p:nvSpPr>
              <p:cNvPr id="119" name="Cube 118">
                <a:extLst>
                  <a:ext uri="{FF2B5EF4-FFF2-40B4-BE49-F238E27FC236}">
                    <a16:creationId xmlns:a16="http://schemas.microsoft.com/office/drawing/2014/main" id="{65A41FA2-941F-C51B-BE1B-06E0CD54D35C}"/>
                  </a:ext>
                </a:extLst>
              </p:cNvPr>
              <p:cNvSpPr/>
              <p:nvPr/>
            </p:nvSpPr>
            <p:spPr bwMode="auto">
              <a:xfrm>
                <a:off x="3799341" y="1527489"/>
                <a:ext cx="241606" cy="242148"/>
              </a:xfrm>
              <a:prstGeom prst="cube">
                <a:avLst>
                  <a:gd name="adj" fmla="val 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20" name="TextBox 119">
                <a:extLst>
                  <a:ext uri="{FF2B5EF4-FFF2-40B4-BE49-F238E27FC236}">
                    <a16:creationId xmlns:a16="http://schemas.microsoft.com/office/drawing/2014/main" id="{0F4CD334-637F-B5CA-BD13-E7E7A1D3A4A5}"/>
                  </a:ext>
                </a:extLst>
              </p:cNvPr>
              <p:cNvSpPr txBox="1"/>
              <p:nvPr/>
            </p:nvSpPr>
            <p:spPr>
              <a:xfrm>
                <a:off x="3618393" y="1010059"/>
                <a:ext cx="668459" cy="564281"/>
              </a:xfrm>
              <a:prstGeom prst="rect">
                <a:avLst/>
              </a:prstGeom>
              <a:noFill/>
              <a:ln w="12700">
                <a:noFill/>
              </a:ln>
            </p:spPr>
            <p:txBody>
              <a:bodyPr wrap="square" lIns="0" tIns="0" rIns="0" bIns="0" rtlCol="0">
                <a:spAutoFit/>
              </a:bodyPr>
              <a:lstStyle/>
              <a:p>
                <a:pPr algn="ctr"/>
                <a:r>
                  <a:rPr lang="en-US" sz="1400" baseline="30000" dirty="0"/>
                  <a:t>Average</a:t>
                </a:r>
                <a:br>
                  <a:rPr lang="en-US" sz="1400" baseline="30000" dirty="0"/>
                </a:br>
                <a:r>
                  <a:rPr lang="en-US" sz="1400" baseline="30000" dirty="0"/>
                  <a:t>Pooling</a:t>
                </a:r>
                <a:br>
                  <a:rPr lang="en-US" sz="1400" baseline="30000" dirty="0"/>
                </a:br>
                <a:r>
                  <a:rPr lang="en-US" sz="1400" baseline="30000" dirty="0"/>
                  <a:t>Filter</a:t>
                </a:r>
              </a:p>
            </p:txBody>
          </p:sp>
          <p:sp>
            <p:nvSpPr>
              <p:cNvPr id="121" name="TextBox 120">
                <a:extLst>
                  <a:ext uri="{FF2B5EF4-FFF2-40B4-BE49-F238E27FC236}">
                    <a16:creationId xmlns:a16="http://schemas.microsoft.com/office/drawing/2014/main" id="{9F091D6E-F55D-70CA-9EB8-FF0C2B66B9A3}"/>
                  </a:ext>
                </a:extLst>
              </p:cNvPr>
              <p:cNvSpPr txBox="1"/>
              <p:nvPr/>
            </p:nvSpPr>
            <p:spPr>
              <a:xfrm>
                <a:off x="3557600" y="1942342"/>
                <a:ext cx="900633" cy="846422"/>
              </a:xfrm>
              <a:prstGeom prst="rect">
                <a:avLst/>
              </a:prstGeom>
              <a:noFill/>
            </p:spPr>
            <p:txBody>
              <a:bodyPr wrap="square" lIns="0" tIns="0" rIns="0" bIns="0">
                <a:spAutoFit/>
              </a:bodyPr>
              <a:lstStyle/>
              <a:p>
                <a:r>
                  <a:rPr lang="en-US" sz="1400" dirty="0"/>
                  <a:t>  2x2 </a:t>
                </a:r>
              </a:p>
              <a:p>
                <a:r>
                  <a:rPr lang="en-US" sz="1400" dirty="0" err="1"/>
                  <a:t>f</a:t>
                </a:r>
                <a:r>
                  <a:rPr lang="en-US" sz="1400" baseline="-25000" dirty="0" err="1"/>
                  <a:t>C</a:t>
                </a:r>
                <a:r>
                  <a:rPr lang="en-US" sz="1400" baseline="-25000" dirty="0"/>
                  <a:t> </a:t>
                </a:r>
                <a:r>
                  <a:rPr lang="en-US" sz="1400" baseline="30000" dirty="0"/>
                  <a:t>[1]</a:t>
                </a:r>
                <a:r>
                  <a:rPr lang="en-US" sz="1400" dirty="0"/>
                  <a:t>=2</a:t>
                </a:r>
              </a:p>
              <a:p>
                <a:r>
                  <a:rPr lang="en-US" sz="1400" dirty="0" err="1"/>
                  <a:t>s</a:t>
                </a:r>
                <a:r>
                  <a:rPr lang="en-US" sz="1400" baseline="-25000" dirty="0" err="1"/>
                  <a:t>P</a:t>
                </a:r>
                <a:r>
                  <a:rPr lang="en-US" sz="1400" baseline="30000" dirty="0"/>
                  <a:t>[1]</a:t>
                </a:r>
                <a:r>
                  <a:rPr lang="en-US" sz="1400" dirty="0"/>
                  <a:t>=2</a:t>
                </a:r>
              </a:p>
            </p:txBody>
          </p:sp>
          <p:cxnSp>
            <p:nvCxnSpPr>
              <p:cNvPr id="122" name="Straight Arrow Connector 121">
                <a:extLst>
                  <a:ext uri="{FF2B5EF4-FFF2-40B4-BE49-F238E27FC236}">
                    <a16:creationId xmlns:a16="http://schemas.microsoft.com/office/drawing/2014/main" id="{1B7C871A-240A-D2CD-6797-26686C746FCE}"/>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 name="Group 11">
              <a:extLst>
                <a:ext uri="{FF2B5EF4-FFF2-40B4-BE49-F238E27FC236}">
                  <a16:creationId xmlns:a16="http://schemas.microsoft.com/office/drawing/2014/main" id="{A0EB05CB-DFEA-0539-EA20-66E02284A700}"/>
                </a:ext>
              </a:extLst>
            </p:cNvPr>
            <p:cNvGrpSpPr/>
            <p:nvPr/>
          </p:nvGrpSpPr>
          <p:grpSpPr>
            <a:xfrm>
              <a:off x="3593339" y="1207200"/>
              <a:ext cx="688821" cy="1717162"/>
              <a:chOff x="1547585" y="1185135"/>
              <a:chExt cx="984468" cy="2248761"/>
            </a:xfrm>
          </p:grpSpPr>
          <p:sp>
            <p:nvSpPr>
              <p:cNvPr id="115" name="Cube 114">
                <a:extLst>
                  <a:ext uri="{FF2B5EF4-FFF2-40B4-BE49-F238E27FC236}">
                    <a16:creationId xmlns:a16="http://schemas.microsoft.com/office/drawing/2014/main" id="{9589B390-A14A-750F-A080-60F2056219B3}"/>
                  </a:ext>
                </a:extLst>
              </p:cNvPr>
              <p:cNvSpPr/>
              <p:nvPr/>
            </p:nvSpPr>
            <p:spPr bwMode="auto">
              <a:xfrm>
                <a:off x="1778615" y="1527050"/>
                <a:ext cx="304800" cy="304800"/>
              </a:xfrm>
              <a:prstGeom prst="cube">
                <a:avLst>
                  <a:gd name="adj" fmla="val 15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16" name="TextBox 115">
                <a:extLst>
                  <a:ext uri="{FF2B5EF4-FFF2-40B4-BE49-F238E27FC236}">
                    <a16:creationId xmlns:a16="http://schemas.microsoft.com/office/drawing/2014/main" id="{1B979E2D-1C6E-449D-DD89-C435ABDAD622}"/>
                  </a:ext>
                </a:extLst>
              </p:cNvPr>
              <p:cNvSpPr txBox="1"/>
              <p:nvPr/>
            </p:nvSpPr>
            <p:spPr>
              <a:xfrm>
                <a:off x="1596785" y="1185135"/>
                <a:ext cx="668459" cy="376187"/>
              </a:xfrm>
              <a:prstGeom prst="rect">
                <a:avLst/>
              </a:prstGeom>
              <a:noFill/>
              <a:ln w="12700">
                <a:noFill/>
              </a:ln>
            </p:spPr>
            <p:txBody>
              <a:bodyPr wrap="square" lIns="0" tIns="0" rIns="0" bIns="0" rtlCol="0">
                <a:spAutoFit/>
              </a:bodyPr>
              <a:lstStyle/>
              <a:p>
                <a:pPr algn="ctr"/>
                <a:r>
                  <a:rPr lang="en-US" sz="1400" baseline="30000" dirty="0"/>
                  <a:t>Conv</a:t>
                </a:r>
                <a:br>
                  <a:rPr lang="en-US" sz="1400" baseline="30000" dirty="0"/>
                </a:br>
                <a:r>
                  <a:rPr lang="en-US" sz="1400" baseline="30000" dirty="0"/>
                  <a:t>Filters</a:t>
                </a:r>
              </a:p>
            </p:txBody>
          </p:sp>
          <p:sp>
            <p:nvSpPr>
              <p:cNvPr id="117" name="TextBox 116">
                <a:extLst>
                  <a:ext uri="{FF2B5EF4-FFF2-40B4-BE49-F238E27FC236}">
                    <a16:creationId xmlns:a16="http://schemas.microsoft.com/office/drawing/2014/main" id="{BFCD9403-F1B7-24DE-74C7-3D5BC76E1A4C}"/>
                  </a:ext>
                </a:extLst>
              </p:cNvPr>
              <p:cNvSpPr txBox="1"/>
              <p:nvPr/>
            </p:nvSpPr>
            <p:spPr>
              <a:xfrm>
                <a:off x="1547585" y="2023193"/>
                <a:ext cx="984468" cy="1410703"/>
              </a:xfrm>
              <a:prstGeom prst="rect">
                <a:avLst/>
              </a:prstGeom>
              <a:noFill/>
            </p:spPr>
            <p:txBody>
              <a:bodyPr wrap="square" lIns="0" tIns="0" rIns="0" bIns="0">
                <a:spAutoFit/>
              </a:bodyPr>
              <a:lstStyle/>
              <a:p>
                <a:r>
                  <a:rPr lang="en-US" sz="1400" dirty="0"/>
                  <a:t>5x5x6 </a:t>
                </a:r>
              </a:p>
              <a:p>
                <a:r>
                  <a:rPr lang="en-US" sz="1400" dirty="0" err="1"/>
                  <a:t>f</a:t>
                </a:r>
                <a:r>
                  <a:rPr lang="en-US" sz="1400" baseline="-25000" dirty="0" err="1"/>
                  <a:t>C</a:t>
                </a:r>
                <a:r>
                  <a:rPr lang="en-US" sz="1400" baseline="30000" dirty="0"/>
                  <a:t>[1]</a:t>
                </a:r>
                <a:r>
                  <a:rPr lang="en-US" sz="1400" dirty="0"/>
                  <a:t>=5</a:t>
                </a:r>
              </a:p>
              <a:p>
                <a:r>
                  <a:rPr lang="en-US" sz="1400" dirty="0" err="1"/>
                  <a:t>p</a:t>
                </a:r>
                <a:r>
                  <a:rPr lang="en-US" sz="1400" baseline="-25000" dirty="0" err="1"/>
                  <a:t>C</a:t>
                </a:r>
                <a:r>
                  <a:rPr lang="en-US" sz="1400" baseline="30000" dirty="0"/>
                  <a:t>[1]</a:t>
                </a:r>
                <a:r>
                  <a:rPr lang="en-US" sz="1400" dirty="0"/>
                  <a:t>=0</a:t>
                </a:r>
              </a:p>
              <a:p>
                <a:r>
                  <a:rPr lang="en-US" sz="1400" dirty="0" err="1"/>
                  <a:t>s</a:t>
                </a:r>
                <a:r>
                  <a:rPr lang="en-US" sz="1400" baseline="-25000" dirty="0" err="1"/>
                  <a:t>C</a:t>
                </a:r>
                <a:r>
                  <a:rPr lang="en-US" sz="1400" baseline="30000" dirty="0"/>
                  <a:t>[0]</a:t>
                </a:r>
                <a:r>
                  <a:rPr lang="en-US" sz="1400" dirty="0"/>
                  <a:t>=1</a:t>
                </a:r>
              </a:p>
              <a:p>
                <a:r>
                  <a:rPr lang="en-US" sz="1400" dirty="0" err="1"/>
                  <a:t>n</a:t>
                </a:r>
                <a:r>
                  <a:rPr lang="en-US" sz="1400" baseline="-25000" dirty="0" err="1"/>
                  <a:t>F</a:t>
                </a:r>
                <a:r>
                  <a:rPr lang="en-US" sz="1400" baseline="30000" dirty="0"/>
                  <a:t>[0]</a:t>
                </a:r>
                <a:r>
                  <a:rPr lang="en-US" sz="1400" dirty="0"/>
                  <a:t>=16</a:t>
                </a:r>
              </a:p>
            </p:txBody>
          </p:sp>
          <p:cxnSp>
            <p:nvCxnSpPr>
              <p:cNvPr id="118" name="Straight Arrow Connector 117">
                <a:extLst>
                  <a:ext uri="{FF2B5EF4-FFF2-40B4-BE49-F238E27FC236}">
                    <a16:creationId xmlns:a16="http://schemas.microsoft.com/office/drawing/2014/main" id="{1E9A5FD5-78BB-80EB-CECD-753BDC110408}"/>
                  </a:ext>
                </a:extLst>
              </p:cNvPr>
              <p:cNvCxnSpPr/>
              <p:nvPr/>
            </p:nvCxnSpPr>
            <p:spPr bwMode="auto">
              <a:xfrm>
                <a:off x="1636112" y="1939748"/>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Group 12">
              <a:extLst>
                <a:ext uri="{FF2B5EF4-FFF2-40B4-BE49-F238E27FC236}">
                  <a16:creationId xmlns:a16="http://schemas.microsoft.com/office/drawing/2014/main" id="{F3AD4A5F-6E05-1743-2CE3-BD7B006613C3}"/>
                </a:ext>
              </a:extLst>
            </p:cNvPr>
            <p:cNvGrpSpPr/>
            <p:nvPr/>
          </p:nvGrpSpPr>
          <p:grpSpPr>
            <a:xfrm>
              <a:off x="4202940" y="1053341"/>
              <a:ext cx="826260" cy="1893215"/>
              <a:chOff x="2331231" y="1067514"/>
              <a:chExt cx="1180897" cy="2479315"/>
            </a:xfrm>
          </p:grpSpPr>
          <p:sp>
            <p:nvSpPr>
              <p:cNvPr id="112" name="Cube 111">
                <a:extLst>
                  <a:ext uri="{FF2B5EF4-FFF2-40B4-BE49-F238E27FC236}">
                    <a16:creationId xmlns:a16="http://schemas.microsoft.com/office/drawing/2014/main" id="{BFEBF361-C1CF-7AE0-CC89-349270029DF2}"/>
                  </a:ext>
                </a:extLst>
              </p:cNvPr>
              <p:cNvSpPr/>
              <p:nvPr/>
            </p:nvSpPr>
            <p:spPr bwMode="auto">
              <a:xfrm>
                <a:off x="2615047" y="1710186"/>
                <a:ext cx="699356" cy="639917"/>
              </a:xfrm>
              <a:prstGeom prst="cube">
                <a:avLst>
                  <a:gd name="adj" fmla="val 45143"/>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13" name="TextBox 112">
                <a:extLst>
                  <a:ext uri="{FF2B5EF4-FFF2-40B4-BE49-F238E27FC236}">
                    <a16:creationId xmlns:a16="http://schemas.microsoft.com/office/drawing/2014/main" id="{EE6F29E4-54A7-000A-DA4C-9BF0A8EC0F9A}"/>
                  </a:ext>
                </a:extLst>
              </p:cNvPr>
              <p:cNvSpPr txBox="1"/>
              <p:nvPr/>
            </p:nvSpPr>
            <p:spPr>
              <a:xfrm>
                <a:off x="2331231" y="1067514"/>
                <a:ext cx="1135767" cy="362752"/>
              </a:xfrm>
              <a:prstGeom prst="rect">
                <a:avLst/>
              </a:prstGeom>
              <a:noFill/>
              <a:ln w="12700">
                <a:noFill/>
              </a:ln>
            </p:spPr>
            <p:txBody>
              <a:bodyPr wrap="square" lIns="0" tIns="0" rIns="0" bIns="0" rtlCol="0">
                <a:spAutoFit/>
              </a:bodyPr>
              <a:lstStyle/>
              <a:p>
                <a:r>
                  <a:rPr lang="en-US" dirty="0"/>
                  <a:t>CONV 2</a:t>
                </a:r>
              </a:p>
            </p:txBody>
          </p:sp>
          <p:sp>
            <p:nvSpPr>
              <p:cNvPr id="114" name="TextBox 113">
                <a:extLst>
                  <a:ext uri="{FF2B5EF4-FFF2-40B4-BE49-F238E27FC236}">
                    <a16:creationId xmlns:a16="http://schemas.microsoft.com/office/drawing/2014/main" id="{04591AF5-1E50-E671-BC77-2BF2F16205D0}"/>
                  </a:ext>
                </a:extLst>
              </p:cNvPr>
              <p:cNvSpPr txBox="1"/>
              <p:nvPr/>
            </p:nvSpPr>
            <p:spPr>
              <a:xfrm>
                <a:off x="2406250" y="2418268"/>
                <a:ext cx="1105878" cy="1128561"/>
              </a:xfrm>
              <a:prstGeom prst="rect">
                <a:avLst/>
              </a:prstGeom>
              <a:noFill/>
            </p:spPr>
            <p:txBody>
              <a:bodyPr wrap="square" lIns="0" tIns="0" rIns="0" bIns="0">
                <a:spAutoFit/>
              </a:bodyPr>
              <a:lstStyle/>
              <a:p>
                <a:r>
                  <a:rPr lang="en-US" sz="1400" dirty="0"/>
                  <a:t>10x10x16 </a:t>
                </a:r>
              </a:p>
              <a:p>
                <a:r>
                  <a:rPr lang="en-US" sz="1400" dirty="0"/>
                  <a:t>n₁</a:t>
                </a:r>
                <a:r>
                  <a:rPr lang="en-US" sz="1400" baseline="30000" dirty="0"/>
                  <a:t>[1]</a:t>
                </a:r>
                <a:r>
                  <a:rPr lang="en-US" sz="1400" dirty="0"/>
                  <a:t>=10</a:t>
                </a:r>
              </a:p>
              <a:p>
                <a:r>
                  <a:rPr lang="en-US" sz="1400" dirty="0"/>
                  <a:t>n₂</a:t>
                </a:r>
                <a:r>
                  <a:rPr lang="en-US" sz="1400" baseline="30000" dirty="0"/>
                  <a:t>[1]</a:t>
                </a:r>
                <a:r>
                  <a:rPr lang="en-US" sz="1400" dirty="0"/>
                  <a:t>=10</a:t>
                </a:r>
              </a:p>
              <a:p>
                <a:r>
                  <a:rPr lang="en-US" sz="1400" dirty="0" err="1"/>
                  <a:t>n</a:t>
                </a:r>
                <a:r>
                  <a:rPr lang="en-US" sz="1400" baseline="-25000" dirty="0" err="1"/>
                  <a:t>C</a:t>
                </a:r>
                <a:r>
                  <a:rPr lang="en-US" sz="1400" baseline="30000" dirty="0"/>
                  <a:t>[1]</a:t>
                </a:r>
                <a:r>
                  <a:rPr lang="en-US" sz="1400" dirty="0"/>
                  <a:t>=16</a:t>
                </a:r>
              </a:p>
            </p:txBody>
          </p:sp>
        </p:grpSp>
        <p:grpSp>
          <p:nvGrpSpPr>
            <p:cNvPr id="14" name="Group 13">
              <a:extLst>
                <a:ext uri="{FF2B5EF4-FFF2-40B4-BE49-F238E27FC236}">
                  <a16:creationId xmlns:a16="http://schemas.microsoft.com/office/drawing/2014/main" id="{62D76201-1F6A-369F-DE60-3E52BF770353}"/>
                </a:ext>
              </a:extLst>
            </p:cNvPr>
            <p:cNvGrpSpPr/>
            <p:nvPr/>
          </p:nvGrpSpPr>
          <p:grpSpPr>
            <a:xfrm>
              <a:off x="5041139" y="1163368"/>
              <a:ext cx="572438" cy="1367441"/>
              <a:chOff x="3580586" y="997990"/>
              <a:chExt cx="818133" cy="1790774"/>
            </a:xfrm>
          </p:grpSpPr>
          <p:sp>
            <p:nvSpPr>
              <p:cNvPr id="108" name="Cube 107">
                <a:extLst>
                  <a:ext uri="{FF2B5EF4-FFF2-40B4-BE49-F238E27FC236}">
                    <a16:creationId xmlns:a16="http://schemas.microsoft.com/office/drawing/2014/main" id="{40FFA5E8-45E6-53E5-9CB5-C3468EA82078}"/>
                  </a:ext>
                </a:extLst>
              </p:cNvPr>
              <p:cNvSpPr/>
              <p:nvPr/>
            </p:nvSpPr>
            <p:spPr bwMode="auto">
              <a:xfrm>
                <a:off x="3799341" y="1527489"/>
                <a:ext cx="241606" cy="242148"/>
              </a:xfrm>
              <a:prstGeom prst="cube">
                <a:avLst>
                  <a:gd name="adj" fmla="val 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09" name="TextBox 108">
                <a:extLst>
                  <a:ext uri="{FF2B5EF4-FFF2-40B4-BE49-F238E27FC236}">
                    <a16:creationId xmlns:a16="http://schemas.microsoft.com/office/drawing/2014/main" id="{E7C5411A-756B-ABEC-F1D7-9A68D7F3C75A}"/>
                  </a:ext>
                </a:extLst>
              </p:cNvPr>
              <p:cNvSpPr txBox="1"/>
              <p:nvPr/>
            </p:nvSpPr>
            <p:spPr>
              <a:xfrm>
                <a:off x="3580586" y="997990"/>
                <a:ext cx="668459" cy="620710"/>
              </a:xfrm>
              <a:prstGeom prst="rect">
                <a:avLst/>
              </a:prstGeom>
              <a:noFill/>
              <a:ln w="12700">
                <a:noFill/>
              </a:ln>
            </p:spPr>
            <p:txBody>
              <a:bodyPr wrap="square" lIns="0" tIns="0" rIns="0" bIns="0" rtlCol="0">
                <a:spAutoFit/>
              </a:bodyPr>
              <a:lstStyle/>
              <a:p>
                <a:pPr algn="ctr"/>
                <a:r>
                  <a:rPr lang="en-US" sz="1400" baseline="30000" dirty="0"/>
                  <a:t>Average</a:t>
                </a:r>
                <a:br>
                  <a:rPr lang="en-US" sz="1400" baseline="30000" dirty="0"/>
                </a:br>
                <a:r>
                  <a:rPr lang="en-US" sz="1400" baseline="30000" dirty="0"/>
                  <a:t>Pooling</a:t>
                </a:r>
                <a:br>
                  <a:rPr lang="en-US" sz="1400" baseline="30000" dirty="0"/>
                </a:br>
                <a:r>
                  <a:rPr lang="en-US" sz="1400" baseline="30000" dirty="0"/>
                  <a:t>Filter</a:t>
                </a:r>
              </a:p>
            </p:txBody>
          </p:sp>
          <p:sp>
            <p:nvSpPr>
              <p:cNvPr id="110" name="TextBox 109">
                <a:extLst>
                  <a:ext uri="{FF2B5EF4-FFF2-40B4-BE49-F238E27FC236}">
                    <a16:creationId xmlns:a16="http://schemas.microsoft.com/office/drawing/2014/main" id="{1C292D98-705F-11CC-C18C-0D2C1FB513A1}"/>
                  </a:ext>
                </a:extLst>
              </p:cNvPr>
              <p:cNvSpPr txBox="1"/>
              <p:nvPr/>
            </p:nvSpPr>
            <p:spPr>
              <a:xfrm>
                <a:off x="3591734" y="1942342"/>
                <a:ext cx="806985" cy="846422"/>
              </a:xfrm>
              <a:prstGeom prst="rect">
                <a:avLst/>
              </a:prstGeom>
              <a:noFill/>
            </p:spPr>
            <p:txBody>
              <a:bodyPr wrap="square" lIns="0" tIns="0" rIns="0" bIns="0">
                <a:spAutoFit/>
              </a:bodyPr>
              <a:lstStyle/>
              <a:p>
                <a:r>
                  <a:rPr lang="en-US" sz="1400" dirty="0"/>
                  <a:t>  2x2 </a:t>
                </a:r>
              </a:p>
              <a:p>
                <a:r>
                  <a:rPr lang="en-US" sz="1400" dirty="0" err="1"/>
                  <a:t>f</a:t>
                </a:r>
                <a:r>
                  <a:rPr lang="en-US" sz="1400" baseline="-25000" dirty="0" err="1"/>
                  <a:t>C</a:t>
                </a:r>
                <a:r>
                  <a:rPr lang="en-US" sz="1400" baseline="-25000" dirty="0"/>
                  <a:t> </a:t>
                </a:r>
                <a:r>
                  <a:rPr lang="en-US" sz="1400" baseline="30000" dirty="0"/>
                  <a:t>[1]</a:t>
                </a:r>
                <a:r>
                  <a:rPr lang="en-US" sz="1400" dirty="0"/>
                  <a:t>=2</a:t>
                </a:r>
              </a:p>
              <a:p>
                <a:r>
                  <a:rPr lang="en-US" sz="1400" dirty="0" err="1"/>
                  <a:t>s</a:t>
                </a:r>
                <a:r>
                  <a:rPr lang="en-US" sz="1400" baseline="-25000" dirty="0" err="1"/>
                  <a:t>P</a:t>
                </a:r>
                <a:r>
                  <a:rPr lang="en-US" sz="1400" baseline="30000" dirty="0"/>
                  <a:t>[1]</a:t>
                </a:r>
                <a:r>
                  <a:rPr lang="en-US" sz="1400" dirty="0"/>
                  <a:t>=2</a:t>
                </a:r>
              </a:p>
            </p:txBody>
          </p:sp>
          <p:cxnSp>
            <p:nvCxnSpPr>
              <p:cNvPr id="111" name="Straight Arrow Connector 110">
                <a:extLst>
                  <a:ext uri="{FF2B5EF4-FFF2-40B4-BE49-F238E27FC236}">
                    <a16:creationId xmlns:a16="http://schemas.microsoft.com/office/drawing/2014/main" id="{6AB7D7CE-B5CD-E490-38C4-56543F3155E8}"/>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Group 14">
              <a:extLst>
                <a:ext uri="{FF2B5EF4-FFF2-40B4-BE49-F238E27FC236}">
                  <a16:creationId xmlns:a16="http://schemas.microsoft.com/office/drawing/2014/main" id="{A7C3623B-B4A4-73AB-C728-E69F66B95DBC}"/>
                </a:ext>
              </a:extLst>
            </p:cNvPr>
            <p:cNvGrpSpPr/>
            <p:nvPr/>
          </p:nvGrpSpPr>
          <p:grpSpPr>
            <a:xfrm>
              <a:off x="5532199" y="1060537"/>
              <a:ext cx="804340" cy="1895450"/>
              <a:chOff x="4549266" y="1003846"/>
              <a:chExt cx="1149569" cy="2482243"/>
            </a:xfrm>
          </p:grpSpPr>
          <p:sp>
            <p:nvSpPr>
              <p:cNvPr id="105" name="Cube 104">
                <a:extLst>
                  <a:ext uri="{FF2B5EF4-FFF2-40B4-BE49-F238E27FC236}">
                    <a16:creationId xmlns:a16="http://schemas.microsoft.com/office/drawing/2014/main" id="{3159F60B-2323-B8AD-58F0-B0C878846475}"/>
                  </a:ext>
                </a:extLst>
              </p:cNvPr>
              <p:cNvSpPr/>
              <p:nvPr/>
            </p:nvSpPr>
            <p:spPr bwMode="auto">
              <a:xfrm>
                <a:off x="4648687" y="1530400"/>
                <a:ext cx="838200" cy="762000"/>
              </a:xfrm>
              <a:prstGeom prst="cube">
                <a:avLst>
                  <a:gd name="adj" fmla="val 6875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06" name="TextBox 105">
                <a:extLst>
                  <a:ext uri="{FF2B5EF4-FFF2-40B4-BE49-F238E27FC236}">
                    <a16:creationId xmlns:a16="http://schemas.microsoft.com/office/drawing/2014/main" id="{15CAA2E4-9DFE-CF79-170D-26DEC47FA5A5}"/>
                  </a:ext>
                </a:extLst>
              </p:cNvPr>
              <p:cNvSpPr txBox="1"/>
              <p:nvPr/>
            </p:nvSpPr>
            <p:spPr>
              <a:xfrm>
                <a:off x="4549266" y="1003846"/>
                <a:ext cx="1098027" cy="362752"/>
              </a:xfrm>
              <a:prstGeom prst="rect">
                <a:avLst/>
              </a:prstGeom>
              <a:noFill/>
              <a:ln w="12700">
                <a:noFill/>
              </a:ln>
            </p:spPr>
            <p:txBody>
              <a:bodyPr wrap="square" lIns="0" tIns="0" rIns="0" bIns="0" rtlCol="0">
                <a:spAutoFit/>
              </a:bodyPr>
              <a:lstStyle/>
              <a:p>
                <a:r>
                  <a:rPr lang="en-US" dirty="0"/>
                  <a:t>POOL 2</a:t>
                </a:r>
              </a:p>
            </p:txBody>
          </p:sp>
          <p:sp>
            <p:nvSpPr>
              <p:cNvPr id="107" name="TextBox 106">
                <a:extLst>
                  <a:ext uri="{FF2B5EF4-FFF2-40B4-BE49-F238E27FC236}">
                    <a16:creationId xmlns:a16="http://schemas.microsoft.com/office/drawing/2014/main" id="{A9BF5379-8BB5-1D09-AC8C-6014D6B80C36}"/>
                  </a:ext>
                </a:extLst>
              </p:cNvPr>
              <p:cNvSpPr txBox="1"/>
              <p:nvPr/>
            </p:nvSpPr>
            <p:spPr>
              <a:xfrm>
                <a:off x="4731936" y="2357527"/>
                <a:ext cx="966899" cy="1128562"/>
              </a:xfrm>
              <a:prstGeom prst="rect">
                <a:avLst/>
              </a:prstGeom>
              <a:noFill/>
            </p:spPr>
            <p:txBody>
              <a:bodyPr wrap="square" lIns="0" tIns="0" rIns="0" bIns="0">
                <a:spAutoFit/>
              </a:bodyPr>
              <a:lstStyle/>
              <a:p>
                <a:r>
                  <a:rPr lang="en-US" sz="1400" dirty="0"/>
                  <a:t>5x5x16 </a:t>
                </a:r>
              </a:p>
              <a:p>
                <a:r>
                  <a:rPr lang="en-US" sz="1400" dirty="0"/>
                  <a:t>n₁</a:t>
                </a:r>
                <a:r>
                  <a:rPr lang="en-US" sz="1400" baseline="30000" dirty="0"/>
                  <a:t>[2]</a:t>
                </a:r>
                <a:r>
                  <a:rPr lang="en-US" sz="1400" dirty="0"/>
                  <a:t>=5</a:t>
                </a:r>
              </a:p>
              <a:p>
                <a:r>
                  <a:rPr lang="en-US" sz="1400" dirty="0"/>
                  <a:t>n₂</a:t>
                </a:r>
                <a:r>
                  <a:rPr lang="en-US" sz="1400" baseline="30000" dirty="0"/>
                  <a:t>[2]</a:t>
                </a:r>
                <a:r>
                  <a:rPr lang="en-US" sz="1400" dirty="0"/>
                  <a:t>=5</a:t>
                </a:r>
              </a:p>
              <a:p>
                <a:r>
                  <a:rPr lang="en-US" sz="1400" dirty="0" err="1"/>
                  <a:t>n</a:t>
                </a:r>
                <a:r>
                  <a:rPr lang="en-US" sz="1400" baseline="-25000" dirty="0" err="1"/>
                  <a:t>C</a:t>
                </a:r>
                <a:r>
                  <a:rPr lang="en-US" sz="1400" baseline="30000" dirty="0"/>
                  <a:t>[1]</a:t>
                </a:r>
                <a:r>
                  <a:rPr lang="en-US" sz="1400" dirty="0"/>
                  <a:t>=16</a:t>
                </a:r>
              </a:p>
            </p:txBody>
          </p:sp>
        </p:grpSp>
        <p:sp>
          <p:nvSpPr>
            <p:cNvPr id="16" name="TextBox 15">
              <a:extLst>
                <a:ext uri="{FF2B5EF4-FFF2-40B4-BE49-F238E27FC236}">
                  <a16:creationId xmlns:a16="http://schemas.microsoft.com/office/drawing/2014/main" id="{A3AF93F0-175B-AE33-F328-7F15BEC16073}"/>
                </a:ext>
              </a:extLst>
            </p:cNvPr>
            <p:cNvSpPr txBox="1"/>
            <p:nvPr/>
          </p:nvSpPr>
          <p:spPr>
            <a:xfrm rot="18566381">
              <a:off x="5726071" y="1522276"/>
              <a:ext cx="395477" cy="215444"/>
            </a:xfrm>
            <a:prstGeom prst="rect">
              <a:avLst/>
            </a:prstGeom>
            <a:noFill/>
          </p:spPr>
          <p:txBody>
            <a:bodyPr wrap="square" lIns="0" tIns="0" rIns="0" bIns="0">
              <a:spAutoFit/>
            </a:bodyPr>
            <a:lstStyle/>
            <a:p>
              <a:r>
                <a:rPr lang="en-US" sz="1400" dirty="0"/>
                <a:t>400</a:t>
              </a:r>
            </a:p>
          </p:txBody>
        </p:sp>
        <p:cxnSp>
          <p:nvCxnSpPr>
            <p:cNvPr id="17" name="Straight Arrow Connector 16">
              <a:extLst>
                <a:ext uri="{FF2B5EF4-FFF2-40B4-BE49-F238E27FC236}">
                  <a16:creationId xmlns:a16="http://schemas.microsoft.com/office/drawing/2014/main" id="{1FF4BE2E-D1D0-8C70-DFDE-FA87A6A5D513}"/>
                </a:ext>
              </a:extLst>
            </p:cNvPr>
            <p:cNvCxnSpPr/>
            <p:nvPr/>
          </p:nvCxnSpPr>
          <p:spPr bwMode="auto">
            <a:xfrm>
              <a:off x="6946139" y="1834928"/>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FA61776A-CE24-99DD-9DBB-ABA61A2AC26A}"/>
                </a:ext>
              </a:extLst>
            </p:cNvPr>
            <p:cNvSpPr txBox="1"/>
            <p:nvPr/>
          </p:nvSpPr>
          <p:spPr>
            <a:xfrm>
              <a:off x="8251757" y="1948778"/>
              <a:ext cx="282643" cy="215444"/>
            </a:xfrm>
            <a:prstGeom prst="rect">
              <a:avLst/>
            </a:prstGeom>
            <a:noFill/>
          </p:spPr>
          <p:txBody>
            <a:bodyPr wrap="square" lIns="0" tIns="0" rIns="0" bIns="0">
              <a:spAutoFit/>
            </a:bodyPr>
            <a:lstStyle/>
            <a:p>
              <a:r>
                <a:rPr lang="en-US" sz="1400" dirty="0"/>
                <a:t>10</a:t>
              </a:r>
            </a:p>
          </p:txBody>
        </p:sp>
        <p:sp>
          <p:nvSpPr>
            <p:cNvPr id="19" name="Left Brace 18">
              <a:extLst>
                <a:ext uri="{FF2B5EF4-FFF2-40B4-BE49-F238E27FC236}">
                  <a16:creationId xmlns:a16="http://schemas.microsoft.com/office/drawing/2014/main" id="{2EC823D8-57E5-DD97-09B5-5AFC79C1101A}"/>
                </a:ext>
              </a:extLst>
            </p:cNvPr>
            <p:cNvSpPr/>
            <p:nvPr/>
          </p:nvSpPr>
          <p:spPr bwMode="auto">
            <a:xfrm rot="16200000">
              <a:off x="2123399" y="1816258"/>
              <a:ext cx="228600" cy="2599458"/>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20" name="Left Brace 19">
              <a:extLst>
                <a:ext uri="{FF2B5EF4-FFF2-40B4-BE49-F238E27FC236}">
                  <a16:creationId xmlns:a16="http://schemas.microsoft.com/office/drawing/2014/main" id="{C5CCC957-1B71-522B-CF93-8C32BCEC1FAD}"/>
                </a:ext>
              </a:extLst>
            </p:cNvPr>
            <p:cNvSpPr/>
            <p:nvPr/>
          </p:nvSpPr>
          <p:spPr bwMode="auto">
            <a:xfrm rot="16200000">
              <a:off x="4859992" y="1760923"/>
              <a:ext cx="228600" cy="2747755"/>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21" name="TextBox 20">
              <a:extLst>
                <a:ext uri="{FF2B5EF4-FFF2-40B4-BE49-F238E27FC236}">
                  <a16:creationId xmlns:a16="http://schemas.microsoft.com/office/drawing/2014/main" id="{4C13363D-9F13-AAD4-BEBD-4AE0C5C866DB}"/>
                </a:ext>
              </a:extLst>
            </p:cNvPr>
            <p:cNvSpPr txBox="1"/>
            <p:nvPr/>
          </p:nvSpPr>
          <p:spPr>
            <a:xfrm>
              <a:off x="1952208" y="3209151"/>
              <a:ext cx="793205" cy="276999"/>
            </a:xfrm>
            <a:prstGeom prst="rect">
              <a:avLst/>
            </a:prstGeom>
            <a:noFill/>
            <a:ln w="12700">
              <a:noFill/>
            </a:ln>
          </p:spPr>
          <p:txBody>
            <a:bodyPr wrap="square" lIns="0" tIns="0" rIns="0" bIns="0" rtlCol="0">
              <a:spAutoFit/>
            </a:bodyPr>
            <a:lstStyle/>
            <a:p>
              <a:r>
                <a:rPr lang="en-US" dirty="0"/>
                <a:t>Layer 1</a:t>
              </a:r>
            </a:p>
          </p:txBody>
        </p:sp>
        <p:sp>
          <p:nvSpPr>
            <p:cNvPr id="22" name="TextBox 21">
              <a:extLst>
                <a:ext uri="{FF2B5EF4-FFF2-40B4-BE49-F238E27FC236}">
                  <a16:creationId xmlns:a16="http://schemas.microsoft.com/office/drawing/2014/main" id="{F024D634-ABFA-C2E4-1852-7B1F39D8EB7E}"/>
                </a:ext>
              </a:extLst>
            </p:cNvPr>
            <p:cNvSpPr txBox="1"/>
            <p:nvPr/>
          </p:nvSpPr>
          <p:spPr>
            <a:xfrm>
              <a:off x="4671770" y="3209151"/>
              <a:ext cx="793205" cy="276999"/>
            </a:xfrm>
            <a:prstGeom prst="rect">
              <a:avLst/>
            </a:prstGeom>
            <a:noFill/>
            <a:ln w="12700">
              <a:noFill/>
            </a:ln>
          </p:spPr>
          <p:txBody>
            <a:bodyPr wrap="square" lIns="0" tIns="0" rIns="0" bIns="0" rtlCol="0">
              <a:spAutoFit/>
            </a:bodyPr>
            <a:lstStyle/>
            <a:p>
              <a:r>
                <a:rPr lang="en-US" dirty="0"/>
                <a:t>Layer 2</a:t>
              </a:r>
            </a:p>
          </p:txBody>
        </p:sp>
        <p:sp>
          <p:nvSpPr>
            <p:cNvPr id="23" name="TextBox 22">
              <a:extLst>
                <a:ext uri="{FF2B5EF4-FFF2-40B4-BE49-F238E27FC236}">
                  <a16:creationId xmlns:a16="http://schemas.microsoft.com/office/drawing/2014/main" id="{285B8BE4-7E19-EED0-C4CA-F8769A966561}"/>
                </a:ext>
              </a:extLst>
            </p:cNvPr>
            <p:cNvSpPr txBox="1"/>
            <p:nvPr/>
          </p:nvSpPr>
          <p:spPr>
            <a:xfrm>
              <a:off x="6411155" y="3166332"/>
              <a:ext cx="793205" cy="276999"/>
            </a:xfrm>
            <a:prstGeom prst="rect">
              <a:avLst/>
            </a:prstGeom>
            <a:noFill/>
            <a:ln w="12700">
              <a:noFill/>
            </a:ln>
          </p:spPr>
          <p:txBody>
            <a:bodyPr wrap="square" lIns="0" tIns="0" rIns="0" bIns="0" rtlCol="0">
              <a:spAutoFit/>
            </a:bodyPr>
            <a:lstStyle/>
            <a:p>
              <a:r>
                <a:rPr lang="en-US" dirty="0"/>
                <a:t>Layer 3</a:t>
              </a:r>
            </a:p>
          </p:txBody>
        </p:sp>
        <p:sp>
          <p:nvSpPr>
            <p:cNvPr id="24" name="TextBox 23">
              <a:extLst>
                <a:ext uri="{FF2B5EF4-FFF2-40B4-BE49-F238E27FC236}">
                  <a16:creationId xmlns:a16="http://schemas.microsoft.com/office/drawing/2014/main" id="{9CBB40A7-DB7F-2559-5051-FE64FA71CA9F}"/>
                </a:ext>
              </a:extLst>
            </p:cNvPr>
            <p:cNvSpPr txBox="1"/>
            <p:nvPr/>
          </p:nvSpPr>
          <p:spPr>
            <a:xfrm>
              <a:off x="7280500" y="3153684"/>
              <a:ext cx="793205" cy="276999"/>
            </a:xfrm>
            <a:prstGeom prst="rect">
              <a:avLst/>
            </a:prstGeom>
            <a:noFill/>
            <a:ln w="12700">
              <a:noFill/>
            </a:ln>
          </p:spPr>
          <p:txBody>
            <a:bodyPr wrap="square" lIns="0" tIns="0" rIns="0" bIns="0" rtlCol="0">
              <a:spAutoFit/>
            </a:bodyPr>
            <a:lstStyle/>
            <a:p>
              <a:r>
                <a:rPr lang="en-US" dirty="0"/>
                <a:t>Layer 4</a:t>
              </a:r>
            </a:p>
          </p:txBody>
        </p:sp>
        <p:sp>
          <p:nvSpPr>
            <p:cNvPr id="25" name="TextBox 24">
              <a:extLst>
                <a:ext uri="{FF2B5EF4-FFF2-40B4-BE49-F238E27FC236}">
                  <a16:creationId xmlns:a16="http://schemas.microsoft.com/office/drawing/2014/main" id="{CB76A34C-6F78-9617-88DD-95FC663D46CD}"/>
                </a:ext>
              </a:extLst>
            </p:cNvPr>
            <p:cNvSpPr txBox="1"/>
            <p:nvPr/>
          </p:nvSpPr>
          <p:spPr>
            <a:xfrm>
              <a:off x="8153400" y="2932152"/>
              <a:ext cx="793205" cy="553998"/>
            </a:xfrm>
            <a:prstGeom prst="rect">
              <a:avLst/>
            </a:prstGeom>
            <a:noFill/>
            <a:ln w="12700">
              <a:noFill/>
            </a:ln>
          </p:spPr>
          <p:txBody>
            <a:bodyPr wrap="square" lIns="0" tIns="0" rIns="0" bIns="0" rtlCol="0">
              <a:spAutoFit/>
            </a:bodyPr>
            <a:lstStyle/>
            <a:p>
              <a:r>
                <a:rPr lang="en-US" dirty="0" err="1"/>
                <a:t>OutputLayer</a:t>
              </a:r>
              <a:r>
                <a:rPr lang="en-US" dirty="0"/>
                <a:t> 5</a:t>
              </a:r>
            </a:p>
          </p:txBody>
        </p:sp>
        <p:sp>
          <p:nvSpPr>
            <p:cNvPr id="26" name="Left Brace 25">
              <a:extLst>
                <a:ext uri="{FF2B5EF4-FFF2-40B4-BE49-F238E27FC236}">
                  <a16:creationId xmlns:a16="http://schemas.microsoft.com/office/drawing/2014/main" id="{5BCD6483-51E6-A136-B170-FD7E5CD035CA}"/>
                </a:ext>
              </a:extLst>
            </p:cNvPr>
            <p:cNvSpPr/>
            <p:nvPr/>
          </p:nvSpPr>
          <p:spPr bwMode="auto">
            <a:xfrm rot="16200000">
              <a:off x="6662455" y="2762375"/>
              <a:ext cx="198753" cy="701353"/>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27" name="Left Brace 26">
              <a:extLst>
                <a:ext uri="{FF2B5EF4-FFF2-40B4-BE49-F238E27FC236}">
                  <a16:creationId xmlns:a16="http://schemas.microsoft.com/office/drawing/2014/main" id="{2DDAD0AC-C620-F55F-DD01-3C18EDDF1B66}"/>
                </a:ext>
              </a:extLst>
            </p:cNvPr>
            <p:cNvSpPr/>
            <p:nvPr/>
          </p:nvSpPr>
          <p:spPr bwMode="auto">
            <a:xfrm rot="16200000">
              <a:off x="7437671" y="2757633"/>
              <a:ext cx="198753" cy="701353"/>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28" name="Left Brace 27">
              <a:extLst>
                <a:ext uri="{FF2B5EF4-FFF2-40B4-BE49-F238E27FC236}">
                  <a16:creationId xmlns:a16="http://schemas.microsoft.com/office/drawing/2014/main" id="{49B8B712-74A8-6A26-BC5E-CEAED08FBE4B}"/>
                </a:ext>
              </a:extLst>
            </p:cNvPr>
            <p:cNvSpPr/>
            <p:nvPr/>
          </p:nvSpPr>
          <p:spPr bwMode="auto">
            <a:xfrm rot="16200000">
              <a:off x="8143092" y="2518469"/>
              <a:ext cx="204221" cy="793204"/>
            </a:xfrm>
            <a:prstGeom prst="leftBrace">
              <a:avLst>
                <a:gd name="adj1" fmla="val 62255"/>
                <a:gd name="adj2" fmla="val 50000"/>
              </a:avLst>
            </a:prstGeom>
            <a:noFill/>
            <a:ln w="19050" cap="flat" cmpd="sng" algn="ctr">
              <a:solidFill>
                <a:srgbClr val="002060"/>
              </a:solidFill>
              <a:prstDash val="solid"/>
              <a:miter lim="800000"/>
              <a:headEnd type="none" w="med" len="med"/>
              <a:tailEnd type="none" w="lg" len="lg"/>
            </a:ln>
            <a:effectLst/>
          </p:spPr>
          <p:txBody>
            <a:bodyPr rtlCol="0" anchor="ctr"/>
            <a:lstStyle/>
            <a:p>
              <a:pPr algn="ctr"/>
              <a:endParaRPr lang="en-US"/>
            </a:p>
          </p:txBody>
        </p:sp>
        <p:sp>
          <p:nvSpPr>
            <p:cNvPr id="59" name="TextBox 58">
              <a:extLst>
                <a:ext uri="{FF2B5EF4-FFF2-40B4-BE49-F238E27FC236}">
                  <a16:creationId xmlns:a16="http://schemas.microsoft.com/office/drawing/2014/main" id="{2E6DD4D2-C743-ABF9-1501-F271D55A3735}"/>
                </a:ext>
              </a:extLst>
            </p:cNvPr>
            <p:cNvSpPr txBox="1"/>
            <p:nvPr/>
          </p:nvSpPr>
          <p:spPr>
            <a:xfrm>
              <a:off x="165771" y="2131469"/>
              <a:ext cx="727048" cy="861774"/>
            </a:xfrm>
            <a:prstGeom prst="rect">
              <a:avLst/>
            </a:prstGeom>
            <a:noFill/>
          </p:spPr>
          <p:txBody>
            <a:bodyPr wrap="square" lIns="0" tIns="0" rIns="0" bIns="0">
              <a:spAutoFit/>
            </a:bodyPr>
            <a:lstStyle/>
            <a:p>
              <a:r>
                <a:rPr lang="en-US" sz="1400" dirty="0"/>
                <a:t>32x32x1</a:t>
              </a:r>
            </a:p>
            <a:p>
              <a:r>
                <a:rPr lang="en-US" sz="1400" dirty="0"/>
                <a:t>n₁</a:t>
              </a:r>
              <a:r>
                <a:rPr lang="en-US" sz="1400" baseline="30000" dirty="0"/>
                <a:t>[0]</a:t>
              </a:r>
              <a:r>
                <a:rPr lang="en-US" sz="1400" dirty="0"/>
                <a:t>=32</a:t>
              </a:r>
            </a:p>
            <a:p>
              <a:r>
                <a:rPr lang="en-US" sz="1400" dirty="0"/>
                <a:t>n₂</a:t>
              </a:r>
              <a:r>
                <a:rPr lang="en-US" sz="1400" baseline="30000" dirty="0"/>
                <a:t>[1]</a:t>
              </a:r>
              <a:r>
                <a:rPr lang="en-US" sz="1400" dirty="0"/>
                <a:t>=32</a:t>
              </a:r>
            </a:p>
            <a:p>
              <a:r>
                <a:rPr lang="en-US" sz="1400" dirty="0" err="1"/>
                <a:t>n</a:t>
              </a:r>
              <a:r>
                <a:rPr lang="en-US" sz="1400" baseline="-25000" dirty="0" err="1"/>
                <a:t>C</a:t>
              </a:r>
              <a:r>
                <a:rPr lang="en-US" sz="1400" baseline="30000" dirty="0"/>
                <a:t>[1]</a:t>
              </a:r>
              <a:r>
                <a:rPr lang="en-US" sz="1400" dirty="0"/>
                <a:t>=3</a:t>
              </a:r>
            </a:p>
          </p:txBody>
        </p:sp>
        <p:sp>
          <p:nvSpPr>
            <p:cNvPr id="60" name="TextBox 59">
              <a:extLst>
                <a:ext uri="{FF2B5EF4-FFF2-40B4-BE49-F238E27FC236}">
                  <a16:creationId xmlns:a16="http://schemas.microsoft.com/office/drawing/2014/main" id="{4B9E7AD6-FEAE-DD1B-51C2-C2B2F97B5F96}"/>
                </a:ext>
              </a:extLst>
            </p:cNvPr>
            <p:cNvSpPr txBox="1"/>
            <p:nvPr/>
          </p:nvSpPr>
          <p:spPr>
            <a:xfrm>
              <a:off x="85794" y="990328"/>
              <a:ext cx="1133406" cy="276999"/>
            </a:xfrm>
            <a:prstGeom prst="rect">
              <a:avLst/>
            </a:prstGeom>
            <a:noFill/>
          </p:spPr>
          <p:txBody>
            <a:bodyPr wrap="square" lIns="0" tIns="0" rIns="0" bIns="0">
              <a:spAutoFit/>
            </a:bodyPr>
            <a:lstStyle/>
            <a:p>
              <a:r>
                <a:rPr lang="en-US" dirty="0"/>
                <a:t>Grey-Scale</a:t>
              </a:r>
            </a:p>
          </p:txBody>
        </p:sp>
        <p:grpSp>
          <p:nvGrpSpPr>
            <p:cNvPr id="133" name="Group 132">
              <a:extLst>
                <a:ext uri="{FF2B5EF4-FFF2-40B4-BE49-F238E27FC236}">
                  <a16:creationId xmlns:a16="http://schemas.microsoft.com/office/drawing/2014/main" id="{A80193C5-C11A-8246-3DE6-086EC0F8C3A5}"/>
                </a:ext>
              </a:extLst>
            </p:cNvPr>
            <p:cNvGrpSpPr/>
            <p:nvPr/>
          </p:nvGrpSpPr>
          <p:grpSpPr>
            <a:xfrm>
              <a:off x="238298" y="1387369"/>
              <a:ext cx="638127" cy="677108"/>
              <a:chOff x="238298" y="1537037"/>
              <a:chExt cx="466865" cy="500751"/>
            </a:xfrm>
          </p:grpSpPr>
          <p:grpSp>
            <p:nvGrpSpPr>
              <p:cNvPr id="65" name="Group 64">
                <a:extLst>
                  <a:ext uri="{FF2B5EF4-FFF2-40B4-BE49-F238E27FC236}">
                    <a16:creationId xmlns:a16="http://schemas.microsoft.com/office/drawing/2014/main" id="{397E3D8F-E1F6-53EE-EAB9-8031D6EC2512}"/>
                  </a:ext>
                </a:extLst>
              </p:cNvPr>
              <p:cNvGrpSpPr/>
              <p:nvPr/>
            </p:nvGrpSpPr>
            <p:grpSpPr>
              <a:xfrm>
                <a:off x="238298" y="1557879"/>
                <a:ext cx="466865" cy="478315"/>
                <a:chOff x="1282885" y="2540415"/>
                <a:chExt cx="1964469" cy="1936433"/>
              </a:xfrm>
            </p:grpSpPr>
            <p:sp>
              <p:nvSpPr>
                <p:cNvPr id="66" name="Rectangle 65">
                  <a:extLst>
                    <a:ext uri="{FF2B5EF4-FFF2-40B4-BE49-F238E27FC236}">
                      <a16:creationId xmlns:a16="http://schemas.microsoft.com/office/drawing/2014/main" id="{82A72B77-5CDB-4AE7-51BF-C92AC4487943}"/>
                    </a:ext>
                  </a:extLst>
                </p:cNvPr>
                <p:cNvSpPr/>
                <p:nvPr/>
              </p:nvSpPr>
              <p:spPr bwMode="auto">
                <a:xfrm>
                  <a:off x="1282886" y="2540415"/>
                  <a:ext cx="1964468" cy="1936433"/>
                </a:xfrm>
                <a:prstGeom prst="rect">
                  <a:avLst/>
                </a:prstGeom>
                <a:solidFill>
                  <a:schemeClr val="bg1">
                    <a:lumMod val="75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7" name="Group 66">
                  <a:extLst>
                    <a:ext uri="{FF2B5EF4-FFF2-40B4-BE49-F238E27FC236}">
                      <a16:creationId xmlns:a16="http://schemas.microsoft.com/office/drawing/2014/main" id="{DADC8322-5340-A794-8663-7550E0F25777}"/>
                    </a:ext>
                  </a:extLst>
                </p:cNvPr>
                <p:cNvGrpSpPr/>
                <p:nvPr/>
              </p:nvGrpSpPr>
              <p:grpSpPr>
                <a:xfrm>
                  <a:off x="1282885" y="2855864"/>
                  <a:ext cx="1964469" cy="1284208"/>
                  <a:chOff x="1282885" y="2855864"/>
                  <a:chExt cx="1964469" cy="1284208"/>
                </a:xfrm>
              </p:grpSpPr>
              <p:cxnSp>
                <p:nvCxnSpPr>
                  <p:cNvPr id="74" name="Straight Connector 73">
                    <a:extLst>
                      <a:ext uri="{FF2B5EF4-FFF2-40B4-BE49-F238E27FC236}">
                        <a16:creationId xmlns:a16="http://schemas.microsoft.com/office/drawing/2014/main" id="{FAD8CC99-259C-D630-9621-2EABF6B8890B}"/>
                      </a:ext>
                    </a:extLst>
                  </p:cNvPr>
                  <p:cNvCxnSpPr/>
                  <p:nvPr/>
                </p:nvCxnSpPr>
                <p:spPr bwMode="auto">
                  <a:xfrm>
                    <a:off x="1282886" y="2855864"/>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75" name="Straight Connector 74">
                    <a:extLst>
                      <a:ext uri="{FF2B5EF4-FFF2-40B4-BE49-F238E27FC236}">
                        <a16:creationId xmlns:a16="http://schemas.microsoft.com/office/drawing/2014/main" id="{CE74F1D0-C536-6655-A283-7ED5C8936A54}"/>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76" name="Straight Connector 75">
                    <a:extLst>
                      <a:ext uri="{FF2B5EF4-FFF2-40B4-BE49-F238E27FC236}">
                        <a16:creationId xmlns:a16="http://schemas.microsoft.com/office/drawing/2014/main" id="{48677697-3EBD-1BA3-76CC-257900B9E705}"/>
                      </a:ext>
                    </a:extLst>
                  </p:cNvPr>
                  <p:cNvCxnSpPr/>
                  <p:nvPr/>
                </p:nvCxnSpPr>
                <p:spPr bwMode="auto">
                  <a:xfrm>
                    <a:off x="1282886" y="3497968"/>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77" name="Straight Connector 76">
                    <a:extLst>
                      <a:ext uri="{FF2B5EF4-FFF2-40B4-BE49-F238E27FC236}">
                        <a16:creationId xmlns:a16="http://schemas.microsoft.com/office/drawing/2014/main" id="{44BD38DD-3345-4897-910F-4FDF1D7AE0AE}"/>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78" name="Straight Connector 77">
                    <a:extLst>
                      <a:ext uri="{FF2B5EF4-FFF2-40B4-BE49-F238E27FC236}">
                        <a16:creationId xmlns:a16="http://schemas.microsoft.com/office/drawing/2014/main" id="{62F3F842-A486-B131-A946-D2344EB3CE75}"/>
                      </a:ext>
                    </a:extLst>
                  </p:cNvPr>
                  <p:cNvCxnSpPr/>
                  <p:nvPr/>
                </p:nvCxnSpPr>
                <p:spPr bwMode="auto">
                  <a:xfrm>
                    <a:off x="1282886" y="4140072"/>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68" name="Group 67">
                  <a:extLst>
                    <a:ext uri="{FF2B5EF4-FFF2-40B4-BE49-F238E27FC236}">
                      <a16:creationId xmlns:a16="http://schemas.microsoft.com/office/drawing/2014/main" id="{B2E67B5A-5CEA-53DA-03D7-5FF73DE8B00C}"/>
                    </a:ext>
                  </a:extLst>
                </p:cNvPr>
                <p:cNvGrpSpPr/>
                <p:nvPr/>
              </p:nvGrpSpPr>
              <p:grpSpPr>
                <a:xfrm rot="5400000">
                  <a:off x="1351219" y="2855410"/>
                  <a:ext cx="1848039" cy="1306457"/>
                  <a:chOff x="4191000" y="1493731"/>
                  <a:chExt cx="1524000" cy="793930"/>
                </a:xfrm>
                <a:solidFill>
                  <a:srgbClr val="FF0000"/>
                </a:solidFill>
              </p:grpSpPr>
              <p:cxnSp>
                <p:nvCxnSpPr>
                  <p:cNvPr id="69" name="Straight Connector 68">
                    <a:extLst>
                      <a:ext uri="{FF2B5EF4-FFF2-40B4-BE49-F238E27FC236}">
                        <a16:creationId xmlns:a16="http://schemas.microsoft.com/office/drawing/2014/main" id="{238E0BDE-ECA5-5C95-875D-8730BC9D9CEF}"/>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0" name="Straight Connector 69">
                    <a:extLst>
                      <a:ext uri="{FF2B5EF4-FFF2-40B4-BE49-F238E27FC236}">
                        <a16:creationId xmlns:a16="http://schemas.microsoft.com/office/drawing/2014/main" id="{2F46C030-9868-19C5-B377-CBFA35EB1287}"/>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1" name="Straight Connector 70">
                    <a:extLst>
                      <a:ext uri="{FF2B5EF4-FFF2-40B4-BE49-F238E27FC236}">
                        <a16:creationId xmlns:a16="http://schemas.microsoft.com/office/drawing/2014/main" id="{BE6F0DCA-21EC-4CEE-FA89-86DC574FDBCB}"/>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7BB4776C-827C-C8CA-37DA-E8B9F64F82EC}"/>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F90B34EC-E52D-5521-CAE9-21203442E59D}"/>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62" name="TextBox 61">
                <a:extLst>
                  <a:ext uri="{FF2B5EF4-FFF2-40B4-BE49-F238E27FC236}">
                    <a16:creationId xmlns:a16="http://schemas.microsoft.com/office/drawing/2014/main" id="{0C44D457-F92C-5810-11C0-50070118ABB2}"/>
                  </a:ext>
                </a:extLst>
              </p:cNvPr>
              <p:cNvSpPr txBox="1"/>
              <p:nvPr/>
            </p:nvSpPr>
            <p:spPr>
              <a:xfrm>
                <a:off x="350964" y="1537037"/>
                <a:ext cx="258636" cy="500751"/>
              </a:xfrm>
              <a:prstGeom prst="rect">
                <a:avLst/>
              </a:prstGeom>
              <a:noFill/>
            </p:spPr>
            <p:txBody>
              <a:bodyPr wrap="square" lIns="0" tIns="0" rIns="0" bIns="0">
                <a:spAutoFit/>
              </a:bodyPr>
              <a:lstStyle/>
              <a:p>
                <a:pPr algn="ctr"/>
                <a:r>
                  <a:rPr lang="en-US" sz="4400" dirty="0">
                    <a:solidFill>
                      <a:schemeClr val="bg1"/>
                    </a:solidFill>
                  </a:rPr>
                  <a:t>8</a:t>
                </a:r>
              </a:p>
            </p:txBody>
          </p:sp>
        </p:grpSp>
        <p:grpSp>
          <p:nvGrpSpPr>
            <p:cNvPr id="31" name="Group 30">
              <a:extLst>
                <a:ext uri="{FF2B5EF4-FFF2-40B4-BE49-F238E27FC236}">
                  <a16:creationId xmlns:a16="http://schemas.microsoft.com/office/drawing/2014/main" id="{E03C6E76-9933-E8D5-6F24-A46E67F431DB}"/>
                </a:ext>
              </a:extLst>
            </p:cNvPr>
            <p:cNvGrpSpPr/>
            <p:nvPr/>
          </p:nvGrpSpPr>
          <p:grpSpPr>
            <a:xfrm>
              <a:off x="6954872" y="1060537"/>
              <a:ext cx="856017" cy="1612811"/>
              <a:chOff x="6954872" y="1095344"/>
              <a:chExt cx="856017" cy="1612811"/>
            </a:xfrm>
          </p:grpSpPr>
          <p:grpSp>
            <p:nvGrpSpPr>
              <p:cNvPr id="36" name="Group 35">
                <a:extLst>
                  <a:ext uri="{FF2B5EF4-FFF2-40B4-BE49-F238E27FC236}">
                    <a16:creationId xmlns:a16="http://schemas.microsoft.com/office/drawing/2014/main" id="{5332D711-2B1D-D36E-A2AF-305C679770A6}"/>
                  </a:ext>
                </a:extLst>
              </p:cNvPr>
              <p:cNvGrpSpPr/>
              <p:nvPr/>
            </p:nvGrpSpPr>
            <p:grpSpPr>
              <a:xfrm>
                <a:off x="7327139" y="1095344"/>
                <a:ext cx="483750" cy="1612811"/>
                <a:chOff x="6477000" y="996556"/>
                <a:chExt cx="483750" cy="1612811"/>
              </a:xfrm>
            </p:grpSpPr>
            <p:grpSp>
              <p:nvGrpSpPr>
                <p:cNvPr id="38" name="Group 37">
                  <a:extLst>
                    <a:ext uri="{FF2B5EF4-FFF2-40B4-BE49-F238E27FC236}">
                      <a16:creationId xmlns:a16="http://schemas.microsoft.com/office/drawing/2014/main" id="{1FC751D1-526E-1519-2E4B-6902C7EEF568}"/>
                    </a:ext>
                  </a:extLst>
                </p:cNvPr>
                <p:cNvGrpSpPr/>
                <p:nvPr/>
              </p:nvGrpSpPr>
              <p:grpSpPr>
                <a:xfrm>
                  <a:off x="6583799" y="1287552"/>
                  <a:ext cx="257309" cy="1049369"/>
                  <a:chOff x="6201526" y="1646074"/>
                  <a:chExt cx="206422" cy="846521"/>
                </a:xfrm>
              </p:grpSpPr>
              <p:sp>
                <p:nvSpPr>
                  <p:cNvPr id="41" name="Rectangle 40">
                    <a:extLst>
                      <a:ext uri="{FF2B5EF4-FFF2-40B4-BE49-F238E27FC236}">
                        <a16:creationId xmlns:a16="http://schemas.microsoft.com/office/drawing/2014/main" id="{7926B85B-1BD9-951D-1BB0-C23100808819}"/>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2" name="Oval 41">
                    <a:extLst>
                      <a:ext uri="{FF2B5EF4-FFF2-40B4-BE49-F238E27FC236}">
                        <a16:creationId xmlns:a16="http://schemas.microsoft.com/office/drawing/2014/main" id="{FFEDFD45-AFF6-82EA-6FA9-3B5E0E23C4DA}"/>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3" name="Oval 42">
                    <a:extLst>
                      <a:ext uri="{FF2B5EF4-FFF2-40B4-BE49-F238E27FC236}">
                        <a16:creationId xmlns:a16="http://schemas.microsoft.com/office/drawing/2014/main" id="{7A8020D0-C27C-A45C-64C5-03B1FDCEB5F2}"/>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4" name="Oval 43">
                    <a:extLst>
                      <a:ext uri="{FF2B5EF4-FFF2-40B4-BE49-F238E27FC236}">
                        <a16:creationId xmlns:a16="http://schemas.microsoft.com/office/drawing/2014/main" id="{A55B2400-EF82-8027-2BFB-BAFC4F903E41}"/>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5" name="Oval 44">
                    <a:extLst>
                      <a:ext uri="{FF2B5EF4-FFF2-40B4-BE49-F238E27FC236}">
                        <a16:creationId xmlns:a16="http://schemas.microsoft.com/office/drawing/2014/main" id="{F93683D8-FB58-51AC-067B-F4C72BC7DD66}"/>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6" name="TextBox 45">
                    <a:extLst>
                      <a:ext uri="{FF2B5EF4-FFF2-40B4-BE49-F238E27FC236}">
                        <a16:creationId xmlns:a16="http://schemas.microsoft.com/office/drawing/2014/main" id="{09B4A304-6CEE-E69D-CA1C-D7661CAE92F2}"/>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sp>
              <p:nvSpPr>
                <p:cNvPr id="39" name="TextBox 38">
                  <a:extLst>
                    <a:ext uri="{FF2B5EF4-FFF2-40B4-BE49-F238E27FC236}">
                      <a16:creationId xmlns:a16="http://schemas.microsoft.com/office/drawing/2014/main" id="{E358D45A-8474-FA9B-1E42-F8B919F5B3A1}"/>
                    </a:ext>
                  </a:extLst>
                </p:cNvPr>
                <p:cNvSpPr txBox="1"/>
                <p:nvPr/>
              </p:nvSpPr>
              <p:spPr>
                <a:xfrm>
                  <a:off x="6583799" y="2393923"/>
                  <a:ext cx="326990" cy="215444"/>
                </a:xfrm>
                <a:prstGeom prst="rect">
                  <a:avLst/>
                </a:prstGeom>
                <a:noFill/>
              </p:spPr>
              <p:txBody>
                <a:bodyPr wrap="square" lIns="0" tIns="0" rIns="0" bIns="0">
                  <a:spAutoFit/>
                </a:bodyPr>
                <a:lstStyle/>
                <a:p>
                  <a:r>
                    <a:rPr lang="en-US" sz="1400" dirty="0"/>
                    <a:t>84</a:t>
                  </a:r>
                </a:p>
              </p:txBody>
            </p:sp>
            <p:sp>
              <p:nvSpPr>
                <p:cNvPr id="40" name="TextBox 39">
                  <a:extLst>
                    <a:ext uri="{FF2B5EF4-FFF2-40B4-BE49-F238E27FC236}">
                      <a16:creationId xmlns:a16="http://schemas.microsoft.com/office/drawing/2014/main" id="{86FC9412-D71D-7E0E-27FA-6C9D39D66217}"/>
                    </a:ext>
                  </a:extLst>
                </p:cNvPr>
                <p:cNvSpPr txBox="1"/>
                <p:nvPr/>
              </p:nvSpPr>
              <p:spPr>
                <a:xfrm>
                  <a:off x="6477000" y="996556"/>
                  <a:ext cx="483750" cy="276999"/>
                </a:xfrm>
                <a:prstGeom prst="rect">
                  <a:avLst/>
                </a:prstGeom>
                <a:noFill/>
                <a:ln w="12700">
                  <a:noFill/>
                </a:ln>
              </p:spPr>
              <p:txBody>
                <a:bodyPr wrap="square" lIns="0" tIns="0" rIns="0" bIns="0" rtlCol="0">
                  <a:spAutoFit/>
                </a:bodyPr>
                <a:lstStyle/>
                <a:p>
                  <a:r>
                    <a:rPr lang="en-US" dirty="0"/>
                    <a:t>FC 4</a:t>
                  </a:r>
                </a:p>
              </p:txBody>
            </p:sp>
          </p:grpSp>
          <p:sp>
            <p:nvSpPr>
              <p:cNvPr id="37" name="TextBox 36">
                <a:extLst>
                  <a:ext uri="{FF2B5EF4-FFF2-40B4-BE49-F238E27FC236}">
                    <a16:creationId xmlns:a16="http://schemas.microsoft.com/office/drawing/2014/main" id="{CE9794A6-8014-5D29-5FF5-F6AA205BB461}"/>
                  </a:ext>
                </a:extLst>
              </p:cNvPr>
              <p:cNvSpPr txBox="1"/>
              <p:nvPr/>
            </p:nvSpPr>
            <p:spPr>
              <a:xfrm>
                <a:off x="6954872" y="1597066"/>
                <a:ext cx="398443" cy="246221"/>
              </a:xfrm>
              <a:prstGeom prst="rect">
                <a:avLst/>
              </a:prstGeom>
              <a:noFill/>
            </p:spPr>
            <p:txBody>
              <a:bodyPr wrap="square" lIns="0" tIns="0" rIns="0" bIns="0">
                <a:spAutoFit/>
              </a:bodyPr>
              <a:lstStyle/>
              <a:p>
                <a:r>
                  <a:rPr lang="en-US" sz="1600" dirty="0"/>
                  <a:t>W</a:t>
                </a:r>
                <a:r>
                  <a:rPr lang="en-US" sz="1600" baseline="30000" dirty="0"/>
                  <a:t>[4]</a:t>
                </a:r>
                <a:endParaRPr lang="en-US" sz="1600" dirty="0"/>
              </a:p>
            </p:txBody>
          </p:sp>
        </p:grpSp>
        <p:sp>
          <p:nvSpPr>
            <p:cNvPr id="32" name="TextBox 31">
              <a:extLst>
                <a:ext uri="{FF2B5EF4-FFF2-40B4-BE49-F238E27FC236}">
                  <a16:creationId xmlns:a16="http://schemas.microsoft.com/office/drawing/2014/main" id="{D9D166DC-3835-27C7-633C-A68EB85CBD9E}"/>
                </a:ext>
              </a:extLst>
            </p:cNvPr>
            <p:cNvSpPr txBox="1"/>
            <p:nvPr/>
          </p:nvSpPr>
          <p:spPr>
            <a:xfrm>
              <a:off x="7769467" y="1544088"/>
              <a:ext cx="398443" cy="246221"/>
            </a:xfrm>
            <a:prstGeom prst="rect">
              <a:avLst/>
            </a:prstGeom>
            <a:noFill/>
          </p:spPr>
          <p:txBody>
            <a:bodyPr wrap="square" lIns="0" tIns="0" rIns="0" bIns="0">
              <a:spAutoFit/>
            </a:bodyPr>
            <a:lstStyle/>
            <a:p>
              <a:r>
                <a:rPr lang="en-US" sz="1600" dirty="0"/>
                <a:t>W</a:t>
              </a:r>
              <a:r>
                <a:rPr lang="en-US" sz="1600" baseline="30000" dirty="0"/>
                <a:t>[5]</a:t>
              </a:r>
              <a:endParaRPr lang="en-US" sz="1600" dirty="0"/>
            </a:p>
          </p:txBody>
        </p:sp>
        <p:grpSp>
          <p:nvGrpSpPr>
            <p:cNvPr id="33" name="Group 32">
              <a:extLst>
                <a:ext uri="{FF2B5EF4-FFF2-40B4-BE49-F238E27FC236}">
                  <a16:creationId xmlns:a16="http://schemas.microsoft.com/office/drawing/2014/main" id="{6C2879BB-05A7-0EE6-1B34-68283918E8BC}"/>
                </a:ext>
              </a:extLst>
            </p:cNvPr>
            <p:cNvGrpSpPr/>
            <p:nvPr/>
          </p:nvGrpSpPr>
          <p:grpSpPr>
            <a:xfrm>
              <a:off x="7776257" y="1734603"/>
              <a:ext cx="662079" cy="173734"/>
              <a:chOff x="7776257" y="1769410"/>
              <a:chExt cx="662079" cy="173734"/>
            </a:xfrm>
          </p:grpSpPr>
          <p:sp>
            <p:nvSpPr>
              <p:cNvPr id="34" name="Oval 33">
                <a:extLst>
                  <a:ext uri="{FF2B5EF4-FFF2-40B4-BE49-F238E27FC236}">
                    <a16:creationId xmlns:a16="http://schemas.microsoft.com/office/drawing/2014/main" id="{06BBFE6E-A294-C192-0AAF-EE0BBB7CAA22}"/>
                  </a:ext>
                </a:extLst>
              </p:cNvPr>
              <p:cNvSpPr/>
              <p:nvPr/>
            </p:nvSpPr>
            <p:spPr bwMode="auto">
              <a:xfrm>
                <a:off x="8232139" y="1769410"/>
                <a:ext cx="206197" cy="173734"/>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2000"/>
              </a:p>
            </p:txBody>
          </p:sp>
          <p:cxnSp>
            <p:nvCxnSpPr>
              <p:cNvPr id="35" name="Straight Arrow Connector 34">
                <a:extLst>
                  <a:ext uri="{FF2B5EF4-FFF2-40B4-BE49-F238E27FC236}">
                    <a16:creationId xmlns:a16="http://schemas.microsoft.com/office/drawing/2014/main" id="{E1DF4811-90B2-04E3-1579-B3715BE564D0}"/>
                  </a:ext>
                </a:extLst>
              </p:cNvPr>
              <p:cNvCxnSpPr/>
              <p:nvPr/>
            </p:nvCxnSpPr>
            <p:spPr bwMode="auto">
              <a:xfrm>
                <a:off x="7776257" y="1877730"/>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5" name="Group 134">
              <a:extLst>
                <a:ext uri="{FF2B5EF4-FFF2-40B4-BE49-F238E27FC236}">
                  <a16:creationId xmlns:a16="http://schemas.microsoft.com/office/drawing/2014/main" id="{3EFDF43C-0F51-BD84-B763-FD4E5E8C406D}"/>
                </a:ext>
              </a:extLst>
            </p:cNvPr>
            <p:cNvGrpSpPr/>
            <p:nvPr/>
          </p:nvGrpSpPr>
          <p:grpSpPr>
            <a:xfrm>
              <a:off x="6135571" y="1050546"/>
              <a:ext cx="837118" cy="1612811"/>
              <a:chOff x="6135571" y="1050546"/>
              <a:chExt cx="837118" cy="1612811"/>
            </a:xfrm>
          </p:grpSpPr>
          <p:cxnSp>
            <p:nvCxnSpPr>
              <p:cNvPr id="47" name="Straight Arrow Connector 46">
                <a:extLst>
                  <a:ext uri="{FF2B5EF4-FFF2-40B4-BE49-F238E27FC236}">
                    <a16:creationId xmlns:a16="http://schemas.microsoft.com/office/drawing/2014/main" id="{C8BFBB21-F6CA-D98D-DFB8-4D9EC0DCEE80}"/>
                  </a:ext>
                </a:extLst>
              </p:cNvPr>
              <p:cNvCxnSpPr/>
              <p:nvPr/>
            </p:nvCxnSpPr>
            <p:spPr bwMode="auto">
              <a:xfrm>
                <a:off x="6135571" y="1838058"/>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 name="Group 47">
                <a:extLst>
                  <a:ext uri="{FF2B5EF4-FFF2-40B4-BE49-F238E27FC236}">
                    <a16:creationId xmlns:a16="http://schemas.microsoft.com/office/drawing/2014/main" id="{99ECA866-9990-98E5-EC97-5BEBFADCB1EB}"/>
                  </a:ext>
                </a:extLst>
              </p:cNvPr>
              <p:cNvGrpSpPr/>
              <p:nvPr/>
            </p:nvGrpSpPr>
            <p:grpSpPr>
              <a:xfrm>
                <a:off x="6488939" y="1050546"/>
                <a:ext cx="483750" cy="1612811"/>
                <a:chOff x="6477000" y="996556"/>
                <a:chExt cx="483750" cy="1612811"/>
              </a:xfrm>
            </p:grpSpPr>
            <p:grpSp>
              <p:nvGrpSpPr>
                <p:cNvPr id="50" name="Group 49">
                  <a:extLst>
                    <a:ext uri="{FF2B5EF4-FFF2-40B4-BE49-F238E27FC236}">
                      <a16:creationId xmlns:a16="http://schemas.microsoft.com/office/drawing/2014/main" id="{AFCE40FF-30A7-1F62-12F2-D402FD116EDB}"/>
                    </a:ext>
                  </a:extLst>
                </p:cNvPr>
                <p:cNvGrpSpPr/>
                <p:nvPr/>
              </p:nvGrpSpPr>
              <p:grpSpPr>
                <a:xfrm>
                  <a:off x="6583799" y="1287552"/>
                  <a:ext cx="257309" cy="1049369"/>
                  <a:chOff x="6201526" y="1646074"/>
                  <a:chExt cx="206422" cy="846521"/>
                </a:xfrm>
              </p:grpSpPr>
              <p:sp>
                <p:nvSpPr>
                  <p:cNvPr id="53" name="Rectangle 52">
                    <a:extLst>
                      <a:ext uri="{FF2B5EF4-FFF2-40B4-BE49-F238E27FC236}">
                        <a16:creationId xmlns:a16="http://schemas.microsoft.com/office/drawing/2014/main" id="{E1A6AF9E-C1C1-C272-9035-2B0CFF75A3D5}"/>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54" name="Oval 53">
                    <a:extLst>
                      <a:ext uri="{FF2B5EF4-FFF2-40B4-BE49-F238E27FC236}">
                        <a16:creationId xmlns:a16="http://schemas.microsoft.com/office/drawing/2014/main" id="{0C84AE6C-A0B6-3C23-98D1-49866962B6FC}"/>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5" name="Oval 54">
                    <a:extLst>
                      <a:ext uri="{FF2B5EF4-FFF2-40B4-BE49-F238E27FC236}">
                        <a16:creationId xmlns:a16="http://schemas.microsoft.com/office/drawing/2014/main" id="{D4CDF460-785E-953B-67EB-01C1FE23BEA6}"/>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6" name="Oval 55">
                    <a:extLst>
                      <a:ext uri="{FF2B5EF4-FFF2-40B4-BE49-F238E27FC236}">
                        <a16:creationId xmlns:a16="http://schemas.microsoft.com/office/drawing/2014/main" id="{EABEF3CD-FBE1-5FBD-8EEB-06658EC2C00B}"/>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7" name="Oval 56">
                    <a:extLst>
                      <a:ext uri="{FF2B5EF4-FFF2-40B4-BE49-F238E27FC236}">
                        <a16:creationId xmlns:a16="http://schemas.microsoft.com/office/drawing/2014/main" id="{B40800EC-0158-AF74-98E4-B00779F6284A}"/>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8" name="TextBox 57">
                    <a:extLst>
                      <a:ext uri="{FF2B5EF4-FFF2-40B4-BE49-F238E27FC236}">
                        <a16:creationId xmlns:a16="http://schemas.microsoft.com/office/drawing/2014/main" id="{6162225A-F218-15A3-FF86-A48E7973AF15}"/>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sp>
              <p:nvSpPr>
                <p:cNvPr id="51" name="TextBox 50">
                  <a:extLst>
                    <a:ext uri="{FF2B5EF4-FFF2-40B4-BE49-F238E27FC236}">
                      <a16:creationId xmlns:a16="http://schemas.microsoft.com/office/drawing/2014/main" id="{F5C1FA7D-6613-4B3B-6CF1-7C527FEDF7F5}"/>
                    </a:ext>
                  </a:extLst>
                </p:cNvPr>
                <p:cNvSpPr txBox="1"/>
                <p:nvPr/>
              </p:nvSpPr>
              <p:spPr>
                <a:xfrm>
                  <a:off x="6583799" y="2393923"/>
                  <a:ext cx="326990" cy="215444"/>
                </a:xfrm>
                <a:prstGeom prst="rect">
                  <a:avLst/>
                </a:prstGeom>
                <a:noFill/>
              </p:spPr>
              <p:txBody>
                <a:bodyPr wrap="square" lIns="0" tIns="0" rIns="0" bIns="0">
                  <a:spAutoFit/>
                </a:bodyPr>
                <a:lstStyle/>
                <a:p>
                  <a:r>
                    <a:rPr lang="en-US" sz="1400" dirty="0"/>
                    <a:t>120</a:t>
                  </a:r>
                </a:p>
              </p:txBody>
            </p:sp>
            <p:sp>
              <p:nvSpPr>
                <p:cNvPr id="52" name="TextBox 51">
                  <a:extLst>
                    <a:ext uri="{FF2B5EF4-FFF2-40B4-BE49-F238E27FC236}">
                      <a16:creationId xmlns:a16="http://schemas.microsoft.com/office/drawing/2014/main" id="{BCB1E1AF-7B07-9067-4A93-69CCB838524F}"/>
                    </a:ext>
                  </a:extLst>
                </p:cNvPr>
                <p:cNvSpPr txBox="1"/>
                <p:nvPr/>
              </p:nvSpPr>
              <p:spPr>
                <a:xfrm>
                  <a:off x="6477000" y="996556"/>
                  <a:ext cx="483750" cy="276999"/>
                </a:xfrm>
                <a:prstGeom prst="rect">
                  <a:avLst/>
                </a:prstGeom>
                <a:noFill/>
                <a:ln w="12700">
                  <a:noFill/>
                </a:ln>
              </p:spPr>
              <p:txBody>
                <a:bodyPr wrap="square" lIns="0" tIns="0" rIns="0" bIns="0" rtlCol="0">
                  <a:spAutoFit/>
                </a:bodyPr>
                <a:lstStyle/>
                <a:p>
                  <a:r>
                    <a:rPr lang="en-US" dirty="0"/>
                    <a:t>FC 3</a:t>
                  </a:r>
                </a:p>
              </p:txBody>
            </p:sp>
          </p:grpSp>
        </p:grpSp>
      </p:grpSp>
    </p:spTree>
    <p:extLst>
      <p:ext uri="{BB962C8B-B14F-4D97-AF65-F5344CB8AC3E}">
        <p14:creationId xmlns:p14="http://schemas.microsoft.com/office/powerpoint/2010/main" val="3593222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057F11-59D0-4E02-8614-C8C68A4B94FC}"/>
              </a:ext>
            </a:extLst>
          </p:cNvPr>
          <p:cNvSpPr>
            <a:spLocks noGrp="1"/>
          </p:cNvSpPr>
          <p:nvPr>
            <p:ph type="title"/>
          </p:nvPr>
        </p:nvSpPr>
        <p:spPr>
          <a:xfrm>
            <a:off x="1524000" y="285750"/>
            <a:ext cx="7239000" cy="490538"/>
          </a:xfrm>
        </p:spPr>
        <p:txBody>
          <a:bodyPr/>
          <a:lstStyle/>
          <a:p>
            <a:r>
              <a:rPr lang="en-US" dirty="0"/>
              <a:t>Structure of LeNet-5 (Original Version)</a:t>
            </a:r>
          </a:p>
        </p:txBody>
      </p:sp>
      <p:graphicFrame>
        <p:nvGraphicFramePr>
          <p:cNvPr id="2" name="Table 1">
            <a:extLst>
              <a:ext uri="{FF2B5EF4-FFF2-40B4-BE49-F238E27FC236}">
                <a16:creationId xmlns:a16="http://schemas.microsoft.com/office/drawing/2014/main" id="{6EBE969D-5671-6E56-7A99-1FB4AAAEE525}"/>
              </a:ext>
            </a:extLst>
          </p:cNvPr>
          <p:cNvGraphicFramePr>
            <a:graphicFrameLocks noGrp="1"/>
          </p:cNvGraphicFramePr>
          <p:nvPr>
            <p:extLst>
              <p:ext uri="{D42A27DB-BD31-4B8C-83A1-F6EECF244321}">
                <p14:modId xmlns:p14="http://schemas.microsoft.com/office/powerpoint/2010/main" val="862372917"/>
              </p:ext>
            </p:extLst>
          </p:nvPr>
        </p:nvGraphicFramePr>
        <p:xfrm>
          <a:off x="457199" y="1065114"/>
          <a:ext cx="8153400" cy="2330008"/>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131453512"/>
                    </a:ext>
                  </a:extLst>
                </a:gridCol>
                <a:gridCol w="1741714">
                  <a:extLst>
                    <a:ext uri="{9D8B030D-6E8A-4147-A177-3AD203B41FA5}">
                      <a16:colId xmlns:a16="http://schemas.microsoft.com/office/drawing/2014/main" val="3518197942"/>
                    </a:ext>
                  </a:extLst>
                </a:gridCol>
                <a:gridCol w="1077686">
                  <a:extLst>
                    <a:ext uri="{9D8B030D-6E8A-4147-A177-3AD203B41FA5}">
                      <a16:colId xmlns:a16="http://schemas.microsoft.com/office/drawing/2014/main" val="112771824"/>
                    </a:ext>
                  </a:extLst>
                </a:gridCol>
                <a:gridCol w="1447800">
                  <a:extLst>
                    <a:ext uri="{9D8B030D-6E8A-4147-A177-3AD203B41FA5}">
                      <a16:colId xmlns:a16="http://schemas.microsoft.com/office/drawing/2014/main" val="3335840106"/>
                    </a:ext>
                  </a:extLst>
                </a:gridCol>
                <a:gridCol w="914400">
                  <a:extLst>
                    <a:ext uri="{9D8B030D-6E8A-4147-A177-3AD203B41FA5}">
                      <a16:colId xmlns:a16="http://schemas.microsoft.com/office/drawing/2014/main" val="674196045"/>
                    </a:ext>
                  </a:extLst>
                </a:gridCol>
                <a:gridCol w="838200">
                  <a:extLst>
                    <a:ext uri="{9D8B030D-6E8A-4147-A177-3AD203B41FA5}">
                      <a16:colId xmlns:a16="http://schemas.microsoft.com/office/drawing/2014/main" val="797939980"/>
                    </a:ext>
                  </a:extLst>
                </a:gridCol>
                <a:gridCol w="1295400">
                  <a:extLst>
                    <a:ext uri="{9D8B030D-6E8A-4147-A177-3AD203B41FA5}">
                      <a16:colId xmlns:a16="http://schemas.microsoft.com/office/drawing/2014/main" val="788522027"/>
                    </a:ext>
                  </a:extLst>
                </a:gridCol>
              </a:tblGrid>
              <a:tr h="329938">
                <a:tc gridSpan="2">
                  <a:txBody>
                    <a:bodyPr/>
                    <a:lstStyle/>
                    <a:p>
                      <a:pPr algn="ctr"/>
                      <a:r>
                        <a:rPr lang="en-US" sz="1600" dirty="0">
                          <a:solidFill>
                            <a:schemeClr val="tx1"/>
                          </a:solidFill>
                        </a:rPr>
                        <a:t>Layer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Features</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Size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Filter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Stride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Activation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1712862"/>
                  </a:ext>
                </a:extLst>
              </a:tr>
              <a:tr h="140531">
                <a:tc>
                  <a:txBody>
                    <a:bodyPr/>
                    <a:lstStyle/>
                    <a:p>
                      <a:pPr algn="ctr"/>
                      <a:r>
                        <a:rPr lang="en-US" sz="1600" dirty="0">
                          <a:solidFill>
                            <a:schemeClr val="tx1"/>
                          </a:solidFill>
                        </a:rPr>
                        <a:t>Input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Image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32 x 32 x 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1662541"/>
                  </a:ext>
                </a:extLst>
              </a:tr>
              <a:tr h="250890">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Convolution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28 x 28 x 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5 x 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tanh</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1072544"/>
                  </a:ext>
                </a:extLst>
              </a:tr>
              <a:tr h="250890">
                <a:tc>
                  <a:txBody>
                    <a:bodyPr/>
                    <a:lstStyle/>
                    <a:p>
                      <a:pPr algn="ctr"/>
                      <a:endParaRPr lang="en-US" sz="160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Average Pooling</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14 x 14 x 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 x 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tanh</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0098688"/>
                  </a:ext>
                </a:extLst>
              </a:tr>
              <a:tr h="250890">
                <a:tc>
                  <a:txBody>
                    <a:bodyPr/>
                    <a:lstStyle/>
                    <a:p>
                      <a:pPr algn="ctr"/>
                      <a:r>
                        <a:rPr lang="en-US" sz="1600" dirty="0">
                          <a:solidFill>
                            <a:schemeClr val="tx1"/>
                          </a:solidFill>
                        </a:rPr>
                        <a: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Convolution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10 x 10 x 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5 x 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tanh</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2858154"/>
                  </a:ext>
                </a:extLst>
              </a:tr>
              <a:tr h="250890">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Average Pooling</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5 x 5 x 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2 x 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tanh</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7678613"/>
                  </a:ext>
                </a:extLst>
              </a:tr>
              <a:tr h="250890">
                <a:tc>
                  <a:txBody>
                    <a:bodyPr/>
                    <a:lstStyle/>
                    <a:p>
                      <a:pPr algn="ctr"/>
                      <a:r>
                        <a:rPr lang="en-US" sz="1600" dirty="0">
                          <a:solidFill>
                            <a:schemeClr val="tx1"/>
                          </a:solidFill>
                        </a:rPr>
                        <a:t>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Convolution / FC</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120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 x 1 x 120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5 x 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tanh</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300231"/>
                  </a:ext>
                </a:extLst>
              </a:tr>
              <a:tr h="250890">
                <a:tc>
                  <a:txBody>
                    <a:bodyPr/>
                    <a:lstStyle/>
                    <a:p>
                      <a:pPr algn="ctr"/>
                      <a:r>
                        <a:rPr lang="en-US" sz="1600" dirty="0">
                          <a:solidFill>
                            <a:schemeClr val="tx1"/>
                          </a:solidFill>
                        </a:rPr>
                        <a:t>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FC</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84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tanh</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6620630"/>
                  </a:ext>
                </a:extLst>
              </a:tr>
              <a:tr h="250890">
                <a:tc>
                  <a:txBody>
                    <a:bodyPr/>
                    <a:lstStyle/>
                    <a:p>
                      <a:pPr algn="ctr"/>
                      <a:r>
                        <a:rPr lang="en-US" sz="1600" dirty="0">
                          <a:solidFill>
                            <a:schemeClr val="tx1"/>
                          </a:solidFill>
                        </a:rPr>
                        <a:t>Output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FC</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Tahoma"/>
                          <a:ea typeface="+mn-ea"/>
                          <a:cs typeface="+mn-cs"/>
                        </a:rPr>
                        <a:t>Softmax</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8693789"/>
                  </a:ext>
                </a:extLst>
              </a:tr>
            </a:tbl>
          </a:graphicData>
        </a:graphic>
      </p:graphicFrame>
      <p:sp>
        <p:nvSpPr>
          <p:cNvPr id="4" name="TextBox 3">
            <a:extLst>
              <a:ext uri="{FF2B5EF4-FFF2-40B4-BE49-F238E27FC236}">
                <a16:creationId xmlns:a16="http://schemas.microsoft.com/office/drawing/2014/main" id="{2CBE192B-846F-B808-45BF-FCF9405B657A}"/>
              </a:ext>
            </a:extLst>
          </p:cNvPr>
          <p:cNvSpPr txBox="1"/>
          <p:nvPr/>
        </p:nvSpPr>
        <p:spPr>
          <a:xfrm>
            <a:off x="3048000" y="4658431"/>
            <a:ext cx="5943600" cy="276999"/>
          </a:xfrm>
          <a:prstGeom prst="rect">
            <a:avLst/>
          </a:prstGeom>
          <a:noFill/>
        </p:spPr>
        <p:txBody>
          <a:bodyPr wrap="square">
            <a:spAutoFit/>
          </a:bodyPr>
          <a:lstStyle/>
          <a:p>
            <a:r>
              <a:rPr lang="en-US" sz="1200" dirty="0"/>
              <a:t>https://medium.com/@siddheshb008/alexnet-architecture-explained-b6240c528bd5</a:t>
            </a:r>
          </a:p>
        </p:txBody>
      </p:sp>
      <p:sp>
        <p:nvSpPr>
          <p:cNvPr id="5" name="TextBox 4">
            <a:extLst>
              <a:ext uri="{FF2B5EF4-FFF2-40B4-BE49-F238E27FC236}">
                <a16:creationId xmlns:a16="http://schemas.microsoft.com/office/drawing/2014/main" id="{F7D4DF38-C910-EE2D-316A-E4A783AF4DBA}"/>
              </a:ext>
            </a:extLst>
          </p:cNvPr>
          <p:cNvSpPr txBox="1"/>
          <p:nvPr/>
        </p:nvSpPr>
        <p:spPr>
          <a:xfrm>
            <a:off x="457199" y="3458646"/>
            <a:ext cx="8060871" cy="1477328"/>
          </a:xfrm>
          <a:prstGeom prst="rect">
            <a:avLst/>
          </a:prstGeom>
          <a:noFill/>
        </p:spPr>
        <p:txBody>
          <a:bodyPr wrap="square">
            <a:spAutoFit/>
          </a:bodyPr>
          <a:lstStyle/>
          <a:p>
            <a:pPr marL="174625" marR="0" lvl="0" indent="-174625" defTabSz="6858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Tahoma"/>
                <a:ea typeface="+mn-ea"/>
                <a:cs typeface="+mn-cs"/>
              </a:rPr>
              <a:t>The input layer is shown for grey-</a:t>
            </a:r>
            <a:r>
              <a:rPr kumimoji="0" lang="en-US" sz="1800" b="0" i="0" u="none" strike="noStrike" kern="1200" cap="none" spc="0" normalizeH="0" baseline="0" noProof="0" dirty="0" err="1">
                <a:ln>
                  <a:noFill/>
                </a:ln>
                <a:solidFill>
                  <a:srgbClr val="000000"/>
                </a:solidFill>
                <a:effectLst/>
                <a:uLnTx/>
                <a:uFillTx/>
                <a:latin typeface="Tahoma"/>
                <a:ea typeface="+mn-ea"/>
                <a:cs typeface="+mn-cs"/>
              </a:rPr>
              <a:t>scal</a:t>
            </a:r>
            <a:r>
              <a:rPr kumimoji="0" lang="en-US" sz="1800" b="0" i="0" u="none" strike="noStrike" kern="1200" cap="none" spc="0" normalizeH="0" baseline="0" noProof="0" dirty="0">
                <a:ln>
                  <a:noFill/>
                </a:ln>
                <a:solidFill>
                  <a:srgbClr val="000000"/>
                </a:solidFill>
                <a:effectLst/>
                <a:uLnTx/>
                <a:uFillTx/>
                <a:latin typeface="Tahoma"/>
                <a:ea typeface="+mn-ea"/>
                <a:cs typeface="+mn-cs"/>
              </a:rPr>
              <a:t> characters. If you use a color handwritten numbers, then the input layer will have 3 channels</a:t>
            </a:r>
          </a:p>
          <a:p>
            <a:pPr marL="174625" marR="0" lvl="0" indent="-174625" defTabSz="6858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0000"/>
                </a:solidFill>
                <a:effectLst/>
                <a:uLnTx/>
                <a:uFillTx/>
                <a:latin typeface="Tahoma"/>
                <a:ea typeface="+mn-ea"/>
                <a:cs typeface="+mn-cs"/>
              </a:rPr>
              <a:t>Convolution / FC is a fully connected convolutional layer. It means that it was build as a 1 x 1 convolutional layer and then acts as a fully connected neuron layer.</a:t>
            </a:r>
          </a:p>
        </p:txBody>
      </p:sp>
    </p:spTree>
    <p:extLst>
      <p:ext uri="{BB962C8B-B14F-4D97-AF65-F5344CB8AC3E}">
        <p14:creationId xmlns:p14="http://schemas.microsoft.com/office/powerpoint/2010/main" val="728608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7A75-F156-0C43-6684-780F1A7B1D30}"/>
              </a:ext>
            </a:extLst>
          </p:cNvPr>
          <p:cNvSpPr>
            <a:spLocks noGrp="1"/>
          </p:cNvSpPr>
          <p:nvPr>
            <p:ph type="title"/>
          </p:nvPr>
        </p:nvSpPr>
        <p:spPr>
          <a:xfrm>
            <a:off x="1828800" y="285750"/>
            <a:ext cx="6288082" cy="490538"/>
          </a:xfrm>
        </p:spPr>
        <p:txBody>
          <a:bodyPr/>
          <a:lstStyle/>
          <a:p>
            <a:r>
              <a:rPr lang="en-US" dirty="0" err="1"/>
              <a:t>AlexNet</a:t>
            </a:r>
            <a:endParaRPr lang="en-US" dirty="0"/>
          </a:p>
        </p:txBody>
      </p:sp>
      <p:sp>
        <p:nvSpPr>
          <p:cNvPr id="3" name="Content Placeholder 2">
            <a:extLst>
              <a:ext uri="{FF2B5EF4-FFF2-40B4-BE49-F238E27FC236}">
                <a16:creationId xmlns:a16="http://schemas.microsoft.com/office/drawing/2014/main" id="{26CBEECE-1DE2-8E67-BBD8-B907BD0542A6}"/>
              </a:ext>
            </a:extLst>
          </p:cNvPr>
          <p:cNvSpPr>
            <a:spLocks noGrp="1"/>
          </p:cNvSpPr>
          <p:nvPr>
            <p:ph idx="1"/>
          </p:nvPr>
        </p:nvSpPr>
        <p:spPr>
          <a:xfrm>
            <a:off x="446088" y="971550"/>
            <a:ext cx="8251823" cy="3456385"/>
          </a:xfrm>
        </p:spPr>
        <p:txBody>
          <a:bodyPr/>
          <a:lstStyle/>
          <a:p>
            <a:r>
              <a:rPr lang="en-US" dirty="0"/>
              <a:t>The convolutional neural network (CNN) architecture known as </a:t>
            </a:r>
            <a:r>
              <a:rPr lang="en-US" dirty="0" err="1"/>
              <a:t>AlexNet</a:t>
            </a:r>
            <a:r>
              <a:rPr lang="en-US" dirty="0"/>
              <a:t> was created by Alex </a:t>
            </a:r>
            <a:r>
              <a:rPr lang="en-US" dirty="0" err="1"/>
              <a:t>Krizhevsky</a:t>
            </a:r>
            <a:r>
              <a:rPr lang="en-US" dirty="0"/>
              <a:t>, Ilya </a:t>
            </a:r>
            <a:r>
              <a:rPr lang="en-US" dirty="0" err="1"/>
              <a:t>Sutskever</a:t>
            </a:r>
            <a:r>
              <a:rPr lang="en-US" dirty="0"/>
              <a:t>, and Geoffrey Hinton, who served as </a:t>
            </a:r>
            <a:r>
              <a:rPr lang="en-US" dirty="0" err="1"/>
              <a:t>Krizhevsky’s</a:t>
            </a:r>
            <a:r>
              <a:rPr lang="en-US" dirty="0"/>
              <a:t> PhD advisor at the University of Toronto.</a:t>
            </a:r>
          </a:p>
          <a:p>
            <a:r>
              <a:rPr lang="en-US" dirty="0" err="1"/>
              <a:t>AlexNet</a:t>
            </a:r>
            <a:r>
              <a:rPr lang="en-US" dirty="0"/>
              <a:t> competed in the ImageNet Large Scale Visual Recognition Challenge on September 30, 2012. </a:t>
            </a:r>
          </a:p>
          <a:p>
            <a:r>
              <a:rPr lang="en-US" dirty="0"/>
              <a:t>The network achieved a top-5 error of 15.3%, more than 10.8 percentage points lower than that of the runner up. </a:t>
            </a:r>
          </a:p>
          <a:p>
            <a:r>
              <a:rPr lang="en-US" dirty="0"/>
              <a:t>The original paper's primary result was that the depth of the model was essential for its high performance, which was computationally expensive, but made feasible due to the utilization of graphics processing units (GPUs) during </a:t>
            </a:r>
            <a:r>
              <a:rPr lang="en-US" dirty="0" err="1"/>
              <a:t>trainin</a:t>
            </a:r>
            <a:endParaRPr lang="en-US" dirty="0"/>
          </a:p>
        </p:txBody>
      </p:sp>
    </p:spTree>
    <p:extLst>
      <p:ext uri="{BB962C8B-B14F-4D97-AF65-F5344CB8AC3E}">
        <p14:creationId xmlns:p14="http://schemas.microsoft.com/office/powerpoint/2010/main" val="68981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151237" y="2043542"/>
            <a:ext cx="3839136" cy="646331"/>
          </a:xfrm>
          <a:prstGeom prst="rect">
            <a:avLst/>
          </a:prstGeom>
          <a:noFill/>
        </p:spPr>
        <p:txBody>
          <a:bodyPr wrap="square" rtlCol="0">
            <a:spAutoFit/>
          </a:bodyPr>
          <a:lstStyle/>
          <a:p>
            <a:r>
              <a:rPr lang="en-US" sz="3600" dirty="0">
                <a:solidFill>
                  <a:srgbClr val="333399"/>
                </a:solidFill>
              </a:rPr>
              <a:t>Pooling</a:t>
            </a:r>
          </a:p>
        </p:txBody>
      </p:sp>
    </p:spTree>
    <p:extLst>
      <p:ext uri="{BB962C8B-B14F-4D97-AF65-F5344CB8AC3E}">
        <p14:creationId xmlns:p14="http://schemas.microsoft.com/office/powerpoint/2010/main" val="2120174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E4E9-C523-CD2A-3ACE-2E4AB2F8D2AB}"/>
              </a:ext>
            </a:extLst>
          </p:cNvPr>
          <p:cNvSpPr>
            <a:spLocks noGrp="1"/>
          </p:cNvSpPr>
          <p:nvPr>
            <p:ph type="title"/>
          </p:nvPr>
        </p:nvSpPr>
        <p:spPr>
          <a:xfrm>
            <a:off x="2337180" y="285750"/>
            <a:ext cx="5779702" cy="490538"/>
          </a:xfrm>
        </p:spPr>
        <p:txBody>
          <a:bodyPr/>
          <a:lstStyle/>
          <a:p>
            <a:r>
              <a:rPr lang="en-US" dirty="0" err="1"/>
              <a:t>AlexNet</a:t>
            </a:r>
            <a:endParaRPr lang="en-US" dirty="0"/>
          </a:p>
        </p:txBody>
      </p:sp>
      <p:sp>
        <p:nvSpPr>
          <p:cNvPr id="5" name="Content Placeholder 4">
            <a:extLst>
              <a:ext uri="{FF2B5EF4-FFF2-40B4-BE49-F238E27FC236}">
                <a16:creationId xmlns:a16="http://schemas.microsoft.com/office/drawing/2014/main" id="{6D3C9D11-9D99-1F61-61B2-03169CBB77CA}"/>
              </a:ext>
            </a:extLst>
          </p:cNvPr>
          <p:cNvSpPr>
            <a:spLocks noGrp="1"/>
          </p:cNvSpPr>
          <p:nvPr>
            <p:ph idx="1"/>
          </p:nvPr>
        </p:nvSpPr>
        <p:spPr>
          <a:xfrm>
            <a:off x="165772" y="3858879"/>
            <a:ext cx="8780834" cy="809382"/>
          </a:xfrm>
        </p:spPr>
        <p:txBody>
          <a:bodyPr/>
          <a:lstStyle/>
          <a:p>
            <a:r>
              <a:rPr lang="en-US" dirty="0"/>
              <a:t>About 60,000,000 parameters</a:t>
            </a:r>
          </a:p>
          <a:p>
            <a:r>
              <a:rPr lang="en-US" dirty="0"/>
              <a:t>Reduced </a:t>
            </a:r>
            <a:r>
              <a:rPr lang="en-US" sz="2000" dirty="0"/>
              <a:t>n₁ and n₂ from 32 to 6 and increased channels </a:t>
            </a:r>
            <a:r>
              <a:rPr lang="en-US" sz="2000" dirty="0" err="1"/>
              <a:t>n</a:t>
            </a:r>
            <a:r>
              <a:rPr lang="en-US" sz="2000" baseline="-25000" dirty="0" err="1"/>
              <a:t>C</a:t>
            </a:r>
            <a:r>
              <a:rPr lang="en-US" sz="2000" baseline="-25000" dirty="0"/>
              <a:t> </a:t>
            </a:r>
            <a:r>
              <a:rPr lang="en-US" sz="2000" dirty="0"/>
              <a:t>from 1 to 16.</a:t>
            </a:r>
          </a:p>
          <a:p>
            <a:r>
              <a:rPr lang="en-US" dirty="0"/>
              <a:t>Activation functions: sigmoid/tanh and </a:t>
            </a:r>
            <a:r>
              <a:rPr lang="en-US" dirty="0" err="1"/>
              <a:t>ReLU</a:t>
            </a:r>
            <a:endParaRPr lang="en-US" dirty="0"/>
          </a:p>
        </p:txBody>
      </p:sp>
      <p:grpSp>
        <p:nvGrpSpPr>
          <p:cNvPr id="344" name="Group 343">
            <a:extLst>
              <a:ext uri="{FF2B5EF4-FFF2-40B4-BE49-F238E27FC236}">
                <a16:creationId xmlns:a16="http://schemas.microsoft.com/office/drawing/2014/main" id="{689D1EDA-3669-D55D-BD6D-53D793BD1230}"/>
              </a:ext>
            </a:extLst>
          </p:cNvPr>
          <p:cNvGrpSpPr/>
          <p:nvPr/>
        </p:nvGrpSpPr>
        <p:grpSpPr>
          <a:xfrm>
            <a:off x="278639" y="895350"/>
            <a:ext cx="8586722" cy="3041833"/>
            <a:chOff x="278639" y="895350"/>
            <a:chExt cx="8586722" cy="3041833"/>
          </a:xfrm>
        </p:grpSpPr>
        <p:grpSp>
          <p:nvGrpSpPr>
            <p:cNvPr id="8" name="Group 7">
              <a:extLst>
                <a:ext uri="{FF2B5EF4-FFF2-40B4-BE49-F238E27FC236}">
                  <a16:creationId xmlns:a16="http://schemas.microsoft.com/office/drawing/2014/main" id="{CDB0032D-75FD-9C42-7B85-27FFB1229122}"/>
                </a:ext>
              </a:extLst>
            </p:cNvPr>
            <p:cNvGrpSpPr/>
            <p:nvPr/>
          </p:nvGrpSpPr>
          <p:grpSpPr>
            <a:xfrm>
              <a:off x="1796979" y="937954"/>
              <a:ext cx="896182" cy="1321828"/>
              <a:chOff x="2210622" y="976167"/>
              <a:chExt cx="1280830" cy="1731039"/>
            </a:xfrm>
          </p:grpSpPr>
          <p:sp>
            <p:nvSpPr>
              <p:cNvPr id="130" name="Cube 129">
                <a:extLst>
                  <a:ext uri="{FF2B5EF4-FFF2-40B4-BE49-F238E27FC236}">
                    <a16:creationId xmlns:a16="http://schemas.microsoft.com/office/drawing/2014/main" id="{606A70C5-F296-9358-0E0C-E633636FD52C}"/>
                  </a:ext>
                </a:extLst>
              </p:cNvPr>
              <p:cNvSpPr/>
              <p:nvPr/>
            </p:nvSpPr>
            <p:spPr bwMode="auto">
              <a:xfrm>
                <a:off x="2397875" y="1538872"/>
                <a:ext cx="915335" cy="811232"/>
              </a:xfrm>
              <a:prstGeom prst="cube">
                <a:avLst>
                  <a:gd name="adj" fmla="val 30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31" name="TextBox 130">
                <a:extLst>
                  <a:ext uri="{FF2B5EF4-FFF2-40B4-BE49-F238E27FC236}">
                    <a16:creationId xmlns:a16="http://schemas.microsoft.com/office/drawing/2014/main" id="{58FED592-4108-A5AE-15A1-57F3B1E0AF24}"/>
                  </a:ext>
                </a:extLst>
              </p:cNvPr>
              <p:cNvSpPr txBox="1"/>
              <p:nvPr/>
            </p:nvSpPr>
            <p:spPr>
              <a:xfrm>
                <a:off x="2355685" y="976167"/>
                <a:ext cx="1135767" cy="362752"/>
              </a:xfrm>
              <a:prstGeom prst="rect">
                <a:avLst/>
              </a:prstGeom>
              <a:noFill/>
              <a:ln w="12700">
                <a:noFill/>
              </a:ln>
            </p:spPr>
            <p:txBody>
              <a:bodyPr wrap="square" lIns="0" tIns="0" rIns="0" bIns="0" rtlCol="0">
                <a:spAutoFit/>
              </a:bodyPr>
              <a:lstStyle/>
              <a:p>
                <a:r>
                  <a:rPr lang="en-US" dirty="0"/>
                  <a:t>CONV 1</a:t>
                </a:r>
              </a:p>
            </p:txBody>
          </p:sp>
          <p:sp>
            <p:nvSpPr>
              <p:cNvPr id="132" name="TextBox 131">
                <a:extLst>
                  <a:ext uri="{FF2B5EF4-FFF2-40B4-BE49-F238E27FC236}">
                    <a16:creationId xmlns:a16="http://schemas.microsoft.com/office/drawing/2014/main" id="{B5215F85-68DF-9C5B-EBE9-DA7335156DF6}"/>
                  </a:ext>
                </a:extLst>
              </p:cNvPr>
              <p:cNvSpPr txBox="1"/>
              <p:nvPr/>
            </p:nvSpPr>
            <p:spPr>
              <a:xfrm>
                <a:off x="2210622" y="2425065"/>
                <a:ext cx="1102591" cy="282141"/>
              </a:xfrm>
              <a:prstGeom prst="rect">
                <a:avLst/>
              </a:prstGeom>
              <a:noFill/>
            </p:spPr>
            <p:txBody>
              <a:bodyPr wrap="square" lIns="0" tIns="0" rIns="0" bIns="0">
                <a:spAutoFit/>
              </a:bodyPr>
              <a:lstStyle/>
              <a:p>
                <a:r>
                  <a:rPr lang="en-US" sz="1400" dirty="0"/>
                  <a:t>55x55x96 </a:t>
                </a:r>
              </a:p>
            </p:txBody>
          </p:sp>
        </p:grpSp>
        <p:grpSp>
          <p:nvGrpSpPr>
            <p:cNvPr id="9" name="Group 8">
              <a:extLst>
                <a:ext uri="{FF2B5EF4-FFF2-40B4-BE49-F238E27FC236}">
                  <a16:creationId xmlns:a16="http://schemas.microsoft.com/office/drawing/2014/main" id="{6DC42A04-A532-D567-6A65-32B37B7E3652}"/>
                </a:ext>
              </a:extLst>
            </p:cNvPr>
            <p:cNvGrpSpPr/>
            <p:nvPr/>
          </p:nvGrpSpPr>
          <p:grpSpPr>
            <a:xfrm>
              <a:off x="3284225" y="976196"/>
              <a:ext cx="849196" cy="1247840"/>
              <a:chOff x="4606591" y="1005522"/>
              <a:chExt cx="1213676" cy="1634146"/>
            </a:xfrm>
          </p:grpSpPr>
          <p:sp>
            <p:nvSpPr>
              <p:cNvPr id="127" name="Cube 126">
                <a:extLst>
                  <a:ext uri="{FF2B5EF4-FFF2-40B4-BE49-F238E27FC236}">
                    <a16:creationId xmlns:a16="http://schemas.microsoft.com/office/drawing/2014/main" id="{C2BDA452-E38A-B1D6-C5C8-C4240C1D1CEA}"/>
                  </a:ext>
                </a:extLst>
              </p:cNvPr>
              <p:cNvSpPr/>
              <p:nvPr/>
            </p:nvSpPr>
            <p:spPr bwMode="auto">
              <a:xfrm>
                <a:off x="4882909" y="1573586"/>
                <a:ext cx="718605" cy="642113"/>
              </a:xfrm>
              <a:prstGeom prst="cube">
                <a:avLst>
                  <a:gd name="adj" fmla="val 34017"/>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28" name="TextBox 127">
                <a:extLst>
                  <a:ext uri="{FF2B5EF4-FFF2-40B4-BE49-F238E27FC236}">
                    <a16:creationId xmlns:a16="http://schemas.microsoft.com/office/drawing/2014/main" id="{5A8FD560-0765-C4E2-7278-7AADBD3F63C3}"/>
                  </a:ext>
                </a:extLst>
              </p:cNvPr>
              <p:cNvSpPr txBox="1"/>
              <p:nvPr/>
            </p:nvSpPr>
            <p:spPr>
              <a:xfrm>
                <a:off x="4650146" y="1005522"/>
                <a:ext cx="1170121" cy="362752"/>
              </a:xfrm>
              <a:prstGeom prst="rect">
                <a:avLst/>
              </a:prstGeom>
              <a:noFill/>
              <a:ln w="12700">
                <a:noFill/>
              </a:ln>
            </p:spPr>
            <p:txBody>
              <a:bodyPr wrap="square" lIns="0" tIns="0" rIns="0" bIns="0" rtlCol="0">
                <a:spAutoFit/>
              </a:bodyPr>
              <a:lstStyle/>
              <a:p>
                <a:r>
                  <a:rPr lang="en-US" dirty="0"/>
                  <a:t>POOL 1</a:t>
                </a:r>
              </a:p>
            </p:txBody>
          </p:sp>
          <p:sp>
            <p:nvSpPr>
              <p:cNvPr id="129" name="TextBox 128">
                <a:extLst>
                  <a:ext uri="{FF2B5EF4-FFF2-40B4-BE49-F238E27FC236}">
                    <a16:creationId xmlns:a16="http://schemas.microsoft.com/office/drawing/2014/main" id="{75000977-7F20-302C-7485-FADA68517326}"/>
                  </a:ext>
                </a:extLst>
              </p:cNvPr>
              <p:cNvSpPr txBox="1"/>
              <p:nvPr/>
            </p:nvSpPr>
            <p:spPr>
              <a:xfrm>
                <a:off x="4606591" y="2357527"/>
                <a:ext cx="1114511" cy="282141"/>
              </a:xfrm>
              <a:prstGeom prst="rect">
                <a:avLst/>
              </a:prstGeom>
              <a:noFill/>
            </p:spPr>
            <p:txBody>
              <a:bodyPr wrap="square" lIns="0" tIns="0" rIns="0" bIns="0">
                <a:spAutoFit/>
              </a:bodyPr>
              <a:lstStyle/>
              <a:p>
                <a:r>
                  <a:rPr lang="en-US" sz="1400" dirty="0"/>
                  <a:t>27x27x96 </a:t>
                </a:r>
              </a:p>
            </p:txBody>
          </p:sp>
        </p:grpSp>
        <p:grpSp>
          <p:nvGrpSpPr>
            <p:cNvPr id="10" name="Group 9">
              <a:extLst>
                <a:ext uri="{FF2B5EF4-FFF2-40B4-BE49-F238E27FC236}">
                  <a16:creationId xmlns:a16="http://schemas.microsoft.com/office/drawing/2014/main" id="{B5ABE484-9846-3C41-184C-510FCD840EA3}"/>
                </a:ext>
              </a:extLst>
            </p:cNvPr>
            <p:cNvGrpSpPr/>
            <p:nvPr/>
          </p:nvGrpSpPr>
          <p:grpSpPr>
            <a:xfrm>
              <a:off x="1181100" y="1144147"/>
              <a:ext cx="600909" cy="1070831"/>
              <a:chOff x="1525620" y="1185135"/>
              <a:chExt cx="858824" cy="1402339"/>
            </a:xfrm>
          </p:grpSpPr>
          <p:sp>
            <p:nvSpPr>
              <p:cNvPr id="123" name="Cube 122">
                <a:extLst>
                  <a:ext uri="{FF2B5EF4-FFF2-40B4-BE49-F238E27FC236}">
                    <a16:creationId xmlns:a16="http://schemas.microsoft.com/office/drawing/2014/main" id="{2260A021-D68C-1CF4-F29A-51034CA14555}"/>
                  </a:ext>
                </a:extLst>
              </p:cNvPr>
              <p:cNvSpPr/>
              <p:nvPr/>
            </p:nvSpPr>
            <p:spPr bwMode="auto">
              <a:xfrm>
                <a:off x="1778615" y="1527050"/>
                <a:ext cx="304800" cy="304800"/>
              </a:xfrm>
              <a:prstGeom prst="cube">
                <a:avLst>
                  <a:gd name="adj" fmla="val 15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24" name="TextBox 123">
                <a:extLst>
                  <a:ext uri="{FF2B5EF4-FFF2-40B4-BE49-F238E27FC236}">
                    <a16:creationId xmlns:a16="http://schemas.microsoft.com/office/drawing/2014/main" id="{E25DA278-225D-2E9F-5390-BC1A13D18200}"/>
                  </a:ext>
                </a:extLst>
              </p:cNvPr>
              <p:cNvSpPr txBox="1"/>
              <p:nvPr/>
            </p:nvSpPr>
            <p:spPr>
              <a:xfrm>
                <a:off x="1596785" y="1185135"/>
                <a:ext cx="668459" cy="376187"/>
              </a:xfrm>
              <a:prstGeom prst="rect">
                <a:avLst/>
              </a:prstGeom>
              <a:noFill/>
              <a:ln w="12700">
                <a:noFill/>
              </a:ln>
            </p:spPr>
            <p:txBody>
              <a:bodyPr wrap="square" lIns="0" tIns="0" rIns="0" bIns="0" rtlCol="0">
                <a:spAutoFit/>
              </a:bodyPr>
              <a:lstStyle/>
              <a:p>
                <a:pPr algn="ctr"/>
                <a:r>
                  <a:rPr lang="en-US" sz="1400" baseline="30000" dirty="0"/>
                  <a:t>Conv</a:t>
                </a:r>
                <a:br>
                  <a:rPr lang="en-US" sz="1400" baseline="30000" dirty="0"/>
                </a:br>
                <a:r>
                  <a:rPr lang="en-US" sz="1400" baseline="30000" dirty="0"/>
                  <a:t>Filters</a:t>
                </a:r>
              </a:p>
            </p:txBody>
          </p:sp>
          <p:sp>
            <p:nvSpPr>
              <p:cNvPr id="125" name="TextBox 124">
                <a:extLst>
                  <a:ext uri="{FF2B5EF4-FFF2-40B4-BE49-F238E27FC236}">
                    <a16:creationId xmlns:a16="http://schemas.microsoft.com/office/drawing/2014/main" id="{0CFFFC8F-D6C6-B834-FC55-64099AC4D1D1}"/>
                  </a:ext>
                </a:extLst>
              </p:cNvPr>
              <p:cNvSpPr txBox="1"/>
              <p:nvPr/>
            </p:nvSpPr>
            <p:spPr>
              <a:xfrm>
                <a:off x="1525620" y="2023193"/>
                <a:ext cx="858824" cy="564281"/>
              </a:xfrm>
              <a:prstGeom prst="rect">
                <a:avLst/>
              </a:prstGeom>
              <a:noFill/>
            </p:spPr>
            <p:txBody>
              <a:bodyPr wrap="square" lIns="0" tIns="0" rIns="0" bIns="0">
                <a:spAutoFit/>
              </a:bodyPr>
              <a:lstStyle/>
              <a:p>
                <a:r>
                  <a:rPr lang="en-US" sz="1400" dirty="0"/>
                  <a:t>11x11</a:t>
                </a:r>
              </a:p>
              <a:p>
                <a:r>
                  <a:rPr lang="en-US" sz="1400" dirty="0"/>
                  <a:t>S = 4 </a:t>
                </a:r>
              </a:p>
            </p:txBody>
          </p:sp>
          <p:cxnSp>
            <p:nvCxnSpPr>
              <p:cNvPr id="126" name="Straight Arrow Connector 125">
                <a:extLst>
                  <a:ext uri="{FF2B5EF4-FFF2-40B4-BE49-F238E27FC236}">
                    <a16:creationId xmlns:a16="http://schemas.microsoft.com/office/drawing/2014/main" id="{FBFEA556-BA1B-041D-5843-E59DA0D43C36}"/>
                  </a:ext>
                </a:extLst>
              </p:cNvPr>
              <p:cNvCxnSpPr/>
              <p:nvPr/>
            </p:nvCxnSpPr>
            <p:spPr bwMode="auto">
              <a:xfrm>
                <a:off x="1636112" y="1939748"/>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10">
              <a:extLst>
                <a:ext uri="{FF2B5EF4-FFF2-40B4-BE49-F238E27FC236}">
                  <a16:creationId xmlns:a16="http://schemas.microsoft.com/office/drawing/2014/main" id="{54E11900-33A1-649E-A270-4F4E577F3040}"/>
                </a:ext>
              </a:extLst>
            </p:cNvPr>
            <p:cNvGrpSpPr/>
            <p:nvPr/>
          </p:nvGrpSpPr>
          <p:grpSpPr>
            <a:xfrm>
              <a:off x="2800920" y="1063422"/>
              <a:ext cx="472702" cy="1142318"/>
              <a:chOff x="3611263" y="1010059"/>
              <a:chExt cx="675589" cy="1495957"/>
            </a:xfrm>
          </p:grpSpPr>
          <p:sp>
            <p:nvSpPr>
              <p:cNvPr id="119" name="Cube 118">
                <a:extLst>
                  <a:ext uri="{FF2B5EF4-FFF2-40B4-BE49-F238E27FC236}">
                    <a16:creationId xmlns:a16="http://schemas.microsoft.com/office/drawing/2014/main" id="{65A41FA2-941F-C51B-BE1B-06E0CD54D35C}"/>
                  </a:ext>
                </a:extLst>
              </p:cNvPr>
              <p:cNvSpPr/>
              <p:nvPr/>
            </p:nvSpPr>
            <p:spPr bwMode="auto">
              <a:xfrm>
                <a:off x="3799341" y="1527489"/>
                <a:ext cx="241606" cy="242148"/>
              </a:xfrm>
              <a:prstGeom prst="cube">
                <a:avLst>
                  <a:gd name="adj" fmla="val 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20" name="TextBox 119">
                <a:extLst>
                  <a:ext uri="{FF2B5EF4-FFF2-40B4-BE49-F238E27FC236}">
                    <a16:creationId xmlns:a16="http://schemas.microsoft.com/office/drawing/2014/main" id="{0F4CD334-637F-B5CA-BD13-E7E7A1D3A4A5}"/>
                  </a:ext>
                </a:extLst>
              </p:cNvPr>
              <p:cNvSpPr txBox="1"/>
              <p:nvPr/>
            </p:nvSpPr>
            <p:spPr>
              <a:xfrm>
                <a:off x="3618393" y="1010059"/>
                <a:ext cx="668459" cy="564281"/>
              </a:xfrm>
              <a:prstGeom prst="rect">
                <a:avLst/>
              </a:prstGeom>
              <a:noFill/>
              <a:ln w="12700">
                <a:noFill/>
              </a:ln>
            </p:spPr>
            <p:txBody>
              <a:bodyPr wrap="square" lIns="0" tIns="0" rIns="0" bIns="0" rtlCol="0">
                <a:spAutoFit/>
              </a:bodyPr>
              <a:lstStyle/>
              <a:p>
                <a:pPr algn="ctr"/>
                <a:r>
                  <a:rPr lang="en-US" sz="1400" baseline="30000" dirty="0"/>
                  <a:t>Max</a:t>
                </a:r>
                <a:br>
                  <a:rPr lang="en-US" sz="1400" baseline="30000" dirty="0"/>
                </a:br>
                <a:r>
                  <a:rPr lang="en-US" sz="1400" baseline="30000" dirty="0"/>
                  <a:t>Pooling</a:t>
                </a:r>
                <a:br>
                  <a:rPr lang="en-US" sz="1400" baseline="30000" dirty="0"/>
                </a:br>
                <a:r>
                  <a:rPr lang="en-US" sz="1400" baseline="30000" dirty="0"/>
                  <a:t>Filter</a:t>
                </a:r>
              </a:p>
            </p:txBody>
          </p:sp>
          <p:sp>
            <p:nvSpPr>
              <p:cNvPr id="121" name="TextBox 120">
                <a:extLst>
                  <a:ext uri="{FF2B5EF4-FFF2-40B4-BE49-F238E27FC236}">
                    <a16:creationId xmlns:a16="http://schemas.microsoft.com/office/drawing/2014/main" id="{9F091D6E-F55D-70CA-9EB8-FF0C2B66B9A3}"/>
                  </a:ext>
                </a:extLst>
              </p:cNvPr>
              <p:cNvSpPr txBox="1"/>
              <p:nvPr/>
            </p:nvSpPr>
            <p:spPr>
              <a:xfrm>
                <a:off x="3705522" y="1941735"/>
                <a:ext cx="461956" cy="564281"/>
              </a:xfrm>
              <a:prstGeom prst="rect">
                <a:avLst/>
              </a:prstGeom>
              <a:noFill/>
            </p:spPr>
            <p:txBody>
              <a:bodyPr wrap="square" lIns="0" tIns="0" rIns="0" bIns="0">
                <a:spAutoFit/>
              </a:bodyPr>
              <a:lstStyle/>
              <a:p>
                <a:r>
                  <a:rPr lang="en-US" sz="1400" dirty="0"/>
                  <a:t>3x3 </a:t>
                </a:r>
              </a:p>
              <a:p>
                <a:r>
                  <a:rPr lang="en-US" sz="1400" dirty="0"/>
                  <a:t>s=2</a:t>
                </a:r>
              </a:p>
            </p:txBody>
          </p:sp>
          <p:cxnSp>
            <p:nvCxnSpPr>
              <p:cNvPr id="122" name="Straight Arrow Connector 121">
                <a:extLst>
                  <a:ext uri="{FF2B5EF4-FFF2-40B4-BE49-F238E27FC236}">
                    <a16:creationId xmlns:a16="http://schemas.microsoft.com/office/drawing/2014/main" id="{1B7C871A-240A-D2CD-6797-26686C746FCE}"/>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 name="Group 11">
              <a:extLst>
                <a:ext uri="{FF2B5EF4-FFF2-40B4-BE49-F238E27FC236}">
                  <a16:creationId xmlns:a16="http://schemas.microsoft.com/office/drawing/2014/main" id="{A0EB05CB-DFEA-0539-EA20-66E02284A700}"/>
                </a:ext>
              </a:extLst>
            </p:cNvPr>
            <p:cNvGrpSpPr/>
            <p:nvPr/>
          </p:nvGrpSpPr>
          <p:grpSpPr>
            <a:xfrm>
              <a:off x="4203917" y="1112222"/>
              <a:ext cx="546644" cy="1070831"/>
              <a:chOff x="1530523" y="1185135"/>
              <a:chExt cx="781268" cy="1402339"/>
            </a:xfrm>
          </p:grpSpPr>
          <p:sp>
            <p:nvSpPr>
              <p:cNvPr id="115" name="Cube 114">
                <a:extLst>
                  <a:ext uri="{FF2B5EF4-FFF2-40B4-BE49-F238E27FC236}">
                    <a16:creationId xmlns:a16="http://schemas.microsoft.com/office/drawing/2014/main" id="{9589B390-A14A-750F-A080-60F2056219B3}"/>
                  </a:ext>
                </a:extLst>
              </p:cNvPr>
              <p:cNvSpPr/>
              <p:nvPr/>
            </p:nvSpPr>
            <p:spPr bwMode="auto">
              <a:xfrm>
                <a:off x="1778615" y="1527050"/>
                <a:ext cx="304800" cy="304800"/>
              </a:xfrm>
              <a:prstGeom prst="cube">
                <a:avLst>
                  <a:gd name="adj" fmla="val 1500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16" name="TextBox 115">
                <a:extLst>
                  <a:ext uri="{FF2B5EF4-FFF2-40B4-BE49-F238E27FC236}">
                    <a16:creationId xmlns:a16="http://schemas.microsoft.com/office/drawing/2014/main" id="{1B979E2D-1C6E-449D-DD89-C435ABDAD622}"/>
                  </a:ext>
                </a:extLst>
              </p:cNvPr>
              <p:cNvSpPr txBox="1"/>
              <p:nvPr/>
            </p:nvSpPr>
            <p:spPr>
              <a:xfrm>
                <a:off x="1596785" y="1185135"/>
                <a:ext cx="668459" cy="376187"/>
              </a:xfrm>
              <a:prstGeom prst="rect">
                <a:avLst/>
              </a:prstGeom>
              <a:noFill/>
              <a:ln w="12700">
                <a:noFill/>
              </a:ln>
            </p:spPr>
            <p:txBody>
              <a:bodyPr wrap="square" lIns="0" tIns="0" rIns="0" bIns="0" rtlCol="0">
                <a:spAutoFit/>
              </a:bodyPr>
              <a:lstStyle/>
              <a:p>
                <a:pPr algn="ctr"/>
                <a:r>
                  <a:rPr lang="en-US" sz="1400" baseline="30000" dirty="0"/>
                  <a:t>Conv</a:t>
                </a:r>
                <a:br>
                  <a:rPr lang="en-US" sz="1400" baseline="30000" dirty="0"/>
                </a:br>
                <a:r>
                  <a:rPr lang="en-US" sz="1400" baseline="30000" dirty="0"/>
                  <a:t>Filters</a:t>
                </a:r>
              </a:p>
            </p:txBody>
          </p:sp>
          <p:sp>
            <p:nvSpPr>
              <p:cNvPr id="117" name="TextBox 116">
                <a:extLst>
                  <a:ext uri="{FF2B5EF4-FFF2-40B4-BE49-F238E27FC236}">
                    <a16:creationId xmlns:a16="http://schemas.microsoft.com/office/drawing/2014/main" id="{BFCD9403-F1B7-24DE-74C7-3D5BC76E1A4C}"/>
                  </a:ext>
                </a:extLst>
              </p:cNvPr>
              <p:cNvSpPr txBox="1"/>
              <p:nvPr/>
            </p:nvSpPr>
            <p:spPr>
              <a:xfrm>
                <a:off x="1530523" y="2023193"/>
                <a:ext cx="781268" cy="564281"/>
              </a:xfrm>
              <a:prstGeom prst="rect">
                <a:avLst/>
              </a:prstGeom>
              <a:noFill/>
            </p:spPr>
            <p:txBody>
              <a:bodyPr wrap="square" lIns="0" tIns="0" rIns="0" bIns="0">
                <a:spAutoFit/>
              </a:bodyPr>
              <a:lstStyle/>
              <a:p>
                <a:pPr algn="ctr"/>
                <a:r>
                  <a:rPr lang="en-US" sz="1400" dirty="0"/>
                  <a:t>5x5</a:t>
                </a:r>
              </a:p>
              <a:p>
                <a:pPr algn="ctr"/>
                <a:r>
                  <a:rPr lang="en-US" sz="1400" dirty="0"/>
                  <a:t>same</a:t>
                </a:r>
              </a:p>
            </p:txBody>
          </p:sp>
          <p:cxnSp>
            <p:nvCxnSpPr>
              <p:cNvPr id="118" name="Straight Arrow Connector 117">
                <a:extLst>
                  <a:ext uri="{FF2B5EF4-FFF2-40B4-BE49-F238E27FC236}">
                    <a16:creationId xmlns:a16="http://schemas.microsoft.com/office/drawing/2014/main" id="{1E9A5FD5-78BB-80EB-CECD-753BDC110408}"/>
                  </a:ext>
                </a:extLst>
              </p:cNvPr>
              <p:cNvCxnSpPr/>
              <p:nvPr/>
            </p:nvCxnSpPr>
            <p:spPr bwMode="auto">
              <a:xfrm>
                <a:off x="1636112" y="1939748"/>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 name="Group 12">
              <a:extLst>
                <a:ext uri="{FF2B5EF4-FFF2-40B4-BE49-F238E27FC236}">
                  <a16:creationId xmlns:a16="http://schemas.microsoft.com/office/drawing/2014/main" id="{F3AD4A5F-6E05-1743-2CE3-BD7B006613C3}"/>
                </a:ext>
              </a:extLst>
            </p:cNvPr>
            <p:cNvGrpSpPr/>
            <p:nvPr/>
          </p:nvGrpSpPr>
          <p:grpSpPr>
            <a:xfrm>
              <a:off x="4783711" y="958363"/>
              <a:ext cx="881250" cy="1246885"/>
              <a:chOff x="2252639" y="1067514"/>
              <a:chExt cx="1259489" cy="1632895"/>
            </a:xfrm>
          </p:grpSpPr>
          <p:sp>
            <p:nvSpPr>
              <p:cNvPr id="112" name="Cube 111">
                <a:extLst>
                  <a:ext uri="{FF2B5EF4-FFF2-40B4-BE49-F238E27FC236}">
                    <a16:creationId xmlns:a16="http://schemas.microsoft.com/office/drawing/2014/main" id="{BFEBF361-C1CF-7AE0-CC89-349270029DF2}"/>
                  </a:ext>
                </a:extLst>
              </p:cNvPr>
              <p:cNvSpPr/>
              <p:nvPr/>
            </p:nvSpPr>
            <p:spPr bwMode="auto">
              <a:xfrm>
                <a:off x="2615047" y="1658932"/>
                <a:ext cx="699355" cy="639917"/>
              </a:xfrm>
              <a:prstGeom prst="cube">
                <a:avLst>
                  <a:gd name="adj" fmla="val 45143"/>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13" name="TextBox 112">
                <a:extLst>
                  <a:ext uri="{FF2B5EF4-FFF2-40B4-BE49-F238E27FC236}">
                    <a16:creationId xmlns:a16="http://schemas.microsoft.com/office/drawing/2014/main" id="{EE6F29E4-54A7-000A-DA4C-9BF0A8EC0F9A}"/>
                  </a:ext>
                </a:extLst>
              </p:cNvPr>
              <p:cNvSpPr txBox="1"/>
              <p:nvPr/>
            </p:nvSpPr>
            <p:spPr>
              <a:xfrm>
                <a:off x="2331231" y="1067514"/>
                <a:ext cx="1135767" cy="362752"/>
              </a:xfrm>
              <a:prstGeom prst="rect">
                <a:avLst/>
              </a:prstGeom>
              <a:noFill/>
              <a:ln w="12700">
                <a:noFill/>
              </a:ln>
            </p:spPr>
            <p:txBody>
              <a:bodyPr wrap="square" lIns="0" tIns="0" rIns="0" bIns="0" rtlCol="0">
                <a:spAutoFit/>
              </a:bodyPr>
              <a:lstStyle/>
              <a:p>
                <a:r>
                  <a:rPr lang="en-US" dirty="0"/>
                  <a:t>CONV 2</a:t>
                </a:r>
              </a:p>
            </p:txBody>
          </p:sp>
          <p:sp>
            <p:nvSpPr>
              <p:cNvPr id="114" name="TextBox 113">
                <a:extLst>
                  <a:ext uri="{FF2B5EF4-FFF2-40B4-BE49-F238E27FC236}">
                    <a16:creationId xmlns:a16="http://schemas.microsoft.com/office/drawing/2014/main" id="{04591AF5-1E50-E671-BC77-2BF2F16205D0}"/>
                  </a:ext>
                </a:extLst>
              </p:cNvPr>
              <p:cNvSpPr txBox="1"/>
              <p:nvPr/>
            </p:nvSpPr>
            <p:spPr>
              <a:xfrm>
                <a:off x="2252639" y="2418268"/>
                <a:ext cx="1259489" cy="282141"/>
              </a:xfrm>
              <a:prstGeom prst="rect">
                <a:avLst/>
              </a:prstGeom>
              <a:noFill/>
            </p:spPr>
            <p:txBody>
              <a:bodyPr wrap="square" lIns="0" tIns="0" rIns="0" bIns="0">
                <a:spAutoFit/>
              </a:bodyPr>
              <a:lstStyle/>
              <a:p>
                <a:r>
                  <a:rPr lang="en-US" sz="1400" dirty="0"/>
                  <a:t>27x27x256 </a:t>
                </a:r>
              </a:p>
            </p:txBody>
          </p:sp>
        </p:grpSp>
        <p:grpSp>
          <p:nvGrpSpPr>
            <p:cNvPr id="14" name="Group 13">
              <a:extLst>
                <a:ext uri="{FF2B5EF4-FFF2-40B4-BE49-F238E27FC236}">
                  <a16:creationId xmlns:a16="http://schemas.microsoft.com/office/drawing/2014/main" id="{62D76201-1F6A-369F-DE60-3E52BF770353}"/>
                </a:ext>
              </a:extLst>
            </p:cNvPr>
            <p:cNvGrpSpPr/>
            <p:nvPr/>
          </p:nvGrpSpPr>
          <p:grpSpPr>
            <a:xfrm>
              <a:off x="5817361" y="1050972"/>
              <a:ext cx="476595" cy="1151997"/>
              <a:chOff x="3580586" y="997990"/>
              <a:chExt cx="681154" cy="1508633"/>
            </a:xfrm>
          </p:grpSpPr>
          <p:sp>
            <p:nvSpPr>
              <p:cNvPr id="108" name="Cube 107">
                <a:extLst>
                  <a:ext uri="{FF2B5EF4-FFF2-40B4-BE49-F238E27FC236}">
                    <a16:creationId xmlns:a16="http://schemas.microsoft.com/office/drawing/2014/main" id="{40FFA5E8-45E6-53E5-9CB5-C3468EA82078}"/>
                  </a:ext>
                </a:extLst>
              </p:cNvPr>
              <p:cNvSpPr/>
              <p:nvPr/>
            </p:nvSpPr>
            <p:spPr bwMode="auto">
              <a:xfrm>
                <a:off x="3799341" y="1527489"/>
                <a:ext cx="241606" cy="242148"/>
              </a:xfrm>
              <a:prstGeom prst="cube">
                <a:avLst>
                  <a:gd name="adj" fmla="val 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09" name="TextBox 108">
                <a:extLst>
                  <a:ext uri="{FF2B5EF4-FFF2-40B4-BE49-F238E27FC236}">
                    <a16:creationId xmlns:a16="http://schemas.microsoft.com/office/drawing/2014/main" id="{E7C5411A-756B-ABEC-F1D7-9A68D7F3C75A}"/>
                  </a:ext>
                </a:extLst>
              </p:cNvPr>
              <p:cNvSpPr txBox="1"/>
              <p:nvPr/>
            </p:nvSpPr>
            <p:spPr>
              <a:xfrm>
                <a:off x="3580586" y="997990"/>
                <a:ext cx="668458" cy="564281"/>
              </a:xfrm>
              <a:prstGeom prst="rect">
                <a:avLst/>
              </a:prstGeom>
              <a:noFill/>
              <a:ln w="12700">
                <a:noFill/>
              </a:ln>
            </p:spPr>
            <p:txBody>
              <a:bodyPr wrap="square" lIns="0" tIns="0" rIns="0" bIns="0" rtlCol="0">
                <a:spAutoFit/>
              </a:bodyPr>
              <a:lstStyle/>
              <a:p>
                <a:pPr algn="ctr"/>
                <a:r>
                  <a:rPr lang="en-US" sz="1400" baseline="30000" dirty="0"/>
                  <a:t>Max</a:t>
                </a:r>
                <a:br>
                  <a:rPr lang="en-US" sz="1400" baseline="30000" dirty="0"/>
                </a:br>
                <a:r>
                  <a:rPr lang="en-US" sz="1400" baseline="30000" dirty="0"/>
                  <a:t>Pooling</a:t>
                </a:r>
                <a:br>
                  <a:rPr lang="en-US" sz="1400" baseline="30000" dirty="0"/>
                </a:br>
                <a:r>
                  <a:rPr lang="en-US" sz="1400" baseline="30000" dirty="0"/>
                  <a:t>Filter</a:t>
                </a:r>
              </a:p>
            </p:txBody>
          </p:sp>
          <p:sp>
            <p:nvSpPr>
              <p:cNvPr id="110" name="TextBox 109">
                <a:extLst>
                  <a:ext uri="{FF2B5EF4-FFF2-40B4-BE49-F238E27FC236}">
                    <a16:creationId xmlns:a16="http://schemas.microsoft.com/office/drawing/2014/main" id="{1C292D98-705F-11CC-C18C-0D2C1FB513A1}"/>
                  </a:ext>
                </a:extLst>
              </p:cNvPr>
              <p:cNvSpPr txBox="1"/>
              <p:nvPr/>
            </p:nvSpPr>
            <p:spPr>
              <a:xfrm>
                <a:off x="3735724" y="1942342"/>
                <a:ext cx="481236" cy="564281"/>
              </a:xfrm>
              <a:prstGeom prst="rect">
                <a:avLst/>
              </a:prstGeom>
              <a:noFill/>
            </p:spPr>
            <p:txBody>
              <a:bodyPr wrap="square" lIns="0" tIns="0" rIns="0" bIns="0">
                <a:spAutoFit/>
              </a:bodyPr>
              <a:lstStyle/>
              <a:p>
                <a:r>
                  <a:rPr lang="en-US" sz="1400" dirty="0"/>
                  <a:t>3x3 </a:t>
                </a:r>
              </a:p>
              <a:p>
                <a:r>
                  <a:rPr lang="en-US" sz="1400" dirty="0"/>
                  <a:t>s=2</a:t>
                </a:r>
              </a:p>
            </p:txBody>
          </p:sp>
          <p:cxnSp>
            <p:nvCxnSpPr>
              <p:cNvPr id="111" name="Straight Arrow Connector 110">
                <a:extLst>
                  <a:ext uri="{FF2B5EF4-FFF2-40B4-BE49-F238E27FC236}">
                    <a16:creationId xmlns:a16="http://schemas.microsoft.com/office/drawing/2014/main" id="{6AB7D7CE-B5CD-E490-38C4-56543F3155E8}"/>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Group 14">
              <a:extLst>
                <a:ext uri="{FF2B5EF4-FFF2-40B4-BE49-F238E27FC236}">
                  <a16:creationId xmlns:a16="http://schemas.microsoft.com/office/drawing/2014/main" id="{A7C3623B-B4A4-73AB-C728-E69F66B95DBC}"/>
                </a:ext>
              </a:extLst>
            </p:cNvPr>
            <p:cNvGrpSpPr/>
            <p:nvPr/>
          </p:nvGrpSpPr>
          <p:grpSpPr>
            <a:xfrm>
              <a:off x="6446293" y="980573"/>
              <a:ext cx="883131" cy="1221319"/>
              <a:chOff x="4549266" y="1040254"/>
              <a:chExt cx="1262177" cy="1599414"/>
            </a:xfrm>
          </p:grpSpPr>
          <p:sp>
            <p:nvSpPr>
              <p:cNvPr id="105" name="Cube 104">
                <a:extLst>
                  <a:ext uri="{FF2B5EF4-FFF2-40B4-BE49-F238E27FC236}">
                    <a16:creationId xmlns:a16="http://schemas.microsoft.com/office/drawing/2014/main" id="{3159F60B-2323-B8AD-58F0-B0C878846475}"/>
                  </a:ext>
                </a:extLst>
              </p:cNvPr>
              <p:cNvSpPr/>
              <p:nvPr/>
            </p:nvSpPr>
            <p:spPr bwMode="auto">
              <a:xfrm>
                <a:off x="4648687" y="1530400"/>
                <a:ext cx="838200" cy="762000"/>
              </a:xfrm>
              <a:prstGeom prst="cube">
                <a:avLst>
                  <a:gd name="adj" fmla="val 6875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06" name="TextBox 105">
                <a:extLst>
                  <a:ext uri="{FF2B5EF4-FFF2-40B4-BE49-F238E27FC236}">
                    <a16:creationId xmlns:a16="http://schemas.microsoft.com/office/drawing/2014/main" id="{15CAA2E4-9DFE-CF79-170D-26DEC47FA5A5}"/>
                  </a:ext>
                </a:extLst>
              </p:cNvPr>
              <p:cNvSpPr txBox="1"/>
              <p:nvPr/>
            </p:nvSpPr>
            <p:spPr>
              <a:xfrm>
                <a:off x="4549266" y="1040254"/>
                <a:ext cx="1098027" cy="362752"/>
              </a:xfrm>
              <a:prstGeom prst="rect">
                <a:avLst/>
              </a:prstGeom>
              <a:noFill/>
              <a:ln w="12700">
                <a:noFill/>
              </a:ln>
            </p:spPr>
            <p:txBody>
              <a:bodyPr wrap="square" lIns="0" tIns="0" rIns="0" bIns="0" rtlCol="0">
                <a:spAutoFit/>
              </a:bodyPr>
              <a:lstStyle/>
              <a:p>
                <a:r>
                  <a:rPr lang="en-US" dirty="0"/>
                  <a:t>POOL 2</a:t>
                </a:r>
              </a:p>
            </p:txBody>
          </p:sp>
          <p:sp>
            <p:nvSpPr>
              <p:cNvPr id="107" name="TextBox 106">
                <a:extLst>
                  <a:ext uri="{FF2B5EF4-FFF2-40B4-BE49-F238E27FC236}">
                    <a16:creationId xmlns:a16="http://schemas.microsoft.com/office/drawing/2014/main" id="{A9BF5379-8BB5-1D09-AC8C-6014D6B80C36}"/>
                  </a:ext>
                </a:extLst>
              </p:cNvPr>
              <p:cNvSpPr txBox="1"/>
              <p:nvPr/>
            </p:nvSpPr>
            <p:spPr>
              <a:xfrm>
                <a:off x="4563514" y="2357527"/>
                <a:ext cx="1247929" cy="282141"/>
              </a:xfrm>
              <a:prstGeom prst="rect">
                <a:avLst/>
              </a:prstGeom>
              <a:noFill/>
            </p:spPr>
            <p:txBody>
              <a:bodyPr wrap="square" lIns="0" tIns="0" rIns="0" bIns="0">
                <a:spAutoFit/>
              </a:bodyPr>
              <a:lstStyle/>
              <a:p>
                <a:r>
                  <a:rPr lang="en-US" sz="1400" dirty="0"/>
                  <a:t>13x13x256 </a:t>
                </a:r>
              </a:p>
            </p:txBody>
          </p:sp>
        </p:grpSp>
        <p:sp>
          <p:nvSpPr>
            <p:cNvPr id="59" name="TextBox 58">
              <a:extLst>
                <a:ext uri="{FF2B5EF4-FFF2-40B4-BE49-F238E27FC236}">
                  <a16:creationId xmlns:a16="http://schemas.microsoft.com/office/drawing/2014/main" id="{2E6DD4D2-C743-ABF9-1501-F271D55A3735}"/>
                </a:ext>
              </a:extLst>
            </p:cNvPr>
            <p:cNvSpPr txBox="1"/>
            <p:nvPr/>
          </p:nvSpPr>
          <p:spPr>
            <a:xfrm>
              <a:off x="278639" y="2036491"/>
              <a:ext cx="868941" cy="215444"/>
            </a:xfrm>
            <a:prstGeom prst="rect">
              <a:avLst/>
            </a:prstGeom>
            <a:noFill/>
          </p:spPr>
          <p:txBody>
            <a:bodyPr wrap="square" lIns="0" tIns="0" rIns="0" bIns="0">
              <a:spAutoFit/>
            </a:bodyPr>
            <a:lstStyle/>
            <a:p>
              <a:r>
                <a:rPr lang="en-US" sz="1400" dirty="0"/>
                <a:t>227x227x1</a:t>
              </a:r>
            </a:p>
          </p:txBody>
        </p:sp>
        <p:sp>
          <p:nvSpPr>
            <p:cNvPr id="60" name="TextBox 59">
              <a:extLst>
                <a:ext uri="{FF2B5EF4-FFF2-40B4-BE49-F238E27FC236}">
                  <a16:creationId xmlns:a16="http://schemas.microsoft.com/office/drawing/2014/main" id="{4B9E7AD6-FEAE-DD1B-51C2-C2B2F97B5F96}"/>
                </a:ext>
              </a:extLst>
            </p:cNvPr>
            <p:cNvSpPr txBox="1"/>
            <p:nvPr/>
          </p:nvSpPr>
          <p:spPr>
            <a:xfrm>
              <a:off x="560575" y="895350"/>
              <a:ext cx="524148" cy="276999"/>
            </a:xfrm>
            <a:prstGeom prst="rect">
              <a:avLst/>
            </a:prstGeom>
            <a:noFill/>
          </p:spPr>
          <p:txBody>
            <a:bodyPr wrap="square" lIns="0" tIns="0" rIns="0" bIns="0">
              <a:spAutoFit/>
            </a:bodyPr>
            <a:lstStyle/>
            <a:p>
              <a:r>
                <a:rPr lang="en-US" dirty="0"/>
                <a:t>RGB</a:t>
              </a:r>
            </a:p>
          </p:txBody>
        </p:sp>
        <p:grpSp>
          <p:nvGrpSpPr>
            <p:cNvPr id="302" name="Group 301">
              <a:extLst>
                <a:ext uri="{FF2B5EF4-FFF2-40B4-BE49-F238E27FC236}">
                  <a16:creationId xmlns:a16="http://schemas.microsoft.com/office/drawing/2014/main" id="{4973EB05-7579-33C8-EA2C-F7F28DBBFB46}"/>
                </a:ext>
              </a:extLst>
            </p:cNvPr>
            <p:cNvGrpSpPr/>
            <p:nvPr/>
          </p:nvGrpSpPr>
          <p:grpSpPr>
            <a:xfrm>
              <a:off x="5016567" y="2324372"/>
              <a:ext cx="953194" cy="1612811"/>
              <a:chOff x="5334000" y="2419350"/>
              <a:chExt cx="953194" cy="1612811"/>
            </a:xfrm>
          </p:grpSpPr>
          <p:cxnSp>
            <p:nvCxnSpPr>
              <p:cNvPr id="47" name="Straight Arrow Connector 46">
                <a:extLst>
                  <a:ext uri="{FF2B5EF4-FFF2-40B4-BE49-F238E27FC236}">
                    <a16:creationId xmlns:a16="http://schemas.microsoft.com/office/drawing/2014/main" id="{C8BFBB21-F6CA-D98D-DFB8-4D9EC0DCEE80}"/>
                  </a:ext>
                </a:extLst>
              </p:cNvPr>
              <p:cNvCxnSpPr/>
              <p:nvPr/>
            </p:nvCxnSpPr>
            <p:spPr bwMode="auto">
              <a:xfrm>
                <a:off x="5334000" y="3193741"/>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0" name="Group 49">
                <a:extLst>
                  <a:ext uri="{FF2B5EF4-FFF2-40B4-BE49-F238E27FC236}">
                    <a16:creationId xmlns:a16="http://schemas.microsoft.com/office/drawing/2014/main" id="{AFCE40FF-30A7-1F62-12F2-D402FD116EDB}"/>
                  </a:ext>
                </a:extLst>
              </p:cNvPr>
              <p:cNvGrpSpPr/>
              <p:nvPr/>
            </p:nvGrpSpPr>
            <p:grpSpPr>
              <a:xfrm>
                <a:off x="5910243" y="2710346"/>
                <a:ext cx="257309" cy="1049369"/>
                <a:chOff x="6201526" y="1646074"/>
                <a:chExt cx="206422" cy="846521"/>
              </a:xfrm>
            </p:grpSpPr>
            <p:sp>
              <p:nvSpPr>
                <p:cNvPr id="53" name="Rectangle 52">
                  <a:extLst>
                    <a:ext uri="{FF2B5EF4-FFF2-40B4-BE49-F238E27FC236}">
                      <a16:creationId xmlns:a16="http://schemas.microsoft.com/office/drawing/2014/main" id="{E1A6AF9E-C1C1-C272-9035-2B0CFF75A3D5}"/>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54" name="Oval 53">
                  <a:extLst>
                    <a:ext uri="{FF2B5EF4-FFF2-40B4-BE49-F238E27FC236}">
                      <a16:creationId xmlns:a16="http://schemas.microsoft.com/office/drawing/2014/main" id="{0C84AE6C-A0B6-3C23-98D1-49866962B6FC}"/>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5" name="Oval 54">
                  <a:extLst>
                    <a:ext uri="{FF2B5EF4-FFF2-40B4-BE49-F238E27FC236}">
                      <a16:creationId xmlns:a16="http://schemas.microsoft.com/office/drawing/2014/main" id="{D4CDF460-785E-953B-67EB-01C1FE23BEA6}"/>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6" name="Oval 55">
                  <a:extLst>
                    <a:ext uri="{FF2B5EF4-FFF2-40B4-BE49-F238E27FC236}">
                      <a16:creationId xmlns:a16="http://schemas.microsoft.com/office/drawing/2014/main" id="{EABEF3CD-FBE1-5FBD-8EEB-06658EC2C00B}"/>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7" name="Oval 56">
                  <a:extLst>
                    <a:ext uri="{FF2B5EF4-FFF2-40B4-BE49-F238E27FC236}">
                      <a16:creationId xmlns:a16="http://schemas.microsoft.com/office/drawing/2014/main" id="{B40800EC-0158-AF74-98E4-B00779F6284A}"/>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8" name="TextBox 57">
                  <a:extLst>
                    <a:ext uri="{FF2B5EF4-FFF2-40B4-BE49-F238E27FC236}">
                      <a16:creationId xmlns:a16="http://schemas.microsoft.com/office/drawing/2014/main" id="{6162225A-F218-15A3-FF86-A48E7973AF15}"/>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sp>
            <p:nvSpPr>
              <p:cNvPr id="51" name="TextBox 50">
                <a:extLst>
                  <a:ext uri="{FF2B5EF4-FFF2-40B4-BE49-F238E27FC236}">
                    <a16:creationId xmlns:a16="http://schemas.microsoft.com/office/drawing/2014/main" id="{F5C1FA7D-6613-4B3B-6CF1-7C527FEDF7F5}"/>
                  </a:ext>
                </a:extLst>
              </p:cNvPr>
              <p:cNvSpPr txBox="1"/>
              <p:nvPr/>
            </p:nvSpPr>
            <p:spPr>
              <a:xfrm>
                <a:off x="5848518" y="3816717"/>
                <a:ext cx="388715" cy="215444"/>
              </a:xfrm>
              <a:prstGeom prst="rect">
                <a:avLst/>
              </a:prstGeom>
              <a:noFill/>
            </p:spPr>
            <p:txBody>
              <a:bodyPr wrap="square" lIns="0" tIns="0" rIns="0" bIns="0">
                <a:spAutoFit/>
              </a:bodyPr>
              <a:lstStyle/>
              <a:p>
                <a:r>
                  <a:rPr lang="en-US" sz="1400" dirty="0"/>
                  <a:t>9216</a:t>
                </a:r>
              </a:p>
            </p:txBody>
          </p:sp>
          <p:sp>
            <p:nvSpPr>
              <p:cNvPr id="52" name="TextBox 51">
                <a:extLst>
                  <a:ext uri="{FF2B5EF4-FFF2-40B4-BE49-F238E27FC236}">
                    <a16:creationId xmlns:a16="http://schemas.microsoft.com/office/drawing/2014/main" id="{BCB1E1AF-7B07-9067-4A93-69CCB838524F}"/>
                  </a:ext>
                </a:extLst>
              </p:cNvPr>
              <p:cNvSpPr txBox="1"/>
              <p:nvPr/>
            </p:nvSpPr>
            <p:spPr>
              <a:xfrm>
                <a:off x="5803444" y="2419350"/>
                <a:ext cx="483750" cy="276999"/>
              </a:xfrm>
              <a:prstGeom prst="rect">
                <a:avLst/>
              </a:prstGeom>
              <a:noFill/>
              <a:ln w="12700">
                <a:noFill/>
              </a:ln>
            </p:spPr>
            <p:txBody>
              <a:bodyPr wrap="square" lIns="0" tIns="0" rIns="0" bIns="0" rtlCol="0">
                <a:spAutoFit/>
              </a:bodyPr>
              <a:lstStyle/>
              <a:p>
                <a:r>
                  <a:rPr lang="en-US" dirty="0"/>
                  <a:t>FC 6</a:t>
                </a:r>
              </a:p>
            </p:txBody>
          </p:sp>
          <p:sp>
            <p:nvSpPr>
              <p:cNvPr id="49" name="TextBox 48">
                <a:extLst>
                  <a:ext uri="{FF2B5EF4-FFF2-40B4-BE49-F238E27FC236}">
                    <a16:creationId xmlns:a16="http://schemas.microsoft.com/office/drawing/2014/main" id="{6E2DA2E6-0763-EF84-F08A-17FBD6E1B5B9}"/>
                  </a:ext>
                </a:extLst>
              </p:cNvPr>
              <p:cNvSpPr txBox="1"/>
              <p:nvPr/>
            </p:nvSpPr>
            <p:spPr>
              <a:xfrm>
                <a:off x="5334000" y="2921862"/>
                <a:ext cx="398443" cy="246221"/>
              </a:xfrm>
              <a:prstGeom prst="rect">
                <a:avLst/>
              </a:prstGeom>
              <a:noFill/>
            </p:spPr>
            <p:txBody>
              <a:bodyPr wrap="square" lIns="0" tIns="0" rIns="0" bIns="0">
                <a:spAutoFit/>
              </a:bodyPr>
              <a:lstStyle/>
              <a:p>
                <a:r>
                  <a:rPr lang="en-US" sz="1600" dirty="0"/>
                  <a:t>W</a:t>
                </a:r>
                <a:r>
                  <a:rPr lang="en-US" sz="1600" baseline="30000" dirty="0"/>
                  <a:t>[3]</a:t>
                </a:r>
                <a:endParaRPr lang="en-US" sz="1600" dirty="0"/>
              </a:p>
            </p:txBody>
          </p:sp>
        </p:grpSp>
        <p:grpSp>
          <p:nvGrpSpPr>
            <p:cNvPr id="301" name="Group 300">
              <a:extLst>
                <a:ext uri="{FF2B5EF4-FFF2-40B4-BE49-F238E27FC236}">
                  <a16:creationId xmlns:a16="http://schemas.microsoft.com/office/drawing/2014/main" id="{7BA0EEFF-161B-B484-6C8A-21F25EECE721}"/>
                </a:ext>
              </a:extLst>
            </p:cNvPr>
            <p:cNvGrpSpPr/>
            <p:nvPr/>
          </p:nvGrpSpPr>
          <p:grpSpPr>
            <a:xfrm>
              <a:off x="6054101" y="2289051"/>
              <a:ext cx="856017" cy="1612811"/>
              <a:chOff x="6458190" y="2367433"/>
              <a:chExt cx="856017" cy="1612811"/>
            </a:xfrm>
          </p:grpSpPr>
          <p:cxnSp>
            <p:nvCxnSpPr>
              <p:cNvPr id="17" name="Straight Arrow Connector 16">
                <a:extLst>
                  <a:ext uri="{FF2B5EF4-FFF2-40B4-BE49-F238E27FC236}">
                    <a16:creationId xmlns:a16="http://schemas.microsoft.com/office/drawing/2014/main" id="{1FF4BE2E-D1D0-8C70-DFDE-FA87A6A5D513}"/>
                  </a:ext>
                </a:extLst>
              </p:cNvPr>
              <p:cNvCxnSpPr/>
              <p:nvPr/>
            </p:nvCxnSpPr>
            <p:spPr bwMode="auto">
              <a:xfrm>
                <a:off x="6459558" y="3181350"/>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 name="Group 35">
                <a:extLst>
                  <a:ext uri="{FF2B5EF4-FFF2-40B4-BE49-F238E27FC236}">
                    <a16:creationId xmlns:a16="http://schemas.microsoft.com/office/drawing/2014/main" id="{5332D711-2B1D-D36E-A2AF-305C679770A6}"/>
                  </a:ext>
                </a:extLst>
              </p:cNvPr>
              <p:cNvGrpSpPr/>
              <p:nvPr/>
            </p:nvGrpSpPr>
            <p:grpSpPr>
              <a:xfrm>
                <a:off x="6830457" y="2367433"/>
                <a:ext cx="483750" cy="1612811"/>
                <a:chOff x="6477000" y="996556"/>
                <a:chExt cx="483750" cy="1612811"/>
              </a:xfrm>
            </p:grpSpPr>
            <p:grpSp>
              <p:nvGrpSpPr>
                <p:cNvPr id="38" name="Group 37">
                  <a:extLst>
                    <a:ext uri="{FF2B5EF4-FFF2-40B4-BE49-F238E27FC236}">
                      <a16:creationId xmlns:a16="http://schemas.microsoft.com/office/drawing/2014/main" id="{1FC751D1-526E-1519-2E4B-6902C7EEF568}"/>
                    </a:ext>
                  </a:extLst>
                </p:cNvPr>
                <p:cNvGrpSpPr/>
                <p:nvPr/>
              </p:nvGrpSpPr>
              <p:grpSpPr>
                <a:xfrm>
                  <a:off x="6583799" y="1287552"/>
                  <a:ext cx="257309" cy="1049369"/>
                  <a:chOff x="6201526" y="1646074"/>
                  <a:chExt cx="206422" cy="846521"/>
                </a:xfrm>
              </p:grpSpPr>
              <p:sp>
                <p:nvSpPr>
                  <p:cNvPr id="41" name="Rectangle 40">
                    <a:extLst>
                      <a:ext uri="{FF2B5EF4-FFF2-40B4-BE49-F238E27FC236}">
                        <a16:creationId xmlns:a16="http://schemas.microsoft.com/office/drawing/2014/main" id="{7926B85B-1BD9-951D-1BB0-C23100808819}"/>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2" name="Oval 41">
                    <a:extLst>
                      <a:ext uri="{FF2B5EF4-FFF2-40B4-BE49-F238E27FC236}">
                        <a16:creationId xmlns:a16="http://schemas.microsoft.com/office/drawing/2014/main" id="{FFEDFD45-AFF6-82EA-6FA9-3B5E0E23C4DA}"/>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3" name="Oval 42">
                    <a:extLst>
                      <a:ext uri="{FF2B5EF4-FFF2-40B4-BE49-F238E27FC236}">
                        <a16:creationId xmlns:a16="http://schemas.microsoft.com/office/drawing/2014/main" id="{7A8020D0-C27C-A45C-64C5-03B1FDCEB5F2}"/>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4" name="Oval 43">
                    <a:extLst>
                      <a:ext uri="{FF2B5EF4-FFF2-40B4-BE49-F238E27FC236}">
                        <a16:creationId xmlns:a16="http://schemas.microsoft.com/office/drawing/2014/main" id="{A55B2400-EF82-8027-2BFB-BAFC4F903E41}"/>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5" name="Oval 44">
                    <a:extLst>
                      <a:ext uri="{FF2B5EF4-FFF2-40B4-BE49-F238E27FC236}">
                        <a16:creationId xmlns:a16="http://schemas.microsoft.com/office/drawing/2014/main" id="{F93683D8-FB58-51AC-067B-F4C72BC7DD66}"/>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6" name="TextBox 45">
                    <a:extLst>
                      <a:ext uri="{FF2B5EF4-FFF2-40B4-BE49-F238E27FC236}">
                        <a16:creationId xmlns:a16="http://schemas.microsoft.com/office/drawing/2014/main" id="{09B4A304-6CEE-E69D-CA1C-D7661CAE92F2}"/>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sp>
              <p:nvSpPr>
                <p:cNvPr id="39" name="TextBox 38">
                  <a:extLst>
                    <a:ext uri="{FF2B5EF4-FFF2-40B4-BE49-F238E27FC236}">
                      <a16:creationId xmlns:a16="http://schemas.microsoft.com/office/drawing/2014/main" id="{E358D45A-8474-FA9B-1E42-F8B919F5B3A1}"/>
                    </a:ext>
                  </a:extLst>
                </p:cNvPr>
                <p:cNvSpPr txBox="1"/>
                <p:nvPr/>
              </p:nvSpPr>
              <p:spPr>
                <a:xfrm>
                  <a:off x="6522074" y="2393923"/>
                  <a:ext cx="388715" cy="215444"/>
                </a:xfrm>
                <a:prstGeom prst="rect">
                  <a:avLst/>
                </a:prstGeom>
                <a:noFill/>
              </p:spPr>
              <p:txBody>
                <a:bodyPr wrap="square" lIns="0" tIns="0" rIns="0" bIns="0">
                  <a:spAutoFit/>
                </a:bodyPr>
                <a:lstStyle/>
                <a:p>
                  <a:r>
                    <a:rPr lang="en-US" sz="1400" dirty="0"/>
                    <a:t>4096</a:t>
                  </a:r>
                </a:p>
              </p:txBody>
            </p:sp>
            <p:sp>
              <p:nvSpPr>
                <p:cNvPr id="40" name="TextBox 39">
                  <a:extLst>
                    <a:ext uri="{FF2B5EF4-FFF2-40B4-BE49-F238E27FC236}">
                      <a16:creationId xmlns:a16="http://schemas.microsoft.com/office/drawing/2014/main" id="{86FC9412-D71D-7E0E-27FA-6C9D39D66217}"/>
                    </a:ext>
                  </a:extLst>
                </p:cNvPr>
                <p:cNvSpPr txBox="1"/>
                <p:nvPr/>
              </p:nvSpPr>
              <p:spPr>
                <a:xfrm>
                  <a:off x="6477000" y="996556"/>
                  <a:ext cx="483750" cy="276999"/>
                </a:xfrm>
                <a:prstGeom prst="rect">
                  <a:avLst/>
                </a:prstGeom>
                <a:noFill/>
                <a:ln w="12700">
                  <a:noFill/>
                </a:ln>
              </p:spPr>
              <p:txBody>
                <a:bodyPr wrap="square" lIns="0" tIns="0" rIns="0" bIns="0" rtlCol="0">
                  <a:spAutoFit/>
                </a:bodyPr>
                <a:lstStyle/>
                <a:p>
                  <a:r>
                    <a:rPr lang="en-US" dirty="0"/>
                    <a:t>FC 7</a:t>
                  </a:r>
                </a:p>
              </p:txBody>
            </p:sp>
          </p:grpSp>
          <p:sp>
            <p:nvSpPr>
              <p:cNvPr id="37" name="TextBox 36">
                <a:extLst>
                  <a:ext uri="{FF2B5EF4-FFF2-40B4-BE49-F238E27FC236}">
                    <a16:creationId xmlns:a16="http://schemas.microsoft.com/office/drawing/2014/main" id="{CE9794A6-8014-5D29-5FF5-F6AA205BB461}"/>
                  </a:ext>
                </a:extLst>
              </p:cNvPr>
              <p:cNvSpPr txBox="1"/>
              <p:nvPr/>
            </p:nvSpPr>
            <p:spPr>
              <a:xfrm>
                <a:off x="6458190" y="2869155"/>
                <a:ext cx="398443" cy="246221"/>
              </a:xfrm>
              <a:prstGeom prst="rect">
                <a:avLst/>
              </a:prstGeom>
              <a:noFill/>
            </p:spPr>
            <p:txBody>
              <a:bodyPr wrap="square" lIns="0" tIns="0" rIns="0" bIns="0">
                <a:spAutoFit/>
              </a:bodyPr>
              <a:lstStyle/>
              <a:p>
                <a:r>
                  <a:rPr lang="en-US" sz="1600" dirty="0"/>
                  <a:t>W</a:t>
                </a:r>
                <a:r>
                  <a:rPr lang="en-US" sz="1600" baseline="30000" dirty="0"/>
                  <a:t>[4]</a:t>
                </a:r>
                <a:endParaRPr lang="en-US" sz="1600" dirty="0"/>
              </a:p>
            </p:txBody>
          </p:sp>
        </p:grpSp>
        <p:grpSp>
          <p:nvGrpSpPr>
            <p:cNvPr id="300" name="Group 299">
              <a:extLst>
                <a:ext uri="{FF2B5EF4-FFF2-40B4-BE49-F238E27FC236}">
                  <a16:creationId xmlns:a16="http://schemas.microsoft.com/office/drawing/2014/main" id="{8022346C-7C1B-EA3F-039A-DC86FD210EE1}"/>
                </a:ext>
              </a:extLst>
            </p:cNvPr>
            <p:cNvGrpSpPr/>
            <p:nvPr/>
          </p:nvGrpSpPr>
          <p:grpSpPr>
            <a:xfrm>
              <a:off x="7848750" y="2400572"/>
              <a:ext cx="1016611" cy="1057242"/>
              <a:chOff x="7356393" y="2334969"/>
              <a:chExt cx="1016611" cy="1057242"/>
            </a:xfrm>
          </p:grpSpPr>
          <p:sp>
            <p:nvSpPr>
              <p:cNvPr id="32" name="TextBox 31">
                <a:extLst>
                  <a:ext uri="{FF2B5EF4-FFF2-40B4-BE49-F238E27FC236}">
                    <a16:creationId xmlns:a16="http://schemas.microsoft.com/office/drawing/2014/main" id="{D9D166DC-3835-27C7-633C-A68EB85CBD9E}"/>
                  </a:ext>
                </a:extLst>
              </p:cNvPr>
              <p:cNvSpPr txBox="1"/>
              <p:nvPr/>
            </p:nvSpPr>
            <p:spPr>
              <a:xfrm>
                <a:off x="7467600" y="2733488"/>
                <a:ext cx="398443" cy="246221"/>
              </a:xfrm>
              <a:prstGeom prst="rect">
                <a:avLst/>
              </a:prstGeom>
              <a:noFill/>
            </p:spPr>
            <p:txBody>
              <a:bodyPr wrap="square" lIns="0" tIns="0" rIns="0" bIns="0">
                <a:spAutoFit/>
              </a:bodyPr>
              <a:lstStyle/>
              <a:p>
                <a:r>
                  <a:rPr lang="en-US" sz="1600" dirty="0"/>
                  <a:t>W</a:t>
                </a:r>
                <a:r>
                  <a:rPr lang="en-US" sz="1600" baseline="30000" dirty="0"/>
                  <a:t>[5]</a:t>
                </a:r>
                <a:endParaRPr lang="en-US" sz="1600" dirty="0"/>
              </a:p>
            </p:txBody>
          </p:sp>
          <p:sp>
            <p:nvSpPr>
              <p:cNvPr id="18" name="TextBox 17">
                <a:extLst>
                  <a:ext uri="{FF2B5EF4-FFF2-40B4-BE49-F238E27FC236}">
                    <a16:creationId xmlns:a16="http://schemas.microsoft.com/office/drawing/2014/main" id="{FA61776A-CE24-99DD-9DBB-ABA61A2AC26A}"/>
                  </a:ext>
                </a:extLst>
              </p:cNvPr>
              <p:cNvSpPr txBox="1"/>
              <p:nvPr/>
            </p:nvSpPr>
            <p:spPr>
              <a:xfrm>
                <a:off x="7854603" y="3176767"/>
                <a:ext cx="475646" cy="215444"/>
              </a:xfrm>
              <a:prstGeom prst="rect">
                <a:avLst/>
              </a:prstGeom>
              <a:noFill/>
            </p:spPr>
            <p:txBody>
              <a:bodyPr wrap="square" lIns="0" tIns="0" rIns="0" bIns="0">
                <a:spAutoFit/>
              </a:bodyPr>
              <a:lstStyle/>
              <a:p>
                <a:r>
                  <a:rPr lang="en-US" sz="1400" dirty="0"/>
                  <a:t>1000</a:t>
                </a:r>
              </a:p>
            </p:txBody>
          </p:sp>
          <p:sp>
            <p:nvSpPr>
              <p:cNvPr id="7" name="TextBox 6">
                <a:extLst>
                  <a:ext uri="{FF2B5EF4-FFF2-40B4-BE49-F238E27FC236}">
                    <a16:creationId xmlns:a16="http://schemas.microsoft.com/office/drawing/2014/main" id="{226A3A7A-E0A7-4867-6DC1-ECCEB46B5320}"/>
                  </a:ext>
                </a:extLst>
              </p:cNvPr>
              <p:cNvSpPr txBox="1"/>
              <p:nvPr/>
            </p:nvSpPr>
            <p:spPr>
              <a:xfrm>
                <a:off x="7356393" y="2334969"/>
                <a:ext cx="1016611" cy="246221"/>
              </a:xfrm>
              <a:prstGeom prst="rect">
                <a:avLst/>
              </a:prstGeom>
              <a:noFill/>
              <a:ln w="12700">
                <a:noFill/>
              </a:ln>
            </p:spPr>
            <p:txBody>
              <a:bodyPr wrap="square" lIns="0" tIns="0" rIns="0" bIns="0" rtlCol="0">
                <a:spAutoFit/>
              </a:bodyPr>
              <a:lstStyle/>
              <a:p>
                <a:pPr algn="ctr"/>
                <a:r>
                  <a:rPr lang="en-US" sz="2400" baseline="30000" dirty="0" err="1"/>
                  <a:t>Softmax</a:t>
                </a:r>
                <a:r>
                  <a:rPr lang="en-US" sz="2400" baseline="30000" dirty="0"/>
                  <a:t> 5</a:t>
                </a:r>
              </a:p>
            </p:txBody>
          </p:sp>
          <p:grpSp>
            <p:nvGrpSpPr>
              <p:cNvPr id="33" name="Group 32">
                <a:extLst>
                  <a:ext uri="{FF2B5EF4-FFF2-40B4-BE49-F238E27FC236}">
                    <a16:creationId xmlns:a16="http://schemas.microsoft.com/office/drawing/2014/main" id="{6C2879BB-05A7-0EE6-1B34-68283918E8BC}"/>
                  </a:ext>
                </a:extLst>
              </p:cNvPr>
              <p:cNvGrpSpPr/>
              <p:nvPr/>
            </p:nvGrpSpPr>
            <p:grpSpPr>
              <a:xfrm>
                <a:off x="7454380" y="2936171"/>
                <a:ext cx="662079" cy="173734"/>
                <a:chOff x="7776257" y="1769410"/>
                <a:chExt cx="662079" cy="173734"/>
              </a:xfrm>
            </p:grpSpPr>
            <p:sp>
              <p:nvSpPr>
                <p:cNvPr id="34" name="Oval 33">
                  <a:extLst>
                    <a:ext uri="{FF2B5EF4-FFF2-40B4-BE49-F238E27FC236}">
                      <a16:creationId xmlns:a16="http://schemas.microsoft.com/office/drawing/2014/main" id="{06BBFE6E-A294-C192-0AAF-EE0BBB7CAA22}"/>
                    </a:ext>
                  </a:extLst>
                </p:cNvPr>
                <p:cNvSpPr/>
                <p:nvPr/>
              </p:nvSpPr>
              <p:spPr bwMode="auto">
                <a:xfrm>
                  <a:off x="8232139" y="1769410"/>
                  <a:ext cx="206197" cy="173734"/>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2000"/>
                </a:p>
              </p:txBody>
            </p:sp>
            <p:cxnSp>
              <p:nvCxnSpPr>
                <p:cNvPr id="35" name="Straight Arrow Connector 34">
                  <a:extLst>
                    <a:ext uri="{FF2B5EF4-FFF2-40B4-BE49-F238E27FC236}">
                      <a16:creationId xmlns:a16="http://schemas.microsoft.com/office/drawing/2014/main" id="{E1DF4811-90B2-04E3-1579-B3715BE564D0}"/>
                    </a:ext>
                  </a:extLst>
                </p:cNvPr>
                <p:cNvCxnSpPr/>
                <p:nvPr/>
              </p:nvCxnSpPr>
              <p:spPr bwMode="auto">
                <a:xfrm>
                  <a:off x="7776257" y="1877730"/>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228" name="Group 227">
              <a:extLst>
                <a:ext uri="{FF2B5EF4-FFF2-40B4-BE49-F238E27FC236}">
                  <a16:creationId xmlns:a16="http://schemas.microsoft.com/office/drawing/2014/main" id="{F9B0E2D1-49C4-7619-8309-6F93BF9C345A}"/>
                </a:ext>
              </a:extLst>
            </p:cNvPr>
            <p:cNvGrpSpPr/>
            <p:nvPr/>
          </p:nvGrpSpPr>
          <p:grpSpPr>
            <a:xfrm>
              <a:off x="353585" y="1205885"/>
              <a:ext cx="766407" cy="797069"/>
              <a:chOff x="1530712" y="2520026"/>
              <a:chExt cx="2018211" cy="1951112"/>
            </a:xfrm>
          </p:grpSpPr>
          <p:grpSp>
            <p:nvGrpSpPr>
              <p:cNvPr id="229" name="Group 228">
                <a:extLst>
                  <a:ext uri="{FF2B5EF4-FFF2-40B4-BE49-F238E27FC236}">
                    <a16:creationId xmlns:a16="http://schemas.microsoft.com/office/drawing/2014/main" id="{6A7CD11F-999D-6C3C-308D-AA67B54A7471}"/>
                  </a:ext>
                </a:extLst>
              </p:cNvPr>
              <p:cNvGrpSpPr/>
              <p:nvPr/>
            </p:nvGrpSpPr>
            <p:grpSpPr>
              <a:xfrm>
                <a:off x="1802997" y="2520026"/>
                <a:ext cx="1745926" cy="1643625"/>
                <a:chOff x="1282885" y="2540415"/>
                <a:chExt cx="1964469" cy="1936433"/>
              </a:xfrm>
              <a:solidFill>
                <a:srgbClr val="0070C0"/>
              </a:solidFill>
            </p:grpSpPr>
            <p:sp>
              <p:nvSpPr>
                <p:cNvPr id="258" name="Rectangle 257">
                  <a:extLst>
                    <a:ext uri="{FF2B5EF4-FFF2-40B4-BE49-F238E27FC236}">
                      <a16:creationId xmlns:a16="http://schemas.microsoft.com/office/drawing/2014/main" id="{D7F37006-4EA3-C1CB-0C8E-778CB3097ED9}"/>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59" name="Group 258">
                  <a:extLst>
                    <a:ext uri="{FF2B5EF4-FFF2-40B4-BE49-F238E27FC236}">
                      <a16:creationId xmlns:a16="http://schemas.microsoft.com/office/drawing/2014/main" id="{66F8967E-9C8B-C32A-2EC2-7F04A4FFCC0D}"/>
                    </a:ext>
                  </a:extLst>
                </p:cNvPr>
                <p:cNvGrpSpPr/>
                <p:nvPr/>
              </p:nvGrpSpPr>
              <p:grpSpPr>
                <a:xfrm>
                  <a:off x="1282885" y="2855864"/>
                  <a:ext cx="1964469" cy="1284208"/>
                  <a:chOff x="1282885" y="2855864"/>
                  <a:chExt cx="1964469" cy="1284208"/>
                </a:xfrm>
                <a:grpFill/>
              </p:grpSpPr>
              <p:cxnSp>
                <p:nvCxnSpPr>
                  <p:cNvPr id="266" name="Straight Connector 265">
                    <a:extLst>
                      <a:ext uri="{FF2B5EF4-FFF2-40B4-BE49-F238E27FC236}">
                        <a16:creationId xmlns:a16="http://schemas.microsoft.com/office/drawing/2014/main" id="{F2AD6730-7B7C-5705-4430-3A2A7A53573F}"/>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7" name="Straight Connector 266">
                    <a:extLst>
                      <a:ext uri="{FF2B5EF4-FFF2-40B4-BE49-F238E27FC236}">
                        <a16:creationId xmlns:a16="http://schemas.microsoft.com/office/drawing/2014/main" id="{97A2EF5E-BC15-E6CE-AD47-7DDAB13BF8C2}"/>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8" name="Straight Connector 267">
                    <a:extLst>
                      <a:ext uri="{FF2B5EF4-FFF2-40B4-BE49-F238E27FC236}">
                        <a16:creationId xmlns:a16="http://schemas.microsoft.com/office/drawing/2014/main" id="{A23345D8-16ED-07A9-05BE-1892BF3BB0D3}"/>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9" name="Straight Connector 268">
                    <a:extLst>
                      <a:ext uri="{FF2B5EF4-FFF2-40B4-BE49-F238E27FC236}">
                        <a16:creationId xmlns:a16="http://schemas.microsoft.com/office/drawing/2014/main" id="{5534BA7D-7512-9B14-83A5-24D7BAAAB22D}"/>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70" name="Straight Connector 269">
                    <a:extLst>
                      <a:ext uri="{FF2B5EF4-FFF2-40B4-BE49-F238E27FC236}">
                        <a16:creationId xmlns:a16="http://schemas.microsoft.com/office/drawing/2014/main" id="{19E06C96-2294-3691-CD83-AA69BA746022}"/>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260" name="Group 259">
                  <a:extLst>
                    <a:ext uri="{FF2B5EF4-FFF2-40B4-BE49-F238E27FC236}">
                      <a16:creationId xmlns:a16="http://schemas.microsoft.com/office/drawing/2014/main" id="{4AE5914E-92D5-1E06-E37E-3040184F83F3}"/>
                    </a:ext>
                  </a:extLst>
                </p:cNvPr>
                <p:cNvGrpSpPr/>
                <p:nvPr/>
              </p:nvGrpSpPr>
              <p:grpSpPr>
                <a:xfrm rot="5400000">
                  <a:off x="1351219" y="2855410"/>
                  <a:ext cx="1848039" cy="1306457"/>
                  <a:chOff x="4191000" y="1493731"/>
                  <a:chExt cx="1524000" cy="793930"/>
                </a:xfrm>
                <a:grpFill/>
              </p:grpSpPr>
              <p:cxnSp>
                <p:nvCxnSpPr>
                  <p:cNvPr id="261" name="Straight Connector 260">
                    <a:extLst>
                      <a:ext uri="{FF2B5EF4-FFF2-40B4-BE49-F238E27FC236}">
                        <a16:creationId xmlns:a16="http://schemas.microsoft.com/office/drawing/2014/main" id="{A5114C94-6791-0FDD-735D-A685D369D371}"/>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2" name="Straight Connector 261">
                    <a:extLst>
                      <a:ext uri="{FF2B5EF4-FFF2-40B4-BE49-F238E27FC236}">
                        <a16:creationId xmlns:a16="http://schemas.microsoft.com/office/drawing/2014/main" id="{12CA25D9-BD97-6CD1-7541-6D8DB58CB57A}"/>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3" name="Straight Connector 262">
                    <a:extLst>
                      <a:ext uri="{FF2B5EF4-FFF2-40B4-BE49-F238E27FC236}">
                        <a16:creationId xmlns:a16="http://schemas.microsoft.com/office/drawing/2014/main" id="{D1B1FBF3-87B1-89D6-F0AC-2646719E3A18}"/>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4" name="Straight Connector 263">
                    <a:extLst>
                      <a:ext uri="{FF2B5EF4-FFF2-40B4-BE49-F238E27FC236}">
                        <a16:creationId xmlns:a16="http://schemas.microsoft.com/office/drawing/2014/main" id="{70854C59-0E69-B2FF-9AE1-195C76E625B5}"/>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5" name="Straight Connector 264">
                    <a:extLst>
                      <a:ext uri="{FF2B5EF4-FFF2-40B4-BE49-F238E27FC236}">
                        <a16:creationId xmlns:a16="http://schemas.microsoft.com/office/drawing/2014/main" id="{B9F1134E-2AA1-E91F-7124-C29048BD5CF5}"/>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30" name="Group 229">
                <a:extLst>
                  <a:ext uri="{FF2B5EF4-FFF2-40B4-BE49-F238E27FC236}">
                    <a16:creationId xmlns:a16="http://schemas.microsoft.com/office/drawing/2014/main" id="{4F8BCDE0-10FC-B987-181F-065F89B8821A}"/>
                  </a:ext>
                </a:extLst>
              </p:cNvPr>
              <p:cNvGrpSpPr/>
              <p:nvPr/>
            </p:nvGrpSpPr>
            <p:grpSpPr>
              <a:xfrm>
                <a:off x="1666854" y="2673769"/>
                <a:ext cx="1745926" cy="1643625"/>
                <a:chOff x="1282885" y="2540415"/>
                <a:chExt cx="1964469" cy="1936433"/>
              </a:xfrm>
              <a:solidFill>
                <a:srgbClr val="00B050"/>
              </a:solidFill>
            </p:grpSpPr>
            <p:sp>
              <p:nvSpPr>
                <p:cNvPr id="245" name="Rectangle 244">
                  <a:extLst>
                    <a:ext uri="{FF2B5EF4-FFF2-40B4-BE49-F238E27FC236}">
                      <a16:creationId xmlns:a16="http://schemas.microsoft.com/office/drawing/2014/main" id="{B6246C72-C6EF-8E4E-CE09-8B3B44332E03}"/>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46" name="Group 245">
                  <a:extLst>
                    <a:ext uri="{FF2B5EF4-FFF2-40B4-BE49-F238E27FC236}">
                      <a16:creationId xmlns:a16="http://schemas.microsoft.com/office/drawing/2014/main" id="{45004FDD-FEB3-77CB-A890-4C55C5174262}"/>
                    </a:ext>
                  </a:extLst>
                </p:cNvPr>
                <p:cNvGrpSpPr/>
                <p:nvPr/>
              </p:nvGrpSpPr>
              <p:grpSpPr>
                <a:xfrm>
                  <a:off x="1282885" y="2855864"/>
                  <a:ext cx="1964469" cy="1284208"/>
                  <a:chOff x="1282885" y="2855864"/>
                  <a:chExt cx="1964469" cy="1284208"/>
                </a:xfrm>
                <a:grpFill/>
              </p:grpSpPr>
              <p:cxnSp>
                <p:nvCxnSpPr>
                  <p:cNvPr id="253" name="Straight Connector 252">
                    <a:extLst>
                      <a:ext uri="{FF2B5EF4-FFF2-40B4-BE49-F238E27FC236}">
                        <a16:creationId xmlns:a16="http://schemas.microsoft.com/office/drawing/2014/main" id="{3AED84A2-D945-9914-763D-CF51454E5DBA}"/>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54" name="Straight Connector 253">
                    <a:extLst>
                      <a:ext uri="{FF2B5EF4-FFF2-40B4-BE49-F238E27FC236}">
                        <a16:creationId xmlns:a16="http://schemas.microsoft.com/office/drawing/2014/main" id="{961B0062-BA51-E4AA-3D85-A741C1498777}"/>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55" name="Straight Connector 254">
                    <a:extLst>
                      <a:ext uri="{FF2B5EF4-FFF2-40B4-BE49-F238E27FC236}">
                        <a16:creationId xmlns:a16="http://schemas.microsoft.com/office/drawing/2014/main" id="{828C4FEE-9E5F-3035-E0F2-5E92AFA4D3E4}"/>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56" name="Straight Connector 255">
                    <a:extLst>
                      <a:ext uri="{FF2B5EF4-FFF2-40B4-BE49-F238E27FC236}">
                        <a16:creationId xmlns:a16="http://schemas.microsoft.com/office/drawing/2014/main" id="{C3423B48-D37D-49B3-2531-5EFE1E0418D6}"/>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57" name="Straight Connector 256">
                    <a:extLst>
                      <a:ext uri="{FF2B5EF4-FFF2-40B4-BE49-F238E27FC236}">
                        <a16:creationId xmlns:a16="http://schemas.microsoft.com/office/drawing/2014/main" id="{7E4EDFC8-A6D0-B71A-84DC-DCE81B3C1433}"/>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247" name="Group 246">
                  <a:extLst>
                    <a:ext uri="{FF2B5EF4-FFF2-40B4-BE49-F238E27FC236}">
                      <a16:creationId xmlns:a16="http://schemas.microsoft.com/office/drawing/2014/main" id="{8EED4168-DE06-DFFE-F051-1351D9D31A05}"/>
                    </a:ext>
                  </a:extLst>
                </p:cNvPr>
                <p:cNvGrpSpPr/>
                <p:nvPr/>
              </p:nvGrpSpPr>
              <p:grpSpPr>
                <a:xfrm rot="5400000">
                  <a:off x="1351219" y="2855410"/>
                  <a:ext cx="1848039" cy="1306457"/>
                  <a:chOff x="4191000" y="1493731"/>
                  <a:chExt cx="1524000" cy="793930"/>
                </a:xfrm>
                <a:grpFill/>
              </p:grpSpPr>
              <p:cxnSp>
                <p:nvCxnSpPr>
                  <p:cNvPr id="248" name="Straight Connector 247">
                    <a:extLst>
                      <a:ext uri="{FF2B5EF4-FFF2-40B4-BE49-F238E27FC236}">
                        <a16:creationId xmlns:a16="http://schemas.microsoft.com/office/drawing/2014/main" id="{0045A811-10E8-B9B0-D705-9F12FBB709C7}"/>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49" name="Straight Connector 248">
                    <a:extLst>
                      <a:ext uri="{FF2B5EF4-FFF2-40B4-BE49-F238E27FC236}">
                        <a16:creationId xmlns:a16="http://schemas.microsoft.com/office/drawing/2014/main" id="{DCC0B677-FC8C-A131-D80A-2109503AD210}"/>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50" name="Straight Connector 249">
                    <a:extLst>
                      <a:ext uri="{FF2B5EF4-FFF2-40B4-BE49-F238E27FC236}">
                        <a16:creationId xmlns:a16="http://schemas.microsoft.com/office/drawing/2014/main" id="{FF1BBD33-E00F-FEA2-C43D-CBBECC57F7CA}"/>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51" name="Straight Connector 250">
                    <a:extLst>
                      <a:ext uri="{FF2B5EF4-FFF2-40B4-BE49-F238E27FC236}">
                        <a16:creationId xmlns:a16="http://schemas.microsoft.com/office/drawing/2014/main" id="{6C579BB8-D0CB-FE1A-BF5D-2E086AFC7F32}"/>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52" name="Straight Connector 251">
                    <a:extLst>
                      <a:ext uri="{FF2B5EF4-FFF2-40B4-BE49-F238E27FC236}">
                        <a16:creationId xmlns:a16="http://schemas.microsoft.com/office/drawing/2014/main" id="{F355BA41-FA63-EB4A-5D85-7762C3E2A96D}"/>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31" name="Group 230">
                <a:extLst>
                  <a:ext uri="{FF2B5EF4-FFF2-40B4-BE49-F238E27FC236}">
                    <a16:creationId xmlns:a16="http://schemas.microsoft.com/office/drawing/2014/main" id="{2C4074B1-E6CD-89B5-1A1F-9B451A26EE27}"/>
                  </a:ext>
                </a:extLst>
              </p:cNvPr>
              <p:cNvGrpSpPr/>
              <p:nvPr/>
            </p:nvGrpSpPr>
            <p:grpSpPr>
              <a:xfrm>
                <a:off x="1530712" y="2827513"/>
                <a:ext cx="1745926" cy="1643625"/>
                <a:chOff x="1282885" y="2540415"/>
                <a:chExt cx="1964469" cy="1936433"/>
              </a:xfrm>
            </p:grpSpPr>
            <p:sp>
              <p:nvSpPr>
                <p:cNvPr id="232" name="Rectangle 231">
                  <a:extLst>
                    <a:ext uri="{FF2B5EF4-FFF2-40B4-BE49-F238E27FC236}">
                      <a16:creationId xmlns:a16="http://schemas.microsoft.com/office/drawing/2014/main" id="{21D566C0-DC42-B6CC-DD8D-E2F368EBA1F7}"/>
                    </a:ext>
                  </a:extLst>
                </p:cNvPr>
                <p:cNvSpPr/>
                <p:nvPr/>
              </p:nvSpPr>
              <p:spPr bwMode="auto">
                <a:xfrm>
                  <a:off x="1282886" y="2540415"/>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33" name="Group 232">
                  <a:extLst>
                    <a:ext uri="{FF2B5EF4-FFF2-40B4-BE49-F238E27FC236}">
                      <a16:creationId xmlns:a16="http://schemas.microsoft.com/office/drawing/2014/main" id="{BE543CD8-FE6E-807B-787D-A8B17171383F}"/>
                    </a:ext>
                  </a:extLst>
                </p:cNvPr>
                <p:cNvGrpSpPr/>
                <p:nvPr/>
              </p:nvGrpSpPr>
              <p:grpSpPr>
                <a:xfrm>
                  <a:off x="1282885" y="2855864"/>
                  <a:ext cx="1964469" cy="1284208"/>
                  <a:chOff x="1282885" y="2855864"/>
                  <a:chExt cx="1964469" cy="1284208"/>
                </a:xfrm>
              </p:grpSpPr>
              <p:cxnSp>
                <p:nvCxnSpPr>
                  <p:cNvPr id="240" name="Straight Connector 239">
                    <a:extLst>
                      <a:ext uri="{FF2B5EF4-FFF2-40B4-BE49-F238E27FC236}">
                        <a16:creationId xmlns:a16="http://schemas.microsoft.com/office/drawing/2014/main" id="{CE257631-7155-C999-B3A7-9BA311921041}"/>
                      </a:ext>
                    </a:extLst>
                  </p:cNvPr>
                  <p:cNvCxnSpPr/>
                  <p:nvPr/>
                </p:nvCxnSpPr>
                <p:spPr bwMode="auto">
                  <a:xfrm>
                    <a:off x="1282886" y="2855864"/>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1" name="Straight Connector 240">
                    <a:extLst>
                      <a:ext uri="{FF2B5EF4-FFF2-40B4-BE49-F238E27FC236}">
                        <a16:creationId xmlns:a16="http://schemas.microsoft.com/office/drawing/2014/main" id="{8A480F4B-29B7-DF12-B340-B8B40893814F}"/>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2" name="Straight Connector 241">
                    <a:extLst>
                      <a:ext uri="{FF2B5EF4-FFF2-40B4-BE49-F238E27FC236}">
                        <a16:creationId xmlns:a16="http://schemas.microsoft.com/office/drawing/2014/main" id="{2E9E0549-77F4-ED31-76D1-5C473973A9A3}"/>
                      </a:ext>
                    </a:extLst>
                  </p:cNvPr>
                  <p:cNvCxnSpPr/>
                  <p:nvPr/>
                </p:nvCxnSpPr>
                <p:spPr bwMode="auto">
                  <a:xfrm>
                    <a:off x="1282886" y="3497968"/>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3" name="Straight Connector 242">
                    <a:extLst>
                      <a:ext uri="{FF2B5EF4-FFF2-40B4-BE49-F238E27FC236}">
                        <a16:creationId xmlns:a16="http://schemas.microsoft.com/office/drawing/2014/main" id="{01B0353D-21FB-043A-D1A2-0A70BBEE6A7A}"/>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4" name="Straight Connector 243">
                    <a:extLst>
                      <a:ext uri="{FF2B5EF4-FFF2-40B4-BE49-F238E27FC236}">
                        <a16:creationId xmlns:a16="http://schemas.microsoft.com/office/drawing/2014/main" id="{769D76F1-D870-3471-AE25-400A1C74812F}"/>
                      </a:ext>
                    </a:extLst>
                  </p:cNvPr>
                  <p:cNvCxnSpPr/>
                  <p:nvPr/>
                </p:nvCxnSpPr>
                <p:spPr bwMode="auto">
                  <a:xfrm>
                    <a:off x="1282886" y="4140072"/>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34" name="Group 233">
                  <a:extLst>
                    <a:ext uri="{FF2B5EF4-FFF2-40B4-BE49-F238E27FC236}">
                      <a16:creationId xmlns:a16="http://schemas.microsoft.com/office/drawing/2014/main" id="{DE91CDD1-5D23-8B79-AAC0-622C73D7A56B}"/>
                    </a:ext>
                  </a:extLst>
                </p:cNvPr>
                <p:cNvGrpSpPr/>
                <p:nvPr/>
              </p:nvGrpSpPr>
              <p:grpSpPr>
                <a:xfrm rot="5400000">
                  <a:off x="1351219" y="2855410"/>
                  <a:ext cx="1848039" cy="1306457"/>
                  <a:chOff x="4191000" y="1493731"/>
                  <a:chExt cx="1524000" cy="793930"/>
                </a:xfrm>
                <a:solidFill>
                  <a:srgbClr val="FF0000"/>
                </a:solidFill>
              </p:grpSpPr>
              <p:cxnSp>
                <p:nvCxnSpPr>
                  <p:cNvPr id="235" name="Straight Connector 234">
                    <a:extLst>
                      <a:ext uri="{FF2B5EF4-FFF2-40B4-BE49-F238E27FC236}">
                        <a16:creationId xmlns:a16="http://schemas.microsoft.com/office/drawing/2014/main" id="{F0364DF0-9BE6-726B-BDBA-3E25EA21369C}"/>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36" name="Straight Connector 235">
                    <a:extLst>
                      <a:ext uri="{FF2B5EF4-FFF2-40B4-BE49-F238E27FC236}">
                        <a16:creationId xmlns:a16="http://schemas.microsoft.com/office/drawing/2014/main" id="{F82CAE6D-C712-3F21-3FB7-52FA2211CF26}"/>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37" name="Straight Connector 236">
                    <a:extLst>
                      <a:ext uri="{FF2B5EF4-FFF2-40B4-BE49-F238E27FC236}">
                        <a16:creationId xmlns:a16="http://schemas.microsoft.com/office/drawing/2014/main" id="{A78283E9-03C5-60D1-0D74-17DF97E997F9}"/>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38" name="Straight Connector 237">
                    <a:extLst>
                      <a:ext uri="{FF2B5EF4-FFF2-40B4-BE49-F238E27FC236}">
                        <a16:creationId xmlns:a16="http://schemas.microsoft.com/office/drawing/2014/main" id="{751B7888-4C30-8B8C-7C6D-2FEB48CF7883}"/>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39" name="Straight Connector 238">
                    <a:extLst>
                      <a:ext uri="{FF2B5EF4-FFF2-40B4-BE49-F238E27FC236}">
                        <a16:creationId xmlns:a16="http://schemas.microsoft.com/office/drawing/2014/main" id="{8561F455-EABE-76A0-99D8-361A2DE3F384}"/>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grpSp>
          <p:nvGrpSpPr>
            <p:cNvPr id="271" name="Group 270">
              <a:extLst>
                <a:ext uri="{FF2B5EF4-FFF2-40B4-BE49-F238E27FC236}">
                  <a16:creationId xmlns:a16="http://schemas.microsoft.com/office/drawing/2014/main" id="{57FEC9B8-B133-B124-0A79-41582ED77D92}"/>
                </a:ext>
              </a:extLst>
            </p:cNvPr>
            <p:cNvGrpSpPr/>
            <p:nvPr/>
          </p:nvGrpSpPr>
          <p:grpSpPr>
            <a:xfrm>
              <a:off x="279175" y="2546853"/>
              <a:ext cx="481939" cy="1021802"/>
              <a:chOff x="3596388" y="1169861"/>
              <a:chExt cx="688791" cy="1338132"/>
            </a:xfrm>
          </p:grpSpPr>
          <p:sp>
            <p:nvSpPr>
              <p:cNvPr id="272" name="Cube 271">
                <a:extLst>
                  <a:ext uri="{FF2B5EF4-FFF2-40B4-BE49-F238E27FC236}">
                    <a16:creationId xmlns:a16="http://schemas.microsoft.com/office/drawing/2014/main" id="{F4F61389-603F-664E-C68E-686ECF2621F1}"/>
                  </a:ext>
                </a:extLst>
              </p:cNvPr>
              <p:cNvSpPr/>
              <p:nvPr/>
            </p:nvSpPr>
            <p:spPr bwMode="auto">
              <a:xfrm>
                <a:off x="3799341" y="1527489"/>
                <a:ext cx="241606" cy="242148"/>
              </a:xfrm>
              <a:prstGeom prst="cube">
                <a:avLst>
                  <a:gd name="adj" fmla="val 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73" name="TextBox 272">
                <a:extLst>
                  <a:ext uri="{FF2B5EF4-FFF2-40B4-BE49-F238E27FC236}">
                    <a16:creationId xmlns:a16="http://schemas.microsoft.com/office/drawing/2014/main" id="{C7F0E671-C35D-2927-8152-14D9A583E113}"/>
                  </a:ext>
                </a:extLst>
              </p:cNvPr>
              <p:cNvSpPr txBox="1"/>
              <p:nvPr/>
            </p:nvSpPr>
            <p:spPr>
              <a:xfrm>
                <a:off x="3616721" y="1169861"/>
                <a:ext cx="668458" cy="376188"/>
              </a:xfrm>
              <a:prstGeom prst="rect">
                <a:avLst/>
              </a:prstGeom>
              <a:noFill/>
              <a:ln w="12700">
                <a:noFill/>
              </a:ln>
            </p:spPr>
            <p:txBody>
              <a:bodyPr wrap="square" lIns="0" tIns="0" rIns="0" bIns="0" rtlCol="0">
                <a:spAutoFit/>
              </a:bodyPr>
              <a:lstStyle/>
              <a:p>
                <a:pPr algn="ctr"/>
                <a:r>
                  <a:rPr lang="en-US" sz="1400" baseline="30000" dirty="0"/>
                  <a:t>Conv</a:t>
                </a:r>
                <a:br>
                  <a:rPr lang="en-US" sz="1400" baseline="30000" dirty="0"/>
                </a:br>
                <a:r>
                  <a:rPr lang="en-US" sz="1400" baseline="30000" dirty="0"/>
                  <a:t>Filter</a:t>
                </a:r>
              </a:p>
            </p:txBody>
          </p:sp>
          <p:sp>
            <p:nvSpPr>
              <p:cNvPr id="274" name="TextBox 273">
                <a:extLst>
                  <a:ext uri="{FF2B5EF4-FFF2-40B4-BE49-F238E27FC236}">
                    <a16:creationId xmlns:a16="http://schemas.microsoft.com/office/drawing/2014/main" id="{A50CD48F-832D-7381-5275-FF0561AAF1AF}"/>
                  </a:ext>
                </a:extLst>
              </p:cNvPr>
              <p:cNvSpPr txBox="1"/>
              <p:nvPr/>
            </p:nvSpPr>
            <p:spPr>
              <a:xfrm>
                <a:off x="3596388" y="1943712"/>
                <a:ext cx="679589" cy="564281"/>
              </a:xfrm>
              <a:prstGeom prst="rect">
                <a:avLst/>
              </a:prstGeom>
              <a:noFill/>
            </p:spPr>
            <p:txBody>
              <a:bodyPr wrap="square" lIns="0" tIns="0" rIns="0" bIns="0">
                <a:spAutoFit/>
              </a:bodyPr>
              <a:lstStyle/>
              <a:p>
                <a:pPr algn="ctr"/>
                <a:r>
                  <a:rPr lang="en-US" sz="1400" dirty="0"/>
                  <a:t>3x3 </a:t>
                </a:r>
              </a:p>
              <a:p>
                <a:pPr algn="ctr"/>
                <a:r>
                  <a:rPr lang="en-US" sz="1400" dirty="0"/>
                  <a:t>same</a:t>
                </a:r>
              </a:p>
            </p:txBody>
          </p:sp>
          <p:cxnSp>
            <p:nvCxnSpPr>
              <p:cNvPr id="275" name="Straight Arrow Connector 274">
                <a:extLst>
                  <a:ext uri="{FF2B5EF4-FFF2-40B4-BE49-F238E27FC236}">
                    <a16:creationId xmlns:a16="http://schemas.microsoft.com/office/drawing/2014/main" id="{BE6E03F3-192B-7C8E-808A-F65EE4BF0044}"/>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6" name="Group 275">
              <a:extLst>
                <a:ext uri="{FF2B5EF4-FFF2-40B4-BE49-F238E27FC236}">
                  <a16:creationId xmlns:a16="http://schemas.microsoft.com/office/drawing/2014/main" id="{410AF44E-C8EA-E5EB-FB61-156BBFA726A0}"/>
                </a:ext>
              </a:extLst>
            </p:cNvPr>
            <p:cNvGrpSpPr/>
            <p:nvPr/>
          </p:nvGrpSpPr>
          <p:grpSpPr>
            <a:xfrm>
              <a:off x="864426" y="2364999"/>
              <a:ext cx="883131" cy="1249120"/>
              <a:chOff x="4549266" y="1003846"/>
              <a:chExt cx="1262177" cy="1635822"/>
            </a:xfrm>
          </p:grpSpPr>
          <p:sp>
            <p:nvSpPr>
              <p:cNvPr id="277" name="Cube 276">
                <a:extLst>
                  <a:ext uri="{FF2B5EF4-FFF2-40B4-BE49-F238E27FC236}">
                    <a16:creationId xmlns:a16="http://schemas.microsoft.com/office/drawing/2014/main" id="{A44740CE-D9D4-240F-7485-E4ED7689323C}"/>
                  </a:ext>
                </a:extLst>
              </p:cNvPr>
              <p:cNvSpPr/>
              <p:nvPr/>
            </p:nvSpPr>
            <p:spPr bwMode="auto">
              <a:xfrm>
                <a:off x="4648687" y="1530400"/>
                <a:ext cx="838200" cy="762000"/>
              </a:xfrm>
              <a:prstGeom prst="cube">
                <a:avLst>
                  <a:gd name="adj" fmla="val 6875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78" name="TextBox 277">
                <a:extLst>
                  <a:ext uri="{FF2B5EF4-FFF2-40B4-BE49-F238E27FC236}">
                    <a16:creationId xmlns:a16="http://schemas.microsoft.com/office/drawing/2014/main" id="{B1788899-D496-C1B1-F60C-B5B70C08524A}"/>
                  </a:ext>
                </a:extLst>
              </p:cNvPr>
              <p:cNvSpPr txBox="1"/>
              <p:nvPr/>
            </p:nvSpPr>
            <p:spPr>
              <a:xfrm>
                <a:off x="4549266" y="1003846"/>
                <a:ext cx="1262177" cy="362752"/>
              </a:xfrm>
              <a:prstGeom prst="rect">
                <a:avLst/>
              </a:prstGeom>
              <a:noFill/>
              <a:ln w="12700">
                <a:noFill/>
              </a:ln>
            </p:spPr>
            <p:txBody>
              <a:bodyPr wrap="square" lIns="0" tIns="0" rIns="0" bIns="0" rtlCol="0">
                <a:spAutoFit/>
              </a:bodyPr>
              <a:lstStyle/>
              <a:p>
                <a:r>
                  <a:rPr lang="en-US" dirty="0"/>
                  <a:t>CONV 4</a:t>
                </a:r>
              </a:p>
            </p:txBody>
          </p:sp>
          <p:sp>
            <p:nvSpPr>
              <p:cNvPr id="279" name="TextBox 278">
                <a:extLst>
                  <a:ext uri="{FF2B5EF4-FFF2-40B4-BE49-F238E27FC236}">
                    <a16:creationId xmlns:a16="http://schemas.microsoft.com/office/drawing/2014/main" id="{72D9EEF4-56CF-4694-7FEB-B74AF7A2E8F7}"/>
                  </a:ext>
                </a:extLst>
              </p:cNvPr>
              <p:cNvSpPr txBox="1"/>
              <p:nvPr/>
            </p:nvSpPr>
            <p:spPr>
              <a:xfrm>
                <a:off x="4563514" y="2357527"/>
                <a:ext cx="1247929" cy="282141"/>
              </a:xfrm>
              <a:prstGeom prst="rect">
                <a:avLst/>
              </a:prstGeom>
              <a:noFill/>
            </p:spPr>
            <p:txBody>
              <a:bodyPr wrap="square" lIns="0" tIns="0" rIns="0" bIns="0">
                <a:spAutoFit/>
              </a:bodyPr>
              <a:lstStyle/>
              <a:p>
                <a:r>
                  <a:rPr lang="en-US" sz="1400" dirty="0"/>
                  <a:t>13x13x384 </a:t>
                </a:r>
              </a:p>
            </p:txBody>
          </p:sp>
        </p:grpSp>
        <p:grpSp>
          <p:nvGrpSpPr>
            <p:cNvPr id="280" name="Group 279">
              <a:extLst>
                <a:ext uri="{FF2B5EF4-FFF2-40B4-BE49-F238E27FC236}">
                  <a16:creationId xmlns:a16="http://schemas.microsoft.com/office/drawing/2014/main" id="{CFC512B3-7355-C30D-963B-594BD4565FEF}"/>
                </a:ext>
              </a:extLst>
            </p:cNvPr>
            <p:cNvGrpSpPr/>
            <p:nvPr/>
          </p:nvGrpSpPr>
          <p:grpSpPr>
            <a:xfrm>
              <a:off x="1860122" y="2567703"/>
              <a:ext cx="471531" cy="1030754"/>
              <a:chOff x="3611263" y="1169861"/>
              <a:chExt cx="673916" cy="1349855"/>
            </a:xfrm>
          </p:grpSpPr>
          <p:sp>
            <p:nvSpPr>
              <p:cNvPr id="281" name="Cube 280">
                <a:extLst>
                  <a:ext uri="{FF2B5EF4-FFF2-40B4-BE49-F238E27FC236}">
                    <a16:creationId xmlns:a16="http://schemas.microsoft.com/office/drawing/2014/main" id="{D732C11D-68F8-91D5-0A35-9AD8889852DF}"/>
                  </a:ext>
                </a:extLst>
              </p:cNvPr>
              <p:cNvSpPr/>
              <p:nvPr/>
            </p:nvSpPr>
            <p:spPr bwMode="auto">
              <a:xfrm>
                <a:off x="3799341" y="1527489"/>
                <a:ext cx="241606" cy="242148"/>
              </a:xfrm>
              <a:prstGeom prst="cube">
                <a:avLst>
                  <a:gd name="adj" fmla="val 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82" name="TextBox 281">
                <a:extLst>
                  <a:ext uri="{FF2B5EF4-FFF2-40B4-BE49-F238E27FC236}">
                    <a16:creationId xmlns:a16="http://schemas.microsoft.com/office/drawing/2014/main" id="{F49BEF19-7ACB-C838-7793-2D632189E4A0}"/>
                  </a:ext>
                </a:extLst>
              </p:cNvPr>
              <p:cNvSpPr txBox="1"/>
              <p:nvPr/>
            </p:nvSpPr>
            <p:spPr>
              <a:xfrm>
                <a:off x="3616721" y="1169861"/>
                <a:ext cx="668458" cy="376188"/>
              </a:xfrm>
              <a:prstGeom prst="rect">
                <a:avLst/>
              </a:prstGeom>
              <a:noFill/>
              <a:ln w="12700">
                <a:noFill/>
              </a:ln>
            </p:spPr>
            <p:txBody>
              <a:bodyPr wrap="square" lIns="0" tIns="0" rIns="0" bIns="0" rtlCol="0">
                <a:spAutoFit/>
              </a:bodyPr>
              <a:lstStyle/>
              <a:p>
                <a:pPr algn="ctr"/>
                <a:r>
                  <a:rPr lang="en-US" sz="1400" baseline="30000" dirty="0"/>
                  <a:t>Conv</a:t>
                </a:r>
                <a:br>
                  <a:rPr lang="en-US" sz="1400" baseline="30000" dirty="0"/>
                </a:br>
                <a:r>
                  <a:rPr lang="en-US" sz="1400" baseline="30000" dirty="0"/>
                  <a:t>Filter</a:t>
                </a:r>
              </a:p>
            </p:txBody>
          </p:sp>
          <p:sp>
            <p:nvSpPr>
              <p:cNvPr id="283" name="TextBox 282">
                <a:extLst>
                  <a:ext uri="{FF2B5EF4-FFF2-40B4-BE49-F238E27FC236}">
                    <a16:creationId xmlns:a16="http://schemas.microsoft.com/office/drawing/2014/main" id="{6FDBC45D-1FF9-F779-1728-A974C448A9B9}"/>
                  </a:ext>
                </a:extLst>
              </p:cNvPr>
              <p:cNvSpPr txBox="1"/>
              <p:nvPr/>
            </p:nvSpPr>
            <p:spPr>
              <a:xfrm>
                <a:off x="3634259" y="1955435"/>
                <a:ext cx="638789" cy="564281"/>
              </a:xfrm>
              <a:prstGeom prst="rect">
                <a:avLst/>
              </a:prstGeom>
              <a:noFill/>
            </p:spPr>
            <p:txBody>
              <a:bodyPr wrap="square" lIns="0" tIns="0" rIns="0" bIns="0">
                <a:spAutoFit/>
              </a:bodyPr>
              <a:lstStyle/>
              <a:p>
                <a:pPr algn="ctr"/>
                <a:r>
                  <a:rPr lang="en-US" sz="1400" dirty="0"/>
                  <a:t>3x3 </a:t>
                </a:r>
              </a:p>
              <a:p>
                <a:pPr algn="ctr"/>
                <a:r>
                  <a:rPr lang="en-US" sz="1400" dirty="0"/>
                  <a:t>same</a:t>
                </a:r>
              </a:p>
            </p:txBody>
          </p:sp>
          <p:cxnSp>
            <p:nvCxnSpPr>
              <p:cNvPr id="284" name="Straight Arrow Connector 283">
                <a:extLst>
                  <a:ext uri="{FF2B5EF4-FFF2-40B4-BE49-F238E27FC236}">
                    <a16:creationId xmlns:a16="http://schemas.microsoft.com/office/drawing/2014/main" id="{9FF64122-5A77-50D5-FF89-0DB68F6396A8}"/>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5" name="Group 284">
              <a:extLst>
                <a:ext uri="{FF2B5EF4-FFF2-40B4-BE49-F238E27FC236}">
                  <a16:creationId xmlns:a16="http://schemas.microsoft.com/office/drawing/2014/main" id="{9832913A-FB84-E7BF-2379-883A6537840A}"/>
                </a:ext>
              </a:extLst>
            </p:cNvPr>
            <p:cNvGrpSpPr/>
            <p:nvPr/>
          </p:nvGrpSpPr>
          <p:grpSpPr>
            <a:xfrm>
              <a:off x="2434966" y="2385849"/>
              <a:ext cx="883131" cy="1249120"/>
              <a:chOff x="4549266" y="1003846"/>
              <a:chExt cx="1262177" cy="1635822"/>
            </a:xfrm>
          </p:grpSpPr>
          <p:sp>
            <p:nvSpPr>
              <p:cNvPr id="286" name="Cube 285">
                <a:extLst>
                  <a:ext uri="{FF2B5EF4-FFF2-40B4-BE49-F238E27FC236}">
                    <a16:creationId xmlns:a16="http://schemas.microsoft.com/office/drawing/2014/main" id="{D0BB5DCA-56FA-3F0B-6D2E-305809972616}"/>
                  </a:ext>
                </a:extLst>
              </p:cNvPr>
              <p:cNvSpPr/>
              <p:nvPr/>
            </p:nvSpPr>
            <p:spPr bwMode="auto">
              <a:xfrm>
                <a:off x="4648687" y="1530400"/>
                <a:ext cx="838200" cy="762000"/>
              </a:xfrm>
              <a:prstGeom prst="cube">
                <a:avLst>
                  <a:gd name="adj" fmla="val 6875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87" name="TextBox 286">
                <a:extLst>
                  <a:ext uri="{FF2B5EF4-FFF2-40B4-BE49-F238E27FC236}">
                    <a16:creationId xmlns:a16="http://schemas.microsoft.com/office/drawing/2014/main" id="{C06B00C2-A102-4150-9208-7469B50A5CD8}"/>
                  </a:ext>
                </a:extLst>
              </p:cNvPr>
              <p:cNvSpPr txBox="1"/>
              <p:nvPr/>
            </p:nvSpPr>
            <p:spPr>
              <a:xfrm>
                <a:off x="4549266" y="1003846"/>
                <a:ext cx="1262177" cy="362752"/>
              </a:xfrm>
              <a:prstGeom prst="rect">
                <a:avLst/>
              </a:prstGeom>
              <a:noFill/>
              <a:ln w="12700">
                <a:noFill/>
              </a:ln>
            </p:spPr>
            <p:txBody>
              <a:bodyPr wrap="square" lIns="0" tIns="0" rIns="0" bIns="0" rtlCol="0">
                <a:spAutoFit/>
              </a:bodyPr>
              <a:lstStyle/>
              <a:p>
                <a:r>
                  <a:rPr lang="en-US" dirty="0"/>
                  <a:t>CONV 5</a:t>
                </a:r>
              </a:p>
            </p:txBody>
          </p:sp>
          <p:sp>
            <p:nvSpPr>
              <p:cNvPr id="288" name="TextBox 287">
                <a:extLst>
                  <a:ext uri="{FF2B5EF4-FFF2-40B4-BE49-F238E27FC236}">
                    <a16:creationId xmlns:a16="http://schemas.microsoft.com/office/drawing/2014/main" id="{1AEF7297-D413-93B4-52E6-A05F81EA751D}"/>
                  </a:ext>
                </a:extLst>
              </p:cNvPr>
              <p:cNvSpPr txBox="1"/>
              <p:nvPr/>
            </p:nvSpPr>
            <p:spPr>
              <a:xfrm>
                <a:off x="4563514" y="2357527"/>
                <a:ext cx="1247929" cy="282141"/>
              </a:xfrm>
              <a:prstGeom prst="rect">
                <a:avLst/>
              </a:prstGeom>
              <a:noFill/>
            </p:spPr>
            <p:txBody>
              <a:bodyPr wrap="square" lIns="0" tIns="0" rIns="0" bIns="0">
                <a:spAutoFit/>
              </a:bodyPr>
              <a:lstStyle/>
              <a:p>
                <a:r>
                  <a:rPr lang="en-US" sz="1400" dirty="0"/>
                  <a:t>13x13x384 </a:t>
                </a:r>
              </a:p>
            </p:txBody>
          </p:sp>
        </p:grpSp>
        <p:grpSp>
          <p:nvGrpSpPr>
            <p:cNvPr id="289" name="Group 288">
              <a:extLst>
                <a:ext uri="{FF2B5EF4-FFF2-40B4-BE49-F238E27FC236}">
                  <a16:creationId xmlns:a16="http://schemas.microsoft.com/office/drawing/2014/main" id="{B9C1088A-AAA7-6421-761F-D636468F73EE}"/>
                </a:ext>
              </a:extLst>
            </p:cNvPr>
            <p:cNvGrpSpPr/>
            <p:nvPr/>
          </p:nvGrpSpPr>
          <p:grpSpPr>
            <a:xfrm>
              <a:off x="3499462" y="2482972"/>
              <a:ext cx="476595" cy="1151997"/>
              <a:chOff x="3580586" y="997990"/>
              <a:chExt cx="681154" cy="1508633"/>
            </a:xfrm>
          </p:grpSpPr>
          <p:sp>
            <p:nvSpPr>
              <p:cNvPr id="290" name="Cube 289">
                <a:extLst>
                  <a:ext uri="{FF2B5EF4-FFF2-40B4-BE49-F238E27FC236}">
                    <a16:creationId xmlns:a16="http://schemas.microsoft.com/office/drawing/2014/main" id="{26FF50F7-6F97-9713-333B-0F5B25605617}"/>
                  </a:ext>
                </a:extLst>
              </p:cNvPr>
              <p:cNvSpPr/>
              <p:nvPr/>
            </p:nvSpPr>
            <p:spPr bwMode="auto">
              <a:xfrm>
                <a:off x="3799341" y="1527489"/>
                <a:ext cx="241606" cy="242148"/>
              </a:xfrm>
              <a:prstGeom prst="cube">
                <a:avLst>
                  <a:gd name="adj" fmla="val 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91" name="TextBox 290">
                <a:extLst>
                  <a:ext uri="{FF2B5EF4-FFF2-40B4-BE49-F238E27FC236}">
                    <a16:creationId xmlns:a16="http://schemas.microsoft.com/office/drawing/2014/main" id="{0C9247C0-3271-1364-646E-7769316E6314}"/>
                  </a:ext>
                </a:extLst>
              </p:cNvPr>
              <p:cNvSpPr txBox="1"/>
              <p:nvPr/>
            </p:nvSpPr>
            <p:spPr>
              <a:xfrm>
                <a:off x="3580586" y="997990"/>
                <a:ext cx="668458" cy="564281"/>
              </a:xfrm>
              <a:prstGeom prst="rect">
                <a:avLst/>
              </a:prstGeom>
              <a:noFill/>
              <a:ln w="12700">
                <a:noFill/>
              </a:ln>
            </p:spPr>
            <p:txBody>
              <a:bodyPr wrap="square" lIns="0" tIns="0" rIns="0" bIns="0" rtlCol="0">
                <a:spAutoFit/>
              </a:bodyPr>
              <a:lstStyle/>
              <a:p>
                <a:pPr algn="ctr"/>
                <a:r>
                  <a:rPr lang="en-US" sz="1400" baseline="30000" dirty="0"/>
                  <a:t>Max</a:t>
                </a:r>
                <a:br>
                  <a:rPr lang="en-US" sz="1400" baseline="30000" dirty="0"/>
                </a:br>
                <a:r>
                  <a:rPr lang="en-US" sz="1400" baseline="30000" dirty="0"/>
                  <a:t>Pooling</a:t>
                </a:r>
                <a:br>
                  <a:rPr lang="en-US" sz="1400" baseline="30000" dirty="0"/>
                </a:br>
                <a:r>
                  <a:rPr lang="en-US" sz="1400" baseline="30000" dirty="0"/>
                  <a:t>Filter</a:t>
                </a:r>
              </a:p>
            </p:txBody>
          </p:sp>
          <p:sp>
            <p:nvSpPr>
              <p:cNvPr id="292" name="TextBox 291">
                <a:extLst>
                  <a:ext uri="{FF2B5EF4-FFF2-40B4-BE49-F238E27FC236}">
                    <a16:creationId xmlns:a16="http://schemas.microsoft.com/office/drawing/2014/main" id="{04F90FC7-D753-36BF-5B4A-892385C5212B}"/>
                  </a:ext>
                </a:extLst>
              </p:cNvPr>
              <p:cNvSpPr txBox="1"/>
              <p:nvPr/>
            </p:nvSpPr>
            <p:spPr>
              <a:xfrm>
                <a:off x="3735724" y="1942342"/>
                <a:ext cx="481236" cy="564281"/>
              </a:xfrm>
              <a:prstGeom prst="rect">
                <a:avLst/>
              </a:prstGeom>
              <a:noFill/>
            </p:spPr>
            <p:txBody>
              <a:bodyPr wrap="square" lIns="0" tIns="0" rIns="0" bIns="0">
                <a:spAutoFit/>
              </a:bodyPr>
              <a:lstStyle/>
              <a:p>
                <a:r>
                  <a:rPr lang="en-US" sz="1400" dirty="0"/>
                  <a:t>3x3 </a:t>
                </a:r>
              </a:p>
              <a:p>
                <a:r>
                  <a:rPr lang="en-US" sz="1400" dirty="0"/>
                  <a:t>s=2</a:t>
                </a:r>
              </a:p>
            </p:txBody>
          </p:sp>
          <p:cxnSp>
            <p:nvCxnSpPr>
              <p:cNvPr id="293" name="Straight Arrow Connector 292">
                <a:extLst>
                  <a:ext uri="{FF2B5EF4-FFF2-40B4-BE49-F238E27FC236}">
                    <a16:creationId xmlns:a16="http://schemas.microsoft.com/office/drawing/2014/main" id="{1CEC766B-CCE4-1194-0A9E-D2E7CDFCEE53}"/>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4" name="Group 293">
              <a:extLst>
                <a:ext uri="{FF2B5EF4-FFF2-40B4-BE49-F238E27FC236}">
                  <a16:creationId xmlns:a16="http://schemas.microsoft.com/office/drawing/2014/main" id="{07AAF793-53BF-6D45-F0B1-E3BA287088F0}"/>
                </a:ext>
              </a:extLst>
            </p:cNvPr>
            <p:cNvGrpSpPr/>
            <p:nvPr/>
          </p:nvGrpSpPr>
          <p:grpSpPr>
            <a:xfrm>
              <a:off x="4157018" y="2378199"/>
              <a:ext cx="883131" cy="1249120"/>
              <a:chOff x="4549266" y="1003846"/>
              <a:chExt cx="1262177" cy="1635822"/>
            </a:xfrm>
          </p:grpSpPr>
          <p:sp>
            <p:nvSpPr>
              <p:cNvPr id="295" name="Cube 294">
                <a:extLst>
                  <a:ext uri="{FF2B5EF4-FFF2-40B4-BE49-F238E27FC236}">
                    <a16:creationId xmlns:a16="http://schemas.microsoft.com/office/drawing/2014/main" id="{98F1668B-CF86-6E85-F7C2-FF8068C52DB9}"/>
                  </a:ext>
                </a:extLst>
              </p:cNvPr>
              <p:cNvSpPr/>
              <p:nvPr/>
            </p:nvSpPr>
            <p:spPr bwMode="auto">
              <a:xfrm>
                <a:off x="4648687" y="1530400"/>
                <a:ext cx="838200" cy="762000"/>
              </a:xfrm>
              <a:prstGeom prst="cube">
                <a:avLst>
                  <a:gd name="adj" fmla="val 68750"/>
                </a:avLst>
              </a:prstGeom>
              <a:solidFill>
                <a:schemeClr val="accent5">
                  <a:lumMod val="9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96" name="TextBox 295">
                <a:extLst>
                  <a:ext uri="{FF2B5EF4-FFF2-40B4-BE49-F238E27FC236}">
                    <a16:creationId xmlns:a16="http://schemas.microsoft.com/office/drawing/2014/main" id="{D6CEDDA8-679B-5B51-8324-6B1961629336}"/>
                  </a:ext>
                </a:extLst>
              </p:cNvPr>
              <p:cNvSpPr txBox="1"/>
              <p:nvPr/>
            </p:nvSpPr>
            <p:spPr>
              <a:xfrm>
                <a:off x="4549266" y="1003846"/>
                <a:ext cx="1098027" cy="362752"/>
              </a:xfrm>
              <a:prstGeom prst="rect">
                <a:avLst/>
              </a:prstGeom>
              <a:noFill/>
              <a:ln w="12700">
                <a:noFill/>
              </a:ln>
            </p:spPr>
            <p:txBody>
              <a:bodyPr wrap="square" lIns="0" tIns="0" rIns="0" bIns="0" rtlCol="0">
                <a:spAutoFit/>
              </a:bodyPr>
              <a:lstStyle/>
              <a:p>
                <a:r>
                  <a:rPr lang="en-US" dirty="0"/>
                  <a:t>POOL 5</a:t>
                </a:r>
              </a:p>
            </p:txBody>
          </p:sp>
          <p:sp>
            <p:nvSpPr>
              <p:cNvPr id="297" name="TextBox 296">
                <a:extLst>
                  <a:ext uri="{FF2B5EF4-FFF2-40B4-BE49-F238E27FC236}">
                    <a16:creationId xmlns:a16="http://schemas.microsoft.com/office/drawing/2014/main" id="{23B77095-2E58-8F0E-0BEC-CF8CEB18346B}"/>
                  </a:ext>
                </a:extLst>
              </p:cNvPr>
              <p:cNvSpPr txBox="1"/>
              <p:nvPr/>
            </p:nvSpPr>
            <p:spPr>
              <a:xfrm>
                <a:off x="4563514" y="2357527"/>
                <a:ext cx="1247929" cy="282141"/>
              </a:xfrm>
              <a:prstGeom prst="rect">
                <a:avLst/>
              </a:prstGeom>
              <a:noFill/>
            </p:spPr>
            <p:txBody>
              <a:bodyPr wrap="square" lIns="0" tIns="0" rIns="0" bIns="0">
                <a:spAutoFit/>
              </a:bodyPr>
              <a:lstStyle/>
              <a:p>
                <a:r>
                  <a:rPr lang="en-US" sz="1400" dirty="0"/>
                  <a:t>13x13x256 </a:t>
                </a:r>
              </a:p>
            </p:txBody>
          </p:sp>
        </p:grpSp>
        <p:grpSp>
          <p:nvGrpSpPr>
            <p:cNvPr id="321" name="Group 320">
              <a:extLst>
                <a:ext uri="{FF2B5EF4-FFF2-40B4-BE49-F238E27FC236}">
                  <a16:creationId xmlns:a16="http://schemas.microsoft.com/office/drawing/2014/main" id="{EA689CB3-BD4E-4471-F8F9-5CFE6C988FD9}"/>
                </a:ext>
              </a:extLst>
            </p:cNvPr>
            <p:cNvGrpSpPr/>
            <p:nvPr/>
          </p:nvGrpSpPr>
          <p:grpSpPr>
            <a:xfrm>
              <a:off x="6953740" y="2269210"/>
              <a:ext cx="856017" cy="1612811"/>
              <a:chOff x="6458190" y="2367433"/>
              <a:chExt cx="856017" cy="1612811"/>
            </a:xfrm>
          </p:grpSpPr>
          <p:cxnSp>
            <p:nvCxnSpPr>
              <p:cNvPr id="322" name="Straight Arrow Connector 321">
                <a:extLst>
                  <a:ext uri="{FF2B5EF4-FFF2-40B4-BE49-F238E27FC236}">
                    <a16:creationId xmlns:a16="http://schemas.microsoft.com/office/drawing/2014/main" id="{CE46BCF5-3F6F-CF9E-B762-F1CA923C05EE}"/>
                  </a:ext>
                </a:extLst>
              </p:cNvPr>
              <p:cNvCxnSpPr/>
              <p:nvPr/>
            </p:nvCxnSpPr>
            <p:spPr bwMode="auto">
              <a:xfrm>
                <a:off x="6459558" y="3181350"/>
                <a:ext cx="398442"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3" name="Group 322">
                <a:extLst>
                  <a:ext uri="{FF2B5EF4-FFF2-40B4-BE49-F238E27FC236}">
                    <a16:creationId xmlns:a16="http://schemas.microsoft.com/office/drawing/2014/main" id="{B3A4DCA2-038A-CE87-2B4F-587CE65AE8E5}"/>
                  </a:ext>
                </a:extLst>
              </p:cNvPr>
              <p:cNvGrpSpPr/>
              <p:nvPr/>
            </p:nvGrpSpPr>
            <p:grpSpPr>
              <a:xfrm>
                <a:off x="6830457" y="2367433"/>
                <a:ext cx="483750" cy="1612811"/>
                <a:chOff x="6477000" y="996556"/>
                <a:chExt cx="483750" cy="1612811"/>
              </a:xfrm>
            </p:grpSpPr>
            <p:grpSp>
              <p:nvGrpSpPr>
                <p:cNvPr id="325" name="Group 324">
                  <a:extLst>
                    <a:ext uri="{FF2B5EF4-FFF2-40B4-BE49-F238E27FC236}">
                      <a16:creationId xmlns:a16="http://schemas.microsoft.com/office/drawing/2014/main" id="{59F210A2-CED5-61D0-6961-BA11443A4869}"/>
                    </a:ext>
                  </a:extLst>
                </p:cNvPr>
                <p:cNvGrpSpPr/>
                <p:nvPr/>
              </p:nvGrpSpPr>
              <p:grpSpPr>
                <a:xfrm>
                  <a:off x="6583799" y="1287552"/>
                  <a:ext cx="257309" cy="1049369"/>
                  <a:chOff x="6201526" y="1646074"/>
                  <a:chExt cx="206422" cy="846521"/>
                </a:xfrm>
              </p:grpSpPr>
              <p:sp>
                <p:nvSpPr>
                  <p:cNvPr id="328" name="Rectangle 327">
                    <a:extLst>
                      <a:ext uri="{FF2B5EF4-FFF2-40B4-BE49-F238E27FC236}">
                        <a16:creationId xmlns:a16="http://schemas.microsoft.com/office/drawing/2014/main" id="{CBAF3CC9-9FCA-46B2-A215-2A67878F67EF}"/>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29" name="Oval 328">
                    <a:extLst>
                      <a:ext uri="{FF2B5EF4-FFF2-40B4-BE49-F238E27FC236}">
                        <a16:creationId xmlns:a16="http://schemas.microsoft.com/office/drawing/2014/main" id="{75F61EA0-49BA-5685-F84D-E6B112790C4F}"/>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30" name="Oval 329">
                    <a:extLst>
                      <a:ext uri="{FF2B5EF4-FFF2-40B4-BE49-F238E27FC236}">
                        <a16:creationId xmlns:a16="http://schemas.microsoft.com/office/drawing/2014/main" id="{674F8571-6378-3C60-04B1-96FDD7D4B405}"/>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31" name="Oval 330">
                    <a:extLst>
                      <a:ext uri="{FF2B5EF4-FFF2-40B4-BE49-F238E27FC236}">
                        <a16:creationId xmlns:a16="http://schemas.microsoft.com/office/drawing/2014/main" id="{7325C597-6B2F-BCA2-D2A2-7753A43712CD}"/>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32" name="Oval 331">
                    <a:extLst>
                      <a:ext uri="{FF2B5EF4-FFF2-40B4-BE49-F238E27FC236}">
                        <a16:creationId xmlns:a16="http://schemas.microsoft.com/office/drawing/2014/main" id="{A49E0575-F398-16C5-62D4-374482B622E8}"/>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33" name="TextBox 332">
                    <a:extLst>
                      <a:ext uri="{FF2B5EF4-FFF2-40B4-BE49-F238E27FC236}">
                        <a16:creationId xmlns:a16="http://schemas.microsoft.com/office/drawing/2014/main" id="{D3300ECE-39A4-CEFD-8878-CD6F199AFAC6}"/>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sp>
              <p:nvSpPr>
                <p:cNvPr id="326" name="TextBox 325">
                  <a:extLst>
                    <a:ext uri="{FF2B5EF4-FFF2-40B4-BE49-F238E27FC236}">
                      <a16:creationId xmlns:a16="http://schemas.microsoft.com/office/drawing/2014/main" id="{7E62D26B-9A11-12B6-E3C9-13CCA93ABF0A}"/>
                    </a:ext>
                  </a:extLst>
                </p:cNvPr>
                <p:cNvSpPr txBox="1"/>
                <p:nvPr/>
              </p:nvSpPr>
              <p:spPr>
                <a:xfrm>
                  <a:off x="6522074" y="2393923"/>
                  <a:ext cx="388715" cy="215444"/>
                </a:xfrm>
                <a:prstGeom prst="rect">
                  <a:avLst/>
                </a:prstGeom>
                <a:noFill/>
              </p:spPr>
              <p:txBody>
                <a:bodyPr wrap="square" lIns="0" tIns="0" rIns="0" bIns="0">
                  <a:spAutoFit/>
                </a:bodyPr>
                <a:lstStyle/>
                <a:p>
                  <a:r>
                    <a:rPr lang="en-US" sz="1400" dirty="0"/>
                    <a:t>4096</a:t>
                  </a:r>
                </a:p>
              </p:txBody>
            </p:sp>
            <p:sp>
              <p:nvSpPr>
                <p:cNvPr id="327" name="TextBox 326">
                  <a:extLst>
                    <a:ext uri="{FF2B5EF4-FFF2-40B4-BE49-F238E27FC236}">
                      <a16:creationId xmlns:a16="http://schemas.microsoft.com/office/drawing/2014/main" id="{029CEF0B-5460-CE83-67DC-7179688DCBB6}"/>
                    </a:ext>
                  </a:extLst>
                </p:cNvPr>
                <p:cNvSpPr txBox="1"/>
                <p:nvPr/>
              </p:nvSpPr>
              <p:spPr>
                <a:xfrm>
                  <a:off x="6477000" y="996556"/>
                  <a:ext cx="483750" cy="276999"/>
                </a:xfrm>
                <a:prstGeom prst="rect">
                  <a:avLst/>
                </a:prstGeom>
                <a:noFill/>
                <a:ln w="12700">
                  <a:noFill/>
                </a:ln>
              </p:spPr>
              <p:txBody>
                <a:bodyPr wrap="square" lIns="0" tIns="0" rIns="0" bIns="0" rtlCol="0">
                  <a:spAutoFit/>
                </a:bodyPr>
                <a:lstStyle/>
                <a:p>
                  <a:r>
                    <a:rPr lang="en-US" dirty="0"/>
                    <a:t>FC 8</a:t>
                  </a:r>
                </a:p>
              </p:txBody>
            </p:sp>
          </p:grpSp>
          <p:sp>
            <p:nvSpPr>
              <p:cNvPr id="324" name="TextBox 323">
                <a:extLst>
                  <a:ext uri="{FF2B5EF4-FFF2-40B4-BE49-F238E27FC236}">
                    <a16:creationId xmlns:a16="http://schemas.microsoft.com/office/drawing/2014/main" id="{CCDEC48E-7109-A865-5609-B1155CDC1EC4}"/>
                  </a:ext>
                </a:extLst>
              </p:cNvPr>
              <p:cNvSpPr txBox="1"/>
              <p:nvPr/>
            </p:nvSpPr>
            <p:spPr>
              <a:xfrm>
                <a:off x="6458190" y="2869155"/>
                <a:ext cx="398443" cy="246221"/>
              </a:xfrm>
              <a:prstGeom prst="rect">
                <a:avLst/>
              </a:prstGeom>
              <a:noFill/>
            </p:spPr>
            <p:txBody>
              <a:bodyPr wrap="square" lIns="0" tIns="0" rIns="0" bIns="0">
                <a:spAutoFit/>
              </a:bodyPr>
              <a:lstStyle/>
              <a:p>
                <a:r>
                  <a:rPr lang="en-US" sz="1600" dirty="0"/>
                  <a:t>W</a:t>
                </a:r>
                <a:r>
                  <a:rPr lang="en-US" sz="1600" baseline="30000" dirty="0"/>
                  <a:t>[4]</a:t>
                </a:r>
                <a:endParaRPr lang="en-US" sz="1600" dirty="0"/>
              </a:p>
            </p:txBody>
          </p:sp>
        </p:grpSp>
        <p:grpSp>
          <p:nvGrpSpPr>
            <p:cNvPr id="335" name="Group 334">
              <a:extLst>
                <a:ext uri="{FF2B5EF4-FFF2-40B4-BE49-F238E27FC236}">
                  <a16:creationId xmlns:a16="http://schemas.microsoft.com/office/drawing/2014/main" id="{6083F361-E72E-1059-6D0D-6DB4A91FD359}"/>
                </a:ext>
              </a:extLst>
            </p:cNvPr>
            <p:cNvGrpSpPr/>
            <p:nvPr/>
          </p:nvGrpSpPr>
          <p:grpSpPr>
            <a:xfrm>
              <a:off x="7354224" y="1158015"/>
              <a:ext cx="481939" cy="1021802"/>
              <a:chOff x="3596388" y="1169861"/>
              <a:chExt cx="688791" cy="1338132"/>
            </a:xfrm>
          </p:grpSpPr>
          <p:sp>
            <p:nvSpPr>
              <p:cNvPr id="336" name="Cube 335">
                <a:extLst>
                  <a:ext uri="{FF2B5EF4-FFF2-40B4-BE49-F238E27FC236}">
                    <a16:creationId xmlns:a16="http://schemas.microsoft.com/office/drawing/2014/main" id="{70E5D991-D2E1-34F3-E61F-2848BC520B0B}"/>
                  </a:ext>
                </a:extLst>
              </p:cNvPr>
              <p:cNvSpPr/>
              <p:nvPr/>
            </p:nvSpPr>
            <p:spPr bwMode="auto">
              <a:xfrm>
                <a:off x="3799341" y="1527489"/>
                <a:ext cx="241606" cy="242148"/>
              </a:xfrm>
              <a:prstGeom prst="cube">
                <a:avLst>
                  <a:gd name="adj" fmla="val 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337" name="TextBox 336">
                <a:extLst>
                  <a:ext uri="{FF2B5EF4-FFF2-40B4-BE49-F238E27FC236}">
                    <a16:creationId xmlns:a16="http://schemas.microsoft.com/office/drawing/2014/main" id="{B7796AF5-EECC-50E6-29D7-0E6527D73035}"/>
                  </a:ext>
                </a:extLst>
              </p:cNvPr>
              <p:cNvSpPr txBox="1"/>
              <p:nvPr/>
            </p:nvSpPr>
            <p:spPr>
              <a:xfrm>
                <a:off x="3616721" y="1169861"/>
                <a:ext cx="668458" cy="376188"/>
              </a:xfrm>
              <a:prstGeom prst="rect">
                <a:avLst/>
              </a:prstGeom>
              <a:noFill/>
              <a:ln w="12700">
                <a:noFill/>
              </a:ln>
            </p:spPr>
            <p:txBody>
              <a:bodyPr wrap="square" lIns="0" tIns="0" rIns="0" bIns="0" rtlCol="0">
                <a:spAutoFit/>
              </a:bodyPr>
              <a:lstStyle/>
              <a:p>
                <a:pPr algn="ctr"/>
                <a:r>
                  <a:rPr lang="en-US" sz="1400" baseline="30000" dirty="0"/>
                  <a:t>Conv</a:t>
                </a:r>
                <a:br>
                  <a:rPr lang="en-US" sz="1400" baseline="30000" dirty="0"/>
                </a:br>
                <a:r>
                  <a:rPr lang="en-US" sz="1400" baseline="30000" dirty="0"/>
                  <a:t>Filter</a:t>
                </a:r>
              </a:p>
            </p:txBody>
          </p:sp>
          <p:sp>
            <p:nvSpPr>
              <p:cNvPr id="338" name="TextBox 337">
                <a:extLst>
                  <a:ext uri="{FF2B5EF4-FFF2-40B4-BE49-F238E27FC236}">
                    <a16:creationId xmlns:a16="http://schemas.microsoft.com/office/drawing/2014/main" id="{A8E86234-E5B7-E113-052A-496EC9B4D1F8}"/>
                  </a:ext>
                </a:extLst>
              </p:cNvPr>
              <p:cNvSpPr txBox="1"/>
              <p:nvPr/>
            </p:nvSpPr>
            <p:spPr>
              <a:xfrm>
                <a:off x="3596388" y="1943712"/>
                <a:ext cx="679589" cy="564281"/>
              </a:xfrm>
              <a:prstGeom prst="rect">
                <a:avLst/>
              </a:prstGeom>
              <a:noFill/>
            </p:spPr>
            <p:txBody>
              <a:bodyPr wrap="square" lIns="0" tIns="0" rIns="0" bIns="0">
                <a:spAutoFit/>
              </a:bodyPr>
              <a:lstStyle/>
              <a:p>
                <a:pPr algn="ctr"/>
                <a:r>
                  <a:rPr lang="en-US" sz="1400" dirty="0"/>
                  <a:t>3x3 </a:t>
                </a:r>
              </a:p>
              <a:p>
                <a:pPr algn="ctr"/>
                <a:r>
                  <a:rPr lang="en-US" sz="1400" dirty="0"/>
                  <a:t>same</a:t>
                </a:r>
              </a:p>
            </p:txBody>
          </p:sp>
          <p:cxnSp>
            <p:nvCxnSpPr>
              <p:cNvPr id="339" name="Straight Arrow Connector 338">
                <a:extLst>
                  <a:ext uri="{FF2B5EF4-FFF2-40B4-BE49-F238E27FC236}">
                    <a16:creationId xmlns:a16="http://schemas.microsoft.com/office/drawing/2014/main" id="{D721A864-4FF4-EEB8-8CF4-EAA1B8977889}"/>
                  </a:ext>
                </a:extLst>
              </p:cNvPr>
              <p:cNvCxnSpPr/>
              <p:nvPr/>
            </p:nvCxnSpPr>
            <p:spPr bwMode="auto">
              <a:xfrm>
                <a:off x="3611263" y="1885950"/>
                <a:ext cx="65047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0" name="Group 339">
              <a:extLst>
                <a:ext uri="{FF2B5EF4-FFF2-40B4-BE49-F238E27FC236}">
                  <a16:creationId xmlns:a16="http://schemas.microsoft.com/office/drawing/2014/main" id="{18149BFC-7178-F54F-567A-3F15F0DCAA4C}"/>
                </a:ext>
              </a:extLst>
            </p:cNvPr>
            <p:cNvGrpSpPr/>
            <p:nvPr/>
          </p:nvGrpSpPr>
          <p:grpSpPr>
            <a:xfrm>
              <a:off x="7939475" y="976161"/>
              <a:ext cx="883131" cy="1249120"/>
              <a:chOff x="4549266" y="1003846"/>
              <a:chExt cx="1262177" cy="1635822"/>
            </a:xfrm>
          </p:grpSpPr>
          <p:sp>
            <p:nvSpPr>
              <p:cNvPr id="341" name="Cube 340">
                <a:extLst>
                  <a:ext uri="{FF2B5EF4-FFF2-40B4-BE49-F238E27FC236}">
                    <a16:creationId xmlns:a16="http://schemas.microsoft.com/office/drawing/2014/main" id="{61AB284C-BA8F-A396-2A93-D176FBF8DD11}"/>
                  </a:ext>
                </a:extLst>
              </p:cNvPr>
              <p:cNvSpPr/>
              <p:nvPr/>
            </p:nvSpPr>
            <p:spPr bwMode="auto">
              <a:xfrm>
                <a:off x="4648687" y="1530400"/>
                <a:ext cx="838200" cy="762000"/>
              </a:xfrm>
              <a:prstGeom prst="cube">
                <a:avLst>
                  <a:gd name="adj" fmla="val 6875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342" name="TextBox 341">
                <a:extLst>
                  <a:ext uri="{FF2B5EF4-FFF2-40B4-BE49-F238E27FC236}">
                    <a16:creationId xmlns:a16="http://schemas.microsoft.com/office/drawing/2014/main" id="{AE512C6C-AFBE-0B8C-2493-C64869DEC5E4}"/>
                  </a:ext>
                </a:extLst>
              </p:cNvPr>
              <p:cNvSpPr txBox="1"/>
              <p:nvPr/>
            </p:nvSpPr>
            <p:spPr>
              <a:xfrm>
                <a:off x="4549266" y="1003846"/>
                <a:ext cx="1262177" cy="362752"/>
              </a:xfrm>
              <a:prstGeom prst="rect">
                <a:avLst/>
              </a:prstGeom>
              <a:noFill/>
              <a:ln w="12700">
                <a:noFill/>
              </a:ln>
            </p:spPr>
            <p:txBody>
              <a:bodyPr wrap="square" lIns="0" tIns="0" rIns="0" bIns="0" rtlCol="0">
                <a:spAutoFit/>
              </a:bodyPr>
              <a:lstStyle/>
              <a:p>
                <a:r>
                  <a:rPr lang="en-US" dirty="0"/>
                  <a:t>CONV 3</a:t>
                </a:r>
              </a:p>
            </p:txBody>
          </p:sp>
          <p:sp>
            <p:nvSpPr>
              <p:cNvPr id="343" name="TextBox 342">
                <a:extLst>
                  <a:ext uri="{FF2B5EF4-FFF2-40B4-BE49-F238E27FC236}">
                    <a16:creationId xmlns:a16="http://schemas.microsoft.com/office/drawing/2014/main" id="{06C5D1C3-DC85-D895-077F-B9F3A9A471D5}"/>
                  </a:ext>
                </a:extLst>
              </p:cNvPr>
              <p:cNvSpPr txBox="1"/>
              <p:nvPr/>
            </p:nvSpPr>
            <p:spPr>
              <a:xfrm>
                <a:off x="4563514" y="2357527"/>
                <a:ext cx="1247929" cy="282141"/>
              </a:xfrm>
              <a:prstGeom prst="rect">
                <a:avLst/>
              </a:prstGeom>
              <a:noFill/>
            </p:spPr>
            <p:txBody>
              <a:bodyPr wrap="square" lIns="0" tIns="0" rIns="0" bIns="0">
                <a:spAutoFit/>
              </a:bodyPr>
              <a:lstStyle/>
              <a:p>
                <a:r>
                  <a:rPr lang="en-US" sz="1400" dirty="0"/>
                  <a:t>13x13x384 </a:t>
                </a:r>
              </a:p>
            </p:txBody>
          </p:sp>
        </p:grpSp>
      </p:grpSp>
    </p:spTree>
    <p:extLst>
      <p:ext uri="{BB962C8B-B14F-4D97-AF65-F5344CB8AC3E}">
        <p14:creationId xmlns:p14="http://schemas.microsoft.com/office/powerpoint/2010/main" val="1109615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057F11-59D0-4E02-8614-C8C68A4B94FC}"/>
              </a:ext>
            </a:extLst>
          </p:cNvPr>
          <p:cNvSpPr>
            <a:spLocks noGrp="1"/>
          </p:cNvSpPr>
          <p:nvPr>
            <p:ph type="title"/>
          </p:nvPr>
        </p:nvSpPr>
        <p:spPr>
          <a:xfrm>
            <a:off x="1524000" y="285750"/>
            <a:ext cx="6723055" cy="490538"/>
          </a:xfrm>
        </p:spPr>
        <p:txBody>
          <a:bodyPr/>
          <a:lstStyle/>
          <a:p>
            <a:r>
              <a:rPr lang="en-US" dirty="0"/>
              <a:t>Structure of </a:t>
            </a:r>
            <a:r>
              <a:rPr lang="en-US" dirty="0" err="1"/>
              <a:t>AlexNet</a:t>
            </a:r>
            <a:endParaRPr lang="en-US" dirty="0"/>
          </a:p>
        </p:txBody>
      </p:sp>
      <p:graphicFrame>
        <p:nvGraphicFramePr>
          <p:cNvPr id="2" name="Table 1">
            <a:extLst>
              <a:ext uri="{FF2B5EF4-FFF2-40B4-BE49-F238E27FC236}">
                <a16:creationId xmlns:a16="http://schemas.microsoft.com/office/drawing/2014/main" id="{6EBE969D-5671-6E56-7A99-1FB4AAAEE525}"/>
              </a:ext>
            </a:extLst>
          </p:cNvPr>
          <p:cNvGraphicFramePr>
            <a:graphicFrameLocks noGrp="1"/>
          </p:cNvGraphicFramePr>
          <p:nvPr>
            <p:extLst>
              <p:ext uri="{D42A27DB-BD31-4B8C-83A1-F6EECF244321}">
                <p14:modId xmlns:p14="http://schemas.microsoft.com/office/powerpoint/2010/main" val="3584666955"/>
              </p:ext>
            </p:extLst>
          </p:nvPr>
        </p:nvGraphicFramePr>
        <p:xfrm>
          <a:off x="914400" y="882081"/>
          <a:ext cx="7696200" cy="3670556"/>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131453512"/>
                    </a:ext>
                  </a:extLst>
                </a:gridCol>
                <a:gridCol w="1284514">
                  <a:extLst>
                    <a:ext uri="{9D8B030D-6E8A-4147-A177-3AD203B41FA5}">
                      <a16:colId xmlns:a16="http://schemas.microsoft.com/office/drawing/2014/main" val="3518197942"/>
                    </a:ext>
                  </a:extLst>
                </a:gridCol>
                <a:gridCol w="1077686">
                  <a:extLst>
                    <a:ext uri="{9D8B030D-6E8A-4147-A177-3AD203B41FA5}">
                      <a16:colId xmlns:a16="http://schemas.microsoft.com/office/drawing/2014/main" val="112771824"/>
                    </a:ext>
                  </a:extLst>
                </a:gridCol>
                <a:gridCol w="1447800">
                  <a:extLst>
                    <a:ext uri="{9D8B030D-6E8A-4147-A177-3AD203B41FA5}">
                      <a16:colId xmlns:a16="http://schemas.microsoft.com/office/drawing/2014/main" val="3335840106"/>
                    </a:ext>
                  </a:extLst>
                </a:gridCol>
                <a:gridCol w="914400">
                  <a:extLst>
                    <a:ext uri="{9D8B030D-6E8A-4147-A177-3AD203B41FA5}">
                      <a16:colId xmlns:a16="http://schemas.microsoft.com/office/drawing/2014/main" val="674196045"/>
                    </a:ext>
                  </a:extLst>
                </a:gridCol>
                <a:gridCol w="838200">
                  <a:extLst>
                    <a:ext uri="{9D8B030D-6E8A-4147-A177-3AD203B41FA5}">
                      <a16:colId xmlns:a16="http://schemas.microsoft.com/office/drawing/2014/main" val="797939980"/>
                    </a:ext>
                  </a:extLst>
                </a:gridCol>
                <a:gridCol w="1295400">
                  <a:extLst>
                    <a:ext uri="{9D8B030D-6E8A-4147-A177-3AD203B41FA5}">
                      <a16:colId xmlns:a16="http://schemas.microsoft.com/office/drawing/2014/main" val="788522027"/>
                    </a:ext>
                  </a:extLst>
                </a:gridCol>
              </a:tblGrid>
              <a:tr h="329938">
                <a:tc gridSpan="2">
                  <a:txBody>
                    <a:bodyPr/>
                    <a:lstStyle/>
                    <a:p>
                      <a:pPr algn="ctr"/>
                      <a:r>
                        <a:rPr lang="en-US" sz="1600" dirty="0">
                          <a:solidFill>
                            <a:schemeClr val="tx1"/>
                          </a:solidFill>
                        </a:rPr>
                        <a:t>Layer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Features</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Size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Filter</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Stride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Activation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1712862"/>
                  </a:ext>
                </a:extLst>
              </a:tr>
              <a:tr h="329938">
                <a:tc>
                  <a:txBody>
                    <a:bodyPr/>
                    <a:lstStyle/>
                    <a:p>
                      <a:pPr algn="ctr"/>
                      <a:r>
                        <a:rPr lang="en-US" sz="1600" dirty="0">
                          <a:solidFill>
                            <a:schemeClr val="tx1"/>
                          </a:solidFill>
                        </a:rPr>
                        <a:t>Input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Image</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227 x 227 x 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1662541"/>
                  </a:ext>
                </a:extLst>
              </a:tr>
              <a:tr h="250890">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Convolution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96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55 x 55 x 96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11 x 11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err="1">
                          <a:solidFill>
                            <a:schemeClr val="tx1"/>
                          </a:solidFill>
                        </a:rPr>
                        <a:t>ReLU</a:t>
                      </a: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1072544"/>
                  </a:ext>
                </a:extLst>
              </a:tr>
              <a:tr h="250890">
                <a:tc>
                  <a:txBody>
                    <a:bodyPr/>
                    <a:lstStyle/>
                    <a:p>
                      <a:pPr algn="ctr"/>
                      <a:endParaRPr lang="en-US" sz="160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Max Pooling</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96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27 x 27 x 96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3 x 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0098688"/>
                  </a:ext>
                </a:extLst>
              </a:tr>
              <a:tr h="250890">
                <a:tc>
                  <a:txBody>
                    <a:bodyPr/>
                    <a:lstStyle/>
                    <a:p>
                      <a:pPr algn="ctr"/>
                      <a:r>
                        <a:rPr lang="en-US" sz="1600" dirty="0">
                          <a:solidFill>
                            <a:schemeClr val="tx1"/>
                          </a:solidFill>
                        </a:rPr>
                        <a: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Convolution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27 x 27 x 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5 x 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2858154"/>
                  </a:ext>
                </a:extLst>
              </a:tr>
              <a:tr h="250890">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Max Pooling</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13 x 13 x 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3 x 3</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7678613"/>
                  </a:ext>
                </a:extLst>
              </a:tr>
              <a:tr h="250890">
                <a:tc>
                  <a:txBody>
                    <a:bodyPr/>
                    <a:lstStyle/>
                    <a:p>
                      <a:pPr algn="ctr"/>
                      <a:r>
                        <a:rPr lang="en-US" sz="1600" dirty="0">
                          <a:solidFill>
                            <a:schemeClr val="tx1"/>
                          </a:solidFill>
                        </a:rPr>
                        <a:t>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Convolution</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384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13 x 13 x 384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3 x 3</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300231"/>
                  </a:ext>
                </a:extLst>
              </a:tr>
              <a:tr h="250890">
                <a:tc>
                  <a:txBody>
                    <a:bodyPr/>
                    <a:lstStyle/>
                    <a:p>
                      <a:pPr algn="ctr"/>
                      <a:r>
                        <a:rPr lang="en-US" sz="1600" dirty="0">
                          <a:solidFill>
                            <a:schemeClr val="tx1"/>
                          </a:solidFill>
                        </a:rPr>
                        <a:t>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Convolution</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384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13 x 13 x 384</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3 x 3</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258355"/>
                  </a:ext>
                </a:extLst>
              </a:tr>
              <a:tr h="250890">
                <a:tc>
                  <a:txBody>
                    <a:bodyPr/>
                    <a:lstStyle/>
                    <a:p>
                      <a:pPr algn="ctr"/>
                      <a:r>
                        <a:rPr lang="en-US" sz="1600" dirty="0">
                          <a:solidFill>
                            <a:schemeClr val="tx1"/>
                          </a:solidFill>
                        </a:rPr>
                        <a:t>5</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Convolution</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13 x 13 x 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3 x 3</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513206"/>
                  </a:ext>
                </a:extLst>
              </a:tr>
              <a:tr h="250890">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Max Pooling</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6 x 6 x 256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ahoma"/>
                          <a:ea typeface="+mn-ea"/>
                          <a:cs typeface="+mn-cs"/>
                        </a:rPr>
                        <a:t>3 x 3</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2</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4779599"/>
                  </a:ext>
                </a:extLst>
              </a:tr>
              <a:tr h="250890">
                <a:tc>
                  <a:txBody>
                    <a:bodyPr/>
                    <a:lstStyle/>
                    <a:p>
                      <a:pPr algn="ctr"/>
                      <a:r>
                        <a:rPr lang="en-US" sz="1600" dirty="0">
                          <a:solidFill>
                            <a:schemeClr val="tx1"/>
                          </a:solidFill>
                        </a:rPr>
                        <a:t>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FC</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9216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7594183"/>
                  </a:ext>
                </a:extLst>
              </a:tr>
              <a:tr h="250890">
                <a:tc>
                  <a:txBody>
                    <a:bodyPr/>
                    <a:lstStyle/>
                    <a:p>
                      <a:pPr algn="ctr"/>
                      <a:r>
                        <a:rPr lang="en-US" sz="1600" dirty="0">
                          <a:solidFill>
                            <a:schemeClr val="tx1"/>
                          </a:solidFill>
                        </a:rPr>
                        <a:t>7</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FC</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4096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5293182"/>
                  </a:ext>
                </a:extLst>
              </a:tr>
              <a:tr h="250890">
                <a:tc>
                  <a:txBody>
                    <a:bodyPr/>
                    <a:lstStyle/>
                    <a:p>
                      <a:pPr algn="ctr"/>
                      <a:r>
                        <a:rPr lang="en-US" sz="1600" dirty="0">
                          <a:solidFill>
                            <a:schemeClr val="tx1"/>
                          </a:solidFill>
                        </a:rPr>
                        <a:t>8</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FC</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4096</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Tahoma"/>
                          <a:ea typeface="+mn-ea"/>
                          <a:cs typeface="+mn-cs"/>
                        </a:rPr>
                        <a:t>ReLU</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0249089"/>
                  </a:ext>
                </a:extLst>
              </a:tr>
              <a:tr h="250890">
                <a:tc>
                  <a:txBody>
                    <a:bodyPr/>
                    <a:lstStyle/>
                    <a:p>
                      <a:pPr algn="ctr"/>
                      <a:r>
                        <a:rPr lang="en-US" sz="1600" dirty="0">
                          <a:solidFill>
                            <a:schemeClr val="tx1"/>
                          </a:solidFill>
                        </a:rPr>
                        <a:t>Output</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FC</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1000</a:t>
                      </a: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Tahoma"/>
                          <a:ea typeface="+mn-ea"/>
                          <a:cs typeface="+mn-cs"/>
                        </a:rPr>
                        <a:t>Softmax</a:t>
                      </a:r>
                      <a:endParaRPr kumimoji="0" lang="en-US" sz="1600" b="0" i="0" u="none" strike="noStrike" kern="1200" cap="none" spc="0" normalizeH="0" baseline="0" noProof="0" dirty="0">
                        <a:ln>
                          <a:noFill/>
                        </a:ln>
                        <a:solidFill>
                          <a:srgbClr val="000000"/>
                        </a:solidFill>
                        <a:effectLst/>
                        <a:uLnTx/>
                        <a:uFillTx/>
                        <a:latin typeface="Tahoma"/>
                        <a:ea typeface="+mn-ea"/>
                        <a:cs typeface="+mn-cs"/>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6620630"/>
                  </a:ext>
                </a:extLst>
              </a:tr>
            </a:tbl>
          </a:graphicData>
        </a:graphic>
      </p:graphicFrame>
      <p:sp>
        <p:nvSpPr>
          <p:cNvPr id="4" name="TextBox 3">
            <a:extLst>
              <a:ext uri="{FF2B5EF4-FFF2-40B4-BE49-F238E27FC236}">
                <a16:creationId xmlns:a16="http://schemas.microsoft.com/office/drawing/2014/main" id="{2CBE192B-846F-B808-45BF-FCF9405B657A}"/>
              </a:ext>
            </a:extLst>
          </p:cNvPr>
          <p:cNvSpPr txBox="1"/>
          <p:nvPr/>
        </p:nvSpPr>
        <p:spPr>
          <a:xfrm>
            <a:off x="3048000" y="4658431"/>
            <a:ext cx="5943600" cy="276999"/>
          </a:xfrm>
          <a:prstGeom prst="rect">
            <a:avLst/>
          </a:prstGeom>
          <a:noFill/>
        </p:spPr>
        <p:txBody>
          <a:bodyPr wrap="square">
            <a:spAutoFit/>
          </a:bodyPr>
          <a:lstStyle/>
          <a:p>
            <a:r>
              <a:rPr lang="en-US" sz="1200" dirty="0"/>
              <a:t>https://medium.com/@siddheshb008/alexnet-architecture-explained-b6240c528bd5</a:t>
            </a:r>
          </a:p>
        </p:txBody>
      </p:sp>
    </p:spTree>
    <p:extLst>
      <p:ext uri="{BB962C8B-B14F-4D97-AF65-F5344CB8AC3E}">
        <p14:creationId xmlns:p14="http://schemas.microsoft.com/office/powerpoint/2010/main" val="2135477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19F8-442E-B523-8EA6-BF680BD50FFB}"/>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D1EA0986-9C64-1DA7-E43E-E12900F309AA}"/>
              </a:ext>
            </a:extLst>
          </p:cNvPr>
          <p:cNvSpPr>
            <a:spLocks noGrp="1"/>
          </p:cNvSpPr>
          <p:nvPr>
            <p:ph idx="1"/>
          </p:nvPr>
        </p:nvSpPr>
        <p:spPr>
          <a:xfrm>
            <a:off x="304800" y="895350"/>
            <a:ext cx="8534400" cy="3456385"/>
          </a:xfrm>
        </p:spPr>
        <p:txBody>
          <a:bodyPr/>
          <a:lstStyle/>
          <a:p>
            <a:r>
              <a:rPr lang="en-US" sz="1800" dirty="0"/>
              <a:t>The general baseline for image recognition is ImageNet, a dataset that consists of more than 15 million images labeled with more than 22 thousand classes. </a:t>
            </a:r>
          </a:p>
          <a:p>
            <a:r>
              <a:rPr lang="en-US" sz="1800" dirty="0"/>
              <a:t>Made through web-scraping images and crowd-sourcing human labelers, ImageNet even hosts its own competition: the previously mentioned ImageNet Large-Scale Visual Recognition Challenge (ILSVRC).</a:t>
            </a:r>
          </a:p>
          <a:p>
            <a:r>
              <a:rPr lang="en-US" sz="1800" dirty="0"/>
              <a:t>Researchers from around the world are challenged to innovate methodology that yields the lowest top-1 and top-5 error rates (top-5 error rate would be the percent of images where the correct label is not one of the model’s five most likely labels). </a:t>
            </a:r>
          </a:p>
          <a:p>
            <a:r>
              <a:rPr lang="en-US" sz="1800" dirty="0"/>
              <a:t>The competition gives out a 1,000 class training set of 1.2 million images, a validation set of 50 thousand images, and a test set of 150 thousand images; data is plentiful. </a:t>
            </a:r>
          </a:p>
          <a:p>
            <a:r>
              <a:rPr lang="en-US" sz="1800" dirty="0" err="1"/>
              <a:t>AlexNet</a:t>
            </a:r>
            <a:r>
              <a:rPr lang="en-US" sz="1800" dirty="0"/>
              <a:t> won this competition in 2012, and models based off of its design won the competition in 2013.</a:t>
            </a:r>
          </a:p>
        </p:txBody>
      </p:sp>
      <p:sp>
        <p:nvSpPr>
          <p:cNvPr id="4" name="TextBox 3">
            <a:extLst>
              <a:ext uri="{FF2B5EF4-FFF2-40B4-BE49-F238E27FC236}">
                <a16:creationId xmlns:a16="http://schemas.microsoft.com/office/drawing/2014/main" id="{952554B6-5529-591C-CBD5-8B2F699A93CC}"/>
              </a:ext>
            </a:extLst>
          </p:cNvPr>
          <p:cNvSpPr txBox="1"/>
          <p:nvPr/>
        </p:nvSpPr>
        <p:spPr>
          <a:xfrm>
            <a:off x="2420945" y="4719250"/>
            <a:ext cx="6723055" cy="276999"/>
          </a:xfrm>
          <a:prstGeom prst="rect">
            <a:avLst/>
          </a:prstGeom>
          <a:noFill/>
        </p:spPr>
        <p:txBody>
          <a:bodyPr wrap="square">
            <a:spAutoFit/>
          </a:bodyPr>
          <a:lstStyle/>
          <a:p>
            <a:r>
              <a:rPr lang="en-US" sz="1200" dirty="0"/>
              <a:t>https://towardsdatascience.com/vgg-neural-networks-the-next-step-after-alexnet-3f91fa9ffe2c</a:t>
            </a:r>
          </a:p>
        </p:txBody>
      </p:sp>
    </p:spTree>
    <p:extLst>
      <p:ext uri="{BB962C8B-B14F-4D97-AF65-F5344CB8AC3E}">
        <p14:creationId xmlns:p14="http://schemas.microsoft.com/office/powerpoint/2010/main" val="420260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EE5B-453B-E1C7-364D-20BA9611451B}"/>
              </a:ext>
            </a:extLst>
          </p:cNvPr>
          <p:cNvSpPr>
            <a:spLocks noGrp="1"/>
          </p:cNvSpPr>
          <p:nvPr>
            <p:ph type="title"/>
          </p:nvPr>
        </p:nvSpPr>
        <p:spPr>
          <a:xfrm>
            <a:off x="1371599" y="285750"/>
            <a:ext cx="7620001" cy="490538"/>
          </a:xfrm>
        </p:spPr>
        <p:txBody>
          <a:bodyPr/>
          <a:lstStyle/>
          <a:p>
            <a:r>
              <a:rPr lang="en-US" dirty="0"/>
              <a:t>VGG - Very Deep Convolutional Networks</a:t>
            </a:r>
          </a:p>
        </p:txBody>
      </p:sp>
      <p:sp>
        <p:nvSpPr>
          <p:cNvPr id="3" name="Content Placeholder 2">
            <a:extLst>
              <a:ext uri="{FF2B5EF4-FFF2-40B4-BE49-F238E27FC236}">
                <a16:creationId xmlns:a16="http://schemas.microsoft.com/office/drawing/2014/main" id="{706B9F09-8058-D681-D757-330E0993E88A}"/>
              </a:ext>
            </a:extLst>
          </p:cNvPr>
          <p:cNvSpPr>
            <a:spLocks noGrp="1"/>
          </p:cNvSpPr>
          <p:nvPr>
            <p:ph idx="1"/>
          </p:nvPr>
        </p:nvSpPr>
        <p:spPr>
          <a:xfrm>
            <a:off x="434975" y="1098321"/>
            <a:ext cx="8251823" cy="1625829"/>
          </a:xfrm>
        </p:spPr>
        <p:txBody>
          <a:bodyPr/>
          <a:lstStyle/>
          <a:p>
            <a:r>
              <a:rPr lang="en-US" dirty="0"/>
              <a:t>VGG, also known as </a:t>
            </a:r>
            <a:r>
              <a:rPr lang="en-US" dirty="0" err="1"/>
              <a:t>VGGNet</a:t>
            </a:r>
            <a:r>
              <a:rPr lang="en-US" dirty="0"/>
              <a:t>, a classical convolutional neural network (CNN) architecture. VGG was developed to increase the depth of such CNNs in order to increase the model performance. </a:t>
            </a:r>
          </a:p>
          <a:p>
            <a:r>
              <a:rPr lang="en-US" dirty="0"/>
              <a:t>In the past years, deep learning has brought tremendous success in a wide range of computer vision tasks. </a:t>
            </a:r>
          </a:p>
          <a:p>
            <a:r>
              <a:rPr lang="en-US" dirty="0"/>
              <a:t>This new field of machine learning has since been growing rapidly. State-of-the-art performance of deep learning over traditional machine learning approaches enables new applications in image recognition, computer vision, speech recognition, machine translation, medical imaging, robotics, and many more.</a:t>
            </a:r>
          </a:p>
        </p:txBody>
      </p:sp>
      <p:sp>
        <p:nvSpPr>
          <p:cNvPr id="5" name="TextBox 4">
            <a:extLst>
              <a:ext uri="{FF2B5EF4-FFF2-40B4-BE49-F238E27FC236}">
                <a16:creationId xmlns:a16="http://schemas.microsoft.com/office/drawing/2014/main" id="{ED86020B-7A01-12E1-F81C-76CAF313D376}"/>
              </a:ext>
            </a:extLst>
          </p:cNvPr>
          <p:cNvSpPr txBox="1"/>
          <p:nvPr/>
        </p:nvSpPr>
        <p:spPr>
          <a:xfrm>
            <a:off x="4038600" y="4557347"/>
            <a:ext cx="4896394" cy="276999"/>
          </a:xfrm>
          <a:prstGeom prst="rect">
            <a:avLst/>
          </a:prstGeom>
          <a:noFill/>
        </p:spPr>
        <p:txBody>
          <a:bodyPr wrap="square">
            <a:spAutoFit/>
          </a:bodyPr>
          <a:lstStyle/>
          <a:p>
            <a:r>
              <a:rPr lang="en-US" sz="1200" dirty="0"/>
              <a:t>https://viso.ai/deep-learning/vgg-very-deep-convolutional-networks/</a:t>
            </a:r>
          </a:p>
        </p:txBody>
      </p:sp>
    </p:spTree>
    <p:extLst>
      <p:ext uri="{BB962C8B-B14F-4D97-AF65-F5344CB8AC3E}">
        <p14:creationId xmlns:p14="http://schemas.microsoft.com/office/powerpoint/2010/main" val="31721065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431C-8E17-D473-D522-DD7B6D6E0C32}"/>
              </a:ext>
            </a:extLst>
          </p:cNvPr>
          <p:cNvSpPr>
            <a:spLocks noGrp="1"/>
          </p:cNvSpPr>
          <p:nvPr>
            <p:ph type="title"/>
          </p:nvPr>
        </p:nvSpPr>
        <p:spPr/>
        <p:txBody>
          <a:bodyPr/>
          <a:lstStyle/>
          <a:p>
            <a:r>
              <a:rPr lang="en-US" dirty="0"/>
              <a:t>What is VGG? </a:t>
            </a:r>
          </a:p>
        </p:txBody>
      </p:sp>
      <p:sp>
        <p:nvSpPr>
          <p:cNvPr id="3" name="Content Placeholder 2">
            <a:extLst>
              <a:ext uri="{FF2B5EF4-FFF2-40B4-BE49-F238E27FC236}">
                <a16:creationId xmlns:a16="http://schemas.microsoft.com/office/drawing/2014/main" id="{ECFCB058-3615-B1AB-7859-CDA9BAD1C28F}"/>
              </a:ext>
            </a:extLst>
          </p:cNvPr>
          <p:cNvSpPr>
            <a:spLocks noGrp="1"/>
          </p:cNvSpPr>
          <p:nvPr>
            <p:ph idx="1"/>
          </p:nvPr>
        </p:nvSpPr>
        <p:spPr>
          <a:xfrm>
            <a:off x="446088" y="1047750"/>
            <a:ext cx="8251823" cy="3456385"/>
          </a:xfrm>
        </p:spPr>
        <p:txBody>
          <a:bodyPr/>
          <a:lstStyle/>
          <a:p>
            <a:r>
              <a:rPr lang="en-US" dirty="0"/>
              <a:t>VGG stands for Visual Geometry Group.</a:t>
            </a:r>
          </a:p>
          <a:p>
            <a:r>
              <a:rPr lang="en-US" dirty="0"/>
              <a:t>It is a standard deep Convolutional Neural Network (CNN) architecture with multiple layers. </a:t>
            </a:r>
          </a:p>
          <a:p>
            <a:r>
              <a:rPr lang="en-US" dirty="0"/>
              <a:t>The “deep” refers to the number of layers with VGG-16 or VGG-19 consisting of 16 and 19 convolutional layers. </a:t>
            </a:r>
          </a:p>
          <a:p>
            <a:r>
              <a:rPr lang="en-US" dirty="0"/>
              <a:t>The VGG architecture is the basis of ground-breaking object recognition models. Developed as a deep neural network, the </a:t>
            </a:r>
            <a:r>
              <a:rPr lang="en-US" dirty="0" err="1"/>
              <a:t>VGGNet</a:t>
            </a:r>
            <a:r>
              <a:rPr lang="en-US" dirty="0"/>
              <a:t> also surpasses baselines on many tasks and datasets beyond ImageNet. </a:t>
            </a:r>
          </a:p>
          <a:p>
            <a:r>
              <a:rPr lang="en-US" dirty="0"/>
              <a:t>Moreover, it is now still one of the most popular image recognition architectures.</a:t>
            </a:r>
          </a:p>
        </p:txBody>
      </p:sp>
    </p:spTree>
    <p:extLst>
      <p:ext uri="{BB962C8B-B14F-4D97-AF65-F5344CB8AC3E}">
        <p14:creationId xmlns:p14="http://schemas.microsoft.com/office/powerpoint/2010/main" val="1755569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9059-26D6-1542-AFC7-4BC88011C226}"/>
              </a:ext>
            </a:extLst>
          </p:cNvPr>
          <p:cNvSpPr>
            <a:spLocks noGrp="1"/>
          </p:cNvSpPr>
          <p:nvPr>
            <p:ph type="title"/>
          </p:nvPr>
        </p:nvSpPr>
        <p:spPr/>
        <p:txBody>
          <a:bodyPr/>
          <a:lstStyle/>
          <a:p>
            <a:r>
              <a:rPr lang="en-US" dirty="0"/>
              <a:t>Why VGG?</a:t>
            </a:r>
          </a:p>
        </p:txBody>
      </p:sp>
      <p:sp>
        <p:nvSpPr>
          <p:cNvPr id="3" name="Content Placeholder 2">
            <a:extLst>
              <a:ext uri="{FF2B5EF4-FFF2-40B4-BE49-F238E27FC236}">
                <a16:creationId xmlns:a16="http://schemas.microsoft.com/office/drawing/2014/main" id="{2A881304-1880-3410-4B14-5BE62FDF9FFB}"/>
              </a:ext>
            </a:extLst>
          </p:cNvPr>
          <p:cNvSpPr>
            <a:spLocks noGrp="1"/>
          </p:cNvSpPr>
          <p:nvPr>
            <p:ph idx="1"/>
          </p:nvPr>
        </p:nvSpPr>
        <p:spPr>
          <a:xfrm>
            <a:off x="266700" y="774655"/>
            <a:ext cx="8610600" cy="2744956"/>
          </a:xfrm>
        </p:spPr>
        <p:txBody>
          <a:bodyPr/>
          <a:lstStyle/>
          <a:p>
            <a:pPr marL="0" indent="0">
              <a:buNone/>
            </a:pPr>
            <a:r>
              <a:rPr lang="en-US" b="1" dirty="0" err="1"/>
              <a:t>AlexNet</a:t>
            </a:r>
            <a:r>
              <a:rPr lang="en-US" dirty="0"/>
              <a:t> </a:t>
            </a:r>
          </a:p>
          <a:p>
            <a:r>
              <a:rPr lang="en-US" dirty="0"/>
              <a:t>When </a:t>
            </a:r>
            <a:r>
              <a:rPr lang="en-US" dirty="0" err="1"/>
              <a:t>AlexNet</a:t>
            </a:r>
            <a:r>
              <a:rPr lang="en-US" dirty="0"/>
              <a:t> was published, it easily won the ImageNet Large-Scale Visual Recognition Challenge (ILSVRC) and proved itself to be one of the most capable models for object-detection out there. </a:t>
            </a:r>
          </a:p>
          <a:p>
            <a:r>
              <a:rPr lang="en-US" dirty="0"/>
              <a:t>Its key features include using </a:t>
            </a:r>
            <a:r>
              <a:rPr lang="en-US" dirty="0" err="1"/>
              <a:t>ReLU</a:t>
            </a:r>
            <a:r>
              <a:rPr lang="en-US" dirty="0"/>
              <a:t> instead of the tanh function, optimization for multiple GPUs, and overlapping pooling. </a:t>
            </a:r>
          </a:p>
          <a:p>
            <a:r>
              <a:rPr lang="en-US" dirty="0"/>
              <a:t>It addressed overfitting by using data augmentation and dropout. </a:t>
            </a:r>
          </a:p>
          <a:p>
            <a:r>
              <a:rPr lang="en-US" dirty="0"/>
              <a:t>So what was wrong with </a:t>
            </a:r>
            <a:r>
              <a:rPr lang="en-US" dirty="0" err="1"/>
              <a:t>AlexNet</a:t>
            </a:r>
            <a:r>
              <a:rPr lang="en-US" dirty="0"/>
              <a:t>? </a:t>
            </a:r>
          </a:p>
          <a:p>
            <a:r>
              <a:rPr lang="en-US" dirty="0"/>
              <a:t>Well nothing was, say, particularly “wrong” with it. People just wanted even more accurate models.</a:t>
            </a:r>
          </a:p>
          <a:p>
            <a:r>
              <a:rPr lang="en-US" dirty="0"/>
              <a:t>While previous derivatives of </a:t>
            </a:r>
            <a:r>
              <a:rPr lang="en-US" dirty="0" err="1"/>
              <a:t>AlexNet</a:t>
            </a:r>
            <a:r>
              <a:rPr lang="en-US" dirty="0"/>
              <a:t> focused on smaller window sizes and strides in the first convolutional layer, VGG addresses another very important aspect of CNNs: </a:t>
            </a:r>
            <a:r>
              <a:rPr lang="en-US" b="1" dirty="0"/>
              <a:t>depth !!!</a:t>
            </a:r>
          </a:p>
        </p:txBody>
      </p:sp>
      <p:sp>
        <p:nvSpPr>
          <p:cNvPr id="5" name="TextBox 4">
            <a:extLst>
              <a:ext uri="{FF2B5EF4-FFF2-40B4-BE49-F238E27FC236}">
                <a16:creationId xmlns:a16="http://schemas.microsoft.com/office/drawing/2014/main" id="{F2F1B643-58C3-60C4-50B9-D8D74FE2F5A4}"/>
              </a:ext>
            </a:extLst>
          </p:cNvPr>
          <p:cNvSpPr txBox="1"/>
          <p:nvPr/>
        </p:nvSpPr>
        <p:spPr>
          <a:xfrm>
            <a:off x="2420945" y="4719250"/>
            <a:ext cx="6723055" cy="276999"/>
          </a:xfrm>
          <a:prstGeom prst="rect">
            <a:avLst/>
          </a:prstGeom>
          <a:noFill/>
        </p:spPr>
        <p:txBody>
          <a:bodyPr wrap="square">
            <a:spAutoFit/>
          </a:bodyPr>
          <a:lstStyle/>
          <a:p>
            <a:r>
              <a:rPr lang="en-US" sz="1200" dirty="0"/>
              <a:t>https://towardsdatascience.com/vgg-neural-networks-the-next-step-after-alexnet-3f91fa9ffe2c</a:t>
            </a:r>
          </a:p>
        </p:txBody>
      </p:sp>
    </p:spTree>
    <p:extLst>
      <p:ext uri="{BB962C8B-B14F-4D97-AF65-F5344CB8AC3E}">
        <p14:creationId xmlns:p14="http://schemas.microsoft.com/office/powerpoint/2010/main" val="4062346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25269C-1A5A-EEAD-8EFD-AB4566065B13}"/>
              </a:ext>
            </a:extLst>
          </p:cNvPr>
          <p:cNvSpPr>
            <a:spLocks noGrp="1"/>
          </p:cNvSpPr>
          <p:nvPr>
            <p:ph type="title"/>
          </p:nvPr>
        </p:nvSpPr>
        <p:spPr>
          <a:xfrm>
            <a:off x="914401" y="285750"/>
            <a:ext cx="2895600" cy="490538"/>
          </a:xfrm>
        </p:spPr>
        <p:txBody>
          <a:bodyPr/>
          <a:lstStyle/>
          <a:p>
            <a:r>
              <a:rPr lang="en-US" dirty="0"/>
              <a:t>VGG Structure</a:t>
            </a:r>
          </a:p>
        </p:txBody>
      </p:sp>
      <p:sp>
        <p:nvSpPr>
          <p:cNvPr id="8" name="Content Placeholder 7">
            <a:extLst>
              <a:ext uri="{FF2B5EF4-FFF2-40B4-BE49-F238E27FC236}">
                <a16:creationId xmlns:a16="http://schemas.microsoft.com/office/drawing/2014/main" id="{A3FF5773-A3AF-C0EF-95CE-7DA111FFB295}"/>
              </a:ext>
            </a:extLst>
          </p:cNvPr>
          <p:cNvSpPr>
            <a:spLocks noGrp="1"/>
          </p:cNvSpPr>
          <p:nvPr>
            <p:ph idx="1"/>
          </p:nvPr>
        </p:nvSpPr>
        <p:spPr>
          <a:xfrm>
            <a:off x="108589" y="1047750"/>
            <a:ext cx="3581400" cy="3456385"/>
          </a:xfrm>
        </p:spPr>
        <p:txBody>
          <a:bodyPr/>
          <a:lstStyle/>
          <a:p>
            <a:r>
              <a:rPr lang="en-US" dirty="0"/>
              <a:t>VGG Neural Networks. While previous derivatives of </a:t>
            </a:r>
            <a:r>
              <a:rPr lang="en-US" dirty="0" err="1"/>
              <a:t>AlexNet</a:t>
            </a:r>
            <a:r>
              <a:rPr lang="en-US" dirty="0"/>
              <a:t> focused on smaller window sizes and strides in the first convolutional layer, VGG addresses another very important aspect of CNNs: </a:t>
            </a:r>
            <a:r>
              <a:rPr lang="en-US" b="1" dirty="0"/>
              <a:t>depth !!!</a:t>
            </a:r>
            <a:r>
              <a:rPr lang="en-US" dirty="0"/>
              <a:t> </a:t>
            </a:r>
          </a:p>
        </p:txBody>
      </p:sp>
      <p:pic>
        <p:nvPicPr>
          <p:cNvPr id="6" name="Picture 5" descr="A table of data with numbers and letters&#10;&#10;Description automatically generated with medium confidence">
            <a:extLst>
              <a:ext uri="{FF2B5EF4-FFF2-40B4-BE49-F238E27FC236}">
                <a16:creationId xmlns:a16="http://schemas.microsoft.com/office/drawing/2014/main" id="{626E1546-4BB4-BFC3-8D72-C6881C845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105" y="133350"/>
            <a:ext cx="5518535" cy="4724400"/>
          </a:xfrm>
          <a:prstGeom prst="rect">
            <a:avLst/>
          </a:prstGeom>
        </p:spPr>
      </p:pic>
    </p:spTree>
    <p:extLst>
      <p:ext uri="{BB962C8B-B14F-4D97-AF65-F5344CB8AC3E}">
        <p14:creationId xmlns:p14="http://schemas.microsoft.com/office/powerpoint/2010/main" val="31920752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1856-85E2-1CD8-D0AD-D262D07312AA}"/>
              </a:ext>
            </a:extLst>
          </p:cNvPr>
          <p:cNvSpPr>
            <a:spLocks noGrp="1"/>
          </p:cNvSpPr>
          <p:nvPr>
            <p:ph type="title"/>
          </p:nvPr>
        </p:nvSpPr>
        <p:spPr/>
        <p:txBody>
          <a:bodyPr/>
          <a:lstStyle/>
          <a:p>
            <a:r>
              <a:rPr lang="en-US" dirty="0"/>
              <a:t>VGG Layers (1/2)</a:t>
            </a:r>
          </a:p>
        </p:txBody>
      </p:sp>
      <p:sp>
        <p:nvSpPr>
          <p:cNvPr id="3" name="Content Placeholder 2">
            <a:extLst>
              <a:ext uri="{FF2B5EF4-FFF2-40B4-BE49-F238E27FC236}">
                <a16:creationId xmlns:a16="http://schemas.microsoft.com/office/drawing/2014/main" id="{AF07B81F-42C8-17FF-94AC-E77CC7A81ECD}"/>
              </a:ext>
            </a:extLst>
          </p:cNvPr>
          <p:cNvSpPr>
            <a:spLocks noGrp="1"/>
          </p:cNvSpPr>
          <p:nvPr>
            <p:ph idx="1"/>
          </p:nvPr>
        </p:nvSpPr>
        <p:spPr>
          <a:xfrm>
            <a:off x="762000" y="1200150"/>
            <a:ext cx="7659682" cy="3303985"/>
          </a:xfrm>
        </p:spPr>
        <p:txBody>
          <a:bodyPr/>
          <a:lstStyle/>
          <a:p>
            <a:pPr marL="0" indent="0">
              <a:buNone/>
            </a:pPr>
            <a:r>
              <a:rPr lang="en-US" sz="1800" b="1" dirty="0"/>
              <a:t>Input.</a:t>
            </a:r>
            <a:r>
              <a:rPr lang="en-US" sz="1800" dirty="0"/>
              <a:t> </a:t>
            </a:r>
          </a:p>
          <a:p>
            <a:r>
              <a:rPr lang="en-US" sz="1800" dirty="0"/>
              <a:t>VGG takes in a 224x224 pixel RGB image. </a:t>
            </a:r>
          </a:p>
          <a:p>
            <a:r>
              <a:rPr lang="en-US" sz="1800" dirty="0"/>
              <a:t>For the ImageNet competition, the authors cropped out the center 224x224 patch in each image to keep the input image size consistent.</a:t>
            </a:r>
          </a:p>
          <a:p>
            <a:pPr marL="0" indent="0">
              <a:buNone/>
            </a:pPr>
            <a:r>
              <a:rPr lang="en-US" sz="1800" b="1" dirty="0"/>
              <a:t>Convolutional Layers. </a:t>
            </a:r>
          </a:p>
          <a:p>
            <a:r>
              <a:rPr lang="en-US" sz="1800" dirty="0"/>
              <a:t>The convolutional layers in VGG use a very small receptive field (3x3, the smallest possible size that still captures left/right and up/down). </a:t>
            </a:r>
          </a:p>
          <a:p>
            <a:r>
              <a:rPr lang="en-US" sz="1800" dirty="0"/>
              <a:t>There are also 1x1 convolution filters which act as a linear transformation of the input, which is followed by a </a:t>
            </a:r>
            <a:r>
              <a:rPr lang="en-US" sz="1800" dirty="0" err="1"/>
              <a:t>ReLU</a:t>
            </a:r>
            <a:r>
              <a:rPr lang="en-US" sz="1800" dirty="0"/>
              <a:t> unit. </a:t>
            </a:r>
          </a:p>
          <a:p>
            <a:r>
              <a:rPr lang="en-US" sz="1800" dirty="0"/>
              <a:t>The convolution stride is fixed to 1 pixel so that the spatial resolution is preserved after convolution.</a:t>
            </a:r>
          </a:p>
          <a:p>
            <a:endParaRPr lang="en-US" sz="1800" dirty="0"/>
          </a:p>
        </p:txBody>
      </p:sp>
      <p:sp>
        <p:nvSpPr>
          <p:cNvPr id="4" name="TextBox 3">
            <a:extLst>
              <a:ext uri="{FF2B5EF4-FFF2-40B4-BE49-F238E27FC236}">
                <a16:creationId xmlns:a16="http://schemas.microsoft.com/office/drawing/2014/main" id="{575FD52B-9EC1-E873-A91D-D9BCE1D22FCA}"/>
              </a:ext>
            </a:extLst>
          </p:cNvPr>
          <p:cNvSpPr txBox="1"/>
          <p:nvPr/>
        </p:nvSpPr>
        <p:spPr>
          <a:xfrm>
            <a:off x="2420945" y="4583472"/>
            <a:ext cx="6723055" cy="276999"/>
          </a:xfrm>
          <a:prstGeom prst="rect">
            <a:avLst/>
          </a:prstGeom>
          <a:noFill/>
        </p:spPr>
        <p:txBody>
          <a:bodyPr wrap="square">
            <a:spAutoFit/>
          </a:bodyPr>
          <a:lstStyle/>
          <a:p>
            <a:r>
              <a:rPr lang="en-US" sz="1200" dirty="0"/>
              <a:t>https://towardsdatascience.com/vgg-neural-networks-the-next-step-after-alexnet-3f91fa9ffe2c</a:t>
            </a:r>
          </a:p>
        </p:txBody>
      </p:sp>
    </p:spTree>
    <p:extLst>
      <p:ext uri="{BB962C8B-B14F-4D97-AF65-F5344CB8AC3E}">
        <p14:creationId xmlns:p14="http://schemas.microsoft.com/office/powerpoint/2010/main" val="79060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1856-85E2-1CD8-D0AD-D262D07312AA}"/>
              </a:ext>
            </a:extLst>
          </p:cNvPr>
          <p:cNvSpPr>
            <a:spLocks noGrp="1"/>
          </p:cNvSpPr>
          <p:nvPr>
            <p:ph type="title"/>
          </p:nvPr>
        </p:nvSpPr>
        <p:spPr/>
        <p:txBody>
          <a:bodyPr/>
          <a:lstStyle/>
          <a:p>
            <a:r>
              <a:rPr lang="en-US" dirty="0"/>
              <a:t>VGG Layers (2/2)</a:t>
            </a:r>
          </a:p>
        </p:txBody>
      </p:sp>
      <p:sp>
        <p:nvSpPr>
          <p:cNvPr id="3" name="Content Placeholder 2">
            <a:extLst>
              <a:ext uri="{FF2B5EF4-FFF2-40B4-BE49-F238E27FC236}">
                <a16:creationId xmlns:a16="http://schemas.microsoft.com/office/drawing/2014/main" id="{AF07B81F-42C8-17FF-94AC-E77CC7A81ECD}"/>
              </a:ext>
            </a:extLst>
          </p:cNvPr>
          <p:cNvSpPr>
            <a:spLocks noGrp="1"/>
          </p:cNvSpPr>
          <p:nvPr>
            <p:ph idx="1"/>
          </p:nvPr>
        </p:nvSpPr>
        <p:spPr>
          <a:xfrm>
            <a:off x="762000" y="1428751"/>
            <a:ext cx="7543800" cy="2971800"/>
          </a:xfrm>
        </p:spPr>
        <p:txBody>
          <a:bodyPr/>
          <a:lstStyle/>
          <a:p>
            <a:pPr marL="0" indent="0">
              <a:buNone/>
            </a:pPr>
            <a:r>
              <a:rPr lang="en-US" sz="1800" b="1" dirty="0"/>
              <a:t>Fully-Connected Layers.</a:t>
            </a:r>
            <a:r>
              <a:rPr lang="en-US" sz="1800" dirty="0"/>
              <a:t> </a:t>
            </a:r>
          </a:p>
          <a:p>
            <a:r>
              <a:rPr lang="en-US" sz="1800" dirty="0"/>
              <a:t>VGG has three fully-connected layers: the first two have 4096 channels each and the third has 1000 channels, 1 for each class.</a:t>
            </a:r>
          </a:p>
          <a:p>
            <a:pPr marL="0" indent="0">
              <a:buNone/>
            </a:pPr>
            <a:r>
              <a:rPr lang="en-US" sz="1800" b="1" dirty="0"/>
              <a:t>Hidden Layers. </a:t>
            </a:r>
          </a:p>
          <a:p>
            <a:r>
              <a:rPr lang="en-US" sz="1800" dirty="0"/>
              <a:t>All of VGG’s hidden layers use </a:t>
            </a:r>
            <a:r>
              <a:rPr lang="en-US" sz="1800" dirty="0" err="1"/>
              <a:t>ReLU</a:t>
            </a:r>
            <a:r>
              <a:rPr lang="en-US" sz="1800" dirty="0"/>
              <a:t> (a huge innovation from </a:t>
            </a:r>
            <a:r>
              <a:rPr lang="en-US" sz="1800" dirty="0" err="1"/>
              <a:t>AlexNet</a:t>
            </a:r>
            <a:r>
              <a:rPr lang="en-US" sz="1800" dirty="0"/>
              <a:t> that cut training time). </a:t>
            </a:r>
          </a:p>
          <a:p>
            <a:r>
              <a:rPr lang="en-US" sz="1800" dirty="0"/>
              <a:t>VGG does not generally use Local Response Normalization (LRN), as LRN increases memory consumption and training time with no particular increase in accuracy.</a:t>
            </a:r>
          </a:p>
          <a:p>
            <a:endParaRPr lang="en-US" sz="1800" dirty="0"/>
          </a:p>
        </p:txBody>
      </p:sp>
    </p:spTree>
    <p:extLst>
      <p:ext uri="{BB962C8B-B14F-4D97-AF65-F5344CB8AC3E}">
        <p14:creationId xmlns:p14="http://schemas.microsoft.com/office/powerpoint/2010/main" val="11735344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5FD0-99E3-A766-F2C6-828C22CCD541}"/>
              </a:ext>
            </a:extLst>
          </p:cNvPr>
          <p:cNvSpPr>
            <a:spLocks noGrp="1"/>
          </p:cNvSpPr>
          <p:nvPr>
            <p:ph type="title"/>
          </p:nvPr>
        </p:nvSpPr>
        <p:spPr/>
        <p:txBody>
          <a:bodyPr/>
          <a:lstStyle/>
          <a:p>
            <a:r>
              <a:rPr lang="en-US" dirty="0"/>
              <a:t>VGG Architecture</a:t>
            </a:r>
          </a:p>
        </p:txBody>
      </p:sp>
      <p:pic>
        <p:nvPicPr>
          <p:cNvPr id="4" name="Picture 3">
            <a:extLst>
              <a:ext uri="{FF2B5EF4-FFF2-40B4-BE49-F238E27FC236}">
                <a16:creationId xmlns:a16="http://schemas.microsoft.com/office/drawing/2014/main" id="{55BB3ED6-BDEA-028D-B809-982B5F9FB0A9}"/>
              </a:ext>
            </a:extLst>
          </p:cNvPr>
          <p:cNvPicPr>
            <a:picLocks noChangeAspect="1"/>
          </p:cNvPicPr>
          <p:nvPr/>
        </p:nvPicPr>
        <p:blipFill>
          <a:blip r:embed="rId2"/>
          <a:stretch>
            <a:fillRect/>
          </a:stretch>
        </p:blipFill>
        <p:spPr>
          <a:xfrm>
            <a:off x="848471" y="741998"/>
            <a:ext cx="7813766" cy="4104899"/>
          </a:xfrm>
          <a:prstGeom prst="rect">
            <a:avLst/>
          </a:prstGeom>
        </p:spPr>
      </p:pic>
      <p:sp>
        <p:nvSpPr>
          <p:cNvPr id="5" name="TextBox 4">
            <a:extLst>
              <a:ext uri="{FF2B5EF4-FFF2-40B4-BE49-F238E27FC236}">
                <a16:creationId xmlns:a16="http://schemas.microsoft.com/office/drawing/2014/main" id="{DDFEE183-D583-2BD9-F18C-068C60069C1C}"/>
              </a:ext>
            </a:extLst>
          </p:cNvPr>
          <p:cNvSpPr txBox="1"/>
          <p:nvPr/>
        </p:nvSpPr>
        <p:spPr>
          <a:xfrm>
            <a:off x="8082048" y="4580751"/>
            <a:ext cx="1027118" cy="276999"/>
          </a:xfrm>
          <a:prstGeom prst="rect">
            <a:avLst/>
          </a:prstGeom>
          <a:noFill/>
        </p:spPr>
        <p:txBody>
          <a:bodyPr wrap="square">
            <a:spAutoFit/>
          </a:bodyPr>
          <a:lstStyle/>
          <a:p>
            <a:r>
              <a:rPr lang="en-US" sz="1200" dirty="0"/>
              <a:t>Andrew Ng</a:t>
            </a:r>
          </a:p>
        </p:txBody>
      </p:sp>
    </p:spTree>
    <p:extLst>
      <p:ext uri="{BB962C8B-B14F-4D97-AF65-F5344CB8AC3E}">
        <p14:creationId xmlns:p14="http://schemas.microsoft.com/office/powerpoint/2010/main" val="112907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FD24-34A0-CC46-7E90-B40D23CB9AC3}"/>
              </a:ext>
            </a:extLst>
          </p:cNvPr>
          <p:cNvSpPr>
            <a:spLocks noGrp="1"/>
          </p:cNvSpPr>
          <p:nvPr>
            <p:ph type="title"/>
          </p:nvPr>
        </p:nvSpPr>
        <p:spPr>
          <a:xfrm>
            <a:off x="1600200" y="285750"/>
            <a:ext cx="6516682" cy="490538"/>
          </a:xfrm>
        </p:spPr>
        <p:txBody>
          <a:bodyPr/>
          <a:lstStyle/>
          <a:p>
            <a:r>
              <a:rPr lang="en-US" dirty="0"/>
              <a:t>Pooling</a:t>
            </a:r>
          </a:p>
        </p:txBody>
      </p:sp>
      <p:sp>
        <p:nvSpPr>
          <p:cNvPr id="3" name="Content Placeholder 2">
            <a:extLst>
              <a:ext uri="{FF2B5EF4-FFF2-40B4-BE49-F238E27FC236}">
                <a16:creationId xmlns:a16="http://schemas.microsoft.com/office/drawing/2014/main" id="{2550FD8E-4040-914C-366B-7D42E6E325F4}"/>
              </a:ext>
            </a:extLst>
          </p:cNvPr>
          <p:cNvSpPr>
            <a:spLocks noGrp="1"/>
          </p:cNvSpPr>
          <p:nvPr>
            <p:ph idx="1"/>
          </p:nvPr>
        </p:nvSpPr>
        <p:spPr>
          <a:xfrm>
            <a:off x="304800" y="971550"/>
            <a:ext cx="8686800" cy="1600200"/>
          </a:xfrm>
        </p:spPr>
        <p:txBody>
          <a:bodyPr/>
          <a:lstStyle/>
          <a:p>
            <a:r>
              <a:rPr lang="en-US" dirty="0"/>
              <a:t>The pooling operation applies a moving filter (mask) on the matrix (similar to a convolution filter) and writes a specified value in the pooled matrix (similar to a convolution matrix) according to the pooling type.</a:t>
            </a:r>
          </a:p>
          <a:p>
            <a:r>
              <a:rPr lang="en-US" dirty="0"/>
              <a:t>The </a:t>
            </a:r>
            <a:r>
              <a:rPr lang="en-US" b="1" i="1" dirty="0"/>
              <a:t>max pooling </a:t>
            </a:r>
            <a:r>
              <a:rPr lang="en-US" dirty="0"/>
              <a:t>selects the maximum element in the original matrix under the moving filter (mask) and writes it value in the max pooling resultant matrix.</a:t>
            </a:r>
          </a:p>
          <a:p>
            <a:r>
              <a:rPr lang="en-US" dirty="0"/>
              <a:t>The </a:t>
            </a:r>
            <a:r>
              <a:rPr lang="en-US" b="1" i="1" dirty="0"/>
              <a:t>average pooling </a:t>
            </a:r>
            <a:r>
              <a:rPr lang="en-US" dirty="0"/>
              <a:t>calculates the </a:t>
            </a:r>
            <a:r>
              <a:rPr lang="en-US" dirty="0" err="1"/>
              <a:t>the</a:t>
            </a:r>
            <a:r>
              <a:rPr lang="en-US" dirty="0"/>
              <a:t> average value of the elements in the original matrix under the moving filter (mask) and writes it value in the max pooling resultant matrix</a:t>
            </a:r>
          </a:p>
          <a:p>
            <a:r>
              <a:rPr lang="en-US" dirty="0"/>
              <a:t>The purpose of the pooling layers is to reduce the dimensions of the hidden layer by combining the outputs of neuron clusters at the previous layer into a single neuron in the next layer.</a:t>
            </a:r>
          </a:p>
        </p:txBody>
      </p:sp>
    </p:spTree>
    <p:extLst>
      <p:ext uri="{BB962C8B-B14F-4D97-AF65-F5344CB8AC3E}">
        <p14:creationId xmlns:p14="http://schemas.microsoft.com/office/powerpoint/2010/main" val="17021880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1265-CFB4-4900-7100-E0BB8CC68720}"/>
              </a:ext>
            </a:extLst>
          </p:cNvPr>
          <p:cNvSpPr>
            <a:spLocks noGrp="1"/>
          </p:cNvSpPr>
          <p:nvPr>
            <p:ph type="title"/>
          </p:nvPr>
        </p:nvSpPr>
        <p:spPr/>
        <p:txBody>
          <a:bodyPr/>
          <a:lstStyle/>
          <a:p>
            <a:r>
              <a:rPr lang="en-US" dirty="0"/>
              <a:t>The Difference: VGG vs </a:t>
            </a:r>
            <a:r>
              <a:rPr lang="en-US" dirty="0" err="1"/>
              <a:t>AlexNet</a:t>
            </a:r>
            <a:endParaRPr lang="en-US" dirty="0"/>
          </a:p>
        </p:txBody>
      </p:sp>
      <p:sp>
        <p:nvSpPr>
          <p:cNvPr id="3" name="Content Placeholder 2">
            <a:extLst>
              <a:ext uri="{FF2B5EF4-FFF2-40B4-BE49-F238E27FC236}">
                <a16:creationId xmlns:a16="http://schemas.microsoft.com/office/drawing/2014/main" id="{2327128E-5245-383D-84D4-E4D13CB2E38F}"/>
              </a:ext>
            </a:extLst>
          </p:cNvPr>
          <p:cNvSpPr>
            <a:spLocks noGrp="1"/>
          </p:cNvSpPr>
          <p:nvPr>
            <p:ph idx="1"/>
          </p:nvPr>
        </p:nvSpPr>
        <p:spPr>
          <a:xfrm>
            <a:off x="304800" y="843557"/>
            <a:ext cx="8458200" cy="3456385"/>
          </a:xfrm>
        </p:spPr>
        <p:txBody>
          <a:bodyPr/>
          <a:lstStyle/>
          <a:p>
            <a:r>
              <a:rPr lang="en-US" dirty="0"/>
              <a:t>Instead of using large receptive fields like </a:t>
            </a:r>
            <a:r>
              <a:rPr lang="en-US" dirty="0" err="1"/>
              <a:t>AlexNet</a:t>
            </a:r>
            <a:r>
              <a:rPr lang="en-US" dirty="0"/>
              <a:t> (11x11 with a stride of 4), VGG uses very small receptive fields (3x3 with a stride of 1). </a:t>
            </a:r>
          </a:p>
          <a:p>
            <a:r>
              <a:rPr lang="en-US" dirty="0"/>
              <a:t>Because there are now three </a:t>
            </a:r>
            <a:r>
              <a:rPr lang="en-US" dirty="0" err="1"/>
              <a:t>ReLU</a:t>
            </a:r>
            <a:r>
              <a:rPr lang="en-US" dirty="0"/>
              <a:t> units instead of just one, the decision function is more discriminative. </a:t>
            </a:r>
          </a:p>
          <a:p>
            <a:r>
              <a:rPr lang="en-US" dirty="0"/>
              <a:t>There are also fewer parameters (27 times the number of channels instead of </a:t>
            </a:r>
            <a:r>
              <a:rPr lang="en-US" dirty="0" err="1"/>
              <a:t>AlexNet’s</a:t>
            </a:r>
            <a:r>
              <a:rPr lang="en-US" dirty="0"/>
              <a:t> 49 times the number of channels).</a:t>
            </a:r>
          </a:p>
          <a:p>
            <a:r>
              <a:rPr lang="en-US" dirty="0"/>
              <a:t>VGG incorporates 1x1 convolutional layers to make the decision function more non-linear without changing the receptive fields.</a:t>
            </a:r>
          </a:p>
          <a:p>
            <a:r>
              <a:rPr lang="en-US" dirty="0"/>
              <a:t>The small-size convolution filters allows VGG to have a large number of weight layers; of course, more layers leads to improved performance. </a:t>
            </a:r>
          </a:p>
          <a:p>
            <a:r>
              <a:rPr lang="en-US" dirty="0"/>
              <a:t>This isn’t an uncommon feature, though. </a:t>
            </a:r>
          </a:p>
          <a:p>
            <a:r>
              <a:rPr lang="en-US" dirty="0" err="1"/>
              <a:t>GoogLeNet</a:t>
            </a:r>
            <a:r>
              <a:rPr lang="en-US" dirty="0"/>
              <a:t>, another model that uses deep CNNs and small convolution filters, was also showed up in the 2014 ImageNet competition.</a:t>
            </a:r>
          </a:p>
        </p:txBody>
      </p:sp>
    </p:spTree>
    <p:extLst>
      <p:ext uri="{BB962C8B-B14F-4D97-AF65-F5344CB8AC3E}">
        <p14:creationId xmlns:p14="http://schemas.microsoft.com/office/powerpoint/2010/main" val="2087160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5F1E-D93C-7C45-4D5B-62CA685B3D23}"/>
              </a:ext>
            </a:extLst>
          </p:cNvPr>
          <p:cNvSpPr>
            <a:spLocks noGrp="1"/>
          </p:cNvSpPr>
          <p:nvPr>
            <p:ph type="title"/>
          </p:nvPr>
        </p:nvSpPr>
        <p:spPr/>
        <p:txBody>
          <a:bodyPr/>
          <a:lstStyle/>
          <a:p>
            <a:r>
              <a:rPr lang="en-US" dirty="0"/>
              <a:t>VGG Results</a:t>
            </a:r>
          </a:p>
        </p:txBody>
      </p:sp>
      <p:sp>
        <p:nvSpPr>
          <p:cNvPr id="3" name="Content Placeholder 2">
            <a:extLst>
              <a:ext uri="{FF2B5EF4-FFF2-40B4-BE49-F238E27FC236}">
                <a16:creationId xmlns:a16="http://schemas.microsoft.com/office/drawing/2014/main" id="{95E37458-F257-C90E-9DF3-F8F9BC7BFA6C}"/>
              </a:ext>
            </a:extLst>
          </p:cNvPr>
          <p:cNvSpPr>
            <a:spLocks noGrp="1"/>
          </p:cNvSpPr>
          <p:nvPr>
            <p:ph idx="1"/>
          </p:nvPr>
        </p:nvSpPr>
        <p:spPr>
          <a:xfrm>
            <a:off x="381000" y="843557"/>
            <a:ext cx="8545512" cy="3456385"/>
          </a:xfrm>
        </p:spPr>
        <p:txBody>
          <a:bodyPr/>
          <a:lstStyle/>
          <a:p>
            <a:pPr marL="0" indent="0">
              <a:buNone/>
            </a:pPr>
            <a:r>
              <a:rPr lang="en-US" b="1" dirty="0"/>
              <a:t>Results</a:t>
            </a:r>
            <a:r>
              <a:rPr lang="en-US" dirty="0"/>
              <a:t>. </a:t>
            </a:r>
          </a:p>
          <a:p>
            <a:r>
              <a:rPr lang="en-US" dirty="0"/>
              <a:t>On a single test scale, VGG achieved a top-1 error of 25.5% and a top-5 error of 8.0%. </a:t>
            </a:r>
          </a:p>
          <a:p>
            <a:r>
              <a:rPr lang="en-US" dirty="0"/>
              <a:t>At multiple test scales, VGG got a top-1 error of 24.8% and a top-5 error of 7.5%. </a:t>
            </a:r>
          </a:p>
          <a:p>
            <a:r>
              <a:rPr lang="en-US" dirty="0"/>
              <a:t>VGG also achieved second place in the 2014 ImageNet competition with its top-5 error of 7.3%, which they decreased to 6.8% after the submission.</a:t>
            </a:r>
          </a:p>
          <a:p>
            <a:pPr marL="0" indent="0">
              <a:buNone/>
            </a:pPr>
            <a:r>
              <a:rPr lang="en-US" b="1" dirty="0"/>
              <a:t>Now what? </a:t>
            </a:r>
          </a:p>
          <a:p>
            <a:r>
              <a:rPr lang="en-US" dirty="0"/>
              <a:t>VGG is an innovative object-recognition model that supports up to 19 layers. Built as a deep CNN, VGG also outperforms baselines on many tasks and datasets outside of ImageNet. </a:t>
            </a:r>
          </a:p>
          <a:p>
            <a:r>
              <a:rPr lang="en-US" dirty="0"/>
              <a:t>VGG is now still one of the most used image-recognition architectures.</a:t>
            </a:r>
          </a:p>
        </p:txBody>
      </p:sp>
    </p:spTree>
    <p:extLst>
      <p:ext uri="{BB962C8B-B14F-4D97-AF65-F5344CB8AC3E}">
        <p14:creationId xmlns:p14="http://schemas.microsoft.com/office/powerpoint/2010/main" val="1435003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DF4A-5409-4BA3-D209-432E589D570B}"/>
              </a:ext>
            </a:extLst>
          </p:cNvPr>
          <p:cNvSpPr>
            <a:spLocks noGrp="1"/>
          </p:cNvSpPr>
          <p:nvPr>
            <p:ph type="title"/>
          </p:nvPr>
        </p:nvSpPr>
        <p:spPr>
          <a:xfrm>
            <a:off x="1676400" y="285750"/>
            <a:ext cx="6440482" cy="490538"/>
          </a:xfrm>
        </p:spPr>
        <p:txBody>
          <a:bodyPr/>
          <a:lstStyle/>
          <a:p>
            <a:r>
              <a:rPr lang="en-US" dirty="0" err="1"/>
              <a:t>ResNet</a:t>
            </a:r>
            <a:r>
              <a:rPr lang="en-US" dirty="0"/>
              <a:t> - Residual Neural Network </a:t>
            </a:r>
          </a:p>
        </p:txBody>
      </p:sp>
      <p:sp>
        <p:nvSpPr>
          <p:cNvPr id="3" name="Content Placeholder 2">
            <a:extLst>
              <a:ext uri="{FF2B5EF4-FFF2-40B4-BE49-F238E27FC236}">
                <a16:creationId xmlns:a16="http://schemas.microsoft.com/office/drawing/2014/main" id="{C2A1C46E-80AB-5F67-7578-B54B509DD563}"/>
              </a:ext>
            </a:extLst>
          </p:cNvPr>
          <p:cNvSpPr>
            <a:spLocks noGrp="1"/>
          </p:cNvSpPr>
          <p:nvPr>
            <p:ph idx="1"/>
          </p:nvPr>
        </p:nvSpPr>
        <p:spPr>
          <a:xfrm>
            <a:off x="-76200" y="843557"/>
            <a:ext cx="9067800" cy="3456385"/>
          </a:xfrm>
        </p:spPr>
        <p:txBody>
          <a:bodyPr/>
          <a:lstStyle/>
          <a:p>
            <a:r>
              <a:rPr lang="en-US" sz="1800" dirty="0"/>
              <a:t>A Residual Neural Network is a deep learning model in which the weight layers learn residual functions with reference to the layer inputs. </a:t>
            </a:r>
          </a:p>
          <a:p>
            <a:r>
              <a:rPr lang="en-US" sz="1800" dirty="0"/>
              <a:t>Residual Networks were developed by </a:t>
            </a:r>
            <a:r>
              <a:rPr lang="en-US" sz="1800" dirty="0" err="1"/>
              <a:t>Kaiming</a:t>
            </a:r>
            <a:r>
              <a:rPr lang="en-US" sz="1800" dirty="0"/>
              <a:t> He, </a:t>
            </a:r>
            <a:r>
              <a:rPr lang="en-US" sz="1800" dirty="0" err="1"/>
              <a:t>Xiangyu</a:t>
            </a:r>
            <a:r>
              <a:rPr lang="en-US" sz="1800" dirty="0"/>
              <a:t> Zhang, </a:t>
            </a:r>
            <a:r>
              <a:rPr lang="en-US" sz="1800" dirty="0" err="1"/>
              <a:t>Shaoqing</a:t>
            </a:r>
            <a:r>
              <a:rPr lang="en-US" sz="1800" dirty="0"/>
              <a:t> Ren, and Jian Sun, which won the ImageNet 2015 competition.</a:t>
            </a:r>
          </a:p>
          <a:p>
            <a:r>
              <a:rPr lang="en-US" sz="1800" dirty="0"/>
              <a:t>A Residual Network is a network with skip connections that perform identity mappings, merged with the layer outputs by addition. </a:t>
            </a:r>
          </a:p>
          <a:p>
            <a:r>
              <a:rPr lang="en-US" sz="1800" dirty="0"/>
              <a:t>It behaves like a Highway Network whose gates are opened through strongly positive bias weights. </a:t>
            </a:r>
          </a:p>
          <a:p>
            <a:r>
              <a:rPr lang="en-US" sz="1800" dirty="0"/>
              <a:t>This enables deep learning models with tens or hundreds of layers to train easily and approach better accuracy when going deeper. </a:t>
            </a:r>
          </a:p>
          <a:p>
            <a:r>
              <a:rPr lang="en-US" sz="1800" dirty="0"/>
              <a:t>The identity skip connections, often referred to as "residual connections", are also used in the 1997 LSTM networks (Long Short-Term Memory), Transformer models (we will learn them later in this course), e.g., BERT, GPT models such as ChatGPT), the AlphaGo Zero system, the </a:t>
            </a:r>
            <a:r>
              <a:rPr lang="en-US" sz="1800" dirty="0" err="1"/>
              <a:t>AlphaStar</a:t>
            </a:r>
            <a:r>
              <a:rPr lang="en-US" sz="1800" dirty="0"/>
              <a:t> system, and the </a:t>
            </a:r>
            <a:r>
              <a:rPr lang="en-US" sz="1800" dirty="0" err="1"/>
              <a:t>AlphaFold</a:t>
            </a:r>
            <a:r>
              <a:rPr lang="en-US" sz="1800" dirty="0"/>
              <a:t> system.</a:t>
            </a:r>
          </a:p>
        </p:txBody>
      </p:sp>
      <p:sp>
        <p:nvSpPr>
          <p:cNvPr id="5" name="TextBox 4">
            <a:extLst>
              <a:ext uri="{FF2B5EF4-FFF2-40B4-BE49-F238E27FC236}">
                <a16:creationId xmlns:a16="http://schemas.microsoft.com/office/drawing/2014/main" id="{7F53AE06-8976-C260-0388-17E670095C1F}"/>
              </a:ext>
            </a:extLst>
          </p:cNvPr>
          <p:cNvSpPr txBox="1"/>
          <p:nvPr/>
        </p:nvSpPr>
        <p:spPr>
          <a:xfrm>
            <a:off x="5038402" y="4656951"/>
            <a:ext cx="3962400" cy="276999"/>
          </a:xfrm>
          <a:prstGeom prst="rect">
            <a:avLst/>
          </a:prstGeom>
          <a:noFill/>
        </p:spPr>
        <p:txBody>
          <a:bodyPr wrap="square">
            <a:spAutoFit/>
          </a:bodyPr>
          <a:lstStyle/>
          <a:p>
            <a:r>
              <a:rPr lang="en-US" sz="1200" dirty="0"/>
              <a:t>https://en.wikipedia.org/wiki/Residual_neural_network</a:t>
            </a:r>
          </a:p>
        </p:txBody>
      </p:sp>
    </p:spTree>
    <p:extLst>
      <p:ext uri="{BB962C8B-B14F-4D97-AF65-F5344CB8AC3E}">
        <p14:creationId xmlns:p14="http://schemas.microsoft.com/office/powerpoint/2010/main" val="35697527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7D64-CAB6-4441-D9B8-FD347263427E}"/>
              </a:ext>
            </a:extLst>
          </p:cNvPr>
          <p:cNvSpPr>
            <a:spLocks noGrp="1"/>
          </p:cNvSpPr>
          <p:nvPr>
            <p:ph type="title"/>
          </p:nvPr>
        </p:nvSpPr>
        <p:spPr/>
        <p:txBody>
          <a:bodyPr/>
          <a:lstStyle/>
          <a:p>
            <a:r>
              <a:rPr lang="en-US" dirty="0"/>
              <a:t>Residual Learning (1/2)</a:t>
            </a:r>
          </a:p>
        </p:txBody>
      </p:sp>
      <p:sp>
        <p:nvSpPr>
          <p:cNvPr id="3" name="Content Placeholder 2">
            <a:extLst>
              <a:ext uri="{FF2B5EF4-FFF2-40B4-BE49-F238E27FC236}">
                <a16:creationId xmlns:a16="http://schemas.microsoft.com/office/drawing/2014/main" id="{E29C408F-D2A2-E48A-233F-E9976852F430}"/>
              </a:ext>
            </a:extLst>
          </p:cNvPr>
          <p:cNvSpPr>
            <a:spLocks noGrp="1"/>
          </p:cNvSpPr>
          <p:nvPr>
            <p:ph idx="1"/>
          </p:nvPr>
        </p:nvSpPr>
        <p:spPr>
          <a:xfrm>
            <a:off x="304800" y="971550"/>
            <a:ext cx="8251823" cy="3456385"/>
          </a:xfrm>
        </p:spPr>
        <p:txBody>
          <a:bodyPr/>
          <a:lstStyle/>
          <a:p>
            <a:r>
              <a:rPr lang="en-US" dirty="0"/>
              <a:t>In a multi-layer neural network model, consider a subnetwork with a certain number (e.g., 2 or 3) of stacked layers. </a:t>
            </a:r>
          </a:p>
          <a:p>
            <a:r>
              <a:rPr lang="en-US" dirty="0"/>
              <a:t>Denote the underlying function performed by this subnetwork as H(x), where x is the input to this subnetwork. </a:t>
            </a:r>
          </a:p>
          <a:p>
            <a:r>
              <a:rPr lang="en-US" dirty="0"/>
              <a:t>The idea of "Residual Learning" re-parameterizes this subnetwork and lets the parameter layers represent a residual function </a:t>
            </a:r>
          </a:p>
          <a:p>
            <a:pPr marL="0" indent="0">
              <a:buNone/>
            </a:pPr>
            <a:r>
              <a:rPr lang="en-US" dirty="0"/>
              <a:t>	F(x) := H(x) − x. </a:t>
            </a:r>
          </a:p>
          <a:p>
            <a:r>
              <a:rPr lang="en-US" dirty="0"/>
              <a:t>The output y of this subnetwork is represented as:</a:t>
            </a:r>
          </a:p>
          <a:p>
            <a:pPr marL="0" indent="0">
              <a:buNone/>
            </a:pPr>
            <a:r>
              <a:rPr lang="en-US" dirty="0"/>
              <a:t>	y = F ( x ) + x</a:t>
            </a:r>
          </a:p>
          <a:p>
            <a:r>
              <a:rPr lang="en-US" dirty="0"/>
              <a:t>This is also the principle of the 1997 LSTM cell computing </a:t>
            </a:r>
            <a:r>
              <a:rPr lang="en-US" dirty="0" err="1"/>
              <a:t>y</a:t>
            </a:r>
            <a:r>
              <a:rPr lang="en-US" baseline="-25000" dirty="0" err="1"/>
              <a:t>t</a:t>
            </a:r>
            <a:r>
              <a:rPr lang="en-US" baseline="-25000" dirty="0"/>
              <a:t> + 1 </a:t>
            </a:r>
            <a:r>
              <a:rPr lang="en-US" dirty="0"/>
              <a:t>= F(xₜ) + xₜ , which becomes y = F(x) + x during backpropagation through time.</a:t>
            </a:r>
          </a:p>
        </p:txBody>
      </p:sp>
    </p:spTree>
    <p:extLst>
      <p:ext uri="{BB962C8B-B14F-4D97-AF65-F5344CB8AC3E}">
        <p14:creationId xmlns:p14="http://schemas.microsoft.com/office/powerpoint/2010/main" val="18415421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7D64-CAB6-4441-D9B8-FD347263427E}"/>
              </a:ext>
            </a:extLst>
          </p:cNvPr>
          <p:cNvSpPr>
            <a:spLocks noGrp="1"/>
          </p:cNvSpPr>
          <p:nvPr>
            <p:ph type="title"/>
          </p:nvPr>
        </p:nvSpPr>
        <p:spPr/>
        <p:txBody>
          <a:bodyPr/>
          <a:lstStyle/>
          <a:p>
            <a:r>
              <a:rPr lang="en-US" dirty="0"/>
              <a:t>Residual Learning (2/2)</a:t>
            </a:r>
          </a:p>
        </p:txBody>
      </p:sp>
      <p:sp>
        <p:nvSpPr>
          <p:cNvPr id="3" name="Content Placeholder 2">
            <a:extLst>
              <a:ext uri="{FF2B5EF4-FFF2-40B4-BE49-F238E27FC236}">
                <a16:creationId xmlns:a16="http://schemas.microsoft.com/office/drawing/2014/main" id="{E29C408F-D2A2-E48A-233F-E9976852F430}"/>
              </a:ext>
            </a:extLst>
          </p:cNvPr>
          <p:cNvSpPr>
            <a:spLocks noGrp="1"/>
          </p:cNvSpPr>
          <p:nvPr>
            <p:ph idx="1"/>
          </p:nvPr>
        </p:nvSpPr>
        <p:spPr>
          <a:xfrm>
            <a:off x="434975" y="1098321"/>
            <a:ext cx="8175625" cy="3456385"/>
          </a:xfrm>
        </p:spPr>
        <p:txBody>
          <a:bodyPr/>
          <a:lstStyle/>
          <a:p>
            <a:r>
              <a:rPr lang="en-US" dirty="0"/>
              <a:t>The function F(x) is often represented by matrix multiplication interlaced with activation functions and normalization operations (e.g., Batch Normalization or Layer Normalization).</a:t>
            </a:r>
          </a:p>
          <a:p>
            <a:r>
              <a:rPr lang="en-US" dirty="0"/>
              <a:t>This subnetwork is referred to as a "Residual Block. </a:t>
            </a:r>
          </a:p>
          <a:p>
            <a:r>
              <a:rPr lang="en-US" dirty="0"/>
              <a:t>A deep residual network is constructed by stacking a series of residual blocks.</a:t>
            </a:r>
          </a:p>
          <a:p>
            <a:r>
              <a:rPr lang="en-US" dirty="0"/>
              <a:t>The operation of "+ x" in "y = F (x) + x" is approached by a skip connection that performs identity mapping and connects the input of a residual block with its output. </a:t>
            </a:r>
          </a:p>
          <a:p>
            <a:r>
              <a:rPr lang="en-US" dirty="0"/>
              <a:t>This connection is often referred to as a "Residual Connection".</a:t>
            </a:r>
          </a:p>
        </p:txBody>
      </p:sp>
    </p:spTree>
    <p:extLst>
      <p:ext uri="{BB962C8B-B14F-4D97-AF65-F5344CB8AC3E}">
        <p14:creationId xmlns:p14="http://schemas.microsoft.com/office/powerpoint/2010/main" val="156418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A069-85A7-204C-E9A0-0BE5638E5ED2}"/>
              </a:ext>
            </a:extLst>
          </p:cNvPr>
          <p:cNvSpPr>
            <a:spLocks noGrp="1"/>
          </p:cNvSpPr>
          <p:nvPr>
            <p:ph type="title"/>
          </p:nvPr>
        </p:nvSpPr>
        <p:spPr/>
        <p:txBody>
          <a:bodyPr/>
          <a:lstStyle/>
          <a:p>
            <a:r>
              <a:rPr lang="en-US" dirty="0" err="1"/>
              <a:t>ResNet</a:t>
            </a:r>
            <a:r>
              <a:rPr lang="en-US" dirty="0"/>
              <a:t>: Forward Propagation</a:t>
            </a:r>
          </a:p>
        </p:txBody>
      </p:sp>
      <p:sp>
        <p:nvSpPr>
          <p:cNvPr id="3" name="Content Placeholder 2">
            <a:extLst>
              <a:ext uri="{FF2B5EF4-FFF2-40B4-BE49-F238E27FC236}">
                <a16:creationId xmlns:a16="http://schemas.microsoft.com/office/drawing/2014/main" id="{D56540CF-7FEF-AAE1-3EE3-0973D30A78A1}"/>
              </a:ext>
            </a:extLst>
          </p:cNvPr>
          <p:cNvSpPr>
            <a:spLocks noGrp="1"/>
          </p:cNvSpPr>
          <p:nvPr>
            <p:ph idx="1"/>
          </p:nvPr>
        </p:nvSpPr>
        <p:spPr>
          <a:xfrm>
            <a:off x="446088" y="843557"/>
            <a:ext cx="8251823" cy="3456385"/>
          </a:xfrm>
        </p:spPr>
        <p:txBody>
          <a:bodyPr/>
          <a:lstStyle/>
          <a:p>
            <a:pPr marL="0" indent="0">
              <a:buNone/>
            </a:pPr>
            <a:r>
              <a:rPr lang="en-US" dirty="0"/>
              <a:t>If the output of the ℓ-</a:t>
            </a:r>
            <a:r>
              <a:rPr lang="en-US" dirty="0" err="1"/>
              <a:t>th</a:t>
            </a:r>
            <a:r>
              <a:rPr lang="en-US" dirty="0"/>
              <a:t> residual block is the input to the (ℓ + 1)-</a:t>
            </a:r>
            <a:r>
              <a:rPr lang="en-US" dirty="0" err="1"/>
              <a:t>th</a:t>
            </a:r>
            <a:r>
              <a:rPr lang="en-US" dirty="0"/>
              <a:t> residual block (i.e., assuming no activation function between blocks), we have:</a:t>
            </a:r>
          </a:p>
          <a:p>
            <a:pPr marL="0" indent="0">
              <a:buNone/>
            </a:pPr>
            <a:r>
              <a:rPr lang="en-US" dirty="0"/>
              <a:t>	    x</a:t>
            </a:r>
            <a:r>
              <a:rPr lang="en-US" baseline="-25000" dirty="0"/>
              <a:t>ℓ+1</a:t>
            </a:r>
            <a:r>
              <a:rPr lang="en-US" dirty="0"/>
              <a:t> = F(x</a:t>
            </a:r>
            <a:r>
              <a:rPr lang="en-US" baseline="-25000" dirty="0"/>
              <a:t>ℓ</a:t>
            </a:r>
            <a:r>
              <a:rPr lang="en-US" dirty="0"/>
              <a:t>) + x</a:t>
            </a:r>
            <a:r>
              <a:rPr lang="en-US" baseline="-25000" dirty="0"/>
              <a:t>ℓ</a:t>
            </a:r>
            <a:endParaRPr lang="en-US" dirty="0"/>
          </a:p>
          <a:p>
            <a:pPr marL="0" indent="0">
              <a:buNone/>
            </a:pPr>
            <a:r>
              <a:rPr lang="en-US" dirty="0"/>
              <a:t>Applying this formulation recursively, e.g., </a:t>
            </a:r>
          </a:p>
          <a:p>
            <a:pPr marL="0" indent="0">
              <a:buNone/>
            </a:pPr>
            <a:r>
              <a:rPr lang="en-US" dirty="0"/>
              <a:t>	    x</a:t>
            </a:r>
            <a:r>
              <a:rPr lang="en-US" baseline="-25000" dirty="0"/>
              <a:t>ℓ+2</a:t>
            </a:r>
            <a:r>
              <a:rPr lang="en-US" dirty="0"/>
              <a:t> = F(x</a:t>
            </a:r>
            <a:r>
              <a:rPr lang="en-US" baseline="-25000" dirty="0"/>
              <a:t>ℓ+1</a:t>
            </a:r>
            <a:r>
              <a:rPr lang="en-US" dirty="0"/>
              <a:t>) + x</a:t>
            </a:r>
            <a:r>
              <a:rPr lang="en-US" baseline="-25000" dirty="0"/>
              <a:t>ℓ+1 </a:t>
            </a:r>
            <a:r>
              <a:rPr lang="en-US" dirty="0"/>
              <a:t>= F(x</a:t>
            </a:r>
            <a:r>
              <a:rPr lang="en-US" baseline="-25000" dirty="0"/>
              <a:t>ℓ+1</a:t>
            </a:r>
            <a:r>
              <a:rPr lang="en-US" dirty="0"/>
              <a:t>) + F(x</a:t>
            </a:r>
            <a:r>
              <a:rPr lang="en-US" baseline="-25000" dirty="0"/>
              <a:t>ℓ</a:t>
            </a:r>
            <a:r>
              <a:rPr lang="en-US" dirty="0"/>
              <a:t>) + x</a:t>
            </a:r>
            <a:r>
              <a:rPr lang="en-US" baseline="-25000" dirty="0"/>
              <a:t>ℓ </a:t>
            </a:r>
            <a:r>
              <a:rPr lang="en-US" dirty="0"/>
              <a:t>= …</a:t>
            </a:r>
          </a:p>
          <a:p>
            <a:pPr marL="0" indent="0">
              <a:buNone/>
            </a:pPr>
            <a:r>
              <a:rPr lang="en-US" dirty="0"/>
              <a:t>we have:</a:t>
            </a:r>
          </a:p>
          <a:p>
            <a:endParaRPr lang="en-US" dirty="0"/>
          </a:p>
          <a:p>
            <a:pPr marL="0" indent="0">
              <a:buNone/>
            </a:pPr>
            <a:endParaRPr lang="en-US" dirty="0"/>
          </a:p>
          <a:p>
            <a:pPr marL="0" indent="0">
              <a:buNone/>
            </a:pPr>
            <a:r>
              <a:rPr lang="en-US" dirty="0"/>
              <a:t>where L is the index of any later residual block (e.g., the last block) and ℓ is the index of any earlier block. </a:t>
            </a:r>
          </a:p>
          <a:p>
            <a:pPr marL="0" indent="0">
              <a:buNone/>
            </a:pPr>
            <a:r>
              <a:rPr lang="en-US" dirty="0"/>
              <a:t>This formulation suggests that there is always a signal that is directly sent from a shallower block ℓ to a deeper block L.</a:t>
            </a:r>
          </a:p>
        </p:txBody>
      </p:sp>
      <p:graphicFrame>
        <p:nvGraphicFramePr>
          <p:cNvPr id="14" name="Object 13">
            <a:extLst>
              <a:ext uri="{FF2B5EF4-FFF2-40B4-BE49-F238E27FC236}">
                <a16:creationId xmlns:a16="http://schemas.microsoft.com/office/drawing/2014/main" id="{AB4E5CF1-CF87-357A-0370-BC111EC0676A}"/>
              </a:ext>
            </a:extLst>
          </p:cNvPr>
          <p:cNvGraphicFramePr>
            <a:graphicFrameLocks noChangeAspect="1"/>
          </p:cNvGraphicFramePr>
          <p:nvPr>
            <p:extLst>
              <p:ext uri="{D42A27DB-BD31-4B8C-83A1-F6EECF244321}">
                <p14:modId xmlns:p14="http://schemas.microsoft.com/office/powerpoint/2010/main" val="1064361342"/>
              </p:ext>
            </p:extLst>
          </p:nvPr>
        </p:nvGraphicFramePr>
        <p:xfrm>
          <a:off x="2667000" y="2724150"/>
          <a:ext cx="2286000" cy="863600"/>
        </p:xfrm>
        <a:graphic>
          <a:graphicData uri="http://schemas.openxmlformats.org/presentationml/2006/ole">
            <mc:AlternateContent xmlns:mc="http://schemas.openxmlformats.org/markup-compatibility/2006">
              <mc:Choice xmlns:v="urn:schemas-microsoft-com:vml" Requires="v">
                <p:oleObj name="Equation" r:id="rId2" imgW="1143000" imgH="431640" progId="Equation.DSMT4">
                  <p:embed/>
                </p:oleObj>
              </mc:Choice>
              <mc:Fallback>
                <p:oleObj name="Equation" r:id="rId2" imgW="1143000" imgH="431640" progId="Equation.DSMT4">
                  <p:embed/>
                  <p:pic>
                    <p:nvPicPr>
                      <p:cNvPr id="0" name=""/>
                      <p:cNvPicPr/>
                      <p:nvPr/>
                    </p:nvPicPr>
                    <p:blipFill>
                      <a:blip r:embed="rId3"/>
                      <a:stretch>
                        <a:fillRect/>
                      </a:stretch>
                    </p:blipFill>
                    <p:spPr>
                      <a:xfrm>
                        <a:off x="2667000" y="2724150"/>
                        <a:ext cx="2286000" cy="863600"/>
                      </a:xfrm>
                      <a:prstGeom prst="rect">
                        <a:avLst/>
                      </a:prstGeom>
                    </p:spPr>
                  </p:pic>
                </p:oleObj>
              </mc:Fallback>
            </mc:AlternateContent>
          </a:graphicData>
        </a:graphic>
      </p:graphicFrame>
    </p:spTree>
    <p:extLst>
      <p:ext uri="{BB962C8B-B14F-4D97-AF65-F5344CB8AC3E}">
        <p14:creationId xmlns:p14="http://schemas.microsoft.com/office/powerpoint/2010/main" val="1073362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A069-85A7-204C-E9A0-0BE5638E5ED2}"/>
              </a:ext>
            </a:extLst>
          </p:cNvPr>
          <p:cNvSpPr>
            <a:spLocks noGrp="1"/>
          </p:cNvSpPr>
          <p:nvPr>
            <p:ph type="title"/>
          </p:nvPr>
        </p:nvSpPr>
        <p:spPr/>
        <p:txBody>
          <a:bodyPr/>
          <a:lstStyle/>
          <a:p>
            <a:r>
              <a:rPr lang="en-US" dirty="0" err="1"/>
              <a:t>ResNet</a:t>
            </a:r>
            <a:r>
              <a:rPr lang="en-US" dirty="0"/>
              <a:t>: Backpropagation</a:t>
            </a:r>
          </a:p>
        </p:txBody>
      </p:sp>
      <p:sp>
        <p:nvSpPr>
          <p:cNvPr id="3" name="Content Placeholder 2">
            <a:extLst>
              <a:ext uri="{FF2B5EF4-FFF2-40B4-BE49-F238E27FC236}">
                <a16:creationId xmlns:a16="http://schemas.microsoft.com/office/drawing/2014/main" id="{D56540CF-7FEF-AAE1-3EE3-0973D30A78A1}"/>
              </a:ext>
            </a:extLst>
          </p:cNvPr>
          <p:cNvSpPr>
            <a:spLocks noGrp="1"/>
          </p:cNvSpPr>
          <p:nvPr>
            <p:ph idx="1"/>
          </p:nvPr>
        </p:nvSpPr>
        <p:spPr>
          <a:xfrm>
            <a:off x="152400" y="716553"/>
            <a:ext cx="8763000" cy="3456385"/>
          </a:xfrm>
        </p:spPr>
        <p:txBody>
          <a:bodyPr/>
          <a:lstStyle/>
          <a:p>
            <a:r>
              <a:rPr lang="en-US" sz="1800" dirty="0"/>
              <a:t>The Residual Learning formulation provides the added benefit of addressing the vanishing gradient problem to some extent. </a:t>
            </a:r>
          </a:p>
          <a:p>
            <a:r>
              <a:rPr lang="en-US" sz="1800" dirty="0"/>
              <a:t>However, it is crucial to acknowledge that the vanishing gradient issue is not the root cause of the degradation problem, as it has already been tackled through the use of normalization layers. </a:t>
            </a:r>
          </a:p>
          <a:p>
            <a:r>
              <a:rPr lang="en-US" sz="1800" dirty="0"/>
              <a:t>Taking the derivative </a:t>
            </a:r>
            <a:r>
              <a:rPr lang="en-US" sz="1800" dirty="0" err="1"/>
              <a:t>w.r.t.</a:t>
            </a:r>
            <a:r>
              <a:rPr lang="en-US" sz="1800" dirty="0"/>
              <a:t> (</a:t>
            </a:r>
            <a:r>
              <a:rPr lang="en-US" sz="1800" dirty="0" err="1"/>
              <a:t>w.r.t.</a:t>
            </a:r>
            <a:r>
              <a:rPr lang="en-US" sz="1800" dirty="0"/>
              <a:t> - with reference to) x</a:t>
            </a:r>
            <a:r>
              <a:rPr lang="en-US" sz="1800" baseline="-25000" dirty="0"/>
              <a:t>ℓ  </a:t>
            </a:r>
            <a:r>
              <a:rPr lang="en-US" sz="1800" dirty="0"/>
              <a:t>according to the above forward propagation, we have</a:t>
            </a:r>
          </a:p>
          <a:p>
            <a:pPr marL="0" indent="0">
              <a:buNone/>
            </a:pPr>
            <a:endParaRPr lang="en-US" sz="1800" dirty="0"/>
          </a:p>
          <a:p>
            <a:pPr marL="0" indent="0">
              <a:buNone/>
            </a:pPr>
            <a:endParaRPr lang="en-US" sz="1800" dirty="0"/>
          </a:p>
          <a:p>
            <a:pPr marL="0" indent="0">
              <a:buNone/>
            </a:pPr>
            <a:endParaRPr lang="en-US" sz="1800" dirty="0"/>
          </a:p>
          <a:p>
            <a:r>
              <a:rPr lang="en-US" sz="1800" dirty="0"/>
              <a:t>Here J is the loss function to be minimized. </a:t>
            </a:r>
          </a:p>
          <a:p>
            <a:r>
              <a:rPr lang="en-US" sz="1800" dirty="0"/>
              <a:t>This formulation suggests that the gradient computation of a shallower layer ∂J/∂x</a:t>
            </a:r>
            <a:r>
              <a:rPr lang="en-US" sz="1800" baseline="-25000" dirty="0"/>
              <a:t>ℓ</a:t>
            </a:r>
            <a:r>
              <a:rPr lang="en-US" sz="1800" dirty="0"/>
              <a:t> always has a term ∂J/∂</a:t>
            </a:r>
            <a:r>
              <a:rPr lang="en-US" sz="1800" dirty="0" err="1"/>
              <a:t>x</a:t>
            </a:r>
            <a:r>
              <a:rPr lang="en-US" sz="1800" baseline="-25000" dirty="0" err="1"/>
              <a:t>L</a:t>
            </a:r>
            <a:r>
              <a:rPr lang="en-US" sz="1800" dirty="0"/>
              <a:t> that is directly added. </a:t>
            </a:r>
          </a:p>
          <a:p>
            <a:r>
              <a:rPr lang="en-US" sz="1800" dirty="0"/>
              <a:t>Even if the gradients of the F(</a:t>
            </a:r>
            <a:r>
              <a:rPr lang="en-US" sz="1800" dirty="0" err="1"/>
              <a:t>x</a:t>
            </a:r>
            <a:r>
              <a:rPr lang="en-US" sz="1800" baseline="-25000" dirty="0" err="1"/>
              <a:t>k</a:t>
            </a:r>
            <a:r>
              <a:rPr lang="en-US" sz="1800" dirty="0"/>
              <a:t>) terms are small, the total gradient ∂J/∂x</a:t>
            </a:r>
            <a:r>
              <a:rPr lang="en-US" sz="1800" baseline="-25000" dirty="0"/>
              <a:t>ℓ</a:t>
            </a:r>
            <a:r>
              <a:rPr lang="en-US" sz="1800" dirty="0"/>
              <a:t> is not vanishing thanks to the added term ∂J/∂</a:t>
            </a:r>
            <a:r>
              <a:rPr lang="en-US" sz="1800" dirty="0" err="1"/>
              <a:t>x</a:t>
            </a:r>
            <a:r>
              <a:rPr lang="en-US" sz="1800" baseline="-25000" dirty="0" err="1"/>
              <a:t>L</a:t>
            </a:r>
            <a:r>
              <a:rPr lang="en-US" sz="1800" dirty="0"/>
              <a:t> .</a:t>
            </a:r>
          </a:p>
        </p:txBody>
      </p:sp>
      <p:graphicFrame>
        <p:nvGraphicFramePr>
          <p:cNvPr id="14" name="Object 13">
            <a:extLst>
              <a:ext uri="{FF2B5EF4-FFF2-40B4-BE49-F238E27FC236}">
                <a16:creationId xmlns:a16="http://schemas.microsoft.com/office/drawing/2014/main" id="{AB4E5CF1-CF87-357A-0370-BC111EC0676A}"/>
              </a:ext>
            </a:extLst>
          </p:cNvPr>
          <p:cNvGraphicFramePr>
            <a:graphicFrameLocks noChangeAspect="1"/>
          </p:cNvGraphicFramePr>
          <p:nvPr>
            <p:extLst>
              <p:ext uri="{D42A27DB-BD31-4B8C-83A1-F6EECF244321}">
                <p14:modId xmlns:p14="http://schemas.microsoft.com/office/powerpoint/2010/main" val="2114903571"/>
              </p:ext>
            </p:extLst>
          </p:nvPr>
        </p:nvGraphicFramePr>
        <p:xfrm>
          <a:off x="974725" y="2647950"/>
          <a:ext cx="7194550" cy="884237"/>
        </p:xfrm>
        <a:graphic>
          <a:graphicData uri="http://schemas.openxmlformats.org/presentationml/2006/ole">
            <mc:AlternateContent xmlns:mc="http://schemas.openxmlformats.org/markup-compatibility/2006">
              <mc:Choice xmlns:v="urn:schemas-microsoft-com:vml" Requires="v">
                <p:oleObj name="Equation" r:id="rId2" imgW="3924000" imgH="482400" progId="Equation.DSMT4">
                  <p:embed/>
                </p:oleObj>
              </mc:Choice>
              <mc:Fallback>
                <p:oleObj name="Equation" r:id="rId2" imgW="3924000" imgH="482400" progId="Equation.DSMT4">
                  <p:embed/>
                  <p:pic>
                    <p:nvPicPr>
                      <p:cNvPr id="14" name="Object 13">
                        <a:extLst>
                          <a:ext uri="{FF2B5EF4-FFF2-40B4-BE49-F238E27FC236}">
                            <a16:creationId xmlns:a16="http://schemas.microsoft.com/office/drawing/2014/main" id="{AB4E5CF1-CF87-357A-0370-BC111EC0676A}"/>
                          </a:ext>
                        </a:extLst>
                      </p:cNvPr>
                      <p:cNvPicPr/>
                      <p:nvPr/>
                    </p:nvPicPr>
                    <p:blipFill>
                      <a:blip r:embed="rId3"/>
                      <a:stretch>
                        <a:fillRect/>
                      </a:stretch>
                    </p:blipFill>
                    <p:spPr>
                      <a:xfrm>
                        <a:off x="974725" y="2647950"/>
                        <a:ext cx="7194550" cy="884237"/>
                      </a:xfrm>
                      <a:prstGeom prst="rect">
                        <a:avLst/>
                      </a:prstGeom>
                    </p:spPr>
                  </p:pic>
                </p:oleObj>
              </mc:Fallback>
            </mc:AlternateContent>
          </a:graphicData>
        </a:graphic>
      </p:graphicFrame>
    </p:spTree>
    <p:extLst>
      <p:ext uri="{BB962C8B-B14F-4D97-AF65-F5344CB8AC3E}">
        <p14:creationId xmlns:p14="http://schemas.microsoft.com/office/powerpoint/2010/main" val="13068944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A069-85A7-204C-E9A0-0BE5638E5ED2}"/>
              </a:ext>
            </a:extLst>
          </p:cNvPr>
          <p:cNvSpPr>
            <a:spLocks noGrp="1"/>
          </p:cNvSpPr>
          <p:nvPr>
            <p:ph type="title"/>
          </p:nvPr>
        </p:nvSpPr>
        <p:spPr/>
        <p:txBody>
          <a:bodyPr/>
          <a:lstStyle/>
          <a:p>
            <a:r>
              <a:rPr lang="en-US" dirty="0" err="1"/>
              <a:t>ResNet</a:t>
            </a:r>
            <a:r>
              <a:rPr lang="en-US" dirty="0"/>
              <a:t>: Backpropagation</a:t>
            </a:r>
          </a:p>
        </p:txBody>
      </p:sp>
      <p:sp>
        <p:nvSpPr>
          <p:cNvPr id="3" name="Content Placeholder 2">
            <a:extLst>
              <a:ext uri="{FF2B5EF4-FFF2-40B4-BE49-F238E27FC236}">
                <a16:creationId xmlns:a16="http://schemas.microsoft.com/office/drawing/2014/main" id="{D56540CF-7FEF-AAE1-3EE3-0973D30A78A1}"/>
              </a:ext>
            </a:extLst>
          </p:cNvPr>
          <p:cNvSpPr>
            <a:spLocks noGrp="1"/>
          </p:cNvSpPr>
          <p:nvPr>
            <p:ph idx="1"/>
          </p:nvPr>
        </p:nvSpPr>
        <p:spPr>
          <a:xfrm>
            <a:off x="304800" y="843557"/>
            <a:ext cx="8251823" cy="3456385"/>
          </a:xfrm>
        </p:spPr>
        <p:txBody>
          <a:bodyPr/>
          <a:lstStyle/>
          <a:p>
            <a:r>
              <a:rPr lang="en-US" sz="1800" dirty="0"/>
              <a:t>The Residual Learning formulation provides the added benefit of addressing the vanishing gradient problem to some extent. However, it is crucial to acknowledge that the vanishing gradient issue is not the root cause of the degradation problem, as it has already been tackled through the use of normalization layers. Taking the derivative </a:t>
            </a:r>
            <a:r>
              <a:rPr lang="en-US" sz="1800" dirty="0" err="1"/>
              <a:t>w.r.t.</a:t>
            </a:r>
            <a:r>
              <a:rPr lang="en-US" sz="1800" dirty="0"/>
              <a:t> (</a:t>
            </a:r>
            <a:r>
              <a:rPr lang="en-US" sz="1800" dirty="0" err="1"/>
              <a:t>w.r.t.</a:t>
            </a:r>
            <a:r>
              <a:rPr lang="en-US" sz="1800" dirty="0"/>
              <a:t> - with reference to) x</a:t>
            </a:r>
            <a:r>
              <a:rPr lang="en-US" sz="1800" baseline="-25000" dirty="0"/>
              <a:t>ℓ  </a:t>
            </a:r>
            <a:r>
              <a:rPr lang="en-US" sz="1800" dirty="0"/>
              <a:t>according to the above forward propagation, we have</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Here J is the loss function to be minimized. This formulation suggests that the gradient computation of a shallower layer ∂J/∂x</a:t>
            </a:r>
            <a:r>
              <a:rPr lang="en-US" sz="1800" baseline="-25000" dirty="0"/>
              <a:t>ℓ</a:t>
            </a:r>
            <a:r>
              <a:rPr lang="en-US" sz="1800" dirty="0"/>
              <a:t> always has a term ∂J/∂</a:t>
            </a:r>
            <a:r>
              <a:rPr lang="en-US" sz="1800" dirty="0" err="1"/>
              <a:t>x</a:t>
            </a:r>
            <a:r>
              <a:rPr lang="en-US" sz="1800" baseline="-25000" dirty="0" err="1"/>
              <a:t>L</a:t>
            </a:r>
            <a:r>
              <a:rPr lang="en-US" sz="1800" dirty="0"/>
              <a:t> that is directly added. </a:t>
            </a:r>
          </a:p>
          <a:p>
            <a:pPr marL="0" indent="0">
              <a:buNone/>
            </a:pPr>
            <a:r>
              <a:rPr lang="en-US" sz="1800" dirty="0"/>
              <a:t>Even if the gradients of the F(</a:t>
            </a:r>
            <a:r>
              <a:rPr lang="en-US" sz="1800" dirty="0" err="1"/>
              <a:t>x</a:t>
            </a:r>
            <a:r>
              <a:rPr lang="en-US" sz="1800" baseline="-25000" dirty="0" err="1"/>
              <a:t>k</a:t>
            </a:r>
            <a:r>
              <a:rPr lang="en-US" sz="1800" dirty="0"/>
              <a:t>) terms are small, the total gradient ∂J/∂x</a:t>
            </a:r>
            <a:r>
              <a:rPr lang="en-US" sz="1800" baseline="-25000" dirty="0"/>
              <a:t>ℓ</a:t>
            </a:r>
            <a:r>
              <a:rPr lang="en-US" sz="1800" dirty="0"/>
              <a:t> is not vanishing thanks to the added term ∂J/∂</a:t>
            </a:r>
            <a:r>
              <a:rPr lang="en-US" sz="1800" dirty="0" err="1"/>
              <a:t>x</a:t>
            </a:r>
            <a:r>
              <a:rPr lang="en-US" sz="1800" baseline="-25000" dirty="0" err="1"/>
              <a:t>L</a:t>
            </a:r>
            <a:r>
              <a:rPr lang="en-US" sz="1800" dirty="0"/>
              <a:t> .</a:t>
            </a:r>
          </a:p>
        </p:txBody>
      </p:sp>
      <p:graphicFrame>
        <p:nvGraphicFramePr>
          <p:cNvPr id="14" name="Object 13">
            <a:extLst>
              <a:ext uri="{FF2B5EF4-FFF2-40B4-BE49-F238E27FC236}">
                <a16:creationId xmlns:a16="http://schemas.microsoft.com/office/drawing/2014/main" id="{AB4E5CF1-CF87-357A-0370-BC111EC0676A}"/>
              </a:ext>
            </a:extLst>
          </p:cNvPr>
          <p:cNvGraphicFramePr>
            <a:graphicFrameLocks noChangeAspect="1"/>
          </p:cNvGraphicFramePr>
          <p:nvPr/>
        </p:nvGraphicFramePr>
        <p:xfrm>
          <a:off x="613503" y="2571749"/>
          <a:ext cx="7194550" cy="884237"/>
        </p:xfrm>
        <a:graphic>
          <a:graphicData uri="http://schemas.openxmlformats.org/presentationml/2006/ole">
            <mc:AlternateContent xmlns:mc="http://schemas.openxmlformats.org/markup-compatibility/2006">
              <mc:Choice xmlns:v="urn:schemas-microsoft-com:vml" Requires="v">
                <p:oleObj name="Equation" r:id="rId2" imgW="3924000" imgH="482400" progId="Equation.DSMT4">
                  <p:embed/>
                </p:oleObj>
              </mc:Choice>
              <mc:Fallback>
                <p:oleObj name="Equation" r:id="rId2" imgW="3924000" imgH="482400" progId="Equation.DSMT4">
                  <p:embed/>
                  <p:pic>
                    <p:nvPicPr>
                      <p:cNvPr id="14" name="Object 13">
                        <a:extLst>
                          <a:ext uri="{FF2B5EF4-FFF2-40B4-BE49-F238E27FC236}">
                            <a16:creationId xmlns:a16="http://schemas.microsoft.com/office/drawing/2014/main" id="{AB4E5CF1-CF87-357A-0370-BC111EC0676A}"/>
                          </a:ext>
                        </a:extLst>
                      </p:cNvPr>
                      <p:cNvPicPr/>
                      <p:nvPr/>
                    </p:nvPicPr>
                    <p:blipFill>
                      <a:blip r:embed="rId3"/>
                      <a:stretch>
                        <a:fillRect/>
                      </a:stretch>
                    </p:blipFill>
                    <p:spPr>
                      <a:xfrm>
                        <a:off x="613503" y="2571749"/>
                        <a:ext cx="7194550" cy="884237"/>
                      </a:xfrm>
                      <a:prstGeom prst="rect">
                        <a:avLst/>
                      </a:prstGeom>
                    </p:spPr>
                  </p:pic>
                </p:oleObj>
              </mc:Fallback>
            </mc:AlternateContent>
          </a:graphicData>
        </a:graphic>
      </p:graphicFrame>
    </p:spTree>
    <p:extLst>
      <p:ext uri="{BB962C8B-B14F-4D97-AF65-F5344CB8AC3E}">
        <p14:creationId xmlns:p14="http://schemas.microsoft.com/office/powerpoint/2010/main" val="3313281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84F5-4728-3240-F295-A90C3EAD8F69}"/>
              </a:ext>
            </a:extLst>
          </p:cNvPr>
          <p:cNvSpPr>
            <a:spLocks noGrp="1"/>
          </p:cNvSpPr>
          <p:nvPr>
            <p:ph type="title"/>
          </p:nvPr>
        </p:nvSpPr>
        <p:spPr/>
        <p:txBody>
          <a:bodyPr/>
          <a:lstStyle/>
          <a:p>
            <a:r>
              <a:rPr lang="en-US" dirty="0"/>
              <a:t>Variants of Residual Blocks</a:t>
            </a:r>
          </a:p>
        </p:txBody>
      </p:sp>
      <p:sp>
        <p:nvSpPr>
          <p:cNvPr id="3" name="Content Placeholder 2">
            <a:extLst>
              <a:ext uri="{FF2B5EF4-FFF2-40B4-BE49-F238E27FC236}">
                <a16:creationId xmlns:a16="http://schemas.microsoft.com/office/drawing/2014/main" id="{F8A5B529-6A71-5132-7021-C68655E1ECCB}"/>
              </a:ext>
            </a:extLst>
          </p:cNvPr>
          <p:cNvSpPr>
            <a:spLocks noGrp="1"/>
          </p:cNvSpPr>
          <p:nvPr>
            <p:ph idx="1"/>
          </p:nvPr>
        </p:nvSpPr>
        <p:spPr>
          <a:xfrm>
            <a:off x="2438400" y="1733550"/>
            <a:ext cx="3352800" cy="1981200"/>
          </a:xfrm>
        </p:spPr>
        <p:txBody>
          <a:bodyPr/>
          <a:lstStyle/>
          <a:p>
            <a:r>
              <a:rPr lang="en-US" dirty="0"/>
              <a:t>Basic Block </a:t>
            </a:r>
          </a:p>
          <a:p>
            <a:r>
              <a:rPr lang="en-US" dirty="0"/>
              <a:t>Bottleneck Block</a:t>
            </a:r>
          </a:p>
          <a:p>
            <a:r>
              <a:rPr lang="en-US" dirty="0"/>
              <a:t>Pre-activation Block</a:t>
            </a:r>
          </a:p>
          <a:p>
            <a:r>
              <a:rPr lang="en-US" dirty="0"/>
              <a:t>Transformer Block</a:t>
            </a:r>
          </a:p>
        </p:txBody>
      </p:sp>
    </p:spTree>
    <p:extLst>
      <p:ext uri="{BB962C8B-B14F-4D97-AF65-F5344CB8AC3E}">
        <p14:creationId xmlns:p14="http://schemas.microsoft.com/office/powerpoint/2010/main" val="16317828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84F5-4728-3240-F295-A90C3EAD8F69}"/>
              </a:ext>
            </a:extLst>
          </p:cNvPr>
          <p:cNvSpPr>
            <a:spLocks noGrp="1"/>
          </p:cNvSpPr>
          <p:nvPr>
            <p:ph type="title"/>
          </p:nvPr>
        </p:nvSpPr>
        <p:spPr>
          <a:xfrm>
            <a:off x="1393827" y="285750"/>
            <a:ext cx="7162796" cy="490538"/>
          </a:xfrm>
        </p:spPr>
        <p:txBody>
          <a:bodyPr/>
          <a:lstStyle/>
          <a:p>
            <a:r>
              <a:rPr lang="en-US" dirty="0"/>
              <a:t>Variants of Residual Blocks: Basic Block</a:t>
            </a:r>
          </a:p>
        </p:txBody>
      </p:sp>
      <p:sp>
        <p:nvSpPr>
          <p:cNvPr id="3" name="Content Placeholder 2">
            <a:extLst>
              <a:ext uri="{FF2B5EF4-FFF2-40B4-BE49-F238E27FC236}">
                <a16:creationId xmlns:a16="http://schemas.microsoft.com/office/drawing/2014/main" id="{F8A5B529-6A71-5132-7021-C68655E1ECCB}"/>
              </a:ext>
            </a:extLst>
          </p:cNvPr>
          <p:cNvSpPr>
            <a:spLocks noGrp="1"/>
          </p:cNvSpPr>
          <p:nvPr>
            <p:ph idx="1"/>
          </p:nvPr>
        </p:nvSpPr>
        <p:spPr>
          <a:xfrm>
            <a:off x="424374" y="1459547"/>
            <a:ext cx="4982492" cy="1507946"/>
          </a:xfrm>
        </p:spPr>
        <p:txBody>
          <a:bodyPr/>
          <a:lstStyle/>
          <a:p>
            <a:pPr marL="0" indent="0">
              <a:buNone/>
            </a:pPr>
            <a:r>
              <a:rPr lang="en-US" b="1" i="1" dirty="0"/>
              <a:t>A Basic Block </a:t>
            </a:r>
            <a:r>
              <a:rPr lang="en-US" dirty="0"/>
              <a:t>is the simplest building block studied in the original </a:t>
            </a:r>
            <a:r>
              <a:rPr lang="en-US" dirty="0" err="1"/>
              <a:t>ResNet</a:t>
            </a:r>
            <a:r>
              <a:rPr lang="en-US" dirty="0"/>
              <a:t>. </a:t>
            </a:r>
          </a:p>
          <a:p>
            <a:r>
              <a:rPr lang="en-US" dirty="0"/>
              <a:t>This block consists of two sequential 3x3 convolutional layers and a residual connection. </a:t>
            </a:r>
          </a:p>
          <a:p>
            <a:r>
              <a:rPr lang="en-US" dirty="0"/>
              <a:t>The input and output dimensions of both layers are equal.</a:t>
            </a:r>
          </a:p>
        </p:txBody>
      </p:sp>
      <p:grpSp>
        <p:nvGrpSpPr>
          <p:cNvPr id="74" name="Group 73">
            <a:extLst>
              <a:ext uri="{FF2B5EF4-FFF2-40B4-BE49-F238E27FC236}">
                <a16:creationId xmlns:a16="http://schemas.microsoft.com/office/drawing/2014/main" id="{DAAECD0C-2647-A173-F244-F96D48BEC673}"/>
              </a:ext>
            </a:extLst>
          </p:cNvPr>
          <p:cNvGrpSpPr/>
          <p:nvPr/>
        </p:nvGrpSpPr>
        <p:grpSpPr>
          <a:xfrm>
            <a:off x="5782569" y="1581150"/>
            <a:ext cx="2941351" cy="1809700"/>
            <a:chOff x="6025989" y="877514"/>
            <a:chExt cx="2941351" cy="1809700"/>
          </a:xfrm>
        </p:grpSpPr>
        <p:grpSp>
          <p:nvGrpSpPr>
            <p:cNvPr id="4" name="Group 3">
              <a:extLst>
                <a:ext uri="{FF2B5EF4-FFF2-40B4-BE49-F238E27FC236}">
                  <a16:creationId xmlns:a16="http://schemas.microsoft.com/office/drawing/2014/main" id="{5274B16C-1ADD-A9E5-39C2-9830FD0B62BC}"/>
                </a:ext>
              </a:extLst>
            </p:cNvPr>
            <p:cNvGrpSpPr/>
            <p:nvPr/>
          </p:nvGrpSpPr>
          <p:grpSpPr>
            <a:xfrm>
              <a:off x="6025989" y="877514"/>
              <a:ext cx="2941351" cy="1809700"/>
              <a:chOff x="5673916" y="1673871"/>
              <a:chExt cx="2941351" cy="1809700"/>
            </a:xfrm>
          </p:grpSpPr>
          <p:grpSp>
            <p:nvGrpSpPr>
              <p:cNvPr id="5" name="Group 4">
                <a:extLst>
                  <a:ext uri="{FF2B5EF4-FFF2-40B4-BE49-F238E27FC236}">
                    <a16:creationId xmlns:a16="http://schemas.microsoft.com/office/drawing/2014/main" id="{4B153741-7563-6EE2-0A25-FC65C14082C7}"/>
                  </a:ext>
                </a:extLst>
              </p:cNvPr>
              <p:cNvGrpSpPr/>
              <p:nvPr/>
            </p:nvGrpSpPr>
            <p:grpSpPr>
              <a:xfrm>
                <a:off x="7195232" y="1804629"/>
                <a:ext cx="1420035" cy="1678942"/>
                <a:chOff x="6509431" y="954645"/>
                <a:chExt cx="1420035" cy="1678942"/>
              </a:xfrm>
            </p:grpSpPr>
            <p:grpSp>
              <p:nvGrpSpPr>
                <p:cNvPr id="48" name="Group 47">
                  <a:extLst>
                    <a:ext uri="{FF2B5EF4-FFF2-40B4-BE49-F238E27FC236}">
                      <a16:creationId xmlns:a16="http://schemas.microsoft.com/office/drawing/2014/main" id="{F0F677C0-9D29-D476-2101-117B638F31F1}"/>
                    </a:ext>
                  </a:extLst>
                </p:cNvPr>
                <p:cNvGrpSpPr/>
                <p:nvPr/>
              </p:nvGrpSpPr>
              <p:grpSpPr>
                <a:xfrm>
                  <a:off x="6583799" y="1287552"/>
                  <a:ext cx="257309" cy="1049369"/>
                  <a:chOff x="6201526" y="1646074"/>
                  <a:chExt cx="206422" cy="846521"/>
                </a:xfrm>
              </p:grpSpPr>
              <p:sp>
                <p:nvSpPr>
                  <p:cNvPr id="51" name="Rectangle 50">
                    <a:extLst>
                      <a:ext uri="{FF2B5EF4-FFF2-40B4-BE49-F238E27FC236}">
                        <a16:creationId xmlns:a16="http://schemas.microsoft.com/office/drawing/2014/main" id="{8126AC76-4AC7-C206-CA8F-29E06FA3C4FE}"/>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53" name="Oval 52">
                    <a:extLst>
                      <a:ext uri="{FF2B5EF4-FFF2-40B4-BE49-F238E27FC236}">
                        <a16:creationId xmlns:a16="http://schemas.microsoft.com/office/drawing/2014/main" id="{15BB43EC-A8B1-9E5A-5BB5-C5F73AC2578E}"/>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9" name="Oval 58">
                    <a:extLst>
                      <a:ext uri="{FF2B5EF4-FFF2-40B4-BE49-F238E27FC236}">
                        <a16:creationId xmlns:a16="http://schemas.microsoft.com/office/drawing/2014/main" id="{F4C6A18B-95BA-6513-366A-E80BED32BBE9}"/>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1" name="Oval 60">
                    <a:extLst>
                      <a:ext uri="{FF2B5EF4-FFF2-40B4-BE49-F238E27FC236}">
                        <a16:creationId xmlns:a16="http://schemas.microsoft.com/office/drawing/2014/main" id="{E75F0005-115B-F870-AF2D-1BC73E7238E3}"/>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3" name="Oval 62">
                    <a:extLst>
                      <a:ext uri="{FF2B5EF4-FFF2-40B4-BE49-F238E27FC236}">
                        <a16:creationId xmlns:a16="http://schemas.microsoft.com/office/drawing/2014/main" id="{256E3152-AB10-762A-A166-DCCB26E2C2EA}"/>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4" name="TextBox 63">
                    <a:extLst>
                      <a:ext uri="{FF2B5EF4-FFF2-40B4-BE49-F238E27FC236}">
                        <a16:creationId xmlns:a16="http://schemas.microsoft.com/office/drawing/2014/main" id="{4CCBF932-67A8-138B-C937-F4E5B2AA0074}"/>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sp>
              <p:nvSpPr>
                <p:cNvPr id="49" name="TextBox 48">
                  <a:extLst>
                    <a:ext uri="{FF2B5EF4-FFF2-40B4-BE49-F238E27FC236}">
                      <a16:creationId xmlns:a16="http://schemas.microsoft.com/office/drawing/2014/main" id="{F3F20F99-7A24-1A20-D83B-8CB32750E742}"/>
                    </a:ext>
                  </a:extLst>
                </p:cNvPr>
                <p:cNvSpPr txBox="1"/>
                <p:nvPr/>
              </p:nvSpPr>
              <p:spPr>
                <a:xfrm>
                  <a:off x="6509431" y="2387366"/>
                  <a:ext cx="577168" cy="246221"/>
                </a:xfrm>
                <a:prstGeom prst="rect">
                  <a:avLst/>
                </a:prstGeom>
                <a:noFill/>
              </p:spPr>
              <p:txBody>
                <a:bodyPr wrap="square" lIns="0" tIns="0" rIns="0" bIns="0">
                  <a:spAutoFit/>
                </a:bodyPr>
                <a:lstStyle/>
                <a:p>
                  <a:r>
                    <a:rPr lang="en-US" sz="1600" dirty="0"/>
                    <a:t>[s+2]</a:t>
                  </a:r>
                </a:p>
              </p:txBody>
            </p:sp>
            <p:sp>
              <p:nvSpPr>
                <p:cNvPr id="50" name="TextBox 49">
                  <a:extLst>
                    <a:ext uri="{FF2B5EF4-FFF2-40B4-BE49-F238E27FC236}">
                      <a16:creationId xmlns:a16="http://schemas.microsoft.com/office/drawing/2014/main" id="{FD6DAAD6-A869-1559-31E0-942E2D3CB9DB}"/>
                    </a:ext>
                  </a:extLst>
                </p:cNvPr>
                <p:cNvSpPr txBox="1"/>
                <p:nvPr/>
              </p:nvSpPr>
              <p:spPr>
                <a:xfrm>
                  <a:off x="6773602" y="954645"/>
                  <a:ext cx="1155864" cy="276999"/>
                </a:xfrm>
                <a:prstGeom prst="rect">
                  <a:avLst/>
                </a:prstGeom>
                <a:noFill/>
                <a:ln w="12700">
                  <a:noFill/>
                </a:ln>
              </p:spPr>
              <p:txBody>
                <a:bodyPr wrap="square" lIns="0" tIns="0" rIns="0" bIns="0" rtlCol="0">
                  <a:spAutoFit/>
                </a:bodyPr>
                <a:lstStyle/>
                <a:p>
                  <a:r>
                    <a:rPr lang="en-US" sz="1800" dirty="0"/>
                    <a:t>3x3 CONV</a:t>
                  </a:r>
                </a:p>
              </p:txBody>
            </p:sp>
          </p:grpSp>
          <p:grpSp>
            <p:nvGrpSpPr>
              <p:cNvPr id="6" name="Group 5">
                <a:extLst>
                  <a:ext uri="{FF2B5EF4-FFF2-40B4-BE49-F238E27FC236}">
                    <a16:creationId xmlns:a16="http://schemas.microsoft.com/office/drawing/2014/main" id="{11A158AD-05E8-A036-3982-194090BD813F}"/>
                  </a:ext>
                </a:extLst>
              </p:cNvPr>
              <p:cNvGrpSpPr/>
              <p:nvPr/>
            </p:nvGrpSpPr>
            <p:grpSpPr>
              <a:xfrm>
                <a:off x="5710467" y="1839190"/>
                <a:ext cx="1497959" cy="1643745"/>
                <a:chOff x="6104141" y="1040430"/>
                <a:chExt cx="1497959" cy="1643745"/>
              </a:xfrm>
            </p:grpSpPr>
            <p:cxnSp>
              <p:nvCxnSpPr>
                <p:cNvPr id="20" name="Straight Arrow Connector 19">
                  <a:extLst>
                    <a:ext uri="{FF2B5EF4-FFF2-40B4-BE49-F238E27FC236}">
                      <a16:creationId xmlns:a16="http://schemas.microsoft.com/office/drawing/2014/main" id="{1E164E89-E652-CD8A-DF97-5A3B08B8D1D3}"/>
                    </a:ext>
                  </a:extLst>
                </p:cNvPr>
                <p:cNvCxnSpPr>
                  <a:cxnSpLocks/>
                </p:cNvCxnSpPr>
                <p:nvPr/>
              </p:nvCxnSpPr>
              <p:spPr bwMode="auto">
                <a:xfrm flipV="1">
                  <a:off x="6104141" y="1849190"/>
                  <a:ext cx="491597" cy="1905"/>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 name="Group 20">
                  <a:extLst>
                    <a:ext uri="{FF2B5EF4-FFF2-40B4-BE49-F238E27FC236}">
                      <a16:creationId xmlns:a16="http://schemas.microsoft.com/office/drawing/2014/main" id="{82B6A8B3-BA91-B924-0BE7-ADD3F921CC29}"/>
                    </a:ext>
                  </a:extLst>
                </p:cNvPr>
                <p:cNvGrpSpPr/>
                <p:nvPr/>
              </p:nvGrpSpPr>
              <p:grpSpPr>
                <a:xfrm>
                  <a:off x="6480642" y="1040430"/>
                  <a:ext cx="1121458" cy="1643745"/>
                  <a:chOff x="6468703" y="986440"/>
                  <a:chExt cx="1121458" cy="1643745"/>
                </a:xfrm>
              </p:grpSpPr>
              <p:grpSp>
                <p:nvGrpSpPr>
                  <p:cNvPr id="22" name="Group 21">
                    <a:extLst>
                      <a:ext uri="{FF2B5EF4-FFF2-40B4-BE49-F238E27FC236}">
                        <a16:creationId xmlns:a16="http://schemas.microsoft.com/office/drawing/2014/main" id="{FF67F627-4488-4F5E-0709-59FE519E71B2}"/>
                      </a:ext>
                    </a:extLst>
                  </p:cNvPr>
                  <p:cNvGrpSpPr/>
                  <p:nvPr/>
                </p:nvGrpSpPr>
                <p:grpSpPr>
                  <a:xfrm>
                    <a:off x="6583799" y="1287552"/>
                    <a:ext cx="257309" cy="1049369"/>
                    <a:chOff x="6201526" y="1646074"/>
                    <a:chExt cx="206422" cy="846521"/>
                  </a:xfrm>
                </p:grpSpPr>
                <p:sp>
                  <p:nvSpPr>
                    <p:cNvPr id="42" name="Rectangle 41">
                      <a:extLst>
                        <a:ext uri="{FF2B5EF4-FFF2-40B4-BE49-F238E27FC236}">
                          <a16:creationId xmlns:a16="http://schemas.microsoft.com/office/drawing/2014/main" id="{26B2CA24-A972-9FAC-0BFD-B8D246C18829}"/>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3" name="Oval 42">
                      <a:extLst>
                        <a:ext uri="{FF2B5EF4-FFF2-40B4-BE49-F238E27FC236}">
                          <a16:creationId xmlns:a16="http://schemas.microsoft.com/office/drawing/2014/main" id="{39203541-FABE-B385-427A-5E58A86C621B}"/>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4" name="Oval 43">
                      <a:extLst>
                        <a:ext uri="{FF2B5EF4-FFF2-40B4-BE49-F238E27FC236}">
                          <a16:creationId xmlns:a16="http://schemas.microsoft.com/office/drawing/2014/main" id="{733DA5F4-E079-C325-1DBF-27E7766C815E}"/>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5" name="Oval 44">
                      <a:extLst>
                        <a:ext uri="{FF2B5EF4-FFF2-40B4-BE49-F238E27FC236}">
                          <a16:creationId xmlns:a16="http://schemas.microsoft.com/office/drawing/2014/main" id="{1DA4BBB6-6E2B-6439-F6A5-159E12F8C39B}"/>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6" name="Oval 45">
                      <a:extLst>
                        <a:ext uri="{FF2B5EF4-FFF2-40B4-BE49-F238E27FC236}">
                          <a16:creationId xmlns:a16="http://schemas.microsoft.com/office/drawing/2014/main" id="{5A299E42-E9B6-12A3-4C9F-682DA8FC8C30}"/>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7" name="TextBox 46">
                      <a:extLst>
                        <a:ext uri="{FF2B5EF4-FFF2-40B4-BE49-F238E27FC236}">
                          <a16:creationId xmlns:a16="http://schemas.microsoft.com/office/drawing/2014/main" id="{14BA8501-63E4-B3ED-D184-2CE6075BA510}"/>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sp>
                <p:nvSpPr>
                  <p:cNvPr id="40" name="TextBox 39">
                    <a:extLst>
                      <a:ext uri="{FF2B5EF4-FFF2-40B4-BE49-F238E27FC236}">
                        <a16:creationId xmlns:a16="http://schemas.microsoft.com/office/drawing/2014/main" id="{5DF25876-83C6-581D-1B47-2575FEAC8459}"/>
                      </a:ext>
                    </a:extLst>
                  </p:cNvPr>
                  <p:cNvSpPr txBox="1"/>
                  <p:nvPr/>
                </p:nvSpPr>
                <p:spPr>
                  <a:xfrm>
                    <a:off x="6468703" y="2383964"/>
                    <a:ext cx="577168" cy="246221"/>
                  </a:xfrm>
                  <a:prstGeom prst="rect">
                    <a:avLst/>
                  </a:prstGeom>
                  <a:noFill/>
                </p:spPr>
                <p:txBody>
                  <a:bodyPr wrap="square" lIns="0" tIns="0" rIns="0" bIns="0">
                    <a:spAutoFit/>
                  </a:bodyPr>
                  <a:lstStyle/>
                  <a:p>
                    <a:r>
                      <a:rPr lang="en-US" sz="1600" dirty="0"/>
                      <a:t>[s+1]</a:t>
                    </a:r>
                  </a:p>
                </p:txBody>
              </p:sp>
              <p:sp>
                <p:nvSpPr>
                  <p:cNvPr id="41" name="TextBox 40">
                    <a:extLst>
                      <a:ext uri="{FF2B5EF4-FFF2-40B4-BE49-F238E27FC236}">
                        <a16:creationId xmlns:a16="http://schemas.microsoft.com/office/drawing/2014/main" id="{6ED04F32-6167-ED3B-A33E-6F048E59A3B4}"/>
                      </a:ext>
                    </a:extLst>
                  </p:cNvPr>
                  <p:cNvSpPr txBox="1"/>
                  <p:nvPr/>
                </p:nvSpPr>
                <p:spPr>
                  <a:xfrm>
                    <a:off x="6501829" y="986440"/>
                    <a:ext cx="1088332" cy="276999"/>
                  </a:xfrm>
                  <a:prstGeom prst="rect">
                    <a:avLst/>
                  </a:prstGeom>
                  <a:noFill/>
                  <a:ln w="12700">
                    <a:noFill/>
                  </a:ln>
                </p:spPr>
                <p:txBody>
                  <a:bodyPr wrap="square" lIns="0" tIns="0" rIns="0" bIns="0" rtlCol="0">
                    <a:spAutoFit/>
                  </a:bodyPr>
                  <a:lstStyle/>
                  <a:p>
                    <a:r>
                      <a:rPr lang="en-US" sz="1800" dirty="0"/>
                      <a:t>3x3 CONV</a:t>
                    </a:r>
                  </a:p>
                </p:txBody>
              </p:sp>
            </p:grpSp>
          </p:grpSp>
          <p:cxnSp>
            <p:nvCxnSpPr>
              <p:cNvPr id="7" name="Straight Arrow Connector 6">
                <a:extLst>
                  <a:ext uri="{FF2B5EF4-FFF2-40B4-BE49-F238E27FC236}">
                    <a16:creationId xmlns:a16="http://schemas.microsoft.com/office/drawing/2014/main" id="{E0710F84-2A11-6DF4-7632-F22D320C6C1C}"/>
                  </a:ext>
                </a:extLst>
              </p:cNvPr>
              <p:cNvCxnSpPr/>
              <p:nvPr/>
            </p:nvCxnSpPr>
            <p:spPr bwMode="auto">
              <a:xfrm>
                <a:off x="6459373" y="2647950"/>
                <a:ext cx="807139"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CA774587-EE23-735B-7D7C-F69BB80367C9}"/>
                  </a:ext>
                </a:extLst>
              </p:cNvPr>
              <p:cNvCxnSpPr/>
              <p:nvPr/>
            </p:nvCxnSpPr>
            <p:spPr bwMode="auto">
              <a:xfrm flipV="1">
                <a:off x="7518581" y="2643140"/>
                <a:ext cx="500157" cy="481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a:extLst>
                  <a:ext uri="{FF2B5EF4-FFF2-40B4-BE49-F238E27FC236}">
                    <a16:creationId xmlns:a16="http://schemas.microsoft.com/office/drawing/2014/main" id="{908C0FAA-B525-DEE0-C3A7-C54F2963041B}"/>
                  </a:ext>
                </a:extLst>
              </p:cNvPr>
              <p:cNvSpPr txBox="1"/>
              <p:nvPr/>
            </p:nvSpPr>
            <p:spPr>
              <a:xfrm>
                <a:off x="5673916" y="2716164"/>
                <a:ext cx="483750" cy="276999"/>
              </a:xfrm>
              <a:prstGeom prst="rect">
                <a:avLst/>
              </a:prstGeom>
              <a:noFill/>
              <a:ln w="12700">
                <a:noFill/>
              </a:ln>
            </p:spPr>
            <p:txBody>
              <a:bodyPr wrap="square" lIns="0" tIns="0" rIns="0" bIns="0" rtlCol="0">
                <a:spAutoFit/>
              </a:bodyPr>
              <a:lstStyle/>
              <a:p>
                <a:r>
                  <a:rPr lang="en-US" dirty="0"/>
                  <a:t>A</a:t>
                </a:r>
                <a:r>
                  <a:rPr lang="en-US" baseline="30000" dirty="0"/>
                  <a:t>[s]</a:t>
                </a:r>
              </a:p>
            </p:txBody>
          </p:sp>
          <p:sp>
            <p:nvSpPr>
              <p:cNvPr id="11" name="TextBox 10">
                <a:extLst>
                  <a:ext uri="{FF2B5EF4-FFF2-40B4-BE49-F238E27FC236}">
                    <a16:creationId xmlns:a16="http://schemas.microsoft.com/office/drawing/2014/main" id="{81D5A6E0-8542-0EE3-AAB1-F262C5C1357A}"/>
                  </a:ext>
                </a:extLst>
              </p:cNvPr>
              <p:cNvSpPr txBox="1"/>
              <p:nvPr/>
            </p:nvSpPr>
            <p:spPr>
              <a:xfrm>
                <a:off x="6586693" y="2694774"/>
                <a:ext cx="660858" cy="276999"/>
              </a:xfrm>
              <a:prstGeom prst="rect">
                <a:avLst/>
              </a:prstGeom>
              <a:noFill/>
              <a:ln w="12700">
                <a:noFill/>
              </a:ln>
            </p:spPr>
            <p:txBody>
              <a:bodyPr wrap="square" lIns="0" tIns="0" rIns="0" bIns="0" rtlCol="0">
                <a:spAutoFit/>
              </a:bodyPr>
              <a:lstStyle/>
              <a:p>
                <a:r>
                  <a:rPr lang="en-US" dirty="0"/>
                  <a:t>A</a:t>
                </a:r>
                <a:r>
                  <a:rPr lang="en-US" baseline="30000" dirty="0"/>
                  <a:t>[s+1]</a:t>
                </a:r>
              </a:p>
            </p:txBody>
          </p:sp>
          <p:sp>
            <p:nvSpPr>
              <p:cNvPr id="13" name="TextBox 12">
                <a:extLst>
                  <a:ext uri="{FF2B5EF4-FFF2-40B4-BE49-F238E27FC236}">
                    <a16:creationId xmlns:a16="http://schemas.microsoft.com/office/drawing/2014/main" id="{46EA8883-9527-5A10-F024-C2A263EE5A94}"/>
                  </a:ext>
                </a:extLst>
              </p:cNvPr>
              <p:cNvSpPr txBox="1"/>
              <p:nvPr/>
            </p:nvSpPr>
            <p:spPr>
              <a:xfrm>
                <a:off x="7684229" y="2724979"/>
                <a:ext cx="562539" cy="276999"/>
              </a:xfrm>
              <a:prstGeom prst="rect">
                <a:avLst/>
              </a:prstGeom>
              <a:noFill/>
              <a:ln w="12700">
                <a:noFill/>
              </a:ln>
            </p:spPr>
            <p:txBody>
              <a:bodyPr wrap="square" lIns="0" tIns="0" rIns="0" bIns="0" rtlCol="0">
                <a:spAutoFit/>
              </a:bodyPr>
              <a:lstStyle/>
              <a:p>
                <a:r>
                  <a:rPr lang="en-US" dirty="0"/>
                  <a:t>A</a:t>
                </a:r>
                <a:r>
                  <a:rPr lang="en-US" baseline="30000" dirty="0"/>
                  <a:t>[s+2]</a:t>
                </a:r>
              </a:p>
            </p:txBody>
          </p:sp>
          <p:cxnSp>
            <p:nvCxnSpPr>
              <p:cNvPr id="15" name="Straight Arrow Connector 14">
                <a:extLst>
                  <a:ext uri="{FF2B5EF4-FFF2-40B4-BE49-F238E27FC236}">
                    <a16:creationId xmlns:a16="http://schemas.microsoft.com/office/drawing/2014/main" id="{C3D3449D-4F9A-FA81-5F1A-55EC3C4A3766}"/>
                  </a:ext>
                </a:extLst>
              </p:cNvPr>
              <p:cNvCxnSpPr/>
              <p:nvPr/>
            </p:nvCxnSpPr>
            <p:spPr bwMode="auto">
              <a:xfrm flipV="1">
                <a:off x="5910307" y="1688507"/>
                <a:ext cx="1487947" cy="0"/>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D007C34B-945A-FAD1-3DB0-57EE7B7D814D}"/>
                  </a:ext>
                </a:extLst>
              </p:cNvPr>
              <p:cNvCxnSpPr/>
              <p:nvPr/>
            </p:nvCxnSpPr>
            <p:spPr bwMode="auto">
              <a:xfrm flipV="1">
                <a:off x="5910307" y="1673871"/>
                <a:ext cx="0" cy="978071"/>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5CF1F2F9-3C73-18B1-ACB9-ECAF4C6A9FB9}"/>
                  </a:ext>
                </a:extLst>
              </p:cNvPr>
              <p:cNvCxnSpPr/>
              <p:nvPr/>
            </p:nvCxnSpPr>
            <p:spPr bwMode="auto">
              <a:xfrm>
                <a:off x="7398254" y="1673871"/>
                <a:ext cx="0" cy="453008"/>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2" name="TextBox 71">
              <a:extLst>
                <a:ext uri="{FF2B5EF4-FFF2-40B4-BE49-F238E27FC236}">
                  <a16:creationId xmlns:a16="http://schemas.microsoft.com/office/drawing/2014/main" id="{DCECD2E9-A86F-AF54-BC83-FAFBF30564C1}"/>
                </a:ext>
              </a:extLst>
            </p:cNvPr>
            <p:cNvSpPr txBox="1"/>
            <p:nvPr/>
          </p:nvSpPr>
          <p:spPr>
            <a:xfrm>
              <a:off x="6993973" y="1613837"/>
              <a:ext cx="395865" cy="184666"/>
            </a:xfrm>
            <a:prstGeom prst="rect">
              <a:avLst/>
            </a:prstGeom>
            <a:noFill/>
            <a:ln w="12700">
              <a:noFill/>
            </a:ln>
          </p:spPr>
          <p:txBody>
            <a:bodyPr wrap="square" lIns="0" tIns="0" rIns="0" bIns="0" rtlCol="0">
              <a:spAutoFit/>
            </a:bodyPr>
            <a:lstStyle/>
            <a:p>
              <a:r>
                <a:rPr lang="en-US" baseline="30000" dirty="0" err="1"/>
                <a:t>ReLU</a:t>
              </a:r>
              <a:endParaRPr lang="en-US" baseline="30000" dirty="0"/>
            </a:p>
          </p:txBody>
        </p:sp>
        <p:sp>
          <p:nvSpPr>
            <p:cNvPr id="73" name="TextBox 72">
              <a:extLst>
                <a:ext uri="{FF2B5EF4-FFF2-40B4-BE49-F238E27FC236}">
                  <a16:creationId xmlns:a16="http://schemas.microsoft.com/office/drawing/2014/main" id="{CAC4D007-9739-1631-8E04-22DB6A5C5C5B}"/>
                </a:ext>
              </a:extLst>
            </p:cNvPr>
            <p:cNvSpPr txBox="1"/>
            <p:nvPr/>
          </p:nvSpPr>
          <p:spPr>
            <a:xfrm>
              <a:off x="7995925" y="1596075"/>
              <a:ext cx="395865" cy="184666"/>
            </a:xfrm>
            <a:prstGeom prst="rect">
              <a:avLst/>
            </a:prstGeom>
            <a:noFill/>
            <a:ln w="12700">
              <a:noFill/>
            </a:ln>
          </p:spPr>
          <p:txBody>
            <a:bodyPr wrap="square" lIns="0" tIns="0" rIns="0" bIns="0" rtlCol="0">
              <a:spAutoFit/>
            </a:bodyPr>
            <a:lstStyle/>
            <a:p>
              <a:r>
                <a:rPr lang="en-US" baseline="30000" dirty="0" err="1"/>
                <a:t>ReLU</a:t>
              </a:r>
              <a:endParaRPr lang="en-US" baseline="30000" dirty="0"/>
            </a:p>
          </p:txBody>
        </p:sp>
      </p:grpSp>
      <p:sp>
        <p:nvSpPr>
          <p:cNvPr id="115" name="TextBox 114">
            <a:extLst>
              <a:ext uri="{FF2B5EF4-FFF2-40B4-BE49-F238E27FC236}">
                <a16:creationId xmlns:a16="http://schemas.microsoft.com/office/drawing/2014/main" id="{FFB47369-7C72-A845-67E1-4FBB3B678C64}"/>
              </a:ext>
            </a:extLst>
          </p:cNvPr>
          <p:cNvSpPr txBox="1"/>
          <p:nvPr/>
        </p:nvSpPr>
        <p:spPr>
          <a:xfrm>
            <a:off x="5780122" y="3845803"/>
            <a:ext cx="2883309" cy="553998"/>
          </a:xfrm>
          <a:prstGeom prst="rect">
            <a:avLst/>
          </a:prstGeom>
          <a:noFill/>
          <a:ln w="12700">
            <a:noFill/>
          </a:ln>
        </p:spPr>
        <p:txBody>
          <a:bodyPr wrap="square" lIns="0" tIns="0" rIns="0" bIns="0" rtlCol="0">
            <a:spAutoFit/>
          </a:bodyPr>
          <a:lstStyle/>
          <a:p>
            <a:r>
              <a:rPr lang="en-US" dirty="0"/>
              <a:t>Z</a:t>
            </a:r>
            <a:r>
              <a:rPr lang="en-US" baseline="30000" dirty="0"/>
              <a:t>[s+2] </a:t>
            </a:r>
            <a:r>
              <a:rPr lang="en-US" dirty="0"/>
              <a:t>= W</a:t>
            </a:r>
            <a:r>
              <a:rPr lang="en-US" baseline="30000" dirty="0"/>
              <a:t>[s+2]</a:t>
            </a:r>
            <a:r>
              <a:rPr lang="en-US" dirty="0"/>
              <a:t>A</a:t>
            </a:r>
            <a:r>
              <a:rPr lang="en-US" baseline="30000" dirty="0"/>
              <a:t>[s+1] </a:t>
            </a:r>
            <a:r>
              <a:rPr lang="en-US" dirty="0"/>
              <a:t>+ A</a:t>
            </a:r>
            <a:r>
              <a:rPr lang="en-US" baseline="30000" dirty="0"/>
              <a:t>[s]</a:t>
            </a:r>
            <a:r>
              <a:rPr lang="en-US" dirty="0"/>
              <a:t> </a:t>
            </a:r>
          </a:p>
          <a:p>
            <a:r>
              <a:rPr lang="en-US" dirty="0"/>
              <a:t>A</a:t>
            </a:r>
            <a:r>
              <a:rPr lang="en-US" baseline="30000" dirty="0"/>
              <a:t>[s+2] </a:t>
            </a:r>
            <a:r>
              <a:rPr lang="en-US" dirty="0"/>
              <a:t>= f</a:t>
            </a:r>
            <a:r>
              <a:rPr lang="en-US" baseline="30000" dirty="0"/>
              <a:t>[s+2]</a:t>
            </a:r>
            <a:r>
              <a:rPr lang="en-US" dirty="0"/>
              <a:t>(Z</a:t>
            </a:r>
            <a:r>
              <a:rPr lang="en-US" baseline="30000" dirty="0"/>
              <a:t>[s+2]</a:t>
            </a:r>
            <a:r>
              <a:rPr lang="en-US" dirty="0"/>
              <a:t>)</a:t>
            </a:r>
          </a:p>
        </p:txBody>
      </p:sp>
    </p:spTree>
    <p:extLst>
      <p:ext uri="{BB962C8B-B14F-4D97-AF65-F5344CB8AC3E}">
        <p14:creationId xmlns:p14="http://schemas.microsoft.com/office/powerpoint/2010/main" val="93565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10269" y="2027986"/>
            <a:ext cx="4469809" cy="646331"/>
          </a:xfrm>
          <a:prstGeom prst="rect">
            <a:avLst/>
          </a:prstGeom>
          <a:noFill/>
        </p:spPr>
        <p:txBody>
          <a:bodyPr wrap="square" rtlCol="0">
            <a:spAutoFit/>
          </a:bodyPr>
          <a:lstStyle/>
          <a:p>
            <a:r>
              <a:rPr lang="en-US" sz="3600" dirty="0">
                <a:solidFill>
                  <a:srgbClr val="333399"/>
                </a:solidFill>
              </a:rPr>
              <a:t>Max Pooling</a:t>
            </a:r>
          </a:p>
        </p:txBody>
      </p:sp>
    </p:spTree>
    <p:extLst>
      <p:ext uri="{BB962C8B-B14F-4D97-AF65-F5344CB8AC3E}">
        <p14:creationId xmlns:p14="http://schemas.microsoft.com/office/powerpoint/2010/main" val="29849611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84F5-4728-3240-F295-A90C3EAD8F69}"/>
              </a:ext>
            </a:extLst>
          </p:cNvPr>
          <p:cNvSpPr>
            <a:spLocks noGrp="1"/>
          </p:cNvSpPr>
          <p:nvPr>
            <p:ph type="title"/>
          </p:nvPr>
        </p:nvSpPr>
        <p:spPr>
          <a:xfrm>
            <a:off x="1143007" y="285750"/>
            <a:ext cx="7924794" cy="490538"/>
          </a:xfrm>
        </p:spPr>
        <p:txBody>
          <a:bodyPr/>
          <a:lstStyle/>
          <a:p>
            <a:r>
              <a:rPr lang="en-US" dirty="0"/>
              <a:t>Variants of Residual Blocks: Bottleneck Block</a:t>
            </a:r>
          </a:p>
        </p:txBody>
      </p:sp>
      <p:sp>
        <p:nvSpPr>
          <p:cNvPr id="3" name="Content Placeholder 2">
            <a:extLst>
              <a:ext uri="{FF2B5EF4-FFF2-40B4-BE49-F238E27FC236}">
                <a16:creationId xmlns:a16="http://schemas.microsoft.com/office/drawing/2014/main" id="{F8A5B529-6A71-5132-7021-C68655E1ECCB}"/>
              </a:ext>
            </a:extLst>
          </p:cNvPr>
          <p:cNvSpPr>
            <a:spLocks noGrp="1"/>
          </p:cNvSpPr>
          <p:nvPr>
            <p:ph sz="half" idx="2"/>
          </p:nvPr>
        </p:nvSpPr>
        <p:spPr>
          <a:xfrm>
            <a:off x="189645" y="819150"/>
            <a:ext cx="4395269" cy="1267261"/>
          </a:xfrm>
        </p:spPr>
        <p:txBody>
          <a:bodyPr/>
          <a:lstStyle/>
          <a:p>
            <a:pPr marL="0" indent="0">
              <a:buNone/>
            </a:pPr>
            <a:r>
              <a:rPr lang="en-US" b="1" i="1" dirty="0"/>
              <a:t>A Bottleneck Block</a:t>
            </a:r>
            <a:r>
              <a:rPr lang="en-US" i="1" dirty="0"/>
              <a:t> </a:t>
            </a:r>
            <a:r>
              <a:rPr lang="en-US" dirty="0"/>
              <a:t>consists of three sequential convolutional layers and a residual connection.</a:t>
            </a:r>
          </a:p>
          <a:p>
            <a:r>
              <a:rPr lang="en-US" dirty="0"/>
              <a:t>The first layer in this block is a 1x1 convolution for dimension reduction, e.g., to 1/4 of the input dimension.</a:t>
            </a:r>
          </a:p>
          <a:p>
            <a:r>
              <a:rPr lang="en-US" dirty="0"/>
              <a:t>The second layer performs a 3x3 convolution. </a:t>
            </a:r>
          </a:p>
          <a:p>
            <a:endParaRPr lang="en-US" dirty="0"/>
          </a:p>
          <a:p>
            <a:endParaRPr lang="en-US" dirty="0"/>
          </a:p>
        </p:txBody>
      </p:sp>
      <p:sp>
        <p:nvSpPr>
          <p:cNvPr id="49" name="Content Placeholder 48">
            <a:extLst>
              <a:ext uri="{FF2B5EF4-FFF2-40B4-BE49-F238E27FC236}">
                <a16:creationId xmlns:a16="http://schemas.microsoft.com/office/drawing/2014/main" id="{EB4761DF-64D1-4D70-CF15-9DE730A33E6D}"/>
              </a:ext>
            </a:extLst>
          </p:cNvPr>
          <p:cNvSpPr>
            <a:spLocks noGrp="1"/>
          </p:cNvSpPr>
          <p:nvPr>
            <p:ph sz="half" idx="10"/>
          </p:nvPr>
        </p:nvSpPr>
        <p:spPr>
          <a:xfrm>
            <a:off x="189645" y="3630354"/>
            <a:ext cx="8625882" cy="1092555"/>
          </a:xfrm>
        </p:spPr>
        <p:txBody>
          <a:bodyPr/>
          <a:lstStyle/>
          <a:p>
            <a:r>
              <a:rPr lang="en-US" dirty="0"/>
              <a:t>The last layer is another 1x1 convolution for dimension restoration. </a:t>
            </a:r>
          </a:p>
          <a:p>
            <a:pPr marL="0" indent="0">
              <a:buNone/>
            </a:pPr>
            <a:endParaRPr lang="en-US" dirty="0"/>
          </a:p>
          <a:p>
            <a:pPr marL="0" indent="0">
              <a:buNone/>
            </a:pPr>
            <a:r>
              <a:rPr lang="en-US" dirty="0"/>
              <a:t>The models of ResNet-50, ResNet-101, and ResNet-152 are all based on Bottleneck Blocks.</a:t>
            </a:r>
          </a:p>
          <a:p>
            <a:endParaRPr lang="en-US" dirty="0"/>
          </a:p>
        </p:txBody>
      </p:sp>
      <p:grpSp>
        <p:nvGrpSpPr>
          <p:cNvPr id="95" name="Group 94">
            <a:extLst>
              <a:ext uri="{FF2B5EF4-FFF2-40B4-BE49-F238E27FC236}">
                <a16:creationId xmlns:a16="http://schemas.microsoft.com/office/drawing/2014/main" id="{4FBB08E4-FD8F-3A8B-4B51-0B068EFFDC41}"/>
              </a:ext>
            </a:extLst>
          </p:cNvPr>
          <p:cNvGrpSpPr/>
          <p:nvPr/>
        </p:nvGrpSpPr>
        <p:grpSpPr>
          <a:xfrm>
            <a:off x="4716457" y="895350"/>
            <a:ext cx="4237898" cy="1792822"/>
            <a:chOff x="4691099" y="1488695"/>
            <a:chExt cx="4237898" cy="1792822"/>
          </a:xfrm>
        </p:grpSpPr>
        <p:grpSp>
          <p:nvGrpSpPr>
            <p:cNvPr id="15" name="Group 14">
              <a:extLst>
                <a:ext uri="{FF2B5EF4-FFF2-40B4-BE49-F238E27FC236}">
                  <a16:creationId xmlns:a16="http://schemas.microsoft.com/office/drawing/2014/main" id="{B717C932-943E-83D8-5E25-6F7C9DC7BEC1}"/>
                </a:ext>
              </a:extLst>
            </p:cNvPr>
            <p:cNvGrpSpPr/>
            <p:nvPr/>
          </p:nvGrpSpPr>
          <p:grpSpPr>
            <a:xfrm>
              <a:off x="7496839" y="1567097"/>
              <a:ext cx="1432158" cy="1708492"/>
              <a:chOff x="6509431" y="925095"/>
              <a:chExt cx="1432158" cy="1708492"/>
            </a:xfrm>
          </p:grpSpPr>
          <p:grpSp>
            <p:nvGrpSpPr>
              <p:cNvPr id="40" name="Group 39">
                <a:extLst>
                  <a:ext uri="{FF2B5EF4-FFF2-40B4-BE49-F238E27FC236}">
                    <a16:creationId xmlns:a16="http://schemas.microsoft.com/office/drawing/2014/main" id="{9D47310F-CEDE-56D6-0DB5-2B27941CC68D}"/>
                  </a:ext>
                </a:extLst>
              </p:cNvPr>
              <p:cNvGrpSpPr/>
              <p:nvPr/>
            </p:nvGrpSpPr>
            <p:grpSpPr>
              <a:xfrm>
                <a:off x="6583799" y="1287552"/>
                <a:ext cx="257309" cy="1049369"/>
                <a:chOff x="6201526" y="1646074"/>
                <a:chExt cx="206422" cy="846521"/>
              </a:xfrm>
            </p:grpSpPr>
            <p:sp>
              <p:nvSpPr>
                <p:cNvPr id="43" name="Rectangle 42">
                  <a:extLst>
                    <a:ext uri="{FF2B5EF4-FFF2-40B4-BE49-F238E27FC236}">
                      <a16:creationId xmlns:a16="http://schemas.microsoft.com/office/drawing/2014/main" id="{3191FA1D-FA68-0D4D-B0CF-80ECB342956C}"/>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4" name="Oval 43">
                  <a:extLst>
                    <a:ext uri="{FF2B5EF4-FFF2-40B4-BE49-F238E27FC236}">
                      <a16:creationId xmlns:a16="http://schemas.microsoft.com/office/drawing/2014/main" id="{769798FB-F568-BEA7-FA38-075DC06DE0E1}"/>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5" name="Oval 44">
                  <a:extLst>
                    <a:ext uri="{FF2B5EF4-FFF2-40B4-BE49-F238E27FC236}">
                      <a16:creationId xmlns:a16="http://schemas.microsoft.com/office/drawing/2014/main" id="{411F7E4D-3F74-4124-9D12-C223AB8EF892}"/>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6" name="Oval 45">
                  <a:extLst>
                    <a:ext uri="{FF2B5EF4-FFF2-40B4-BE49-F238E27FC236}">
                      <a16:creationId xmlns:a16="http://schemas.microsoft.com/office/drawing/2014/main" id="{4021F070-5001-0BF2-C0D8-39743D7F2B63}"/>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7" name="Oval 46">
                  <a:extLst>
                    <a:ext uri="{FF2B5EF4-FFF2-40B4-BE49-F238E27FC236}">
                      <a16:creationId xmlns:a16="http://schemas.microsoft.com/office/drawing/2014/main" id="{F4162931-7688-C496-CD96-99C8D41A468A}"/>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8" name="TextBox 47">
                  <a:extLst>
                    <a:ext uri="{FF2B5EF4-FFF2-40B4-BE49-F238E27FC236}">
                      <a16:creationId xmlns:a16="http://schemas.microsoft.com/office/drawing/2014/main" id="{97CA2026-33DE-3B7E-DE44-2649AFB88107}"/>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sp>
            <p:nvSpPr>
              <p:cNvPr id="41" name="TextBox 40">
                <a:extLst>
                  <a:ext uri="{FF2B5EF4-FFF2-40B4-BE49-F238E27FC236}">
                    <a16:creationId xmlns:a16="http://schemas.microsoft.com/office/drawing/2014/main" id="{802D67F8-45C5-0B91-1489-7AEAE7AB6D82}"/>
                  </a:ext>
                </a:extLst>
              </p:cNvPr>
              <p:cNvSpPr txBox="1"/>
              <p:nvPr/>
            </p:nvSpPr>
            <p:spPr>
              <a:xfrm>
                <a:off x="6509431" y="2387366"/>
                <a:ext cx="577168" cy="246221"/>
              </a:xfrm>
              <a:prstGeom prst="rect">
                <a:avLst/>
              </a:prstGeom>
              <a:noFill/>
            </p:spPr>
            <p:txBody>
              <a:bodyPr wrap="square" lIns="0" tIns="0" rIns="0" bIns="0">
                <a:spAutoFit/>
              </a:bodyPr>
              <a:lstStyle/>
              <a:p>
                <a:r>
                  <a:rPr lang="en-US" sz="1600" dirty="0"/>
                  <a:t>[s+3]</a:t>
                </a:r>
              </a:p>
            </p:txBody>
          </p:sp>
          <p:sp>
            <p:nvSpPr>
              <p:cNvPr id="42" name="TextBox 41">
                <a:extLst>
                  <a:ext uri="{FF2B5EF4-FFF2-40B4-BE49-F238E27FC236}">
                    <a16:creationId xmlns:a16="http://schemas.microsoft.com/office/drawing/2014/main" id="{77CF1FEF-B577-2428-6DA3-119EBBBFCED1}"/>
                  </a:ext>
                </a:extLst>
              </p:cNvPr>
              <p:cNvSpPr txBox="1"/>
              <p:nvPr/>
            </p:nvSpPr>
            <p:spPr>
              <a:xfrm>
                <a:off x="6785725" y="925095"/>
                <a:ext cx="1155864" cy="276999"/>
              </a:xfrm>
              <a:prstGeom prst="rect">
                <a:avLst/>
              </a:prstGeom>
              <a:noFill/>
              <a:ln w="12700">
                <a:noFill/>
              </a:ln>
            </p:spPr>
            <p:txBody>
              <a:bodyPr wrap="square" lIns="0" tIns="0" rIns="0" bIns="0" rtlCol="0">
                <a:spAutoFit/>
              </a:bodyPr>
              <a:lstStyle/>
              <a:p>
                <a:r>
                  <a:rPr lang="en-US" sz="1800" dirty="0"/>
                  <a:t>1x1 CONV</a:t>
                </a:r>
              </a:p>
            </p:txBody>
          </p:sp>
        </p:grpSp>
        <p:grpSp>
          <p:nvGrpSpPr>
            <p:cNvPr id="18" name="Group 17">
              <a:extLst>
                <a:ext uri="{FF2B5EF4-FFF2-40B4-BE49-F238E27FC236}">
                  <a16:creationId xmlns:a16="http://schemas.microsoft.com/office/drawing/2014/main" id="{7919C2E3-27B8-6A9F-8655-8BDE7414A1AE}"/>
                </a:ext>
              </a:extLst>
            </p:cNvPr>
            <p:cNvGrpSpPr/>
            <p:nvPr/>
          </p:nvGrpSpPr>
          <p:grpSpPr>
            <a:xfrm>
              <a:off x="4691099" y="1623885"/>
              <a:ext cx="1545532" cy="1651068"/>
              <a:chOff x="5610384" y="1033107"/>
              <a:chExt cx="1545532" cy="1651068"/>
            </a:xfrm>
          </p:grpSpPr>
          <p:cxnSp>
            <p:nvCxnSpPr>
              <p:cNvPr id="29" name="Straight Arrow Connector 28">
                <a:extLst>
                  <a:ext uri="{FF2B5EF4-FFF2-40B4-BE49-F238E27FC236}">
                    <a16:creationId xmlns:a16="http://schemas.microsoft.com/office/drawing/2014/main" id="{7A331BCC-45D2-4FA4-B1E6-5B439E0156CE}"/>
                  </a:ext>
                </a:extLst>
              </p:cNvPr>
              <p:cNvCxnSpPr>
                <a:cxnSpLocks/>
              </p:cNvCxnSpPr>
              <p:nvPr/>
            </p:nvCxnSpPr>
            <p:spPr bwMode="auto">
              <a:xfrm>
                <a:off x="5610384" y="1849190"/>
                <a:ext cx="985354"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 name="Group 29">
                <a:extLst>
                  <a:ext uri="{FF2B5EF4-FFF2-40B4-BE49-F238E27FC236}">
                    <a16:creationId xmlns:a16="http://schemas.microsoft.com/office/drawing/2014/main" id="{2A054542-43FA-F76C-5DED-039A80B65D4A}"/>
                  </a:ext>
                </a:extLst>
              </p:cNvPr>
              <p:cNvGrpSpPr/>
              <p:nvPr/>
            </p:nvGrpSpPr>
            <p:grpSpPr>
              <a:xfrm>
                <a:off x="6067584" y="1033107"/>
                <a:ext cx="1088332" cy="1651068"/>
                <a:chOff x="6055645" y="979117"/>
                <a:chExt cx="1088332" cy="1651068"/>
              </a:xfrm>
            </p:grpSpPr>
            <p:grpSp>
              <p:nvGrpSpPr>
                <p:cNvPr id="31" name="Group 30">
                  <a:extLst>
                    <a:ext uri="{FF2B5EF4-FFF2-40B4-BE49-F238E27FC236}">
                      <a16:creationId xmlns:a16="http://schemas.microsoft.com/office/drawing/2014/main" id="{750BEAA9-542A-FA05-078F-6C4855C08882}"/>
                    </a:ext>
                  </a:extLst>
                </p:cNvPr>
                <p:cNvGrpSpPr/>
                <p:nvPr/>
              </p:nvGrpSpPr>
              <p:grpSpPr>
                <a:xfrm>
                  <a:off x="6583799" y="1287552"/>
                  <a:ext cx="257309" cy="1049369"/>
                  <a:chOff x="6201526" y="1646074"/>
                  <a:chExt cx="206422" cy="846521"/>
                </a:xfrm>
              </p:grpSpPr>
              <p:sp>
                <p:nvSpPr>
                  <p:cNvPr id="34" name="Rectangle 33">
                    <a:extLst>
                      <a:ext uri="{FF2B5EF4-FFF2-40B4-BE49-F238E27FC236}">
                        <a16:creationId xmlns:a16="http://schemas.microsoft.com/office/drawing/2014/main" id="{0A9078D3-830D-1D4B-DC2D-76BBDA291AB2}"/>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5" name="Oval 34">
                    <a:extLst>
                      <a:ext uri="{FF2B5EF4-FFF2-40B4-BE49-F238E27FC236}">
                        <a16:creationId xmlns:a16="http://schemas.microsoft.com/office/drawing/2014/main" id="{03D5CA95-F079-24AB-4FB5-7F9DB577DE74}"/>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6" name="Oval 35">
                    <a:extLst>
                      <a:ext uri="{FF2B5EF4-FFF2-40B4-BE49-F238E27FC236}">
                        <a16:creationId xmlns:a16="http://schemas.microsoft.com/office/drawing/2014/main" id="{42C126CE-3924-9BC0-7AAF-0F255542F1FF}"/>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7" name="Oval 36">
                    <a:extLst>
                      <a:ext uri="{FF2B5EF4-FFF2-40B4-BE49-F238E27FC236}">
                        <a16:creationId xmlns:a16="http://schemas.microsoft.com/office/drawing/2014/main" id="{FB384CA8-463F-A1B9-1CC8-A3D56BAC7797}"/>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8" name="Oval 37">
                    <a:extLst>
                      <a:ext uri="{FF2B5EF4-FFF2-40B4-BE49-F238E27FC236}">
                        <a16:creationId xmlns:a16="http://schemas.microsoft.com/office/drawing/2014/main" id="{2FC8BDCC-0AB4-199D-F9BC-B425148F3046}"/>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9" name="TextBox 38">
                    <a:extLst>
                      <a:ext uri="{FF2B5EF4-FFF2-40B4-BE49-F238E27FC236}">
                        <a16:creationId xmlns:a16="http://schemas.microsoft.com/office/drawing/2014/main" id="{89FB7AF3-0B0D-6DDF-B078-C8B556B62146}"/>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sp>
              <p:nvSpPr>
                <p:cNvPr id="32" name="TextBox 31">
                  <a:extLst>
                    <a:ext uri="{FF2B5EF4-FFF2-40B4-BE49-F238E27FC236}">
                      <a16:creationId xmlns:a16="http://schemas.microsoft.com/office/drawing/2014/main" id="{7D81289A-7DA7-94C7-81DA-390E6266E019}"/>
                    </a:ext>
                  </a:extLst>
                </p:cNvPr>
                <p:cNvSpPr txBox="1"/>
                <p:nvPr/>
              </p:nvSpPr>
              <p:spPr>
                <a:xfrm>
                  <a:off x="6468703" y="2383964"/>
                  <a:ext cx="577168" cy="246221"/>
                </a:xfrm>
                <a:prstGeom prst="rect">
                  <a:avLst/>
                </a:prstGeom>
                <a:noFill/>
              </p:spPr>
              <p:txBody>
                <a:bodyPr wrap="square" lIns="0" tIns="0" rIns="0" bIns="0">
                  <a:spAutoFit/>
                </a:bodyPr>
                <a:lstStyle/>
                <a:p>
                  <a:r>
                    <a:rPr lang="en-US" sz="1600" dirty="0"/>
                    <a:t>[s+1]</a:t>
                  </a:r>
                </a:p>
              </p:txBody>
            </p:sp>
            <p:sp>
              <p:nvSpPr>
                <p:cNvPr id="33" name="TextBox 32">
                  <a:extLst>
                    <a:ext uri="{FF2B5EF4-FFF2-40B4-BE49-F238E27FC236}">
                      <a16:creationId xmlns:a16="http://schemas.microsoft.com/office/drawing/2014/main" id="{157BE224-470F-E90B-8558-51FB14869C05}"/>
                    </a:ext>
                  </a:extLst>
                </p:cNvPr>
                <p:cNvSpPr txBox="1"/>
                <p:nvPr/>
              </p:nvSpPr>
              <p:spPr>
                <a:xfrm>
                  <a:off x="6055645" y="979117"/>
                  <a:ext cx="1088332" cy="276999"/>
                </a:xfrm>
                <a:prstGeom prst="rect">
                  <a:avLst/>
                </a:prstGeom>
                <a:noFill/>
                <a:ln w="12700">
                  <a:noFill/>
                </a:ln>
              </p:spPr>
              <p:txBody>
                <a:bodyPr wrap="square" lIns="0" tIns="0" rIns="0" bIns="0" rtlCol="0">
                  <a:spAutoFit/>
                </a:bodyPr>
                <a:lstStyle/>
                <a:p>
                  <a:r>
                    <a:rPr lang="en-US" sz="1800" dirty="0"/>
                    <a:t>1x1 CONV</a:t>
                  </a:r>
                </a:p>
              </p:txBody>
            </p:sp>
          </p:grpSp>
        </p:grpSp>
        <p:cxnSp>
          <p:nvCxnSpPr>
            <p:cNvPr id="21" name="Straight Arrow Connector 20">
              <a:extLst>
                <a:ext uri="{FF2B5EF4-FFF2-40B4-BE49-F238E27FC236}">
                  <a16:creationId xmlns:a16="http://schemas.microsoft.com/office/drawing/2014/main" id="{B44839C1-187B-BA5E-29B2-3A83AC82E024}"/>
                </a:ext>
              </a:extLst>
            </p:cNvPr>
            <p:cNvCxnSpPr/>
            <p:nvPr/>
          </p:nvCxnSpPr>
          <p:spPr bwMode="auto">
            <a:xfrm>
              <a:off x="6978240" y="2423411"/>
              <a:ext cx="589879"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7CB67E2C-4CD6-41F2-9567-8399F3A0591D}"/>
                </a:ext>
              </a:extLst>
            </p:cNvPr>
            <p:cNvCxnSpPr/>
            <p:nvPr/>
          </p:nvCxnSpPr>
          <p:spPr bwMode="auto">
            <a:xfrm flipV="1">
              <a:off x="7820188" y="2419350"/>
              <a:ext cx="625698"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a:extLst>
                <a:ext uri="{FF2B5EF4-FFF2-40B4-BE49-F238E27FC236}">
                  <a16:creationId xmlns:a16="http://schemas.microsoft.com/office/drawing/2014/main" id="{7B547755-01CD-68E2-6975-62945344A54F}"/>
                </a:ext>
              </a:extLst>
            </p:cNvPr>
            <p:cNvSpPr txBox="1"/>
            <p:nvPr/>
          </p:nvSpPr>
          <p:spPr>
            <a:xfrm>
              <a:off x="4786944" y="2501337"/>
              <a:ext cx="483750" cy="276999"/>
            </a:xfrm>
            <a:prstGeom prst="rect">
              <a:avLst/>
            </a:prstGeom>
            <a:noFill/>
            <a:ln w="12700">
              <a:noFill/>
            </a:ln>
          </p:spPr>
          <p:txBody>
            <a:bodyPr wrap="square" lIns="0" tIns="0" rIns="0" bIns="0" rtlCol="0">
              <a:spAutoFit/>
            </a:bodyPr>
            <a:lstStyle/>
            <a:p>
              <a:r>
                <a:rPr lang="en-US" dirty="0"/>
                <a:t>A</a:t>
              </a:r>
              <a:r>
                <a:rPr lang="en-US" baseline="30000" dirty="0"/>
                <a:t>[s]</a:t>
              </a:r>
            </a:p>
          </p:txBody>
        </p:sp>
        <p:sp>
          <p:nvSpPr>
            <p:cNvPr id="24" name="TextBox 23">
              <a:extLst>
                <a:ext uri="{FF2B5EF4-FFF2-40B4-BE49-F238E27FC236}">
                  <a16:creationId xmlns:a16="http://schemas.microsoft.com/office/drawing/2014/main" id="{A9FEFBBE-79AC-0EA7-9878-16FDE4CCEBD2}"/>
                </a:ext>
              </a:extLst>
            </p:cNvPr>
            <p:cNvSpPr txBox="1"/>
            <p:nvPr/>
          </p:nvSpPr>
          <p:spPr>
            <a:xfrm>
              <a:off x="7012266" y="2489016"/>
              <a:ext cx="660858" cy="276999"/>
            </a:xfrm>
            <a:prstGeom prst="rect">
              <a:avLst/>
            </a:prstGeom>
            <a:noFill/>
            <a:ln w="12700">
              <a:noFill/>
            </a:ln>
          </p:spPr>
          <p:txBody>
            <a:bodyPr wrap="square" lIns="0" tIns="0" rIns="0" bIns="0" rtlCol="0">
              <a:spAutoFit/>
            </a:bodyPr>
            <a:lstStyle/>
            <a:p>
              <a:r>
                <a:rPr lang="en-US" dirty="0"/>
                <a:t>A</a:t>
              </a:r>
              <a:r>
                <a:rPr lang="en-US" baseline="30000" dirty="0"/>
                <a:t>[s+2]</a:t>
              </a:r>
            </a:p>
          </p:txBody>
        </p:sp>
        <p:sp>
          <p:nvSpPr>
            <p:cNvPr id="25" name="TextBox 24">
              <a:extLst>
                <a:ext uri="{FF2B5EF4-FFF2-40B4-BE49-F238E27FC236}">
                  <a16:creationId xmlns:a16="http://schemas.microsoft.com/office/drawing/2014/main" id="{26BAB96D-CE65-E446-74F8-46065F506720}"/>
                </a:ext>
              </a:extLst>
            </p:cNvPr>
            <p:cNvSpPr txBox="1"/>
            <p:nvPr/>
          </p:nvSpPr>
          <p:spPr>
            <a:xfrm>
              <a:off x="8010565" y="2496263"/>
              <a:ext cx="562539" cy="276999"/>
            </a:xfrm>
            <a:prstGeom prst="rect">
              <a:avLst/>
            </a:prstGeom>
            <a:noFill/>
            <a:ln w="12700">
              <a:noFill/>
            </a:ln>
          </p:spPr>
          <p:txBody>
            <a:bodyPr wrap="square" lIns="0" tIns="0" rIns="0" bIns="0" rtlCol="0">
              <a:spAutoFit/>
            </a:bodyPr>
            <a:lstStyle/>
            <a:p>
              <a:r>
                <a:rPr lang="en-US" dirty="0"/>
                <a:t>A</a:t>
              </a:r>
              <a:r>
                <a:rPr lang="en-US" baseline="30000" dirty="0"/>
                <a:t>[s+3]</a:t>
              </a:r>
            </a:p>
          </p:txBody>
        </p:sp>
        <p:cxnSp>
          <p:nvCxnSpPr>
            <p:cNvPr id="26" name="Straight Arrow Connector 25">
              <a:extLst>
                <a:ext uri="{FF2B5EF4-FFF2-40B4-BE49-F238E27FC236}">
                  <a16:creationId xmlns:a16="http://schemas.microsoft.com/office/drawing/2014/main" id="{073F5198-428C-D6AD-0A07-1A2E69211F6E}"/>
                </a:ext>
              </a:extLst>
            </p:cNvPr>
            <p:cNvCxnSpPr/>
            <p:nvPr/>
          </p:nvCxnSpPr>
          <p:spPr bwMode="auto">
            <a:xfrm>
              <a:off x="5072099" y="1488695"/>
              <a:ext cx="2620244" cy="13965"/>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B036DC2B-4885-B2BF-424A-11A3B918A1DF}"/>
                </a:ext>
              </a:extLst>
            </p:cNvPr>
            <p:cNvCxnSpPr/>
            <p:nvPr/>
          </p:nvCxnSpPr>
          <p:spPr bwMode="auto">
            <a:xfrm flipV="1">
              <a:off x="5072099" y="1488695"/>
              <a:ext cx="0" cy="978071"/>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91A3DB8-F47A-B807-BF15-365DA4723253}"/>
                </a:ext>
              </a:extLst>
            </p:cNvPr>
            <p:cNvCxnSpPr/>
            <p:nvPr/>
          </p:nvCxnSpPr>
          <p:spPr bwMode="auto">
            <a:xfrm>
              <a:off x="7692343" y="1488695"/>
              <a:ext cx="0" cy="419467"/>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2" name="Group 51">
              <a:extLst>
                <a:ext uri="{FF2B5EF4-FFF2-40B4-BE49-F238E27FC236}">
                  <a16:creationId xmlns:a16="http://schemas.microsoft.com/office/drawing/2014/main" id="{868EA794-4A19-D10E-75E1-4C7DA6E09C45}"/>
                </a:ext>
              </a:extLst>
            </p:cNvPr>
            <p:cNvGrpSpPr/>
            <p:nvPr/>
          </p:nvGrpSpPr>
          <p:grpSpPr>
            <a:xfrm>
              <a:off x="6386555" y="1592384"/>
              <a:ext cx="1155864" cy="1689133"/>
              <a:chOff x="6259496" y="944454"/>
              <a:chExt cx="1155864" cy="1689133"/>
            </a:xfrm>
          </p:grpSpPr>
          <p:grpSp>
            <p:nvGrpSpPr>
              <p:cNvPr id="53" name="Group 52">
                <a:extLst>
                  <a:ext uri="{FF2B5EF4-FFF2-40B4-BE49-F238E27FC236}">
                    <a16:creationId xmlns:a16="http://schemas.microsoft.com/office/drawing/2014/main" id="{5CD71E48-F17B-3326-AF3A-2D22824EC3E3}"/>
                  </a:ext>
                </a:extLst>
              </p:cNvPr>
              <p:cNvGrpSpPr/>
              <p:nvPr/>
            </p:nvGrpSpPr>
            <p:grpSpPr>
              <a:xfrm>
                <a:off x="6583799" y="1287552"/>
                <a:ext cx="257309" cy="1049369"/>
                <a:chOff x="6201526" y="1646074"/>
                <a:chExt cx="206422" cy="846521"/>
              </a:xfrm>
            </p:grpSpPr>
            <p:sp>
              <p:nvSpPr>
                <p:cNvPr id="56" name="Rectangle 55">
                  <a:extLst>
                    <a:ext uri="{FF2B5EF4-FFF2-40B4-BE49-F238E27FC236}">
                      <a16:creationId xmlns:a16="http://schemas.microsoft.com/office/drawing/2014/main" id="{481B53C0-EB5F-F559-97A3-F0EDADB266EB}"/>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57" name="Oval 56">
                  <a:extLst>
                    <a:ext uri="{FF2B5EF4-FFF2-40B4-BE49-F238E27FC236}">
                      <a16:creationId xmlns:a16="http://schemas.microsoft.com/office/drawing/2014/main" id="{17EC86DC-ADB2-EE54-521B-A35EFC390156}"/>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8" name="Oval 57">
                  <a:extLst>
                    <a:ext uri="{FF2B5EF4-FFF2-40B4-BE49-F238E27FC236}">
                      <a16:creationId xmlns:a16="http://schemas.microsoft.com/office/drawing/2014/main" id="{881932A9-952C-538B-2D45-6001090FA871}"/>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9" name="Oval 58">
                  <a:extLst>
                    <a:ext uri="{FF2B5EF4-FFF2-40B4-BE49-F238E27FC236}">
                      <a16:creationId xmlns:a16="http://schemas.microsoft.com/office/drawing/2014/main" id="{5437B8EE-C8C5-770C-E59D-6330E9BD0265}"/>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0" name="Oval 59">
                  <a:extLst>
                    <a:ext uri="{FF2B5EF4-FFF2-40B4-BE49-F238E27FC236}">
                      <a16:creationId xmlns:a16="http://schemas.microsoft.com/office/drawing/2014/main" id="{055BA2FD-B5D5-25E2-5B8E-F2EC1CE69097}"/>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1" name="TextBox 60">
                  <a:extLst>
                    <a:ext uri="{FF2B5EF4-FFF2-40B4-BE49-F238E27FC236}">
                      <a16:creationId xmlns:a16="http://schemas.microsoft.com/office/drawing/2014/main" id="{51DCB030-FD03-6890-2975-5807460C23FE}"/>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sp>
            <p:nvSpPr>
              <p:cNvPr id="54" name="TextBox 53">
                <a:extLst>
                  <a:ext uri="{FF2B5EF4-FFF2-40B4-BE49-F238E27FC236}">
                    <a16:creationId xmlns:a16="http://schemas.microsoft.com/office/drawing/2014/main" id="{97F5CFE6-DC9F-2E34-545E-9F81B83A0F75}"/>
                  </a:ext>
                </a:extLst>
              </p:cNvPr>
              <p:cNvSpPr txBox="1"/>
              <p:nvPr/>
            </p:nvSpPr>
            <p:spPr>
              <a:xfrm>
                <a:off x="6509431" y="2387366"/>
                <a:ext cx="577168" cy="246221"/>
              </a:xfrm>
              <a:prstGeom prst="rect">
                <a:avLst/>
              </a:prstGeom>
              <a:noFill/>
            </p:spPr>
            <p:txBody>
              <a:bodyPr wrap="square" lIns="0" tIns="0" rIns="0" bIns="0">
                <a:spAutoFit/>
              </a:bodyPr>
              <a:lstStyle/>
              <a:p>
                <a:r>
                  <a:rPr lang="en-US" sz="1600" dirty="0"/>
                  <a:t>[s+2]</a:t>
                </a:r>
              </a:p>
            </p:txBody>
          </p:sp>
          <p:sp>
            <p:nvSpPr>
              <p:cNvPr id="55" name="TextBox 54">
                <a:extLst>
                  <a:ext uri="{FF2B5EF4-FFF2-40B4-BE49-F238E27FC236}">
                    <a16:creationId xmlns:a16="http://schemas.microsoft.com/office/drawing/2014/main" id="{860814AB-5E65-C1B9-24F8-11902AF50009}"/>
                  </a:ext>
                </a:extLst>
              </p:cNvPr>
              <p:cNvSpPr txBox="1"/>
              <p:nvPr/>
            </p:nvSpPr>
            <p:spPr>
              <a:xfrm>
                <a:off x="6259496" y="944454"/>
                <a:ext cx="1155864" cy="276999"/>
              </a:xfrm>
              <a:prstGeom prst="rect">
                <a:avLst/>
              </a:prstGeom>
              <a:noFill/>
              <a:ln w="12700">
                <a:noFill/>
              </a:ln>
            </p:spPr>
            <p:txBody>
              <a:bodyPr wrap="square" lIns="0" tIns="0" rIns="0" bIns="0" rtlCol="0">
                <a:spAutoFit/>
              </a:bodyPr>
              <a:lstStyle/>
              <a:p>
                <a:r>
                  <a:rPr lang="en-US" sz="1800" dirty="0"/>
                  <a:t>3x3 CONV</a:t>
                </a:r>
              </a:p>
            </p:txBody>
          </p:sp>
        </p:grpSp>
        <p:cxnSp>
          <p:nvCxnSpPr>
            <p:cNvPr id="62" name="Straight Arrow Connector 61">
              <a:extLst>
                <a:ext uri="{FF2B5EF4-FFF2-40B4-BE49-F238E27FC236}">
                  <a16:creationId xmlns:a16="http://schemas.microsoft.com/office/drawing/2014/main" id="{F0C36020-6645-F079-8995-243EEBE3C70A}"/>
                </a:ext>
              </a:extLst>
            </p:cNvPr>
            <p:cNvCxnSpPr/>
            <p:nvPr/>
          </p:nvCxnSpPr>
          <p:spPr bwMode="auto">
            <a:xfrm>
              <a:off x="5958430" y="2430651"/>
              <a:ext cx="738689" cy="3111"/>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a:extLst>
                <a:ext uri="{FF2B5EF4-FFF2-40B4-BE49-F238E27FC236}">
                  <a16:creationId xmlns:a16="http://schemas.microsoft.com/office/drawing/2014/main" id="{3E7FBF48-4BF0-FC03-55E4-B86B920E7BD2}"/>
                </a:ext>
              </a:extLst>
            </p:cNvPr>
            <p:cNvSpPr txBox="1"/>
            <p:nvPr/>
          </p:nvSpPr>
          <p:spPr>
            <a:xfrm>
              <a:off x="6035669" y="2510171"/>
              <a:ext cx="660858" cy="276999"/>
            </a:xfrm>
            <a:prstGeom prst="rect">
              <a:avLst/>
            </a:prstGeom>
            <a:noFill/>
            <a:ln w="12700">
              <a:noFill/>
            </a:ln>
          </p:spPr>
          <p:txBody>
            <a:bodyPr wrap="square" lIns="0" tIns="0" rIns="0" bIns="0" rtlCol="0">
              <a:spAutoFit/>
            </a:bodyPr>
            <a:lstStyle/>
            <a:p>
              <a:r>
                <a:rPr lang="en-US" dirty="0"/>
                <a:t>A</a:t>
              </a:r>
              <a:r>
                <a:rPr lang="en-US" baseline="30000" dirty="0"/>
                <a:t>[s+1]</a:t>
              </a:r>
            </a:p>
          </p:txBody>
        </p:sp>
        <p:sp>
          <p:nvSpPr>
            <p:cNvPr id="92" name="TextBox 91">
              <a:extLst>
                <a:ext uri="{FF2B5EF4-FFF2-40B4-BE49-F238E27FC236}">
                  <a16:creationId xmlns:a16="http://schemas.microsoft.com/office/drawing/2014/main" id="{8107C0EC-AEDF-DE8B-2B34-5FF1249A37E2}"/>
                </a:ext>
              </a:extLst>
            </p:cNvPr>
            <p:cNvSpPr txBox="1"/>
            <p:nvPr/>
          </p:nvSpPr>
          <p:spPr>
            <a:xfrm>
              <a:off x="6134251" y="2204724"/>
              <a:ext cx="395865" cy="184666"/>
            </a:xfrm>
            <a:prstGeom prst="rect">
              <a:avLst/>
            </a:prstGeom>
            <a:noFill/>
            <a:ln w="12700">
              <a:noFill/>
            </a:ln>
          </p:spPr>
          <p:txBody>
            <a:bodyPr wrap="square" lIns="0" tIns="0" rIns="0" bIns="0" rtlCol="0">
              <a:spAutoFit/>
            </a:bodyPr>
            <a:lstStyle/>
            <a:p>
              <a:r>
                <a:rPr lang="en-US" baseline="30000" dirty="0" err="1"/>
                <a:t>ReLU</a:t>
              </a:r>
              <a:endParaRPr lang="en-US" baseline="30000" dirty="0"/>
            </a:p>
          </p:txBody>
        </p:sp>
        <p:sp>
          <p:nvSpPr>
            <p:cNvPr id="93" name="TextBox 92">
              <a:extLst>
                <a:ext uri="{FF2B5EF4-FFF2-40B4-BE49-F238E27FC236}">
                  <a16:creationId xmlns:a16="http://schemas.microsoft.com/office/drawing/2014/main" id="{46B14CFF-D86E-32B2-D578-712EE8AE81D7}"/>
                </a:ext>
              </a:extLst>
            </p:cNvPr>
            <p:cNvSpPr txBox="1"/>
            <p:nvPr/>
          </p:nvSpPr>
          <p:spPr>
            <a:xfrm>
              <a:off x="7088122" y="2178441"/>
              <a:ext cx="395865" cy="184666"/>
            </a:xfrm>
            <a:prstGeom prst="rect">
              <a:avLst/>
            </a:prstGeom>
            <a:noFill/>
            <a:ln w="12700">
              <a:noFill/>
            </a:ln>
          </p:spPr>
          <p:txBody>
            <a:bodyPr wrap="square" lIns="0" tIns="0" rIns="0" bIns="0" rtlCol="0">
              <a:spAutoFit/>
            </a:bodyPr>
            <a:lstStyle/>
            <a:p>
              <a:r>
                <a:rPr lang="en-US" baseline="30000" dirty="0" err="1"/>
                <a:t>ReLU</a:t>
              </a:r>
              <a:endParaRPr lang="en-US" baseline="30000" dirty="0"/>
            </a:p>
          </p:txBody>
        </p:sp>
        <p:sp>
          <p:nvSpPr>
            <p:cNvPr id="94" name="TextBox 93">
              <a:extLst>
                <a:ext uri="{FF2B5EF4-FFF2-40B4-BE49-F238E27FC236}">
                  <a16:creationId xmlns:a16="http://schemas.microsoft.com/office/drawing/2014/main" id="{0547EBE7-14FD-DA66-40BA-2A1B8FA73546}"/>
                </a:ext>
              </a:extLst>
            </p:cNvPr>
            <p:cNvSpPr txBox="1"/>
            <p:nvPr/>
          </p:nvSpPr>
          <p:spPr>
            <a:xfrm>
              <a:off x="7965124" y="2168368"/>
              <a:ext cx="395865" cy="184666"/>
            </a:xfrm>
            <a:prstGeom prst="rect">
              <a:avLst/>
            </a:prstGeom>
            <a:noFill/>
            <a:ln w="12700">
              <a:noFill/>
            </a:ln>
          </p:spPr>
          <p:txBody>
            <a:bodyPr wrap="square" lIns="0" tIns="0" rIns="0" bIns="0" rtlCol="0">
              <a:spAutoFit/>
            </a:bodyPr>
            <a:lstStyle/>
            <a:p>
              <a:r>
                <a:rPr lang="en-US" baseline="30000" dirty="0" err="1"/>
                <a:t>ReLU</a:t>
              </a:r>
              <a:endParaRPr lang="en-US" baseline="30000" dirty="0"/>
            </a:p>
          </p:txBody>
        </p:sp>
      </p:grpSp>
      <p:sp>
        <p:nvSpPr>
          <p:cNvPr id="99" name="TextBox 98">
            <a:extLst>
              <a:ext uri="{FF2B5EF4-FFF2-40B4-BE49-F238E27FC236}">
                <a16:creationId xmlns:a16="http://schemas.microsoft.com/office/drawing/2014/main" id="{F132A798-6161-7939-23AF-C94EE7A380A3}"/>
              </a:ext>
            </a:extLst>
          </p:cNvPr>
          <p:cNvSpPr txBox="1"/>
          <p:nvPr/>
        </p:nvSpPr>
        <p:spPr>
          <a:xfrm>
            <a:off x="5561943" y="2941548"/>
            <a:ext cx="2883309" cy="553998"/>
          </a:xfrm>
          <a:prstGeom prst="rect">
            <a:avLst/>
          </a:prstGeom>
          <a:noFill/>
          <a:ln w="12700">
            <a:noFill/>
          </a:ln>
        </p:spPr>
        <p:txBody>
          <a:bodyPr wrap="square" lIns="0" tIns="0" rIns="0" bIns="0" rtlCol="0">
            <a:spAutoFit/>
          </a:bodyPr>
          <a:lstStyle/>
          <a:p>
            <a:r>
              <a:rPr lang="en-US" dirty="0"/>
              <a:t>Z</a:t>
            </a:r>
            <a:r>
              <a:rPr lang="en-US" baseline="30000" dirty="0"/>
              <a:t>[s+3] </a:t>
            </a:r>
            <a:r>
              <a:rPr lang="en-US" dirty="0"/>
              <a:t>= W</a:t>
            </a:r>
            <a:r>
              <a:rPr lang="en-US" baseline="30000" dirty="0"/>
              <a:t>[s+3]</a:t>
            </a:r>
            <a:r>
              <a:rPr lang="en-US" dirty="0"/>
              <a:t>A</a:t>
            </a:r>
            <a:r>
              <a:rPr lang="en-US" baseline="30000" dirty="0"/>
              <a:t>[s+2] </a:t>
            </a:r>
            <a:r>
              <a:rPr lang="en-US" dirty="0"/>
              <a:t>+ A</a:t>
            </a:r>
            <a:r>
              <a:rPr lang="en-US" baseline="30000" dirty="0"/>
              <a:t>[s]</a:t>
            </a:r>
            <a:r>
              <a:rPr lang="en-US" dirty="0"/>
              <a:t> </a:t>
            </a:r>
          </a:p>
          <a:p>
            <a:r>
              <a:rPr lang="en-US" dirty="0"/>
              <a:t>A</a:t>
            </a:r>
            <a:r>
              <a:rPr lang="en-US" baseline="30000" dirty="0"/>
              <a:t>[s+3] </a:t>
            </a:r>
            <a:r>
              <a:rPr lang="en-US" dirty="0"/>
              <a:t>= f</a:t>
            </a:r>
            <a:r>
              <a:rPr lang="en-US" baseline="30000" dirty="0"/>
              <a:t>[s+3]</a:t>
            </a:r>
            <a:r>
              <a:rPr lang="en-US" dirty="0"/>
              <a:t>(Z</a:t>
            </a:r>
            <a:r>
              <a:rPr lang="en-US" baseline="30000" dirty="0"/>
              <a:t>[s+4]</a:t>
            </a:r>
            <a:r>
              <a:rPr lang="en-US" dirty="0"/>
              <a:t>)</a:t>
            </a:r>
          </a:p>
        </p:txBody>
      </p:sp>
    </p:spTree>
    <p:extLst>
      <p:ext uri="{BB962C8B-B14F-4D97-AF65-F5344CB8AC3E}">
        <p14:creationId xmlns:p14="http://schemas.microsoft.com/office/powerpoint/2010/main" val="39969397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84F5-4728-3240-F295-A90C3EAD8F69}"/>
              </a:ext>
            </a:extLst>
          </p:cNvPr>
          <p:cNvSpPr>
            <a:spLocks noGrp="1"/>
          </p:cNvSpPr>
          <p:nvPr>
            <p:ph type="title"/>
          </p:nvPr>
        </p:nvSpPr>
        <p:spPr>
          <a:xfrm>
            <a:off x="815979" y="285750"/>
            <a:ext cx="8251822" cy="490538"/>
          </a:xfrm>
        </p:spPr>
        <p:txBody>
          <a:bodyPr/>
          <a:lstStyle/>
          <a:p>
            <a:r>
              <a:rPr lang="en-US" dirty="0"/>
              <a:t>Variants of Residual Blocks: Pre-activation Block</a:t>
            </a:r>
          </a:p>
        </p:txBody>
      </p:sp>
      <p:sp>
        <p:nvSpPr>
          <p:cNvPr id="3" name="Content Placeholder 2">
            <a:extLst>
              <a:ext uri="{FF2B5EF4-FFF2-40B4-BE49-F238E27FC236}">
                <a16:creationId xmlns:a16="http://schemas.microsoft.com/office/drawing/2014/main" id="{F8A5B529-6A71-5132-7021-C68655E1ECCB}"/>
              </a:ext>
            </a:extLst>
          </p:cNvPr>
          <p:cNvSpPr>
            <a:spLocks noGrp="1"/>
          </p:cNvSpPr>
          <p:nvPr>
            <p:ph idx="1"/>
          </p:nvPr>
        </p:nvSpPr>
        <p:spPr>
          <a:xfrm>
            <a:off x="419100" y="843557"/>
            <a:ext cx="8305800" cy="3456385"/>
          </a:xfrm>
        </p:spPr>
        <p:txBody>
          <a:bodyPr/>
          <a:lstStyle/>
          <a:p>
            <a:r>
              <a:rPr lang="en-US" dirty="0"/>
              <a:t>The </a:t>
            </a:r>
            <a:r>
              <a:rPr lang="en-US" b="1" i="1" dirty="0"/>
              <a:t>Pre-activation Residual Block </a:t>
            </a:r>
            <a:r>
              <a:rPr lang="en-US" dirty="0"/>
              <a:t>applies the activation functions (e.g., non-linearity and normalization) before applying the residual function F. </a:t>
            </a:r>
          </a:p>
          <a:p>
            <a:r>
              <a:rPr lang="en-US" dirty="0"/>
              <a:t>Formally, the computation of a Pre-activation Residual Block can be written as:</a:t>
            </a:r>
          </a:p>
          <a:p>
            <a:pPr marL="0" indent="0">
              <a:buNone/>
            </a:pPr>
            <a:r>
              <a:rPr lang="en-US" dirty="0"/>
              <a:t>		    x</a:t>
            </a:r>
            <a:r>
              <a:rPr lang="en-US" baseline="-25000" dirty="0"/>
              <a:t>ℓ+1 </a:t>
            </a:r>
            <a:r>
              <a:rPr lang="en-US" dirty="0"/>
              <a:t>= F(ϕ(x</a:t>
            </a:r>
            <a:r>
              <a:rPr lang="en-US" baseline="-25000" dirty="0"/>
              <a:t>ℓ</a:t>
            </a:r>
            <a:r>
              <a:rPr lang="en-US" dirty="0"/>
              <a:t>)) + x</a:t>
            </a:r>
            <a:r>
              <a:rPr lang="en-US" baseline="-25000" dirty="0"/>
              <a:t>ℓ</a:t>
            </a:r>
            <a:endParaRPr lang="en-US" dirty="0"/>
          </a:p>
          <a:p>
            <a:pPr>
              <a:buClr>
                <a:schemeClr val="bg1"/>
              </a:buClr>
            </a:pPr>
            <a:r>
              <a:rPr lang="en-US" dirty="0"/>
              <a:t>where ϕ can be any non-linearity activation (e.g., </a:t>
            </a:r>
            <a:r>
              <a:rPr lang="en-US" dirty="0" err="1"/>
              <a:t>ReLU</a:t>
            </a:r>
            <a:r>
              <a:rPr lang="en-US" dirty="0"/>
              <a:t>) or normalization (e.g., </a:t>
            </a:r>
            <a:r>
              <a:rPr lang="en-US" dirty="0" err="1"/>
              <a:t>LayerNorm</a:t>
            </a:r>
            <a:r>
              <a:rPr lang="en-US" dirty="0"/>
              <a:t>) operation. This design reduces the number of non-identity mappings between Residual Blocks. This design was used to train models with 200 to over 1000 layers.</a:t>
            </a:r>
          </a:p>
          <a:p>
            <a:r>
              <a:rPr lang="en-US" dirty="0"/>
              <a:t>Since GPT-2, the Transformer Blocks have been dominantly implemented as Pre-activation Blocks. This is often referred to as "pre-normalization" in the literature of Transformer models.</a:t>
            </a:r>
          </a:p>
        </p:txBody>
      </p:sp>
    </p:spTree>
    <p:extLst>
      <p:ext uri="{BB962C8B-B14F-4D97-AF65-F5344CB8AC3E}">
        <p14:creationId xmlns:p14="http://schemas.microsoft.com/office/powerpoint/2010/main" val="20035561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84F5-4728-3240-F295-A90C3EAD8F69}"/>
              </a:ext>
            </a:extLst>
          </p:cNvPr>
          <p:cNvSpPr>
            <a:spLocks noGrp="1"/>
          </p:cNvSpPr>
          <p:nvPr>
            <p:ph type="title"/>
          </p:nvPr>
        </p:nvSpPr>
        <p:spPr>
          <a:xfrm>
            <a:off x="152400" y="285750"/>
            <a:ext cx="8991600" cy="490538"/>
          </a:xfrm>
        </p:spPr>
        <p:txBody>
          <a:bodyPr/>
          <a:lstStyle/>
          <a:p>
            <a:r>
              <a:rPr lang="en-US" dirty="0"/>
              <a:t>Variants of Residual Blocks: Transformer Block (1/2)</a:t>
            </a:r>
          </a:p>
        </p:txBody>
      </p:sp>
      <p:sp>
        <p:nvSpPr>
          <p:cNvPr id="3" name="Content Placeholder 2">
            <a:extLst>
              <a:ext uri="{FF2B5EF4-FFF2-40B4-BE49-F238E27FC236}">
                <a16:creationId xmlns:a16="http://schemas.microsoft.com/office/drawing/2014/main" id="{F8A5B529-6A71-5132-7021-C68655E1ECCB}"/>
              </a:ext>
            </a:extLst>
          </p:cNvPr>
          <p:cNvSpPr>
            <a:spLocks noGrp="1"/>
          </p:cNvSpPr>
          <p:nvPr>
            <p:ph idx="1"/>
          </p:nvPr>
        </p:nvSpPr>
        <p:spPr>
          <a:xfrm>
            <a:off x="419100" y="971550"/>
            <a:ext cx="8305800" cy="3456385"/>
          </a:xfrm>
        </p:spPr>
        <p:txBody>
          <a:bodyPr/>
          <a:lstStyle/>
          <a:p>
            <a:r>
              <a:rPr lang="en-US" dirty="0"/>
              <a:t>A Transformer Block is a stack of two Residual Blocks. Each Residual Block has a Residual Connection.</a:t>
            </a:r>
          </a:p>
          <a:p>
            <a:r>
              <a:rPr lang="en-US" dirty="0"/>
              <a:t>The first Residual Block is a Multi-Head Attention Block, which performs (self-)attention computation followed by a linear projection.</a:t>
            </a:r>
          </a:p>
          <a:p>
            <a:r>
              <a:rPr lang="en-US" dirty="0"/>
              <a:t>The second Residual Block is a feed-forward Multi-Layer Perceptron (MLP) Block. </a:t>
            </a:r>
          </a:p>
          <a:p>
            <a:pPr lvl="1"/>
            <a:r>
              <a:rPr lang="en-US" dirty="0"/>
              <a:t>This block is analogous to an "inverse" bottleneck block. </a:t>
            </a:r>
          </a:p>
          <a:p>
            <a:pPr lvl="1"/>
            <a:r>
              <a:rPr lang="en-US" dirty="0"/>
              <a:t>It has a linear projection layer (which is equivalent to a 1x1 convolution in the context of Convolutional Neural Networks) that increases the dimension, and another linear projection that reduces the dimension.</a:t>
            </a:r>
          </a:p>
        </p:txBody>
      </p:sp>
    </p:spTree>
    <p:extLst>
      <p:ext uri="{BB962C8B-B14F-4D97-AF65-F5344CB8AC3E}">
        <p14:creationId xmlns:p14="http://schemas.microsoft.com/office/powerpoint/2010/main" val="37791034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84F5-4728-3240-F295-A90C3EAD8F69}"/>
              </a:ext>
            </a:extLst>
          </p:cNvPr>
          <p:cNvSpPr>
            <a:spLocks noGrp="1"/>
          </p:cNvSpPr>
          <p:nvPr>
            <p:ph type="title"/>
          </p:nvPr>
        </p:nvSpPr>
        <p:spPr>
          <a:xfrm>
            <a:off x="152400" y="285750"/>
            <a:ext cx="8991600" cy="490538"/>
          </a:xfrm>
        </p:spPr>
        <p:txBody>
          <a:bodyPr/>
          <a:lstStyle/>
          <a:p>
            <a:r>
              <a:rPr lang="en-US" dirty="0"/>
              <a:t>Variants of Residual Blocks: Transformer Block (2/2)</a:t>
            </a:r>
          </a:p>
        </p:txBody>
      </p:sp>
      <p:sp>
        <p:nvSpPr>
          <p:cNvPr id="3" name="Content Placeholder 2">
            <a:extLst>
              <a:ext uri="{FF2B5EF4-FFF2-40B4-BE49-F238E27FC236}">
                <a16:creationId xmlns:a16="http://schemas.microsoft.com/office/drawing/2014/main" id="{F8A5B529-6A71-5132-7021-C68655E1ECCB}"/>
              </a:ext>
            </a:extLst>
          </p:cNvPr>
          <p:cNvSpPr>
            <a:spLocks noGrp="1"/>
          </p:cNvSpPr>
          <p:nvPr>
            <p:ph idx="1"/>
          </p:nvPr>
        </p:nvSpPr>
        <p:spPr>
          <a:xfrm>
            <a:off x="233869" y="971550"/>
            <a:ext cx="5303520" cy="2362200"/>
          </a:xfrm>
        </p:spPr>
        <p:txBody>
          <a:bodyPr/>
          <a:lstStyle/>
          <a:p>
            <a:r>
              <a:rPr lang="en-US" sz="1800" dirty="0"/>
              <a:t>A Transformer Block has a depth of 4 layers (linear projections). </a:t>
            </a:r>
          </a:p>
          <a:p>
            <a:pPr lvl="1"/>
            <a:r>
              <a:rPr lang="en-US" sz="1800" dirty="0"/>
              <a:t>The GPT-3 model has 96 Transformer Blocks (in the literature of Transformers, a Transformer Block is often referred to as a "Transformer Layer"). </a:t>
            </a:r>
          </a:p>
          <a:p>
            <a:pPr lvl="1"/>
            <a:r>
              <a:rPr lang="en-US" sz="1800" dirty="0"/>
              <a:t>This model has a depth of about 400 projection layers, including 96x4 layers in Transformer Blocks and a few extra layers for input embedding and output prediction.</a:t>
            </a:r>
          </a:p>
          <a:p>
            <a:r>
              <a:rPr lang="en-US" sz="1800" dirty="0"/>
              <a:t>Very deep Transformer models cannot be successfully trained without Residual Connections.</a:t>
            </a:r>
          </a:p>
        </p:txBody>
      </p:sp>
      <p:pic>
        <p:nvPicPr>
          <p:cNvPr id="5" name="Picture 4" descr="A diagram of a software algorithm&#10;&#10;Description automatically generated">
            <a:extLst>
              <a:ext uri="{FF2B5EF4-FFF2-40B4-BE49-F238E27FC236}">
                <a16:creationId xmlns:a16="http://schemas.microsoft.com/office/drawing/2014/main" id="{187864D8-7A6A-6842-F982-6486BA3A5C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5705" y="666750"/>
            <a:ext cx="3484426" cy="4191000"/>
          </a:xfrm>
          <a:prstGeom prst="rect">
            <a:avLst/>
          </a:prstGeom>
        </p:spPr>
      </p:pic>
      <p:sp>
        <p:nvSpPr>
          <p:cNvPr id="7" name="TextBox 6">
            <a:extLst>
              <a:ext uri="{FF2B5EF4-FFF2-40B4-BE49-F238E27FC236}">
                <a16:creationId xmlns:a16="http://schemas.microsoft.com/office/drawing/2014/main" id="{64D34130-F111-8DA7-7A90-3D57A8ED9CDA}"/>
              </a:ext>
            </a:extLst>
          </p:cNvPr>
          <p:cNvSpPr txBox="1"/>
          <p:nvPr/>
        </p:nvSpPr>
        <p:spPr>
          <a:xfrm>
            <a:off x="2885629" y="4580751"/>
            <a:ext cx="4650376" cy="276999"/>
          </a:xfrm>
          <a:prstGeom prst="rect">
            <a:avLst/>
          </a:prstGeom>
          <a:noFill/>
        </p:spPr>
        <p:txBody>
          <a:bodyPr wrap="square">
            <a:spAutoFit/>
          </a:bodyPr>
          <a:lstStyle/>
          <a:p>
            <a:r>
              <a:rPr lang="en-US" sz="1200" dirty="0"/>
              <a:t>https://en.wikipedia.org/wiki/Residual_neural_network</a:t>
            </a:r>
          </a:p>
        </p:txBody>
      </p:sp>
    </p:spTree>
    <p:extLst>
      <p:ext uri="{BB962C8B-B14F-4D97-AF65-F5344CB8AC3E}">
        <p14:creationId xmlns:p14="http://schemas.microsoft.com/office/powerpoint/2010/main" val="297712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1F76-2824-9E8A-AFC0-A3B8B2A54FAE}"/>
              </a:ext>
            </a:extLst>
          </p:cNvPr>
          <p:cNvSpPr>
            <a:spLocks noGrp="1"/>
          </p:cNvSpPr>
          <p:nvPr>
            <p:ph type="title"/>
          </p:nvPr>
        </p:nvSpPr>
        <p:spPr/>
        <p:txBody>
          <a:bodyPr/>
          <a:lstStyle/>
          <a:p>
            <a:r>
              <a:rPr lang="en-US" dirty="0"/>
              <a:t>Example of a Residual Neural Network</a:t>
            </a:r>
          </a:p>
        </p:txBody>
      </p:sp>
      <p:grpSp>
        <p:nvGrpSpPr>
          <p:cNvPr id="151" name="Group 150">
            <a:extLst>
              <a:ext uri="{FF2B5EF4-FFF2-40B4-BE49-F238E27FC236}">
                <a16:creationId xmlns:a16="http://schemas.microsoft.com/office/drawing/2014/main" id="{FF6A7494-A25E-A332-88E4-96CD26593A60}"/>
              </a:ext>
            </a:extLst>
          </p:cNvPr>
          <p:cNvGrpSpPr/>
          <p:nvPr/>
        </p:nvGrpSpPr>
        <p:grpSpPr>
          <a:xfrm>
            <a:off x="609600" y="1062439"/>
            <a:ext cx="8114017" cy="1509311"/>
            <a:chOff x="623960" y="1672039"/>
            <a:chExt cx="8114017" cy="1509311"/>
          </a:xfrm>
        </p:grpSpPr>
        <p:sp>
          <p:nvSpPr>
            <p:cNvPr id="9" name="TextBox 8">
              <a:extLst>
                <a:ext uri="{FF2B5EF4-FFF2-40B4-BE49-F238E27FC236}">
                  <a16:creationId xmlns:a16="http://schemas.microsoft.com/office/drawing/2014/main" id="{01C7998A-16F8-40B6-E8F7-0BE9244AB105}"/>
                </a:ext>
              </a:extLst>
            </p:cNvPr>
            <p:cNvSpPr txBox="1"/>
            <p:nvPr/>
          </p:nvSpPr>
          <p:spPr>
            <a:xfrm>
              <a:off x="623960" y="2600539"/>
              <a:ext cx="241758" cy="246221"/>
            </a:xfrm>
            <a:prstGeom prst="rect">
              <a:avLst/>
            </a:prstGeom>
            <a:noFill/>
            <a:ln w="12700">
              <a:noFill/>
            </a:ln>
          </p:spPr>
          <p:txBody>
            <a:bodyPr wrap="square" lIns="0" tIns="0" rIns="0" bIns="0" rtlCol="0">
              <a:spAutoFit/>
            </a:bodyPr>
            <a:lstStyle/>
            <a:p>
              <a:r>
                <a:rPr lang="en-US" sz="2400" baseline="30000" dirty="0"/>
                <a:t>X</a:t>
              </a:r>
            </a:p>
          </p:txBody>
        </p:sp>
        <p:sp>
          <p:nvSpPr>
            <p:cNvPr id="11" name="TextBox 10">
              <a:extLst>
                <a:ext uri="{FF2B5EF4-FFF2-40B4-BE49-F238E27FC236}">
                  <a16:creationId xmlns:a16="http://schemas.microsoft.com/office/drawing/2014/main" id="{D02C314A-E947-413C-809A-98371A998762}"/>
                </a:ext>
              </a:extLst>
            </p:cNvPr>
            <p:cNvSpPr txBox="1"/>
            <p:nvPr/>
          </p:nvSpPr>
          <p:spPr>
            <a:xfrm>
              <a:off x="8175438" y="2462039"/>
              <a:ext cx="562539" cy="369332"/>
            </a:xfrm>
            <a:prstGeom prst="rect">
              <a:avLst/>
            </a:prstGeom>
            <a:noFill/>
            <a:ln w="12700">
              <a:noFill/>
            </a:ln>
          </p:spPr>
          <p:txBody>
            <a:bodyPr wrap="square" lIns="0" tIns="0" rIns="0" bIns="0" rtlCol="0">
              <a:spAutoFit/>
            </a:bodyPr>
            <a:lstStyle/>
            <a:p>
              <a:r>
                <a:rPr lang="en-US" sz="2400" dirty="0"/>
                <a:t>a</a:t>
              </a:r>
              <a:r>
                <a:rPr lang="en-US" sz="2400" baseline="30000" dirty="0"/>
                <a:t>[s]</a:t>
              </a:r>
            </a:p>
          </p:txBody>
        </p:sp>
        <p:grpSp>
          <p:nvGrpSpPr>
            <p:cNvPr id="46" name="Group 45">
              <a:extLst>
                <a:ext uri="{FF2B5EF4-FFF2-40B4-BE49-F238E27FC236}">
                  <a16:creationId xmlns:a16="http://schemas.microsoft.com/office/drawing/2014/main" id="{C90ED46C-93BA-2A3B-0E2C-25ADFDFE6518}"/>
                </a:ext>
              </a:extLst>
            </p:cNvPr>
            <p:cNvGrpSpPr/>
            <p:nvPr/>
          </p:nvGrpSpPr>
          <p:grpSpPr>
            <a:xfrm>
              <a:off x="3129837" y="1672039"/>
              <a:ext cx="1649263" cy="1505522"/>
              <a:chOff x="2590800" y="1672039"/>
              <a:chExt cx="1649263" cy="1505522"/>
            </a:xfrm>
          </p:grpSpPr>
          <p:grpSp>
            <p:nvGrpSpPr>
              <p:cNvPr id="26" name="Group 25">
                <a:extLst>
                  <a:ext uri="{FF2B5EF4-FFF2-40B4-BE49-F238E27FC236}">
                    <a16:creationId xmlns:a16="http://schemas.microsoft.com/office/drawing/2014/main" id="{ADA342AA-9252-F32B-B0CE-3BB385420950}"/>
                  </a:ext>
                </a:extLst>
              </p:cNvPr>
              <p:cNvGrpSpPr/>
              <p:nvPr/>
            </p:nvGrpSpPr>
            <p:grpSpPr>
              <a:xfrm>
                <a:off x="3483728" y="2125426"/>
                <a:ext cx="257309" cy="1049369"/>
                <a:chOff x="6201526" y="1646074"/>
                <a:chExt cx="206422" cy="846521"/>
              </a:xfrm>
            </p:grpSpPr>
            <p:sp>
              <p:nvSpPr>
                <p:cNvPr id="29" name="Rectangle 28">
                  <a:extLst>
                    <a:ext uri="{FF2B5EF4-FFF2-40B4-BE49-F238E27FC236}">
                      <a16:creationId xmlns:a16="http://schemas.microsoft.com/office/drawing/2014/main" id="{FFEA207D-1D6D-4B7E-A7F7-0E46985C68B9}"/>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0" name="Oval 29">
                  <a:extLst>
                    <a:ext uri="{FF2B5EF4-FFF2-40B4-BE49-F238E27FC236}">
                      <a16:creationId xmlns:a16="http://schemas.microsoft.com/office/drawing/2014/main" id="{E21A8A0B-CB94-F674-AB9B-BBAD54D6B40D}"/>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1" name="Oval 30">
                  <a:extLst>
                    <a:ext uri="{FF2B5EF4-FFF2-40B4-BE49-F238E27FC236}">
                      <a16:creationId xmlns:a16="http://schemas.microsoft.com/office/drawing/2014/main" id="{DC9125B5-A166-09F6-5861-9A3ED627089C}"/>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2" name="Oval 31">
                  <a:extLst>
                    <a:ext uri="{FF2B5EF4-FFF2-40B4-BE49-F238E27FC236}">
                      <a16:creationId xmlns:a16="http://schemas.microsoft.com/office/drawing/2014/main" id="{6BC30C92-CAA7-8D22-6EB2-9C19DECDC0D0}"/>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3" name="Oval 32">
                  <a:extLst>
                    <a:ext uri="{FF2B5EF4-FFF2-40B4-BE49-F238E27FC236}">
                      <a16:creationId xmlns:a16="http://schemas.microsoft.com/office/drawing/2014/main" id="{FBFC2383-6CAD-C9E8-B184-868959AB1058}"/>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34" name="TextBox 33">
                  <a:extLst>
                    <a:ext uri="{FF2B5EF4-FFF2-40B4-BE49-F238E27FC236}">
                      <a16:creationId xmlns:a16="http://schemas.microsoft.com/office/drawing/2014/main" id="{7D6AAB28-9691-59D6-7D07-24709388037E}"/>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cxnSp>
            <p:nvCxnSpPr>
              <p:cNvPr id="15" name="Straight Arrow Connector 14">
                <a:extLst>
                  <a:ext uri="{FF2B5EF4-FFF2-40B4-BE49-F238E27FC236}">
                    <a16:creationId xmlns:a16="http://schemas.microsoft.com/office/drawing/2014/main" id="{9989D972-3CAD-A43D-DD13-05CE7DE09D9A}"/>
                  </a:ext>
                </a:extLst>
              </p:cNvPr>
              <p:cNvCxnSpPr>
                <a:cxnSpLocks/>
              </p:cNvCxnSpPr>
              <p:nvPr/>
            </p:nvCxnSpPr>
            <p:spPr bwMode="auto">
              <a:xfrm>
                <a:off x="2590800" y="2635840"/>
                <a:ext cx="35216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 name="Group 16">
                <a:extLst>
                  <a:ext uri="{FF2B5EF4-FFF2-40B4-BE49-F238E27FC236}">
                    <a16:creationId xmlns:a16="http://schemas.microsoft.com/office/drawing/2014/main" id="{A46A0441-7008-2303-E04F-79C3EC7F6541}"/>
                  </a:ext>
                </a:extLst>
              </p:cNvPr>
              <p:cNvGrpSpPr/>
              <p:nvPr/>
            </p:nvGrpSpPr>
            <p:grpSpPr>
              <a:xfrm>
                <a:off x="2925968" y="2128192"/>
                <a:ext cx="265723" cy="1049369"/>
                <a:chOff x="6201526" y="1646074"/>
                <a:chExt cx="213173" cy="846521"/>
              </a:xfrm>
            </p:grpSpPr>
            <p:sp>
              <p:nvSpPr>
                <p:cNvPr id="20" name="Rectangle 19">
                  <a:extLst>
                    <a:ext uri="{FF2B5EF4-FFF2-40B4-BE49-F238E27FC236}">
                      <a16:creationId xmlns:a16="http://schemas.microsoft.com/office/drawing/2014/main" id="{1B33EA42-77C4-01FF-6238-A841607177F9}"/>
                    </a:ext>
                  </a:extLst>
                </p:cNvPr>
                <p:cNvSpPr/>
                <p:nvPr/>
              </p:nvSpPr>
              <p:spPr bwMode="auto">
                <a:xfrm>
                  <a:off x="6226628"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21" name="Oval 20">
                  <a:extLst>
                    <a:ext uri="{FF2B5EF4-FFF2-40B4-BE49-F238E27FC236}">
                      <a16:creationId xmlns:a16="http://schemas.microsoft.com/office/drawing/2014/main" id="{F316576A-52DB-30A1-F26B-A6A9B0CB7C48}"/>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2" name="Oval 21">
                  <a:extLst>
                    <a:ext uri="{FF2B5EF4-FFF2-40B4-BE49-F238E27FC236}">
                      <a16:creationId xmlns:a16="http://schemas.microsoft.com/office/drawing/2014/main" id="{64CBD1BC-91E4-BCAE-261F-6EC5C5A2FA91}"/>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3" name="Oval 22">
                  <a:extLst>
                    <a:ext uri="{FF2B5EF4-FFF2-40B4-BE49-F238E27FC236}">
                      <a16:creationId xmlns:a16="http://schemas.microsoft.com/office/drawing/2014/main" id="{457B48FD-FA3B-8188-E5BF-78F80445E4D5}"/>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4" name="Oval 23">
                  <a:extLst>
                    <a:ext uri="{FF2B5EF4-FFF2-40B4-BE49-F238E27FC236}">
                      <a16:creationId xmlns:a16="http://schemas.microsoft.com/office/drawing/2014/main" id="{87A646E3-5360-39ED-5031-417EE9A3402A}"/>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25" name="TextBox 24">
                  <a:extLst>
                    <a:ext uri="{FF2B5EF4-FFF2-40B4-BE49-F238E27FC236}">
                      <a16:creationId xmlns:a16="http://schemas.microsoft.com/office/drawing/2014/main" id="{8AA28BDB-F99D-62A5-F42D-547DF5A72FC8}"/>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cxnSp>
            <p:nvCxnSpPr>
              <p:cNvPr id="7" name="Straight Arrow Connector 6">
                <a:extLst>
                  <a:ext uri="{FF2B5EF4-FFF2-40B4-BE49-F238E27FC236}">
                    <a16:creationId xmlns:a16="http://schemas.microsoft.com/office/drawing/2014/main" id="{A0630E4E-E233-6E84-0EEE-218E90A72317}"/>
                  </a:ext>
                </a:extLst>
              </p:cNvPr>
              <p:cNvCxnSpPr/>
              <p:nvPr/>
            </p:nvCxnSpPr>
            <p:spPr bwMode="auto">
              <a:xfrm>
                <a:off x="3200400" y="2635840"/>
                <a:ext cx="280240"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8DA40DF8-DC5A-F7B2-E30D-1BDAC136BE35}"/>
                  </a:ext>
                </a:extLst>
              </p:cNvPr>
              <p:cNvCxnSpPr/>
              <p:nvPr/>
            </p:nvCxnSpPr>
            <p:spPr bwMode="auto">
              <a:xfrm>
                <a:off x="2739667" y="1672039"/>
                <a:ext cx="1493328" cy="0"/>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36AA3B84-28CF-E4C4-061B-39E3EAB71EC7}"/>
                  </a:ext>
                </a:extLst>
              </p:cNvPr>
              <p:cNvCxnSpPr/>
              <p:nvPr/>
            </p:nvCxnSpPr>
            <p:spPr bwMode="auto">
              <a:xfrm flipV="1">
                <a:off x="2743200" y="1672039"/>
                <a:ext cx="0" cy="978071"/>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661AA9EF-E016-9A1A-8814-C7A751128F7A}"/>
                  </a:ext>
                </a:extLst>
              </p:cNvPr>
              <p:cNvCxnSpPr/>
              <p:nvPr/>
            </p:nvCxnSpPr>
            <p:spPr bwMode="auto">
              <a:xfrm>
                <a:off x="4240063" y="1672039"/>
                <a:ext cx="0" cy="453387"/>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 name="Group 46">
              <a:extLst>
                <a:ext uri="{FF2B5EF4-FFF2-40B4-BE49-F238E27FC236}">
                  <a16:creationId xmlns:a16="http://schemas.microsoft.com/office/drawing/2014/main" id="{6E0F028D-37B5-3FDD-53FD-015EEBF1D4B7}"/>
                </a:ext>
              </a:extLst>
            </p:cNvPr>
            <p:cNvGrpSpPr/>
            <p:nvPr/>
          </p:nvGrpSpPr>
          <p:grpSpPr>
            <a:xfrm>
              <a:off x="4288947" y="2125426"/>
              <a:ext cx="1150237" cy="1052135"/>
              <a:chOff x="2590800" y="2125426"/>
              <a:chExt cx="1150237" cy="1052135"/>
            </a:xfrm>
          </p:grpSpPr>
          <p:grpSp>
            <p:nvGrpSpPr>
              <p:cNvPr id="48" name="Group 47">
                <a:extLst>
                  <a:ext uri="{FF2B5EF4-FFF2-40B4-BE49-F238E27FC236}">
                    <a16:creationId xmlns:a16="http://schemas.microsoft.com/office/drawing/2014/main" id="{771B3316-E409-1D4A-B585-57F544DEC31F}"/>
                  </a:ext>
                </a:extLst>
              </p:cNvPr>
              <p:cNvGrpSpPr/>
              <p:nvPr/>
            </p:nvGrpSpPr>
            <p:grpSpPr>
              <a:xfrm>
                <a:off x="3483728" y="2125426"/>
                <a:ext cx="257309" cy="1049369"/>
                <a:chOff x="6201526" y="1646074"/>
                <a:chExt cx="206422" cy="846521"/>
              </a:xfrm>
            </p:grpSpPr>
            <p:sp>
              <p:nvSpPr>
                <p:cNvPr id="62" name="Rectangle 61">
                  <a:extLst>
                    <a:ext uri="{FF2B5EF4-FFF2-40B4-BE49-F238E27FC236}">
                      <a16:creationId xmlns:a16="http://schemas.microsoft.com/office/drawing/2014/main" id="{9A5A3562-8F1E-CBD5-486F-A0B5FD53E953}"/>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3" name="Oval 62">
                  <a:extLst>
                    <a:ext uri="{FF2B5EF4-FFF2-40B4-BE49-F238E27FC236}">
                      <a16:creationId xmlns:a16="http://schemas.microsoft.com/office/drawing/2014/main" id="{010C7ADA-DAF2-0666-1556-34D1C6EA826F}"/>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4" name="Oval 63">
                  <a:extLst>
                    <a:ext uri="{FF2B5EF4-FFF2-40B4-BE49-F238E27FC236}">
                      <a16:creationId xmlns:a16="http://schemas.microsoft.com/office/drawing/2014/main" id="{53BE632A-3DFF-C816-77E7-E11C5B40E8B2}"/>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5" name="Oval 64">
                  <a:extLst>
                    <a:ext uri="{FF2B5EF4-FFF2-40B4-BE49-F238E27FC236}">
                      <a16:creationId xmlns:a16="http://schemas.microsoft.com/office/drawing/2014/main" id="{7043D711-AD9F-EEEB-E6FE-A67FA510393B}"/>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6" name="Oval 65">
                  <a:extLst>
                    <a:ext uri="{FF2B5EF4-FFF2-40B4-BE49-F238E27FC236}">
                      <a16:creationId xmlns:a16="http://schemas.microsoft.com/office/drawing/2014/main" id="{FAD450D2-6A74-B8CC-0CBF-7C580AF8249C}"/>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7" name="TextBox 66">
                  <a:extLst>
                    <a:ext uri="{FF2B5EF4-FFF2-40B4-BE49-F238E27FC236}">
                      <a16:creationId xmlns:a16="http://schemas.microsoft.com/office/drawing/2014/main" id="{F5F48A7E-5193-0782-769D-E0E1EB821D42}"/>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cxnSp>
            <p:nvCxnSpPr>
              <p:cNvPr id="49" name="Straight Arrow Connector 48">
                <a:extLst>
                  <a:ext uri="{FF2B5EF4-FFF2-40B4-BE49-F238E27FC236}">
                    <a16:creationId xmlns:a16="http://schemas.microsoft.com/office/drawing/2014/main" id="{52C819FF-65CF-8120-750C-E510547AB61C}"/>
                  </a:ext>
                </a:extLst>
              </p:cNvPr>
              <p:cNvCxnSpPr>
                <a:cxnSpLocks/>
              </p:cNvCxnSpPr>
              <p:nvPr/>
            </p:nvCxnSpPr>
            <p:spPr bwMode="auto">
              <a:xfrm>
                <a:off x="2590800" y="2635840"/>
                <a:ext cx="35216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0" name="Group 49">
                <a:extLst>
                  <a:ext uri="{FF2B5EF4-FFF2-40B4-BE49-F238E27FC236}">
                    <a16:creationId xmlns:a16="http://schemas.microsoft.com/office/drawing/2014/main" id="{05A72F89-43A0-3ECF-8FBC-A5CE57D82C33}"/>
                  </a:ext>
                </a:extLst>
              </p:cNvPr>
              <p:cNvGrpSpPr/>
              <p:nvPr/>
            </p:nvGrpSpPr>
            <p:grpSpPr>
              <a:xfrm>
                <a:off x="2925968" y="2128192"/>
                <a:ext cx="265723" cy="1049369"/>
                <a:chOff x="6201526" y="1646074"/>
                <a:chExt cx="213173" cy="846521"/>
              </a:xfrm>
            </p:grpSpPr>
            <p:sp>
              <p:nvSpPr>
                <p:cNvPr id="56" name="Rectangle 55">
                  <a:extLst>
                    <a:ext uri="{FF2B5EF4-FFF2-40B4-BE49-F238E27FC236}">
                      <a16:creationId xmlns:a16="http://schemas.microsoft.com/office/drawing/2014/main" id="{E9FDB3BC-B6F9-2AB0-4CFE-C13479602719}"/>
                    </a:ext>
                  </a:extLst>
                </p:cNvPr>
                <p:cNvSpPr/>
                <p:nvPr/>
              </p:nvSpPr>
              <p:spPr bwMode="auto">
                <a:xfrm>
                  <a:off x="6226628"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57" name="Oval 56">
                  <a:extLst>
                    <a:ext uri="{FF2B5EF4-FFF2-40B4-BE49-F238E27FC236}">
                      <a16:creationId xmlns:a16="http://schemas.microsoft.com/office/drawing/2014/main" id="{897E7B99-6EDD-6114-A7AD-A3527E66F927}"/>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8" name="Oval 57">
                  <a:extLst>
                    <a:ext uri="{FF2B5EF4-FFF2-40B4-BE49-F238E27FC236}">
                      <a16:creationId xmlns:a16="http://schemas.microsoft.com/office/drawing/2014/main" id="{4FAE02CC-2ECF-4687-95A8-F42433BFF51E}"/>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59" name="Oval 58">
                  <a:extLst>
                    <a:ext uri="{FF2B5EF4-FFF2-40B4-BE49-F238E27FC236}">
                      <a16:creationId xmlns:a16="http://schemas.microsoft.com/office/drawing/2014/main" id="{8FFD161E-5642-B60F-8339-98123262EF28}"/>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0" name="Oval 59">
                  <a:extLst>
                    <a:ext uri="{FF2B5EF4-FFF2-40B4-BE49-F238E27FC236}">
                      <a16:creationId xmlns:a16="http://schemas.microsoft.com/office/drawing/2014/main" id="{8EE385E8-C8C8-7BB7-7186-5FEBF13D8802}"/>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61" name="TextBox 60">
                  <a:extLst>
                    <a:ext uri="{FF2B5EF4-FFF2-40B4-BE49-F238E27FC236}">
                      <a16:creationId xmlns:a16="http://schemas.microsoft.com/office/drawing/2014/main" id="{CDD5717D-D15A-A53C-9692-8D840341B4AF}"/>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cxnSp>
            <p:nvCxnSpPr>
              <p:cNvPr id="51" name="Straight Arrow Connector 50">
                <a:extLst>
                  <a:ext uri="{FF2B5EF4-FFF2-40B4-BE49-F238E27FC236}">
                    <a16:creationId xmlns:a16="http://schemas.microsoft.com/office/drawing/2014/main" id="{41308851-CAE0-6B28-B6B7-AEC453E61203}"/>
                  </a:ext>
                </a:extLst>
              </p:cNvPr>
              <p:cNvCxnSpPr/>
              <p:nvPr/>
            </p:nvCxnSpPr>
            <p:spPr bwMode="auto">
              <a:xfrm>
                <a:off x="3200400" y="2635840"/>
                <a:ext cx="280240"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8" name="Group 67">
              <a:extLst>
                <a:ext uri="{FF2B5EF4-FFF2-40B4-BE49-F238E27FC236}">
                  <a16:creationId xmlns:a16="http://schemas.microsoft.com/office/drawing/2014/main" id="{8214DE29-690A-9DBE-71EE-C35989E0E014}"/>
                </a:ext>
              </a:extLst>
            </p:cNvPr>
            <p:cNvGrpSpPr/>
            <p:nvPr/>
          </p:nvGrpSpPr>
          <p:grpSpPr>
            <a:xfrm>
              <a:off x="4985290" y="1672039"/>
              <a:ext cx="1598112" cy="1509311"/>
              <a:chOff x="2142925" y="1668250"/>
              <a:chExt cx="1598112" cy="1509311"/>
            </a:xfrm>
          </p:grpSpPr>
          <p:grpSp>
            <p:nvGrpSpPr>
              <p:cNvPr id="69" name="Group 68">
                <a:extLst>
                  <a:ext uri="{FF2B5EF4-FFF2-40B4-BE49-F238E27FC236}">
                    <a16:creationId xmlns:a16="http://schemas.microsoft.com/office/drawing/2014/main" id="{2D4CD992-4F46-24B3-5922-57678AE862B6}"/>
                  </a:ext>
                </a:extLst>
              </p:cNvPr>
              <p:cNvGrpSpPr/>
              <p:nvPr/>
            </p:nvGrpSpPr>
            <p:grpSpPr>
              <a:xfrm>
                <a:off x="3483728" y="2125426"/>
                <a:ext cx="257309" cy="1049369"/>
                <a:chOff x="6201526" y="1646074"/>
                <a:chExt cx="206422" cy="846521"/>
              </a:xfrm>
            </p:grpSpPr>
            <p:sp>
              <p:nvSpPr>
                <p:cNvPr id="82" name="Rectangle 81">
                  <a:extLst>
                    <a:ext uri="{FF2B5EF4-FFF2-40B4-BE49-F238E27FC236}">
                      <a16:creationId xmlns:a16="http://schemas.microsoft.com/office/drawing/2014/main" id="{EEB56B89-7395-32A5-CCE9-807284771E93}"/>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83" name="Oval 82">
                  <a:extLst>
                    <a:ext uri="{FF2B5EF4-FFF2-40B4-BE49-F238E27FC236}">
                      <a16:creationId xmlns:a16="http://schemas.microsoft.com/office/drawing/2014/main" id="{E7C9613D-0C08-CD14-FD42-E89DF108E8B1}"/>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4" name="Oval 83">
                  <a:extLst>
                    <a:ext uri="{FF2B5EF4-FFF2-40B4-BE49-F238E27FC236}">
                      <a16:creationId xmlns:a16="http://schemas.microsoft.com/office/drawing/2014/main" id="{9CE31EE2-315B-75A6-E025-716DE48E8F36}"/>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5" name="Oval 84">
                  <a:extLst>
                    <a:ext uri="{FF2B5EF4-FFF2-40B4-BE49-F238E27FC236}">
                      <a16:creationId xmlns:a16="http://schemas.microsoft.com/office/drawing/2014/main" id="{74F44557-FB82-907F-2F47-F46BE8D39103}"/>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6" name="Oval 85">
                  <a:extLst>
                    <a:ext uri="{FF2B5EF4-FFF2-40B4-BE49-F238E27FC236}">
                      <a16:creationId xmlns:a16="http://schemas.microsoft.com/office/drawing/2014/main" id="{259ED8E9-CF7C-7339-789D-D07C1C543E34}"/>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7" name="TextBox 86">
                  <a:extLst>
                    <a:ext uri="{FF2B5EF4-FFF2-40B4-BE49-F238E27FC236}">
                      <a16:creationId xmlns:a16="http://schemas.microsoft.com/office/drawing/2014/main" id="{E67BB4DA-DAF1-8ACE-948B-8C68A813ABA3}"/>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cxnSp>
            <p:nvCxnSpPr>
              <p:cNvPr id="70" name="Straight Arrow Connector 69">
                <a:extLst>
                  <a:ext uri="{FF2B5EF4-FFF2-40B4-BE49-F238E27FC236}">
                    <a16:creationId xmlns:a16="http://schemas.microsoft.com/office/drawing/2014/main" id="{BA135140-104E-BA10-255C-859FF25DB7E2}"/>
                  </a:ext>
                </a:extLst>
              </p:cNvPr>
              <p:cNvCxnSpPr>
                <a:cxnSpLocks/>
              </p:cNvCxnSpPr>
              <p:nvPr/>
            </p:nvCxnSpPr>
            <p:spPr bwMode="auto">
              <a:xfrm>
                <a:off x="2590800" y="2635840"/>
                <a:ext cx="35216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Group 70">
                <a:extLst>
                  <a:ext uri="{FF2B5EF4-FFF2-40B4-BE49-F238E27FC236}">
                    <a16:creationId xmlns:a16="http://schemas.microsoft.com/office/drawing/2014/main" id="{B4B25D56-1BB5-F93F-1A85-3365292DE0D6}"/>
                  </a:ext>
                </a:extLst>
              </p:cNvPr>
              <p:cNvGrpSpPr/>
              <p:nvPr/>
            </p:nvGrpSpPr>
            <p:grpSpPr>
              <a:xfrm>
                <a:off x="2925968" y="2128192"/>
                <a:ext cx="265723" cy="1049369"/>
                <a:chOff x="6201526" y="1646074"/>
                <a:chExt cx="213173" cy="846521"/>
              </a:xfrm>
            </p:grpSpPr>
            <p:sp>
              <p:nvSpPr>
                <p:cNvPr id="76" name="Rectangle 75">
                  <a:extLst>
                    <a:ext uri="{FF2B5EF4-FFF2-40B4-BE49-F238E27FC236}">
                      <a16:creationId xmlns:a16="http://schemas.microsoft.com/office/drawing/2014/main" id="{EF0AAE33-1706-93BF-679C-FD736902D455}"/>
                    </a:ext>
                  </a:extLst>
                </p:cNvPr>
                <p:cNvSpPr/>
                <p:nvPr/>
              </p:nvSpPr>
              <p:spPr bwMode="auto">
                <a:xfrm>
                  <a:off x="6226628"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7" name="Oval 76">
                  <a:extLst>
                    <a:ext uri="{FF2B5EF4-FFF2-40B4-BE49-F238E27FC236}">
                      <a16:creationId xmlns:a16="http://schemas.microsoft.com/office/drawing/2014/main" id="{F7B1F021-FC62-F55A-8FD4-991E7597186C}"/>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78" name="Oval 77">
                  <a:extLst>
                    <a:ext uri="{FF2B5EF4-FFF2-40B4-BE49-F238E27FC236}">
                      <a16:creationId xmlns:a16="http://schemas.microsoft.com/office/drawing/2014/main" id="{0F753750-06F6-2C18-09F4-738F4A301AF0}"/>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79" name="Oval 78">
                  <a:extLst>
                    <a:ext uri="{FF2B5EF4-FFF2-40B4-BE49-F238E27FC236}">
                      <a16:creationId xmlns:a16="http://schemas.microsoft.com/office/drawing/2014/main" id="{D700F766-951E-7A45-CCD5-0001250E5D61}"/>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0" name="Oval 79">
                  <a:extLst>
                    <a:ext uri="{FF2B5EF4-FFF2-40B4-BE49-F238E27FC236}">
                      <a16:creationId xmlns:a16="http://schemas.microsoft.com/office/drawing/2014/main" id="{BE17D8C8-B4DE-E75F-16DC-5197BE873060}"/>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81" name="TextBox 80">
                  <a:extLst>
                    <a:ext uri="{FF2B5EF4-FFF2-40B4-BE49-F238E27FC236}">
                      <a16:creationId xmlns:a16="http://schemas.microsoft.com/office/drawing/2014/main" id="{FF5AC863-C272-4FB9-F6D8-A9CA6B1E8D2C}"/>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cxnSp>
            <p:nvCxnSpPr>
              <p:cNvPr id="72" name="Straight Arrow Connector 71">
                <a:extLst>
                  <a:ext uri="{FF2B5EF4-FFF2-40B4-BE49-F238E27FC236}">
                    <a16:creationId xmlns:a16="http://schemas.microsoft.com/office/drawing/2014/main" id="{7E74AA74-F9C6-7159-CE32-83FF010C5157}"/>
                  </a:ext>
                </a:extLst>
              </p:cNvPr>
              <p:cNvCxnSpPr/>
              <p:nvPr/>
            </p:nvCxnSpPr>
            <p:spPr bwMode="auto">
              <a:xfrm>
                <a:off x="3200400" y="2635840"/>
                <a:ext cx="280240"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a:extLst>
                  <a:ext uri="{FF2B5EF4-FFF2-40B4-BE49-F238E27FC236}">
                    <a16:creationId xmlns:a16="http://schemas.microsoft.com/office/drawing/2014/main" id="{27597B87-C572-1A20-BFE8-B1E93A3ED824}"/>
                  </a:ext>
                </a:extLst>
              </p:cNvPr>
              <p:cNvCxnSpPr/>
              <p:nvPr/>
            </p:nvCxnSpPr>
            <p:spPr bwMode="auto">
              <a:xfrm>
                <a:off x="2142925" y="1668250"/>
                <a:ext cx="1472350" cy="3789"/>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a:extLst>
                  <a:ext uri="{FF2B5EF4-FFF2-40B4-BE49-F238E27FC236}">
                    <a16:creationId xmlns:a16="http://schemas.microsoft.com/office/drawing/2014/main" id="{EC81F09E-2662-A750-FCCD-8AD98CCEA890}"/>
                  </a:ext>
                </a:extLst>
              </p:cNvPr>
              <p:cNvCxnSpPr/>
              <p:nvPr/>
            </p:nvCxnSpPr>
            <p:spPr bwMode="auto">
              <a:xfrm flipV="1">
                <a:off x="2142925" y="1672039"/>
                <a:ext cx="0" cy="978071"/>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a:extLst>
                  <a:ext uri="{FF2B5EF4-FFF2-40B4-BE49-F238E27FC236}">
                    <a16:creationId xmlns:a16="http://schemas.microsoft.com/office/drawing/2014/main" id="{3D403D36-F5A9-B59C-F3AE-2911DA50B5D8}"/>
                  </a:ext>
                </a:extLst>
              </p:cNvPr>
              <p:cNvCxnSpPr>
                <a:endCxn id="82" idx="0"/>
              </p:cNvCxnSpPr>
              <p:nvPr/>
            </p:nvCxnSpPr>
            <p:spPr bwMode="auto">
              <a:xfrm>
                <a:off x="3608207" y="1691118"/>
                <a:ext cx="7068" cy="434308"/>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8" name="Group 87">
              <a:extLst>
                <a:ext uri="{FF2B5EF4-FFF2-40B4-BE49-F238E27FC236}">
                  <a16:creationId xmlns:a16="http://schemas.microsoft.com/office/drawing/2014/main" id="{5F304BB7-D89F-1EDB-3B39-121988EE5176}"/>
                </a:ext>
              </a:extLst>
            </p:cNvPr>
            <p:cNvGrpSpPr/>
            <p:nvPr/>
          </p:nvGrpSpPr>
          <p:grpSpPr>
            <a:xfrm>
              <a:off x="6592275" y="1675828"/>
              <a:ext cx="1484925" cy="1505522"/>
              <a:chOff x="2590800" y="1672039"/>
              <a:chExt cx="1484925" cy="1505522"/>
            </a:xfrm>
          </p:grpSpPr>
          <p:grpSp>
            <p:nvGrpSpPr>
              <p:cNvPr id="89" name="Group 88">
                <a:extLst>
                  <a:ext uri="{FF2B5EF4-FFF2-40B4-BE49-F238E27FC236}">
                    <a16:creationId xmlns:a16="http://schemas.microsoft.com/office/drawing/2014/main" id="{F13C03C9-1078-97A4-DA24-C6CA1280AF97}"/>
                  </a:ext>
                </a:extLst>
              </p:cNvPr>
              <p:cNvGrpSpPr/>
              <p:nvPr/>
            </p:nvGrpSpPr>
            <p:grpSpPr>
              <a:xfrm>
                <a:off x="3483728" y="2125426"/>
                <a:ext cx="257309" cy="1049369"/>
                <a:chOff x="6201526" y="1646074"/>
                <a:chExt cx="206422" cy="846521"/>
              </a:xfrm>
            </p:grpSpPr>
            <p:sp>
              <p:nvSpPr>
                <p:cNvPr id="103" name="Rectangle 102">
                  <a:extLst>
                    <a:ext uri="{FF2B5EF4-FFF2-40B4-BE49-F238E27FC236}">
                      <a16:creationId xmlns:a16="http://schemas.microsoft.com/office/drawing/2014/main" id="{51030C88-AFFD-79A5-2662-D88059350676}"/>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04" name="Oval 103">
                  <a:extLst>
                    <a:ext uri="{FF2B5EF4-FFF2-40B4-BE49-F238E27FC236}">
                      <a16:creationId xmlns:a16="http://schemas.microsoft.com/office/drawing/2014/main" id="{54674CF1-B488-CAB4-DE8E-1C7227FA2E6E}"/>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05" name="Oval 104">
                  <a:extLst>
                    <a:ext uri="{FF2B5EF4-FFF2-40B4-BE49-F238E27FC236}">
                      <a16:creationId xmlns:a16="http://schemas.microsoft.com/office/drawing/2014/main" id="{A1F0A6E9-B18B-7A17-587E-33BA02BB780B}"/>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06" name="Oval 105">
                  <a:extLst>
                    <a:ext uri="{FF2B5EF4-FFF2-40B4-BE49-F238E27FC236}">
                      <a16:creationId xmlns:a16="http://schemas.microsoft.com/office/drawing/2014/main" id="{43B88021-4445-DDD2-6CD5-92C0F210DF3F}"/>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07" name="Oval 106">
                  <a:extLst>
                    <a:ext uri="{FF2B5EF4-FFF2-40B4-BE49-F238E27FC236}">
                      <a16:creationId xmlns:a16="http://schemas.microsoft.com/office/drawing/2014/main" id="{A52B4517-F5F5-3BA4-58B9-E15C27E052D2}"/>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08" name="TextBox 107">
                  <a:extLst>
                    <a:ext uri="{FF2B5EF4-FFF2-40B4-BE49-F238E27FC236}">
                      <a16:creationId xmlns:a16="http://schemas.microsoft.com/office/drawing/2014/main" id="{C71E0BA7-F9E7-0706-EB85-1E1B4FD22A4B}"/>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cxnSp>
            <p:nvCxnSpPr>
              <p:cNvPr id="90" name="Straight Arrow Connector 89">
                <a:extLst>
                  <a:ext uri="{FF2B5EF4-FFF2-40B4-BE49-F238E27FC236}">
                    <a16:creationId xmlns:a16="http://schemas.microsoft.com/office/drawing/2014/main" id="{475097C7-F58F-6EB9-0971-BCC9DC672F83}"/>
                  </a:ext>
                </a:extLst>
              </p:cNvPr>
              <p:cNvCxnSpPr>
                <a:cxnSpLocks/>
              </p:cNvCxnSpPr>
              <p:nvPr/>
            </p:nvCxnSpPr>
            <p:spPr bwMode="auto">
              <a:xfrm>
                <a:off x="2590800" y="2635840"/>
                <a:ext cx="35216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1" name="Group 90">
                <a:extLst>
                  <a:ext uri="{FF2B5EF4-FFF2-40B4-BE49-F238E27FC236}">
                    <a16:creationId xmlns:a16="http://schemas.microsoft.com/office/drawing/2014/main" id="{F5FEDC41-FF7E-17E2-7C4B-9BD01C6512D4}"/>
                  </a:ext>
                </a:extLst>
              </p:cNvPr>
              <p:cNvGrpSpPr/>
              <p:nvPr/>
            </p:nvGrpSpPr>
            <p:grpSpPr>
              <a:xfrm>
                <a:off x="2925968" y="2128192"/>
                <a:ext cx="265723" cy="1049369"/>
                <a:chOff x="6201526" y="1646074"/>
                <a:chExt cx="213173" cy="846521"/>
              </a:xfrm>
            </p:grpSpPr>
            <p:sp>
              <p:nvSpPr>
                <p:cNvPr id="97" name="Rectangle 96">
                  <a:extLst>
                    <a:ext uri="{FF2B5EF4-FFF2-40B4-BE49-F238E27FC236}">
                      <a16:creationId xmlns:a16="http://schemas.microsoft.com/office/drawing/2014/main" id="{515548CF-1ACA-4CEE-4BFF-A0F0496926C2}"/>
                    </a:ext>
                  </a:extLst>
                </p:cNvPr>
                <p:cNvSpPr/>
                <p:nvPr/>
              </p:nvSpPr>
              <p:spPr bwMode="auto">
                <a:xfrm>
                  <a:off x="6226628"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98" name="Oval 97">
                  <a:extLst>
                    <a:ext uri="{FF2B5EF4-FFF2-40B4-BE49-F238E27FC236}">
                      <a16:creationId xmlns:a16="http://schemas.microsoft.com/office/drawing/2014/main" id="{75C95AB4-A2FF-C1B8-82C1-38622B55D03B}"/>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99" name="Oval 98">
                  <a:extLst>
                    <a:ext uri="{FF2B5EF4-FFF2-40B4-BE49-F238E27FC236}">
                      <a16:creationId xmlns:a16="http://schemas.microsoft.com/office/drawing/2014/main" id="{975771C8-08BA-BC9E-4155-F0419CA307AF}"/>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00" name="Oval 99">
                  <a:extLst>
                    <a:ext uri="{FF2B5EF4-FFF2-40B4-BE49-F238E27FC236}">
                      <a16:creationId xmlns:a16="http://schemas.microsoft.com/office/drawing/2014/main" id="{C4CFF03A-F93E-D6A3-594A-03FBFEFBB262}"/>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01" name="Oval 100">
                  <a:extLst>
                    <a:ext uri="{FF2B5EF4-FFF2-40B4-BE49-F238E27FC236}">
                      <a16:creationId xmlns:a16="http://schemas.microsoft.com/office/drawing/2014/main" id="{09141D9A-C6B1-CA11-DD40-8D188A877321}"/>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02" name="TextBox 101">
                  <a:extLst>
                    <a:ext uri="{FF2B5EF4-FFF2-40B4-BE49-F238E27FC236}">
                      <a16:creationId xmlns:a16="http://schemas.microsoft.com/office/drawing/2014/main" id="{DB9E2A8C-7E75-48C5-B2FB-10247804440E}"/>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cxnSp>
            <p:nvCxnSpPr>
              <p:cNvPr id="92" name="Straight Arrow Connector 91">
                <a:extLst>
                  <a:ext uri="{FF2B5EF4-FFF2-40B4-BE49-F238E27FC236}">
                    <a16:creationId xmlns:a16="http://schemas.microsoft.com/office/drawing/2014/main" id="{AD6F1CA8-C242-3D36-E59D-420B7B59DE10}"/>
                  </a:ext>
                </a:extLst>
              </p:cNvPr>
              <p:cNvCxnSpPr/>
              <p:nvPr/>
            </p:nvCxnSpPr>
            <p:spPr bwMode="auto">
              <a:xfrm>
                <a:off x="3200400" y="2635840"/>
                <a:ext cx="280240"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Arrow Connector 92">
                <a:extLst>
                  <a:ext uri="{FF2B5EF4-FFF2-40B4-BE49-F238E27FC236}">
                    <a16:creationId xmlns:a16="http://schemas.microsoft.com/office/drawing/2014/main" id="{3A66A130-A3BB-E4FD-AA59-13BF14A3C63A}"/>
                  </a:ext>
                </a:extLst>
              </p:cNvPr>
              <p:cNvCxnSpPr/>
              <p:nvPr/>
            </p:nvCxnSpPr>
            <p:spPr bwMode="auto">
              <a:xfrm>
                <a:off x="3732709" y="2635840"/>
                <a:ext cx="343016"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Arrow Connector 93">
                <a:extLst>
                  <a:ext uri="{FF2B5EF4-FFF2-40B4-BE49-F238E27FC236}">
                    <a16:creationId xmlns:a16="http://schemas.microsoft.com/office/drawing/2014/main" id="{0B85602E-DC09-3A53-32B8-67AC99E5600F}"/>
                  </a:ext>
                </a:extLst>
              </p:cNvPr>
              <p:cNvCxnSpPr/>
              <p:nvPr/>
            </p:nvCxnSpPr>
            <p:spPr bwMode="auto">
              <a:xfrm>
                <a:off x="2739667" y="1672039"/>
                <a:ext cx="875608" cy="0"/>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a:extLst>
                  <a:ext uri="{FF2B5EF4-FFF2-40B4-BE49-F238E27FC236}">
                    <a16:creationId xmlns:a16="http://schemas.microsoft.com/office/drawing/2014/main" id="{3C1ACD30-F2A4-BB3C-31D5-6F35E6E1D34D}"/>
                  </a:ext>
                </a:extLst>
              </p:cNvPr>
              <p:cNvCxnSpPr/>
              <p:nvPr/>
            </p:nvCxnSpPr>
            <p:spPr bwMode="auto">
              <a:xfrm flipV="1">
                <a:off x="2743200" y="1672039"/>
                <a:ext cx="0" cy="978071"/>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Straight Arrow Connector 95">
                <a:extLst>
                  <a:ext uri="{FF2B5EF4-FFF2-40B4-BE49-F238E27FC236}">
                    <a16:creationId xmlns:a16="http://schemas.microsoft.com/office/drawing/2014/main" id="{9E314C81-1F1B-1ED2-D719-41C4927BBF31}"/>
                  </a:ext>
                </a:extLst>
              </p:cNvPr>
              <p:cNvCxnSpPr>
                <a:endCxn id="103" idx="0"/>
              </p:cNvCxnSpPr>
              <p:nvPr/>
            </p:nvCxnSpPr>
            <p:spPr bwMode="auto">
              <a:xfrm>
                <a:off x="3608207" y="1691118"/>
                <a:ext cx="7068" cy="434308"/>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9" name="Group 108">
              <a:extLst>
                <a:ext uri="{FF2B5EF4-FFF2-40B4-BE49-F238E27FC236}">
                  <a16:creationId xmlns:a16="http://schemas.microsoft.com/office/drawing/2014/main" id="{4E6B6C65-0514-2D1C-8D19-8CA25358B284}"/>
                </a:ext>
              </a:extLst>
            </p:cNvPr>
            <p:cNvGrpSpPr/>
            <p:nvPr/>
          </p:nvGrpSpPr>
          <p:grpSpPr>
            <a:xfrm>
              <a:off x="816162" y="1675828"/>
              <a:ext cx="1150237" cy="1505522"/>
              <a:chOff x="2590800" y="1672039"/>
              <a:chExt cx="1150237" cy="1505522"/>
            </a:xfrm>
          </p:grpSpPr>
          <p:grpSp>
            <p:nvGrpSpPr>
              <p:cNvPr id="110" name="Group 109">
                <a:extLst>
                  <a:ext uri="{FF2B5EF4-FFF2-40B4-BE49-F238E27FC236}">
                    <a16:creationId xmlns:a16="http://schemas.microsoft.com/office/drawing/2014/main" id="{E515E4A6-8A8F-A255-E7D8-28A05459E552}"/>
                  </a:ext>
                </a:extLst>
              </p:cNvPr>
              <p:cNvGrpSpPr/>
              <p:nvPr/>
            </p:nvGrpSpPr>
            <p:grpSpPr>
              <a:xfrm>
                <a:off x="3483728" y="2125426"/>
                <a:ext cx="257309" cy="1049369"/>
                <a:chOff x="6201526" y="1646074"/>
                <a:chExt cx="206422" cy="846521"/>
              </a:xfrm>
            </p:grpSpPr>
            <p:sp>
              <p:nvSpPr>
                <p:cNvPr id="123" name="Rectangle 122">
                  <a:extLst>
                    <a:ext uri="{FF2B5EF4-FFF2-40B4-BE49-F238E27FC236}">
                      <a16:creationId xmlns:a16="http://schemas.microsoft.com/office/drawing/2014/main" id="{FA1B3930-715F-7CAA-E9C9-031A9C818BC7}"/>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24" name="Oval 123">
                  <a:extLst>
                    <a:ext uri="{FF2B5EF4-FFF2-40B4-BE49-F238E27FC236}">
                      <a16:creationId xmlns:a16="http://schemas.microsoft.com/office/drawing/2014/main" id="{EB231D6F-2ABB-9305-E1C3-299F1D106EC6}"/>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25" name="Oval 124">
                  <a:extLst>
                    <a:ext uri="{FF2B5EF4-FFF2-40B4-BE49-F238E27FC236}">
                      <a16:creationId xmlns:a16="http://schemas.microsoft.com/office/drawing/2014/main" id="{C1601FCA-BDF8-98C4-2912-21B404BCFF63}"/>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26" name="Oval 125">
                  <a:extLst>
                    <a:ext uri="{FF2B5EF4-FFF2-40B4-BE49-F238E27FC236}">
                      <a16:creationId xmlns:a16="http://schemas.microsoft.com/office/drawing/2014/main" id="{9F902E84-45DC-9F9B-259F-3EF463312AE9}"/>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27" name="Oval 126">
                  <a:extLst>
                    <a:ext uri="{FF2B5EF4-FFF2-40B4-BE49-F238E27FC236}">
                      <a16:creationId xmlns:a16="http://schemas.microsoft.com/office/drawing/2014/main" id="{B85262E0-3DA6-A3A7-CBCF-4E724CACD554}"/>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28" name="TextBox 127">
                  <a:extLst>
                    <a:ext uri="{FF2B5EF4-FFF2-40B4-BE49-F238E27FC236}">
                      <a16:creationId xmlns:a16="http://schemas.microsoft.com/office/drawing/2014/main" id="{41DBA314-0B09-CDE0-4E7F-BBDD83752BE8}"/>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cxnSp>
            <p:nvCxnSpPr>
              <p:cNvPr id="111" name="Straight Arrow Connector 110">
                <a:extLst>
                  <a:ext uri="{FF2B5EF4-FFF2-40B4-BE49-F238E27FC236}">
                    <a16:creationId xmlns:a16="http://schemas.microsoft.com/office/drawing/2014/main" id="{8A5D21AF-B431-5E6E-FF37-A49FD21B6F09}"/>
                  </a:ext>
                </a:extLst>
              </p:cNvPr>
              <p:cNvCxnSpPr>
                <a:cxnSpLocks/>
              </p:cNvCxnSpPr>
              <p:nvPr/>
            </p:nvCxnSpPr>
            <p:spPr bwMode="auto">
              <a:xfrm>
                <a:off x="2590800" y="2635840"/>
                <a:ext cx="35216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2" name="Group 111">
                <a:extLst>
                  <a:ext uri="{FF2B5EF4-FFF2-40B4-BE49-F238E27FC236}">
                    <a16:creationId xmlns:a16="http://schemas.microsoft.com/office/drawing/2014/main" id="{F102B0EC-B23E-71F0-F2AB-C55FA7D8B7C4}"/>
                  </a:ext>
                </a:extLst>
              </p:cNvPr>
              <p:cNvGrpSpPr/>
              <p:nvPr/>
            </p:nvGrpSpPr>
            <p:grpSpPr>
              <a:xfrm>
                <a:off x="2925968" y="2128192"/>
                <a:ext cx="265723" cy="1049369"/>
                <a:chOff x="6201526" y="1646074"/>
                <a:chExt cx="213173" cy="846521"/>
              </a:xfrm>
            </p:grpSpPr>
            <p:sp>
              <p:nvSpPr>
                <p:cNvPr id="117" name="Rectangle 116">
                  <a:extLst>
                    <a:ext uri="{FF2B5EF4-FFF2-40B4-BE49-F238E27FC236}">
                      <a16:creationId xmlns:a16="http://schemas.microsoft.com/office/drawing/2014/main" id="{F2A29076-C404-F468-75E0-C2F8EAF422DB}"/>
                    </a:ext>
                  </a:extLst>
                </p:cNvPr>
                <p:cNvSpPr/>
                <p:nvPr/>
              </p:nvSpPr>
              <p:spPr bwMode="auto">
                <a:xfrm>
                  <a:off x="6226628"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18" name="Oval 117">
                  <a:extLst>
                    <a:ext uri="{FF2B5EF4-FFF2-40B4-BE49-F238E27FC236}">
                      <a16:creationId xmlns:a16="http://schemas.microsoft.com/office/drawing/2014/main" id="{2202C50E-F4F0-CCA6-4EAE-AC652F4A52F4}"/>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19" name="Oval 118">
                  <a:extLst>
                    <a:ext uri="{FF2B5EF4-FFF2-40B4-BE49-F238E27FC236}">
                      <a16:creationId xmlns:a16="http://schemas.microsoft.com/office/drawing/2014/main" id="{C7535003-06A7-E0CE-4F9A-8B773E46090D}"/>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20" name="Oval 119">
                  <a:extLst>
                    <a:ext uri="{FF2B5EF4-FFF2-40B4-BE49-F238E27FC236}">
                      <a16:creationId xmlns:a16="http://schemas.microsoft.com/office/drawing/2014/main" id="{190ED1E5-48F8-E2C8-9A49-61695AE98324}"/>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21" name="Oval 120">
                  <a:extLst>
                    <a:ext uri="{FF2B5EF4-FFF2-40B4-BE49-F238E27FC236}">
                      <a16:creationId xmlns:a16="http://schemas.microsoft.com/office/drawing/2014/main" id="{FC733956-D595-DB77-1666-FF5BB25926B2}"/>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22" name="TextBox 121">
                  <a:extLst>
                    <a:ext uri="{FF2B5EF4-FFF2-40B4-BE49-F238E27FC236}">
                      <a16:creationId xmlns:a16="http://schemas.microsoft.com/office/drawing/2014/main" id="{5F0ED35C-F09D-0B7C-605A-C3DA1954744C}"/>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cxnSp>
            <p:nvCxnSpPr>
              <p:cNvPr id="113" name="Straight Arrow Connector 112">
                <a:extLst>
                  <a:ext uri="{FF2B5EF4-FFF2-40B4-BE49-F238E27FC236}">
                    <a16:creationId xmlns:a16="http://schemas.microsoft.com/office/drawing/2014/main" id="{98E76066-45E0-B6B3-144B-3D69210E7C74}"/>
                  </a:ext>
                </a:extLst>
              </p:cNvPr>
              <p:cNvCxnSpPr/>
              <p:nvPr/>
            </p:nvCxnSpPr>
            <p:spPr bwMode="auto">
              <a:xfrm>
                <a:off x="3200400" y="2635840"/>
                <a:ext cx="280240"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Straight Arrow Connector 113">
                <a:extLst>
                  <a:ext uri="{FF2B5EF4-FFF2-40B4-BE49-F238E27FC236}">
                    <a16:creationId xmlns:a16="http://schemas.microsoft.com/office/drawing/2014/main" id="{9C19257F-3C2D-1C53-BE09-1986F0E1896B}"/>
                  </a:ext>
                </a:extLst>
              </p:cNvPr>
              <p:cNvCxnSpPr/>
              <p:nvPr/>
            </p:nvCxnSpPr>
            <p:spPr bwMode="auto">
              <a:xfrm>
                <a:off x="2739667" y="1672039"/>
                <a:ext cx="875608" cy="0"/>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Straight Arrow Connector 114">
                <a:extLst>
                  <a:ext uri="{FF2B5EF4-FFF2-40B4-BE49-F238E27FC236}">
                    <a16:creationId xmlns:a16="http://schemas.microsoft.com/office/drawing/2014/main" id="{E04C8404-7F51-C36B-3556-B9E77F7C149D}"/>
                  </a:ext>
                </a:extLst>
              </p:cNvPr>
              <p:cNvCxnSpPr/>
              <p:nvPr/>
            </p:nvCxnSpPr>
            <p:spPr bwMode="auto">
              <a:xfrm flipV="1">
                <a:off x="2743200" y="1672039"/>
                <a:ext cx="0" cy="978071"/>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Straight Arrow Connector 115">
                <a:extLst>
                  <a:ext uri="{FF2B5EF4-FFF2-40B4-BE49-F238E27FC236}">
                    <a16:creationId xmlns:a16="http://schemas.microsoft.com/office/drawing/2014/main" id="{69F59D88-B91A-331A-A958-68BA7FA16DAD}"/>
                  </a:ext>
                </a:extLst>
              </p:cNvPr>
              <p:cNvCxnSpPr/>
              <p:nvPr/>
            </p:nvCxnSpPr>
            <p:spPr bwMode="auto">
              <a:xfrm>
                <a:off x="3608207" y="1691118"/>
                <a:ext cx="7068" cy="434308"/>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9" name="Group 128">
              <a:extLst>
                <a:ext uri="{FF2B5EF4-FFF2-40B4-BE49-F238E27FC236}">
                  <a16:creationId xmlns:a16="http://schemas.microsoft.com/office/drawing/2014/main" id="{7463050E-A829-C7ED-A0FC-4CB3014758F7}"/>
                </a:ext>
              </a:extLst>
            </p:cNvPr>
            <p:cNvGrpSpPr/>
            <p:nvPr/>
          </p:nvGrpSpPr>
          <p:grpSpPr>
            <a:xfrm>
              <a:off x="1975272" y="1675828"/>
              <a:ext cx="1150237" cy="1505522"/>
              <a:chOff x="2590800" y="1672039"/>
              <a:chExt cx="1150237" cy="1505522"/>
            </a:xfrm>
          </p:grpSpPr>
          <p:grpSp>
            <p:nvGrpSpPr>
              <p:cNvPr id="130" name="Group 129">
                <a:extLst>
                  <a:ext uri="{FF2B5EF4-FFF2-40B4-BE49-F238E27FC236}">
                    <a16:creationId xmlns:a16="http://schemas.microsoft.com/office/drawing/2014/main" id="{D8D28EDD-985A-226F-4A6F-B67CFFC7CAEB}"/>
                  </a:ext>
                </a:extLst>
              </p:cNvPr>
              <p:cNvGrpSpPr/>
              <p:nvPr/>
            </p:nvGrpSpPr>
            <p:grpSpPr>
              <a:xfrm>
                <a:off x="3483728" y="2125426"/>
                <a:ext cx="257309" cy="1049369"/>
                <a:chOff x="6201526" y="1646074"/>
                <a:chExt cx="206422" cy="846521"/>
              </a:xfrm>
            </p:grpSpPr>
            <p:sp>
              <p:nvSpPr>
                <p:cNvPr id="144" name="Rectangle 143">
                  <a:extLst>
                    <a:ext uri="{FF2B5EF4-FFF2-40B4-BE49-F238E27FC236}">
                      <a16:creationId xmlns:a16="http://schemas.microsoft.com/office/drawing/2014/main" id="{A6AB037B-CD8A-CF7A-31F8-4A8A661928DA}"/>
                    </a:ext>
                  </a:extLst>
                </p:cNvPr>
                <p:cNvSpPr/>
                <p:nvPr/>
              </p:nvSpPr>
              <p:spPr bwMode="auto">
                <a:xfrm>
                  <a:off x="6213022"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5" name="Oval 144">
                  <a:extLst>
                    <a:ext uri="{FF2B5EF4-FFF2-40B4-BE49-F238E27FC236}">
                      <a16:creationId xmlns:a16="http://schemas.microsoft.com/office/drawing/2014/main" id="{E95EA3F4-7C0B-1DF9-6BED-F55D478F9C63}"/>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6" name="Oval 145">
                  <a:extLst>
                    <a:ext uri="{FF2B5EF4-FFF2-40B4-BE49-F238E27FC236}">
                      <a16:creationId xmlns:a16="http://schemas.microsoft.com/office/drawing/2014/main" id="{830B0DC8-02DE-08EF-F070-2B6A45074ADF}"/>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7" name="Oval 146">
                  <a:extLst>
                    <a:ext uri="{FF2B5EF4-FFF2-40B4-BE49-F238E27FC236}">
                      <a16:creationId xmlns:a16="http://schemas.microsoft.com/office/drawing/2014/main" id="{5EA701DF-81E5-2A47-F659-16A19FA35127}"/>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8" name="Oval 147">
                  <a:extLst>
                    <a:ext uri="{FF2B5EF4-FFF2-40B4-BE49-F238E27FC236}">
                      <a16:creationId xmlns:a16="http://schemas.microsoft.com/office/drawing/2014/main" id="{1B201F7D-62CF-E9AF-1D17-2DBE43876D0F}"/>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9" name="TextBox 148">
                  <a:extLst>
                    <a:ext uri="{FF2B5EF4-FFF2-40B4-BE49-F238E27FC236}">
                      <a16:creationId xmlns:a16="http://schemas.microsoft.com/office/drawing/2014/main" id="{93C7FEA6-77AB-DF2B-5FB8-0668504DF094}"/>
                    </a:ext>
                  </a:extLst>
                </p:cNvPr>
                <p:cNvSpPr txBox="1"/>
                <p:nvPr/>
              </p:nvSpPr>
              <p:spPr>
                <a:xfrm>
                  <a:off x="6201526" y="2106524"/>
                  <a:ext cx="206422" cy="198625"/>
                </a:xfrm>
                <a:prstGeom prst="rect">
                  <a:avLst/>
                </a:prstGeom>
                <a:noFill/>
              </p:spPr>
              <p:txBody>
                <a:bodyPr wrap="square" lIns="0" tIns="0" rIns="0" bIns="0" rtlCol="0">
                  <a:spAutoFit/>
                </a:bodyPr>
                <a:lstStyle/>
                <a:p>
                  <a:pPr algn="ctr"/>
                  <a:r>
                    <a:rPr lang="en-US" sz="1600" b="1" dirty="0"/>
                    <a:t>…</a:t>
                  </a:r>
                </a:p>
              </p:txBody>
            </p:sp>
          </p:grpSp>
          <p:cxnSp>
            <p:nvCxnSpPr>
              <p:cNvPr id="131" name="Straight Arrow Connector 130">
                <a:extLst>
                  <a:ext uri="{FF2B5EF4-FFF2-40B4-BE49-F238E27FC236}">
                    <a16:creationId xmlns:a16="http://schemas.microsoft.com/office/drawing/2014/main" id="{6FA9B04B-AA15-96C1-D0B6-670CA1A37EE5}"/>
                  </a:ext>
                </a:extLst>
              </p:cNvPr>
              <p:cNvCxnSpPr>
                <a:cxnSpLocks/>
              </p:cNvCxnSpPr>
              <p:nvPr/>
            </p:nvCxnSpPr>
            <p:spPr bwMode="auto">
              <a:xfrm>
                <a:off x="2590800" y="2635840"/>
                <a:ext cx="352167"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2" name="Group 131">
                <a:extLst>
                  <a:ext uri="{FF2B5EF4-FFF2-40B4-BE49-F238E27FC236}">
                    <a16:creationId xmlns:a16="http://schemas.microsoft.com/office/drawing/2014/main" id="{2E18749C-1680-4BDA-C4D0-76D331109C31}"/>
                  </a:ext>
                </a:extLst>
              </p:cNvPr>
              <p:cNvGrpSpPr/>
              <p:nvPr/>
            </p:nvGrpSpPr>
            <p:grpSpPr>
              <a:xfrm>
                <a:off x="2925968" y="2128192"/>
                <a:ext cx="265723" cy="1049369"/>
                <a:chOff x="6201526" y="1646074"/>
                <a:chExt cx="213173" cy="846521"/>
              </a:xfrm>
            </p:grpSpPr>
            <p:sp>
              <p:nvSpPr>
                <p:cNvPr id="138" name="Rectangle 137">
                  <a:extLst>
                    <a:ext uri="{FF2B5EF4-FFF2-40B4-BE49-F238E27FC236}">
                      <a16:creationId xmlns:a16="http://schemas.microsoft.com/office/drawing/2014/main" id="{8B937489-ED6F-E1A3-0091-CBA7E35D9006}"/>
                    </a:ext>
                  </a:extLst>
                </p:cNvPr>
                <p:cNvSpPr/>
                <p:nvPr/>
              </p:nvSpPr>
              <p:spPr bwMode="auto">
                <a:xfrm>
                  <a:off x="6226628" y="1646074"/>
                  <a:ext cx="188071" cy="846521"/>
                </a:xfrm>
                <a:prstGeom prst="rect">
                  <a:avLst/>
                </a:prstGeom>
                <a:noFill/>
                <a:ln w="38100" cap="flat" cmpd="sng" algn="ctr">
                  <a:solidFill>
                    <a:srgbClr val="00B0F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39" name="Oval 138">
                  <a:extLst>
                    <a:ext uri="{FF2B5EF4-FFF2-40B4-BE49-F238E27FC236}">
                      <a16:creationId xmlns:a16="http://schemas.microsoft.com/office/drawing/2014/main" id="{EAB75163-A706-1DD0-6E67-D0C4D4F9E3DE}"/>
                    </a:ext>
                  </a:extLst>
                </p:cNvPr>
                <p:cNvSpPr/>
                <p:nvPr/>
              </p:nvSpPr>
              <p:spPr bwMode="auto">
                <a:xfrm>
                  <a:off x="6248400" y="1661159"/>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0" name="Oval 139">
                  <a:extLst>
                    <a:ext uri="{FF2B5EF4-FFF2-40B4-BE49-F238E27FC236}">
                      <a16:creationId xmlns:a16="http://schemas.microsoft.com/office/drawing/2014/main" id="{665CF09E-4DC5-85F5-1098-8D4B7E327D2D}"/>
                    </a:ext>
                  </a:extLst>
                </p:cNvPr>
                <p:cNvSpPr/>
                <p:nvPr/>
              </p:nvSpPr>
              <p:spPr bwMode="auto">
                <a:xfrm>
                  <a:off x="6248400" y="1851697"/>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1" name="Oval 140">
                  <a:extLst>
                    <a:ext uri="{FF2B5EF4-FFF2-40B4-BE49-F238E27FC236}">
                      <a16:creationId xmlns:a16="http://schemas.microsoft.com/office/drawing/2014/main" id="{191DAE85-01E9-A7EA-BF1B-7D2AA94CE88F}"/>
                    </a:ext>
                  </a:extLst>
                </p:cNvPr>
                <p:cNvSpPr/>
                <p:nvPr/>
              </p:nvSpPr>
              <p:spPr bwMode="auto">
                <a:xfrm>
                  <a:off x="6248400" y="2042235"/>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2" name="Oval 141">
                  <a:extLst>
                    <a:ext uri="{FF2B5EF4-FFF2-40B4-BE49-F238E27FC236}">
                      <a16:creationId xmlns:a16="http://schemas.microsoft.com/office/drawing/2014/main" id="{15767980-AECA-EF03-31A0-2CB24B84435F}"/>
                    </a:ext>
                  </a:extLst>
                </p:cNvPr>
                <p:cNvSpPr/>
                <p:nvPr/>
              </p:nvSpPr>
              <p:spPr bwMode="auto">
                <a:xfrm>
                  <a:off x="6248400" y="2347556"/>
                  <a:ext cx="115118" cy="108879"/>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143" name="TextBox 142">
                  <a:extLst>
                    <a:ext uri="{FF2B5EF4-FFF2-40B4-BE49-F238E27FC236}">
                      <a16:creationId xmlns:a16="http://schemas.microsoft.com/office/drawing/2014/main" id="{D53471C4-4379-1143-5D7B-ACD69D87943D}"/>
                    </a:ext>
                  </a:extLst>
                </p:cNvPr>
                <p:cNvSpPr txBox="1"/>
                <p:nvPr/>
              </p:nvSpPr>
              <p:spPr>
                <a:xfrm>
                  <a:off x="6201526" y="2107573"/>
                  <a:ext cx="206422" cy="198625"/>
                </a:xfrm>
                <a:prstGeom prst="rect">
                  <a:avLst/>
                </a:prstGeom>
                <a:noFill/>
              </p:spPr>
              <p:txBody>
                <a:bodyPr wrap="square" lIns="0" tIns="0" rIns="0" bIns="0" rtlCol="0">
                  <a:spAutoFit/>
                </a:bodyPr>
                <a:lstStyle/>
                <a:p>
                  <a:pPr algn="ctr"/>
                  <a:r>
                    <a:rPr lang="en-US" sz="1600" b="1" dirty="0"/>
                    <a:t>…</a:t>
                  </a:r>
                </a:p>
              </p:txBody>
            </p:sp>
          </p:grpSp>
          <p:cxnSp>
            <p:nvCxnSpPr>
              <p:cNvPr id="133" name="Straight Arrow Connector 132">
                <a:extLst>
                  <a:ext uri="{FF2B5EF4-FFF2-40B4-BE49-F238E27FC236}">
                    <a16:creationId xmlns:a16="http://schemas.microsoft.com/office/drawing/2014/main" id="{4859A292-2B3F-DB55-A968-199E7029FED5}"/>
                  </a:ext>
                </a:extLst>
              </p:cNvPr>
              <p:cNvCxnSpPr/>
              <p:nvPr/>
            </p:nvCxnSpPr>
            <p:spPr bwMode="auto">
              <a:xfrm>
                <a:off x="3200400" y="2635840"/>
                <a:ext cx="280240"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Straight Arrow Connector 134">
                <a:extLst>
                  <a:ext uri="{FF2B5EF4-FFF2-40B4-BE49-F238E27FC236}">
                    <a16:creationId xmlns:a16="http://schemas.microsoft.com/office/drawing/2014/main" id="{17341A10-40A6-3D2D-F7D2-65F9C48DB7C8}"/>
                  </a:ext>
                </a:extLst>
              </p:cNvPr>
              <p:cNvCxnSpPr/>
              <p:nvPr/>
            </p:nvCxnSpPr>
            <p:spPr bwMode="auto">
              <a:xfrm>
                <a:off x="2739667" y="1672039"/>
                <a:ext cx="875608" cy="0"/>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Arrow Connector 135">
                <a:extLst>
                  <a:ext uri="{FF2B5EF4-FFF2-40B4-BE49-F238E27FC236}">
                    <a16:creationId xmlns:a16="http://schemas.microsoft.com/office/drawing/2014/main" id="{6D83E2A4-2A82-533D-FDFF-4E384B71D00B}"/>
                  </a:ext>
                </a:extLst>
              </p:cNvPr>
              <p:cNvCxnSpPr/>
              <p:nvPr/>
            </p:nvCxnSpPr>
            <p:spPr bwMode="auto">
              <a:xfrm flipV="1">
                <a:off x="2743200" y="1672039"/>
                <a:ext cx="0" cy="978071"/>
              </a:xfrm>
              <a:prstGeom prst="straightConnector1">
                <a:avLst/>
              </a:prstGeom>
              <a:solidFill>
                <a:schemeClr val="accent1"/>
              </a:solidFill>
              <a:ln w="3810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Arrow Connector 136">
                <a:extLst>
                  <a:ext uri="{FF2B5EF4-FFF2-40B4-BE49-F238E27FC236}">
                    <a16:creationId xmlns:a16="http://schemas.microsoft.com/office/drawing/2014/main" id="{0BDEC509-9461-587B-4507-4AB8D13FF183}"/>
                  </a:ext>
                </a:extLst>
              </p:cNvPr>
              <p:cNvCxnSpPr>
                <a:endCxn id="144" idx="0"/>
              </p:cNvCxnSpPr>
              <p:nvPr/>
            </p:nvCxnSpPr>
            <p:spPr bwMode="auto">
              <a:xfrm>
                <a:off x="3608207" y="1691118"/>
                <a:ext cx="7068" cy="434308"/>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7" name="Group 176">
            <a:extLst>
              <a:ext uri="{FF2B5EF4-FFF2-40B4-BE49-F238E27FC236}">
                <a16:creationId xmlns:a16="http://schemas.microsoft.com/office/drawing/2014/main" id="{6EC92018-E260-4AEE-A5AE-3AC7E6401AE3}"/>
              </a:ext>
            </a:extLst>
          </p:cNvPr>
          <p:cNvGrpSpPr/>
          <p:nvPr/>
        </p:nvGrpSpPr>
        <p:grpSpPr>
          <a:xfrm>
            <a:off x="5108860" y="2902680"/>
            <a:ext cx="2206340" cy="1946421"/>
            <a:chOff x="4651937" y="2902680"/>
            <a:chExt cx="2206340" cy="1946421"/>
          </a:xfrm>
        </p:grpSpPr>
        <p:grpSp>
          <p:nvGrpSpPr>
            <p:cNvPr id="161" name="Group 160">
              <a:extLst>
                <a:ext uri="{FF2B5EF4-FFF2-40B4-BE49-F238E27FC236}">
                  <a16:creationId xmlns:a16="http://schemas.microsoft.com/office/drawing/2014/main" id="{70D15F8E-808F-EE24-3FA5-8160E22C4784}"/>
                </a:ext>
              </a:extLst>
            </p:cNvPr>
            <p:cNvGrpSpPr/>
            <p:nvPr/>
          </p:nvGrpSpPr>
          <p:grpSpPr>
            <a:xfrm>
              <a:off x="4651937" y="2902680"/>
              <a:ext cx="2206340" cy="1946421"/>
              <a:chOff x="849426" y="3028950"/>
              <a:chExt cx="2206340" cy="1946421"/>
            </a:xfrm>
          </p:grpSpPr>
          <p:cxnSp>
            <p:nvCxnSpPr>
              <p:cNvPr id="162" name="Straight Connector 161">
                <a:extLst>
                  <a:ext uri="{FF2B5EF4-FFF2-40B4-BE49-F238E27FC236}">
                    <a16:creationId xmlns:a16="http://schemas.microsoft.com/office/drawing/2014/main" id="{0056044B-B8CD-01D0-2D3B-A7152471B722}"/>
                  </a:ext>
                </a:extLst>
              </p:cNvPr>
              <p:cNvCxnSpPr/>
              <p:nvPr/>
            </p:nvCxnSpPr>
            <p:spPr bwMode="auto">
              <a:xfrm>
                <a:off x="1066800" y="3028950"/>
                <a:ext cx="0" cy="1600200"/>
              </a:xfrm>
              <a:prstGeom prst="line">
                <a:avLst/>
              </a:prstGeom>
              <a:solidFill>
                <a:schemeClr val="accent1"/>
              </a:solidFill>
              <a:ln w="1905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Connector 162">
                <a:extLst>
                  <a:ext uri="{FF2B5EF4-FFF2-40B4-BE49-F238E27FC236}">
                    <a16:creationId xmlns:a16="http://schemas.microsoft.com/office/drawing/2014/main" id="{5DC4815F-4CF6-8609-B76A-96095E53CE4D}"/>
                  </a:ext>
                </a:extLst>
              </p:cNvPr>
              <p:cNvCxnSpPr/>
              <p:nvPr/>
            </p:nvCxnSpPr>
            <p:spPr bwMode="auto">
              <a:xfrm>
                <a:off x="1066800" y="4629150"/>
                <a:ext cx="1988966" cy="0"/>
              </a:xfrm>
              <a:prstGeom prst="line">
                <a:avLst/>
              </a:prstGeom>
              <a:solidFill>
                <a:schemeClr val="accent1"/>
              </a:solidFill>
              <a:ln w="1905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63">
                <a:extLst>
                  <a:ext uri="{FF2B5EF4-FFF2-40B4-BE49-F238E27FC236}">
                    <a16:creationId xmlns:a16="http://schemas.microsoft.com/office/drawing/2014/main" id="{D2215696-B3EB-C037-0E67-753FA0B9295E}"/>
                  </a:ext>
                </a:extLst>
              </p:cNvPr>
              <p:cNvSpPr txBox="1"/>
              <p:nvPr/>
            </p:nvSpPr>
            <p:spPr>
              <a:xfrm>
                <a:off x="1674808" y="4729150"/>
                <a:ext cx="1303511" cy="246221"/>
              </a:xfrm>
              <a:prstGeom prst="rect">
                <a:avLst/>
              </a:prstGeom>
              <a:noFill/>
              <a:ln w="12700">
                <a:noFill/>
              </a:ln>
            </p:spPr>
            <p:txBody>
              <a:bodyPr wrap="square" lIns="0" tIns="0" rIns="0" bIns="0" rtlCol="0">
                <a:spAutoFit/>
              </a:bodyPr>
              <a:lstStyle/>
              <a:p>
                <a:r>
                  <a:rPr lang="en-US" sz="2400" baseline="30000" dirty="0"/>
                  <a:t># layers</a:t>
                </a:r>
              </a:p>
            </p:txBody>
          </p:sp>
          <p:sp>
            <p:nvSpPr>
              <p:cNvPr id="165" name="TextBox 164">
                <a:extLst>
                  <a:ext uri="{FF2B5EF4-FFF2-40B4-BE49-F238E27FC236}">
                    <a16:creationId xmlns:a16="http://schemas.microsoft.com/office/drawing/2014/main" id="{383854FA-F72F-2F07-360E-7CC9A33E279B}"/>
                  </a:ext>
                </a:extLst>
              </p:cNvPr>
              <p:cNvSpPr txBox="1"/>
              <p:nvPr/>
            </p:nvSpPr>
            <p:spPr>
              <a:xfrm rot="16200000">
                <a:off x="320781" y="3657173"/>
                <a:ext cx="1303511" cy="246221"/>
              </a:xfrm>
              <a:prstGeom prst="rect">
                <a:avLst/>
              </a:prstGeom>
              <a:noFill/>
              <a:ln w="12700">
                <a:noFill/>
              </a:ln>
            </p:spPr>
            <p:txBody>
              <a:bodyPr wrap="square" lIns="0" tIns="0" rIns="0" bIns="0" rtlCol="0">
                <a:spAutoFit/>
              </a:bodyPr>
              <a:lstStyle/>
              <a:p>
                <a:r>
                  <a:rPr lang="en-US" sz="2400" baseline="30000" dirty="0"/>
                  <a:t>Training error</a:t>
                </a:r>
              </a:p>
            </p:txBody>
          </p:sp>
        </p:grpSp>
        <p:sp>
          <p:nvSpPr>
            <p:cNvPr id="167" name="TextBox 166">
              <a:extLst>
                <a:ext uri="{FF2B5EF4-FFF2-40B4-BE49-F238E27FC236}">
                  <a16:creationId xmlns:a16="http://schemas.microsoft.com/office/drawing/2014/main" id="{4BDE38CA-5758-566B-60D8-671E7294D44C}"/>
                </a:ext>
              </a:extLst>
            </p:cNvPr>
            <p:cNvSpPr txBox="1"/>
            <p:nvPr/>
          </p:nvSpPr>
          <p:spPr>
            <a:xfrm>
              <a:off x="5594888" y="2931091"/>
              <a:ext cx="713757" cy="246221"/>
            </a:xfrm>
            <a:prstGeom prst="rect">
              <a:avLst/>
            </a:prstGeom>
            <a:noFill/>
            <a:ln w="12700">
              <a:noFill/>
            </a:ln>
          </p:spPr>
          <p:txBody>
            <a:bodyPr wrap="square" lIns="0" tIns="0" rIns="0" bIns="0" rtlCol="0" anchor="ctr" anchorCtr="0">
              <a:spAutoFit/>
            </a:bodyPr>
            <a:lstStyle/>
            <a:p>
              <a:r>
                <a:rPr lang="en-US" sz="2400" baseline="30000" dirty="0" err="1"/>
                <a:t>ResNet</a:t>
              </a:r>
              <a:endParaRPr lang="en-US" sz="2400" baseline="30000" dirty="0"/>
            </a:p>
          </p:txBody>
        </p:sp>
        <p:sp>
          <p:nvSpPr>
            <p:cNvPr id="169" name="Freeform: Shape 168">
              <a:extLst>
                <a:ext uri="{FF2B5EF4-FFF2-40B4-BE49-F238E27FC236}">
                  <a16:creationId xmlns:a16="http://schemas.microsoft.com/office/drawing/2014/main" id="{F2B72AED-6C47-06BA-2924-D767ABD20587}"/>
                </a:ext>
              </a:extLst>
            </p:cNvPr>
            <p:cNvSpPr/>
            <p:nvPr/>
          </p:nvSpPr>
          <p:spPr bwMode="auto">
            <a:xfrm>
              <a:off x="4977226" y="3187166"/>
              <a:ext cx="1881051" cy="1201782"/>
            </a:xfrm>
            <a:custGeom>
              <a:avLst/>
              <a:gdLst>
                <a:gd name="connsiteX0" fmla="*/ 0 w 1881051"/>
                <a:gd name="connsiteY0" fmla="*/ 0 h 1201782"/>
                <a:gd name="connsiteX1" fmla="*/ 235131 w 1881051"/>
                <a:gd name="connsiteY1" fmla="*/ 539931 h 1201782"/>
                <a:gd name="connsiteX2" fmla="*/ 635725 w 1881051"/>
                <a:gd name="connsiteY2" fmla="*/ 896982 h 1201782"/>
                <a:gd name="connsiteX3" fmla="*/ 1166948 w 1881051"/>
                <a:gd name="connsiteY3" fmla="*/ 1105988 h 1201782"/>
                <a:gd name="connsiteX4" fmla="*/ 1724297 w 1881051"/>
                <a:gd name="connsiteY4" fmla="*/ 1184365 h 1201782"/>
                <a:gd name="connsiteX5" fmla="*/ 1881051 w 1881051"/>
                <a:gd name="connsiteY5" fmla="*/ 1201782 h 120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1051" h="1201782">
                  <a:moveTo>
                    <a:pt x="0" y="0"/>
                  </a:moveTo>
                  <a:cubicBezTo>
                    <a:pt x="64588" y="195217"/>
                    <a:pt x="129177" y="390434"/>
                    <a:pt x="235131" y="539931"/>
                  </a:cubicBezTo>
                  <a:cubicBezTo>
                    <a:pt x="341085" y="689428"/>
                    <a:pt x="480422" y="802639"/>
                    <a:pt x="635725" y="896982"/>
                  </a:cubicBezTo>
                  <a:cubicBezTo>
                    <a:pt x="791028" y="991325"/>
                    <a:pt x="985519" y="1058091"/>
                    <a:pt x="1166948" y="1105988"/>
                  </a:cubicBezTo>
                  <a:cubicBezTo>
                    <a:pt x="1348377" y="1153885"/>
                    <a:pt x="1605280" y="1168399"/>
                    <a:pt x="1724297" y="1184365"/>
                  </a:cubicBezTo>
                  <a:cubicBezTo>
                    <a:pt x="1843314" y="1200331"/>
                    <a:pt x="1862182" y="1201056"/>
                    <a:pt x="1881051" y="1201782"/>
                  </a:cubicBezTo>
                </a:path>
              </a:pathLst>
            </a:custGeom>
            <a:noFill/>
            <a:ln w="2540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grpSp>
      <p:grpSp>
        <p:nvGrpSpPr>
          <p:cNvPr id="176" name="Group 175">
            <a:extLst>
              <a:ext uri="{FF2B5EF4-FFF2-40B4-BE49-F238E27FC236}">
                <a16:creationId xmlns:a16="http://schemas.microsoft.com/office/drawing/2014/main" id="{48B4BA10-FDC7-6E4F-5940-489044BC7CA4}"/>
              </a:ext>
            </a:extLst>
          </p:cNvPr>
          <p:cNvGrpSpPr/>
          <p:nvPr/>
        </p:nvGrpSpPr>
        <p:grpSpPr>
          <a:xfrm>
            <a:off x="1434808" y="2924696"/>
            <a:ext cx="2396237" cy="1946421"/>
            <a:chOff x="977885" y="2924696"/>
            <a:chExt cx="2396237" cy="1946421"/>
          </a:xfrm>
        </p:grpSpPr>
        <p:grpSp>
          <p:nvGrpSpPr>
            <p:cNvPr id="160" name="Group 159">
              <a:extLst>
                <a:ext uri="{FF2B5EF4-FFF2-40B4-BE49-F238E27FC236}">
                  <a16:creationId xmlns:a16="http://schemas.microsoft.com/office/drawing/2014/main" id="{32E69453-64E8-4C34-2B88-DD6EC7D63963}"/>
                </a:ext>
              </a:extLst>
            </p:cNvPr>
            <p:cNvGrpSpPr/>
            <p:nvPr/>
          </p:nvGrpSpPr>
          <p:grpSpPr>
            <a:xfrm>
              <a:off x="977885" y="2924696"/>
              <a:ext cx="2206340" cy="1946421"/>
              <a:chOff x="849426" y="3028950"/>
              <a:chExt cx="2206340" cy="1946421"/>
            </a:xfrm>
          </p:grpSpPr>
          <p:cxnSp>
            <p:nvCxnSpPr>
              <p:cNvPr id="153" name="Straight Connector 152">
                <a:extLst>
                  <a:ext uri="{FF2B5EF4-FFF2-40B4-BE49-F238E27FC236}">
                    <a16:creationId xmlns:a16="http://schemas.microsoft.com/office/drawing/2014/main" id="{36308804-D59F-F4AB-D792-7690F0A510D6}"/>
                  </a:ext>
                </a:extLst>
              </p:cNvPr>
              <p:cNvCxnSpPr/>
              <p:nvPr/>
            </p:nvCxnSpPr>
            <p:spPr bwMode="auto">
              <a:xfrm>
                <a:off x="1066800" y="3028950"/>
                <a:ext cx="0" cy="1600200"/>
              </a:xfrm>
              <a:prstGeom prst="line">
                <a:avLst/>
              </a:prstGeom>
              <a:solidFill>
                <a:schemeClr val="accent1"/>
              </a:solidFill>
              <a:ln w="1905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Straight Connector 155">
                <a:extLst>
                  <a:ext uri="{FF2B5EF4-FFF2-40B4-BE49-F238E27FC236}">
                    <a16:creationId xmlns:a16="http://schemas.microsoft.com/office/drawing/2014/main" id="{9C0A53F1-B02E-8623-3E19-DC5FE8944159}"/>
                  </a:ext>
                </a:extLst>
              </p:cNvPr>
              <p:cNvCxnSpPr/>
              <p:nvPr/>
            </p:nvCxnSpPr>
            <p:spPr bwMode="auto">
              <a:xfrm>
                <a:off x="1066800" y="4629150"/>
                <a:ext cx="1988966" cy="0"/>
              </a:xfrm>
              <a:prstGeom prst="line">
                <a:avLst/>
              </a:prstGeom>
              <a:solidFill>
                <a:schemeClr val="accent1"/>
              </a:solidFill>
              <a:ln w="19050" cap="flat" cmpd="sng"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 name="TextBox 156">
                <a:extLst>
                  <a:ext uri="{FF2B5EF4-FFF2-40B4-BE49-F238E27FC236}">
                    <a16:creationId xmlns:a16="http://schemas.microsoft.com/office/drawing/2014/main" id="{2A8A484F-AB8A-435C-AC81-F4B8C33CA48D}"/>
                  </a:ext>
                </a:extLst>
              </p:cNvPr>
              <p:cNvSpPr txBox="1"/>
              <p:nvPr/>
            </p:nvSpPr>
            <p:spPr>
              <a:xfrm>
                <a:off x="1674808" y="4729150"/>
                <a:ext cx="1303511" cy="246221"/>
              </a:xfrm>
              <a:prstGeom prst="rect">
                <a:avLst/>
              </a:prstGeom>
              <a:noFill/>
              <a:ln w="12700">
                <a:noFill/>
              </a:ln>
            </p:spPr>
            <p:txBody>
              <a:bodyPr wrap="square" lIns="0" tIns="0" rIns="0" bIns="0" rtlCol="0">
                <a:spAutoFit/>
              </a:bodyPr>
              <a:lstStyle/>
              <a:p>
                <a:r>
                  <a:rPr lang="en-US" sz="2400" baseline="30000" dirty="0"/>
                  <a:t># layers</a:t>
                </a:r>
              </a:p>
            </p:txBody>
          </p:sp>
          <p:sp>
            <p:nvSpPr>
              <p:cNvPr id="158" name="TextBox 157">
                <a:extLst>
                  <a:ext uri="{FF2B5EF4-FFF2-40B4-BE49-F238E27FC236}">
                    <a16:creationId xmlns:a16="http://schemas.microsoft.com/office/drawing/2014/main" id="{EDD98ABF-385A-2C74-8329-DADAAD975518}"/>
                  </a:ext>
                </a:extLst>
              </p:cNvPr>
              <p:cNvSpPr txBox="1"/>
              <p:nvPr/>
            </p:nvSpPr>
            <p:spPr>
              <a:xfrm rot="16200000">
                <a:off x="320781" y="3657173"/>
                <a:ext cx="1303511" cy="246221"/>
              </a:xfrm>
              <a:prstGeom prst="rect">
                <a:avLst/>
              </a:prstGeom>
              <a:noFill/>
              <a:ln w="12700">
                <a:noFill/>
              </a:ln>
            </p:spPr>
            <p:txBody>
              <a:bodyPr wrap="square" lIns="0" tIns="0" rIns="0" bIns="0" rtlCol="0">
                <a:spAutoFit/>
              </a:bodyPr>
              <a:lstStyle/>
              <a:p>
                <a:r>
                  <a:rPr lang="en-US" sz="2400" baseline="30000" dirty="0"/>
                  <a:t>Training error</a:t>
                </a:r>
              </a:p>
            </p:txBody>
          </p:sp>
        </p:grpSp>
        <p:sp>
          <p:nvSpPr>
            <p:cNvPr id="166" name="TextBox 165">
              <a:extLst>
                <a:ext uri="{FF2B5EF4-FFF2-40B4-BE49-F238E27FC236}">
                  <a16:creationId xmlns:a16="http://schemas.microsoft.com/office/drawing/2014/main" id="{82895D3C-E695-80D8-EAE3-9885A48D6CF1}"/>
                </a:ext>
              </a:extLst>
            </p:cNvPr>
            <p:cNvSpPr txBox="1"/>
            <p:nvPr/>
          </p:nvSpPr>
          <p:spPr>
            <a:xfrm>
              <a:off x="1880714" y="2938253"/>
              <a:ext cx="589485" cy="246221"/>
            </a:xfrm>
            <a:prstGeom prst="rect">
              <a:avLst/>
            </a:prstGeom>
            <a:noFill/>
            <a:ln w="12700">
              <a:noFill/>
            </a:ln>
          </p:spPr>
          <p:txBody>
            <a:bodyPr wrap="square" lIns="0" tIns="0" rIns="0" bIns="0" rtlCol="0" anchor="ctr" anchorCtr="0">
              <a:spAutoFit/>
            </a:bodyPr>
            <a:lstStyle/>
            <a:p>
              <a:r>
                <a:rPr lang="en-US" sz="2400" baseline="30000" dirty="0"/>
                <a:t>Plain</a:t>
              </a:r>
            </a:p>
          </p:txBody>
        </p:sp>
        <p:sp>
          <p:nvSpPr>
            <p:cNvPr id="171" name="Freeform: Shape 170">
              <a:extLst>
                <a:ext uri="{FF2B5EF4-FFF2-40B4-BE49-F238E27FC236}">
                  <a16:creationId xmlns:a16="http://schemas.microsoft.com/office/drawing/2014/main" id="{9D678797-2EC7-72D1-B409-D90E910472B8}"/>
                </a:ext>
              </a:extLst>
            </p:cNvPr>
            <p:cNvSpPr/>
            <p:nvPr/>
          </p:nvSpPr>
          <p:spPr bwMode="auto">
            <a:xfrm>
              <a:off x="1296435" y="3202564"/>
              <a:ext cx="1881051" cy="1201782"/>
            </a:xfrm>
            <a:custGeom>
              <a:avLst/>
              <a:gdLst>
                <a:gd name="connsiteX0" fmla="*/ 0 w 1881051"/>
                <a:gd name="connsiteY0" fmla="*/ 0 h 1201782"/>
                <a:gd name="connsiteX1" fmla="*/ 235131 w 1881051"/>
                <a:gd name="connsiteY1" fmla="*/ 539931 h 1201782"/>
                <a:gd name="connsiteX2" fmla="*/ 635725 w 1881051"/>
                <a:gd name="connsiteY2" fmla="*/ 896982 h 1201782"/>
                <a:gd name="connsiteX3" fmla="*/ 1166948 w 1881051"/>
                <a:gd name="connsiteY3" fmla="*/ 1105988 h 1201782"/>
                <a:gd name="connsiteX4" fmla="*/ 1724297 w 1881051"/>
                <a:gd name="connsiteY4" fmla="*/ 1184365 h 1201782"/>
                <a:gd name="connsiteX5" fmla="*/ 1881051 w 1881051"/>
                <a:gd name="connsiteY5" fmla="*/ 1201782 h 120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1051" h="1201782">
                  <a:moveTo>
                    <a:pt x="0" y="0"/>
                  </a:moveTo>
                  <a:cubicBezTo>
                    <a:pt x="64588" y="195217"/>
                    <a:pt x="129177" y="390434"/>
                    <a:pt x="235131" y="539931"/>
                  </a:cubicBezTo>
                  <a:cubicBezTo>
                    <a:pt x="341085" y="689428"/>
                    <a:pt x="480422" y="802639"/>
                    <a:pt x="635725" y="896982"/>
                  </a:cubicBezTo>
                  <a:cubicBezTo>
                    <a:pt x="791028" y="991325"/>
                    <a:pt x="985519" y="1058091"/>
                    <a:pt x="1166948" y="1105988"/>
                  </a:cubicBezTo>
                  <a:cubicBezTo>
                    <a:pt x="1348377" y="1153885"/>
                    <a:pt x="1605280" y="1168399"/>
                    <a:pt x="1724297" y="1184365"/>
                  </a:cubicBezTo>
                  <a:cubicBezTo>
                    <a:pt x="1843314" y="1200331"/>
                    <a:pt x="1862182" y="1201056"/>
                    <a:pt x="1881051" y="1201782"/>
                  </a:cubicBezTo>
                </a:path>
              </a:pathLst>
            </a:custGeom>
            <a:noFill/>
            <a:ln w="19050" cap="flat" cmpd="sng" algn="ctr">
              <a:solidFill>
                <a:schemeClr val="tx1"/>
              </a:solidFill>
              <a:prstDash val="dash"/>
              <a:miter lim="800000"/>
              <a:headEnd type="none" w="med" len="med"/>
              <a:tailEnd type="none" w="med" len="med"/>
            </a:ln>
            <a:effectLst/>
          </p:spPr>
          <p:txBody>
            <a:bodyPr rtlCol="0" anchor="ctr"/>
            <a:lstStyle/>
            <a:p>
              <a:pPr algn="ctr"/>
              <a:endParaRPr lang="en-US"/>
            </a:p>
          </p:txBody>
        </p:sp>
        <p:sp>
          <p:nvSpPr>
            <p:cNvPr id="173" name="Freeform: Shape 172">
              <a:extLst>
                <a:ext uri="{FF2B5EF4-FFF2-40B4-BE49-F238E27FC236}">
                  <a16:creationId xmlns:a16="http://schemas.microsoft.com/office/drawing/2014/main" id="{8AF0CF57-E3C4-64C8-387E-B58964891C98}"/>
                </a:ext>
              </a:extLst>
            </p:cNvPr>
            <p:cNvSpPr/>
            <p:nvPr/>
          </p:nvSpPr>
          <p:spPr bwMode="auto">
            <a:xfrm>
              <a:off x="1297577" y="3135086"/>
              <a:ext cx="1854926" cy="999550"/>
            </a:xfrm>
            <a:custGeom>
              <a:avLst/>
              <a:gdLst>
                <a:gd name="connsiteX0" fmla="*/ 0 w 1854926"/>
                <a:gd name="connsiteY0" fmla="*/ 0 h 999550"/>
                <a:gd name="connsiteX1" fmla="*/ 139337 w 1854926"/>
                <a:gd name="connsiteY1" fmla="*/ 365760 h 999550"/>
                <a:gd name="connsiteX2" fmla="*/ 357052 w 1854926"/>
                <a:gd name="connsiteY2" fmla="*/ 592183 h 999550"/>
                <a:gd name="connsiteX3" fmla="*/ 548640 w 1854926"/>
                <a:gd name="connsiteY3" fmla="*/ 783771 h 999550"/>
                <a:gd name="connsiteX4" fmla="*/ 940526 w 1854926"/>
                <a:gd name="connsiteY4" fmla="*/ 966651 h 999550"/>
                <a:gd name="connsiteX5" fmla="*/ 1236617 w 1854926"/>
                <a:gd name="connsiteY5" fmla="*/ 992777 h 999550"/>
                <a:gd name="connsiteX6" fmla="*/ 1558834 w 1854926"/>
                <a:gd name="connsiteY6" fmla="*/ 888274 h 999550"/>
                <a:gd name="connsiteX7" fmla="*/ 1854926 w 1854926"/>
                <a:gd name="connsiteY7" fmla="*/ 748937 h 99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4926" h="999550">
                  <a:moveTo>
                    <a:pt x="0" y="0"/>
                  </a:moveTo>
                  <a:cubicBezTo>
                    <a:pt x="39914" y="133531"/>
                    <a:pt x="79828" y="267063"/>
                    <a:pt x="139337" y="365760"/>
                  </a:cubicBezTo>
                  <a:cubicBezTo>
                    <a:pt x="198846" y="464457"/>
                    <a:pt x="288835" y="522514"/>
                    <a:pt x="357052" y="592183"/>
                  </a:cubicBezTo>
                  <a:cubicBezTo>
                    <a:pt x="425269" y="661852"/>
                    <a:pt x="451394" y="721360"/>
                    <a:pt x="548640" y="783771"/>
                  </a:cubicBezTo>
                  <a:cubicBezTo>
                    <a:pt x="645886" y="846182"/>
                    <a:pt x="825863" y="931817"/>
                    <a:pt x="940526" y="966651"/>
                  </a:cubicBezTo>
                  <a:cubicBezTo>
                    <a:pt x="1055189" y="1001485"/>
                    <a:pt x="1133566" y="1005840"/>
                    <a:pt x="1236617" y="992777"/>
                  </a:cubicBezTo>
                  <a:cubicBezTo>
                    <a:pt x="1339668" y="979714"/>
                    <a:pt x="1455783" y="928914"/>
                    <a:pt x="1558834" y="888274"/>
                  </a:cubicBezTo>
                  <a:cubicBezTo>
                    <a:pt x="1661885" y="847634"/>
                    <a:pt x="1758405" y="798285"/>
                    <a:pt x="1854926" y="748937"/>
                  </a:cubicBezTo>
                </a:path>
              </a:pathLst>
            </a:custGeom>
            <a:noFill/>
            <a:ln w="19050" cap="flat" cmpd="sng" algn="ctr">
              <a:solidFill>
                <a:schemeClr val="tx1"/>
              </a:solidFill>
              <a:prstDash val="solid"/>
              <a:miter lim="800000"/>
              <a:headEnd type="none" w="med" len="med"/>
              <a:tailEnd type="none" w="med" len="med"/>
            </a:ln>
            <a:effectLst/>
          </p:spPr>
          <p:txBody>
            <a:bodyPr rtlCol="0" anchor="ctr"/>
            <a:lstStyle/>
            <a:p>
              <a:pPr algn="ctr"/>
              <a:endParaRPr lang="en-US"/>
            </a:p>
          </p:txBody>
        </p:sp>
        <p:sp>
          <p:nvSpPr>
            <p:cNvPr id="174" name="TextBox 173">
              <a:extLst>
                <a:ext uri="{FF2B5EF4-FFF2-40B4-BE49-F238E27FC236}">
                  <a16:creationId xmlns:a16="http://schemas.microsoft.com/office/drawing/2014/main" id="{90677A80-E428-4698-5AE1-025A842057E1}"/>
                </a:ext>
              </a:extLst>
            </p:cNvPr>
            <p:cNvSpPr txBox="1"/>
            <p:nvPr/>
          </p:nvSpPr>
          <p:spPr>
            <a:xfrm>
              <a:off x="2564654" y="3702780"/>
              <a:ext cx="711150" cy="246221"/>
            </a:xfrm>
            <a:prstGeom prst="rect">
              <a:avLst/>
            </a:prstGeom>
            <a:noFill/>
            <a:ln w="12700">
              <a:noFill/>
            </a:ln>
          </p:spPr>
          <p:txBody>
            <a:bodyPr wrap="square" lIns="0" tIns="0" rIns="0" bIns="0" rtlCol="0" anchor="ctr" anchorCtr="0">
              <a:spAutoFit/>
            </a:bodyPr>
            <a:lstStyle/>
            <a:p>
              <a:r>
                <a:rPr lang="en-US" sz="2400" baseline="30000" dirty="0"/>
                <a:t>Reality</a:t>
              </a:r>
            </a:p>
          </p:txBody>
        </p:sp>
        <p:sp>
          <p:nvSpPr>
            <p:cNvPr id="175" name="TextBox 174">
              <a:extLst>
                <a:ext uri="{FF2B5EF4-FFF2-40B4-BE49-F238E27FC236}">
                  <a16:creationId xmlns:a16="http://schemas.microsoft.com/office/drawing/2014/main" id="{DA0963E5-249D-A8B7-5347-E4F0002EE057}"/>
                </a:ext>
              </a:extLst>
            </p:cNvPr>
            <p:cNvSpPr txBox="1"/>
            <p:nvPr/>
          </p:nvSpPr>
          <p:spPr>
            <a:xfrm>
              <a:off x="2662972" y="4200876"/>
              <a:ext cx="711150" cy="246221"/>
            </a:xfrm>
            <a:prstGeom prst="rect">
              <a:avLst/>
            </a:prstGeom>
            <a:noFill/>
            <a:ln w="12700">
              <a:noFill/>
            </a:ln>
          </p:spPr>
          <p:txBody>
            <a:bodyPr wrap="square" lIns="0" tIns="0" rIns="0" bIns="0" rtlCol="0" anchor="ctr" anchorCtr="0">
              <a:spAutoFit/>
            </a:bodyPr>
            <a:lstStyle/>
            <a:p>
              <a:r>
                <a:rPr lang="en-US" sz="2400" baseline="30000" dirty="0"/>
                <a:t>Theory</a:t>
              </a:r>
            </a:p>
          </p:txBody>
        </p:sp>
      </p:grpSp>
    </p:spTree>
    <p:extLst>
      <p:ext uri="{BB962C8B-B14F-4D97-AF65-F5344CB8AC3E}">
        <p14:creationId xmlns:p14="http://schemas.microsoft.com/office/powerpoint/2010/main" val="7355753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45FE-2893-F407-757D-66D6D9D802C7}"/>
              </a:ext>
            </a:extLst>
          </p:cNvPr>
          <p:cNvSpPr>
            <a:spLocks noGrp="1"/>
          </p:cNvSpPr>
          <p:nvPr>
            <p:ph type="title"/>
          </p:nvPr>
        </p:nvSpPr>
        <p:spPr/>
        <p:txBody>
          <a:bodyPr/>
          <a:lstStyle/>
          <a:p>
            <a:r>
              <a:rPr lang="en-US" dirty="0"/>
              <a:t>Why </a:t>
            </a:r>
            <a:r>
              <a:rPr lang="en-US" dirty="0" err="1"/>
              <a:t>ResNet</a:t>
            </a:r>
            <a:r>
              <a:rPr lang="en-US" dirty="0"/>
              <a:t>? (1/2)</a:t>
            </a:r>
          </a:p>
        </p:txBody>
      </p:sp>
      <p:sp>
        <p:nvSpPr>
          <p:cNvPr id="3" name="Content Placeholder 2">
            <a:extLst>
              <a:ext uri="{FF2B5EF4-FFF2-40B4-BE49-F238E27FC236}">
                <a16:creationId xmlns:a16="http://schemas.microsoft.com/office/drawing/2014/main" id="{20DE43A0-E2E0-0599-82CE-74ED380F7CBF}"/>
              </a:ext>
            </a:extLst>
          </p:cNvPr>
          <p:cNvSpPr>
            <a:spLocks noGrp="1"/>
          </p:cNvSpPr>
          <p:nvPr>
            <p:ph idx="1"/>
          </p:nvPr>
        </p:nvSpPr>
        <p:spPr>
          <a:xfrm>
            <a:off x="266700" y="1428750"/>
            <a:ext cx="8610600" cy="881062"/>
          </a:xfrm>
        </p:spPr>
        <p:txBody>
          <a:bodyPr/>
          <a:lstStyle/>
          <a:p>
            <a:r>
              <a:rPr lang="en-US" dirty="0"/>
              <a:t>Shortcuts available in the </a:t>
            </a:r>
            <a:r>
              <a:rPr lang="en-US" dirty="0" err="1"/>
              <a:t>ResNet</a:t>
            </a:r>
            <a:r>
              <a:rPr lang="en-US" dirty="0"/>
              <a:t> architecture help stabilize very deep neural networks by “mixing” the output of layers that “shakes up” the passing signal even if the respective weight matrix W and/or bias b for some reason become equal zero.</a:t>
            </a:r>
          </a:p>
        </p:txBody>
      </p:sp>
    </p:spTree>
    <p:extLst>
      <p:ext uri="{BB962C8B-B14F-4D97-AF65-F5344CB8AC3E}">
        <p14:creationId xmlns:p14="http://schemas.microsoft.com/office/powerpoint/2010/main" val="25670397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45FE-2893-F407-757D-66D6D9D802C7}"/>
              </a:ext>
            </a:extLst>
          </p:cNvPr>
          <p:cNvSpPr>
            <a:spLocks noGrp="1"/>
          </p:cNvSpPr>
          <p:nvPr>
            <p:ph type="title"/>
          </p:nvPr>
        </p:nvSpPr>
        <p:spPr/>
        <p:txBody>
          <a:bodyPr/>
          <a:lstStyle/>
          <a:p>
            <a:r>
              <a:rPr lang="en-US" dirty="0"/>
              <a:t>Why </a:t>
            </a:r>
            <a:r>
              <a:rPr lang="en-US" dirty="0" err="1"/>
              <a:t>ResNet</a:t>
            </a:r>
            <a:r>
              <a:rPr lang="en-US" dirty="0"/>
              <a:t>? (2/2)</a:t>
            </a:r>
          </a:p>
        </p:txBody>
      </p:sp>
      <p:pic>
        <p:nvPicPr>
          <p:cNvPr id="4" name="Picture 3">
            <a:extLst>
              <a:ext uri="{FF2B5EF4-FFF2-40B4-BE49-F238E27FC236}">
                <a16:creationId xmlns:a16="http://schemas.microsoft.com/office/drawing/2014/main" id="{F1C70F05-7FFA-A4BC-425A-AA9213612C3D}"/>
              </a:ext>
            </a:extLst>
          </p:cNvPr>
          <p:cNvPicPr>
            <a:picLocks noChangeAspect="1"/>
          </p:cNvPicPr>
          <p:nvPr/>
        </p:nvPicPr>
        <p:blipFill>
          <a:blip r:embed="rId2"/>
          <a:stretch>
            <a:fillRect/>
          </a:stretch>
        </p:blipFill>
        <p:spPr>
          <a:xfrm>
            <a:off x="38100" y="1043803"/>
            <a:ext cx="9144000" cy="1666875"/>
          </a:xfrm>
          <a:prstGeom prst="rect">
            <a:avLst/>
          </a:prstGeom>
        </p:spPr>
      </p:pic>
      <p:pic>
        <p:nvPicPr>
          <p:cNvPr id="5" name="Picture 4">
            <a:extLst>
              <a:ext uri="{FF2B5EF4-FFF2-40B4-BE49-F238E27FC236}">
                <a16:creationId xmlns:a16="http://schemas.microsoft.com/office/drawing/2014/main" id="{9DC836C5-C295-250A-F863-C2C4C692A2FB}"/>
              </a:ext>
            </a:extLst>
          </p:cNvPr>
          <p:cNvPicPr>
            <a:picLocks noChangeAspect="1"/>
          </p:cNvPicPr>
          <p:nvPr/>
        </p:nvPicPr>
        <p:blipFill>
          <a:blip r:embed="rId3"/>
          <a:stretch>
            <a:fillRect/>
          </a:stretch>
        </p:blipFill>
        <p:spPr>
          <a:xfrm>
            <a:off x="0" y="2571750"/>
            <a:ext cx="9105900" cy="1879556"/>
          </a:xfrm>
          <a:prstGeom prst="rect">
            <a:avLst/>
          </a:prstGeom>
        </p:spPr>
      </p:pic>
      <p:sp>
        <p:nvSpPr>
          <p:cNvPr id="7" name="Left Brace 6">
            <a:extLst>
              <a:ext uri="{FF2B5EF4-FFF2-40B4-BE49-F238E27FC236}">
                <a16:creationId xmlns:a16="http://schemas.microsoft.com/office/drawing/2014/main" id="{708E1B41-4105-C209-0A54-575BB637F7FC}"/>
              </a:ext>
            </a:extLst>
          </p:cNvPr>
          <p:cNvSpPr/>
          <p:nvPr/>
        </p:nvSpPr>
        <p:spPr bwMode="auto">
          <a:xfrm rot="16200000">
            <a:off x="2433212" y="3649603"/>
            <a:ext cx="165056" cy="1447800"/>
          </a:xfrm>
          <a:prstGeom prst="leftBrace">
            <a:avLst>
              <a:gd name="adj1" fmla="val 62255"/>
              <a:gd name="adj2" fmla="val 50000"/>
            </a:avLst>
          </a:prstGeom>
          <a:noFill/>
          <a:ln w="19050" cap="flat" cmpd="sng" algn="ctr">
            <a:solidFill>
              <a:srgbClr val="FF0000"/>
            </a:solidFill>
            <a:prstDash val="solid"/>
            <a:miter lim="800000"/>
            <a:headEnd type="none" w="med" len="med"/>
            <a:tailEnd type="none" w="lg" len="lg"/>
          </a:ln>
          <a:effectLst/>
        </p:spPr>
        <p:txBody>
          <a:bodyPr rtlCol="0" anchor="ctr"/>
          <a:lstStyle/>
          <a:p>
            <a:pPr algn="ctr"/>
            <a:endParaRPr lang="en-US"/>
          </a:p>
        </p:txBody>
      </p:sp>
      <p:sp>
        <p:nvSpPr>
          <p:cNvPr id="8" name="TextBox 7">
            <a:extLst>
              <a:ext uri="{FF2B5EF4-FFF2-40B4-BE49-F238E27FC236}">
                <a16:creationId xmlns:a16="http://schemas.microsoft.com/office/drawing/2014/main" id="{D07C3983-433A-02E5-AF32-2AC2DCF673A8}"/>
              </a:ext>
            </a:extLst>
          </p:cNvPr>
          <p:cNvSpPr txBox="1"/>
          <p:nvPr/>
        </p:nvSpPr>
        <p:spPr>
          <a:xfrm>
            <a:off x="2084419" y="4451306"/>
            <a:ext cx="1119362" cy="276999"/>
          </a:xfrm>
          <a:prstGeom prst="rect">
            <a:avLst/>
          </a:prstGeom>
          <a:noFill/>
          <a:ln w="12700">
            <a:noFill/>
          </a:ln>
        </p:spPr>
        <p:txBody>
          <a:bodyPr wrap="square" lIns="0" tIns="0" rIns="0" bIns="0" rtlCol="0">
            <a:spAutoFit/>
          </a:bodyPr>
          <a:lstStyle/>
          <a:p>
            <a:r>
              <a:rPr lang="en-US" dirty="0">
                <a:solidFill>
                  <a:srgbClr val="FF0000"/>
                </a:solidFill>
              </a:rPr>
              <a:t>3 x 3 same</a:t>
            </a:r>
          </a:p>
        </p:txBody>
      </p:sp>
      <p:grpSp>
        <p:nvGrpSpPr>
          <p:cNvPr id="12" name="Group 11">
            <a:extLst>
              <a:ext uri="{FF2B5EF4-FFF2-40B4-BE49-F238E27FC236}">
                <a16:creationId xmlns:a16="http://schemas.microsoft.com/office/drawing/2014/main" id="{7493715E-7523-110D-4FFE-CC7D6A243366}"/>
              </a:ext>
            </a:extLst>
          </p:cNvPr>
          <p:cNvGrpSpPr/>
          <p:nvPr/>
        </p:nvGrpSpPr>
        <p:grpSpPr>
          <a:xfrm>
            <a:off x="3419040" y="4290975"/>
            <a:ext cx="543360" cy="437330"/>
            <a:chOff x="3419040" y="4290975"/>
            <a:chExt cx="543360" cy="437330"/>
          </a:xfrm>
        </p:grpSpPr>
        <p:sp>
          <p:nvSpPr>
            <p:cNvPr id="9" name="TextBox 8">
              <a:extLst>
                <a:ext uri="{FF2B5EF4-FFF2-40B4-BE49-F238E27FC236}">
                  <a16:creationId xmlns:a16="http://schemas.microsoft.com/office/drawing/2014/main" id="{350C0F0A-48B4-0DA8-46EB-FFBC3F18D7C6}"/>
                </a:ext>
              </a:extLst>
            </p:cNvPr>
            <p:cNvSpPr txBox="1"/>
            <p:nvPr/>
          </p:nvSpPr>
          <p:spPr>
            <a:xfrm>
              <a:off x="3419040" y="4451306"/>
              <a:ext cx="543360" cy="276999"/>
            </a:xfrm>
            <a:prstGeom prst="rect">
              <a:avLst/>
            </a:prstGeom>
            <a:noFill/>
            <a:ln w="12700">
              <a:noFill/>
            </a:ln>
          </p:spPr>
          <p:txBody>
            <a:bodyPr wrap="square" lIns="0" tIns="0" rIns="0" bIns="0" rtlCol="0">
              <a:spAutoFit/>
            </a:bodyPr>
            <a:lstStyle/>
            <a:p>
              <a:r>
                <a:rPr lang="en-US" dirty="0">
                  <a:solidFill>
                    <a:srgbClr val="FF0000"/>
                  </a:solidFill>
                </a:rPr>
                <a:t>pool</a:t>
              </a:r>
            </a:p>
          </p:txBody>
        </p:sp>
        <p:cxnSp>
          <p:nvCxnSpPr>
            <p:cNvPr id="11" name="Straight Arrow Connector 10">
              <a:extLst>
                <a:ext uri="{FF2B5EF4-FFF2-40B4-BE49-F238E27FC236}">
                  <a16:creationId xmlns:a16="http://schemas.microsoft.com/office/drawing/2014/main" id="{39DF9E81-0BED-38F9-5812-5C8CAE25D8D6}"/>
                </a:ext>
              </a:extLst>
            </p:cNvPr>
            <p:cNvCxnSpPr/>
            <p:nvPr/>
          </p:nvCxnSpPr>
          <p:spPr bwMode="auto">
            <a:xfrm flipH="1" flipV="1">
              <a:off x="3429000" y="4290975"/>
              <a:ext cx="103220" cy="160331"/>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TextBox 13">
            <a:extLst>
              <a:ext uri="{FF2B5EF4-FFF2-40B4-BE49-F238E27FC236}">
                <a16:creationId xmlns:a16="http://schemas.microsoft.com/office/drawing/2014/main" id="{7290ECC1-353B-BD3B-E808-FC49EF7B883B}"/>
              </a:ext>
            </a:extLst>
          </p:cNvPr>
          <p:cNvSpPr txBox="1"/>
          <p:nvPr/>
        </p:nvSpPr>
        <p:spPr>
          <a:xfrm>
            <a:off x="532100" y="4457792"/>
            <a:ext cx="1411960" cy="369332"/>
          </a:xfrm>
          <a:prstGeom prst="rect">
            <a:avLst/>
          </a:prstGeom>
          <a:noFill/>
        </p:spPr>
        <p:txBody>
          <a:bodyPr wrap="square">
            <a:spAutoFit/>
          </a:bodyPr>
          <a:lstStyle/>
          <a:p>
            <a:r>
              <a:rPr lang="en-US" dirty="0">
                <a:solidFill>
                  <a:srgbClr val="FF0000"/>
                </a:solidFill>
              </a:rPr>
              <a:t>Z</a:t>
            </a:r>
            <a:r>
              <a:rPr lang="en-US" baseline="30000" dirty="0">
                <a:solidFill>
                  <a:srgbClr val="FF0000"/>
                </a:solidFill>
              </a:rPr>
              <a:t>[s+2] </a:t>
            </a:r>
            <a:r>
              <a:rPr lang="en-US" dirty="0">
                <a:solidFill>
                  <a:srgbClr val="FF0000"/>
                </a:solidFill>
              </a:rPr>
              <a:t>+ A</a:t>
            </a:r>
            <a:r>
              <a:rPr lang="en-US" baseline="30000" dirty="0">
                <a:solidFill>
                  <a:srgbClr val="FF0000"/>
                </a:solidFill>
              </a:rPr>
              <a:t>[s]</a:t>
            </a:r>
            <a:r>
              <a:rPr lang="en-US" dirty="0">
                <a:solidFill>
                  <a:srgbClr val="FF0000"/>
                </a:solidFill>
              </a:rPr>
              <a:t> </a:t>
            </a:r>
          </a:p>
        </p:txBody>
      </p:sp>
      <p:grpSp>
        <p:nvGrpSpPr>
          <p:cNvPr id="15" name="Group 14">
            <a:extLst>
              <a:ext uri="{FF2B5EF4-FFF2-40B4-BE49-F238E27FC236}">
                <a16:creationId xmlns:a16="http://schemas.microsoft.com/office/drawing/2014/main" id="{64E72B6B-117F-26A4-67CB-E00CFDACDA5B}"/>
              </a:ext>
            </a:extLst>
          </p:cNvPr>
          <p:cNvGrpSpPr/>
          <p:nvPr/>
        </p:nvGrpSpPr>
        <p:grpSpPr>
          <a:xfrm>
            <a:off x="4755354" y="4261256"/>
            <a:ext cx="543360" cy="489680"/>
            <a:chOff x="3419040" y="4238625"/>
            <a:chExt cx="543360" cy="489680"/>
          </a:xfrm>
        </p:grpSpPr>
        <p:sp>
          <p:nvSpPr>
            <p:cNvPr id="16" name="TextBox 15">
              <a:extLst>
                <a:ext uri="{FF2B5EF4-FFF2-40B4-BE49-F238E27FC236}">
                  <a16:creationId xmlns:a16="http://schemas.microsoft.com/office/drawing/2014/main" id="{D0A2BB7C-9353-4879-D25F-0C246C7B2D9F}"/>
                </a:ext>
              </a:extLst>
            </p:cNvPr>
            <p:cNvSpPr txBox="1"/>
            <p:nvPr/>
          </p:nvSpPr>
          <p:spPr>
            <a:xfrm>
              <a:off x="3419040" y="4451306"/>
              <a:ext cx="543360" cy="276999"/>
            </a:xfrm>
            <a:prstGeom prst="rect">
              <a:avLst/>
            </a:prstGeom>
            <a:noFill/>
            <a:ln w="12700">
              <a:noFill/>
            </a:ln>
          </p:spPr>
          <p:txBody>
            <a:bodyPr wrap="square" lIns="0" tIns="0" rIns="0" bIns="0" rtlCol="0">
              <a:spAutoFit/>
            </a:bodyPr>
            <a:lstStyle/>
            <a:p>
              <a:r>
                <a:rPr lang="en-US" dirty="0">
                  <a:solidFill>
                    <a:srgbClr val="FF0000"/>
                  </a:solidFill>
                </a:rPr>
                <a:t>pool</a:t>
              </a:r>
            </a:p>
          </p:txBody>
        </p:sp>
        <p:cxnSp>
          <p:nvCxnSpPr>
            <p:cNvPr id="17" name="Straight Arrow Connector 16">
              <a:extLst>
                <a:ext uri="{FF2B5EF4-FFF2-40B4-BE49-F238E27FC236}">
                  <a16:creationId xmlns:a16="http://schemas.microsoft.com/office/drawing/2014/main" id="{49D7D22C-A823-1E03-2829-F36621370418}"/>
                </a:ext>
              </a:extLst>
            </p:cNvPr>
            <p:cNvCxnSpPr/>
            <p:nvPr/>
          </p:nvCxnSpPr>
          <p:spPr bwMode="auto">
            <a:xfrm flipV="1">
              <a:off x="3532220" y="4238625"/>
              <a:ext cx="0" cy="212681"/>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 name="Straight Arrow Connector 18">
            <a:extLst>
              <a:ext uri="{FF2B5EF4-FFF2-40B4-BE49-F238E27FC236}">
                <a16:creationId xmlns:a16="http://schemas.microsoft.com/office/drawing/2014/main" id="{5FE0F935-61E5-5275-CA83-CD9E2FA2AD3A}"/>
              </a:ext>
            </a:extLst>
          </p:cNvPr>
          <p:cNvCxnSpPr/>
          <p:nvPr/>
        </p:nvCxnSpPr>
        <p:spPr bwMode="auto">
          <a:xfrm flipV="1">
            <a:off x="1524000" y="4261256"/>
            <a:ext cx="0" cy="212681"/>
          </a:xfrm>
          <a:prstGeom prst="straightConnector1">
            <a:avLst/>
          </a:prstGeom>
          <a:solidFill>
            <a:schemeClr val="accent1"/>
          </a:solidFill>
          <a:ln w="381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14843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441D26-9DF7-F536-B71D-7EEF3C9EBB8C}"/>
              </a:ext>
            </a:extLst>
          </p:cNvPr>
          <p:cNvSpPr>
            <a:spLocks noGrp="1"/>
          </p:cNvSpPr>
          <p:nvPr>
            <p:ph type="title"/>
          </p:nvPr>
        </p:nvSpPr>
        <p:spPr/>
        <p:txBody>
          <a:bodyPr/>
          <a:lstStyle/>
          <a:p>
            <a:r>
              <a:rPr lang="en-US" dirty="0"/>
              <a:t>CNN Training</a:t>
            </a:r>
          </a:p>
        </p:txBody>
      </p:sp>
      <p:sp>
        <p:nvSpPr>
          <p:cNvPr id="4" name="Content Placeholder 3">
            <a:extLst>
              <a:ext uri="{FF2B5EF4-FFF2-40B4-BE49-F238E27FC236}">
                <a16:creationId xmlns:a16="http://schemas.microsoft.com/office/drawing/2014/main" id="{ABC7629A-862A-61F5-816E-5989F36B2797}"/>
              </a:ext>
            </a:extLst>
          </p:cNvPr>
          <p:cNvSpPr>
            <a:spLocks noGrp="1"/>
          </p:cNvSpPr>
          <p:nvPr>
            <p:ph idx="1"/>
          </p:nvPr>
        </p:nvSpPr>
        <p:spPr/>
        <p:txBody>
          <a:bodyPr/>
          <a:lstStyle/>
          <a:p>
            <a:r>
              <a:rPr lang="en-US" dirty="0"/>
              <a:t>During the training of CNN, the neural network is being fed with a large dataset of images being labelled with their corresponding class labels (cat, dog, horse, etc.). </a:t>
            </a:r>
          </a:p>
          <a:p>
            <a:r>
              <a:rPr lang="en-US" dirty="0"/>
              <a:t>The CNN network processes each image with its values being assigned randomly and then make comparisons with the class label of the input image.</a:t>
            </a:r>
          </a:p>
          <a:p>
            <a:r>
              <a:rPr lang="en-US" dirty="0"/>
              <a:t>Forward pass and backpropagation for CNN is described in great detail in https://www.pycodemates.com/2023/07/backward-pass-in-convolutional-neural-network-explained.html</a:t>
            </a:r>
          </a:p>
        </p:txBody>
      </p:sp>
    </p:spTree>
    <p:extLst>
      <p:ext uri="{BB962C8B-B14F-4D97-AF65-F5344CB8AC3E}">
        <p14:creationId xmlns:p14="http://schemas.microsoft.com/office/powerpoint/2010/main" val="94251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457200" y="3409950"/>
            <a:ext cx="8229600" cy="533400"/>
          </a:xfrm>
        </p:spPr>
        <p:txBody>
          <a:bodyPr/>
          <a:lstStyle/>
          <a:p>
            <a:pPr marL="2520950" indent="-2520950"/>
            <a:r>
              <a:rPr lang="en-US" dirty="0"/>
              <a:t>Chapter 14 – Convolutional Neural Networks</a:t>
            </a:r>
          </a:p>
        </p:txBody>
      </p:sp>
    </p:spTree>
    <p:extLst>
      <p:ext uri="{BB962C8B-B14F-4D97-AF65-F5344CB8AC3E}">
        <p14:creationId xmlns:p14="http://schemas.microsoft.com/office/powerpoint/2010/main" val="353601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extLst>
              <p:ext uri="{D42A27DB-BD31-4B8C-83A1-F6EECF244321}">
                <p14:modId xmlns:p14="http://schemas.microsoft.com/office/powerpoint/2010/main" val="1849876949"/>
              </p:ext>
            </p:extLst>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646331"/>
          </a:xfrm>
          <a:prstGeom prst="rect">
            <a:avLst/>
          </a:prstGeom>
          <a:noFill/>
        </p:spPr>
        <p:txBody>
          <a:bodyPr wrap="square" rtlCol="0">
            <a:spAutoFit/>
          </a:bodyPr>
          <a:lstStyle/>
          <a:p>
            <a:r>
              <a:rPr lang="en-US" dirty="0"/>
              <a:t>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extLst>
              <p:ext uri="{D42A27DB-BD31-4B8C-83A1-F6EECF244321}">
                <p14:modId xmlns:p14="http://schemas.microsoft.com/office/powerpoint/2010/main" val="3940653269"/>
              </p:ext>
            </p:extLst>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400" y="954060"/>
            <a:ext cx="2667000" cy="646331"/>
          </a:xfrm>
          <a:prstGeom prst="rect">
            <a:avLst/>
          </a:prstGeom>
          <a:noFill/>
        </p:spPr>
        <p:txBody>
          <a:bodyPr wrap="square" rtlCol="0">
            <a:spAutoFit/>
          </a:bodyPr>
          <a:lstStyle/>
          <a:p>
            <a:r>
              <a:rPr lang="en-US" dirty="0"/>
              <a:t>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216926569"/>
              </p:ext>
            </p:extLst>
          </p:nvPr>
        </p:nvGraphicFramePr>
        <p:xfrm>
          <a:off x="6400800" y="1697926"/>
          <a:ext cx="1524000" cy="1584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410200" y="3380422"/>
            <a:ext cx="3573601" cy="1477328"/>
          </a:xfrm>
          <a:prstGeom prst="rect">
            <a:avLst/>
          </a:prstGeom>
          <a:noFill/>
        </p:spPr>
        <p:txBody>
          <a:bodyPr wrap="square" rtlCol="0">
            <a:spAutoFit/>
          </a:bodyPr>
          <a:lstStyle/>
          <a:p>
            <a:r>
              <a:rPr lang="en-US" dirty="0"/>
              <a:t>Each element of the max pooling matrix contains the </a:t>
            </a:r>
            <a:r>
              <a:rPr lang="en-US" b="1" i="1" dirty="0"/>
              <a:t>pooling result </a:t>
            </a:r>
            <a:r>
              <a:rPr lang="en-US" dirty="0"/>
              <a:t>of the elements in the original matrix covered by the moving filter: max or average. </a:t>
            </a:r>
          </a:p>
        </p:txBody>
      </p:sp>
    </p:spTree>
    <p:extLst>
      <p:ext uri="{BB962C8B-B14F-4D97-AF65-F5344CB8AC3E}">
        <p14:creationId xmlns:p14="http://schemas.microsoft.com/office/powerpoint/2010/main" val="99892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p:txBody>
          <a:bodyPr/>
          <a:lstStyle/>
          <a:p>
            <a:r>
              <a:rPr lang="en-US" dirty="0"/>
              <a:t>Max Pooling for a Single Channel</a:t>
            </a:r>
          </a:p>
        </p:txBody>
      </p:sp>
      <p:sp>
        <p:nvSpPr>
          <p:cNvPr id="4" name="TextBox 3">
            <a:extLst>
              <a:ext uri="{FF2B5EF4-FFF2-40B4-BE49-F238E27FC236}">
                <a16:creationId xmlns:a16="http://schemas.microsoft.com/office/drawing/2014/main" id="{86974D52-D62C-46C0-98BD-3A1BEA9DFBD9}"/>
              </a:ext>
            </a:extLst>
          </p:cNvPr>
          <p:cNvSpPr txBox="1"/>
          <p:nvPr/>
        </p:nvSpPr>
        <p:spPr>
          <a:xfrm>
            <a:off x="206619" y="884913"/>
            <a:ext cx="3793881" cy="646331"/>
          </a:xfrm>
          <a:prstGeom prst="rect">
            <a:avLst/>
          </a:prstGeom>
          <a:noFill/>
        </p:spPr>
        <p:txBody>
          <a:bodyPr wrap="square" rtlCol="0">
            <a:spAutoFit/>
          </a:bodyPr>
          <a:lstStyle/>
          <a:p>
            <a:r>
              <a:rPr lang="en-US" dirty="0"/>
              <a:t>Suppose we have a n₁ x n₂ matrix (can be a gray-scale image)</a:t>
            </a:r>
          </a:p>
        </p:txBody>
      </p:sp>
      <p:graphicFrame>
        <p:nvGraphicFramePr>
          <p:cNvPr id="5" name="Table 4">
            <a:extLst>
              <a:ext uri="{FF2B5EF4-FFF2-40B4-BE49-F238E27FC236}">
                <a16:creationId xmlns:a16="http://schemas.microsoft.com/office/drawing/2014/main" id="{D6B6DD78-A867-38C9-B132-ED4F24247561}"/>
              </a:ext>
            </a:extLst>
          </p:cNvPr>
          <p:cNvGraphicFramePr>
            <a:graphicFrameLocks noGrp="1"/>
          </p:cNvGraphicFramePr>
          <p:nvPr>
            <p:extLst>
              <p:ext uri="{D42A27DB-BD31-4B8C-83A1-F6EECF244321}">
                <p14:modId xmlns:p14="http://schemas.microsoft.com/office/powerpoint/2010/main" val="2751076721"/>
              </p:ext>
            </p:extLst>
          </p:nvPr>
        </p:nvGraphicFramePr>
        <p:xfrm>
          <a:off x="695011" y="1540246"/>
          <a:ext cx="2286000" cy="237744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gridCol w="381000">
                  <a:extLst>
                    <a:ext uri="{9D8B030D-6E8A-4147-A177-3AD203B41FA5}">
                      <a16:colId xmlns:a16="http://schemas.microsoft.com/office/drawing/2014/main" val="1913384480"/>
                    </a:ext>
                  </a:extLst>
                </a:gridCol>
                <a:gridCol w="381000">
                  <a:extLst>
                    <a:ext uri="{9D8B030D-6E8A-4147-A177-3AD203B41FA5}">
                      <a16:colId xmlns:a16="http://schemas.microsoft.com/office/drawing/2014/main" val="2605011699"/>
                    </a:ext>
                  </a:extLst>
                </a:gridCol>
              </a:tblGrid>
              <a:tr h="370840">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r>
                        <a:rPr lang="en-US" sz="20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370840">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370840">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6" name="TextBox 5">
            <a:extLst>
              <a:ext uri="{FF2B5EF4-FFF2-40B4-BE49-F238E27FC236}">
                <a16:creationId xmlns:a16="http://schemas.microsoft.com/office/drawing/2014/main" id="{8B6F4620-AA7D-2E50-5D90-8C041D54BAC6}"/>
              </a:ext>
            </a:extLst>
          </p:cNvPr>
          <p:cNvSpPr txBox="1"/>
          <p:nvPr/>
        </p:nvSpPr>
        <p:spPr>
          <a:xfrm>
            <a:off x="304800" y="3934420"/>
            <a:ext cx="4038600" cy="923330"/>
          </a:xfrm>
          <a:prstGeom prst="rect">
            <a:avLst/>
          </a:prstGeom>
          <a:noFill/>
        </p:spPr>
        <p:txBody>
          <a:bodyPr wrap="square" rtlCol="0">
            <a:spAutoFit/>
          </a:bodyPr>
          <a:lstStyle/>
          <a:p>
            <a:r>
              <a:rPr lang="en-US" dirty="0"/>
              <a:t>As soon as it is a grey-scale image, it has only one channel (one “color” layer), thus, it is a n₁ x n₂ x 1 image</a:t>
            </a:r>
          </a:p>
        </p:txBody>
      </p:sp>
      <p:sp>
        <p:nvSpPr>
          <p:cNvPr id="3" name="TextBox 2">
            <a:extLst>
              <a:ext uri="{FF2B5EF4-FFF2-40B4-BE49-F238E27FC236}">
                <a16:creationId xmlns:a16="http://schemas.microsoft.com/office/drawing/2014/main" id="{D6D0E555-F286-3DD5-522D-8EEBFF7A1D1C}"/>
              </a:ext>
            </a:extLst>
          </p:cNvPr>
          <p:cNvSpPr txBox="1"/>
          <p:nvPr/>
        </p:nvSpPr>
        <p:spPr>
          <a:xfrm>
            <a:off x="3799888" y="1269067"/>
            <a:ext cx="1544224" cy="923330"/>
          </a:xfrm>
          <a:prstGeom prst="rect">
            <a:avLst/>
          </a:prstGeom>
          <a:noFill/>
        </p:spPr>
        <p:txBody>
          <a:bodyPr wrap="square" rtlCol="0">
            <a:spAutoFit/>
          </a:bodyPr>
          <a:lstStyle/>
          <a:p>
            <a:r>
              <a:rPr lang="en-US" dirty="0"/>
              <a:t>Max pooling filter (mask) f x f</a:t>
            </a:r>
          </a:p>
        </p:txBody>
      </p:sp>
      <p:graphicFrame>
        <p:nvGraphicFramePr>
          <p:cNvPr id="7" name="Table 6">
            <a:extLst>
              <a:ext uri="{FF2B5EF4-FFF2-40B4-BE49-F238E27FC236}">
                <a16:creationId xmlns:a16="http://schemas.microsoft.com/office/drawing/2014/main" id="{DF3C6415-DC84-A79A-FDDB-6ABB5A566A91}"/>
              </a:ext>
            </a:extLst>
          </p:cNvPr>
          <p:cNvGraphicFramePr>
            <a:graphicFrameLocks noGrp="1"/>
          </p:cNvGraphicFramePr>
          <p:nvPr/>
        </p:nvGraphicFramePr>
        <p:xfrm>
          <a:off x="3962400" y="2221230"/>
          <a:ext cx="1143000" cy="118872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tblGrid>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bl>
          </a:graphicData>
        </a:graphic>
      </p:graphicFrame>
      <p:sp>
        <p:nvSpPr>
          <p:cNvPr id="8" name="TextBox 7">
            <a:extLst>
              <a:ext uri="{FF2B5EF4-FFF2-40B4-BE49-F238E27FC236}">
                <a16:creationId xmlns:a16="http://schemas.microsoft.com/office/drawing/2014/main" id="{4F0967FB-A5ED-8D72-04F4-CDD5E47EE177}"/>
              </a:ext>
            </a:extLst>
          </p:cNvPr>
          <p:cNvSpPr txBox="1"/>
          <p:nvPr/>
        </p:nvSpPr>
        <p:spPr>
          <a:xfrm>
            <a:off x="5867399" y="954060"/>
            <a:ext cx="3111453" cy="646331"/>
          </a:xfrm>
          <a:prstGeom prst="rect">
            <a:avLst/>
          </a:prstGeom>
          <a:noFill/>
        </p:spPr>
        <p:txBody>
          <a:bodyPr wrap="square" rtlCol="0">
            <a:spAutoFit/>
          </a:bodyPr>
          <a:lstStyle/>
          <a:p>
            <a:r>
              <a:rPr lang="en-US" dirty="0"/>
              <a:t>Max pooling matrix </a:t>
            </a:r>
            <a:br>
              <a:rPr lang="en-US" dirty="0"/>
            </a:br>
            <a:r>
              <a:rPr lang="en-US" dirty="0"/>
              <a:t>(n₁ - f +1) x (n₂ - f +1) </a:t>
            </a:r>
          </a:p>
        </p:txBody>
      </p:sp>
      <p:graphicFrame>
        <p:nvGraphicFramePr>
          <p:cNvPr id="9" name="Table 8">
            <a:extLst>
              <a:ext uri="{FF2B5EF4-FFF2-40B4-BE49-F238E27FC236}">
                <a16:creationId xmlns:a16="http://schemas.microsoft.com/office/drawing/2014/main" id="{83DC737D-FE90-C165-762E-3481319AE8CF}"/>
              </a:ext>
            </a:extLst>
          </p:cNvPr>
          <p:cNvGraphicFramePr>
            <a:graphicFrameLocks noGrp="1"/>
          </p:cNvGraphicFramePr>
          <p:nvPr>
            <p:extLst>
              <p:ext uri="{D42A27DB-BD31-4B8C-83A1-F6EECF244321}">
                <p14:modId xmlns:p14="http://schemas.microsoft.com/office/powerpoint/2010/main" val="3069963411"/>
              </p:ext>
            </p:extLst>
          </p:nvPr>
        </p:nvGraphicFramePr>
        <p:xfrm>
          <a:off x="6400800" y="1697926"/>
          <a:ext cx="1524000" cy="15849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703712050"/>
                    </a:ext>
                  </a:extLst>
                </a:gridCol>
                <a:gridCol w="381000">
                  <a:extLst>
                    <a:ext uri="{9D8B030D-6E8A-4147-A177-3AD203B41FA5}">
                      <a16:colId xmlns:a16="http://schemas.microsoft.com/office/drawing/2014/main" val="4168570751"/>
                    </a:ext>
                  </a:extLst>
                </a:gridCol>
                <a:gridCol w="381000">
                  <a:extLst>
                    <a:ext uri="{9D8B030D-6E8A-4147-A177-3AD203B41FA5}">
                      <a16:colId xmlns:a16="http://schemas.microsoft.com/office/drawing/2014/main" val="2447118539"/>
                    </a:ext>
                  </a:extLst>
                </a:gridCol>
                <a:gridCol w="381000">
                  <a:extLst>
                    <a:ext uri="{9D8B030D-6E8A-4147-A177-3AD203B41FA5}">
                      <a16:colId xmlns:a16="http://schemas.microsoft.com/office/drawing/2014/main" val="1591339393"/>
                    </a:ext>
                  </a:extLst>
                </a:gridCol>
              </a:tblGrid>
              <a:tr h="370840">
                <a:tc>
                  <a:txBody>
                    <a:bodyPr/>
                    <a:lstStyle/>
                    <a:p>
                      <a:pPr algn="ctr"/>
                      <a:r>
                        <a:rPr lang="en-US" sz="2000" b="0" dirty="0">
                          <a:solidFill>
                            <a:schemeClr val="tx1"/>
                          </a:solidFill>
                        </a:rPr>
                        <a:t>8</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370840">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dirty="0">
                        <a:solidFill>
                          <a:schemeClr val="tx1"/>
                        </a:solidFill>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bl>
          </a:graphicData>
        </a:graphic>
      </p:graphicFrame>
      <p:sp>
        <p:nvSpPr>
          <p:cNvPr id="10" name="TextBox 9">
            <a:extLst>
              <a:ext uri="{FF2B5EF4-FFF2-40B4-BE49-F238E27FC236}">
                <a16:creationId xmlns:a16="http://schemas.microsoft.com/office/drawing/2014/main" id="{1D04BEBF-3682-1446-BE56-A78777CDCBBB}"/>
              </a:ext>
            </a:extLst>
          </p:cNvPr>
          <p:cNvSpPr txBox="1"/>
          <p:nvPr/>
        </p:nvSpPr>
        <p:spPr>
          <a:xfrm>
            <a:off x="5770759" y="3380422"/>
            <a:ext cx="3213042" cy="1477328"/>
          </a:xfrm>
          <a:prstGeom prst="rect">
            <a:avLst/>
          </a:prstGeom>
          <a:noFill/>
        </p:spPr>
        <p:txBody>
          <a:bodyPr wrap="square" rtlCol="0">
            <a:spAutoFit/>
          </a:bodyPr>
          <a:lstStyle/>
          <a:p>
            <a:r>
              <a:rPr lang="en-US" dirty="0"/>
              <a:t>Each element of the max pooling matrix contains the </a:t>
            </a:r>
            <a:r>
              <a:rPr lang="en-US" b="1" i="1" dirty="0"/>
              <a:t>maximum</a:t>
            </a:r>
            <a:r>
              <a:rPr lang="en-US" dirty="0"/>
              <a:t> of the elements in the original matrix covered by the moving filter. </a:t>
            </a:r>
          </a:p>
        </p:txBody>
      </p:sp>
      <p:sp>
        <p:nvSpPr>
          <p:cNvPr id="11" name="Rectangle 10">
            <a:extLst>
              <a:ext uri="{FF2B5EF4-FFF2-40B4-BE49-F238E27FC236}">
                <a16:creationId xmlns:a16="http://schemas.microsoft.com/office/drawing/2014/main" id="{F6D4AE29-7FE9-06A9-B212-3A1719AD97E2}"/>
              </a:ext>
            </a:extLst>
          </p:cNvPr>
          <p:cNvSpPr/>
          <p:nvPr/>
        </p:nvSpPr>
        <p:spPr bwMode="auto">
          <a:xfrm>
            <a:off x="695011" y="1536355"/>
            <a:ext cx="1133789" cy="1187795"/>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2" name="Rectangle 11">
            <a:extLst>
              <a:ext uri="{FF2B5EF4-FFF2-40B4-BE49-F238E27FC236}">
                <a16:creationId xmlns:a16="http://schemas.microsoft.com/office/drawing/2014/main" id="{807B8BB1-912D-2607-B71F-FD00F826AE97}"/>
              </a:ext>
            </a:extLst>
          </p:cNvPr>
          <p:cNvSpPr/>
          <p:nvPr/>
        </p:nvSpPr>
        <p:spPr bwMode="auto">
          <a:xfrm>
            <a:off x="6378606" y="1697926"/>
            <a:ext cx="391348" cy="380428"/>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3" name="Oval 12">
            <a:extLst>
              <a:ext uri="{FF2B5EF4-FFF2-40B4-BE49-F238E27FC236}">
                <a16:creationId xmlns:a16="http://schemas.microsoft.com/office/drawing/2014/main" id="{C8A6DBD8-25AB-096D-1052-B4255C2093EF}"/>
              </a:ext>
            </a:extLst>
          </p:cNvPr>
          <p:cNvSpPr/>
          <p:nvPr/>
        </p:nvSpPr>
        <p:spPr bwMode="auto">
          <a:xfrm>
            <a:off x="628650" y="1950720"/>
            <a:ext cx="457200" cy="381000"/>
          </a:xfrm>
          <a:prstGeom prst="ellipse">
            <a:avLst/>
          </a:prstGeom>
          <a:noFill/>
          <a:ln w="635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427870166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62962</TotalTime>
  <Words>8524</Words>
  <Application>Microsoft Office PowerPoint</Application>
  <PresentationFormat>On-screen Show (16:9)</PresentationFormat>
  <Paragraphs>1812</Paragraphs>
  <Slides>78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4" baseType="lpstr">
      <vt:lpstr>Aptos Narrow</vt:lpstr>
      <vt:lpstr>Arial</vt:lpstr>
      <vt:lpstr>Tahoma</vt:lpstr>
      <vt:lpstr>Wingdings</vt:lpstr>
      <vt:lpstr>Blends</vt:lpstr>
      <vt:lpstr>Equation</vt:lpstr>
      <vt:lpstr>Chapter 14 – Convolutional Neural Networks</vt:lpstr>
      <vt:lpstr>In This Chapter</vt:lpstr>
      <vt:lpstr>A Simple Example of a Convolutional Neural Network</vt:lpstr>
      <vt:lpstr>Types of Convolutional Neural Networks</vt:lpstr>
      <vt:lpstr>PowerPoint Presentation</vt:lpstr>
      <vt:lpstr>Pooling</vt:lpstr>
      <vt:lpstr>PowerPoint Presentation</vt:lpstr>
      <vt:lpstr>Pooling for a Single Channel</vt:lpstr>
      <vt:lpstr>Max Pooling for a Single Channel</vt:lpstr>
      <vt:lpstr>Max Pooling for a Single Channel</vt:lpstr>
      <vt:lpstr>Max Pooling for a Single Channel</vt:lpstr>
      <vt:lpstr>Max Pooling for a Single Channel</vt:lpstr>
      <vt:lpstr>Max Pooling for a Single Channel</vt:lpstr>
      <vt:lpstr>Max Pooling for a Single Channel</vt:lpstr>
      <vt:lpstr>Max Pooling for a Single Channel</vt:lpstr>
      <vt:lpstr>PowerPoint Presentation</vt:lpstr>
      <vt:lpstr>Average Pooling with a Single Channel</vt:lpstr>
      <vt:lpstr>Max Pooling for a Single Channel</vt:lpstr>
      <vt:lpstr>Max Pooling for a Single Channel</vt:lpstr>
      <vt:lpstr>Max Pooling for a Single Channel</vt:lpstr>
      <vt:lpstr>Max Pooling for a Single Channel</vt:lpstr>
      <vt:lpstr>Max Pooling for a Single Channel</vt:lpstr>
      <vt:lpstr>Max Pooling for a Single Channel</vt:lpstr>
      <vt:lpstr>Max Pooling for a Single Channel</vt:lpstr>
      <vt:lpstr>Max Pooling for a Single Channel</vt:lpstr>
      <vt:lpstr>PowerPoint Presentation</vt:lpstr>
      <vt:lpstr>Max Strided Pooling for a Single Channel</vt:lpstr>
      <vt:lpstr>Max Strided Pooling for a Single Channel</vt:lpstr>
      <vt:lpstr>Max Strided Pooling for a Single Channel</vt:lpstr>
      <vt:lpstr>Max Strided Pooling for a Single Channel</vt:lpstr>
      <vt:lpstr>Max Strided Pooling for a Single Channel</vt:lpstr>
      <vt:lpstr>PowerPoint Presentation</vt:lpstr>
      <vt:lpstr>Multichannel Pooling</vt:lpstr>
      <vt:lpstr>Multichannel Pooling</vt:lpstr>
      <vt:lpstr>Multichannel Pooling</vt:lpstr>
      <vt:lpstr>Multichannel Pooling</vt:lpstr>
      <vt:lpstr>Summary of Pooling</vt:lpstr>
      <vt:lpstr>PowerPoint Presentation</vt:lpstr>
      <vt:lpstr>NN with CONV and POOL Layers for Handwritten Number Recognition (LeNet-5)</vt:lpstr>
      <vt:lpstr>Parameters of LeNet-5</vt:lpstr>
      <vt:lpstr>Reasons for CNN (1/2)</vt:lpstr>
      <vt:lpstr>Reasons for CNN (2/2)</vt:lpstr>
      <vt:lpstr>PowerPoint Presentation</vt:lpstr>
      <vt:lpstr>Training Convolutional Network</vt:lpstr>
      <vt:lpstr>PowerPoint Presentation</vt:lpstr>
      <vt:lpstr>LeNet-5</vt:lpstr>
      <vt:lpstr>LeNet-5</vt:lpstr>
      <vt:lpstr>Structure of LeNet-5 (Original Version)</vt:lpstr>
      <vt:lpstr>AlexNet</vt:lpstr>
      <vt:lpstr>AlexNet</vt:lpstr>
      <vt:lpstr>Structure of AlexNet</vt:lpstr>
      <vt:lpstr>The Dataset</vt:lpstr>
      <vt:lpstr>VGG - Very Deep Convolutional Networks</vt:lpstr>
      <vt:lpstr>What is VGG? </vt:lpstr>
      <vt:lpstr>Why VGG?</vt:lpstr>
      <vt:lpstr>VGG Structure</vt:lpstr>
      <vt:lpstr>VGG Layers (1/2)</vt:lpstr>
      <vt:lpstr>VGG Layers (2/2)</vt:lpstr>
      <vt:lpstr>VGG Architecture</vt:lpstr>
      <vt:lpstr>The Difference: VGG vs AlexNet</vt:lpstr>
      <vt:lpstr>VGG Results</vt:lpstr>
      <vt:lpstr>ResNet - Residual Neural Network </vt:lpstr>
      <vt:lpstr>Residual Learning (1/2)</vt:lpstr>
      <vt:lpstr>Residual Learning (2/2)</vt:lpstr>
      <vt:lpstr>ResNet: Forward Propagation</vt:lpstr>
      <vt:lpstr>ResNet: Backpropagation</vt:lpstr>
      <vt:lpstr>ResNet: Backpropagation</vt:lpstr>
      <vt:lpstr>Variants of Residual Blocks</vt:lpstr>
      <vt:lpstr>Variants of Residual Blocks: Basic Block</vt:lpstr>
      <vt:lpstr>Variants of Residual Blocks: Bottleneck Block</vt:lpstr>
      <vt:lpstr>Variants of Residual Blocks: Pre-activation Block</vt:lpstr>
      <vt:lpstr>Variants of Residual Blocks: Transformer Block (1/2)</vt:lpstr>
      <vt:lpstr>Variants of Residual Blocks: Transformer Block (2/2)</vt:lpstr>
      <vt:lpstr>Example of a Residual Neural Network</vt:lpstr>
      <vt:lpstr>Why ResNet? (1/2)</vt:lpstr>
      <vt:lpstr>Why ResNet? (2/2)</vt:lpstr>
      <vt:lpstr>CNN Training</vt:lpstr>
      <vt:lpstr>Chapter 14 – Convolutional Neural Networks</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953</cp:revision>
  <cp:lastPrinted>1601-01-01T00:00:00Z</cp:lastPrinted>
  <dcterms:created xsi:type="dcterms:W3CDTF">2003-11-11T09:16:48Z</dcterms:created>
  <dcterms:modified xsi:type="dcterms:W3CDTF">2024-08-22T04:35:05Z</dcterms:modified>
</cp:coreProperties>
</file>