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58"/>
  </p:notesMasterIdLst>
  <p:handoutMasterIdLst>
    <p:handoutMasterId r:id="rId59"/>
  </p:handoutMasterIdLst>
  <p:sldIdLst>
    <p:sldId id="1186" r:id="rId2"/>
    <p:sldId id="930" r:id="rId3"/>
    <p:sldId id="1165" r:id="rId4"/>
    <p:sldId id="1131" r:id="rId5"/>
    <p:sldId id="1141" r:id="rId6"/>
    <p:sldId id="1142" r:id="rId7"/>
    <p:sldId id="1134" r:id="rId8"/>
    <p:sldId id="1143" r:id="rId9"/>
    <p:sldId id="1144" r:id="rId10"/>
    <p:sldId id="943" r:id="rId11"/>
    <p:sldId id="1147" r:id="rId12"/>
    <p:sldId id="1148" r:id="rId13"/>
    <p:sldId id="1145" r:id="rId14"/>
    <p:sldId id="1155" r:id="rId15"/>
    <p:sldId id="1135" r:id="rId16"/>
    <p:sldId id="1158" r:id="rId17"/>
    <p:sldId id="1159" r:id="rId18"/>
    <p:sldId id="1160" r:id="rId19"/>
    <p:sldId id="1161" r:id="rId20"/>
    <p:sldId id="1162" r:id="rId21"/>
    <p:sldId id="1163" r:id="rId22"/>
    <p:sldId id="1167" r:id="rId23"/>
    <p:sldId id="1168" r:id="rId24"/>
    <p:sldId id="1169" r:id="rId25"/>
    <p:sldId id="1170" r:id="rId26"/>
    <p:sldId id="1171" r:id="rId27"/>
    <p:sldId id="1132" r:id="rId28"/>
    <p:sldId id="1129" r:id="rId29"/>
    <p:sldId id="1130" r:id="rId30"/>
    <p:sldId id="1133" r:id="rId31"/>
    <p:sldId id="1164" r:id="rId32"/>
    <p:sldId id="1137" r:id="rId33"/>
    <p:sldId id="1030" r:id="rId34"/>
    <p:sldId id="1166" r:id="rId35"/>
    <p:sldId id="1173" r:id="rId36"/>
    <p:sldId id="1172" r:id="rId37"/>
    <p:sldId id="1175" r:id="rId38"/>
    <p:sldId id="1176" r:id="rId39"/>
    <p:sldId id="1174" r:id="rId40"/>
    <p:sldId id="1177" r:id="rId41"/>
    <p:sldId id="1138" r:id="rId42"/>
    <p:sldId id="1139" r:id="rId43"/>
    <p:sldId id="1178" r:id="rId44"/>
    <p:sldId id="1140" r:id="rId45"/>
    <p:sldId id="1179" r:id="rId46"/>
    <p:sldId id="1149" r:id="rId47"/>
    <p:sldId id="1150" r:id="rId48"/>
    <p:sldId id="1180" r:id="rId49"/>
    <p:sldId id="1151" r:id="rId50"/>
    <p:sldId id="1181" r:id="rId51"/>
    <p:sldId id="1182" r:id="rId52"/>
    <p:sldId id="1183" r:id="rId53"/>
    <p:sldId id="1184" r:id="rId54"/>
    <p:sldId id="1152" r:id="rId55"/>
    <p:sldId id="1185" r:id="rId56"/>
    <p:sldId id="1153" r:id="rId57"/>
  </p:sldIdLst>
  <p:sldSz cx="9144000" cy="5143500" type="screen16x9"/>
  <p:notesSz cx="6950075" cy="9236075"/>
  <p:defaultTextStyle>
    <a:defPPr>
      <a:defRPr lang="en-US"/>
    </a:defPPr>
    <a:lvl1pPr algn="l" rtl="0" fontAlgn="base">
      <a:spcBef>
        <a:spcPct val="0"/>
      </a:spcBef>
      <a:spcAft>
        <a:spcPct val="0"/>
      </a:spcAft>
      <a:defRPr sz="1800" kern="1200">
        <a:solidFill>
          <a:schemeClr val="tx1"/>
        </a:solidFill>
        <a:latin typeface="Tahoma" pitchFamily="34" charset="0"/>
        <a:ea typeface="+mn-ea"/>
        <a:cs typeface="+mn-cs"/>
      </a:defRPr>
    </a:lvl1pPr>
    <a:lvl2pPr marL="342900" algn="l" rtl="0" fontAlgn="base">
      <a:spcBef>
        <a:spcPct val="0"/>
      </a:spcBef>
      <a:spcAft>
        <a:spcPct val="0"/>
      </a:spcAft>
      <a:defRPr sz="1800" kern="1200">
        <a:solidFill>
          <a:schemeClr val="tx1"/>
        </a:solidFill>
        <a:latin typeface="Tahoma" pitchFamily="34" charset="0"/>
        <a:ea typeface="+mn-ea"/>
        <a:cs typeface="+mn-cs"/>
      </a:defRPr>
    </a:lvl2pPr>
    <a:lvl3pPr marL="685800" algn="l" rtl="0" fontAlgn="base">
      <a:spcBef>
        <a:spcPct val="0"/>
      </a:spcBef>
      <a:spcAft>
        <a:spcPct val="0"/>
      </a:spcAft>
      <a:defRPr sz="1800" kern="1200">
        <a:solidFill>
          <a:schemeClr val="tx1"/>
        </a:solidFill>
        <a:latin typeface="Tahoma" pitchFamily="34" charset="0"/>
        <a:ea typeface="+mn-ea"/>
        <a:cs typeface="+mn-cs"/>
      </a:defRPr>
    </a:lvl3pPr>
    <a:lvl4pPr marL="1028700" algn="l" rtl="0" fontAlgn="base">
      <a:spcBef>
        <a:spcPct val="0"/>
      </a:spcBef>
      <a:spcAft>
        <a:spcPct val="0"/>
      </a:spcAft>
      <a:defRPr sz="1800" kern="1200">
        <a:solidFill>
          <a:schemeClr val="tx1"/>
        </a:solidFill>
        <a:latin typeface="Tahoma" pitchFamily="34" charset="0"/>
        <a:ea typeface="+mn-ea"/>
        <a:cs typeface="+mn-cs"/>
      </a:defRPr>
    </a:lvl4pPr>
    <a:lvl5pPr marL="1371600" algn="l" rtl="0" fontAlgn="base">
      <a:spcBef>
        <a:spcPct val="0"/>
      </a:spcBef>
      <a:spcAft>
        <a:spcPct val="0"/>
      </a:spcAft>
      <a:defRPr sz="1800" kern="1200">
        <a:solidFill>
          <a:schemeClr val="tx1"/>
        </a:solidFill>
        <a:latin typeface="Tahoma" pitchFamily="34" charset="0"/>
        <a:ea typeface="+mn-ea"/>
        <a:cs typeface="+mn-cs"/>
      </a:defRPr>
    </a:lvl5pPr>
    <a:lvl6pPr marL="1714500" algn="l" defTabSz="685800" rtl="0" eaLnBrk="1" latinLnBrk="0" hangingPunct="1">
      <a:defRPr sz="1800" kern="1200">
        <a:solidFill>
          <a:schemeClr val="tx1"/>
        </a:solidFill>
        <a:latin typeface="Tahoma" pitchFamily="34" charset="0"/>
        <a:ea typeface="+mn-ea"/>
        <a:cs typeface="+mn-cs"/>
      </a:defRPr>
    </a:lvl6pPr>
    <a:lvl7pPr marL="2057400" algn="l" defTabSz="685800" rtl="0" eaLnBrk="1" latinLnBrk="0" hangingPunct="1">
      <a:defRPr sz="1800" kern="1200">
        <a:solidFill>
          <a:schemeClr val="tx1"/>
        </a:solidFill>
        <a:latin typeface="Tahoma" pitchFamily="34" charset="0"/>
        <a:ea typeface="+mn-ea"/>
        <a:cs typeface="+mn-cs"/>
      </a:defRPr>
    </a:lvl7pPr>
    <a:lvl8pPr marL="2400300" algn="l" defTabSz="685800" rtl="0" eaLnBrk="1" latinLnBrk="0" hangingPunct="1">
      <a:defRPr sz="1800" kern="1200">
        <a:solidFill>
          <a:schemeClr val="tx1"/>
        </a:solidFill>
        <a:latin typeface="Tahoma" pitchFamily="34" charset="0"/>
        <a:ea typeface="+mn-ea"/>
        <a:cs typeface="+mn-cs"/>
      </a:defRPr>
    </a:lvl8pPr>
    <a:lvl9pPr marL="2743200" algn="l" defTabSz="685800" rtl="0" eaLnBrk="1" latinLnBrk="0" hangingPunct="1">
      <a:defRPr sz="18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FFE8"/>
    <a:srgbClr val="66FF99"/>
    <a:srgbClr val="B8F8A6"/>
    <a:srgbClr val="9999FF"/>
    <a:srgbClr val="FF9999"/>
    <a:srgbClr val="85DFFF"/>
    <a:srgbClr val="FEEEA8"/>
    <a:srgbClr val="FF4747"/>
    <a:srgbClr val="FFC1C1"/>
    <a:srgbClr val="B9FF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5" autoAdjust="0"/>
    <p:restoredTop sz="90929"/>
  </p:normalViewPr>
  <p:slideViewPr>
    <p:cSldViewPr>
      <p:cViewPr varScale="1">
        <p:scale>
          <a:sx n="139" d="100"/>
          <a:sy n="139" d="100"/>
        </p:scale>
        <p:origin x="76" y="22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85" d="100"/>
          <a:sy n="85" d="100"/>
        </p:scale>
        <p:origin x="3342" y="90"/>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7283" name="Rectangle 3"/>
          <p:cNvSpPr>
            <a:spLocks noGrp="1" noChangeArrowheads="1"/>
          </p:cNvSpPr>
          <p:nvPr>
            <p:ph type="dt" sz="quarter"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97284" name="Rectangle 4"/>
          <p:cNvSpPr>
            <a:spLocks noGrp="1" noChangeArrowheads="1"/>
          </p:cNvSpPr>
          <p:nvPr>
            <p:ph type="ftr" sz="quarter" idx="2"/>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7285" name="Rectangle 5"/>
          <p:cNvSpPr>
            <a:spLocks noGrp="1" noChangeArrowheads="1"/>
          </p:cNvSpPr>
          <p:nvPr>
            <p:ph type="sldNum" sz="quarter" idx="3"/>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F1D50257-17F5-44CD-923E-9E9E8834CB3C}" type="slidenum">
              <a:rPr lang="en-US"/>
              <a:pPr>
                <a:defRPr/>
              </a:pPr>
              <a:t>‹#›</a:t>
            </a:fld>
            <a:endParaRPr lang="en-US"/>
          </a:p>
        </p:txBody>
      </p:sp>
    </p:spTree>
    <p:extLst>
      <p:ext uri="{BB962C8B-B14F-4D97-AF65-F5344CB8AC3E}">
        <p14:creationId xmlns:p14="http://schemas.microsoft.com/office/powerpoint/2010/main" val="787982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defTabSz="925513">
              <a:defRPr sz="1200" smtClean="0"/>
            </a:lvl1pPr>
          </a:lstStyle>
          <a:p>
            <a:pPr>
              <a:defRPr/>
            </a:pPr>
            <a:endParaRPr lang="en-US"/>
          </a:p>
        </p:txBody>
      </p:sp>
      <p:sp>
        <p:nvSpPr>
          <p:cNvPr id="99331" name="Rectangle 3"/>
          <p:cNvSpPr>
            <a:spLocks noGrp="1" noChangeArrowheads="1"/>
          </p:cNvSpPr>
          <p:nvPr>
            <p:ph type="dt" idx="1"/>
          </p:nvPr>
        </p:nvSpPr>
        <p:spPr bwMode="auto">
          <a:xfrm>
            <a:off x="3938588" y="0"/>
            <a:ext cx="3011487" cy="461963"/>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lvl1pPr algn="r" defTabSz="925513">
              <a:defRPr sz="1200" smtClean="0"/>
            </a:lvl1pPr>
          </a:lstStyle>
          <a:p>
            <a:pPr>
              <a:defRPr/>
            </a:pPr>
            <a:endParaRPr lang="en-US"/>
          </a:p>
        </p:txBody>
      </p:sp>
      <p:sp>
        <p:nvSpPr>
          <p:cNvPr id="16388" name="Rectangle 4"/>
          <p:cNvSpPr>
            <a:spLocks noGrp="1" noRot="1" noChangeAspect="1" noChangeArrowheads="1" noTextEdit="1"/>
          </p:cNvSpPr>
          <p:nvPr>
            <p:ph type="sldImg" idx="2"/>
          </p:nvPr>
        </p:nvSpPr>
        <p:spPr bwMode="auto">
          <a:xfrm>
            <a:off x="396875" y="692150"/>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3" name="Rectangle 5"/>
          <p:cNvSpPr>
            <a:spLocks noGrp="1" noChangeArrowheads="1"/>
          </p:cNvSpPr>
          <p:nvPr>
            <p:ph type="body" sz="quarter" idx="3"/>
          </p:nvPr>
        </p:nvSpPr>
        <p:spPr bwMode="auto">
          <a:xfrm>
            <a:off x="927100" y="4387850"/>
            <a:ext cx="5095875" cy="4156075"/>
          </a:xfrm>
          <a:prstGeom prst="rect">
            <a:avLst/>
          </a:prstGeom>
          <a:noFill/>
          <a:ln w="9525">
            <a:noFill/>
            <a:miter lim="800000"/>
            <a:headEnd/>
            <a:tailEnd/>
          </a:ln>
          <a:effectLst/>
        </p:spPr>
        <p:txBody>
          <a:bodyPr vert="horz" wrap="square" lIns="92492" tIns="46246" rIns="92492" bIns="462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9334" name="Rectangle 6"/>
          <p:cNvSpPr>
            <a:spLocks noGrp="1" noChangeArrowheads="1"/>
          </p:cNvSpPr>
          <p:nvPr>
            <p:ph type="ftr" sz="quarter" idx="4"/>
          </p:nvPr>
        </p:nvSpPr>
        <p:spPr bwMode="auto">
          <a:xfrm>
            <a:off x="0" y="8774113"/>
            <a:ext cx="3011488"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defTabSz="925513">
              <a:defRPr sz="1200" smtClean="0"/>
            </a:lvl1pPr>
          </a:lstStyle>
          <a:p>
            <a:pPr>
              <a:defRPr/>
            </a:pPr>
            <a:endParaRPr lang="en-US"/>
          </a:p>
        </p:txBody>
      </p:sp>
      <p:sp>
        <p:nvSpPr>
          <p:cNvPr id="99335" name="Rectangle 7"/>
          <p:cNvSpPr>
            <a:spLocks noGrp="1" noChangeArrowheads="1"/>
          </p:cNvSpPr>
          <p:nvPr>
            <p:ph type="sldNum" sz="quarter" idx="5"/>
          </p:nvPr>
        </p:nvSpPr>
        <p:spPr bwMode="auto">
          <a:xfrm>
            <a:off x="3938588" y="8774113"/>
            <a:ext cx="3011487" cy="461962"/>
          </a:xfrm>
          <a:prstGeom prst="rect">
            <a:avLst/>
          </a:prstGeom>
          <a:noFill/>
          <a:ln w="9525">
            <a:noFill/>
            <a:miter lim="800000"/>
            <a:headEnd/>
            <a:tailEnd/>
          </a:ln>
          <a:effectLst/>
        </p:spPr>
        <p:txBody>
          <a:bodyPr vert="horz" wrap="square" lIns="92492" tIns="46246" rIns="92492" bIns="46246" numCol="1" anchor="b" anchorCtr="0" compatLnSpc="1">
            <a:prstTxWarp prst="textNoShape">
              <a:avLst/>
            </a:prstTxWarp>
          </a:bodyPr>
          <a:lstStyle>
            <a:lvl1pPr algn="r" defTabSz="925513">
              <a:defRPr sz="1200" smtClean="0"/>
            </a:lvl1pPr>
          </a:lstStyle>
          <a:p>
            <a:pPr>
              <a:defRPr/>
            </a:pPr>
            <a:fld id="{72847581-2AB3-4E1B-9DDC-68E157F3E9DE}" type="slidenum">
              <a:rPr lang="en-US"/>
              <a:pPr>
                <a:defRPr/>
              </a:pPr>
              <a:t>‹#›</a:t>
            </a:fld>
            <a:endParaRPr lang="en-US"/>
          </a:p>
        </p:txBody>
      </p:sp>
    </p:spTree>
    <p:extLst>
      <p:ext uri="{BB962C8B-B14F-4D97-AF65-F5344CB8AC3E}">
        <p14:creationId xmlns:p14="http://schemas.microsoft.com/office/powerpoint/2010/main" val="34992272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900" kern="1200">
        <a:solidFill>
          <a:schemeClr val="tx1"/>
        </a:solidFill>
        <a:latin typeface="Arial" charset="0"/>
        <a:ea typeface="+mn-ea"/>
        <a:cs typeface="+mn-cs"/>
      </a:defRPr>
    </a:lvl1pPr>
    <a:lvl2pPr marL="342900" algn="l" rtl="0" eaLnBrk="0" fontAlgn="base" hangingPunct="0">
      <a:spcBef>
        <a:spcPct val="30000"/>
      </a:spcBef>
      <a:spcAft>
        <a:spcPct val="0"/>
      </a:spcAft>
      <a:defRPr kumimoji="1" sz="900" kern="1200">
        <a:solidFill>
          <a:schemeClr val="tx1"/>
        </a:solidFill>
        <a:latin typeface="Arial" charset="0"/>
        <a:ea typeface="+mn-ea"/>
        <a:cs typeface="+mn-cs"/>
      </a:defRPr>
    </a:lvl2pPr>
    <a:lvl3pPr marL="685800" algn="l" rtl="0" eaLnBrk="0" fontAlgn="base" hangingPunct="0">
      <a:spcBef>
        <a:spcPct val="30000"/>
      </a:spcBef>
      <a:spcAft>
        <a:spcPct val="0"/>
      </a:spcAft>
      <a:defRPr kumimoji="1" sz="900" kern="1200">
        <a:solidFill>
          <a:schemeClr val="tx1"/>
        </a:solidFill>
        <a:latin typeface="Arial" charset="0"/>
        <a:ea typeface="+mn-ea"/>
        <a:cs typeface="+mn-cs"/>
      </a:defRPr>
    </a:lvl3pPr>
    <a:lvl4pPr marL="1028700" algn="l" rtl="0" eaLnBrk="0" fontAlgn="base" hangingPunct="0">
      <a:spcBef>
        <a:spcPct val="30000"/>
      </a:spcBef>
      <a:spcAft>
        <a:spcPct val="0"/>
      </a:spcAft>
      <a:defRPr kumimoji="1" sz="900" kern="1200">
        <a:solidFill>
          <a:schemeClr val="tx1"/>
        </a:solidFill>
        <a:latin typeface="Arial" charset="0"/>
        <a:ea typeface="+mn-ea"/>
        <a:cs typeface="+mn-cs"/>
      </a:defRPr>
    </a:lvl4pPr>
    <a:lvl5pPr marL="1371600" algn="l" rtl="0" eaLnBrk="0" fontAlgn="base" hangingPunct="0">
      <a:spcBef>
        <a:spcPct val="30000"/>
      </a:spcBef>
      <a:spcAft>
        <a:spcPct val="0"/>
      </a:spcAft>
      <a:defRPr kumimoji="1" sz="900" kern="1200">
        <a:solidFill>
          <a:schemeClr val="tx1"/>
        </a:solidFill>
        <a:latin typeface="Arial" charset="0"/>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Rectangle 22"/>
          <p:cNvSpPr>
            <a:spLocks noChangeArrowheads="1"/>
          </p:cNvSpPr>
          <p:nvPr userDrawn="1"/>
        </p:nvSpPr>
        <p:spPr bwMode="ltGray">
          <a:xfrm>
            <a:off x="398464" y="222766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5" name="Rectangle 25"/>
          <p:cNvSpPr>
            <a:spLocks noChangeArrowheads="1"/>
          </p:cNvSpPr>
          <p:nvPr userDrawn="1"/>
        </p:nvSpPr>
        <p:spPr bwMode="ltGray">
          <a:xfrm>
            <a:off x="522288" y="253246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 name="Rectangle 27"/>
          <p:cNvSpPr>
            <a:spLocks noChangeArrowheads="1"/>
          </p:cNvSpPr>
          <p:nvPr userDrawn="1"/>
        </p:nvSpPr>
        <p:spPr bwMode="ltGray">
          <a:xfrm>
            <a:off x="107950" y="2477692"/>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7" name="Rectangle 10"/>
          <p:cNvSpPr>
            <a:spLocks noChangeArrowheads="1"/>
          </p:cNvSpPr>
          <p:nvPr/>
        </p:nvSpPr>
        <p:spPr bwMode="auto">
          <a:xfrm>
            <a:off x="635001" y="2103835"/>
            <a:ext cx="31750" cy="789384"/>
          </a:xfrm>
          <a:prstGeom prst="rect">
            <a:avLst/>
          </a:prstGeom>
          <a:solidFill>
            <a:schemeClr val="bg2"/>
          </a:solidFill>
          <a:ln w="9525">
            <a:noFill/>
            <a:miter lim="800000"/>
            <a:headEnd/>
            <a:tailEnd/>
          </a:ln>
          <a:effectLst/>
        </p:spPr>
        <p:txBody>
          <a:bodyPr wrap="none" anchor="ctr"/>
          <a:lstStyle/>
          <a:p>
            <a:pPr>
              <a:defRPr/>
            </a:pPr>
            <a:endParaRPr lang="en-US" sz="1800"/>
          </a:p>
        </p:txBody>
      </p:sp>
      <p:sp>
        <p:nvSpPr>
          <p:cNvPr id="8" name="Rectangle 11"/>
          <p:cNvSpPr>
            <a:spLocks noChangeArrowheads="1"/>
          </p:cNvSpPr>
          <p:nvPr/>
        </p:nvSpPr>
        <p:spPr bwMode="auto">
          <a:xfrm flipV="1">
            <a:off x="315913" y="2720578"/>
            <a:ext cx="8693150" cy="4167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1800"/>
          </a:p>
        </p:txBody>
      </p:sp>
      <p:sp>
        <p:nvSpPr>
          <p:cNvPr id="9" name="Text Box 29"/>
          <p:cNvSpPr txBox="1">
            <a:spLocks noChangeArrowheads="1"/>
          </p:cNvSpPr>
          <p:nvPr userDrawn="1"/>
        </p:nvSpPr>
        <p:spPr bwMode="auto">
          <a:xfrm>
            <a:off x="6019800" y="113340"/>
            <a:ext cx="2989263" cy="646331"/>
          </a:xfrm>
          <a:prstGeom prst="rect">
            <a:avLst/>
          </a:prstGeom>
          <a:noFill/>
          <a:ln w="9525">
            <a:noFill/>
            <a:miter lim="800000"/>
            <a:headEnd/>
            <a:tailEnd/>
          </a:ln>
          <a:effectLst/>
        </p:spPr>
        <p:txBody>
          <a:bodyPr wrap="square">
            <a:spAutoFit/>
          </a:bodyPr>
          <a:lstStyle/>
          <a:p>
            <a:pPr>
              <a:spcBef>
                <a:spcPts val="0"/>
              </a:spcBef>
              <a:defRPr/>
            </a:pPr>
            <a:r>
              <a:rPr lang="en-US" sz="1800" dirty="0"/>
              <a:t>Sergey K</a:t>
            </a:r>
            <a:r>
              <a:rPr lang="en-US" sz="1800"/>
              <a:t>. Aityan</a:t>
            </a:r>
            <a:endParaRPr lang="en-US" sz="1800" dirty="0"/>
          </a:p>
          <a:p>
            <a:pPr>
              <a:spcBef>
                <a:spcPts val="0"/>
              </a:spcBef>
              <a:defRPr/>
            </a:pPr>
            <a:r>
              <a:rPr lang="en-US" sz="1800"/>
              <a:t>s.aityan@northeastern</a:t>
            </a:r>
            <a:r>
              <a:rPr lang="en-US" sz="1800" dirty="0"/>
              <a:t>.edu</a:t>
            </a:r>
          </a:p>
        </p:txBody>
      </p:sp>
      <p:sp>
        <p:nvSpPr>
          <p:cNvPr id="65548" name="Rectangle 12"/>
          <p:cNvSpPr>
            <a:spLocks noGrp="1" noChangeArrowheads="1"/>
          </p:cNvSpPr>
          <p:nvPr>
            <p:ph type="ctrTitle"/>
          </p:nvPr>
        </p:nvSpPr>
        <p:spPr>
          <a:xfrm>
            <a:off x="1524000" y="3095491"/>
            <a:ext cx="5564995" cy="598884"/>
          </a:xfrm>
        </p:spPr>
        <p:txBody>
          <a:bodyPr/>
          <a:lstStyle>
            <a:lvl1pPr>
              <a:defRPr sz="3200"/>
            </a:lvl1pPr>
          </a:lstStyle>
          <a:p>
            <a:r>
              <a:rPr lang="en-US" dirty="0"/>
              <a:t>Click to edit Master title style</a:t>
            </a:r>
          </a:p>
        </p:txBody>
      </p:sp>
      <p:sp>
        <p:nvSpPr>
          <p:cNvPr id="3" name="Text Box 29">
            <a:extLst>
              <a:ext uri="{FF2B5EF4-FFF2-40B4-BE49-F238E27FC236}">
                <a16:creationId xmlns:a16="http://schemas.microsoft.com/office/drawing/2014/main" id="{A64F5065-D737-E9BE-1E51-58481296AB41}"/>
              </a:ext>
            </a:extLst>
          </p:cNvPr>
          <p:cNvSpPr txBox="1">
            <a:spLocks noChangeArrowheads="1"/>
          </p:cNvSpPr>
          <p:nvPr userDrawn="1"/>
        </p:nvSpPr>
        <p:spPr bwMode="auto">
          <a:xfrm>
            <a:off x="1082676" y="1978942"/>
            <a:ext cx="7394573" cy="830997"/>
          </a:xfrm>
          <a:prstGeom prst="rect">
            <a:avLst/>
          </a:prstGeom>
          <a:noFill/>
          <a:ln w="9525">
            <a:noFill/>
            <a:miter lim="800000"/>
            <a:headEnd/>
            <a:tailEnd/>
          </a:ln>
          <a:effectLst/>
        </p:spPr>
        <p:txBody>
          <a:bodyPr wrap="square">
            <a:spAutoFit/>
          </a:bodyPr>
          <a:lstStyle/>
          <a:p>
            <a:r>
              <a:rPr lang="en-US" sz="4800" baseline="0">
                <a:solidFill>
                  <a:srgbClr val="333399"/>
                </a:solidFill>
              </a:rPr>
              <a:t>Artificial Neural </a:t>
            </a:r>
            <a:r>
              <a:rPr lang="en-US" sz="4800" baseline="0" dirty="0">
                <a:solidFill>
                  <a:srgbClr val="333399"/>
                </a:solidFill>
              </a:rPr>
              <a:t>Networks</a:t>
            </a:r>
          </a:p>
        </p:txBody>
      </p:sp>
      <p:pic>
        <p:nvPicPr>
          <p:cNvPr id="2" name="Picture 1">
            <a:extLst>
              <a:ext uri="{FF2B5EF4-FFF2-40B4-BE49-F238E27FC236}">
                <a16:creationId xmlns:a16="http://schemas.microsoft.com/office/drawing/2014/main" id="{92456850-AB26-F658-4BCE-ACAB9ECB156B}"/>
              </a:ext>
            </a:extLst>
          </p:cNvPr>
          <p:cNvPicPr>
            <a:picLocks noChangeAspect="1"/>
          </p:cNvPicPr>
          <p:nvPr userDrawn="1"/>
        </p:nvPicPr>
        <p:blipFill>
          <a:blip r:embed="rId2"/>
          <a:stretch>
            <a:fillRect/>
          </a:stretch>
        </p:blipFill>
        <p:spPr>
          <a:xfrm>
            <a:off x="166687" y="189691"/>
            <a:ext cx="2074864" cy="581794"/>
          </a:xfrm>
          <a:prstGeom prst="rect">
            <a:avLst/>
          </a:prstGeom>
        </p:spPr>
      </p:pic>
    </p:spTree>
    <p:extLst>
      <p:ext uri="{BB962C8B-B14F-4D97-AF65-F5344CB8AC3E}">
        <p14:creationId xmlns:p14="http://schemas.microsoft.com/office/powerpoint/2010/main" val="170326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065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35472" y="1047751"/>
            <a:ext cx="3984127" cy="3657600"/>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1047751"/>
            <a:ext cx="3984127" cy="3632665"/>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6081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28385" y="1114189"/>
            <a:ext cx="8182215" cy="1305162"/>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35472" y="2792489"/>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AB43A41-22AC-44C6-F385-3B4D3B2D5428}"/>
              </a:ext>
            </a:extLst>
          </p:cNvPr>
          <p:cNvSpPr>
            <a:spLocks noGrp="1"/>
          </p:cNvSpPr>
          <p:nvPr>
            <p:ph sz="half" idx="10"/>
          </p:nvPr>
        </p:nvSpPr>
        <p:spPr>
          <a:xfrm>
            <a:off x="4626473" y="2767555"/>
            <a:ext cx="3984127" cy="1912861"/>
          </a:xfrm>
        </p:spPr>
        <p:txBody>
          <a:bodyPr/>
          <a:lstStyle>
            <a:lvl1pPr>
              <a:defRPr sz="2000"/>
            </a:lvl1pPr>
            <a:lvl2pPr>
              <a:defRPr sz="2000"/>
            </a:lvl2pPr>
            <a:lvl3pPr>
              <a:defRPr sz="20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13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4563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226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37" name="Rectangle 25"/>
          <p:cNvSpPr>
            <a:spLocks noChangeArrowheads="1"/>
          </p:cNvSpPr>
          <p:nvPr userDrawn="1"/>
        </p:nvSpPr>
        <p:spPr bwMode="ltGray">
          <a:xfrm>
            <a:off x="398464" y="303610"/>
            <a:ext cx="668337" cy="355997"/>
          </a:xfrm>
          <a:prstGeom prst="rect">
            <a:avLst/>
          </a:prstGeom>
          <a:gradFill rotWithShape="0">
            <a:gsLst>
              <a:gs pos="0">
                <a:srgbClr val="9966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8" name="Rectangle 26"/>
          <p:cNvSpPr>
            <a:spLocks noChangeArrowheads="1"/>
          </p:cNvSpPr>
          <p:nvPr userDrawn="1"/>
        </p:nvSpPr>
        <p:spPr bwMode="ltGray">
          <a:xfrm>
            <a:off x="522288" y="608410"/>
            <a:ext cx="849312" cy="355997"/>
          </a:xfrm>
          <a:prstGeom prst="rect">
            <a:avLst/>
          </a:prstGeom>
          <a:gradFill rotWithShape="0">
            <a:gsLst>
              <a:gs pos="0">
                <a:srgbClr val="FF00FF"/>
              </a:gs>
              <a:gs pos="100000">
                <a:srgbClr val="FFFFFF"/>
              </a:gs>
            </a:gsLst>
            <a:lin ang="0" scaled="1"/>
          </a:gradFill>
          <a:ln w="9525">
            <a:noFill/>
            <a:miter lim="800000"/>
            <a:headEnd/>
            <a:tailEnd/>
          </a:ln>
          <a:effectLst/>
        </p:spPr>
        <p:txBody>
          <a:bodyPr wrap="none" anchor="ctr"/>
          <a:lstStyle/>
          <a:p>
            <a:pPr algn="ctr">
              <a:defRPr/>
            </a:pPr>
            <a:endParaRPr kumimoji="1" lang="en-US" sz="1800"/>
          </a:p>
        </p:txBody>
      </p:sp>
      <p:sp>
        <p:nvSpPr>
          <p:cNvPr id="64539" name="Rectangle 27"/>
          <p:cNvSpPr>
            <a:spLocks noChangeArrowheads="1"/>
          </p:cNvSpPr>
          <p:nvPr userDrawn="1"/>
        </p:nvSpPr>
        <p:spPr bwMode="ltGray">
          <a:xfrm>
            <a:off x="107950" y="553641"/>
            <a:ext cx="560388" cy="316706"/>
          </a:xfrm>
          <a:prstGeom prst="rect">
            <a:avLst/>
          </a:prstGeom>
          <a:gradFill rotWithShape="0">
            <a:gsLst>
              <a:gs pos="0">
                <a:srgbClr val="CCCC00"/>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64520" name="Rectangle 8"/>
          <p:cNvSpPr>
            <a:spLocks noChangeArrowheads="1"/>
          </p:cNvSpPr>
          <p:nvPr/>
        </p:nvSpPr>
        <p:spPr bwMode="gray">
          <a:xfrm>
            <a:off x="434976" y="776287"/>
            <a:ext cx="8226425" cy="2381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1800"/>
          </a:p>
        </p:txBody>
      </p:sp>
      <p:sp>
        <p:nvSpPr>
          <p:cNvPr id="1033" name="Rectangle 9"/>
          <p:cNvSpPr>
            <a:spLocks noGrp="1" noChangeArrowheads="1"/>
          </p:cNvSpPr>
          <p:nvPr>
            <p:ph type="title"/>
          </p:nvPr>
        </p:nvSpPr>
        <p:spPr bwMode="auto">
          <a:xfrm>
            <a:off x="1393827" y="285750"/>
            <a:ext cx="6723055"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34" name="Rectangle 10"/>
          <p:cNvSpPr>
            <a:spLocks noGrp="1" noChangeArrowheads="1"/>
          </p:cNvSpPr>
          <p:nvPr>
            <p:ph type="body" idx="1"/>
          </p:nvPr>
        </p:nvSpPr>
        <p:spPr bwMode="auto">
          <a:xfrm>
            <a:off x="434975" y="1098321"/>
            <a:ext cx="8251823" cy="345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4526" name="Text Box 14"/>
          <p:cNvSpPr txBox="1">
            <a:spLocks noChangeArrowheads="1"/>
          </p:cNvSpPr>
          <p:nvPr userDrawn="1"/>
        </p:nvSpPr>
        <p:spPr bwMode="auto">
          <a:xfrm>
            <a:off x="0" y="0"/>
            <a:ext cx="2286000" cy="323165"/>
          </a:xfrm>
          <a:prstGeom prst="rect">
            <a:avLst/>
          </a:prstGeom>
          <a:noFill/>
          <a:ln w="9525">
            <a:noFill/>
            <a:miter lim="800000"/>
            <a:headEnd/>
            <a:tailEnd/>
          </a:ln>
          <a:effectLst/>
        </p:spPr>
        <p:txBody>
          <a:bodyPr wrap="square">
            <a:spAutoFit/>
          </a:bodyPr>
          <a:lstStyle/>
          <a:p>
            <a:pPr>
              <a:spcBef>
                <a:spcPct val="50000"/>
              </a:spcBef>
              <a:defRPr/>
            </a:pPr>
            <a:r>
              <a:rPr lang="en-US" sz="1500"/>
              <a:t>Sergey Aityan</a:t>
            </a:r>
            <a:endParaRPr lang="en-US" sz="1500" dirty="0"/>
          </a:p>
        </p:txBody>
      </p:sp>
      <p:sp>
        <p:nvSpPr>
          <p:cNvPr id="64529" name="Text Box 17"/>
          <p:cNvSpPr txBox="1">
            <a:spLocks noChangeArrowheads="1"/>
          </p:cNvSpPr>
          <p:nvPr userDrawn="1"/>
        </p:nvSpPr>
        <p:spPr bwMode="auto">
          <a:xfrm>
            <a:off x="7543800" y="4862468"/>
            <a:ext cx="1371600" cy="300082"/>
          </a:xfrm>
          <a:prstGeom prst="rect">
            <a:avLst/>
          </a:prstGeom>
          <a:noFill/>
          <a:ln w="9525">
            <a:noFill/>
            <a:miter lim="800000"/>
            <a:headEnd/>
            <a:tailEnd/>
          </a:ln>
          <a:effectLst/>
        </p:spPr>
        <p:txBody>
          <a:bodyPr wrap="squar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r" eaLnBrk="1" hangingPunct="1">
              <a:spcBef>
                <a:spcPct val="50000"/>
              </a:spcBef>
            </a:pPr>
            <a:r>
              <a:rPr lang="en-US" altLang="en-US" sz="1350" dirty="0"/>
              <a:t>Slide </a:t>
            </a:r>
            <a:fld id="{67157EC5-6444-444D-B5D1-86515F90BDAD}" type="slidenum">
              <a:rPr lang="en-US" altLang="en-US" sz="1350"/>
              <a:pPr algn="r" eaLnBrk="1" hangingPunct="1">
                <a:spcBef>
                  <a:spcPct val="50000"/>
                </a:spcBef>
              </a:pPr>
              <a:t>‹#›</a:t>
            </a:fld>
            <a:r>
              <a:rPr lang="en-US" altLang="en-US" sz="1350" dirty="0"/>
              <a:t> / 54</a:t>
            </a:r>
          </a:p>
        </p:txBody>
      </p:sp>
      <p:sp>
        <p:nvSpPr>
          <p:cNvPr id="64530" name="Text Box 18"/>
          <p:cNvSpPr txBox="1">
            <a:spLocks noChangeArrowheads="1"/>
          </p:cNvSpPr>
          <p:nvPr userDrawn="1"/>
        </p:nvSpPr>
        <p:spPr bwMode="auto">
          <a:xfrm>
            <a:off x="125342" y="4879390"/>
            <a:ext cx="3379858" cy="300082"/>
          </a:xfrm>
          <a:prstGeom prst="rect">
            <a:avLst/>
          </a:prstGeom>
          <a:noFill/>
          <a:ln w="9525">
            <a:noFill/>
            <a:miter lim="800000"/>
            <a:headEnd/>
            <a:tailEnd/>
          </a:ln>
          <a:effectLst/>
        </p:spPr>
        <p:txBody>
          <a:bodyPr wrap="square">
            <a:spAutoFit/>
          </a:bodyPr>
          <a:lstStyle/>
          <a:p>
            <a:pPr>
              <a:spcBef>
                <a:spcPct val="50000"/>
              </a:spcBef>
              <a:defRPr/>
            </a:pPr>
            <a:r>
              <a:rPr lang="en-US" sz="1350"/>
              <a:t>Artificial Neural </a:t>
            </a:r>
            <a:r>
              <a:rPr lang="en-US" sz="1350" dirty="0"/>
              <a:t>Networks</a:t>
            </a:r>
          </a:p>
        </p:txBody>
      </p:sp>
      <p:sp>
        <p:nvSpPr>
          <p:cNvPr id="64532" name="Rectangle 20"/>
          <p:cNvSpPr>
            <a:spLocks noChangeArrowheads="1"/>
          </p:cNvSpPr>
          <p:nvPr userDrawn="1"/>
        </p:nvSpPr>
        <p:spPr bwMode="auto">
          <a:xfrm>
            <a:off x="2971800" y="4861524"/>
            <a:ext cx="4364977" cy="300082"/>
          </a:xfrm>
          <a:prstGeom prst="rect">
            <a:avLst/>
          </a:prstGeom>
          <a:noFill/>
          <a:ln w="9525">
            <a:noFill/>
            <a:miter lim="800000"/>
            <a:headEnd/>
            <a:tailEnd/>
          </a:ln>
          <a:effectLst/>
        </p:spPr>
        <p:txBody>
          <a:bodyPr wrap="none">
            <a:spAutoFit/>
          </a:bodyPr>
          <a:lstStyle/>
          <a:p>
            <a:pPr>
              <a:defRPr/>
            </a:pPr>
            <a:r>
              <a:rPr lang="en-US" sz="1350" dirty="0"/>
              <a:t>Chapter 15 – More Convolutions and Transfer Learning</a:t>
            </a:r>
          </a:p>
        </p:txBody>
      </p:sp>
      <p:sp>
        <p:nvSpPr>
          <p:cNvPr id="64533" name="Line 21"/>
          <p:cNvSpPr>
            <a:spLocks noChangeShapeType="1"/>
          </p:cNvSpPr>
          <p:nvPr userDrawn="1"/>
        </p:nvSpPr>
        <p:spPr bwMode="auto">
          <a:xfrm>
            <a:off x="152400" y="4901453"/>
            <a:ext cx="8686800" cy="0"/>
          </a:xfrm>
          <a:prstGeom prst="line">
            <a:avLst/>
          </a:prstGeom>
          <a:noFill/>
          <a:ln w="9525">
            <a:solidFill>
              <a:schemeClr val="tx1"/>
            </a:solidFill>
            <a:miter lim="800000"/>
            <a:headEnd/>
            <a:tailEnd/>
          </a:ln>
          <a:effectLst/>
        </p:spPr>
        <p:txBody>
          <a:bodyPr wrap="none"/>
          <a:lstStyle/>
          <a:p>
            <a:pPr>
              <a:defRPr/>
            </a:pPr>
            <a:endParaRPr lang="en-US" sz="1800"/>
          </a:p>
        </p:txBody>
      </p:sp>
      <p:cxnSp>
        <p:nvCxnSpPr>
          <p:cNvPr id="3" name="Straight Connector 2"/>
          <p:cNvCxnSpPr/>
          <p:nvPr userDrawn="1"/>
        </p:nvCxnSpPr>
        <p:spPr bwMode="auto">
          <a:xfrm>
            <a:off x="732631" y="228601"/>
            <a:ext cx="0" cy="735806"/>
          </a:xfrm>
          <a:prstGeom prst="line">
            <a:avLst/>
          </a:prstGeom>
          <a:solidFill>
            <a:schemeClr val="accent1"/>
          </a:solidFill>
          <a:ln w="25400" cap="flat" cmpd="sng" algn="ctr">
            <a:solidFill>
              <a:schemeClr val="tx1"/>
            </a:solidFill>
            <a:prstDash val="solid"/>
            <a:miter lim="800000"/>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80" r:id="rId1"/>
    <p:sldLayoutId id="2147483679" r:id="rId2"/>
    <p:sldLayoutId id="2147483681" r:id="rId3"/>
    <p:sldLayoutId id="2147483682" r:id="rId4"/>
    <p:sldLayoutId id="2147483675" r:id="rId5"/>
    <p:sldLayoutId id="2147483674" r:id="rId6"/>
  </p:sldLayoutIdLst>
  <p:txStyles>
    <p:titleStyle>
      <a:lvl1pPr algn="l" rtl="0" eaLnBrk="0" fontAlgn="base" hangingPunct="0">
        <a:spcBef>
          <a:spcPct val="0"/>
        </a:spcBef>
        <a:spcAft>
          <a:spcPct val="0"/>
        </a:spcAft>
        <a:defRPr sz="30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ahoma" pitchFamily="34" charset="0"/>
        </a:defRPr>
      </a:lvl2pPr>
      <a:lvl3pPr algn="l" rtl="0" eaLnBrk="0" fontAlgn="base" hangingPunct="0">
        <a:spcBef>
          <a:spcPct val="0"/>
        </a:spcBef>
        <a:spcAft>
          <a:spcPct val="0"/>
        </a:spcAft>
        <a:defRPr sz="2400">
          <a:solidFill>
            <a:schemeClr val="tx2"/>
          </a:solidFill>
          <a:latin typeface="Tahoma" pitchFamily="34" charset="0"/>
        </a:defRPr>
      </a:lvl3pPr>
      <a:lvl4pPr algn="l" rtl="0" eaLnBrk="0" fontAlgn="base" hangingPunct="0">
        <a:spcBef>
          <a:spcPct val="0"/>
        </a:spcBef>
        <a:spcAft>
          <a:spcPct val="0"/>
        </a:spcAft>
        <a:defRPr sz="2400">
          <a:solidFill>
            <a:schemeClr val="tx2"/>
          </a:solidFill>
          <a:latin typeface="Tahoma" pitchFamily="34" charset="0"/>
        </a:defRPr>
      </a:lvl4pPr>
      <a:lvl5pPr algn="l" rtl="0" eaLnBrk="0" fontAlgn="base" hangingPunct="0">
        <a:spcBef>
          <a:spcPct val="0"/>
        </a:spcBef>
        <a:spcAft>
          <a:spcPct val="0"/>
        </a:spcAft>
        <a:defRPr sz="2400">
          <a:solidFill>
            <a:schemeClr val="tx2"/>
          </a:solidFill>
          <a:latin typeface="Tahoma" pitchFamily="34" charset="0"/>
        </a:defRPr>
      </a:lvl5pPr>
      <a:lvl6pPr marL="342900" algn="l" rtl="0" fontAlgn="base">
        <a:spcBef>
          <a:spcPct val="0"/>
        </a:spcBef>
        <a:spcAft>
          <a:spcPct val="0"/>
        </a:spcAft>
        <a:defRPr sz="2400">
          <a:solidFill>
            <a:schemeClr val="tx2"/>
          </a:solidFill>
          <a:latin typeface="Tahoma" pitchFamily="34" charset="0"/>
        </a:defRPr>
      </a:lvl6pPr>
      <a:lvl7pPr marL="685800" algn="l" rtl="0" fontAlgn="base">
        <a:spcBef>
          <a:spcPct val="0"/>
        </a:spcBef>
        <a:spcAft>
          <a:spcPct val="0"/>
        </a:spcAft>
        <a:defRPr sz="2400">
          <a:solidFill>
            <a:schemeClr val="tx2"/>
          </a:solidFill>
          <a:latin typeface="Tahoma" pitchFamily="34" charset="0"/>
        </a:defRPr>
      </a:lvl7pPr>
      <a:lvl8pPr marL="1028700" algn="l" rtl="0" fontAlgn="base">
        <a:spcBef>
          <a:spcPct val="0"/>
        </a:spcBef>
        <a:spcAft>
          <a:spcPct val="0"/>
        </a:spcAft>
        <a:defRPr sz="2400">
          <a:solidFill>
            <a:schemeClr val="tx2"/>
          </a:solidFill>
          <a:latin typeface="Tahoma" pitchFamily="34" charset="0"/>
        </a:defRPr>
      </a:lvl8pPr>
      <a:lvl9pPr marL="1371600" algn="l" rtl="0" fontAlgn="base">
        <a:spcBef>
          <a:spcPct val="0"/>
        </a:spcBef>
        <a:spcAft>
          <a:spcPct val="0"/>
        </a:spcAft>
        <a:defRPr sz="2400">
          <a:solidFill>
            <a:schemeClr val="tx2"/>
          </a:solidFill>
          <a:latin typeface="Tahoma" pitchFamily="34" charset="0"/>
        </a:defRPr>
      </a:lvl9pPr>
    </p:titleStyle>
    <p:body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hyperlink" Target="https://www.amazon.de/Deep-Learning-Adaptive-Computation-Machine/dp/0262035618/ref=sr_1_1?s=books-intl-de&amp;ie=UTF8&amp;qid=1523873635&amp;sr=1-1&amp;keywords=deep+learning" TargetMode="External"/><Relationship Id="rId2" Type="http://schemas.openxmlformats.org/officeDocument/2006/relationships/hyperlink" Target="https://www.amazon.de/Hands-Machine-Learning-Scikit-Learn-TensorFlow/dp/1491962291/ref=sr_1_sc_1?s=books-intl-de&amp;ie=UTF8&amp;qid=1523873619&amp;sr=1-1-spell&amp;keywords=hands+on+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9E604-8283-D528-6AE1-DF7AA78E7DB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C7221E-5B6B-1739-E516-86F99256DD0E}"/>
              </a:ext>
            </a:extLst>
          </p:cNvPr>
          <p:cNvSpPr>
            <a:spLocks noGrp="1"/>
          </p:cNvSpPr>
          <p:nvPr>
            <p:ph type="ctrTitle"/>
          </p:nvPr>
        </p:nvSpPr>
        <p:spPr>
          <a:xfrm>
            <a:off x="1143000" y="3409950"/>
            <a:ext cx="6934200" cy="533400"/>
          </a:xfrm>
        </p:spPr>
        <p:txBody>
          <a:bodyPr/>
          <a:lstStyle/>
          <a:p>
            <a:pPr marL="2520950" indent="-2520950"/>
            <a:r>
              <a:rPr lang="en-US" dirty="0"/>
              <a:t>Chapter 15 – More Convolutions and Transfer Learning</a:t>
            </a:r>
          </a:p>
        </p:txBody>
      </p:sp>
    </p:spTree>
    <p:extLst>
      <p:ext uri="{BB962C8B-B14F-4D97-AF65-F5344CB8AC3E}">
        <p14:creationId xmlns:p14="http://schemas.microsoft.com/office/powerpoint/2010/main" val="400944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5C8A-A86C-7441-5C9B-F423AC262847}"/>
              </a:ext>
            </a:extLst>
          </p:cNvPr>
          <p:cNvSpPr>
            <a:spLocks noGrp="1"/>
          </p:cNvSpPr>
          <p:nvPr>
            <p:ph type="title"/>
          </p:nvPr>
        </p:nvSpPr>
        <p:spPr>
          <a:xfrm>
            <a:off x="457221" y="285750"/>
            <a:ext cx="8686780" cy="490538"/>
          </a:xfrm>
          <a:solidFill>
            <a:schemeClr val="bg1"/>
          </a:solidFill>
        </p:spPr>
        <p:txBody>
          <a:bodyPr/>
          <a:lstStyle/>
          <a:p>
            <a:r>
              <a:rPr lang="en-US" dirty="0"/>
              <a:t>Normal Convolution: 12x12x3 –&gt; 5x5x3 –&gt; 8x8x1 </a:t>
            </a:r>
          </a:p>
        </p:txBody>
      </p:sp>
      <p:sp>
        <p:nvSpPr>
          <p:cNvPr id="4" name="TextBox 3">
            <a:extLst>
              <a:ext uri="{FF2B5EF4-FFF2-40B4-BE49-F238E27FC236}">
                <a16:creationId xmlns:a16="http://schemas.microsoft.com/office/drawing/2014/main" id="{86974D52-D62C-46C0-98BD-3A1BEA9DFBD9}"/>
              </a:ext>
            </a:extLst>
          </p:cNvPr>
          <p:cNvSpPr txBox="1"/>
          <p:nvPr/>
        </p:nvSpPr>
        <p:spPr>
          <a:xfrm>
            <a:off x="5315730" y="3733006"/>
            <a:ext cx="3523467" cy="646331"/>
          </a:xfrm>
          <a:prstGeom prst="rect">
            <a:avLst/>
          </a:prstGeom>
          <a:noFill/>
        </p:spPr>
        <p:txBody>
          <a:bodyPr wrap="square" rtlCol="0">
            <a:spAutoFit/>
          </a:bodyPr>
          <a:lstStyle/>
          <a:p>
            <a:r>
              <a:rPr lang="en-US" dirty="0"/>
              <a:t>Size of the convoluted image is (12-5+1)x(12-5+1)x1</a:t>
            </a:r>
          </a:p>
        </p:txBody>
      </p:sp>
      <p:sp>
        <p:nvSpPr>
          <p:cNvPr id="10" name="TextBox 9">
            <a:extLst>
              <a:ext uri="{FF2B5EF4-FFF2-40B4-BE49-F238E27FC236}">
                <a16:creationId xmlns:a16="http://schemas.microsoft.com/office/drawing/2014/main" id="{FE996CCD-817B-44D1-3A17-95B0DFB91447}"/>
              </a:ext>
            </a:extLst>
          </p:cNvPr>
          <p:cNvSpPr txBox="1"/>
          <p:nvPr/>
        </p:nvSpPr>
        <p:spPr>
          <a:xfrm>
            <a:off x="3469984" y="2433638"/>
            <a:ext cx="398628" cy="461665"/>
          </a:xfrm>
          <a:prstGeom prst="rect">
            <a:avLst/>
          </a:prstGeom>
          <a:noFill/>
        </p:spPr>
        <p:txBody>
          <a:bodyPr wrap="square" rtlCol="0">
            <a:spAutoFit/>
          </a:bodyPr>
          <a:lstStyle/>
          <a:p>
            <a:r>
              <a:rPr lang="en-US" sz="2400" dirty="0"/>
              <a:t>*</a:t>
            </a:r>
          </a:p>
        </p:txBody>
      </p:sp>
      <p:sp>
        <p:nvSpPr>
          <p:cNvPr id="11" name="TextBox 10">
            <a:extLst>
              <a:ext uri="{FF2B5EF4-FFF2-40B4-BE49-F238E27FC236}">
                <a16:creationId xmlns:a16="http://schemas.microsoft.com/office/drawing/2014/main" id="{1CECBF76-0CEB-FAFB-9F99-3FF239F4C269}"/>
              </a:ext>
            </a:extLst>
          </p:cNvPr>
          <p:cNvSpPr txBox="1"/>
          <p:nvPr/>
        </p:nvSpPr>
        <p:spPr>
          <a:xfrm>
            <a:off x="5606330" y="2324326"/>
            <a:ext cx="398628" cy="461665"/>
          </a:xfrm>
          <a:prstGeom prst="rect">
            <a:avLst/>
          </a:prstGeom>
          <a:noFill/>
        </p:spPr>
        <p:txBody>
          <a:bodyPr wrap="square" rtlCol="0">
            <a:spAutoFit/>
          </a:bodyPr>
          <a:lstStyle/>
          <a:p>
            <a:r>
              <a:rPr lang="en-US" sz="2400" dirty="0"/>
              <a:t>=</a:t>
            </a:r>
          </a:p>
        </p:txBody>
      </p:sp>
      <p:grpSp>
        <p:nvGrpSpPr>
          <p:cNvPr id="327" name="Group 326">
            <a:extLst>
              <a:ext uri="{FF2B5EF4-FFF2-40B4-BE49-F238E27FC236}">
                <a16:creationId xmlns:a16="http://schemas.microsoft.com/office/drawing/2014/main" id="{D4AD6E3C-B64B-38B5-2C12-1DF644D0F69E}"/>
              </a:ext>
            </a:extLst>
          </p:cNvPr>
          <p:cNvGrpSpPr/>
          <p:nvPr/>
        </p:nvGrpSpPr>
        <p:grpSpPr>
          <a:xfrm>
            <a:off x="6172200" y="1200150"/>
            <a:ext cx="1424534" cy="2297943"/>
            <a:chOff x="6172200" y="1200150"/>
            <a:chExt cx="1424534" cy="2297943"/>
          </a:xfrm>
        </p:grpSpPr>
        <p:sp>
          <p:nvSpPr>
            <p:cNvPr id="15" name="TextBox 14">
              <a:extLst>
                <a:ext uri="{FF2B5EF4-FFF2-40B4-BE49-F238E27FC236}">
                  <a16:creationId xmlns:a16="http://schemas.microsoft.com/office/drawing/2014/main" id="{72EC82B4-938E-B763-0C62-CA8E873AFED6}"/>
                </a:ext>
              </a:extLst>
            </p:cNvPr>
            <p:cNvSpPr txBox="1"/>
            <p:nvPr/>
          </p:nvSpPr>
          <p:spPr>
            <a:xfrm>
              <a:off x="6172200" y="1200150"/>
              <a:ext cx="1424534" cy="646331"/>
            </a:xfrm>
            <a:prstGeom prst="rect">
              <a:avLst/>
            </a:prstGeom>
            <a:noFill/>
          </p:spPr>
          <p:txBody>
            <a:bodyPr wrap="square" rtlCol="0">
              <a:spAutoFit/>
            </a:bodyPr>
            <a:lstStyle/>
            <a:p>
              <a:pPr algn="ctr"/>
              <a:r>
                <a:rPr lang="en-US" dirty="0"/>
                <a:t>Convoluted image</a:t>
              </a:r>
            </a:p>
          </p:txBody>
        </p:sp>
        <p:sp>
          <p:nvSpPr>
            <p:cNvPr id="117" name="TextBox 116">
              <a:extLst>
                <a:ext uri="{FF2B5EF4-FFF2-40B4-BE49-F238E27FC236}">
                  <a16:creationId xmlns:a16="http://schemas.microsoft.com/office/drawing/2014/main" id="{3C65B79A-3C98-3C9C-452E-EE9C92372265}"/>
                </a:ext>
              </a:extLst>
            </p:cNvPr>
            <p:cNvSpPr txBox="1"/>
            <p:nvPr/>
          </p:nvSpPr>
          <p:spPr>
            <a:xfrm>
              <a:off x="6363603" y="3128761"/>
              <a:ext cx="1113384" cy="369332"/>
            </a:xfrm>
            <a:prstGeom prst="rect">
              <a:avLst/>
            </a:prstGeom>
            <a:noFill/>
          </p:spPr>
          <p:txBody>
            <a:bodyPr wrap="square" rtlCol="0">
              <a:spAutoFit/>
            </a:bodyPr>
            <a:lstStyle/>
            <a:p>
              <a:r>
                <a:rPr lang="en-US" dirty="0"/>
                <a:t>8 x 8 x 1</a:t>
              </a:r>
            </a:p>
          </p:txBody>
        </p:sp>
        <p:grpSp>
          <p:nvGrpSpPr>
            <p:cNvPr id="326" name="Group 325">
              <a:extLst>
                <a:ext uri="{FF2B5EF4-FFF2-40B4-BE49-F238E27FC236}">
                  <a16:creationId xmlns:a16="http://schemas.microsoft.com/office/drawing/2014/main" id="{5503A6E3-AD1E-7C90-326D-97A5589A404D}"/>
                </a:ext>
              </a:extLst>
            </p:cNvPr>
            <p:cNvGrpSpPr/>
            <p:nvPr/>
          </p:nvGrpSpPr>
          <p:grpSpPr>
            <a:xfrm>
              <a:off x="6232322" y="1900716"/>
              <a:ext cx="1319030" cy="1235715"/>
              <a:chOff x="6232322" y="1900716"/>
              <a:chExt cx="1319030" cy="1235715"/>
            </a:xfrm>
          </p:grpSpPr>
          <p:sp>
            <p:nvSpPr>
              <p:cNvPr id="130" name="TextBox 129">
                <a:extLst>
                  <a:ext uri="{FF2B5EF4-FFF2-40B4-BE49-F238E27FC236}">
                    <a16:creationId xmlns:a16="http://schemas.microsoft.com/office/drawing/2014/main" id="{A4DB002D-DFA9-A90D-D261-F5D52B5B2349}"/>
                  </a:ext>
                </a:extLst>
              </p:cNvPr>
              <p:cNvSpPr txBox="1"/>
              <p:nvPr/>
            </p:nvSpPr>
            <p:spPr>
              <a:xfrm>
                <a:off x="6248551" y="1900716"/>
                <a:ext cx="189465" cy="230832"/>
              </a:xfrm>
              <a:prstGeom prst="rect">
                <a:avLst/>
              </a:prstGeom>
              <a:solidFill>
                <a:schemeClr val="accent6">
                  <a:lumMod val="60000"/>
                  <a:lumOff val="40000"/>
                </a:schemeClr>
              </a:solidFill>
            </p:spPr>
            <p:txBody>
              <a:bodyPr wrap="square" lIns="0" tIns="45720" rIns="0" bIns="45720" rtlCol="0">
                <a:spAutoFit/>
              </a:bodyPr>
              <a:lstStyle/>
              <a:p>
                <a:pPr algn="ctr"/>
                <a:r>
                  <a:rPr lang="en-US" sz="900" dirty="0"/>
                  <a:t>c</a:t>
                </a:r>
                <a:r>
                  <a:rPr lang="en-US" sz="900" b="0" dirty="0">
                    <a:solidFill>
                      <a:schemeClr val="tx1"/>
                    </a:solidFill>
                    <a:latin typeface="+mn-lt"/>
                  </a:rPr>
                  <a:t>₁₁</a:t>
                </a:r>
                <a:endParaRPr lang="en-US" sz="900" dirty="0"/>
              </a:p>
            </p:txBody>
          </p:sp>
          <p:grpSp>
            <p:nvGrpSpPr>
              <p:cNvPr id="151" name="Group 150">
                <a:extLst>
                  <a:ext uri="{FF2B5EF4-FFF2-40B4-BE49-F238E27FC236}">
                    <a16:creationId xmlns:a16="http://schemas.microsoft.com/office/drawing/2014/main" id="{7FD0BDBE-E7EB-A121-7C4A-BA5EFC8376FD}"/>
                  </a:ext>
                </a:extLst>
              </p:cNvPr>
              <p:cNvGrpSpPr/>
              <p:nvPr/>
            </p:nvGrpSpPr>
            <p:grpSpPr>
              <a:xfrm>
                <a:off x="6232322" y="1939919"/>
                <a:ext cx="1319030" cy="1196512"/>
                <a:chOff x="6232322" y="1939919"/>
                <a:chExt cx="1319030" cy="1196512"/>
              </a:xfrm>
            </p:grpSpPr>
            <p:sp>
              <p:nvSpPr>
                <p:cNvPr id="119" name="Rectangle 118">
                  <a:extLst>
                    <a:ext uri="{FF2B5EF4-FFF2-40B4-BE49-F238E27FC236}">
                      <a16:creationId xmlns:a16="http://schemas.microsoft.com/office/drawing/2014/main" id="{08C7FBCF-A1AE-AA77-76A9-1C598C8AC309}"/>
                    </a:ext>
                  </a:extLst>
                </p:cNvPr>
                <p:cNvSpPr/>
                <p:nvPr/>
              </p:nvSpPr>
              <p:spPr bwMode="auto">
                <a:xfrm>
                  <a:off x="6236890" y="1939919"/>
                  <a:ext cx="1311544" cy="1196512"/>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45" name="Group 144">
                  <a:extLst>
                    <a:ext uri="{FF2B5EF4-FFF2-40B4-BE49-F238E27FC236}">
                      <a16:creationId xmlns:a16="http://schemas.microsoft.com/office/drawing/2014/main" id="{0E68E268-57D7-AC0D-97B1-4BDDE3D57383}"/>
                    </a:ext>
                  </a:extLst>
                </p:cNvPr>
                <p:cNvGrpSpPr/>
                <p:nvPr/>
              </p:nvGrpSpPr>
              <p:grpSpPr>
                <a:xfrm>
                  <a:off x="6410049" y="1946726"/>
                  <a:ext cx="985452" cy="1172584"/>
                  <a:chOff x="6410049" y="1975628"/>
                  <a:chExt cx="1036626" cy="1143681"/>
                </a:xfrm>
              </p:grpSpPr>
              <p:cxnSp>
                <p:nvCxnSpPr>
                  <p:cNvPr id="122" name="Straight Connector 121">
                    <a:extLst>
                      <a:ext uri="{FF2B5EF4-FFF2-40B4-BE49-F238E27FC236}">
                        <a16:creationId xmlns:a16="http://schemas.microsoft.com/office/drawing/2014/main" id="{FDDD80F0-1026-5BF5-0999-F8C628447A45}"/>
                      </a:ext>
                    </a:extLst>
                  </p:cNvPr>
                  <p:cNvCxnSpPr>
                    <a:cxnSpLocks/>
                  </p:cNvCxnSpPr>
                  <p:nvPr/>
                </p:nvCxnSpPr>
                <p:spPr bwMode="auto">
                  <a:xfrm rot="5400000">
                    <a:off x="6253752" y="2548362"/>
                    <a:ext cx="114189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23" name="Straight Connector 122">
                    <a:extLst>
                      <a:ext uri="{FF2B5EF4-FFF2-40B4-BE49-F238E27FC236}">
                        <a16:creationId xmlns:a16="http://schemas.microsoft.com/office/drawing/2014/main" id="{535B292D-2CBE-EED0-2A2D-84286B64B586}"/>
                      </a:ext>
                    </a:extLst>
                  </p:cNvPr>
                  <p:cNvCxnSpPr>
                    <a:cxnSpLocks/>
                  </p:cNvCxnSpPr>
                  <p:nvPr/>
                </p:nvCxnSpPr>
                <p:spPr bwMode="auto">
                  <a:xfrm rot="5400000">
                    <a:off x="6046427" y="2548362"/>
                    <a:ext cx="114189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24" name="Straight Connector 123">
                    <a:extLst>
                      <a:ext uri="{FF2B5EF4-FFF2-40B4-BE49-F238E27FC236}">
                        <a16:creationId xmlns:a16="http://schemas.microsoft.com/office/drawing/2014/main" id="{D203F97E-3DEF-C02F-F29C-89E3ABB491BD}"/>
                      </a:ext>
                    </a:extLst>
                  </p:cNvPr>
                  <p:cNvCxnSpPr>
                    <a:cxnSpLocks/>
                  </p:cNvCxnSpPr>
                  <p:nvPr/>
                </p:nvCxnSpPr>
                <p:spPr bwMode="auto">
                  <a:xfrm rot="5400000">
                    <a:off x="5839102" y="2548362"/>
                    <a:ext cx="114189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36" name="Straight Connector 135">
                    <a:extLst>
                      <a:ext uri="{FF2B5EF4-FFF2-40B4-BE49-F238E27FC236}">
                        <a16:creationId xmlns:a16="http://schemas.microsoft.com/office/drawing/2014/main" id="{E33EC7BE-BEFA-F83D-40CE-2F07A7C1EF88}"/>
                      </a:ext>
                    </a:extLst>
                  </p:cNvPr>
                  <p:cNvCxnSpPr>
                    <a:cxnSpLocks/>
                  </p:cNvCxnSpPr>
                  <p:nvPr/>
                </p:nvCxnSpPr>
                <p:spPr bwMode="auto">
                  <a:xfrm rot="5400000">
                    <a:off x="6875728" y="2546575"/>
                    <a:ext cx="114189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37" name="Straight Connector 136">
                    <a:extLst>
                      <a:ext uri="{FF2B5EF4-FFF2-40B4-BE49-F238E27FC236}">
                        <a16:creationId xmlns:a16="http://schemas.microsoft.com/office/drawing/2014/main" id="{3B8C21B3-BC2E-5342-F745-99566B5965DE}"/>
                      </a:ext>
                    </a:extLst>
                  </p:cNvPr>
                  <p:cNvCxnSpPr>
                    <a:cxnSpLocks/>
                  </p:cNvCxnSpPr>
                  <p:nvPr/>
                </p:nvCxnSpPr>
                <p:spPr bwMode="auto">
                  <a:xfrm rot="5400000">
                    <a:off x="6668402" y="2546575"/>
                    <a:ext cx="114189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38" name="Straight Connector 137">
                    <a:extLst>
                      <a:ext uri="{FF2B5EF4-FFF2-40B4-BE49-F238E27FC236}">
                        <a16:creationId xmlns:a16="http://schemas.microsoft.com/office/drawing/2014/main" id="{C206C1FC-E043-E0B1-EA5D-DABF8B16D183}"/>
                      </a:ext>
                    </a:extLst>
                  </p:cNvPr>
                  <p:cNvCxnSpPr>
                    <a:cxnSpLocks/>
                  </p:cNvCxnSpPr>
                  <p:nvPr/>
                </p:nvCxnSpPr>
                <p:spPr bwMode="auto">
                  <a:xfrm rot="5400000">
                    <a:off x="6461077" y="2546575"/>
                    <a:ext cx="114189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50" name="Group 149">
                  <a:extLst>
                    <a:ext uri="{FF2B5EF4-FFF2-40B4-BE49-F238E27FC236}">
                      <a16:creationId xmlns:a16="http://schemas.microsoft.com/office/drawing/2014/main" id="{A3BCB1A6-6895-D489-7C8C-2591E00D0EE6}"/>
                    </a:ext>
                  </a:extLst>
                </p:cNvPr>
                <p:cNvGrpSpPr/>
                <p:nvPr/>
              </p:nvGrpSpPr>
              <p:grpSpPr>
                <a:xfrm>
                  <a:off x="6232322" y="2119023"/>
                  <a:ext cx="1319030" cy="862574"/>
                  <a:chOff x="6222697" y="2099772"/>
                  <a:chExt cx="1319030" cy="837691"/>
                </a:xfrm>
              </p:grpSpPr>
              <p:cxnSp>
                <p:nvCxnSpPr>
                  <p:cNvPr id="125" name="Straight Connector 124">
                    <a:extLst>
                      <a:ext uri="{FF2B5EF4-FFF2-40B4-BE49-F238E27FC236}">
                        <a16:creationId xmlns:a16="http://schemas.microsoft.com/office/drawing/2014/main" id="{7AD44ECC-6E68-8D2C-88AA-F2DBD30F1E0A}"/>
                      </a:ext>
                    </a:extLst>
                  </p:cNvPr>
                  <p:cNvCxnSpPr/>
                  <p:nvPr/>
                </p:nvCxnSpPr>
                <p:spPr bwMode="auto">
                  <a:xfrm>
                    <a:off x="6222697" y="2099772"/>
                    <a:ext cx="131154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26" name="Straight Connector 125">
                    <a:extLst>
                      <a:ext uri="{FF2B5EF4-FFF2-40B4-BE49-F238E27FC236}">
                        <a16:creationId xmlns:a16="http://schemas.microsoft.com/office/drawing/2014/main" id="{538B4980-5CFD-9B45-BB59-7B356995C409}"/>
                      </a:ext>
                    </a:extLst>
                  </p:cNvPr>
                  <p:cNvCxnSpPr/>
                  <p:nvPr/>
                </p:nvCxnSpPr>
                <p:spPr bwMode="auto">
                  <a:xfrm>
                    <a:off x="6222698" y="2267310"/>
                    <a:ext cx="131154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27" name="Straight Connector 126">
                    <a:extLst>
                      <a:ext uri="{FF2B5EF4-FFF2-40B4-BE49-F238E27FC236}">
                        <a16:creationId xmlns:a16="http://schemas.microsoft.com/office/drawing/2014/main" id="{5406ADEC-D670-8051-5FFE-BC4A6AB6CBD4}"/>
                      </a:ext>
                    </a:extLst>
                  </p:cNvPr>
                  <p:cNvCxnSpPr/>
                  <p:nvPr/>
                </p:nvCxnSpPr>
                <p:spPr bwMode="auto">
                  <a:xfrm>
                    <a:off x="6222698" y="2434848"/>
                    <a:ext cx="131154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47" name="Straight Connector 146">
                    <a:extLst>
                      <a:ext uri="{FF2B5EF4-FFF2-40B4-BE49-F238E27FC236}">
                        <a16:creationId xmlns:a16="http://schemas.microsoft.com/office/drawing/2014/main" id="{435C8227-857E-D20C-DBA0-686E9D20A04E}"/>
                      </a:ext>
                    </a:extLst>
                  </p:cNvPr>
                  <p:cNvCxnSpPr/>
                  <p:nvPr/>
                </p:nvCxnSpPr>
                <p:spPr bwMode="auto">
                  <a:xfrm>
                    <a:off x="6230182" y="2602386"/>
                    <a:ext cx="131154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48" name="Straight Connector 147">
                    <a:extLst>
                      <a:ext uri="{FF2B5EF4-FFF2-40B4-BE49-F238E27FC236}">
                        <a16:creationId xmlns:a16="http://schemas.microsoft.com/office/drawing/2014/main" id="{FA2F0F31-14F4-8989-12F0-68B75B12F29E}"/>
                      </a:ext>
                    </a:extLst>
                  </p:cNvPr>
                  <p:cNvCxnSpPr/>
                  <p:nvPr/>
                </p:nvCxnSpPr>
                <p:spPr bwMode="auto">
                  <a:xfrm>
                    <a:off x="6230183" y="2769924"/>
                    <a:ext cx="131154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49" name="Straight Connector 148">
                    <a:extLst>
                      <a:ext uri="{FF2B5EF4-FFF2-40B4-BE49-F238E27FC236}">
                        <a16:creationId xmlns:a16="http://schemas.microsoft.com/office/drawing/2014/main" id="{501140AE-B061-DCE6-EB2A-991A088D51F5}"/>
                      </a:ext>
                    </a:extLst>
                  </p:cNvPr>
                  <p:cNvCxnSpPr/>
                  <p:nvPr/>
                </p:nvCxnSpPr>
                <p:spPr bwMode="auto">
                  <a:xfrm>
                    <a:off x="6230183" y="2937463"/>
                    <a:ext cx="131154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grpSp>
      <p:grpSp>
        <p:nvGrpSpPr>
          <p:cNvPr id="328" name="Group 327">
            <a:extLst>
              <a:ext uri="{FF2B5EF4-FFF2-40B4-BE49-F238E27FC236}">
                <a16:creationId xmlns:a16="http://schemas.microsoft.com/office/drawing/2014/main" id="{59FB484D-5118-0F41-6A09-779EC898AD33}"/>
              </a:ext>
            </a:extLst>
          </p:cNvPr>
          <p:cNvGrpSpPr/>
          <p:nvPr/>
        </p:nvGrpSpPr>
        <p:grpSpPr>
          <a:xfrm>
            <a:off x="4106668" y="1604548"/>
            <a:ext cx="1212026" cy="1968877"/>
            <a:chOff x="4106668" y="1604548"/>
            <a:chExt cx="1212026" cy="1968877"/>
          </a:xfrm>
        </p:grpSpPr>
        <p:sp>
          <p:nvSpPr>
            <p:cNvPr id="17" name="TextBox 16">
              <a:extLst>
                <a:ext uri="{FF2B5EF4-FFF2-40B4-BE49-F238E27FC236}">
                  <a16:creationId xmlns:a16="http://schemas.microsoft.com/office/drawing/2014/main" id="{DFDE4B5D-2E51-6E31-44D0-EC3929657D2D}"/>
                </a:ext>
              </a:extLst>
            </p:cNvPr>
            <p:cNvSpPr txBox="1"/>
            <p:nvPr/>
          </p:nvSpPr>
          <p:spPr>
            <a:xfrm>
              <a:off x="4162458" y="3204093"/>
              <a:ext cx="1153272" cy="369332"/>
            </a:xfrm>
            <a:prstGeom prst="rect">
              <a:avLst/>
            </a:prstGeom>
            <a:noFill/>
          </p:spPr>
          <p:txBody>
            <a:bodyPr wrap="square" rtlCol="0">
              <a:spAutoFit/>
            </a:bodyPr>
            <a:lstStyle/>
            <a:p>
              <a:r>
                <a:rPr lang="en-US" dirty="0"/>
                <a:t>5 x 5 x 3</a:t>
              </a:r>
            </a:p>
          </p:txBody>
        </p:sp>
        <p:sp>
          <p:nvSpPr>
            <p:cNvPr id="19" name="TextBox 18">
              <a:extLst>
                <a:ext uri="{FF2B5EF4-FFF2-40B4-BE49-F238E27FC236}">
                  <a16:creationId xmlns:a16="http://schemas.microsoft.com/office/drawing/2014/main" id="{8CF93FA1-E6B2-DE83-071F-3CECBF587B21}"/>
                </a:ext>
              </a:extLst>
            </p:cNvPr>
            <p:cNvSpPr txBox="1"/>
            <p:nvPr/>
          </p:nvSpPr>
          <p:spPr>
            <a:xfrm>
              <a:off x="4369872" y="1604548"/>
              <a:ext cx="725008" cy="369332"/>
            </a:xfrm>
            <a:prstGeom prst="rect">
              <a:avLst/>
            </a:prstGeom>
            <a:noFill/>
          </p:spPr>
          <p:txBody>
            <a:bodyPr wrap="square" rtlCol="0">
              <a:spAutoFit/>
            </a:bodyPr>
            <a:lstStyle/>
            <a:p>
              <a:r>
                <a:rPr lang="en-US" dirty="0"/>
                <a:t>Filter</a:t>
              </a:r>
            </a:p>
          </p:txBody>
        </p:sp>
        <p:grpSp>
          <p:nvGrpSpPr>
            <p:cNvPr id="185" name="Group 184">
              <a:extLst>
                <a:ext uri="{FF2B5EF4-FFF2-40B4-BE49-F238E27FC236}">
                  <a16:creationId xmlns:a16="http://schemas.microsoft.com/office/drawing/2014/main" id="{D863D910-6B88-D62E-05B3-6CC83080E5FB}"/>
                </a:ext>
              </a:extLst>
            </p:cNvPr>
            <p:cNvGrpSpPr/>
            <p:nvPr/>
          </p:nvGrpSpPr>
          <p:grpSpPr>
            <a:xfrm>
              <a:off x="4106668" y="1989749"/>
              <a:ext cx="1212026" cy="1183263"/>
              <a:chOff x="6571650" y="3809161"/>
              <a:chExt cx="1212026" cy="1183263"/>
            </a:xfrm>
          </p:grpSpPr>
          <p:grpSp>
            <p:nvGrpSpPr>
              <p:cNvPr id="160" name="Group 159">
                <a:extLst>
                  <a:ext uri="{FF2B5EF4-FFF2-40B4-BE49-F238E27FC236}">
                    <a16:creationId xmlns:a16="http://schemas.microsoft.com/office/drawing/2014/main" id="{6B5C613C-5452-7DA4-F786-A78DF6D7E5F4}"/>
                  </a:ext>
                </a:extLst>
              </p:cNvPr>
              <p:cNvGrpSpPr/>
              <p:nvPr/>
            </p:nvGrpSpPr>
            <p:grpSpPr>
              <a:xfrm>
                <a:off x="6780633" y="3809161"/>
                <a:ext cx="1003043" cy="955463"/>
                <a:chOff x="6780633" y="3809161"/>
                <a:chExt cx="1003043" cy="955463"/>
              </a:xfrm>
            </p:grpSpPr>
            <p:sp>
              <p:nvSpPr>
                <p:cNvPr id="38" name="Rectangle 37">
                  <a:extLst>
                    <a:ext uri="{FF2B5EF4-FFF2-40B4-BE49-F238E27FC236}">
                      <a16:creationId xmlns:a16="http://schemas.microsoft.com/office/drawing/2014/main" id="{14D4711B-ABBA-102C-7F0C-ADD60A5E4084}"/>
                    </a:ext>
                  </a:extLst>
                </p:cNvPr>
                <p:cNvSpPr/>
                <p:nvPr/>
              </p:nvSpPr>
              <p:spPr bwMode="auto">
                <a:xfrm>
                  <a:off x="6783597" y="3809161"/>
                  <a:ext cx="1000079" cy="955463"/>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55" name="Group 154">
                  <a:extLst>
                    <a:ext uri="{FF2B5EF4-FFF2-40B4-BE49-F238E27FC236}">
                      <a16:creationId xmlns:a16="http://schemas.microsoft.com/office/drawing/2014/main" id="{E27C232F-7985-D5AD-4985-5A09E2824C87}"/>
                    </a:ext>
                  </a:extLst>
                </p:cNvPr>
                <p:cNvGrpSpPr/>
                <p:nvPr/>
              </p:nvGrpSpPr>
              <p:grpSpPr>
                <a:xfrm>
                  <a:off x="6780633" y="4008139"/>
                  <a:ext cx="1003043" cy="581678"/>
                  <a:chOff x="6780633" y="4017764"/>
                  <a:chExt cx="1003043" cy="581678"/>
                </a:xfrm>
              </p:grpSpPr>
              <p:cxnSp>
                <p:nvCxnSpPr>
                  <p:cNvPr id="43" name="Straight Connector 42">
                    <a:extLst>
                      <a:ext uri="{FF2B5EF4-FFF2-40B4-BE49-F238E27FC236}">
                        <a16:creationId xmlns:a16="http://schemas.microsoft.com/office/drawing/2014/main" id="{7244BBD1-B75F-5B8A-31EB-922AF223F6F0}"/>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44" name="Straight Connector 43">
                    <a:extLst>
                      <a:ext uri="{FF2B5EF4-FFF2-40B4-BE49-F238E27FC236}">
                        <a16:creationId xmlns:a16="http://schemas.microsoft.com/office/drawing/2014/main" id="{EB0CE59E-DA5B-33FB-FF04-DA55D1E43B5B}"/>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3" name="Straight Connector 152">
                    <a:extLst>
                      <a:ext uri="{FF2B5EF4-FFF2-40B4-BE49-F238E27FC236}">
                        <a16:creationId xmlns:a16="http://schemas.microsoft.com/office/drawing/2014/main" id="{3802C6F0-1930-7F6A-0F2E-346EE0D20F0E}"/>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4" name="Straight Connector 153">
                    <a:extLst>
                      <a:ext uri="{FF2B5EF4-FFF2-40B4-BE49-F238E27FC236}">
                        <a16:creationId xmlns:a16="http://schemas.microsoft.com/office/drawing/2014/main" id="{6A4A521E-38AC-ED76-9E99-51EE11BAB42B}"/>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59" name="Group 158">
                  <a:extLst>
                    <a:ext uri="{FF2B5EF4-FFF2-40B4-BE49-F238E27FC236}">
                      <a16:creationId xmlns:a16="http://schemas.microsoft.com/office/drawing/2014/main" id="{2A896B13-9795-D9CC-2A4A-C29EEB542C90}"/>
                    </a:ext>
                  </a:extLst>
                </p:cNvPr>
                <p:cNvGrpSpPr/>
                <p:nvPr/>
              </p:nvGrpSpPr>
              <p:grpSpPr>
                <a:xfrm>
                  <a:off x="6986474" y="3809162"/>
                  <a:ext cx="603378" cy="944560"/>
                  <a:chOff x="6986473" y="3809162"/>
                  <a:chExt cx="571551" cy="933919"/>
                </a:xfrm>
              </p:grpSpPr>
              <p:cxnSp>
                <p:nvCxnSpPr>
                  <p:cNvPr id="41" name="Straight Connector 40">
                    <a:extLst>
                      <a:ext uri="{FF2B5EF4-FFF2-40B4-BE49-F238E27FC236}">
                        <a16:creationId xmlns:a16="http://schemas.microsoft.com/office/drawing/2014/main" id="{C3ED0B73-0B0B-44FD-CB56-9C388ACB0922}"/>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42" name="Straight Connector 41">
                    <a:extLst>
                      <a:ext uri="{FF2B5EF4-FFF2-40B4-BE49-F238E27FC236}">
                        <a16:creationId xmlns:a16="http://schemas.microsoft.com/office/drawing/2014/main" id="{564CF8EF-6271-0814-545B-FA1299B3E607}"/>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7" name="Straight Connector 156">
                    <a:extLst>
                      <a:ext uri="{FF2B5EF4-FFF2-40B4-BE49-F238E27FC236}">
                        <a16:creationId xmlns:a16="http://schemas.microsoft.com/office/drawing/2014/main" id="{B97A5B38-17EE-9E45-99E2-0F740AA9448E}"/>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8" name="Straight Connector 157">
                    <a:extLst>
                      <a:ext uri="{FF2B5EF4-FFF2-40B4-BE49-F238E27FC236}">
                        <a16:creationId xmlns:a16="http://schemas.microsoft.com/office/drawing/2014/main" id="{B105C29C-C630-44C4-6B50-58C70C0F2080}"/>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161" name="Group 160">
                <a:extLst>
                  <a:ext uri="{FF2B5EF4-FFF2-40B4-BE49-F238E27FC236}">
                    <a16:creationId xmlns:a16="http://schemas.microsoft.com/office/drawing/2014/main" id="{E2B9579C-3A81-396A-C280-448706677773}"/>
                  </a:ext>
                </a:extLst>
              </p:cNvPr>
              <p:cNvGrpSpPr/>
              <p:nvPr/>
            </p:nvGrpSpPr>
            <p:grpSpPr>
              <a:xfrm>
                <a:off x="6676725" y="3913436"/>
                <a:ext cx="1003043" cy="955463"/>
                <a:chOff x="6780633" y="3809161"/>
                <a:chExt cx="1003043" cy="955463"/>
              </a:xfrm>
            </p:grpSpPr>
            <p:sp>
              <p:nvSpPr>
                <p:cNvPr id="162" name="Rectangle 161">
                  <a:extLst>
                    <a:ext uri="{FF2B5EF4-FFF2-40B4-BE49-F238E27FC236}">
                      <a16:creationId xmlns:a16="http://schemas.microsoft.com/office/drawing/2014/main" id="{21652411-FB5F-04E3-8FFC-B822FEE6FE05}"/>
                    </a:ext>
                  </a:extLst>
                </p:cNvPr>
                <p:cNvSpPr/>
                <p:nvPr/>
              </p:nvSpPr>
              <p:spPr bwMode="auto">
                <a:xfrm>
                  <a:off x="6783597" y="3809161"/>
                  <a:ext cx="1000079" cy="955463"/>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63" name="Group 162">
                  <a:extLst>
                    <a:ext uri="{FF2B5EF4-FFF2-40B4-BE49-F238E27FC236}">
                      <a16:creationId xmlns:a16="http://schemas.microsoft.com/office/drawing/2014/main" id="{9E03EE1B-5FE6-CFD0-F1E1-4E232A792EAB}"/>
                    </a:ext>
                  </a:extLst>
                </p:cNvPr>
                <p:cNvGrpSpPr/>
                <p:nvPr/>
              </p:nvGrpSpPr>
              <p:grpSpPr>
                <a:xfrm>
                  <a:off x="6780633" y="4008139"/>
                  <a:ext cx="1003043" cy="581678"/>
                  <a:chOff x="6780633" y="4017764"/>
                  <a:chExt cx="1003043" cy="581678"/>
                </a:xfrm>
              </p:grpSpPr>
              <p:cxnSp>
                <p:nvCxnSpPr>
                  <p:cNvPr id="169" name="Straight Connector 168">
                    <a:extLst>
                      <a:ext uri="{FF2B5EF4-FFF2-40B4-BE49-F238E27FC236}">
                        <a16:creationId xmlns:a16="http://schemas.microsoft.com/office/drawing/2014/main" id="{4B5C4C92-81E1-46F0-0F76-C039D776EEF8}"/>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70" name="Straight Connector 169">
                    <a:extLst>
                      <a:ext uri="{FF2B5EF4-FFF2-40B4-BE49-F238E27FC236}">
                        <a16:creationId xmlns:a16="http://schemas.microsoft.com/office/drawing/2014/main" id="{C4757061-B28C-E28A-F7A2-C17712AAD891}"/>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71" name="Straight Connector 170">
                    <a:extLst>
                      <a:ext uri="{FF2B5EF4-FFF2-40B4-BE49-F238E27FC236}">
                        <a16:creationId xmlns:a16="http://schemas.microsoft.com/office/drawing/2014/main" id="{F7CF8761-B6C7-71F7-72F4-8791965A28C6}"/>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72" name="Straight Connector 171">
                    <a:extLst>
                      <a:ext uri="{FF2B5EF4-FFF2-40B4-BE49-F238E27FC236}">
                        <a16:creationId xmlns:a16="http://schemas.microsoft.com/office/drawing/2014/main" id="{777E66BE-FAFC-0212-0507-929BE9BFBFCE}"/>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64" name="Group 163">
                  <a:extLst>
                    <a:ext uri="{FF2B5EF4-FFF2-40B4-BE49-F238E27FC236}">
                      <a16:creationId xmlns:a16="http://schemas.microsoft.com/office/drawing/2014/main" id="{79D70989-BBB6-4748-1E40-525DC5DB1F91}"/>
                    </a:ext>
                  </a:extLst>
                </p:cNvPr>
                <p:cNvGrpSpPr/>
                <p:nvPr/>
              </p:nvGrpSpPr>
              <p:grpSpPr>
                <a:xfrm>
                  <a:off x="6986474" y="3809162"/>
                  <a:ext cx="603378" cy="944560"/>
                  <a:chOff x="6986473" y="3809162"/>
                  <a:chExt cx="571551" cy="933919"/>
                </a:xfrm>
              </p:grpSpPr>
              <p:cxnSp>
                <p:nvCxnSpPr>
                  <p:cNvPr id="165" name="Straight Connector 164">
                    <a:extLst>
                      <a:ext uri="{FF2B5EF4-FFF2-40B4-BE49-F238E27FC236}">
                        <a16:creationId xmlns:a16="http://schemas.microsoft.com/office/drawing/2014/main" id="{08881B91-3F1C-D8CD-81EC-5284F0407F0F}"/>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66" name="Straight Connector 165">
                    <a:extLst>
                      <a:ext uri="{FF2B5EF4-FFF2-40B4-BE49-F238E27FC236}">
                        <a16:creationId xmlns:a16="http://schemas.microsoft.com/office/drawing/2014/main" id="{79878299-8588-694E-9CF0-9DD41E3C7559}"/>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67" name="Straight Connector 166">
                    <a:extLst>
                      <a:ext uri="{FF2B5EF4-FFF2-40B4-BE49-F238E27FC236}">
                        <a16:creationId xmlns:a16="http://schemas.microsoft.com/office/drawing/2014/main" id="{283E30DE-DD62-10FD-98F9-38C6202B5638}"/>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68" name="Straight Connector 167">
                    <a:extLst>
                      <a:ext uri="{FF2B5EF4-FFF2-40B4-BE49-F238E27FC236}">
                        <a16:creationId xmlns:a16="http://schemas.microsoft.com/office/drawing/2014/main" id="{4A390FEE-06CA-C7CA-9588-5453842A1B78}"/>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173" name="Group 172">
                <a:extLst>
                  <a:ext uri="{FF2B5EF4-FFF2-40B4-BE49-F238E27FC236}">
                    <a16:creationId xmlns:a16="http://schemas.microsoft.com/office/drawing/2014/main" id="{59D32B5F-5681-71C5-51EF-6438B3D1E412}"/>
                  </a:ext>
                </a:extLst>
              </p:cNvPr>
              <p:cNvGrpSpPr/>
              <p:nvPr/>
            </p:nvGrpSpPr>
            <p:grpSpPr>
              <a:xfrm>
                <a:off x="6571650" y="4036961"/>
                <a:ext cx="1003043" cy="955463"/>
                <a:chOff x="6780633" y="3809161"/>
                <a:chExt cx="1003043" cy="955463"/>
              </a:xfrm>
            </p:grpSpPr>
            <p:sp>
              <p:nvSpPr>
                <p:cNvPr id="174" name="Rectangle 173">
                  <a:extLst>
                    <a:ext uri="{FF2B5EF4-FFF2-40B4-BE49-F238E27FC236}">
                      <a16:creationId xmlns:a16="http://schemas.microsoft.com/office/drawing/2014/main" id="{987675DE-D1F6-6662-BB62-90D7BF0304EB}"/>
                    </a:ext>
                  </a:extLst>
                </p:cNvPr>
                <p:cNvSpPr/>
                <p:nvPr/>
              </p:nvSpPr>
              <p:spPr bwMode="auto">
                <a:xfrm>
                  <a:off x="6783597" y="3809161"/>
                  <a:ext cx="1000079" cy="955463"/>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75" name="Group 174">
                  <a:extLst>
                    <a:ext uri="{FF2B5EF4-FFF2-40B4-BE49-F238E27FC236}">
                      <a16:creationId xmlns:a16="http://schemas.microsoft.com/office/drawing/2014/main" id="{D6A6D73E-A107-83E7-7EE7-10667466FF69}"/>
                    </a:ext>
                  </a:extLst>
                </p:cNvPr>
                <p:cNvGrpSpPr/>
                <p:nvPr/>
              </p:nvGrpSpPr>
              <p:grpSpPr>
                <a:xfrm>
                  <a:off x="6780633" y="4008139"/>
                  <a:ext cx="1003043" cy="581678"/>
                  <a:chOff x="6780633" y="4017764"/>
                  <a:chExt cx="1003043" cy="581678"/>
                </a:xfrm>
              </p:grpSpPr>
              <p:cxnSp>
                <p:nvCxnSpPr>
                  <p:cNvPr id="181" name="Straight Connector 180">
                    <a:extLst>
                      <a:ext uri="{FF2B5EF4-FFF2-40B4-BE49-F238E27FC236}">
                        <a16:creationId xmlns:a16="http://schemas.microsoft.com/office/drawing/2014/main" id="{59AAFD34-6C91-E592-A65E-E031071EB8D4}"/>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82" name="Straight Connector 181">
                    <a:extLst>
                      <a:ext uri="{FF2B5EF4-FFF2-40B4-BE49-F238E27FC236}">
                        <a16:creationId xmlns:a16="http://schemas.microsoft.com/office/drawing/2014/main" id="{D7EFC49C-D3D5-C607-1EF5-252A29119785}"/>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83" name="Straight Connector 182">
                    <a:extLst>
                      <a:ext uri="{FF2B5EF4-FFF2-40B4-BE49-F238E27FC236}">
                        <a16:creationId xmlns:a16="http://schemas.microsoft.com/office/drawing/2014/main" id="{0DC0F9D9-4160-7849-74B2-5053F7FFEE72}"/>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84" name="Straight Connector 183">
                    <a:extLst>
                      <a:ext uri="{FF2B5EF4-FFF2-40B4-BE49-F238E27FC236}">
                        <a16:creationId xmlns:a16="http://schemas.microsoft.com/office/drawing/2014/main" id="{425FE0C5-4115-E4E2-D754-AC8552577FCA}"/>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76" name="Group 175">
                  <a:extLst>
                    <a:ext uri="{FF2B5EF4-FFF2-40B4-BE49-F238E27FC236}">
                      <a16:creationId xmlns:a16="http://schemas.microsoft.com/office/drawing/2014/main" id="{524C78C3-05CB-7675-57AD-47145603AA39}"/>
                    </a:ext>
                  </a:extLst>
                </p:cNvPr>
                <p:cNvGrpSpPr/>
                <p:nvPr/>
              </p:nvGrpSpPr>
              <p:grpSpPr>
                <a:xfrm>
                  <a:off x="6986474" y="3809162"/>
                  <a:ext cx="603378" cy="944560"/>
                  <a:chOff x="6986473" y="3809162"/>
                  <a:chExt cx="571551" cy="933919"/>
                </a:xfrm>
              </p:grpSpPr>
              <p:cxnSp>
                <p:nvCxnSpPr>
                  <p:cNvPr id="177" name="Straight Connector 176">
                    <a:extLst>
                      <a:ext uri="{FF2B5EF4-FFF2-40B4-BE49-F238E27FC236}">
                        <a16:creationId xmlns:a16="http://schemas.microsoft.com/office/drawing/2014/main" id="{7CE9924B-8516-CF99-F977-EC4332B207CB}"/>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78" name="Straight Connector 177">
                    <a:extLst>
                      <a:ext uri="{FF2B5EF4-FFF2-40B4-BE49-F238E27FC236}">
                        <a16:creationId xmlns:a16="http://schemas.microsoft.com/office/drawing/2014/main" id="{F155D88C-1ACE-9D8B-219A-8437336D370C}"/>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79" name="Straight Connector 178">
                    <a:extLst>
                      <a:ext uri="{FF2B5EF4-FFF2-40B4-BE49-F238E27FC236}">
                        <a16:creationId xmlns:a16="http://schemas.microsoft.com/office/drawing/2014/main" id="{2421161B-0610-F9F6-A396-254DD83CADFE}"/>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80" name="Straight Connector 179">
                    <a:extLst>
                      <a:ext uri="{FF2B5EF4-FFF2-40B4-BE49-F238E27FC236}">
                        <a16:creationId xmlns:a16="http://schemas.microsoft.com/office/drawing/2014/main" id="{5672573B-8F0C-5001-D7E5-DC8CA7F7098F}"/>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grpSp>
      <p:grpSp>
        <p:nvGrpSpPr>
          <p:cNvPr id="329" name="Group 328">
            <a:extLst>
              <a:ext uri="{FF2B5EF4-FFF2-40B4-BE49-F238E27FC236}">
                <a16:creationId xmlns:a16="http://schemas.microsoft.com/office/drawing/2014/main" id="{1A0343DB-4FA7-D58A-92FB-7A37D5CADB7E}"/>
              </a:ext>
            </a:extLst>
          </p:cNvPr>
          <p:cNvGrpSpPr/>
          <p:nvPr/>
        </p:nvGrpSpPr>
        <p:grpSpPr>
          <a:xfrm>
            <a:off x="939710" y="1037991"/>
            <a:ext cx="2182026" cy="3105316"/>
            <a:chOff x="939710" y="1037991"/>
            <a:chExt cx="2182026" cy="3105316"/>
          </a:xfrm>
        </p:grpSpPr>
        <p:sp>
          <p:nvSpPr>
            <p:cNvPr id="53" name="TextBox 52">
              <a:extLst>
                <a:ext uri="{FF2B5EF4-FFF2-40B4-BE49-F238E27FC236}">
                  <a16:creationId xmlns:a16="http://schemas.microsoft.com/office/drawing/2014/main" id="{655108FF-C289-1AA6-4FA8-DF257CAA57EE}"/>
                </a:ext>
              </a:extLst>
            </p:cNvPr>
            <p:cNvSpPr txBox="1"/>
            <p:nvPr/>
          </p:nvSpPr>
          <p:spPr>
            <a:xfrm>
              <a:off x="1263591" y="3773975"/>
              <a:ext cx="1536235" cy="369332"/>
            </a:xfrm>
            <a:prstGeom prst="rect">
              <a:avLst/>
            </a:prstGeom>
            <a:noFill/>
          </p:spPr>
          <p:txBody>
            <a:bodyPr wrap="square" rtlCol="0">
              <a:spAutoFit/>
            </a:bodyPr>
            <a:lstStyle/>
            <a:p>
              <a:r>
                <a:rPr lang="en-US" dirty="0"/>
                <a:t>12 x 12 x 3</a:t>
              </a:r>
            </a:p>
          </p:txBody>
        </p:sp>
        <p:sp>
          <p:nvSpPr>
            <p:cNvPr id="54" name="TextBox 53">
              <a:extLst>
                <a:ext uri="{FF2B5EF4-FFF2-40B4-BE49-F238E27FC236}">
                  <a16:creationId xmlns:a16="http://schemas.microsoft.com/office/drawing/2014/main" id="{06AB3DEE-3D98-E09A-4FC9-3CD4FC07D3C4}"/>
                </a:ext>
              </a:extLst>
            </p:cNvPr>
            <p:cNvSpPr txBox="1"/>
            <p:nvPr/>
          </p:nvSpPr>
          <p:spPr>
            <a:xfrm>
              <a:off x="1446752" y="1037991"/>
              <a:ext cx="1447460" cy="369332"/>
            </a:xfrm>
            <a:prstGeom prst="rect">
              <a:avLst/>
            </a:prstGeom>
            <a:noFill/>
          </p:spPr>
          <p:txBody>
            <a:bodyPr wrap="square" rtlCol="0">
              <a:spAutoFit/>
            </a:bodyPr>
            <a:lstStyle/>
            <a:p>
              <a:r>
                <a:rPr lang="en-US" dirty="0"/>
                <a:t>RGB image</a:t>
              </a:r>
            </a:p>
          </p:txBody>
        </p:sp>
        <p:grpSp>
          <p:nvGrpSpPr>
            <p:cNvPr id="325" name="Group 324">
              <a:extLst>
                <a:ext uri="{FF2B5EF4-FFF2-40B4-BE49-F238E27FC236}">
                  <a16:creationId xmlns:a16="http://schemas.microsoft.com/office/drawing/2014/main" id="{A2A6A46A-0E3A-E2C7-F710-4ADDDFAE12B3}"/>
                </a:ext>
              </a:extLst>
            </p:cNvPr>
            <p:cNvGrpSpPr/>
            <p:nvPr/>
          </p:nvGrpSpPr>
          <p:grpSpPr>
            <a:xfrm>
              <a:off x="939710" y="1504954"/>
              <a:ext cx="2182026" cy="2238271"/>
              <a:chOff x="939710" y="1504954"/>
              <a:chExt cx="2182026" cy="2238271"/>
            </a:xfrm>
          </p:grpSpPr>
          <p:grpSp>
            <p:nvGrpSpPr>
              <p:cNvPr id="200" name="Group 199">
                <a:extLst>
                  <a:ext uri="{FF2B5EF4-FFF2-40B4-BE49-F238E27FC236}">
                    <a16:creationId xmlns:a16="http://schemas.microsoft.com/office/drawing/2014/main" id="{37367AEA-1027-601B-C4E6-1F6363F0E52D}"/>
                  </a:ext>
                </a:extLst>
              </p:cNvPr>
              <p:cNvGrpSpPr/>
              <p:nvPr/>
            </p:nvGrpSpPr>
            <p:grpSpPr>
              <a:xfrm>
                <a:off x="1146518" y="1511688"/>
                <a:ext cx="1975218" cy="1950414"/>
                <a:chOff x="963354" y="1942357"/>
                <a:chExt cx="1975218" cy="1950414"/>
              </a:xfrm>
              <a:solidFill>
                <a:srgbClr val="0070C0"/>
              </a:solidFill>
            </p:grpSpPr>
            <p:sp>
              <p:nvSpPr>
                <p:cNvPr id="62" name="Rectangle 61">
                  <a:extLst>
                    <a:ext uri="{FF2B5EF4-FFF2-40B4-BE49-F238E27FC236}">
                      <a16:creationId xmlns:a16="http://schemas.microsoft.com/office/drawing/2014/main" id="{EB5CCF9B-ECB9-5609-AEEA-760C2853DD50}"/>
                    </a:ext>
                  </a:extLst>
                </p:cNvPr>
                <p:cNvSpPr/>
                <p:nvPr/>
              </p:nvSpPr>
              <p:spPr bwMode="auto">
                <a:xfrm>
                  <a:off x="974104" y="1956338"/>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92" name="Group 191">
                  <a:extLst>
                    <a:ext uri="{FF2B5EF4-FFF2-40B4-BE49-F238E27FC236}">
                      <a16:creationId xmlns:a16="http://schemas.microsoft.com/office/drawing/2014/main" id="{52528935-6497-69EF-FF81-BAAEB2304916}"/>
                    </a:ext>
                  </a:extLst>
                </p:cNvPr>
                <p:cNvGrpSpPr/>
                <p:nvPr/>
              </p:nvGrpSpPr>
              <p:grpSpPr>
                <a:xfrm>
                  <a:off x="963354" y="2156046"/>
                  <a:ext cx="1964468" cy="1559182"/>
                  <a:chOff x="963354" y="2190400"/>
                  <a:chExt cx="1964468" cy="1524827"/>
                </a:xfrm>
                <a:grpFill/>
              </p:grpSpPr>
              <p:cxnSp>
                <p:nvCxnSpPr>
                  <p:cNvPr id="70" name="Straight Connector 69">
                    <a:extLst>
                      <a:ext uri="{FF2B5EF4-FFF2-40B4-BE49-F238E27FC236}">
                        <a16:creationId xmlns:a16="http://schemas.microsoft.com/office/drawing/2014/main" id="{C5DF50E8-9348-D4DF-6E53-7AF1ADDF8CAA}"/>
                      </a:ext>
                    </a:extLst>
                  </p:cNvPr>
                  <p:cNvCxnSpPr>
                    <a:cxnSpLocks/>
                  </p:cNvCxnSpPr>
                  <p:nvPr/>
                </p:nvCxnSpPr>
                <p:spPr bwMode="auto">
                  <a:xfrm>
                    <a:off x="963354" y="303752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1" name="Straight Connector 70">
                    <a:extLst>
                      <a:ext uri="{FF2B5EF4-FFF2-40B4-BE49-F238E27FC236}">
                        <a16:creationId xmlns:a16="http://schemas.microsoft.com/office/drawing/2014/main" id="{DAC3ED9E-E556-4015-978A-A7216389D703}"/>
                      </a:ext>
                    </a:extLst>
                  </p:cNvPr>
                  <p:cNvCxnSpPr>
                    <a:cxnSpLocks/>
                  </p:cNvCxnSpPr>
                  <p:nvPr/>
                </p:nvCxnSpPr>
                <p:spPr bwMode="auto">
                  <a:xfrm>
                    <a:off x="963354" y="320695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2" name="Straight Connector 71">
                    <a:extLst>
                      <a:ext uri="{FF2B5EF4-FFF2-40B4-BE49-F238E27FC236}">
                        <a16:creationId xmlns:a16="http://schemas.microsoft.com/office/drawing/2014/main" id="{ABA0B684-419F-F4C1-52D3-E41765F14340}"/>
                      </a:ext>
                    </a:extLst>
                  </p:cNvPr>
                  <p:cNvCxnSpPr>
                    <a:cxnSpLocks/>
                  </p:cNvCxnSpPr>
                  <p:nvPr/>
                </p:nvCxnSpPr>
                <p:spPr bwMode="auto">
                  <a:xfrm>
                    <a:off x="963354" y="337637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3" name="Straight Connector 72">
                    <a:extLst>
                      <a:ext uri="{FF2B5EF4-FFF2-40B4-BE49-F238E27FC236}">
                        <a16:creationId xmlns:a16="http://schemas.microsoft.com/office/drawing/2014/main" id="{40E94DE8-538C-4425-5DCB-6FDEF95050A6}"/>
                      </a:ext>
                    </a:extLst>
                  </p:cNvPr>
                  <p:cNvCxnSpPr>
                    <a:cxnSpLocks/>
                  </p:cNvCxnSpPr>
                  <p:nvPr/>
                </p:nvCxnSpPr>
                <p:spPr bwMode="auto">
                  <a:xfrm>
                    <a:off x="963354" y="354580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4" name="Straight Connector 73">
                    <a:extLst>
                      <a:ext uri="{FF2B5EF4-FFF2-40B4-BE49-F238E27FC236}">
                        <a16:creationId xmlns:a16="http://schemas.microsoft.com/office/drawing/2014/main" id="{37220F4B-D12F-A49F-383A-9F386B968A09}"/>
                      </a:ext>
                    </a:extLst>
                  </p:cNvPr>
                  <p:cNvCxnSpPr>
                    <a:cxnSpLocks/>
                  </p:cNvCxnSpPr>
                  <p:nvPr/>
                </p:nvCxnSpPr>
                <p:spPr bwMode="auto">
                  <a:xfrm>
                    <a:off x="963354" y="3715227"/>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87" name="Straight Connector 186">
                    <a:extLst>
                      <a:ext uri="{FF2B5EF4-FFF2-40B4-BE49-F238E27FC236}">
                        <a16:creationId xmlns:a16="http://schemas.microsoft.com/office/drawing/2014/main" id="{B0A667D9-9E1B-ABB5-7AEE-A2585186D2AF}"/>
                      </a:ext>
                    </a:extLst>
                  </p:cNvPr>
                  <p:cNvCxnSpPr>
                    <a:cxnSpLocks/>
                  </p:cNvCxnSpPr>
                  <p:nvPr/>
                </p:nvCxnSpPr>
                <p:spPr bwMode="auto">
                  <a:xfrm>
                    <a:off x="963354" y="219040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88" name="Straight Connector 187">
                    <a:extLst>
                      <a:ext uri="{FF2B5EF4-FFF2-40B4-BE49-F238E27FC236}">
                        <a16:creationId xmlns:a16="http://schemas.microsoft.com/office/drawing/2014/main" id="{156912A8-91B2-ED11-66FD-CA92A1E6F30F}"/>
                      </a:ext>
                    </a:extLst>
                  </p:cNvPr>
                  <p:cNvCxnSpPr>
                    <a:cxnSpLocks/>
                  </p:cNvCxnSpPr>
                  <p:nvPr/>
                </p:nvCxnSpPr>
                <p:spPr bwMode="auto">
                  <a:xfrm>
                    <a:off x="963354" y="235982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89" name="Straight Connector 188">
                    <a:extLst>
                      <a:ext uri="{FF2B5EF4-FFF2-40B4-BE49-F238E27FC236}">
                        <a16:creationId xmlns:a16="http://schemas.microsoft.com/office/drawing/2014/main" id="{0478D228-9FEA-E320-F980-8314AD719DE9}"/>
                      </a:ext>
                    </a:extLst>
                  </p:cNvPr>
                  <p:cNvCxnSpPr>
                    <a:cxnSpLocks/>
                  </p:cNvCxnSpPr>
                  <p:nvPr/>
                </p:nvCxnSpPr>
                <p:spPr bwMode="auto">
                  <a:xfrm>
                    <a:off x="963354" y="252925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0" name="Straight Connector 189">
                    <a:extLst>
                      <a:ext uri="{FF2B5EF4-FFF2-40B4-BE49-F238E27FC236}">
                        <a16:creationId xmlns:a16="http://schemas.microsoft.com/office/drawing/2014/main" id="{9CE0D062-60B0-0A52-1733-199B5D60F74F}"/>
                      </a:ext>
                    </a:extLst>
                  </p:cNvPr>
                  <p:cNvCxnSpPr>
                    <a:cxnSpLocks/>
                  </p:cNvCxnSpPr>
                  <p:nvPr/>
                </p:nvCxnSpPr>
                <p:spPr bwMode="auto">
                  <a:xfrm>
                    <a:off x="963354" y="269867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1" name="Straight Connector 190">
                    <a:extLst>
                      <a:ext uri="{FF2B5EF4-FFF2-40B4-BE49-F238E27FC236}">
                        <a16:creationId xmlns:a16="http://schemas.microsoft.com/office/drawing/2014/main" id="{FC05138A-DE80-FB4C-2A11-FEDB92B0CBF8}"/>
                      </a:ext>
                    </a:extLst>
                  </p:cNvPr>
                  <p:cNvCxnSpPr>
                    <a:cxnSpLocks/>
                  </p:cNvCxnSpPr>
                  <p:nvPr/>
                </p:nvCxnSpPr>
                <p:spPr bwMode="auto">
                  <a:xfrm>
                    <a:off x="963354" y="2868100"/>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199" name="Group 198">
                  <a:extLst>
                    <a:ext uri="{FF2B5EF4-FFF2-40B4-BE49-F238E27FC236}">
                      <a16:creationId xmlns:a16="http://schemas.microsoft.com/office/drawing/2014/main" id="{52D6DC0E-8EC0-3A01-E8CD-5D0785335340}"/>
                    </a:ext>
                  </a:extLst>
                </p:cNvPr>
                <p:cNvGrpSpPr/>
                <p:nvPr/>
              </p:nvGrpSpPr>
              <p:grpSpPr>
                <a:xfrm>
                  <a:off x="1143000" y="1942357"/>
                  <a:ext cx="1642976" cy="1950414"/>
                  <a:chOff x="1143000" y="1991025"/>
                  <a:chExt cx="1600201" cy="1857556"/>
                </a:xfrm>
                <a:grpFill/>
              </p:grpSpPr>
              <p:cxnSp>
                <p:nvCxnSpPr>
                  <p:cNvPr id="65" name="Straight Connector 64">
                    <a:extLst>
                      <a:ext uri="{FF2B5EF4-FFF2-40B4-BE49-F238E27FC236}">
                        <a16:creationId xmlns:a16="http://schemas.microsoft.com/office/drawing/2014/main" id="{30FA3FFF-F824-C06C-BCC9-BEBACEC06B49}"/>
                      </a:ext>
                    </a:extLst>
                  </p:cNvPr>
                  <p:cNvCxnSpPr/>
                  <p:nvPr/>
                </p:nvCxnSpPr>
                <p:spPr bwMode="auto">
                  <a:xfrm rot="5400000">
                    <a:off x="7523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6" name="Straight Connector 65">
                    <a:extLst>
                      <a:ext uri="{FF2B5EF4-FFF2-40B4-BE49-F238E27FC236}">
                        <a16:creationId xmlns:a16="http://schemas.microsoft.com/office/drawing/2014/main" id="{068CDE9D-AEFD-4B99-0F6D-7E0E45E0083C}"/>
                      </a:ext>
                    </a:extLst>
                  </p:cNvPr>
                  <p:cNvCxnSpPr/>
                  <p:nvPr/>
                </p:nvCxnSpPr>
                <p:spPr bwMode="auto">
                  <a:xfrm rot="5400000">
                    <a:off x="5745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7" name="Straight Connector 66">
                    <a:extLst>
                      <a:ext uri="{FF2B5EF4-FFF2-40B4-BE49-F238E27FC236}">
                        <a16:creationId xmlns:a16="http://schemas.microsoft.com/office/drawing/2014/main" id="{1D4C5F85-86F1-3275-3884-71B59AB77E97}"/>
                      </a:ext>
                    </a:extLst>
                  </p:cNvPr>
                  <p:cNvCxnSpPr/>
                  <p:nvPr/>
                </p:nvCxnSpPr>
                <p:spPr bwMode="auto">
                  <a:xfrm rot="5400000">
                    <a:off x="3967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8" name="Straight Connector 67">
                    <a:extLst>
                      <a:ext uri="{FF2B5EF4-FFF2-40B4-BE49-F238E27FC236}">
                        <a16:creationId xmlns:a16="http://schemas.microsoft.com/office/drawing/2014/main" id="{6938BCCF-E820-BF55-B729-AB256AF682A6}"/>
                      </a:ext>
                    </a:extLst>
                  </p:cNvPr>
                  <p:cNvCxnSpPr/>
                  <p:nvPr/>
                </p:nvCxnSpPr>
                <p:spPr bwMode="auto">
                  <a:xfrm rot="5400000">
                    <a:off x="9301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9" name="Straight Connector 68">
                    <a:extLst>
                      <a:ext uri="{FF2B5EF4-FFF2-40B4-BE49-F238E27FC236}">
                        <a16:creationId xmlns:a16="http://schemas.microsoft.com/office/drawing/2014/main" id="{C7092EB3-63D3-CA7B-C096-896DF6A94727}"/>
                      </a:ext>
                    </a:extLst>
                  </p:cNvPr>
                  <p:cNvCxnSpPr/>
                  <p:nvPr/>
                </p:nvCxnSpPr>
                <p:spPr bwMode="auto">
                  <a:xfrm rot="5400000">
                    <a:off x="2189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4" name="Straight Connector 193">
                    <a:extLst>
                      <a:ext uri="{FF2B5EF4-FFF2-40B4-BE49-F238E27FC236}">
                        <a16:creationId xmlns:a16="http://schemas.microsoft.com/office/drawing/2014/main" id="{3C6E8C88-AA85-252D-62A1-141308240231}"/>
                      </a:ext>
                    </a:extLst>
                  </p:cNvPr>
                  <p:cNvCxnSpPr/>
                  <p:nvPr/>
                </p:nvCxnSpPr>
                <p:spPr bwMode="auto">
                  <a:xfrm rot="5400000">
                    <a:off x="16413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5" name="Straight Connector 194">
                    <a:extLst>
                      <a:ext uri="{FF2B5EF4-FFF2-40B4-BE49-F238E27FC236}">
                        <a16:creationId xmlns:a16="http://schemas.microsoft.com/office/drawing/2014/main" id="{07994E74-2039-41FC-90C2-0E8530A130A4}"/>
                      </a:ext>
                    </a:extLst>
                  </p:cNvPr>
                  <p:cNvCxnSpPr/>
                  <p:nvPr/>
                </p:nvCxnSpPr>
                <p:spPr bwMode="auto">
                  <a:xfrm rot="5400000">
                    <a:off x="14635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6" name="Straight Connector 195">
                    <a:extLst>
                      <a:ext uri="{FF2B5EF4-FFF2-40B4-BE49-F238E27FC236}">
                        <a16:creationId xmlns:a16="http://schemas.microsoft.com/office/drawing/2014/main" id="{EEA5A5C2-4A55-0829-EEE5-85BEC9BE7274}"/>
                      </a:ext>
                    </a:extLst>
                  </p:cNvPr>
                  <p:cNvCxnSpPr/>
                  <p:nvPr/>
                </p:nvCxnSpPr>
                <p:spPr bwMode="auto">
                  <a:xfrm rot="5400000">
                    <a:off x="12857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7" name="Straight Connector 196">
                    <a:extLst>
                      <a:ext uri="{FF2B5EF4-FFF2-40B4-BE49-F238E27FC236}">
                        <a16:creationId xmlns:a16="http://schemas.microsoft.com/office/drawing/2014/main" id="{C68E4183-2D2D-8E0B-6941-D70F49C8F004}"/>
                      </a:ext>
                    </a:extLst>
                  </p:cNvPr>
                  <p:cNvCxnSpPr/>
                  <p:nvPr/>
                </p:nvCxnSpPr>
                <p:spPr bwMode="auto">
                  <a:xfrm rot="5400000">
                    <a:off x="1819181"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8" name="Straight Connector 197">
                    <a:extLst>
                      <a:ext uri="{FF2B5EF4-FFF2-40B4-BE49-F238E27FC236}">
                        <a16:creationId xmlns:a16="http://schemas.microsoft.com/office/drawing/2014/main" id="{FE1FF472-3E5F-8FD6-3B98-CA71C4834FBA}"/>
                      </a:ext>
                    </a:extLst>
                  </p:cNvPr>
                  <p:cNvCxnSpPr/>
                  <p:nvPr/>
                </p:nvCxnSpPr>
                <p:spPr bwMode="auto">
                  <a:xfrm rot="5400000">
                    <a:off x="11079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288" name="Group 287">
                <a:extLst>
                  <a:ext uri="{FF2B5EF4-FFF2-40B4-BE49-F238E27FC236}">
                    <a16:creationId xmlns:a16="http://schemas.microsoft.com/office/drawing/2014/main" id="{85DC8356-410E-ABF7-D6D7-7FE6450522F4}"/>
                  </a:ext>
                </a:extLst>
              </p:cNvPr>
              <p:cNvGrpSpPr/>
              <p:nvPr/>
            </p:nvGrpSpPr>
            <p:grpSpPr>
              <a:xfrm>
                <a:off x="1123136" y="1504954"/>
                <a:ext cx="896093" cy="901596"/>
                <a:chOff x="6780633" y="3809162"/>
                <a:chExt cx="1003043" cy="964039"/>
              </a:xfrm>
            </p:grpSpPr>
            <p:sp>
              <p:nvSpPr>
                <p:cNvPr id="313" name="Rectangle 312">
                  <a:extLst>
                    <a:ext uri="{FF2B5EF4-FFF2-40B4-BE49-F238E27FC236}">
                      <a16:creationId xmlns:a16="http://schemas.microsoft.com/office/drawing/2014/main" id="{7A99A48C-AC83-726B-9E87-2F5BB548D869}"/>
                    </a:ext>
                  </a:extLst>
                </p:cNvPr>
                <p:cNvSpPr/>
                <p:nvPr/>
              </p:nvSpPr>
              <p:spPr bwMode="auto">
                <a:xfrm>
                  <a:off x="6783597" y="3817738"/>
                  <a:ext cx="1000079" cy="955463"/>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314" name="Group 313">
                  <a:extLst>
                    <a:ext uri="{FF2B5EF4-FFF2-40B4-BE49-F238E27FC236}">
                      <a16:creationId xmlns:a16="http://schemas.microsoft.com/office/drawing/2014/main" id="{1A42B4E8-4C7B-BDED-E763-DC02EEA4E203}"/>
                    </a:ext>
                  </a:extLst>
                </p:cNvPr>
                <p:cNvGrpSpPr/>
                <p:nvPr/>
              </p:nvGrpSpPr>
              <p:grpSpPr>
                <a:xfrm>
                  <a:off x="6780633" y="4008139"/>
                  <a:ext cx="1003043" cy="581678"/>
                  <a:chOff x="6780633" y="4017764"/>
                  <a:chExt cx="1003043" cy="581678"/>
                </a:xfrm>
              </p:grpSpPr>
              <p:cxnSp>
                <p:nvCxnSpPr>
                  <p:cNvPr id="320" name="Straight Connector 319">
                    <a:extLst>
                      <a:ext uri="{FF2B5EF4-FFF2-40B4-BE49-F238E27FC236}">
                        <a16:creationId xmlns:a16="http://schemas.microsoft.com/office/drawing/2014/main" id="{7F4AC808-1163-3BAE-263F-08243E36AF1E}"/>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21" name="Straight Connector 320">
                    <a:extLst>
                      <a:ext uri="{FF2B5EF4-FFF2-40B4-BE49-F238E27FC236}">
                        <a16:creationId xmlns:a16="http://schemas.microsoft.com/office/drawing/2014/main" id="{A689A2CC-2074-009D-58C6-6DBCEB374021}"/>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22" name="Straight Connector 321">
                    <a:extLst>
                      <a:ext uri="{FF2B5EF4-FFF2-40B4-BE49-F238E27FC236}">
                        <a16:creationId xmlns:a16="http://schemas.microsoft.com/office/drawing/2014/main" id="{35EDC830-B64D-D37F-1128-ABB4DB5D0D62}"/>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23" name="Straight Connector 322">
                    <a:extLst>
                      <a:ext uri="{FF2B5EF4-FFF2-40B4-BE49-F238E27FC236}">
                        <a16:creationId xmlns:a16="http://schemas.microsoft.com/office/drawing/2014/main" id="{619C3951-2B9D-AEB7-6130-FED006C74B3E}"/>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315" name="Group 314">
                  <a:extLst>
                    <a:ext uri="{FF2B5EF4-FFF2-40B4-BE49-F238E27FC236}">
                      <a16:creationId xmlns:a16="http://schemas.microsoft.com/office/drawing/2014/main" id="{C0F476DC-57C3-951F-6AEF-DA2C39CA4880}"/>
                    </a:ext>
                  </a:extLst>
                </p:cNvPr>
                <p:cNvGrpSpPr/>
                <p:nvPr/>
              </p:nvGrpSpPr>
              <p:grpSpPr>
                <a:xfrm>
                  <a:off x="6986474" y="3809162"/>
                  <a:ext cx="603378" cy="944560"/>
                  <a:chOff x="6986473" y="3809162"/>
                  <a:chExt cx="571551" cy="933919"/>
                </a:xfrm>
              </p:grpSpPr>
              <p:cxnSp>
                <p:nvCxnSpPr>
                  <p:cNvPr id="316" name="Straight Connector 315">
                    <a:extLst>
                      <a:ext uri="{FF2B5EF4-FFF2-40B4-BE49-F238E27FC236}">
                        <a16:creationId xmlns:a16="http://schemas.microsoft.com/office/drawing/2014/main" id="{651BEF51-AD32-531C-0484-D7107BBFECAB}"/>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7" name="Straight Connector 316">
                    <a:extLst>
                      <a:ext uri="{FF2B5EF4-FFF2-40B4-BE49-F238E27FC236}">
                        <a16:creationId xmlns:a16="http://schemas.microsoft.com/office/drawing/2014/main" id="{F001F6E3-44D1-546E-F1F3-F78331EA7322}"/>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8" name="Straight Connector 317">
                    <a:extLst>
                      <a:ext uri="{FF2B5EF4-FFF2-40B4-BE49-F238E27FC236}">
                        <a16:creationId xmlns:a16="http://schemas.microsoft.com/office/drawing/2014/main" id="{F1486CAA-E39D-FA18-C691-05355B6FD022}"/>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9" name="Straight Connector 318">
                    <a:extLst>
                      <a:ext uri="{FF2B5EF4-FFF2-40B4-BE49-F238E27FC236}">
                        <a16:creationId xmlns:a16="http://schemas.microsoft.com/office/drawing/2014/main" id="{E0E3CDC4-75B3-9880-F386-2269B9189BDD}"/>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201" name="Group 200">
                <a:extLst>
                  <a:ext uri="{FF2B5EF4-FFF2-40B4-BE49-F238E27FC236}">
                    <a16:creationId xmlns:a16="http://schemas.microsoft.com/office/drawing/2014/main" id="{E633372D-DA19-45D2-ADDC-D21C846348ED}"/>
                  </a:ext>
                </a:extLst>
              </p:cNvPr>
              <p:cNvGrpSpPr/>
              <p:nvPr/>
            </p:nvGrpSpPr>
            <p:grpSpPr>
              <a:xfrm>
                <a:off x="1038725" y="1635213"/>
                <a:ext cx="1975218" cy="1950414"/>
                <a:chOff x="963354" y="1942357"/>
                <a:chExt cx="1975218" cy="1950414"/>
              </a:xfrm>
              <a:solidFill>
                <a:srgbClr val="00B050"/>
              </a:solidFill>
            </p:grpSpPr>
            <p:sp>
              <p:nvSpPr>
                <p:cNvPr id="202" name="Rectangle 201">
                  <a:extLst>
                    <a:ext uri="{FF2B5EF4-FFF2-40B4-BE49-F238E27FC236}">
                      <a16:creationId xmlns:a16="http://schemas.microsoft.com/office/drawing/2014/main" id="{C31CDA2E-09F4-D6CE-FD86-4966CA056304}"/>
                    </a:ext>
                  </a:extLst>
                </p:cNvPr>
                <p:cNvSpPr/>
                <p:nvPr/>
              </p:nvSpPr>
              <p:spPr bwMode="auto">
                <a:xfrm>
                  <a:off x="974104" y="1956338"/>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203" name="Group 202">
                  <a:extLst>
                    <a:ext uri="{FF2B5EF4-FFF2-40B4-BE49-F238E27FC236}">
                      <a16:creationId xmlns:a16="http://schemas.microsoft.com/office/drawing/2014/main" id="{9DCF807B-28AE-829A-B531-D636BB523DA9}"/>
                    </a:ext>
                  </a:extLst>
                </p:cNvPr>
                <p:cNvGrpSpPr/>
                <p:nvPr/>
              </p:nvGrpSpPr>
              <p:grpSpPr>
                <a:xfrm>
                  <a:off x="963354" y="2156046"/>
                  <a:ext cx="1964468" cy="1559182"/>
                  <a:chOff x="963354" y="2190400"/>
                  <a:chExt cx="1964468" cy="1524827"/>
                </a:xfrm>
                <a:grpFill/>
              </p:grpSpPr>
              <p:cxnSp>
                <p:nvCxnSpPr>
                  <p:cNvPr id="215" name="Straight Connector 214">
                    <a:extLst>
                      <a:ext uri="{FF2B5EF4-FFF2-40B4-BE49-F238E27FC236}">
                        <a16:creationId xmlns:a16="http://schemas.microsoft.com/office/drawing/2014/main" id="{22F4FF7B-703B-03CA-1BB7-305A531546A8}"/>
                      </a:ext>
                    </a:extLst>
                  </p:cNvPr>
                  <p:cNvCxnSpPr>
                    <a:cxnSpLocks/>
                  </p:cNvCxnSpPr>
                  <p:nvPr/>
                </p:nvCxnSpPr>
                <p:spPr bwMode="auto">
                  <a:xfrm>
                    <a:off x="963354" y="303752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6" name="Straight Connector 215">
                    <a:extLst>
                      <a:ext uri="{FF2B5EF4-FFF2-40B4-BE49-F238E27FC236}">
                        <a16:creationId xmlns:a16="http://schemas.microsoft.com/office/drawing/2014/main" id="{FF6385C8-795C-ED00-4EA1-F2F4B8EAF80F}"/>
                      </a:ext>
                    </a:extLst>
                  </p:cNvPr>
                  <p:cNvCxnSpPr>
                    <a:cxnSpLocks/>
                  </p:cNvCxnSpPr>
                  <p:nvPr/>
                </p:nvCxnSpPr>
                <p:spPr bwMode="auto">
                  <a:xfrm>
                    <a:off x="963354" y="320695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7" name="Straight Connector 216">
                    <a:extLst>
                      <a:ext uri="{FF2B5EF4-FFF2-40B4-BE49-F238E27FC236}">
                        <a16:creationId xmlns:a16="http://schemas.microsoft.com/office/drawing/2014/main" id="{FAECD73E-FB8F-9BF4-DD93-2CECF34C0016}"/>
                      </a:ext>
                    </a:extLst>
                  </p:cNvPr>
                  <p:cNvCxnSpPr>
                    <a:cxnSpLocks/>
                  </p:cNvCxnSpPr>
                  <p:nvPr/>
                </p:nvCxnSpPr>
                <p:spPr bwMode="auto">
                  <a:xfrm>
                    <a:off x="963354" y="337637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8" name="Straight Connector 217">
                    <a:extLst>
                      <a:ext uri="{FF2B5EF4-FFF2-40B4-BE49-F238E27FC236}">
                        <a16:creationId xmlns:a16="http://schemas.microsoft.com/office/drawing/2014/main" id="{73D1CFF1-8584-C184-D52E-29C12BF966F6}"/>
                      </a:ext>
                    </a:extLst>
                  </p:cNvPr>
                  <p:cNvCxnSpPr>
                    <a:cxnSpLocks/>
                  </p:cNvCxnSpPr>
                  <p:nvPr/>
                </p:nvCxnSpPr>
                <p:spPr bwMode="auto">
                  <a:xfrm>
                    <a:off x="963354" y="354580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9" name="Straight Connector 218">
                    <a:extLst>
                      <a:ext uri="{FF2B5EF4-FFF2-40B4-BE49-F238E27FC236}">
                        <a16:creationId xmlns:a16="http://schemas.microsoft.com/office/drawing/2014/main" id="{4CBD6BB5-A4F1-5495-B4F4-75B5D6F988A0}"/>
                      </a:ext>
                    </a:extLst>
                  </p:cNvPr>
                  <p:cNvCxnSpPr>
                    <a:cxnSpLocks/>
                  </p:cNvCxnSpPr>
                  <p:nvPr/>
                </p:nvCxnSpPr>
                <p:spPr bwMode="auto">
                  <a:xfrm>
                    <a:off x="963354" y="3715227"/>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0" name="Straight Connector 219">
                    <a:extLst>
                      <a:ext uri="{FF2B5EF4-FFF2-40B4-BE49-F238E27FC236}">
                        <a16:creationId xmlns:a16="http://schemas.microsoft.com/office/drawing/2014/main" id="{79BFEC8B-2521-8B4B-2F59-72F2D8B3D40C}"/>
                      </a:ext>
                    </a:extLst>
                  </p:cNvPr>
                  <p:cNvCxnSpPr>
                    <a:cxnSpLocks/>
                  </p:cNvCxnSpPr>
                  <p:nvPr/>
                </p:nvCxnSpPr>
                <p:spPr bwMode="auto">
                  <a:xfrm>
                    <a:off x="963354" y="219040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1" name="Straight Connector 220">
                    <a:extLst>
                      <a:ext uri="{FF2B5EF4-FFF2-40B4-BE49-F238E27FC236}">
                        <a16:creationId xmlns:a16="http://schemas.microsoft.com/office/drawing/2014/main" id="{57C1A61C-9225-A4B5-DD0B-01E4F7C4BDB8}"/>
                      </a:ext>
                    </a:extLst>
                  </p:cNvPr>
                  <p:cNvCxnSpPr>
                    <a:cxnSpLocks/>
                  </p:cNvCxnSpPr>
                  <p:nvPr/>
                </p:nvCxnSpPr>
                <p:spPr bwMode="auto">
                  <a:xfrm>
                    <a:off x="963354" y="235982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2" name="Straight Connector 221">
                    <a:extLst>
                      <a:ext uri="{FF2B5EF4-FFF2-40B4-BE49-F238E27FC236}">
                        <a16:creationId xmlns:a16="http://schemas.microsoft.com/office/drawing/2014/main" id="{8433BCA0-8BC2-00A9-2D67-258AE08D6F6F}"/>
                      </a:ext>
                    </a:extLst>
                  </p:cNvPr>
                  <p:cNvCxnSpPr>
                    <a:cxnSpLocks/>
                  </p:cNvCxnSpPr>
                  <p:nvPr/>
                </p:nvCxnSpPr>
                <p:spPr bwMode="auto">
                  <a:xfrm>
                    <a:off x="963354" y="252925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3" name="Straight Connector 222">
                    <a:extLst>
                      <a:ext uri="{FF2B5EF4-FFF2-40B4-BE49-F238E27FC236}">
                        <a16:creationId xmlns:a16="http://schemas.microsoft.com/office/drawing/2014/main" id="{14895CF7-76C3-408A-768D-97D001E09CD2}"/>
                      </a:ext>
                    </a:extLst>
                  </p:cNvPr>
                  <p:cNvCxnSpPr>
                    <a:cxnSpLocks/>
                  </p:cNvCxnSpPr>
                  <p:nvPr/>
                </p:nvCxnSpPr>
                <p:spPr bwMode="auto">
                  <a:xfrm>
                    <a:off x="963354" y="269867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4" name="Straight Connector 223">
                    <a:extLst>
                      <a:ext uri="{FF2B5EF4-FFF2-40B4-BE49-F238E27FC236}">
                        <a16:creationId xmlns:a16="http://schemas.microsoft.com/office/drawing/2014/main" id="{7B420D0F-1096-D99B-4B17-036A2F9D281C}"/>
                      </a:ext>
                    </a:extLst>
                  </p:cNvPr>
                  <p:cNvCxnSpPr>
                    <a:cxnSpLocks/>
                  </p:cNvCxnSpPr>
                  <p:nvPr/>
                </p:nvCxnSpPr>
                <p:spPr bwMode="auto">
                  <a:xfrm>
                    <a:off x="963354" y="2868100"/>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204" name="Group 203">
                  <a:extLst>
                    <a:ext uri="{FF2B5EF4-FFF2-40B4-BE49-F238E27FC236}">
                      <a16:creationId xmlns:a16="http://schemas.microsoft.com/office/drawing/2014/main" id="{BE1C7DD9-DA47-9B6A-ADEE-C20352A8A555}"/>
                    </a:ext>
                  </a:extLst>
                </p:cNvPr>
                <p:cNvGrpSpPr/>
                <p:nvPr/>
              </p:nvGrpSpPr>
              <p:grpSpPr>
                <a:xfrm>
                  <a:off x="1143000" y="1942357"/>
                  <a:ext cx="1642976" cy="1950414"/>
                  <a:chOff x="1143000" y="1991025"/>
                  <a:chExt cx="1600201" cy="1857556"/>
                </a:xfrm>
                <a:grpFill/>
              </p:grpSpPr>
              <p:cxnSp>
                <p:nvCxnSpPr>
                  <p:cNvPr id="205" name="Straight Connector 204">
                    <a:extLst>
                      <a:ext uri="{FF2B5EF4-FFF2-40B4-BE49-F238E27FC236}">
                        <a16:creationId xmlns:a16="http://schemas.microsoft.com/office/drawing/2014/main" id="{815599A9-1EE8-EC17-4841-D08566F41DCB}"/>
                      </a:ext>
                    </a:extLst>
                  </p:cNvPr>
                  <p:cNvCxnSpPr/>
                  <p:nvPr/>
                </p:nvCxnSpPr>
                <p:spPr bwMode="auto">
                  <a:xfrm rot="5400000">
                    <a:off x="7523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6" name="Straight Connector 205">
                    <a:extLst>
                      <a:ext uri="{FF2B5EF4-FFF2-40B4-BE49-F238E27FC236}">
                        <a16:creationId xmlns:a16="http://schemas.microsoft.com/office/drawing/2014/main" id="{A30DB8C6-9B64-CD83-61F1-F9277D9C9502}"/>
                      </a:ext>
                    </a:extLst>
                  </p:cNvPr>
                  <p:cNvCxnSpPr/>
                  <p:nvPr/>
                </p:nvCxnSpPr>
                <p:spPr bwMode="auto">
                  <a:xfrm rot="5400000">
                    <a:off x="5745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7" name="Straight Connector 206">
                    <a:extLst>
                      <a:ext uri="{FF2B5EF4-FFF2-40B4-BE49-F238E27FC236}">
                        <a16:creationId xmlns:a16="http://schemas.microsoft.com/office/drawing/2014/main" id="{38DAE6BE-30CF-66DC-043C-0EDDC42DA5AC}"/>
                      </a:ext>
                    </a:extLst>
                  </p:cNvPr>
                  <p:cNvCxnSpPr/>
                  <p:nvPr/>
                </p:nvCxnSpPr>
                <p:spPr bwMode="auto">
                  <a:xfrm rot="5400000">
                    <a:off x="3967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8" name="Straight Connector 207">
                    <a:extLst>
                      <a:ext uri="{FF2B5EF4-FFF2-40B4-BE49-F238E27FC236}">
                        <a16:creationId xmlns:a16="http://schemas.microsoft.com/office/drawing/2014/main" id="{933D2A12-6DC5-7323-D14F-DC4D7D70093E}"/>
                      </a:ext>
                    </a:extLst>
                  </p:cNvPr>
                  <p:cNvCxnSpPr/>
                  <p:nvPr/>
                </p:nvCxnSpPr>
                <p:spPr bwMode="auto">
                  <a:xfrm rot="5400000">
                    <a:off x="9301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9" name="Straight Connector 208">
                    <a:extLst>
                      <a:ext uri="{FF2B5EF4-FFF2-40B4-BE49-F238E27FC236}">
                        <a16:creationId xmlns:a16="http://schemas.microsoft.com/office/drawing/2014/main" id="{33EBD3AB-8597-C251-492B-7CF3906B726C}"/>
                      </a:ext>
                    </a:extLst>
                  </p:cNvPr>
                  <p:cNvCxnSpPr/>
                  <p:nvPr/>
                </p:nvCxnSpPr>
                <p:spPr bwMode="auto">
                  <a:xfrm rot="5400000">
                    <a:off x="2189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0" name="Straight Connector 209">
                    <a:extLst>
                      <a:ext uri="{FF2B5EF4-FFF2-40B4-BE49-F238E27FC236}">
                        <a16:creationId xmlns:a16="http://schemas.microsoft.com/office/drawing/2014/main" id="{BCE27502-B723-879C-9FD2-65FE13490B32}"/>
                      </a:ext>
                    </a:extLst>
                  </p:cNvPr>
                  <p:cNvCxnSpPr/>
                  <p:nvPr/>
                </p:nvCxnSpPr>
                <p:spPr bwMode="auto">
                  <a:xfrm rot="5400000">
                    <a:off x="16413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1" name="Straight Connector 210">
                    <a:extLst>
                      <a:ext uri="{FF2B5EF4-FFF2-40B4-BE49-F238E27FC236}">
                        <a16:creationId xmlns:a16="http://schemas.microsoft.com/office/drawing/2014/main" id="{F16CEFBD-80B0-7B6A-1AAC-7F39D694D072}"/>
                      </a:ext>
                    </a:extLst>
                  </p:cNvPr>
                  <p:cNvCxnSpPr/>
                  <p:nvPr/>
                </p:nvCxnSpPr>
                <p:spPr bwMode="auto">
                  <a:xfrm rot="5400000">
                    <a:off x="14635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2" name="Straight Connector 211">
                    <a:extLst>
                      <a:ext uri="{FF2B5EF4-FFF2-40B4-BE49-F238E27FC236}">
                        <a16:creationId xmlns:a16="http://schemas.microsoft.com/office/drawing/2014/main" id="{F3910918-D94B-BD4E-A484-1787477B9507}"/>
                      </a:ext>
                    </a:extLst>
                  </p:cNvPr>
                  <p:cNvCxnSpPr/>
                  <p:nvPr/>
                </p:nvCxnSpPr>
                <p:spPr bwMode="auto">
                  <a:xfrm rot="5400000">
                    <a:off x="12857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3" name="Straight Connector 212">
                    <a:extLst>
                      <a:ext uri="{FF2B5EF4-FFF2-40B4-BE49-F238E27FC236}">
                        <a16:creationId xmlns:a16="http://schemas.microsoft.com/office/drawing/2014/main" id="{22F3D06F-4386-64F6-5E07-22172E6F59CA}"/>
                      </a:ext>
                    </a:extLst>
                  </p:cNvPr>
                  <p:cNvCxnSpPr/>
                  <p:nvPr/>
                </p:nvCxnSpPr>
                <p:spPr bwMode="auto">
                  <a:xfrm rot="5400000">
                    <a:off x="1819181"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4" name="Straight Connector 213">
                    <a:extLst>
                      <a:ext uri="{FF2B5EF4-FFF2-40B4-BE49-F238E27FC236}">
                        <a16:creationId xmlns:a16="http://schemas.microsoft.com/office/drawing/2014/main" id="{653B807F-C0BA-169C-6408-F97D4D054625}"/>
                      </a:ext>
                    </a:extLst>
                  </p:cNvPr>
                  <p:cNvCxnSpPr/>
                  <p:nvPr/>
                </p:nvCxnSpPr>
                <p:spPr bwMode="auto">
                  <a:xfrm rot="5400000">
                    <a:off x="11079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289" name="Group 288">
                <a:extLst>
                  <a:ext uri="{FF2B5EF4-FFF2-40B4-BE49-F238E27FC236}">
                    <a16:creationId xmlns:a16="http://schemas.microsoft.com/office/drawing/2014/main" id="{04D14A5D-AB62-1D18-C21F-30393479AAD8}"/>
                  </a:ext>
                </a:extLst>
              </p:cNvPr>
              <p:cNvGrpSpPr/>
              <p:nvPr/>
            </p:nvGrpSpPr>
            <p:grpSpPr>
              <a:xfrm>
                <a:off x="1039224" y="1627474"/>
                <a:ext cx="896093" cy="909617"/>
                <a:chOff x="6780633" y="3809162"/>
                <a:chExt cx="1003043" cy="972615"/>
              </a:xfrm>
            </p:grpSpPr>
            <p:sp>
              <p:nvSpPr>
                <p:cNvPr id="302" name="Rectangle 301">
                  <a:extLst>
                    <a:ext uri="{FF2B5EF4-FFF2-40B4-BE49-F238E27FC236}">
                      <a16:creationId xmlns:a16="http://schemas.microsoft.com/office/drawing/2014/main" id="{D1772D5E-2A3A-36D0-4550-DEFD95906F3F}"/>
                    </a:ext>
                  </a:extLst>
                </p:cNvPr>
                <p:cNvSpPr/>
                <p:nvPr/>
              </p:nvSpPr>
              <p:spPr bwMode="auto">
                <a:xfrm>
                  <a:off x="6783597" y="3826315"/>
                  <a:ext cx="1000079" cy="955462"/>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303" name="Group 302">
                  <a:extLst>
                    <a:ext uri="{FF2B5EF4-FFF2-40B4-BE49-F238E27FC236}">
                      <a16:creationId xmlns:a16="http://schemas.microsoft.com/office/drawing/2014/main" id="{448427BF-8655-67C6-297B-8C8776CF668D}"/>
                    </a:ext>
                  </a:extLst>
                </p:cNvPr>
                <p:cNvGrpSpPr/>
                <p:nvPr/>
              </p:nvGrpSpPr>
              <p:grpSpPr>
                <a:xfrm>
                  <a:off x="6780633" y="4008139"/>
                  <a:ext cx="1003043" cy="581678"/>
                  <a:chOff x="6780633" y="4017764"/>
                  <a:chExt cx="1003043" cy="581678"/>
                </a:xfrm>
              </p:grpSpPr>
              <p:cxnSp>
                <p:nvCxnSpPr>
                  <p:cNvPr id="309" name="Straight Connector 308">
                    <a:extLst>
                      <a:ext uri="{FF2B5EF4-FFF2-40B4-BE49-F238E27FC236}">
                        <a16:creationId xmlns:a16="http://schemas.microsoft.com/office/drawing/2014/main" id="{13860AD3-4359-1A8A-B8A9-763B0FB3083F}"/>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0" name="Straight Connector 309">
                    <a:extLst>
                      <a:ext uri="{FF2B5EF4-FFF2-40B4-BE49-F238E27FC236}">
                        <a16:creationId xmlns:a16="http://schemas.microsoft.com/office/drawing/2014/main" id="{C463A6C6-05E4-D495-9969-7BE930108AB4}"/>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1" name="Straight Connector 310">
                    <a:extLst>
                      <a:ext uri="{FF2B5EF4-FFF2-40B4-BE49-F238E27FC236}">
                        <a16:creationId xmlns:a16="http://schemas.microsoft.com/office/drawing/2014/main" id="{6D7DC3E2-6EAF-CCA4-4BBB-E293E28F6EDA}"/>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2" name="Straight Connector 311">
                    <a:extLst>
                      <a:ext uri="{FF2B5EF4-FFF2-40B4-BE49-F238E27FC236}">
                        <a16:creationId xmlns:a16="http://schemas.microsoft.com/office/drawing/2014/main" id="{41914B0A-1539-B457-05BC-1CCC7CA3F23B}"/>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304" name="Group 303">
                  <a:extLst>
                    <a:ext uri="{FF2B5EF4-FFF2-40B4-BE49-F238E27FC236}">
                      <a16:creationId xmlns:a16="http://schemas.microsoft.com/office/drawing/2014/main" id="{42C93CE5-CF85-E941-18E3-48DE151AC23F}"/>
                    </a:ext>
                  </a:extLst>
                </p:cNvPr>
                <p:cNvGrpSpPr/>
                <p:nvPr/>
              </p:nvGrpSpPr>
              <p:grpSpPr>
                <a:xfrm>
                  <a:off x="6986474" y="3809162"/>
                  <a:ext cx="603378" cy="944560"/>
                  <a:chOff x="6986473" y="3809162"/>
                  <a:chExt cx="571551" cy="933919"/>
                </a:xfrm>
              </p:grpSpPr>
              <p:cxnSp>
                <p:nvCxnSpPr>
                  <p:cNvPr id="305" name="Straight Connector 304">
                    <a:extLst>
                      <a:ext uri="{FF2B5EF4-FFF2-40B4-BE49-F238E27FC236}">
                        <a16:creationId xmlns:a16="http://schemas.microsoft.com/office/drawing/2014/main" id="{ED51709E-0F3A-B769-5F8D-42FC4BEE876D}"/>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6" name="Straight Connector 305">
                    <a:extLst>
                      <a:ext uri="{FF2B5EF4-FFF2-40B4-BE49-F238E27FC236}">
                        <a16:creationId xmlns:a16="http://schemas.microsoft.com/office/drawing/2014/main" id="{0D5DF3E8-D82D-8A81-6D28-FFB1860B9C72}"/>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7" name="Straight Connector 306">
                    <a:extLst>
                      <a:ext uri="{FF2B5EF4-FFF2-40B4-BE49-F238E27FC236}">
                        <a16:creationId xmlns:a16="http://schemas.microsoft.com/office/drawing/2014/main" id="{01AFCBD7-3AEC-C3FC-535B-20E6D902B756}"/>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8" name="Straight Connector 307">
                    <a:extLst>
                      <a:ext uri="{FF2B5EF4-FFF2-40B4-BE49-F238E27FC236}">
                        <a16:creationId xmlns:a16="http://schemas.microsoft.com/office/drawing/2014/main" id="{DEB49410-AA2A-5597-943D-9A3B41819ECE}"/>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225" name="Group 224">
                <a:extLst>
                  <a:ext uri="{FF2B5EF4-FFF2-40B4-BE49-F238E27FC236}">
                    <a16:creationId xmlns:a16="http://schemas.microsoft.com/office/drawing/2014/main" id="{83BB6C33-533A-5474-0457-0410A25136CD}"/>
                  </a:ext>
                </a:extLst>
              </p:cNvPr>
              <p:cNvGrpSpPr/>
              <p:nvPr/>
            </p:nvGrpSpPr>
            <p:grpSpPr>
              <a:xfrm>
                <a:off x="939710" y="1792811"/>
                <a:ext cx="1975218" cy="1950414"/>
                <a:chOff x="963354" y="1942357"/>
                <a:chExt cx="1975218" cy="1950414"/>
              </a:xfrm>
            </p:grpSpPr>
            <p:sp>
              <p:nvSpPr>
                <p:cNvPr id="226" name="Rectangle 225">
                  <a:extLst>
                    <a:ext uri="{FF2B5EF4-FFF2-40B4-BE49-F238E27FC236}">
                      <a16:creationId xmlns:a16="http://schemas.microsoft.com/office/drawing/2014/main" id="{B78B5905-684B-B219-75E1-D1173226A0E7}"/>
                    </a:ext>
                  </a:extLst>
                </p:cNvPr>
                <p:cNvSpPr/>
                <p:nvPr/>
              </p:nvSpPr>
              <p:spPr bwMode="auto">
                <a:xfrm>
                  <a:off x="974104" y="1956338"/>
                  <a:ext cx="1964468" cy="1936433"/>
                </a:xfrm>
                <a:prstGeom prst="rect">
                  <a:avLst/>
                </a:prstGeom>
                <a:solidFill>
                  <a:srgbClr val="FF000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dirty="0">
                    <a:ln>
                      <a:noFill/>
                    </a:ln>
                    <a:solidFill>
                      <a:schemeClr val="tx1"/>
                    </a:solidFill>
                    <a:effectLst/>
                    <a:latin typeface="Tahoma" pitchFamily="34" charset="0"/>
                  </a:endParaRPr>
                </a:p>
              </p:txBody>
            </p:sp>
            <p:grpSp>
              <p:nvGrpSpPr>
                <p:cNvPr id="227" name="Group 226">
                  <a:extLst>
                    <a:ext uri="{FF2B5EF4-FFF2-40B4-BE49-F238E27FC236}">
                      <a16:creationId xmlns:a16="http://schemas.microsoft.com/office/drawing/2014/main" id="{CEFADE0E-EDDE-A1A7-A8DE-59E468807FC4}"/>
                    </a:ext>
                  </a:extLst>
                </p:cNvPr>
                <p:cNvGrpSpPr/>
                <p:nvPr/>
              </p:nvGrpSpPr>
              <p:grpSpPr>
                <a:xfrm>
                  <a:off x="963354" y="2156046"/>
                  <a:ext cx="1964468" cy="1559182"/>
                  <a:chOff x="963354" y="2190400"/>
                  <a:chExt cx="1964468" cy="1524827"/>
                </a:xfrm>
              </p:grpSpPr>
              <p:cxnSp>
                <p:nvCxnSpPr>
                  <p:cNvPr id="239" name="Straight Connector 238">
                    <a:extLst>
                      <a:ext uri="{FF2B5EF4-FFF2-40B4-BE49-F238E27FC236}">
                        <a16:creationId xmlns:a16="http://schemas.microsoft.com/office/drawing/2014/main" id="{E1B0228A-56BA-A376-DEFD-7D1C1EAB5793}"/>
                      </a:ext>
                    </a:extLst>
                  </p:cNvPr>
                  <p:cNvCxnSpPr>
                    <a:cxnSpLocks/>
                  </p:cNvCxnSpPr>
                  <p:nvPr/>
                </p:nvCxnSpPr>
                <p:spPr bwMode="auto">
                  <a:xfrm>
                    <a:off x="963354" y="3037525"/>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0" name="Straight Connector 239">
                    <a:extLst>
                      <a:ext uri="{FF2B5EF4-FFF2-40B4-BE49-F238E27FC236}">
                        <a16:creationId xmlns:a16="http://schemas.microsoft.com/office/drawing/2014/main" id="{7B1CDF36-895E-3815-785A-68BFA79D3336}"/>
                      </a:ext>
                    </a:extLst>
                  </p:cNvPr>
                  <p:cNvCxnSpPr>
                    <a:cxnSpLocks/>
                  </p:cNvCxnSpPr>
                  <p:nvPr/>
                </p:nvCxnSpPr>
                <p:spPr bwMode="auto">
                  <a:xfrm>
                    <a:off x="963354" y="320695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1" name="Straight Connector 240">
                    <a:extLst>
                      <a:ext uri="{FF2B5EF4-FFF2-40B4-BE49-F238E27FC236}">
                        <a16:creationId xmlns:a16="http://schemas.microsoft.com/office/drawing/2014/main" id="{35077D57-B1D9-D5BF-E23F-5EEB67F22761}"/>
                      </a:ext>
                    </a:extLst>
                  </p:cNvPr>
                  <p:cNvCxnSpPr>
                    <a:cxnSpLocks/>
                  </p:cNvCxnSpPr>
                  <p:nvPr/>
                </p:nvCxnSpPr>
                <p:spPr bwMode="auto">
                  <a:xfrm>
                    <a:off x="963354" y="3376375"/>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2" name="Straight Connector 241">
                    <a:extLst>
                      <a:ext uri="{FF2B5EF4-FFF2-40B4-BE49-F238E27FC236}">
                        <a16:creationId xmlns:a16="http://schemas.microsoft.com/office/drawing/2014/main" id="{FC44D718-9965-62C1-F808-069007418126}"/>
                      </a:ext>
                    </a:extLst>
                  </p:cNvPr>
                  <p:cNvCxnSpPr>
                    <a:cxnSpLocks/>
                  </p:cNvCxnSpPr>
                  <p:nvPr/>
                </p:nvCxnSpPr>
                <p:spPr bwMode="auto">
                  <a:xfrm>
                    <a:off x="963354" y="354580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3" name="Straight Connector 242">
                    <a:extLst>
                      <a:ext uri="{FF2B5EF4-FFF2-40B4-BE49-F238E27FC236}">
                        <a16:creationId xmlns:a16="http://schemas.microsoft.com/office/drawing/2014/main" id="{CBD60B43-5B2D-A377-A5AF-4E59A1BF7BC5}"/>
                      </a:ext>
                    </a:extLst>
                  </p:cNvPr>
                  <p:cNvCxnSpPr>
                    <a:cxnSpLocks/>
                  </p:cNvCxnSpPr>
                  <p:nvPr/>
                </p:nvCxnSpPr>
                <p:spPr bwMode="auto">
                  <a:xfrm>
                    <a:off x="963354" y="3715227"/>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4" name="Straight Connector 243">
                    <a:extLst>
                      <a:ext uri="{FF2B5EF4-FFF2-40B4-BE49-F238E27FC236}">
                        <a16:creationId xmlns:a16="http://schemas.microsoft.com/office/drawing/2014/main" id="{0929BFAF-9136-0B67-CC06-0D8B27BC9977}"/>
                      </a:ext>
                    </a:extLst>
                  </p:cNvPr>
                  <p:cNvCxnSpPr>
                    <a:cxnSpLocks/>
                  </p:cNvCxnSpPr>
                  <p:nvPr/>
                </p:nvCxnSpPr>
                <p:spPr bwMode="auto">
                  <a:xfrm>
                    <a:off x="963354" y="219040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5" name="Straight Connector 244">
                    <a:extLst>
                      <a:ext uri="{FF2B5EF4-FFF2-40B4-BE49-F238E27FC236}">
                        <a16:creationId xmlns:a16="http://schemas.microsoft.com/office/drawing/2014/main" id="{57745D8A-1600-E9A0-3DAB-85F67E497551}"/>
                      </a:ext>
                    </a:extLst>
                  </p:cNvPr>
                  <p:cNvCxnSpPr>
                    <a:cxnSpLocks/>
                  </p:cNvCxnSpPr>
                  <p:nvPr/>
                </p:nvCxnSpPr>
                <p:spPr bwMode="auto">
                  <a:xfrm>
                    <a:off x="963354" y="2359825"/>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6" name="Straight Connector 245">
                    <a:extLst>
                      <a:ext uri="{FF2B5EF4-FFF2-40B4-BE49-F238E27FC236}">
                        <a16:creationId xmlns:a16="http://schemas.microsoft.com/office/drawing/2014/main" id="{407E1AB0-3B1B-D993-E3AD-30BA4CC1F536}"/>
                      </a:ext>
                    </a:extLst>
                  </p:cNvPr>
                  <p:cNvCxnSpPr>
                    <a:cxnSpLocks/>
                  </p:cNvCxnSpPr>
                  <p:nvPr/>
                </p:nvCxnSpPr>
                <p:spPr bwMode="auto">
                  <a:xfrm>
                    <a:off x="963354" y="252925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7" name="Straight Connector 246">
                    <a:extLst>
                      <a:ext uri="{FF2B5EF4-FFF2-40B4-BE49-F238E27FC236}">
                        <a16:creationId xmlns:a16="http://schemas.microsoft.com/office/drawing/2014/main" id="{D061A412-66AC-D022-5730-696E107F6B03}"/>
                      </a:ext>
                    </a:extLst>
                  </p:cNvPr>
                  <p:cNvCxnSpPr>
                    <a:cxnSpLocks/>
                  </p:cNvCxnSpPr>
                  <p:nvPr/>
                </p:nvCxnSpPr>
                <p:spPr bwMode="auto">
                  <a:xfrm>
                    <a:off x="963354" y="2698675"/>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8" name="Straight Connector 247">
                    <a:extLst>
                      <a:ext uri="{FF2B5EF4-FFF2-40B4-BE49-F238E27FC236}">
                        <a16:creationId xmlns:a16="http://schemas.microsoft.com/office/drawing/2014/main" id="{FD9FFD29-2BD5-750B-B92D-4FA1DD899FD8}"/>
                      </a:ext>
                    </a:extLst>
                  </p:cNvPr>
                  <p:cNvCxnSpPr>
                    <a:cxnSpLocks/>
                  </p:cNvCxnSpPr>
                  <p:nvPr/>
                </p:nvCxnSpPr>
                <p:spPr bwMode="auto">
                  <a:xfrm>
                    <a:off x="963354" y="286810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228" name="Group 227">
                  <a:extLst>
                    <a:ext uri="{FF2B5EF4-FFF2-40B4-BE49-F238E27FC236}">
                      <a16:creationId xmlns:a16="http://schemas.microsoft.com/office/drawing/2014/main" id="{D10535DC-A46C-251E-9432-2E7EF3DFEA8B}"/>
                    </a:ext>
                  </a:extLst>
                </p:cNvPr>
                <p:cNvGrpSpPr/>
                <p:nvPr/>
              </p:nvGrpSpPr>
              <p:grpSpPr>
                <a:xfrm>
                  <a:off x="1143000" y="1942357"/>
                  <a:ext cx="1642976" cy="1950414"/>
                  <a:chOff x="1143000" y="1991025"/>
                  <a:chExt cx="1600201" cy="1857556"/>
                </a:xfrm>
              </p:grpSpPr>
              <p:cxnSp>
                <p:nvCxnSpPr>
                  <p:cNvPr id="229" name="Straight Connector 228">
                    <a:extLst>
                      <a:ext uri="{FF2B5EF4-FFF2-40B4-BE49-F238E27FC236}">
                        <a16:creationId xmlns:a16="http://schemas.microsoft.com/office/drawing/2014/main" id="{8B557F78-960F-4D75-E390-68346D6E2C67}"/>
                      </a:ext>
                    </a:extLst>
                  </p:cNvPr>
                  <p:cNvCxnSpPr/>
                  <p:nvPr/>
                </p:nvCxnSpPr>
                <p:spPr bwMode="auto">
                  <a:xfrm rot="5400000">
                    <a:off x="752380" y="2924562"/>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0" name="Straight Connector 229">
                    <a:extLst>
                      <a:ext uri="{FF2B5EF4-FFF2-40B4-BE49-F238E27FC236}">
                        <a16:creationId xmlns:a16="http://schemas.microsoft.com/office/drawing/2014/main" id="{B7F7BE22-2ABF-82E8-7772-90864C79F455}"/>
                      </a:ext>
                    </a:extLst>
                  </p:cNvPr>
                  <p:cNvCxnSpPr/>
                  <p:nvPr/>
                </p:nvCxnSpPr>
                <p:spPr bwMode="auto">
                  <a:xfrm rot="5400000">
                    <a:off x="574580" y="2924562"/>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1" name="Straight Connector 230">
                    <a:extLst>
                      <a:ext uri="{FF2B5EF4-FFF2-40B4-BE49-F238E27FC236}">
                        <a16:creationId xmlns:a16="http://schemas.microsoft.com/office/drawing/2014/main" id="{9083EAE8-3C90-B585-912C-E4260072892E}"/>
                      </a:ext>
                    </a:extLst>
                  </p:cNvPr>
                  <p:cNvCxnSpPr/>
                  <p:nvPr/>
                </p:nvCxnSpPr>
                <p:spPr bwMode="auto">
                  <a:xfrm rot="5400000">
                    <a:off x="396780" y="2924562"/>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2" name="Straight Connector 231">
                    <a:extLst>
                      <a:ext uri="{FF2B5EF4-FFF2-40B4-BE49-F238E27FC236}">
                        <a16:creationId xmlns:a16="http://schemas.microsoft.com/office/drawing/2014/main" id="{D7413EC4-38E4-E972-A586-5A6EE2768ACA}"/>
                      </a:ext>
                    </a:extLst>
                  </p:cNvPr>
                  <p:cNvCxnSpPr/>
                  <p:nvPr/>
                </p:nvCxnSpPr>
                <p:spPr bwMode="auto">
                  <a:xfrm rot="5400000">
                    <a:off x="930180" y="2924562"/>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3" name="Straight Connector 232">
                    <a:extLst>
                      <a:ext uri="{FF2B5EF4-FFF2-40B4-BE49-F238E27FC236}">
                        <a16:creationId xmlns:a16="http://schemas.microsoft.com/office/drawing/2014/main" id="{8D7F81FE-581E-26B6-DD8E-A92EEB20BCCF}"/>
                      </a:ext>
                    </a:extLst>
                  </p:cNvPr>
                  <p:cNvCxnSpPr/>
                  <p:nvPr/>
                </p:nvCxnSpPr>
                <p:spPr bwMode="auto">
                  <a:xfrm rot="5400000">
                    <a:off x="218980" y="2924562"/>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4" name="Straight Connector 233">
                    <a:extLst>
                      <a:ext uri="{FF2B5EF4-FFF2-40B4-BE49-F238E27FC236}">
                        <a16:creationId xmlns:a16="http://schemas.microsoft.com/office/drawing/2014/main" id="{F3B02C2A-A65B-DBCF-494E-548458AA162C}"/>
                      </a:ext>
                    </a:extLst>
                  </p:cNvPr>
                  <p:cNvCxnSpPr/>
                  <p:nvPr/>
                </p:nvCxnSpPr>
                <p:spPr bwMode="auto">
                  <a:xfrm rot="5400000">
                    <a:off x="1641380" y="2915045"/>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5" name="Straight Connector 234">
                    <a:extLst>
                      <a:ext uri="{FF2B5EF4-FFF2-40B4-BE49-F238E27FC236}">
                        <a16:creationId xmlns:a16="http://schemas.microsoft.com/office/drawing/2014/main" id="{5BF98F18-B4DE-36A5-2451-A877F238C79E}"/>
                      </a:ext>
                    </a:extLst>
                  </p:cNvPr>
                  <p:cNvCxnSpPr/>
                  <p:nvPr/>
                </p:nvCxnSpPr>
                <p:spPr bwMode="auto">
                  <a:xfrm rot="5400000">
                    <a:off x="1463580" y="2915045"/>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6" name="Straight Connector 235">
                    <a:extLst>
                      <a:ext uri="{FF2B5EF4-FFF2-40B4-BE49-F238E27FC236}">
                        <a16:creationId xmlns:a16="http://schemas.microsoft.com/office/drawing/2014/main" id="{49A6EA04-3A09-10F6-7B6D-3BA04FDEFBE1}"/>
                      </a:ext>
                    </a:extLst>
                  </p:cNvPr>
                  <p:cNvCxnSpPr/>
                  <p:nvPr/>
                </p:nvCxnSpPr>
                <p:spPr bwMode="auto">
                  <a:xfrm rot="5400000">
                    <a:off x="1285780" y="2915045"/>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7" name="Straight Connector 236">
                    <a:extLst>
                      <a:ext uri="{FF2B5EF4-FFF2-40B4-BE49-F238E27FC236}">
                        <a16:creationId xmlns:a16="http://schemas.microsoft.com/office/drawing/2014/main" id="{8637F7D6-19DF-E4DB-7436-8717CBA44608}"/>
                      </a:ext>
                    </a:extLst>
                  </p:cNvPr>
                  <p:cNvCxnSpPr/>
                  <p:nvPr/>
                </p:nvCxnSpPr>
                <p:spPr bwMode="auto">
                  <a:xfrm rot="5400000">
                    <a:off x="1819181" y="2915045"/>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8" name="Straight Connector 237">
                    <a:extLst>
                      <a:ext uri="{FF2B5EF4-FFF2-40B4-BE49-F238E27FC236}">
                        <a16:creationId xmlns:a16="http://schemas.microsoft.com/office/drawing/2014/main" id="{A625C8B8-6D69-469F-C018-8B00D9719796}"/>
                      </a:ext>
                    </a:extLst>
                  </p:cNvPr>
                  <p:cNvCxnSpPr/>
                  <p:nvPr/>
                </p:nvCxnSpPr>
                <p:spPr bwMode="auto">
                  <a:xfrm rot="5400000">
                    <a:off x="1107980" y="2915045"/>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290" name="Group 289">
                <a:extLst>
                  <a:ext uri="{FF2B5EF4-FFF2-40B4-BE49-F238E27FC236}">
                    <a16:creationId xmlns:a16="http://schemas.microsoft.com/office/drawing/2014/main" id="{0D22E856-1FFF-63BA-46A7-9662A81AE6FE}"/>
                  </a:ext>
                </a:extLst>
              </p:cNvPr>
              <p:cNvGrpSpPr/>
              <p:nvPr/>
            </p:nvGrpSpPr>
            <p:grpSpPr>
              <a:xfrm>
                <a:off x="952500" y="1781097"/>
                <a:ext cx="896093" cy="909617"/>
                <a:chOff x="6780633" y="3809162"/>
                <a:chExt cx="1003043" cy="972615"/>
              </a:xfrm>
            </p:grpSpPr>
            <p:sp>
              <p:nvSpPr>
                <p:cNvPr id="291" name="Rectangle 290">
                  <a:extLst>
                    <a:ext uri="{FF2B5EF4-FFF2-40B4-BE49-F238E27FC236}">
                      <a16:creationId xmlns:a16="http://schemas.microsoft.com/office/drawing/2014/main" id="{C540C7B7-F534-FFFE-DD36-F81089E6D7F9}"/>
                    </a:ext>
                  </a:extLst>
                </p:cNvPr>
                <p:cNvSpPr/>
                <p:nvPr/>
              </p:nvSpPr>
              <p:spPr bwMode="auto">
                <a:xfrm>
                  <a:off x="6783597" y="3826315"/>
                  <a:ext cx="1000079" cy="955462"/>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292" name="Group 291">
                  <a:extLst>
                    <a:ext uri="{FF2B5EF4-FFF2-40B4-BE49-F238E27FC236}">
                      <a16:creationId xmlns:a16="http://schemas.microsoft.com/office/drawing/2014/main" id="{E317C82A-4C97-54ED-E59F-DA5D2D1F57AF}"/>
                    </a:ext>
                  </a:extLst>
                </p:cNvPr>
                <p:cNvGrpSpPr/>
                <p:nvPr/>
              </p:nvGrpSpPr>
              <p:grpSpPr>
                <a:xfrm>
                  <a:off x="6780633" y="4008139"/>
                  <a:ext cx="1003043" cy="581678"/>
                  <a:chOff x="6780633" y="4017764"/>
                  <a:chExt cx="1003043" cy="581678"/>
                </a:xfrm>
              </p:grpSpPr>
              <p:cxnSp>
                <p:nvCxnSpPr>
                  <p:cNvPr id="298" name="Straight Connector 297">
                    <a:extLst>
                      <a:ext uri="{FF2B5EF4-FFF2-40B4-BE49-F238E27FC236}">
                        <a16:creationId xmlns:a16="http://schemas.microsoft.com/office/drawing/2014/main" id="{CF7E1A9C-BDBC-C6A0-A219-9B5D2139F12C}"/>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99" name="Straight Connector 298">
                    <a:extLst>
                      <a:ext uri="{FF2B5EF4-FFF2-40B4-BE49-F238E27FC236}">
                        <a16:creationId xmlns:a16="http://schemas.microsoft.com/office/drawing/2014/main" id="{3C4673FE-E0B8-B622-AC98-6102CAF6E0A6}"/>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0" name="Straight Connector 299">
                    <a:extLst>
                      <a:ext uri="{FF2B5EF4-FFF2-40B4-BE49-F238E27FC236}">
                        <a16:creationId xmlns:a16="http://schemas.microsoft.com/office/drawing/2014/main" id="{BCE2EB5C-06A2-C072-D00F-FB32FBEEFF71}"/>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1" name="Straight Connector 300">
                    <a:extLst>
                      <a:ext uri="{FF2B5EF4-FFF2-40B4-BE49-F238E27FC236}">
                        <a16:creationId xmlns:a16="http://schemas.microsoft.com/office/drawing/2014/main" id="{851BCAA3-5A4C-4D9A-4079-ADA4F76A3CDF}"/>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293" name="Group 292">
                  <a:extLst>
                    <a:ext uri="{FF2B5EF4-FFF2-40B4-BE49-F238E27FC236}">
                      <a16:creationId xmlns:a16="http://schemas.microsoft.com/office/drawing/2014/main" id="{836D5D65-CC20-A227-544F-8A61CD49F7E2}"/>
                    </a:ext>
                  </a:extLst>
                </p:cNvPr>
                <p:cNvGrpSpPr/>
                <p:nvPr/>
              </p:nvGrpSpPr>
              <p:grpSpPr>
                <a:xfrm>
                  <a:off x="6986474" y="3809162"/>
                  <a:ext cx="603378" cy="944560"/>
                  <a:chOff x="6986473" y="3809162"/>
                  <a:chExt cx="571551" cy="933919"/>
                </a:xfrm>
              </p:grpSpPr>
              <p:cxnSp>
                <p:nvCxnSpPr>
                  <p:cNvPr id="294" name="Straight Connector 293">
                    <a:extLst>
                      <a:ext uri="{FF2B5EF4-FFF2-40B4-BE49-F238E27FC236}">
                        <a16:creationId xmlns:a16="http://schemas.microsoft.com/office/drawing/2014/main" id="{A59DEB90-BAA1-0962-C757-BD55F804A488}"/>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95" name="Straight Connector 294">
                    <a:extLst>
                      <a:ext uri="{FF2B5EF4-FFF2-40B4-BE49-F238E27FC236}">
                        <a16:creationId xmlns:a16="http://schemas.microsoft.com/office/drawing/2014/main" id="{A15381D4-88B9-37D6-DC79-3907F8518131}"/>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96" name="Straight Connector 295">
                    <a:extLst>
                      <a:ext uri="{FF2B5EF4-FFF2-40B4-BE49-F238E27FC236}">
                        <a16:creationId xmlns:a16="http://schemas.microsoft.com/office/drawing/2014/main" id="{3E9297CF-5025-E225-F173-662772C094B8}"/>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97" name="Straight Connector 296">
                    <a:extLst>
                      <a:ext uri="{FF2B5EF4-FFF2-40B4-BE49-F238E27FC236}">
                        <a16:creationId xmlns:a16="http://schemas.microsoft.com/office/drawing/2014/main" id="{9139836E-ED21-4A04-6AE9-827C9073AE90}"/>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grpSp>
    </p:spTree>
    <p:extLst>
      <p:ext uri="{BB962C8B-B14F-4D97-AF65-F5344CB8AC3E}">
        <p14:creationId xmlns:p14="http://schemas.microsoft.com/office/powerpoint/2010/main" val="205718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38F39-D4BB-9BDF-1EF1-7935B02E4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A1478A-6C9C-B8C3-DDFC-930D6BC03622}"/>
              </a:ext>
            </a:extLst>
          </p:cNvPr>
          <p:cNvSpPr>
            <a:spLocks noGrp="1"/>
          </p:cNvSpPr>
          <p:nvPr>
            <p:ph type="title"/>
          </p:nvPr>
        </p:nvSpPr>
        <p:spPr>
          <a:xfrm>
            <a:off x="1393827" y="285750"/>
            <a:ext cx="7369173" cy="490538"/>
          </a:xfrm>
        </p:spPr>
        <p:txBody>
          <a:bodyPr/>
          <a:lstStyle/>
          <a:p>
            <a:r>
              <a:rPr lang="en-US" dirty="0"/>
              <a:t>Normal Convolution Channels</a:t>
            </a:r>
          </a:p>
        </p:txBody>
      </p:sp>
      <p:sp>
        <p:nvSpPr>
          <p:cNvPr id="3" name="Content Placeholder 2">
            <a:extLst>
              <a:ext uri="{FF2B5EF4-FFF2-40B4-BE49-F238E27FC236}">
                <a16:creationId xmlns:a16="http://schemas.microsoft.com/office/drawing/2014/main" id="{AA1FE36F-B7F8-8D9E-D8B2-00AF598915E8}"/>
              </a:ext>
            </a:extLst>
          </p:cNvPr>
          <p:cNvSpPr>
            <a:spLocks noGrp="1"/>
          </p:cNvSpPr>
          <p:nvPr>
            <p:ph idx="1"/>
          </p:nvPr>
        </p:nvSpPr>
        <p:spPr/>
        <p:txBody>
          <a:bodyPr/>
          <a:lstStyle/>
          <a:p>
            <a:r>
              <a:rPr lang="en-US" dirty="0"/>
              <a:t>However, because the image has 3 channels, our convolutional kernel needs to have 3 channels as well. This means, instead of doing 5x5=25 multiplications, we actually do 5x5x3=75 multiplications every time the kernel moves.</a:t>
            </a:r>
          </a:p>
          <a:p>
            <a:r>
              <a:rPr lang="en-US" dirty="0"/>
              <a:t>Just like the 2-D interpretation, we do scalar matrix multiplication on every 25 pixels, outputting 1 number. After going through a 5x5x3 kernel, the 12x12x3 image will become a 8x8x1 image.</a:t>
            </a:r>
          </a:p>
          <a:p>
            <a:r>
              <a:rPr lang="en-US" dirty="0"/>
              <a:t>What if we want to increase the number of channels in our output image? What if we want an output of size 8x8x256?</a:t>
            </a:r>
          </a:p>
          <a:p>
            <a:r>
              <a:rPr lang="en-US" dirty="0"/>
              <a:t>Well, we can create 256 kernels to create 256 8x8x1 images, then stack them up together to create a 8x8x256 image output.</a:t>
            </a:r>
          </a:p>
        </p:txBody>
      </p:sp>
    </p:spTree>
    <p:extLst>
      <p:ext uri="{BB962C8B-B14F-4D97-AF65-F5344CB8AC3E}">
        <p14:creationId xmlns:p14="http://schemas.microsoft.com/office/powerpoint/2010/main" val="292430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64699-863A-2246-D116-A5119168E8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0F7F81-D91A-646F-4A43-DBA0AC6A7A7E}"/>
              </a:ext>
            </a:extLst>
          </p:cNvPr>
          <p:cNvSpPr>
            <a:spLocks noGrp="1"/>
          </p:cNvSpPr>
          <p:nvPr>
            <p:ph type="title"/>
          </p:nvPr>
        </p:nvSpPr>
        <p:spPr>
          <a:xfrm>
            <a:off x="152400" y="285750"/>
            <a:ext cx="8839200" cy="490538"/>
          </a:xfrm>
          <a:solidFill>
            <a:schemeClr val="bg1"/>
          </a:solidFill>
        </p:spPr>
        <p:txBody>
          <a:bodyPr/>
          <a:lstStyle/>
          <a:p>
            <a:r>
              <a:rPr lang="en-US" sz="2600" dirty="0"/>
              <a:t>Normal Convolution: 12x12x3 –&gt; (5x5x3)x256 –&gt; 8x8x256 </a:t>
            </a:r>
          </a:p>
        </p:txBody>
      </p:sp>
      <p:grpSp>
        <p:nvGrpSpPr>
          <p:cNvPr id="6" name="Group 5">
            <a:extLst>
              <a:ext uri="{FF2B5EF4-FFF2-40B4-BE49-F238E27FC236}">
                <a16:creationId xmlns:a16="http://schemas.microsoft.com/office/drawing/2014/main" id="{7DB958C1-5073-FE2E-9A6C-C122C6111EF9}"/>
              </a:ext>
            </a:extLst>
          </p:cNvPr>
          <p:cNvGrpSpPr/>
          <p:nvPr/>
        </p:nvGrpSpPr>
        <p:grpSpPr>
          <a:xfrm>
            <a:off x="626781" y="828876"/>
            <a:ext cx="7983819" cy="4033114"/>
            <a:chOff x="939710" y="828876"/>
            <a:chExt cx="7983819" cy="4033114"/>
          </a:xfrm>
        </p:grpSpPr>
        <p:sp>
          <p:nvSpPr>
            <p:cNvPr id="4" name="TextBox 3">
              <a:extLst>
                <a:ext uri="{FF2B5EF4-FFF2-40B4-BE49-F238E27FC236}">
                  <a16:creationId xmlns:a16="http://schemas.microsoft.com/office/drawing/2014/main" id="{A0B9A300-81CE-50BD-690B-7563DF36B345}"/>
                </a:ext>
              </a:extLst>
            </p:cNvPr>
            <p:cNvSpPr txBox="1"/>
            <p:nvPr/>
          </p:nvSpPr>
          <p:spPr>
            <a:xfrm>
              <a:off x="5400062" y="4118598"/>
              <a:ext cx="3523467" cy="646331"/>
            </a:xfrm>
            <a:prstGeom prst="rect">
              <a:avLst/>
            </a:prstGeom>
            <a:noFill/>
          </p:spPr>
          <p:txBody>
            <a:bodyPr wrap="square" rtlCol="0">
              <a:spAutoFit/>
            </a:bodyPr>
            <a:lstStyle/>
            <a:p>
              <a:r>
                <a:rPr lang="en-US" dirty="0"/>
                <a:t>Size of the convoluted image is (12-5+1)x(12-5+1)x256</a:t>
              </a:r>
            </a:p>
          </p:txBody>
        </p:sp>
        <p:sp>
          <p:nvSpPr>
            <p:cNvPr id="10" name="TextBox 9">
              <a:extLst>
                <a:ext uri="{FF2B5EF4-FFF2-40B4-BE49-F238E27FC236}">
                  <a16:creationId xmlns:a16="http://schemas.microsoft.com/office/drawing/2014/main" id="{EEBDA6E7-4D54-2A7B-C040-15575AEECE9B}"/>
                </a:ext>
              </a:extLst>
            </p:cNvPr>
            <p:cNvSpPr txBox="1"/>
            <p:nvPr/>
          </p:nvSpPr>
          <p:spPr>
            <a:xfrm>
              <a:off x="3276600" y="2433638"/>
              <a:ext cx="398628" cy="461665"/>
            </a:xfrm>
            <a:prstGeom prst="rect">
              <a:avLst/>
            </a:prstGeom>
            <a:noFill/>
          </p:spPr>
          <p:txBody>
            <a:bodyPr wrap="square" rtlCol="0">
              <a:spAutoFit/>
            </a:bodyPr>
            <a:lstStyle/>
            <a:p>
              <a:r>
                <a:rPr lang="en-US" sz="2400" dirty="0"/>
                <a:t>*</a:t>
              </a:r>
            </a:p>
          </p:txBody>
        </p:sp>
        <p:sp>
          <p:nvSpPr>
            <p:cNvPr id="11" name="TextBox 10">
              <a:extLst>
                <a:ext uri="{FF2B5EF4-FFF2-40B4-BE49-F238E27FC236}">
                  <a16:creationId xmlns:a16="http://schemas.microsoft.com/office/drawing/2014/main" id="{9BC2A257-1B26-8B8E-A1B9-D65CA040861F}"/>
                </a:ext>
              </a:extLst>
            </p:cNvPr>
            <p:cNvSpPr txBox="1"/>
            <p:nvPr/>
          </p:nvSpPr>
          <p:spPr>
            <a:xfrm>
              <a:off x="5544972" y="2324326"/>
              <a:ext cx="398628" cy="461665"/>
            </a:xfrm>
            <a:prstGeom prst="rect">
              <a:avLst/>
            </a:prstGeom>
            <a:noFill/>
          </p:spPr>
          <p:txBody>
            <a:bodyPr wrap="square" rtlCol="0">
              <a:spAutoFit/>
            </a:bodyPr>
            <a:lstStyle/>
            <a:p>
              <a:r>
                <a:rPr lang="en-US" sz="2400" dirty="0"/>
                <a:t>=</a:t>
              </a:r>
            </a:p>
          </p:txBody>
        </p:sp>
        <p:grpSp>
          <p:nvGrpSpPr>
            <p:cNvPr id="328" name="Group 327">
              <a:extLst>
                <a:ext uri="{FF2B5EF4-FFF2-40B4-BE49-F238E27FC236}">
                  <a16:creationId xmlns:a16="http://schemas.microsoft.com/office/drawing/2014/main" id="{491C485E-AD39-8A4A-E150-E29150FC5873}"/>
                </a:ext>
              </a:extLst>
            </p:cNvPr>
            <p:cNvGrpSpPr/>
            <p:nvPr/>
          </p:nvGrpSpPr>
          <p:grpSpPr>
            <a:xfrm>
              <a:off x="4003638" y="839196"/>
              <a:ext cx="1166362" cy="1612019"/>
              <a:chOff x="4053641" y="1476214"/>
              <a:chExt cx="1509744" cy="2241412"/>
            </a:xfrm>
          </p:grpSpPr>
          <p:sp>
            <p:nvSpPr>
              <p:cNvPr id="17" name="TextBox 16">
                <a:extLst>
                  <a:ext uri="{FF2B5EF4-FFF2-40B4-BE49-F238E27FC236}">
                    <a16:creationId xmlns:a16="http://schemas.microsoft.com/office/drawing/2014/main" id="{013EDCCC-68B4-6841-1B97-6F60291F659C}"/>
                  </a:ext>
                </a:extLst>
              </p:cNvPr>
              <p:cNvSpPr txBox="1"/>
              <p:nvPr/>
            </p:nvSpPr>
            <p:spPr>
              <a:xfrm>
                <a:off x="4053641" y="3204093"/>
                <a:ext cx="1509744" cy="513533"/>
              </a:xfrm>
              <a:prstGeom prst="rect">
                <a:avLst/>
              </a:prstGeom>
              <a:noFill/>
            </p:spPr>
            <p:txBody>
              <a:bodyPr wrap="square" rtlCol="0">
                <a:spAutoFit/>
              </a:bodyPr>
              <a:lstStyle/>
              <a:p>
                <a:r>
                  <a:rPr lang="en-US" dirty="0"/>
                  <a:t>5 x 5 x 3</a:t>
                </a:r>
              </a:p>
            </p:txBody>
          </p:sp>
          <p:sp>
            <p:nvSpPr>
              <p:cNvPr id="19" name="TextBox 18">
                <a:extLst>
                  <a:ext uri="{FF2B5EF4-FFF2-40B4-BE49-F238E27FC236}">
                    <a16:creationId xmlns:a16="http://schemas.microsoft.com/office/drawing/2014/main" id="{9DA3DBC5-0E18-C41E-BFB2-DE7173EA505C}"/>
                  </a:ext>
                </a:extLst>
              </p:cNvPr>
              <p:cNvSpPr txBox="1"/>
              <p:nvPr/>
            </p:nvSpPr>
            <p:spPr>
              <a:xfrm>
                <a:off x="4106668" y="1476214"/>
                <a:ext cx="1234325" cy="513533"/>
              </a:xfrm>
              <a:prstGeom prst="rect">
                <a:avLst/>
              </a:prstGeom>
              <a:noFill/>
            </p:spPr>
            <p:txBody>
              <a:bodyPr wrap="square" rtlCol="0">
                <a:spAutoFit/>
              </a:bodyPr>
              <a:lstStyle/>
              <a:p>
                <a:r>
                  <a:rPr lang="en-US" dirty="0"/>
                  <a:t>Filter 1</a:t>
                </a:r>
              </a:p>
            </p:txBody>
          </p:sp>
          <p:grpSp>
            <p:nvGrpSpPr>
              <p:cNvPr id="185" name="Group 184">
                <a:extLst>
                  <a:ext uri="{FF2B5EF4-FFF2-40B4-BE49-F238E27FC236}">
                    <a16:creationId xmlns:a16="http://schemas.microsoft.com/office/drawing/2014/main" id="{C23106DC-2BCA-495E-13EE-5C2F52352FFC}"/>
                  </a:ext>
                </a:extLst>
              </p:cNvPr>
              <p:cNvGrpSpPr/>
              <p:nvPr/>
            </p:nvGrpSpPr>
            <p:grpSpPr>
              <a:xfrm>
                <a:off x="4106668" y="1989749"/>
                <a:ext cx="1212026" cy="1183263"/>
                <a:chOff x="6571650" y="3809161"/>
                <a:chExt cx="1212026" cy="1183263"/>
              </a:xfrm>
            </p:grpSpPr>
            <p:grpSp>
              <p:nvGrpSpPr>
                <p:cNvPr id="160" name="Group 159">
                  <a:extLst>
                    <a:ext uri="{FF2B5EF4-FFF2-40B4-BE49-F238E27FC236}">
                      <a16:creationId xmlns:a16="http://schemas.microsoft.com/office/drawing/2014/main" id="{AE3FF68D-4C9F-CE2D-AAF2-4D2E858FCBF6}"/>
                    </a:ext>
                  </a:extLst>
                </p:cNvPr>
                <p:cNvGrpSpPr/>
                <p:nvPr/>
              </p:nvGrpSpPr>
              <p:grpSpPr>
                <a:xfrm>
                  <a:off x="6780633" y="3809161"/>
                  <a:ext cx="1003043" cy="955463"/>
                  <a:chOff x="6780633" y="3809161"/>
                  <a:chExt cx="1003043" cy="955463"/>
                </a:xfrm>
              </p:grpSpPr>
              <p:sp>
                <p:nvSpPr>
                  <p:cNvPr id="38" name="Rectangle 37">
                    <a:extLst>
                      <a:ext uri="{FF2B5EF4-FFF2-40B4-BE49-F238E27FC236}">
                        <a16:creationId xmlns:a16="http://schemas.microsoft.com/office/drawing/2014/main" id="{73E066B3-16D0-675B-2AC0-DED1EB930867}"/>
                      </a:ext>
                    </a:extLst>
                  </p:cNvPr>
                  <p:cNvSpPr/>
                  <p:nvPr/>
                </p:nvSpPr>
                <p:spPr bwMode="auto">
                  <a:xfrm>
                    <a:off x="6783597" y="3809161"/>
                    <a:ext cx="1000079" cy="955463"/>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55" name="Group 154">
                    <a:extLst>
                      <a:ext uri="{FF2B5EF4-FFF2-40B4-BE49-F238E27FC236}">
                        <a16:creationId xmlns:a16="http://schemas.microsoft.com/office/drawing/2014/main" id="{F61616D0-C47D-00FA-4CD0-E3B44E927FD1}"/>
                      </a:ext>
                    </a:extLst>
                  </p:cNvPr>
                  <p:cNvGrpSpPr/>
                  <p:nvPr/>
                </p:nvGrpSpPr>
                <p:grpSpPr>
                  <a:xfrm>
                    <a:off x="6780633" y="4008139"/>
                    <a:ext cx="1003043" cy="581678"/>
                    <a:chOff x="6780633" y="4017764"/>
                    <a:chExt cx="1003043" cy="581678"/>
                  </a:xfrm>
                </p:grpSpPr>
                <p:cxnSp>
                  <p:nvCxnSpPr>
                    <p:cNvPr id="43" name="Straight Connector 42">
                      <a:extLst>
                        <a:ext uri="{FF2B5EF4-FFF2-40B4-BE49-F238E27FC236}">
                          <a16:creationId xmlns:a16="http://schemas.microsoft.com/office/drawing/2014/main" id="{4266E53B-8E3B-D13F-689E-6C019EE80774}"/>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44" name="Straight Connector 43">
                      <a:extLst>
                        <a:ext uri="{FF2B5EF4-FFF2-40B4-BE49-F238E27FC236}">
                          <a16:creationId xmlns:a16="http://schemas.microsoft.com/office/drawing/2014/main" id="{38125346-493B-AAAD-FB3A-21B853C9AE30}"/>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3" name="Straight Connector 152">
                      <a:extLst>
                        <a:ext uri="{FF2B5EF4-FFF2-40B4-BE49-F238E27FC236}">
                          <a16:creationId xmlns:a16="http://schemas.microsoft.com/office/drawing/2014/main" id="{6549FF41-D3B7-608C-518C-0AF58F8DA3BB}"/>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4" name="Straight Connector 153">
                      <a:extLst>
                        <a:ext uri="{FF2B5EF4-FFF2-40B4-BE49-F238E27FC236}">
                          <a16:creationId xmlns:a16="http://schemas.microsoft.com/office/drawing/2014/main" id="{40BF6F42-6C62-2F16-F38D-F5C0C39D1AB3}"/>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59" name="Group 158">
                    <a:extLst>
                      <a:ext uri="{FF2B5EF4-FFF2-40B4-BE49-F238E27FC236}">
                        <a16:creationId xmlns:a16="http://schemas.microsoft.com/office/drawing/2014/main" id="{F1F3AA69-8B98-E73E-BC18-2A88925A8523}"/>
                      </a:ext>
                    </a:extLst>
                  </p:cNvPr>
                  <p:cNvGrpSpPr/>
                  <p:nvPr/>
                </p:nvGrpSpPr>
                <p:grpSpPr>
                  <a:xfrm>
                    <a:off x="6986474" y="3809162"/>
                    <a:ext cx="603378" cy="944560"/>
                    <a:chOff x="6986473" y="3809162"/>
                    <a:chExt cx="571551" cy="933919"/>
                  </a:xfrm>
                </p:grpSpPr>
                <p:cxnSp>
                  <p:nvCxnSpPr>
                    <p:cNvPr id="41" name="Straight Connector 40">
                      <a:extLst>
                        <a:ext uri="{FF2B5EF4-FFF2-40B4-BE49-F238E27FC236}">
                          <a16:creationId xmlns:a16="http://schemas.microsoft.com/office/drawing/2014/main" id="{FB93B858-1012-CDFC-7653-4CAC9EF19F6F}"/>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42" name="Straight Connector 41">
                      <a:extLst>
                        <a:ext uri="{FF2B5EF4-FFF2-40B4-BE49-F238E27FC236}">
                          <a16:creationId xmlns:a16="http://schemas.microsoft.com/office/drawing/2014/main" id="{E42E631F-1711-ED54-C59B-17F28CE9CA31}"/>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7" name="Straight Connector 156">
                      <a:extLst>
                        <a:ext uri="{FF2B5EF4-FFF2-40B4-BE49-F238E27FC236}">
                          <a16:creationId xmlns:a16="http://schemas.microsoft.com/office/drawing/2014/main" id="{8AF00B0D-CCCF-DDAE-1679-B623CBDDD43E}"/>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8" name="Straight Connector 157">
                      <a:extLst>
                        <a:ext uri="{FF2B5EF4-FFF2-40B4-BE49-F238E27FC236}">
                          <a16:creationId xmlns:a16="http://schemas.microsoft.com/office/drawing/2014/main" id="{507F3C57-22CD-070A-9CB2-B7830E30B112}"/>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161" name="Group 160">
                  <a:extLst>
                    <a:ext uri="{FF2B5EF4-FFF2-40B4-BE49-F238E27FC236}">
                      <a16:creationId xmlns:a16="http://schemas.microsoft.com/office/drawing/2014/main" id="{C1737DC2-9055-33C5-D7C7-8BED5C9472A7}"/>
                    </a:ext>
                  </a:extLst>
                </p:cNvPr>
                <p:cNvGrpSpPr/>
                <p:nvPr/>
              </p:nvGrpSpPr>
              <p:grpSpPr>
                <a:xfrm>
                  <a:off x="6676725" y="3913436"/>
                  <a:ext cx="1003043" cy="955463"/>
                  <a:chOff x="6780633" y="3809161"/>
                  <a:chExt cx="1003043" cy="955463"/>
                </a:xfrm>
              </p:grpSpPr>
              <p:sp>
                <p:nvSpPr>
                  <p:cNvPr id="162" name="Rectangle 161">
                    <a:extLst>
                      <a:ext uri="{FF2B5EF4-FFF2-40B4-BE49-F238E27FC236}">
                        <a16:creationId xmlns:a16="http://schemas.microsoft.com/office/drawing/2014/main" id="{BF528244-4988-AF3B-837D-5C3D537F06A2}"/>
                      </a:ext>
                    </a:extLst>
                  </p:cNvPr>
                  <p:cNvSpPr/>
                  <p:nvPr/>
                </p:nvSpPr>
                <p:spPr bwMode="auto">
                  <a:xfrm>
                    <a:off x="6783597" y="3809161"/>
                    <a:ext cx="1000079" cy="955463"/>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63" name="Group 162">
                    <a:extLst>
                      <a:ext uri="{FF2B5EF4-FFF2-40B4-BE49-F238E27FC236}">
                        <a16:creationId xmlns:a16="http://schemas.microsoft.com/office/drawing/2014/main" id="{7D69EE33-7063-D1C6-E654-C801B50FBB31}"/>
                      </a:ext>
                    </a:extLst>
                  </p:cNvPr>
                  <p:cNvGrpSpPr/>
                  <p:nvPr/>
                </p:nvGrpSpPr>
                <p:grpSpPr>
                  <a:xfrm>
                    <a:off x="6780633" y="4008139"/>
                    <a:ext cx="1003043" cy="581678"/>
                    <a:chOff x="6780633" y="4017764"/>
                    <a:chExt cx="1003043" cy="581678"/>
                  </a:xfrm>
                </p:grpSpPr>
                <p:cxnSp>
                  <p:nvCxnSpPr>
                    <p:cNvPr id="169" name="Straight Connector 168">
                      <a:extLst>
                        <a:ext uri="{FF2B5EF4-FFF2-40B4-BE49-F238E27FC236}">
                          <a16:creationId xmlns:a16="http://schemas.microsoft.com/office/drawing/2014/main" id="{ADB7EA47-2CC9-BD37-513B-DB4543696847}"/>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70" name="Straight Connector 169">
                      <a:extLst>
                        <a:ext uri="{FF2B5EF4-FFF2-40B4-BE49-F238E27FC236}">
                          <a16:creationId xmlns:a16="http://schemas.microsoft.com/office/drawing/2014/main" id="{86AED1BD-963F-68F0-11AA-4D552F647181}"/>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71" name="Straight Connector 170">
                      <a:extLst>
                        <a:ext uri="{FF2B5EF4-FFF2-40B4-BE49-F238E27FC236}">
                          <a16:creationId xmlns:a16="http://schemas.microsoft.com/office/drawing/2014/main" id="{9ECD836D-C7B7-B390-9736-FC69E8F721DD}"/>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72" name="Straight Connector 171">
                      <a:extLst>
                        <a:ext uri="{FF2B5EF4-FFF2-40B4-BE49-F238E27FC236}">
                          <a16:creationId xmlns:a16="http://schemas.microsoft.com/office/drawing/2014/main" id="{D402B369-9033-BF36-1966-1B059564AA6B}"/>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64" name="Group 163">
                    <a:extLst>
                      <a:ext uri="{FF2B5EF4-FFF2-40B4-BE49-F238E27FC236}">
                        <a16:creationId xmlns:a16="http://schemas.microsoft.com/office/drawing/2014/main" id="{9BF3B917-C780-4A50-6ADC-4A0F59EF4870}"/>
                      </a:ext>
                    </a:extLst>
                  </p:cNvPr>
                  <p:cNvGrpSpPr/>
                  <p:nvPr/>
                </p:nvGrpSpPr>
                <p:grpSpPr>
                  <a:xfrm>
                    <a:off x="6986474" y="3809162"/>
                    <a:ext cx="603378" cy="944560"/>
                    <a:chOff x="6986473" y="3809162"/>
                    <a:chExt cx="571551" cy="933919"/>
                  </a:xfrm>
                </p:grpSpPr>
                <p:cxnSp>
                  <p:nvCxnSpPr>
                    <p:cNvPr id="165" name="Straight Connector 164">
                      <a:extLst>
                        <a:ext uri="{FF2B5EF4-FFF2-40B4-BE49-F238E27FC236}">
                          <a16:creationId xmlns:a16="http://schemas.microsoft.com/office/drawing/2014/main" id="{348557F4-165C-863E-1D7E-3F28E977B61C}"/>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66" name="Straight Connector 165">
                      <a:extLst>
                        <a:ext uri="{FF2B5EF4-FFF2-40B4-BE49-F238E27FC236}">
                          <a16:creationId xmlns:a16="http://schemas.microsoft.com/office/drawing/2014/main" id="{FDFD334B-3323-707D-05EA-76A1498B3073}"/>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67" name="Straight Connector 166">
                      <a:extLst>
                        <a:ext uri="{FF2B5EF4-FFF2-40B4-BE49-F238E27FC236}">
                          <a16:creationId xmlns:a16="http://schemas.microsoft.com/office/drawing/2014/main" id="{276F3A32-2D66-0AA4-F103-4864B684F8C3}"/>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68" name="Straight Connector 167">
                      <a:extLst>
                        <a:ext uri="{FF2B5EF4-FFF2-40B4-BE49-F238E27FC236}">
                          <a16:creationId xmlns:a16="http://schemas.microsoft.com/office/drawing/2014/main" id="{8D7B92A2-45A9-523F-BFC1-C361A85F8585}"/>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173" name="Group 172">
                  <a:extLst>
                    <a:ext uri="{FF2B5EF4-FFF2-40B4-BE49-F238E27FC236}">
                      <a16:creationId xmlns:a16="http://schemas.microsoft.com/office/drawing/2014/main" id="{A175AD9E-D3E1-DD9F-E431-6D64B5520A85}"/>
                    </a:ext>
                  </a:extLst>
                </p:cNvPr>
                <p:cNvGrpSpPr/>
                <p:nvPr/>
              </p:nvGrpSpPr>
              <p:grpSpPr>
                <a:xfrm>
                  <a:off x="6571650" y="4036961"/>
                  <a:ext cx="1003043" cy="955463"/>
                  <a:chOff x="6780633" y="3809161"/>
                  <a:chExt cx="1003043" cy="955463"/>
                </a:xfrm>
              </p:grpSpPr>
              <p:sp>
                <p:nvSpPr>
                  <p:cNvPr id="174" name="Rectangle 173">
                    <a:extLst>
                      <a:ext uri="{FF2B5EF4-FFF2-40B4-BE49-F238E27FC236}">
                        <a16:creationId xmlns:a16="http://schemas.microsoft.com/office/drawing/2014/main" id="{215F2C1B-D1BD-6EEE-15B1-8B9D1AE43D56}"/>
                      </a:ext>
                    </a:extLst>
                  </p:cNvPr>
                  <p:cNvSpPr/>
                  <p:nvPr/>
                </p:nvSpPr>
                <p:spPr bwMode="auto">
                  <a:xfrm>
                    <a:off x="6783597" y="3809161"/>
                    <a:ext cx="1000079" cy="955463"/>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75" name="Group 174">
                    <a:extLst>
                      <a:ext uri="{FF2B5EF4-FFF2-40B4-BE49-F238E27FC236}">
                        <a16:creationId xmlns:a16="http://schemas.microsoft.com/office/drawing/2014/main" id="{4D372452-F0B9-45DC-5A53-11B623871427}"/>
                      </a:ext>
                    </a:extLst>
                  </p:cNvPr>
                  <p:cNvGrpSpPr/>
                  <p:nvPr/>
                </p:nvGrpSpPr>
                <p:grpSpPr>
                  <a:xfrm>
                    <a:off x="6780633" y="4008139"/>
                    <a:ext cx="1003043" cy="581678"/>
                    <a:chOff x="6780633" y="4017764"/>
                    <a:chExt cx="1003043" cy="581678"/>
                  </a:xfrm>
                </p:grpSpPr>
                <p:cxnSp>
                  <p:nvCxnSpPr>
                    <p:cNvPr id="181" name="Straight Connector 180">
                      <a:extLst>
                        <a:ext uri="{FF2B5EF4-FFF2-40B4-BE49-F238E27FC236}">
                          <a16:creationId xmlns:a16="http://schemas.microsoft.com/office/drawing/2014/main" id="{73ED9EF0-2352-7B87-C284-7974F53D41CE}"/>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82" name="Straight Connector 181">
                      <a:extLst>
                        <a:ext uri="{FF2B5EF4-FFF2-40B4-BE49-F238E27FC236}">
                          <a16:creationId xmlns:a16="http://schemas.microsoft.com/office/drawing/2014/main" id="{951D7491-7C95-3E2B-06C8-A3626902C042}"/>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83" name="Straight Connector 182">
                      <a:extLst>
                        <a:ext uri="{FF2B5EF4-FFF2-40B4-BE49-F238E27FC236}">
                          <a16:creationId xmlns:a16="http://schemas.microsoft.com/office/drawing/2014/main" id="{9E956C86-357B-A6E7-3ED3-12252ED2B91E}"/>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84" name="Straight Connector 183">
                      <a:extLst>
                        <a:ext uri="{FF2B5EF4-FFF2-40B4-BE49-F238E27FC236}">
                          <a16:creationId xmlns:a16="http://schemas.microsoft.com/office/drawing/2014/main" id="{0F509907-B3DE-B426-90AA-DC5FC72909C8}"/>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76" name="Group 175">
                    <a:extLst>
                      <a:ext uri="{FF2B5EF4-FFF2-40B4-BE49-F238E27FC236}">
                        <a16:creationId xmlns:a16="http://schemas.microsoft.com/office/drawing/2014/main" id="{8B880378-5793-6E10-B3A6-558B68F2DB2A}"/>
                      </a:ext>
                    </a:extLst>
                  </p:cNvPr>
                  <p:cNvGrpSpPr/>
                  <p:nvPr/>
                </p:nvGrpSpPr>
                <p:grpSpPr>
                  <a:xfrm>
                    <a:off x="6986474" y="3809162"/>
                    <a:ext cx="603378" cy="944560"/>
                    <a:chOff x="6986473" y="3809162"/>
                    <a:chExt cx="571551" cy="933919"/>
                  </a:xfrm>
                </p:grpSpPr>
                <p:cxnSp>
                  <p:nvCxnSpPr>
                    <p:cNvPr id="177" name="Straight Connector 176">
                      <a:extLst>
                        <a:ext uri="{FF2B5EF4-FFF2-40B4-BE49-F238E27FC236}">
                          <a16:creationId xmlns:a16="http://schemas.microsoft.com/office/drawing/2014/main" id="{510F16DB-189A-D646-159C-E5D3A8B5F7F7}"/>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78" name="Straight Connector 177">
                      <a:extLst>
                        <a:ext uri="{FF2B5EF4-FFF2-40B4-BE49-F238E27FC236}">
                          <a16:creationId xmlns:a16="http://schemas.microsoft.com/office/drawing/2014/main" id="{75D84E22-0825-8259-C250-B53ADFDC016C}"/>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79" name="Straight Connector 178">
                      <a:extLst>
                        <a:ext uri="{FF2B5EF4-FFF2-40B4-BE49-F238E27FC236}">
                          <a16:creationId xmlns:a16="http://schemas.microsoft.com/office/drawing/2014/main" id="{E03519E9-734E-712B-0B5F-3F161677B7CD}"/>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80" name="Straight Connector 179">
                      <a:extLst>
                        <a:ext uri="{FF2B5EF4-FFF2-40B4-BE49-F238E27FC236}">
                          <a16:creationId xmlns:a16="http://schemas.microsoft.com/office/drawing/2014/main" id="{A0E9997D-7051-F057-C9CF-33A22DCFE1DD}"/>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grpSp>
        <p:grpSp>
          <p:nvGrpSpPr>
            <p:cNvPr id="329" name="Group 328">
              <a:extLst>
                <a:ext uri="{FF2B5EF4-FFF2-40B4-BE49-F238E27FC236}">
                  <a16:creationId xmlns:a16="http://schemas.microsoft.com/office/drawing/2014/main" id="{C28A2B9E-9BBB-47D6-8F8F-A526C0D092A1}"/>
                </a:ext>
              </a:extLst>
            </p:cNvPr>
            <p:cNvGrpSpPr/>
            <p:nvPr/>
          </p:nvGrpSpPr>
          <p:grpSpPr>
            <a:xfrm>
              <a:off x="939710" y="1037991"/>
              <a:ext cx="2182026" cy="3105316"/>
              <a:chOff x="939710" y="1037991"/>
              <a:chExt cx="2182026" cy="3105316"/>
            </a:xfrm>
          </p:grpSpPr>
          <p:sp>
            <p:nvSpPr>
              <p:cNvPr id="53" name="TextBox 52">
                <a:extLst>
                  <a:ext uri="{FF2B5EF4-FFF2-40B4-BE49-F238E27FC236}">
                    <a16:creationId xmlns:a16="http://schemas.microsoft.com/office/drawing/2014/main" id="{1C4C7773-961D-3431-683D-D1532D1BD2E2}"/>
                  </a:ext>
                </a:extLst>
              </p:cNvPr>
              <p:cNvSpPr txBox="1"/>
              <p:nvPr/>
            </p:nvSpPr>
            <p:spPr>
              <a:xfrm>
                <a:off x="1263591" y="3773975"/>
                <a:ext cx="1536235" cy="369332"/>
              </a:xfrm>
              <a:prstGeom prst="rect">
                <a:avLst/>
              </a:prstGeom>
              <a:noFill/>
            </p:spPr>
            <p:txBody>
              <a:bodyPr wrap="square" rtlCol="0">
                <a:spAutoFit/>
              </a:bodyPr>
              <a:lstStyle/>
              <a:p>
                <a:r>
                  <a:rPr lang="en-US" dirty="0"/>
                  <a:t>12 x 12 x 3</a:t>
                </a:r>
              </a:p>
            </p:txBody>
          </p:sp>
          <p:sp>
            <p:nvSpPr>
              <p:cNvPr id="54" name="TextBox 53">
                <a:extLst>
                  <a:ext uri="{FF2B5EF4-FFF2-40B4-BE49-F238E27FC236}">
                    <a16:creationId xmlns:a16="http://schemas.microsoft.com/office/drawing/2014/main" id="{DB0CC586-7322-0AED-69DC-090BF45661D7}"/>
                  </a:ext>
                </a:extLst>
              </p:cNvPr>
              <p:cNvSpPr txBox="1"/>
              <p:nvPr/>
            </p:nvSpPr>
            <p:spPr>
              <a:xfrm>
                <a:off x="1446752" y="1037991"/>
                <a:ext cx="1447460" cy="369332"/>
              </a:xfrm>
              <a:prstGeom prst="rect">
                <a:avLst/>
              </a:prstGeom>
              <a:noFill/>
            </p:spPr>
            <p:txBody>
              <a:bodyPr wrap="square" rtlCol="0">
                <a:spAutoFit/>
              </a:bodyPr>
              <a:lstStyle/>
              <a:p>
                <a:r>
                  <a:rPr lang="en-US" dirty="0"/>
                  <a:t>RGB image</a:t>
                </a:r>
              </a:p>
            </p:txBody>
          </p:sp>
          <p:grpSp>
            <p:nvGrpSpPr>
              <p:cNvPr id="325" name="Group 324">
                <a:extLst>
                  <a:ext uri="{FF2B5EF4-FFF2-40B4-BE49-F238E27FC236}">
                    <a16:creationId xmlns:a16="http://schemas.microsoft.com/office/drawing/2014/main" id="{9562D576-0FBD-4425-D77B-0BDD54AD8184}"/>
                  </a:ext>
                </a:extLst>
              </p:cNvPr>
              <p:cNvGrpSpPr/>
              <p:nvPr/>
            </p:nvGrpSpPr>
            <p:grpSpPr>
              <a:xfrm>
                <a:off x="939710" y="1504951"/>
                <a:ext cx="2182026" cy="2238274"/>
                <a:chOff x="939710" y="1504951"/>
                <a:chExt cx="2182026" cy="2238274"/>
              </a:xfrm>
            </p:grpSpPr>
            <p:grpSp>
              <p:nvGrpSpPr>
                <p:cNvPr id="200" name="Group 199">
                  <a:extLst>
                    <a:ext uri="{FF2B5EF4-FFF2-40B4-BE49-F238E27FC236}">
                      <a16:creationId xmlns:a16="http://schemas.microsoft.com/office/drawing/2014/main" id="{8072AEF9-9AED-DF5B-0293-1818D1D547C4}"/>
                    </a:ext>
                  </a:extLst>
                </p:cNvPr>
                <p:cNvGrpSpPr/>
                <p:nvPr/>
              </p:nvGrpSpPr>
              <p:grpSpPr>
                <a:xfrm>
                  <a:off x="1146518" y="1511688"/>
                  <a:ext cx="1975218" cy="1950414"/>
                  <a:chOff x="963354" y="1942357"/>
                  <a:chExt cx="1975218" cy="1950414"/>
                </a:xfrm>
                <a:solidFill>
                  <a:srgbClr val="0070C0"/>
                </a:solidFill>
              </p:grpSpPr>
              <p:sp>
                <p:nvSpPr>
                  <p:cNvPr id="62" name="Rectangle 61">
                    <a:extLst>
                      <a:ext uri="{FF2B5EF4-FFF2-40B4-BE49-F238E27FC236}">
                        <a16:creationId xmlns:a16="http://schemas.microsoft.com/office/drawing/2014/main" id="{83B1AE16-B7C8-F570-FE6B-57C00A56F851}"/>
                      </a:ext>
                    </a:extLst>
                  </p:cNvPr>
                  <p:cNvSpPr/>
                  <p:nvPr/>
                </p:nvSpPr>
                <p:spPr bwMode="auto">
                  <a:xfrm>
                    <a:off x="974104" y="1956338"/>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92" name="Group 191">
                    <a:extLst>
                      <a:ext uri="{FF2B5EF4-FFF2-40B4-BE49-F238E27FC236}">
                        <a16:creationId xmlns:a16="http://schemas.microsoft.com/office/drawing/2014/main" id="{D0551D33-D91C-6D6E-33F4-F476B7F47E92}"/>
                      </a:ext>
                    </a:extLst>
                  </p:cNvPr>
                  <p:cNvGrpSpPr/>
                  <p:nvPr/>
                </p:nvGrpSpPr>
                <p:grpSpPr>
                  <a:xfrm>
                    <a:off x="963354" y="2156046"/>
                    <a:ext cx="1964468" cy="1559182"/>
                    <a:chOff x="963354" y="2190400"/>
                    <a:chExt cx="1964468" cy="1524827"/>
                  </a:xfrm>
                  <a:grpFill/>
                </p:grpSpPr>
                <p:cxnSp>
                  <p:nvCxnSpPr>
                    <p:cNvPr id="70" name="Straight Connector 69">
                      <a:extLst>
                        <a:ext uri="{FF2B5EF4-FFF2-40B4-BE49-F238E27FC236}">
                          <a16:creationId xmlns:a16="http://schemas.microsoft.com/office/drawing/2014/main" id="{75D94F1F-4C61-D860-C566-B9B7BC503BF3}"/>
                        </a:ext>
                      </a:extLst>
                    </p:cNvPr>
                    <p:cNvCxnSpPr>
                      <a:cxnSpLocks/>
                    </p:cNvCxnSpPr>
                    <p:nvPr/>
                  </p:nvCxnSpPr>
                  <p:spPr bwMode="auto">
                    <a:xfrm>
                      <a:off x="963354" y="303752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1" name="Straight Connector 70">
                      <a:extLst>
                        <a:ext uri="{FF2B5EF4-FFF2-40B4-BE49-F238E27FC236}">
                          <a16:creationId xmlns:a16="http://schemas.microsoft.com/office/drawing/2014/main" id="{C08F3E1C-9729-6DB8-1B07-0A91980E5365}"/>
                        </a:ext>
                      </a:extLst>
                    </p:cNvPr>
                    <p:cNvCxnSpPr>
                      <a:cxnSpLocks/>
                    </p:cNvCxnSpPr>
                    <p:nvPr/>
                  </p:nvCxnSpPr>
                  <p:spPr bwMode="auto">
                    <a:xfrm>
                      <a:off x="963354" y="320695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2" name="Straight Connector 71">
                      <a:extLst>
                        <a:ext uri="{FF2B5EF4-FFF2-40B4-BE49-F238E27FC236}">
                          <a16:creationId xmlns:a16="http://schemas.microsoft.com/office/drawing/2014/main" id="{8738B86A-FBBA-5806-E8AC-2620ADE7AD35}"/>
                        </a:ext>
                      </a:extLst>
                    </p:cNvPr>
                    <p:cNvCxnSpPr>
                      <a:cxnSpLocks/>
                    </p:cNvCxnSpPr>
                    <p:nvPr/>
                  </p:nvCxnSpPr>
                  <p:spPr bwMode="auto">
                    <a:xfrm>
                      <a:off x="963354" y="337637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3" name="Straight Connector 72">
                      <a:extLst>
                        <a:ext uri="{FF2B5EF4-FFF2-40B4-BE49-F238E27FC236}">
                          <a16:creationId xmlns:a16="http://schemas.microsoft.com/office/drawing/2014/main" id="{49F06604-8990-60C5-A7E7-3114F378B235}"/>
                        </a:ext>
                      </a:extLst>
                    </p:cNvPr>
                    <p:cNvCxnSpPr>
                      <a:cxnSpLocks/>
                    </p:cNvCxnSpPr>
                    <p:nvPr/>
                  </p:nvCxnSpPr>
                  <p:spPr bwMode="auto">
                    <a:xfrm>
                      <a:off x="963354" y="354580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4" name="Straight Connector 73">
                      <a:extLst>
                        <a:ext uri="{FF2B5EF4-FFF2-40B4-BE49-F238E27FC236}">
                          <a16:creationId xmlns:a16="http://schemas.microsoft.com/office/drawing/2014/main" id="{791696D3-84A8-9C7B-8554-1F9A654C0288}"/>
                        </a:ext>
                      </a:extLst>
                    </p:cNvPr>
                    <p:cNvCxnSpPr>
                      <a:cxnSpLocks/>
                    </p:cNvCxnSpPr>
                    <p:nvPr/>
                  </p:nvCxnSpPr>
                  <p:spPr bwMode="auto">
                    <a:xfrm>
                      <a:off x="963354" y="3715227"/>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87" name="Straight Connector 186">
                      <a:extLst>
                        <a:ext uri="{FF2B5EF4-FFF2-40B4-BE49-F238E27FC236}">
                          <a16:creationId xmlns:a16="http://schemas.microsoft.com/office/drawing/2014/main" id="{28ACF5ED-21F4-2122-92C0-CA5D55230561}"/>
                        </a:ext>
                      </a:extLst>
                    </p:cNvPr>
                    <p:cNvCxnSpPr>
                      <a:cxnSpLocks/>
                    </p:cNvCxnSpPr>
                    <p:nvPr/>
                  </p:nvCxnSpPr>
                  <p:spPr bwMode="auto">
                    <a:xfrm>
                      <a:off x="963354" y="219040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88" name="Straight Connector 187">
                      <a:extLst>
                        <a:ext uri="{FF2B5EF4-FFF2-40B4-BE49-F238E27FC236}">
                          <a16:creationId xmlns:a16="http://schemas.microsoft.com/office/drawing/2014/main" id="{9C1485DE-C782-2233-8C94-616308367EE9}"/>
                        </a:ext>
                      </a:extLst>
                    </p:cNvPr>
                    <p:cNvCxnSpPr>
                      <a:cxnSpLocks/>
                    </p:cNvCxnSpPr>
                    <p:nvPr/>
                  </p:nvCxnSpPr>
                  <p:spPr bwMode="auto">
                    <a:xfrm>
                      <a:off x="963354" y="235982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89" name="Straight Connector 188">
                      <a:extLst>
                        <a:ext uri="{FF2B5EF4-FFF2-40B4-BE49-F238E27FC236}">
                          <a16:creationId xmlns:a16="http://schemas.microsoft.com/office/drawing/2014/main" id="{820FA6AB-B0B1-F047-A815-64FB25BB531B}"/>
                        </a:ext>
                      </a:extLst>
                    </p:cNvPr>
                    <p:cNvCxnSpPr>
                      <a:cxnSpLocks/>
                    </p:cNvCxnSpPr>
                    <p:nvPr/>
                  </p:nvCxnSpPr>
                  <p:spPr bwMode="auto">
                    <a:xfrm>
                      <a:off x="963354" y="252925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0" name="Straight Connector 189">
                      <a:extLst>
                        <a:ext uri="{FF2B5EF4-FFF2-40B4-BE49-F238E27FC236}">
                          <a16:creationId xmlns:a16="http://schemas.microsoft.com/office/drawing/2014/main" id="{866902AA-C089-0A47-5F6D-8156F661CA98}"/>
                        </a:ext>
                      </a:extLst>
                    </p:cNvPr>
                    <p:cNvCxnSpPr>
                      <a:cxnSpLocks/>
                    </p:cNvCxnSpPr>
                    <p:nvPr/>
                  </p:nvCxnSpPr>
                  <p:spPr bwMode="auto">
                    <a:xfrm>
                      <a:off x="963354" y="269867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1" name="Straight Connector 190">
                      <a:extLst>
                        <a:ext uri="{FF2B5EF4-FFF2-40B4-BE49-F238E27FC236}">
                          <a16:creationId xmlns:a16="http://schemas.microsoft.com/office/drawing/2014/main" id="{1D8A50BC-ADD3-2C33-F992-DA358A6E89D2}"/>
                        </a:ext>
                      </a:extLst>
                    </p:cNvPr>
                    <p:cNvCxnSpPr>
                      <a:cxnSpLocks/>
                    </p:cNvCxnSpPr>
                    <p:nvPr/>
                  </p:nvCxnSpPr>
                  <p:spPr bwMode="auto">
                    <a:xfrm>
                      <a:off x="963354" y="2868100"/>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199" name="Group 198">
                    <a:extLst>
                      <a:ext uri="{FF2B5EF4-FFF2-40B4-BE49-F238E27FC236}">
                        <a16:creationId xmlns:a16="http://schemas.microsoft.com/office/drawing/2014/main" id="{C58540A5-988D-89F7-E887-135E37F82AB6}"/>
                      </a:ext>
                    </a:extLst>
                  </p:cNvPr>
                  <p:cNvGrpSpPr/>
                  <p:nvPr/>
                </p:nvGrpSpPr>
                <p:grpSpPr>
                  <a:xfrm>
                    <a:off x="1143000" y="1942357"/>
                    <a:ext cx="1642976" cy="1950414"/>
                    <a:chOff x="1143000" y="1991025"/>
                    <a:chExt cx="1600201" cy="1857556"/>
                  </a:xfrm>
                  <a:grpFill/>
                </p:grpSpPr>
                <p:cxnSp>
                  <p:nvCxnSpPr>
                    <p:cNvPr id="65" name="Straight Connector 64">
                      <a:extLst>
                        <a:ext uri="{FF2B5EF4-FFF2-40B4-BE49-F238E27FC236}">
                          <a16:creationId xmlns:a16="http://schemas.microsoft.com/office/drawing/2014/main" id="{B79654C8-7CCD-D9FA-B840-C3940EE1EB4B}"/>
                        </a:ext>
                      </a:extLst>
                    </p:cNvPr>
                    <p:cNvCxnSpPr/>
                    <p:nvPr/>
                  </p:nvCxnSpPr>
                  <p:spPr bwMode="auto">
                    <a:xfrm rot="5400000">
                      <a:off x="7523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6" name="Straight Connector 65">
                      <a:extLst>
                        <a:ext uri="{FF2B5EF4-FFF2-40B4-BE49-F238E27FC236}">
                          <a16:creationId xmlns:a16="http://schemas.microsoft.com/office/drawing/2014/main" id="{D3DD38C1-59AA-5AB6-5228-513BBF4E54FB}"/>
                        </a:ext>
                      </a:extLst>
                    </p:cNvPr>
                    <p:cNvCxnSpPr/>
                    <p:nvPr/>
                  </p:nvCxnSpPr>
                  <p:spPr bwMode="auto">
                    <a:xfrm rot="5400000">
                      <a:off x="5745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7" name="Straight Connector 66">
                      <a:extLst>
                        <a:ext uri="{FF2B5EF4-FFF2-40B4-BE49-F238E27FC236}">
                          <a16:creationId xmlns:a16="http://schemas.microsoft.com/office/drawing/2014/main" id="{F77B623B-F65C-0232-B93C-D78783E37517}"/>
                        </a:ext>
                      </a:extLst>
                    </p:cNvPr>
                    <p:cNvCxnSpPr/>
                    <p:nvPr/>
                  </p:nvCxnSpPr>
                  <p:spPr bwMode="auto">
                    <a:xfrm rot="5400000">
                      <a:off x="3967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8" name="Straight Connector 67">
                      <a:extLst>
                        <a:ext uri="{FF2B5EF4-FFF2-40B4-BE49-F238E27FC236}">
                          <a16:creationId xmlns:a16="http://schemas.microsoft.com/office/drawing/2014/main" id="{C9C4A95F-E6B2-7878-50D4-D55EBF99DAAD}"/>
                        </a:ext>
                      </a:extLst>
                    </p:cNvPr>
                    <p:cNvCxnSpPr/>
                    <p:nvPr/>
                  </p:nvCxnSpPr>
                  <p:spPr bwMode="auto">
                    <a:xfrm rot="5400000">
                      <a:off x="9301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9" name="Straight Connector 68">
                      <a:extLst>
                        <a:ext uri="{FF2B5EF4-FFF2-40B4-BE49-F238E27FC236}">
                          <a16:creationId xmlns:a16="http://schemas.microsoft.com/office/drawing/2014/main" id="{4E0AFBB5-FA2C-7F90-C5C8-0FEAC1076663}"/>
                        </a:ext>
                      </a:extLst>
                    </p:cNvPr>
                    <p:cNvCxnSpPr/>
                    <p:nvPr/>
                  </p:nvCxnSpPr>
                  <p:spPr bwMode="auto">
                    <a:xfrm rot="5400000">
                      <a:off x="2189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4" name="Straight Connector 193">
                      <a:extLst>
                        <a:ext uri="{FF2B5EF4-FFF2-40B4-BE49-F238E27FC236}">
                          <a16:creationId xmlns:a16="http://schemas.microsoft.com/office/drawing/2014/main" id="{CB8C5709-C946-3393-8E3D-8337339F0F47}"/>
                        </a:ext>
                      </a:extLst>
                    </p:cNvPr>
                    <p:cNvCxnSpPr/>
                    <p:nvPr/>
                  </p:nvCxnSpPr>
                  <p:spPr bwMode="auto">
                    <a:xfrm rot="5400000">
                      <a:off x="16413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5" name="Straight Connector 194">
                      <a:extLst>
                        <a:ext uri="{FF2B5EF4-FFF2-40B4-BE49-F238E27FC236}">
                          <a16:creationId xmlns:a16="http://schemas.microsoft.com/office/drawing/2014/main" id="{69B8EAC7-0ABD-BE22-D431-B5F0B1C38FC9}"/>
                        </a:ext>
                      </a:extLst>
                    </p:cNvPr>
                    <p:cNvCxnSpPr/>
                    <p:nvPr/>
                  </p:nvCxnSpPr>
                  <p:spPr bwMode="auto">
                    <a:xfrm rot="5400000">
                      <a:off x="14635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6" name="Straight Connector 195">
                      <a:extLst>
                        <a:ext uri="{FF2B5EF4-FFF2-40B4-BE49-F238E27FC236}">
                          <a16:creationId xmlns:a16="http://schemas.microsoft.com/office/drawing/2014/main" id="{4C46FBEB-84D5-63B2-55D5-C42224E04A3C}"/>
                        </a:ext>
                      </a:extLst>
                    </p:cNvPr>
                    <p:cNvCxnSpPr/>
                    <p:nvPr/>
                  </p:nvCxnSpPr>
                  <p:spPr bwMode="auto">
                    <a:xfrm rot="5400000">
                      <a:off x="12857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7" name="Straight Connector 196">
                      <a:extLst>
                        <a:ext uri="{FF2B5EF4-FFF2-40B4-BE49-F238E27FC236}">
                          <a16:creationId xmlns:a16="http://schemas.microsoft.com/office/drawing/2014/main" id="{4A4320B9-0E51-0C3C-0B72-B95D393FD00E}"/>
                        </a:ext>
                      </a:extLst>
                    </p:cNvPr>
                    <p:cNvCxnSpPr/>
                    <p:nvPr/>
                  </p:nvCxnSpPr>
                  <p:spPr bwMode="auto">
                    <a:xfrm rot="5400000">
                      <a:off x="1819181"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8" name="Straight Connector 197">
                      <a:extLst>
                        <a:ext uri="{FF2B5EF4-FFF2-40B4-BE49-F238E27FC236}">
                          <a16:creationId xmlns:a16="http://schemas.microsoft.com/office/drawing/2014/main" id="{99825B1E-6138-2D5A-AF97-5CDFB691AA52}"/>
                        </a:ext>
                      </a:extLst>
                    </p:cNvPr>
                    <p:cNvCxnSpPr/>
                    <p:nvPr/>
                  </p:nvCxnSpPr>
                  <p:spPr bwMode="auto">
                    <a:xfrm rot="5400000">
                      <a:off x="11079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288" name="Group 287">
                  <a:extLst>
                    <a:ext uri="{FF2B5EF4-FFF2-40B4-BE49-F238E27FC236}">
                      <a16:creationId xmlns:a16="http://schemas.microsoft.com/office/drawing/2014/main" id="{544284C3-D144-8586-0E90-79C1C6730325}"/>
                    </a:ext>
                  </a:extLst>
                </p:cNvPr>
                <p:cNvGrpSpPr/>
                <p:nvPr/>
              </p:nvGrpSpPr>
              <p:grpSpPr>
                <a:xfrm>
                  <a:off x="1123136" y="1504951"/>
                  <a:ext cx="896093" cy="893575"/>
                  <a:chOff x="6780633" y="3809161"/>
                  <a:chExt cx="1003043" cy="955463"/>
                </a:xfrm>
              </p:grpSpPr>
              <p:sp>
                <p:nvSpPr>
                  <p:cNvPr id="313" name="Rectangle 312">
                    <a:extLst>
                      <a:ext uri="{FF2B5EF4-FFF2-40B4-BE49-F238E27FC236}">
                        <a16:creationId xmlns:a16="http://schemas.microsoft.com/office/drawing/2014/main" id="{03FB704B-1681-0A40-DC47-BC78A1252EE6}"/>
                      </a:ext>
                    </a:extLst>
                  </p:cNvPr>
                  <p:cNvSpPr/>
                  <p:nvPr/>
                </p:nvSpPr>
                <p:spPr bwMode="auto">
                  <a:xfrm>
                    <a:off x="6783597" y="3809161"/>
                    <a:ext cx="1000079" cy="955463"/>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314" name="Group 313">
                    <a:extLst>
                      <a:ext uri="{FF2B5EF4-FFF2-40B4-BE49-F238E27FC236}">
                        <a16:creationId xmlns:a16="http://schemas.microsoft.com/office/drawing/2014/main" id="{1E9EA387-1F70-6877-821C-477A3AE5D195}"/>
                      </a:ext>
                    </a:extLst>
                  </p:cNvPr>
                  <p:cNvGrpSpPr/>
                  <p:nvPr/>
                </p:nvGrpSpPr>
                <p:grpSpPr>
                  <a:xfrm>
                    <a:off x="6780633" y="4008139"/>
                    <a:ext cx="1003043" cy="581678"/>
                    <a:chOff x="6780633" y="4017764"/>
                    <a:chExt cx="1003043" cy="581678"/>
                  </a:xfrm>
                </p:grpSpPr>
                <p:cxnSp>
                  <p:nvCxnSpPr>
                    <p:cNvPr id="320" name="Straight Connector 319">
                      <a:extLst>
                        <a:ext uri="{FF2B5EF4-FFF2-40B4-BE49-F238E27FC236}">
                          <a16:creationId xmlns:a16="http://schemas.microsoft.com/office/drawing/2014/main" id="{D2330387-46AB-CB88-3FDC-C3CAB5AF6DB9}"/>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21" name="Straight Connector 320">
                      <a:extLst>
                        <a:ext uri="{FF2B5EF4-FFF2-40B4-BE49-F238E27FC236}">
                          <a16:creationId xmlns:a16="http://schemas.microsoft.com/office/drawing/2014/main" id="{5DFB9EC5-9557-A453-A1D6-0B8EF581F772}"/>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22" name="Straight Connector 321">
                      <a:extLst>
                        <a:ext uri="{FF2B5EF4-FFF2-40B4-BE49-F238E27FC236}">
                          <a16:creationId xmlns:a16="http://schemas.microsoft.com/office/drawing/2014/main" id="{8EBF4A59-6533-1F3E-4B0C-047EFF6F11AC}"/>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23" name="Straight Connector 322">
                      <a:extLst>
                        <a:ext uri="{FF2B5EF4-FFF2-40B4-BE49-F238E27FC236}">
                          <a16:creationId xmlns:a16="http://schemas.microsoft.com/office/drawing/2014/main" id="{E72E2695-36E5-001A-E816-4C4C4051092D}"/>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315" name="Group 314">
                    <a:extLst>
                      <a:ext uri="{FF2B5EF4-FFF2-40B4-BE49-F238E27FC236}">
                        <a16:creationId xmlns:a16="http://schemas.microsoft.com/office/drawing/2014/main" id="{CF11EC31-C601-A650-CC0B-ED3FC68B9825}"/>
                      </a:ext>
                    </a:extLst>
                  </p:cNvPr>
                  <p:cNvGrpSpPr/>
                  <p:nvPr/>
                </p:nvGrpSpPr>
                <p:grpSpPr>
                  <a:xfrm>
                    <a:off x="6986474" y="3809162"/>
                    <a:ext cx="603378" cy="944560"/>
                    <a:chOff x="6986473" y="3809162"/>
                    <a:chExt cx="571551" cy="933919"/>
                  </a:xfrm>
                </p:grpSpPr>
                <p:cxnSp>
                  <p:nvCxnSpPr>
                    <p:cNvPr id="316" name="Straight Connector 315">
                      <a:extLst>
                        <a:ext uri="{FF2B5EF4-FFF2-40B4-BE49-F238E27FC236}">
                          <a16:creationId xmlns:a16="http://schemas.microsoft.com/office/drawing/2014/main" id="{967EF545-FDF2-C56B-8331-E148BCB0C0B8}"/>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7" name="Straight Connector 316">
                      <a:extLst>
                        <a:ext uri="{FF2B5EF4-FFF2-40B4-BE49-F238E27FC236}">
                          <a16:creationId xmlns:a16="http://schemas.microsoft.com/office/drawing/2014/main" id="{02A073CF-5B85-F27F-7CF3-82905769E454}"/>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8" name="Straight Connector 317">
                      <a:extLst>
                        <a:ext uri="{FF2B5EF4-FFF2-40B4-BE49-F238E27FC236}">
                          <a16:creationId xmlns:a16="http://schemas.microsoft.com/office/drawing/2014/main" id="{E181C462-0AC4-32CC-FD58-7E626398848A}"/>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9" name="Straight Connector 318">
                      <a:extLst>
                        <a:ext uri="{FF2B5EF4-FFF2-40B4-BE49-F238E27FC236}">
                          <a16:creationId xmlns:a16="http://schemas.microsoft.com/office/drawing/2014/main" id="{30C5CFF9-77B6-EC4A-D866-263ABAE8F6B5}"/>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201" name="Group 200">
                  <a:extLst>
                    <a:ext uri="{FF2B5EF4-FFF2-40B4-BE49-F238E27FC236}">
                      <a16:creationId xmlns:a16="http://schemas.microsoft.com/office/drawing/2014/main" id="{22C6211F-1E97-80EC-A875-BDB644CA0140}"/>
                    </a:ext>
                  </a:extLst>
                </p:cNvPr>
                <p:cNvGrpSpPr/>
                <p:nvPr/>
              </p:nvGrpSpPr>
              <p:grpSpPr>
                <a:xfrm>
                  <a:off x="1038725" y="1635213"/>
                  <a:ext cx="1975218" cy="1950414"/>
                  <a:chOff x="963354" y="1942357"/>
                  <a:chExt cx="1975218" cy="1950414"/>
                </a:xfrm>
                <a:solidFill>
                  <a:srgbClr val="00B050"/>
                </a:solidFill>
              </p:grpSpPr>
              <p:sp>
                <p:nvSpPr>
                  <p:cNvPr id="202" name="Rectangle 201">
                    <a:extLst>
                      <a:ext uri="{FF2B5EF4-FFF2-40B4-BE49-F238E27FC236}">
                        <a16:creationId xmlns:a16="http://schemas.microsoft.com/office/drawing/2014/main" id="{9ECE63C6-0A58-87E7-788F-8C9FF3DA472B}"/>
                      </a:ext>
                    </a:extLst>
                  </p:cNvPr>
                  <p:cNvSpPr/>
                  <p:nvPr/>
                </p:nvSpPr>
                <p:spPr bwMode="auto">
                  <a:xfrm>
                    <a:off x="974104" y="1956338"/>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203" name="Group 202">
                    <a:extLst>
                      <a:ext uri="{FF2B5EF4-FFF2-40B4-BE49-F238E27FC236}">
                        <a16:creationId xmlns:a16="http://schemas.microsoft.com/office/drawing/2014/main" id="{28478AF2-6E87-B118-B380-A18E4722CAF6}"/>
                      </a:ext>
                    </a:extLst>
                  </p:cNvPr>
                  <p:cNvGrpSpPr/>
                  <p:nvPr/>
                </p:nvGrpSpPr>
                <p:grpSpPr>
                  <a:xfrm>
                    <a:off x="963354" y="2156046"/>
                    <a:ext cx="1964468" cy="1559182"/>
                    <a:chOff x="963354" y="2190400"/>
                    <a:chExt cx="1964468" cy="1524827"/>
                  </a:xfrm>
                  <a:grpFill/>
                </p:grpSpPr>
                <p:cxnSp>
                  <p:nvCxnSpPr>
                    <p:cNvPr id="215" name="Straight Connector 214">
                      <a:extLst>
                        <a:ext uri="{FF2B5EF4-FFF2-40B4-BE49-F238E27FC236}">
                          <a16:creationId xmlns:a16="http://schemas.microsoft.com/office/drawing/2014/main" id="{28E2FD31-EF23-E03B-E5F5-B4D482FDF7C3}"/>
                        </a:ext>
                      </a:extLst>
                    </p:cNvPr>
                    <p:cNvCxnSpPr>
                      <a:cxnSpLocks/>
                    </p:cNvCxnSpPr>
                    <p:nvPr/>
                  </p:nvCxnSpPr>
                  <p:spPr bwMode="auto">
                    <a:xfrm>
                      <a:off x="963354" y="303752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6" name="Straight Connector 215">
                      <a:extLst>
                        <a:ext uri="{FF2B5EF4-FFF2-40B4-BE49-F238E27FC236}">
                          <a16:creationId xmlns:a16="http://schemas.microsoft.com/office/drawing/2014/main" id="{96B9FA4E-624A-28D0-3C98-951A39C97B32}"/>
                        </a:ext>
                      </a:extLst>
                    </p:cNvPr>
                    <p:cNvCxnSpPr>
                      <a:cxnSpLocks/>
                    </p:cNvCxnSpPr>
                    <p:nvPr/>
                  </p:nvCxnSpPr>
                  <p:spPr bwMode="auto">
                    <a:xfrm>
                      <a:off x="963354" y="320695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7" name="Straight Connector 216">
                      <a:extLst>
                        <a:ext uri="{FF2B5EF4-FFF2-40B4-BE49-F238E27FC236}">
                          <a16:creationId xmlns:a16="http://schemas.microsoft.com/office/drawing/2014/main" id="{6351D41D-49A4-74B8-8FE6-6AA430703FAF}"/>
                        </a:ext>
                      </a:extLst>
                    </p:cNvPr>
                    <p:cNvCxnSpPr>
                      <a:cxnSpLocks/>
                    </p:cNvCxnSpPr>
                    <p:nvPr/>
                  </p:nvCxnSpPr>
                  <p:spPr bwMode="auto">
                    <a:xfrm>
                      <a:off x="963354" y="337637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8" name="Straight Connector 217">
                      <a:extLst>
                        <a:ext uri="{FF2B5EF4-FFF2-40B4-BE49-F238E27FC236}">
                          <a16:creationId xmlns:a16="http://schemas.microsoft.com/office/drawing/2014/main" id="{3697BCB7-33F4-A339-CDBF-4566EB29FC42}"/>
                        </a:ext>
                      </a:extLst>
                    </p:cNvPr>
                    <p:cNvCxnSpPr>
                      <a:cxnSpLocks/>
                    </p:cNvCxnSpPr>
                    <p:nvPr/>
                  </p:nvCxnSpPr>
                  <p:spPr bwMode="auto">
                    <a:xfrm>
                      <a:off x="963354" y="354580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9" name="Straight Connector 218">
                      <a:extLst>
                        <a:ext uri="{FF2B5EF4-FFF2-40B4-BE49-F238E27FC236}">
                          <a16:creationId xmlns:a16="http://schemas.microsoft.com/office/drawing/2014/main" id="{C3D37521-419E-BB35-6EE6-0F55BD77A37D}"/>
                        </a:ext>
                      </a:extLst>
                    </p:cNvPr>
                    <p:cNvCxnSpPr>
                      <a:cxnSpLocks/>
                    </p:cNvCxnSpPr>
                    <p:nvPr/>
                  </p:nvCxnSpPr>
                  <p:spPr bwMode="auto">
                    <a:xfrm>
                      <a:off x="963354" y="3715227"/>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0" name="Straight Connector 219">
                      <a:extLst>
                        <a:ext uri="{FF2B5EF4-FFF2-40B4-BE49-F238E27FC236}">
                          <a16:creationId xmlns:a16="http://schemas.microsoft.com/office/drawing/2014/main" id="{227F0FF1-D362-95A8-02A3-950F2A9C3755}"/>
                        </a:ext>
                      </a:extLst>
                    </p:cNvPr>
                    <p:cNvCxnSpPr>
                      <a:cxnSpLocks/>
                    </p:cNvCxnSpPr>
                    <p:nvPr/>
                  </p:nvCxnSpPr>
                  <p:spPr bwMode="auto">
                    <a:xfrm>
                      <a:off x="963354" y="219040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1" name="Straight Connector 220">
                      <a:extLst>
                        <a:ext uri="{FF2B5EF4-FFF2-40B4-BE49-F238E27FC236}">
                          <a16:creationId xmlns:a16="http://schemas.microsoft.com/office/drawing/2014/main" id="{0F67AB90-2C28-A5CA-2A0B-69C1A98BE5A2}"/>
                        </a:ext>
                      </a:extLst>
                    </p:cNvPr>
                    <p:cNvCxnSpPr>
                      <a:cxnSpLocks/>
                    </p:cNvCxnSpPr>
                    <p:nvPr/>
                  </p:nvCxnSpPr>
                  <p:spPr bwMode="auto">
                    <a:xfrm>
                      <a:off x="963354" y="235982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2" name="Straight Connector 221">
                      <a:extLst>
                        <a:ext uri="{FF2B5EF4-FFF2-40B4-BE49-F238E27FC236}">
                          <a16:creationId xmlns:a16="http://schemas.microsoft.com/office/drawing/2014/main" id="{67C673B1-160E-A8C4-E215-FC6DE1DBC397}"/>
                        </a:ext>
                      </a:extLst>
                    </p:cNvPr>
                    <p:cNvCxnSpPr>
                      <a:cxnSpLocks/>
                    </p:cNvCxnSpPr>
                    <p:nvPr/>
                  </p:nvCxnSpPr>
                  <p:spPr bwMode="auto">
                    <a:xfrm>
                      <a:off x="963354" y="252925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3" name="Straight Connector 222">
                      <a:extLst>
                        <a:ext uri="{FF2B5EF4-FFF2-40B4-BE49-F238E27FC236}">
                          <a16:creationId xmlns:a16="http://schemas.microsoft.com/office/drawing/2014/main" id="{6FCBE166-0002-F163-FB4E-6CD87E2BF9A3}"/>
                        </a:ext>
                      </a:extLst>
                    </p:cNvPr>
                    <p:cNvCxnSpPr>
                      <a:cxnSpLocks/>
                    </p:cNvCxnSpPr>
                    <p:nvPr/>
                  </p:nvCxnSpPr>
                  <p:spPr bwMode="auto">
                    <a:xfrm>
                      <a:off x="963354" y="269867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4" name="Straight Connector 223">
                      <a:extLst>
                        <a:ext uri="{FF2B5EF4-FFF2-40B4-BE49-F238E27FC236}">
                          <a16:creationId xmlns:a16="http://schemas.microsoft.com/office/drawing/2014/main" id="{CEF99151-9BFF-9AD6-F447-D15ED5C328E0}"/>
                        </a:ext>
                      </a:extLst>
                    </p:cNvPr>
                    <p:cNvCxnSpPr>
                      <a:cxnSpLocks/>
                    </p:cNvCxnSpPr>
                    <p:nvPr/>
                  </p:nvCxnSpPr>
                  <p:spPr bwMode="auto">
                    <a:xfrm>
                      <a:off x="963354" y="2868100"/>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204" name="Group 203">
                    <a:extLst>
                      <a:ext uri="{FF2B5EF4-FFF2-40B4-BE49-F238E27FC236}">
                        <a16:creationId xmlns:a16="http://schemas.microsoft.com/office/drawing/2014/main" id="{E9BFE5EE-9BB2-D119-2F6B-3C127003AA29}"/>
                      </a:ext>
                    </a:extLst>
                  </p:cNvPr>
                  <p:cNvGrpSpPr/>
                  <p:nvPr/>
                </p:nvGrpSpPr>
                <p:grpSpPr>
                  <a:xfrm>
                    <a:off x="1143000" y="1942357"/>
                    <a:ext cx="1642976" cy="1950414"/>
                    <a:chOff x="1143000" y="1991025"/>
                    <a:chExt cx="1600201" cy="1857556"/>
                  </a:xfrm>
                  <a:grpFill/>
                </p:grpSpPr>
                <p:cxnSp>
                  <p:nvCxnSpPr>
                    <p:cNvPr id="205" name="Straight Connector 204">
                      <a:extLst>
                        <a:ext uri="{FF2B5EF4-FFF2-40B4-BE49-F238E27FC236}">
                          <a16:creationId xmlns:a16="http://schemas.microsoft.com/office/drawing/2014/main" id="{800763E5-C879-E97E-5C4A-05F6BC567009}"/>
                        </a:ext>
                      </a:extLst>
                    </p:cNvPr>
                    <p:cNvCxnSpPr/>
                    <p:nvPr/>
                  </p:nvCxnSpPr>
                  <p:spPr bwMode="auto">
                    <a:xfrm rot="5400000">
                      <a:off x="7523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6" name="Straight Connector 205">
                      <a:extLst>
                        <a:ext uri="{FF2B5EF4-FFF2-40B4-BE49-F238E27FC236}">
                          <a16:creationId xmlns:a16="http://schemas.microsoft.com/office/drawing/2014/main" id="{CC2E1738-E538-6E78-FF41-2C5921741F84}"/>
                        </a:ext>
                      </a:extLst>
                    </p:cNvPr>
                    <p:cNvCxnSpPr/>
                    <p:nvPr/>
                  </p:nvCxnSpPr>
                  <p:spPr bwMode="auto">
                    <a:xfrm rot="5400000">
                      <a:off x="5745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7" name="Straight Connector 206">
                      <a:extLst>
                        <a:ext uri="{FF2B5EF4-FFF2-40B4-BE49-F238E27FC236}">
                          <a16:creationId xmlns:a16="http://schemas.microsoft.com/office/drawing/2014/main" id="{862AB33F-B66C-932C-8E3B-6A4918A01060}"/>
                        </a:ext>
                      </a:extLst>
                    </p:cNvPr>
                    <p:cNvCxnSpPr/>
                    <p:nvPr/>
                  </p:nvCxnSpPr>
                  <p:spPr bwMode="auto">
                    <a:xfrm rot="5400000">
                      <a:off x="3967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8" name="Straight Connector 207">
                      <a:extLst>
                        <a:ext uri="{FF2B5EF4-FFF2-40B4-BE49-F238E27FC236}">
                          <a16:creationId xmlns:a16="http://schemas.microsoft.com/office/drawing/2014/main" id="{A2ECDBAB-14ED-2443-A95D-76953B62941D}"/>
                        </a:ext>
                      </a:extLst>
                    </p:cNvPr>
                    <p:cNvCxnSpPr/>
                    <p:nvPr/>
                  </p:nvCxnSpPr>
                  <p:spPr bwMode="auto">
                    <a:xfrm rot="5400000">
                      <a:off x="9301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9" name="Straight Connector 208">
                      <a:extLst>
                        <a:ext uri="{FF2B5EF4-FFF2-40B4-BE49-F238E27FC236}">
                          <a16:creationId xmlns:a16="http://schemas.microsoft.com/office/drawing/2014/main" id="{BF5F0DD6-E4BE-0EB8-9564-3366BFE71B08}"/>
                        </a:ext>
                      </a:extLst>
                    </p:cNvPr>
                    <p:cNvCxnSpPr/>
                    <p:nvPr/>
                  </p:nvCxnSpPr>
                  <p:spPr bwMode="auto">
                    <a:xfrm rot="5400000">
                      <a:off x="2189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0" name="Straight Connector 209">
                      <a:extLst>
                        <a:ext uri="{FF2B5EF4-FFF2-40B4-BE49-F238E27FC236}">
                          <a16:creationId xmlns:a16="http://schemas.microsoft.com/office/drawing/2014/main" id="{F28C699B-F573-771D-0A96-297A0D3BDC76}"/>
                        </a:ext>
                      </a:extLst>
                    </p:cNvPr>
                    <p:cNvCxnSpPr/>
                    <p:nvPr/>
                  </p:nvCxnSpPr>
                  <p:spPr bwMode="auto">
                    <a:xfrm rot="5400000">
                      <a:off x="16413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1" name="Straight Connector 210">
                      <a:extLst>
                        <a:ext uri="{FF2B5EF4-FFF2-40B4-BE49-F238E27FC236}">
                          <a16:creationId xmlns:a16="http://schemas.microsoft.com/office/drawing/2014/main" id="{8694D379-9F98-5DA5-D175-99DF1230B1D1}"/>
                        </a:ext>
                      </a:extLst>
                    </p:cNvPr>
                    <p:cNvCxnSpPr/>
                    <p:nvPr/>
                  </p:nvCxnSpPr>
                  <p:spPr bwMode="auto">
                    <a:xfrm rot="5400000">
                      <a:off x="14635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2" name="Straight Connector 211">
                      <a:extLst>
                        <a:ext uri="{FF2B5EF4-FFF2-40B4-BE49-F238E27FC236}">
                          <a16:creationId xmlns:a16="http://schemas.microsoft.com/office/drawing/2014/main" id="{C93AD3A7-3012-5B89-7AA0-61862D5C92C4}"/>
                        </a:ext>
                      </a:extLst>
                    </p:cNvPr>
                    <p:cNvCxnSpPr/>
                    <p:nvPr/>
                  </p:nvCxnSpPr>
                  <p:spPr bwMode="auto">
                    <a:xfrm rot="5400000">
                      <a:off x="12857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3" name="Straight Connector 212">
                      <a:extLst>
                        <a:ext uri="{FF2B5EF4-FFF2-40B4-BE49-F238E27FC236}">
                          <a16:creationId xmlns:a16="http://schemas.microsoft.com/office/drawing/2014/main" id="{73C9FB49-0134-19E3-66D3-32C5FC4F2AAA}"/>
                        </a:ext>
                      </a:extLst>
                    </p:cNvPr>
                    <p:cNvCxnSpPr/>
                    <p:nvPr/>
                  </p:nvCxnSpPr>
                  <p:spPr bwMode="auto">
                    <a:xfrm rot="5400000">
                      <a:off x="1819181"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4" name="Straight Connector 213">
                      <a:extLst>
                        <a:ext uri="{FF2B5EF4-FFF2-40B4-BE49-F238E27FC236}">
                          <a16:creationId xmlns:a16="http://schemas.microsoft.com/office/drawing/2014/main" id="{D5BC6B32-18FF-C5E6-6CCC-45480ED265A1}"/>
                        </a:ext>
                      </a:extLst>
                    </p:cNvPr>
                    <p:cNvCxnSpPr/>
                    <p:nvPr/>
                  </p:nvCxnSpPr>
                  <p:spPr bwMode="auto">
                    <a:xfrm rot="5400000">
                      <a:off x="11079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289" name="Group 288">
                  <a:extLst>
                    <a:ext uri="{FF2B5EF4-FFF2-40B4-BE49-F238E27FC236}">
                      <a16:creationId xmlns:a16="http://schemas.microsoft.com/office/drawing/2014/main" id="{8A7C5599-2F99-CBB4-1AF3-38E9CFD47032}"/>
                    </a:ext>
                  </a:extLst>
                </p:cNvPr>
                <p:cNvGrpSpPr/>
                <p:nvPr/>
              </p:nvGrpSpPr>
              <p:grpSpPr>
                <a:xfrm>
                  <a:off x="1039224" y="1627469"/>
                  <a:ext cx="896093" cy="893575"/>
                  <a:chOff x="6780633" y="3809161"/>
                  <a:chExt cx="1003043" cy="955463"/>
                </a:xfrm>
              </p:grpSpPr>
              <p:sp>
                <p:nvSpPr>
                  <p:cNvPr id="302" name="Rectangle 301">
                    <a:extLst>
                      <a:ext uri="{FF2B5EF4-FFF2-40B4-BE49-F238E27FC236}">
                        <a16:creationId xmlns:a16="http://schemas.microsoft.com/office/drawing/2014/main" id="{4FBDA1E2-2041-C5FE-D78C-0304FE30C6EA}"/>
                      </a:ext>
                    </a:extLst>
                  </p:cNvPr>
                  <p:cNvSpPr/>
                  <p:nvPr/>
                </p:nvSpPr>
                <p:spPr bwMode="auto">
                  <a:xfrm>
                    <a:off x="6783597" y="3809161"/>
                    <a:ext cx="1000079" cy="955463"/>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303" name="Group 302">
                    <a:extLst>
                      <a:ext uri="{FF2B5EF4-FFF2-40B4-BE49-F238E27FC236}">
                        <a16:creationId xmlns:a16="http://schemas.microsoft.com/office/drawing/2014/main" id="{4B598E8E-A7C8-962B-A9CE-E9A5A9E5D68F}"/>
                      </a:ext>
                    </a:extLst>
                  </p:cNvPr>
                  <p:cNvGrpSpPr/>
                  <p:nvPr/>
                </p:nvGrpSpPr>
                <p:grpSpPr>
                  <a:xfrm>
                    <a:off x="6780633" y="4008139"/>
                    <a:ext cx="1003043" cy="581678"/>
                    <a:chOff x="6780633" y="4017764"/>
                    <a:chExt cx="1003043" cy="581678"/>
                  </a:xfrm>
                </p:grpSpPr>
                <p:cxnSp>
                  <p:nvCxnSpPr>
                    <p:cNvPr id="309" name="Straight Connector 308">
                      <a:extLst>
                        <a:ext uri="{FF2B5EF4-FFF2-40B4-BE49-F238E27FC236}">
                          <a16:creationId xmlns:a16="http://schemas.microsoft.com/office/drawing/2014/main" id="{9CD5BAAD-A8FB-0958-8352-8D7A547CA38D}"/>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0" name="Straight Connector 309">
                      <a:extLst>
                        <a:ext uri="{FF2B5EF4-FFF2-40B4-BE49-F238E27FC236}">
                          <a16:creationId xmlns:a16="http://schemas.microsoft.com/office/drawing/2014/main" id="{250E5744-23D2-884E-D37F-9545059BB2F7}"/>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1" name="Straight Connector 310">
                      <a:extLst>
                        <a:ext uri="{FF2B5EF4-FFF2-40B4-BE49-F238E27FC236}">
                          <a16:creationId xmlns:a16="http://schemas.microsoft.com/office/drawing/2014/main" id="{0EED7853-F8A2-F757-7849-6E6C00F62171}"/>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2" name="Straight Connector 311">
                      <a:extLst>
                        <a:ext uri="{FF2B5EF4-FFF2-40B4-BE49-F238E27FC236}">
                          <a16:creationId xmlns:a16="http://schemas.microsoft.com/office/drawing/2014/main" id="{7071D3C7-163E-42ED-8A78-85A2D025A45B}"/>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304" name="Group 303">
                    <a:extLst>
                      <a:ext uri="{FF2B5EF4-FFF2-40B4-BE49-F238E27FC236}">
                        <a16:creationId xmlns:a16="http://schemas.microsoft.com/office/drawing/2014/main" id="{17255463-66E4-2F0C-F16E-249B701AA782}"/>
                      </a:ext>
                    </a:extLst>
                  </p:cNvPr>
                  <p:cNvGrpSpPr/>
                  <p:nvPr/>
                </p:nvGrpSpPr>
                <p:grpSpPr>
                  <a:xfrm>
                    <a:off x="6986474" y="3809162"/>
                    <a:ext cx="603378" cy="944560"/>
                    <a:chOff x="6986473" y="3809162"/>
                    <a:chExt cx="571551" cy="933919"/>
                  </a:xfrm>
                </p:grpSpPr>
                <p:cxnSp>
                  <p:nvCxnSpPr>
                    <p:cNvPr id="305" name="Straight Connector 304">
                      <a:extLst>
                        <a:ext uri="{FF2B5EF4-FFF2-40B4-BE49-F238E27FC236}">
                          <a16:creationId xmlns:a16="http://schemas.microsoft.com/office/drawing/2014/main" id="{59009796-A900-A4F4-DA38-691CDC22E948}"/>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6" name="Straight Connector 305">
                      <a:extLst>
                        <a:ext uri="{FF2B5EF4-FFF2-40B4-BE49-F238E27FC236}">
                          <a16:creationId xmlns:a16="http://schemas.microsoft.com/office/drawing/2014/main" id="{81E7D1AC-2E19-5999-0A09-041B8945F141}"/>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7" name="Straight Connector 306">
                      <a:extLst>
                        <a:ext uri="{FF2B5EF4-FFF2-40B4-BE49-F238E27FC236}">
                          <a16:creationId xmlns:a16="http://schemas.microsoft.com/office/drawing/2014/main" id="{A8D5B16C-F9B6-2A05-2865-F1E96EC353B1}"/>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8" name="Straight Connector 307">
                      <a:extLst>
                        <a:ext uri="{FF2B5EF4-FFF2-40B4-BE49-F238E27FC236}">
                          <a16:creationId xmlns:a16="http://schemas.microsoft.com/office/drawing/2014/main" id="{D889933E-EBE2-EDF3-FD6E-7C6FCA3D8115}"/>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225" name="Group 224">
                  <a:extLst>
                    <a:ext uri="{FF2B5EF4-FFF2-40B4-BE49-F238E27FC236}">
                      <a16:creationId xmlns:a16="http://schemas.microsoft.com/office/drawing/2014/main" id="{D085591A-36E2-F6D8-623D-9D342C2D8AF9}"/>
                    </a:ext>
                  </a:extLst>
                </p:cNvPr>
                <p:cNvGrpSpPr/>
                <p:nvPr/>
              </p:nvGrpSpPr>
              <p:grpSpPr>
                <a:xfrm>
                  <a:off x="939710" y="1792811"/>
                  <a:ext cx="1975218" cy="1950414"/>
                  <a:chOff x="963354" y="1942357"/>
                  <a:chExt cx="1975218" cy="1950414"/>
                </a:xfrm>
              </p:grpSpPr>
              <p:sp>
                <p:nvSpPr>
                  <p:cNvPr id="226" name="Rectangle 225">
                    <a:extLst>
                      <a:ext uri="{FF2B5EF4-FFF2-40B4-BE49-F238E27FC236}">
                        <a16:creationId xmlns:a16="http://schemas.microsoft.com/office/drawing/2014/main" id="{27E8B463-C76F-8FCC-C1D7-6E8AE36A506E}"/>
                      </a:ext>
                    </a:extLst>
                  </p:cNvPr>
                  <p:cNvSpPr/>
                  <p:nvPr/>
                </p:nvSpPr>
                <p:spPr bwMode="auto">
                  <a:xfrm>
                    <a:off x="974104" y="1956338"/>
                    <a:ext cx="1964468" cy="1936433"/>
                  </a:xfrm>
                  <a:prstGeom prst="rect">
                    <a:avLst/>
                  </a:prstGeom>
                  <a:solidFill>
                    <a:srgbClr val="FF000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dirty="0">
                      <a:ln>
                        <a:noFill/>
                      </a:ln>
                      <a:solidFill>
                        <a:schemeClr val="tx1"/>
                      </a:solidFill>
                      <a:effectLst/>
                      <a:latin typeface="Tahoma" pitchFamily="34" charset="0"/>
                    </a:endParaRPr>
                  </a:p>
                </p:txBody>
              </p:sp>
              <p:grpSp>
                <p:nvGrpSpPr>
                  <p:cNvPr id="227" name="Group 226">
                    <a:extLst>
                      <a:ext uri="{FF2B5EF4-FFF2-40B4-BE49-F238E27FC236}">
                        <a16:creationId xmlns:a16="http://schemas.microsoft.com/office/drawing/2014/main" id="{9280A3C7-4522-23B1-E412-0FCA60D0E3A8}"/>
                      </a:ext>
                    </a:extLst>
                  </p:cNvPr>
                  <p:cNvGrpSpPr/>
                  <p:nvPr/>
                </p:nvGrpSpPr>
                <p:grpSpPr>
                  <a:xfrm>
                    <a:off x="963354" y="2156046"/>
                    <a:ext cx="1964468" cy="1559182"/>
                    <a:chOff x="963354" y="2190400"/>
                    <a:chExt cx="1964468" cy="1524827"/>
                  </a:xfrm>
                </p:grpSpPr>
                <p:cxnSp>
                  <p:nvCxnSpPr>
                    <p:cNvPr id="239" name="Straight Connector 238">
                      <a:extLst>
                        <a:ext uri="{FF2B5EF4-FFF2-40B4-BE49-F238E27FC236}">
                          <a16:creationId xmlns:a16="http://schemas.microsoft.com/office/drawing/2014/main" id="{829B4086-6D38-07BE-23DC-E81C07FF6D3F}"/>
                        </a:ext>
                      </a:extLst>
                    </p:cNvPr>
                    <p:cNvCxnSpPr>
                      <a:cxnSpLocks/>
                    </p:cNvCxnSpPr>
                    <p:nvPr/>
                  </p:nvCxnSpPr>
                  <p:spPr bwMode="auto">
                    <a:xfrm>
                      <a:off x="963354" y="3037525"/>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0" name="Straight Connector 239">
                      <a:extLst>
                        <a:ext uri="{FF2B5EF4-FFF2-40B4-BE49-F238E27FC236}">
                          <a16:creationId xmlns:a16="http://schemas.microsoft.com/office/drawing/2014/main" id="{D6C4C3BA-E41F-240A-5632-509AD43A8E70}"/>
                        </a:ext>
                      </a:extLst>
                    </p:cNvPr>
                    <p:cNvCxnSpPr>
                      <a:cxnSpLocks/>
                    </p:cNvCxnSpPr>
                    <p:nvPr/>
                  </p:nvCxnSpPr>
                  <p:spPr bwMode="auto">
                    <a:xfrm>
                      <a:off x="963354" y="320695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1" name="Straight Connector 240">
                      <a:extLst>
                        <a:ext uri="{FF2B5EF4-FFF2-40B4-BE49-F238E27FC236}">
                          <a16:creationId xmlns:a16="http://schemas.microsoft.com/office/drawing/2014/main" id="{68975585-C840-7E07-BDAD-F9382ADB50FE}"/>
                        </a:ext>
                      </a:extLst>
                    </p:cNvPr>
                    <p:cNvCxnSpPr>
                      <a:cxnSpLocks/>
                    </p:cNvCxnSpPr>
                    <p:nvPr/>
                  </p:nvCxnSpPr>
                  <p:spPr bwMode="auto">
                    <a:xfrm>
                      <a:off x="963354" y="3376375"/>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2" name="Straight Connector 241">
                      <a:extLst>
                        <a:ext uri="{FF2B5EF4-FFF2-40B4-BE49-F238E27FC236}">
                          <a16:creationId xmlns:a16="http://schemas.microsoft.com/office/drawing/2014/main" id="{16285423-F2D7-17F3-DDEA-D8AA8ABC90D6}"/>
                        </a:ext>
                      </a:extLst>
                    </p:cNvPr>
                    <p:cNvCxnSpPr>
                      <a:cxnSpLocks/>
                    </p:cNvCxnSpPr>
                    <p:nvPr/>
                  </p:nvCxnSpPr>
                  <p:spPr bwMode="auto">
                    <a:xfrm>
                      <a:off x="963354" y="354580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3" name="Straight Connector 242">
                      <a:extLst>
                        <a:ext uri="{FF2B5EF4-FFF2-40B4-BE49-F238E27FC236}">
                          <a16:creationId xmlns:a16="http://schemas.microsoft.com/office/drawing/2014/main" id="{E663D51E-1916-7D7D-1486-3CD0120F5A3A}"/>
                        </a:ext>
                      </a:extLst>
                    </p:cNvPr>
                    <p:cNvCxnSpPr>
                      <a:cxnSpLocks/>
                    </p:cNvCxnSpPr>
                    <p:nvPr/>
                  </p:nvCxnSpPr>
                  <p:spPr bwMode="auto">
                    <a:xfrm>
                      <a:off x="963354" y="3715227"/>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4" name="Straight Connector 243">
                      <a:extLst>
                        <a:ext uri="{FF2B5EF4-FFF2-40B4-BE49-F238E27FC236}">
                          <a16:creationId xmlns:a16="http://schemas.microsoft.com/office/drawing/2014/main" id="{32161AEE-E843-80DD-6E08-65EAD962D2C3}"/>
                        </a:ext>
                      </a:extLst>
                    </p:cNvPr>
                    <p:cNvCxnSpPr>
                      <a:cxnSpLocks/>
                    </p:cNvCxnSpPr>
                    <p:nvPr/>
                  </p:nvCxnSpPr>
                  <p:spPr bwMode="auto">
                    <a:xfrm>
                      <a:off x="963354" y="219040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5" name="Straight Connector 244">
                      <a:extLst>
                        <a:ext uri="{FF2B5EF4-FFF2-40B4-BE49-F238E27FC236}">
                          <a16:creationId xmlns:a16="http://schemas.microsoft.com/office/drawing/2014/main" id="{6FDC8F40-04A3-2C6B-29CC-FAB897D96034}"/>
                        </a:ext>
                      </a:extLst>
                    </p:cNvPr>
                    <p:cNvCxnSpPr>
                      <a:cxnSpLocks/>
                    </p:cNvCxnSpPr>
                    <p:nvPr/>
                  </p:nvCxnSpPr>
                  <p:spPr bwMode="auto">
                    <a:xfrm>
                      <a:off x="963354" y="2359825"/>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6" name="Straight Connector 245">
                      <a:extLst>
                        <a:ext uri="{FF2B5EF4-FFF2-40B4-BE49-F238E27FC236}">
                          <a16:creationId xmlns:a16="http://schemas.microsoft.com/office/drawing/2014/main" id="{2F26BDA8-A645-453F-52F2-4A4D9E1680FB}"/>
                        </a:ext>
                      </a:extLst>
                    </p:cNvPr>
                    <p:cNvCxnSpPr>
                      <a:cxnSpLocks/>
                    </p:cNvCxnSpPr>
                    <p:nvPr/>
                  </p:nvCxnSpPr>
                  <p:spPr bwMode="auto">
                    <a:xfrm>
                      <a:off x="963354" y="252925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7" name="Straight Connector 246">
                      <a:extLst>
                        <a:ext uri="{FF2B5EF4-FFF2-40B4-BE49-F238E27FC236}">
                          <a16:creationId xmlns:a16="http://schemas.microsoft.com/office/drawing/2014/main" id="{B8F80898-3358-EBB5-67CF-FCD81216258F}"/>
                        </a:ext>
                      </a:extLst>
                    </p:cNvPr>
                    <p:cNvCxnSpPr>
                      <a:cxnSpLocks/>
                    </p:cNvCxnSpPr>
                    <p:nvPr/>
                  </p:nvCxnSpPr>
                  <p:spPr bwMode="auto">
                    <a:xfrm>
                      <a:off x="963354" y="2698675"/>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8" name="Straight Connector 247">
                      <a:extLst>
                        <a:ext uri="{FF2B5EF4-FFF2-40B4-BE49-F238E27FC236}">
                          <a16:creationId xmlns:a16="http://schemas.microsoft.com/office/drawing/2014/main" id="{2A6E410F-623D-C332-37E3-3F4549C3F76C}"/>
                        </a:ext>
                      </a:extLst>
                    </p:cNvPr>
                    <p:cNvCxnSpPr>
                      <a:cxnSpLocks/>
                    </p:cNvCxnSpPr>
                    <p:nvPr/>
                  </p:nvCxnSpPr>
                  <p:spPr bwMode="auto">
                    <a:xfrm>
                      <a:off x="963354" y="286810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228" name="Group 227">
                    <a:extLst>
                      <a:ext uri="{FF2B5EF4-FFF2-40B4-BE49-F238E27FC236}">
                        <a16:creationId xmlns:a16="http://schemas.microsoft.com/office/drawing/2014/main" id="{B3389522-F3A9-A512-488C-C9898BDDE9FA}"/>
                      </a:ext>
                    </a:extLst>
                  </p:cNvPr>
                  <p:cNvGrpSpPr/>
                  <p:nvPr/>
                </p:nvGrpSpPr>
                <p:grpSpPr>
                  <a:xfrm>
                    <a:off x="1143000" y="1942357"/>
                    <a:ext cx="1642976" cy="1950414"/>
                    <a:chOff x="1143000" y="1991025"/>
                    <a:chExt cx="1600201" cy="1857556"/>
                  </a:xfrm>
                </p:grpSpPr>
                <p:cxnSp>
                  <p:nvCxnSpPr>
                    <p:cNvPr id="229" name="Straight Connector 228">
                      <a:extLst>
                        <a:ext uri="{FF2B5EF4-FFF2-40B4-BE49-F238E27FC236}">
                          <a16:creationId xmlns:a16="http://schemas.microsoft.com/office/drawing/2014/main" id="{08817860-6078-F57C-B0CA-7B9538144E89}"/>
                        </a:ext>
                      </a:extLst>
                    </p:cNvPr>
                    <p:cNvCxnSpPr/>
                    <p:nvPr/>
                  </p:nvCxnSpPr>
                  <p:spPr bwMode="auto">
                    <a:xfrm rot="5400000">
                      <a:off x="752380" y="2924562"/>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0" name="Straight Connector 229">
                      <a:extLst>
                        <a:ext uri="{FF2B5EF4-FFF2-40B4-BE49-F238E27FC236}">
                          <a16:creationId xmlns:a16="http://schemas.microsoft.com/office/drawing/2014/main" id="{55CCA236-FBF0-2325-54B9-D317AFF7814B}"/>
                        </a:ext>
                      </a:extLst>
                    </p:cNvPr>
                    <p:cNvCxnSpPr/>
                    <p:nvPr/>
                  </p:nvCxnSpPr>
                  <p:spPr bwMode="auto">
                    <a:xfrm rot="5400000">
                      <a:off x="574580" y="2924562"/>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1" name="Straight Connector 230">
                      <a:extLst>
                        <a:ext uri="{FF2B5EF4-FFF2-40B4-BE49-F238E27FC236}">
                          <a16:creationId xmlns:a16="http://schemas.microsoft.com/office/drawing/2014/main" id="{A2172052-3C80-090D-4AB9-FEDC042D909B}"/>
                        </a:ext>
                      </a:extLst>
                    </p:cNvPr>
                    <p:cNvCxnSpPr/>
                    <p:nvPr/>
                  </p:nvCxnSpPr>
                  <p:spPr bwMode="auto">
                    <a:xfrm rot="5400000">
                      <a:off x="396780" y="2924562"/>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2" name="Straight Connector 231">
                      <a:extLst>
                        <a:ext uri="{FF2B5EF4-FFF2-40B4-BE49-F238E27FC236}">
                          <a16:creationId xmlns:a16="http://schemas.microsoft.com/office/drawing/2014/main" id="{A1C86FF7-5E51-54D1-FE96-AA07A92A82CE}"/>
                        </a:ext>
                      </a:extLst>
                    </p:cNvPr>
                    <p:cNvCxnSpPr/>
                    <p:nvPr/>
                  </p:nvCxnSpPr>
                  <p:spPr bwMode="auto">
                    <a:xfrm rot="5400000">
                      <a:off x="930180" y="2924562"/>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3" name="Straight Connector 232">
                      <a:extLst>
                        <a:ext uri="{FF2B5EF4-FFF2-40B4-BE49-F238E27FC236}">
                          <a16:creationId xmlns:a16="http://schemas.microsoft.com/office/drawing/2014/main" id="{39217232-A798-57EE-C4E4-059F101D1A8D}"/>
                        </a:ext>
                      </a:extLst>
                    </p:cNvPr>
                    <p:cNvCxnSpPr/>
                    <p:nvPr/>
                  </p:nvCxnSpPr>
                  <p:spPr bwMode="auto">
                    <a:xfrm rot="5400000">
                      <a:off x="218980" y="2924562"/>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4" name="Straight Connector 233">
                      <a:extLst>
                        <a:ext uri="{FF2B5EF4-FFF2-40B4-BE49-F238E27FC236}">
                          <a16:creationId xmlns:a16="http://schemas.microsoft.com/office/drawing/2014/main" id="{527A4083-C40F-B3FF-173D-E418034468C7}"/>
                        </a:ext>
                      </a:extLst>
                    </p:cNvPr>
                    <p:cNvCxnSpPr/>
                    <p:nvPr/>
                  </p:nvCxnSpPr>
                  <p:spPr bwMode="auto">
                    <a:xfrm rot="5400000">
                      <a:off x="1641380" y="2915045"/>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5" name="Straight Connector 234">
                      <a:extLst>
                        <a:ext uri="{FF2B5EF4-FFF2-40B4-BE49-F238E27FC236}">
                          <a16:creationId xmlns:a16="http://schemas.microsoft.com/office/drawing/2014/main" id="{D6192944-AC94-76A1-42EC-A5BD3A0C27C0}"/>
                        </a:ext>
                      </a:extLst>
                    </p:cNvPr>
                    <p:cNvCxnSpPr/>
                    <p:nvPr/>
                  </p:nvCxnSpPr>
                  <p:spPr bwMode="auto">
                    <a:xfrm rot="5400000">
                      <a:off x="1463580" y="2915045"/>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6" name="Straight Connector 235">
                      <a:extLst>
                        <a:ext uri="{FF2B5EF4-FFF2-40B4-BE49-F238E27FC236}">
                          <a16:creationId xmlns:a16="http://schemas.microsoft.com/office/drawing/2014/main" id="{AB943761-D669-D9E9-FC81-317051BC62B5}"/>
                        </a:ext>
                      </a:extLst>
                    </p:cNvPr>
                    <p:cNvCxnSpPr/>
                    <p:nvPr/>
                  </p:nvCxnSpPr>
                  <p:spPr bwMode="auto">
                    <a:xfrm rot="5400000">
                      <a:off x="1285780" y="2915045"/>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7" name="Straight Connector 236">
                      <a:extLst>
                        <a:ext uri="{FF2B5EF4-FFF2-40B4-BE49-F238E27FC236}">
                          <a16:creationId xmlns:a16="http://schemas.microsoft.com/office/drawing/2014/main" id="{2BE96480-CC55-0DE2-38E6-75EDFA693ED8}"/>
                        </a:ext>
                      </a:extLst>
                    </p:cNvPr>
                    <p:cNvCxnSpPr/>
                    <p:nvPr/>
                  </p:nvCxnSpPr>
                  <p:spPr bwMode="auto">
                    <a:xfrm rot="5400000">
                      <a:off x="1819181" y="2915045"/>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8" name="Straight Connector 237">
                      <a:extLst>
                        <a:ext uri="{FF2B5EF4-FFF2-40B4-BE49-F238E27FC236}">
                          <a16:creationId xmlns:a16="http://schemas.microsoft.com/office/drawing/2014/main" id="{78219755-C2E0-C3B8-CC1E-9A157FBD47AC}"/>
                        </a:ext>
                      </a:extLst>
                    </p:cNvPr>
                    <p:cNvCxnSpPr/>
                    <p:nvPr/>
                  </p:nvCxnSpPr>
                  <p:spPr bwMode="auto">
                    <a:xfrm rot="5400000">
                      <a:off x="1107980" y="2915045"/>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290" name="Group 289">
                  <a:extLst>
                    <a:ext uri="{FF2B5EF4-FFF2-40B4-BE49-F238E27FC236}">
                      <a16:creationId xmlns:a16="http://schemas.microsoft.com/office/drawing/2014/main" id="{DA2BD3FB-345B-0660-C124-F780F7942A04}"/>
                    </a:ext>
                  </a:extLst>
                </p:cNvPr>
                <p:cNvGrpSpPr/>
                <p:nvPr/>
              </p:nvGrpSpPr>
              <p:grpSpPr>
                <a:xfrm>
                  <a:off x="952500" y="1781092"/>
                  <a:ext cx="896093" cy="893575"/>
                  <a:chOff x="6780633" y="3809161"/>
                  <a:chExt cx="1003043" cy="955463"/>
                </a:xfrm>
              </p:grpSpPr>
              <p:sp>
                <p:nvSpPr>
                  <p:cNvPr id="291" name="Rectangle 290">
                    <a:extLst>
                      <a:ext uri="{FF2B5EF4-FFF2-40B4-BE49-F238E27FC236}">
                        <a16:creationId xmlns:a16="http://schemas.microsoft.com/office/drawing/2014/main" id="{5E3EE9B2-A8D9-B06F-27B0-3759F0F4AE24}"/>
                      </a:ext>
                    </a:extLst>
                  </p:cNvPr>
                  <p:cNvSpPr/>
                  <p:nvPr/>
                </p:nvSpPr>
                <p:spPr bwMode="auto">
                  <a:xfrm>
                    <a:off x="6783597" y="3809161"/>
                    <a:ext cx="1000079" cy="955463"/>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292" name="Group 291">
                    <a:extLst>
                      <a:ext uri="{FF2B5EF4-FFF2-40B4-BE49-F238E27FC236}">
                        <a16:creationId xmlns:a16="http://schemas.microsoft.com/office/drawing/2014/main" id="{2482443C-4003-56AC-F5DA-BD18B2A49A73}"/>
                      </a:ext>
                    </a:extLst>
                  </p:cNvPr>
                  <p:cNvGrpSpPr/>
                  <p:nvPr/>
                </p:nvGrpSpPr>
                <p:grpSpPr>
                  <a:xfrm>
                    <a:off x="6780633" y="4008139"/>
                    <a:ext cx="1003043" cy="581678"/>
                    <a:chOff x="6780633" y="4017764"/>
                    <a:chExt cx="1003043" cy="581678"/>
                  </a:xfrm>
                </p:grpSpPr>
                <p:cxnSp>
                  <p:nvCxnSpPr>
                    <p:cNvPr id="298" name="Straight Connector 297">
                      <a:extLst>
                        <a:ext uri="{FF2B5EF4-FFF2-40B4-BE49-F238E27FC236}">
                          <a16:creationId xmlns:a16="http://schemas.microsoft.com/office/drawing/2014/main" id="{FA1547E5-92D6-65E1-D596-943C74F3AEA9}"/>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99" name="Straight Connector 298">
                      <a:extLst>
                        <a:ext uri="{FF2B5EF4-FFF2-40B4-BE49-F238E27FC236}">
                          <a16:creationId xmlns:a16="http://schemas.microsoft.com/office/drawing/2014/main" id="{B313FD2E-2282-F207-9D71-E5F733B10AF5}"/>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0" name="Straight Connector 299">
                      <a:extLst>
                        <a:ext uri="{FF2B5EF4-FFF2-40B4-BE49-F238E27FC236}">
                          <a16:creationId xmlns:a16="http://schemas.microsoft.com/office/drawing/2014/main" id="{6C35BB8E-FC11-70B0-C8C8-AF0170EE7775}"/>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1" name="Straight Connector 300">
                      <a:extLst>
                        <a:ext uri="{FF2B5EF4-FFF2-40B4-BE49-F238E27FC236}">
                          <a16:creationId xmlns:a16="http://schemas.microsoft.com/office/drawing/2014/main" id="{BAFB1570-BFFC-D988-4C0E-A7C366A1B681}"/>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293" name="Group 292">
                    <a:extLst>
                      <a:ext uri="{FF2B5EF4-FFF2-40B4-BE49-F238E27FC236}">
                        <a16:creationId xmlns:a16="http://schemas.microsoft.com/office/drawing/2014/main" id="{D05CFBF8-4256-FA14-E173-7BADBEFAF114}"/>
                      </a:ext>
                    </a:extLst>
                  </p:cNvPr>
                  <p:cNvGrpSpPr/>
                  <p:nvPr/>
                </p:nvGrpSpPr>
                <p:grpSpPr>
                  <a:xfrm>
                    <a:off x="6986474" y="3809162"/>
                    <a:ext cx="603378" cy="944560"/>
                    <a:chOff x="6986473" y="3809162"/>
                    <a:chExt cx="571551" cy="933919"/>
                  </a:xfrm>
                </p:grpSpPr>
                <p:cxnSp>
                  <p:nvCxnSpPr>
                    <p:cNvPr id="294" name="Straight Connector 293">
                      <a:extLst>
                        <a:ext uri="{FF2B5EF4-FFF2-40B4-BE49-F238E27FC236}">
                          <a16:creationId xmlns:a16="http://schemas.microsoft.com/office/drawing/2014/main" id="{DD2628BB-C4DB-6CC9-146B-72BA519B0401}"/>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95" name="Straight Connector 294">
                      <a:extLst>
                        <a:ext uri="{FF2B5EF4-FFF2-40B4-BE49-F238E27FC236}">
                          <a16:creationId xmlns:a16="http://schemas.microsoft.com/office/drawing/2014/main" id="{CE99CC7D-62D8-4710-82E8-61A182F85456}"/>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96" name="Straight Connector 295">
                      <a:extLst>
                        <a:ext uri="{FF2B5EF4-FFF2-40B4-BE49-F238E27FC236}">
                          <a16:creationId xmlns:a16="http://schemas.microsoft.com/office/drawing/2014/main" id="{22831336-1784-DEEA-532C-2011033DB3BF}"/>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97" name="Straight Connector 296">
                      <a:extLst>
                        <a:ext uri="{FF2B5EF4-FFF2-40B4-BE49-F238E27FC236}">
                          <a16:creationId xmlns:a16="http://schemas.microsoft.com/office/drawing/2014/main" id="{C7D15D64-3A3D-C89E-C4C0-E8AF65A1DAA7}"/>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grpSp>
        <p:grpSp>
          <p:nvGrpSpPr>
            <p:cNvPr id="8" name="Group 7">
              <a:extLst>
                <a:ext uri="{FF2B5EF4-FFF2-40B4-BE49-F238E27FC236}">
                  <a16:creationId xmlns:a16="http://schemas.microsoft.com/office/drawing/2014/main" id="{E4D2F1DF-C2BF-D1B4-6BC8-9C8F0F8913C8}"/>
                </a:ext>
              </a:extLst>
            </p:cNvPr>
            <p:cNvGrpSpPr/>
            <p:nvPr/>
          </p:nvGrpSpPr>
          <p:grpSpPr>
            <a:xfrm>
              <a:off x="6188759" y="877815"/>
              <a:ext cx="2539824" cy="3172054"/>
              <a:chOff x="6188759" y="877815"/>
              <a:chExt cx="2539824" cy="3172054"/>
            </a:xfrm>
          </p:grpSpPr>
          <p:sp>
            <p:nvSpPr>
              <p:cNvPr id="15" name="TextBox 14">
                <a:extLst>
                  <a:ext uri="{FF2B5EF4-FFF2-40B4-BE49-F238E27FC236}">
                    <a16:creationId xmlns:a16="http://schemas.microsoft.com/office/drawing/2014/main" id="{660A47A1-1B80-ECF9-8575-36CEC71DC1E1}"/>
                  </a:ext>
                </a:extLst>
              </p:cNvPr>
              <p:cNvSpPr txBox="1"/>
              <p:nvPr/>
            </p:nvSpPr>
            <p:spPr>
              <a:xfrm>
                <a:off x="6188759" y="877815"/>
                <a:ext cx="1424534" cy="646331"/>
              </a:xfrm>
              <a:prstGeom prst="rect">
                <a:avLst/>
              </a:prstGeom>
              <a:noFill/>
            </p:spPr>
            <p:txBody>
              <a:bodyPr wrap="square" rtlCol="0">
                <a:spAutoFit/>
              </a:bodyPr>
              <a:lstStyle/>
              <a:p>
                <a:pPr algn="ctr"/>
                <a:r>
                  <a:rPr lang="en-US" dirty="0"/>
                  <a:t>Convoluted image</a:t>
                </a:r>
              </a:p>
            </p:txBody>
          </p:sp>
          <p:sp>
            <p:nvSpPr>
              <p:cNvPr id="3" name="Cube 2">
                <a:extLst>
                  <a:ext uri="{FF2B5EF4-FFF2-40B4-BE49-F238E27FC236}">
                    <a16:creationId xmlns:a16="http://schemas.microsoft.com/office/drawing/2014/main" id="{D55B50B4-7C28-174A-FBAA-A48C4A682158}"/>
                  </a:ext>
                </a:extLst>
              </p:cNvPr>
              <p:cNvSpPr/>
              <p:nvPr/>
            </p:nvSpPr>
            <p:spPr bwMode="auto">
              <a:xfrm>
                <a:off x="6328317" y="1402236"/>
                <a:ext cx="2400266" cy="2259946"/>
              </a:xfrm>
              <a:prstGeom prst="cube">
                <a:avLst>
                  <a:gd name="adj" fmla="val 48750"/>
                </a:avLst>
              </a:prstGeom>
              <a:solidFill>
                <a:schemeClr val="bg1">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17" name="TextBox 116">
                <a:extLst>
                  <a:ext uri="{FF2B5EF4-FFF2-40B4-BE49-F238E27FC236}">
                    <a16:creationId xmlns:a16="http://schemas.microsoft.com/office/drawing/2014/main" id="{4DB424F7-63E7-1E96-A07D-112A195EA3A7}"/>
                  </a:ext>
                </a:extLst>
              </p:cNvPr>
              <p:cNvSpPr txBox="1"/>
              <p:nvPr/>
            </p:nvSpPr>
            <p:spPr>
              <a:xfrm>
                <a:off x="6393680" y="3680537"/>
                <a:ext cx="1536233" cy="369332"/>
              </a:xfrm>
              <a:prstGeom prst="rect">
                <a:avLst/>
              </a:prstGeom>
              <a:noFill/>
            </p:spPr>
            <p:txBody>
              <a:bodyPr wrap="square" rtlCol="0">
                <a:spAutoFit/>
              </a:bodyPr>
              <a:lstStyle/>
              <a:p>
                <a:r>
                  <a:rPr lang="en-US" dirty="0"/>
                  <a:t>8 x 8 x 256</a:t>
                </a:r>
              </a:p>
            </p:txBody>
          </p:sp>
          <p:grpSp>
            <p:nvGrpSpPr>
              <p:cNvPr id="326" name="Group 325">
                <a:extLst>
                  <a:ext uri="{FF2B5EF4-FFF2-40B4-BE49-F238E27FC236}">
                    <a16:creationId xmlns:a16="http://schemas.microsoft.com/office/drawing/2014/main" id="{F7071311-30C8-D05E-D09C-B92C85EC3CD5}"/>
                  </a:ext>
                </a:extLst>
              </p:cNvPr>
              <p:cNvGrpSpPr/>
              <p:nvPr/>
            </p:nvGrpSpPr>
            <p:grpSpPr>
              <a:xfrm>
                <a:off x="6322266" y="2471842"/>
                <a:ext cx="1319030" cy="1203651"/>
                <a:chOff x="6232322" y="1900716"/>
                <a:chExt cx="1319030" cy="1235715"/>
              </a:xfrm>
            </p:grpSpPr>
            <p:sp>
              <p:nvSpPr>
                <p:cNvPr id="130" name="TextBox 129">
                  <a:extLst>
                    <a:ext uri="{FF2B5EF4-FFF2-40B4-BE49-F238E27FC236}">
                      <a16:creationId xmlns:a16="http://schemas.microsoft.com/office/drawing/2014/main" id="{402AE186-CDF3-3B7D-02A0-DB185A097FC3}"/>
                    </a:ext>
                  </a:extLst>
                </p:cNvPr>
                <p:cNvSpPr txBox="1"/>
                <p:nvPr/>
              </p:nvSpPr>
              <p:spPr>
                <a:xfrm>
                  <a:off x="6248551" y="1900716"/>
                  <a:ext cx="189465" cy="230832"/>
                </a:xfrm>
                <a:prstGeom prst="rect">
                  <a:avLst/>
                </a:prstGeom>
                <a:solidFill>
                  <a:schemeClr val="accent6">
                    <a:lumMod val="60000"/>
                    <a:lumOff val="40000"/>
                  </a:schemeClr>
                </a:solidFill>
              </p:spPr>
              <p:txBody>
                <a:bodyPr wrap="square" lIns="0" tIns="45720" rIns="0" bIns="45720" rtlCol="0">
                  <a:spAutoFit/>
                </a:bodyPr>
                <a:lstStyle/>
                <a:p>
                  <a:pPr algn="ctr"/>
                  <a:r>
                    <a:rPr lang="en-US" sz="900" dirty="0"/>
                    <a:t>c</a:t>
                  </a:r>
                  <a:r>
                    <a:rPr lang="en-US" sz="900" b="0" dirty="0">
                      <a:solidFill>
                        <a:schemeClr val="tx1"/>
                      </a:solidFill>
                      <a:latin typeface="+mn-lt"/>
                    </a:rPr>
                    <a:t>₁₁</a:t>
                  </a:r>
                  <a:endParaRPr lang="en-US" sz="900" dirty="0"/>
                </a:p>
              </p:txBody>
            </p:sp>
            <p:grpSp>
              <p:nvGrpSpPr>
                <p:cNvPr id="151" name="Group 150">
                  <a:extLst>
                    <a:ext uri="{FF2B5EF4-FFF2-40B4-BE49-F238E27FC236}">
                      <a16:creationId xmlns:a16="http://schemas.microsoft.com/office/drawing/2014/main" id="{AF185958-AC9C-4550-C636-B4535381CD21}"/>
                    </a:ext>
                  </a:extLst>
                </p:cNvPr>
                <p:cNvGrpSpPr/>
                <p:nvPr/>
              </p:nvGrpSpPr>
              <p:grpSpPr>
                <a:xfrm>
                  <a:off x="6232322" y="1939919"/>
                  <a:ext cx="1319030" cy="1196512"/>
                  <a:chOff x="6232322" y="1939919"/>
                  <a:chExt cx="1319030" cy="1196512"/>
                </a:xfrm>
              </p:grpSpPr>
              <p:sp>
                <p:nvSpPr>
                  <p:cNvPr id="119" name="Rectangle 118">
                    <a:extLst>
                      <a:ext uri="{FF2B5EF4-FFF2-40B4-BE49-F238E27FC236}">
                        <a16:creationId xmlns:a16="http://schemas.microsoft.com/office/drawing/2014/main" id="{181298D0-3836-982B-9F5B-253C35D574F9}"/>
                      </a:ext>
                    </a:extLst>
                  </p:cNvPr>
                  <p:cNvSpPr/>
                  <p:nvPr/>
                </p:nvSpPr>
                <p:spPr bwMode="auto">
                  <a:xfrm>
                    <a:off x="6236890" y="1939919"/>
                    <a:ext cx="1311544" cy="1196512"/>
                  </a:xfrm>
                  <a:prstGeom prst="rect">
                    <a:avLst/>
                  </a:prstGeom>
                  <a:no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45" name="Group 144">
                    <a:extLst>
                      <a:ext uri="{FF2B5EF4-FFF2-40B4-BE49-F238E27FC236}">
                        <a16:creationId xmlns:a16="http://schemas.microsoft.com/office/drawing/2014/main" id="{A7E58419-BD1A-D305-DA0D-DB0EDE67A8B9}"/>
                      </a:ext>
                    </a:extLst>
                  </p:cNvPr>
                  <p:cNvGrpSpPr/>
                  <p:nvPr/>
                </p:nvGrpSpPr>
                <p:grpSpPr>
                  <a:xfrm>
                    <a:off x="6410049" y="1946726"/>
                    <a:ext cx="985452" cy="1172584"/>
                    <a:chOff x="6410049" y="1975628"/>
                    <a:chExt cx="1036626" cy="1143681"/>
                  </a:xfrm>
                </p:grpSpPr>
                <p:cxnSp>
                  <p:nvCxnSpPr>
                    <p:cNvPr id="122" name="Straight Connector 121">
                      <a:extLst>
                        <a:ext uri="{FF2B5EF4-FFF2-40B4-BE49-F238E27FC236}">
                          <a16:creationId xmlns:a16="http://schemas.microsoft.com/office/drawing/2014/main" id="{BDD3B082-CD0D-DBE2-F458-BB6262964CE2}"/>
                        </a:ext>
                      </a:extLst>
                    </p:cNvPr>
                    <p:cNvCxnSpPr>
                      <a:cxnSpLocks/>
                    </p:cNvCxnSpPr>
                    <p:nvPr/>
                  </p:nvCxnSpPr>
                  <p:spPr bwMode="auto">
                    <a:xfrm rot="5400000">
                      <a:off x="6253752" y="2548362"/>
                      <a:ext cx="114189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23" name="Straight Connector 122">
                      <a:extLst>
                        <a:ext uri="{FF2B5EF4-FFF2-40B4-BE49-F238E27FC236}">
                          <a16:creationId xmlns:a16="http://schemas.microsoft.com/office/drawing/2014/main" id="{68E9CC50-F51D-3A3F-FAB6-02BDABE06229}"/>
                        </a:ext>
                      </a:extLst>
                    </p:cNvPr>
                    <p:cNvCxnSpPr>
                      <a:cxnSpLocks/>
                    </p:cNvCxnSpPr>
                    <p:nvPr/>
                  </p:nvCxnSpPr>
                  <p:spPr bwMode="auto">
                    <a:xfrm rot="5400000">
                      <a:off x="6046427" y="2548362"/>
                      <a:ext cx="114189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24" name="Straight Connector 123">
                      <a:extLst>
                        <a:ext uri="{FF2B5EF4-FFF2-40B4-BE49-F238E27FC236}">
                          <a16:creationId xmlns:a16="http://schemas.microsoft.com/office/drawing/2014/main" id="{E0CF94E1-DB2A-6141-767C-BB26E964F208}"/>
                        </a:ext>
                      </a:extLst>
                    </p:cNvPr>
                    <p:cNvCxnSpPr>
                      <a:cxnSpLocks/>
                    </p:cNvCxnSpPr>
                    <p:nvPr/>
                  </p:nvCxnSpPr>
                  <p:spPr bwMode="auto">
                    <a:xfrm rot="5400000">
                      <a:off x="5839102" y="2548362"/>
                      <a:ext cx="114189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36" name="Straight Connector 135">
                      <a:extLst>
                        <a:ext uri="{FF2B5EF4-FFF2-40B4-BE49-F238E27FC236}">
                          <a16:creationId xmlns:a16="http://schemas.microsoft.com/office/drawing/2014/main" id="{75E7611F-6E39-A995-5827-7F0954DF6BCD}"/>
                        </a:ext>
                      </a:extLst>
                    </p:cNvPr>
                    <p:cNvCxnSpPr>
                      <a:cxnSpLocks/>
                    </p:cNvCxnSpPr>
                    <p:nvPr/>
                  </p:nvCxnSpPr>
                  <p:spPr bwMode="auto">
                    <a:xfrm rot="5400000">
                      <a:off x="6875728" y="2546575"/>
                      <a:ext cx="114189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37" name="Straight Connector 136">
                      <a:extLst>
                        <a:ext uri="{FF2B5EF4-FFF2-40B4-BE49-F238E27FC236}">
                          <a16:creationId xmlns:a16="http://schemas.microsoft.com/office/drawing/2014/main" id="{0EC99653-D622-DFE4-EAF1-BC9888B6CA02}"/>
                        </a:ext>
                      </a:extLst>
                    </p:cNvPr>
                    <p:cNvCxnSpPr>
                      <a:cxnSpLocks/>
                    </p:cNvCxnSpPr>
                    <p:nvPr/>
                  </p:nvCxnSpPr>
                  <p:spPr bwMode="auto">
                    <a:xfrm rot="5400000">
                      <a:off x="6668402" y="2546575"/>
                      <a:ext cx="114189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38" name="Straight Connector 137">
                      <a:extLst>
                        <a:ext uri="{FF2B5EF4-FFF2-40B4-BE49-F238E27FC236}">
                          <a16:creationId xmlns:a16="http://schemas.microsoft.com/office/drawing/2014/main" id="{5A62AE9A-1261-D9E6-44D8-3D17675F10E1}"/>
                        </a:ext>
                      </a:extLst>
                    </p:cNvPr>
                    <p:cNvCxnSpPr>
                      <a:cxnSpLocks/>
                    </p:cNvCxnSpPr>
                    <p:nvPr/>
                  </p:nvCxnSpPr>
                  <p:spPr bwMode="auto">
                    <a:xfrm rot="5400000">
                      <a:off x="6461077" y="2546575"/>
                      <a:ext cx="114189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50" name="Group 149">
                    <a:extLst>
                      <a:ext uri="{FF2B5EF4-FFF2-40B4-BE49-F238E27FC236}">
                        <a16:creationId xmlns:a16="http://schemas.microsoft.com/office/drawing/2014/main" id="{93D650D0-B2C5-C1D6-C2F7-F1BFC1D7C745}"/>
                      </a:ext>
                    </a:extLst>
                  </p:cNvPr>
                  <p:cNvGrpSpPr/>
                  <p:nvPr/>
                </p:nvGrpSpPr>
                <p:grpSpPr>
                  <a:xfrm>
                    <a:off x="6232322" y="2119023"/>
                    <a:ext cx="1319030" cy="862574"/>
                    <a:chOff x="6222697" y="2099772"/>
                    <a:chExt cx="1319030" cy="837691"/>
                  </a:xfrm>
                </p:grpSpPr>
                <p:cxnSp>
                  <p:nvCxnSpPr>
                    <p:cNvPr id="125" name="Straight Connector 124">
                      <a:extLst>
                        <a:ext uri="{FF2B5EF4-FFF2-40B4-BE49-F238E27FC236}">
                          <a16:creationId xmlns:a16="http://schemas.microsoft.com/office/drawing/2014/main" id="{854D60B9-D88A-4C65-4501-E5259A104A1B}"/>
                        </a:ext>
                      </a:extLst>
                    </p:cNvPr>
                    <p:cNvCxnSpPr/>
                    <p:nvPr/>
                  </p:nvCxnSpPr>
                  <p:spPr bwMode="auto">
                    <a:xfrm>
                      <a:off x="6222697" y="2099772"/>
                      <a:ext cx="131154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26" name="Straight Connector 125">
                      <a:extLst>
                        <a:ext uri="{FF2B5EF4-FFF2-40B4-BE49-F238E27FC236}">
                          <a16:creationId xmlns:a16="http://schemas.microsoft.com/office/drawing/2014/main" id="{40B654AD-E16F-7CA5-EF63-8C8BB8C98767}"/>
                        </a:ext>
                      </a:extLst>
                    </p:cNvPr>
                    <p:cNvCxnSpPr/>
                    <p:nvPr/>
                  </p:nvCxnSpPr>
                  <p:spPr bwMode="auto">
                    <a:xfrm>
                      <a:off x="6222698" y="2267310"/>
                      <a:ext cx="131154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27" name="Straight Connector 126">
                      <a:extLst>
                        <a:ext uri="{FF2B5EF4-FFF2-40B4-BE49-F238E27FC236}">
                          <a16:creationId xmlns:a16="http://schemas.microsoft.com/office/drawing/2014/main" id="{3437F630-2A53-7178-4B37-A56ED8A1F2E8}"/>
                        </a:ext>
                      </a:extLst>
                    </p:cNvPr>
                    <p:cNvCxnSpPr/>
                    <p:nvPr/>
                  </p:nvCxnSpPr>
                  <p:spPr bwMode="auto">
                    <a:xfrm>
                      <a:off x="6222698" y="2434848"/>
                      <a:ext cx="131154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47" name="Straight Connector 146">
                      <a:extLst>
                        <a:ext uri="{FF2B5EF4-FFF2-40B4-BE49-F238E27FC236}">
                          <a16:creationId xmlns:a16="http://schemas.microsoft.com/office/drawing/2014/main" id="{BC4B7365-1DEC-A4C4-30CE-49AF2C09DA67}"/>
                        </a:ext>
                      </a:extLst>
                    </p:cNvPr>
                    <p:cNvCxnSpPr/>
                    <p:nvPr/>
                  </p:nvCxnSpPr>
                  <p:spPr bwMode="auto">
                    <a:xfrm>
                      <a:off x="6230182" y="2602386"/>
                      <a:ext cx="131154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48" name="Straight Connector 147">
                      <a:extLst>
                        <a:ext uri="{FF2B5EF4-FFF2-40B4-BE49-F238E27FC236}">
                          <a16:creationId xmlns:a16="http://schemas.microsoft.com/office/drawing/2014/main" id="{F5229DAD-A932-306A-2EAE-1D219E843194}"/>
                        </a:ext>
                      </a:extLst>
                    </p:cNvPr>
                    <p:cNvCxnSpPr/>
                    <p:nvPr/>
                  </p:nvCxnSpPr>
                  <p:spPr bwMode="auto">
                    <a:xfrm>
                      <a:off x="6230183" y="2769924"/>
                      <a:ext cx="131154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49" name="Straight Connector 148">
                      <a:extLst>
                        <a:ext uri="{FF2B5EF4-FFF2-40B4-BE49-F238E27FC236}">
                          <a16:creationId xmlns:a16="http://schemas.microsoft.com/office/drawing/2014/main" id="{8F697020-6547-0833-7F02-AB4717CEE987}"/>
                        </a:ext>
                      </a:extLst>
                    </p:cNvPr>
                    <p:cNvCxnSpPr/>
                    <p:nvPr/>
                  </p:nvCxnSpPr>
                  <p:spPr bwMode="auto">
                    <a:xfrm>
                      <a:off x="6230183" y="2937463"/>
                      <a:ext cx="1311544"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sp>
            <p:nvSpPr>
              <p:cNvPr id="7" name="Parallelogram 6">
                <a:extLst>
                  <a:ext uri="{FF2B5EF4-FFF2-40B4-BE49-F238E27FC236}">
                    <a16:creationId xmlns:a16="http://schemas.microsoft.com/office/drawing/2014/main" id="{2EBD0B25-B0E2-7202-629A-482BB7993627}"/>
                  </a:ext>
                </a:extLst>
              </p:cNvPr>
              <p:cNvSpPr/>
              <p:nvPr/>
            </p:nvSpPr>
            <p:spPr bwMode="auto">
              <a:xfrm>
                <a:off x="6325616" y="1407279"/>
                <a:ext cx="1246045" cy="1089437"/>
              </a:xfrm>
              <a:prstGeom prst="parallelogram">
                <a:avLst>
                  <a:gd name="adj" fmla="val 9829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grpSp>
          <p:nvGrpSpPr>
            <p:cNvPr id="9" name="Group 8">
              <a:extLst>
                <a:ext uri="{FF2B5EF4-FFF2-40B4-BE49-F238E27FC236}">
                  <a16:creationId xmlns:a16="http://schemas.microsoft.com/office/drawing/2014/main" id="{4F29071B-F089-663A-44C1-C3BB57A3E178}"/>
                </a:ext>
              </a:extLst>
            </p:cNvPr>
            <p:cNvGrpSpPr/>
            <p:nvPr/>
          </p:nvGrpSpPr>
          <p:grpSpPr>
            <a:xfrm>
              <a:off x="3962399" y="3249971"/>
              <a:ext cx="1241662" cy="1612019"/>
              <a:chOff x="3956172" y="1476214"/>
              <a:chExt cx="1607213" cy="2241412"/>
            </a:xfrm>
          </p:grpSpPr>
          <p:sp>
            <p:nvSpPr>
              <p:cNvPr id="12" name="TextBox 11">
                <a:extLst>
                  <a:ext uri="{FF2B5EF4-FFF2-40B4-BE49-F238E27FC236}">
                    <a16:creationId xmlns:a16="http://schemas.microsoft.com/office/drawing/2014/main" id="{EE07D665-1A80-5839-257E-3A4F3B8D29E5}"/>
                  </a:ext>
                </a:extLst>
              </p:cNvPr>
              <p:cNvSpPr txBox="1"/>
              <p:nvPr/>
            </p:nvSpPr>
            <p:spPr>
              <a:xfrm>
                <a:off x="4053641" y="3204093"/>
                <a:ext cx="1509744" cy="513533"/>
              </a:xfrm>
              <a:prstGeom prst="rect">
                <a:avLst/>
              </a:prstGeom>
              <a:noFill/>
            </p:spPr>
            <p:txBody>
              <a:bodyPr wrap="square" rtlCol="0">
                <a:spAutoFit/>
              </a:bodyPr>
              <a:lstStyle/>
              <a:p>
                <a:r>
                  <a:rPr lang="en-US" dirty="0"/>
                  <a:t>5 x 5 x 3</a:t>
                </a:r>
              </a:p>
            </p:txBody>
          </p:sp>
          <p:sp>
            <p:nvSpPr>
              <p:cNvPr id="13" name="TextBox 12">
                <a:extLst>
                  <a:ext uri="{FF2B5EF4-FFF2-40B4-BE49-F238E27FC236}">
                    <a16:creationId xmlns:a16="http://schemas.microsoft.com/office/drawing/2014/main" id="{93E269B3-4EDC-A65A-EEAE-34C01930875A}"/>
                  </a:ext>
                </a:extLst>
              </p:cNvPr>
              <p:cNvSpPr txBox="1"/>
              <p:nvPr/>
            </p:nvSpPr>
            <p:spPr>
              <a:xfrm>
                <a:off x="3956172" y="1476214"/>
                <a:ext cx="1474715" cy="513533"/>
              </a:xfrm>
              <a:prstGeom prst="rect">
                <a:avLst/>
              </a:prstGeom>
              <a:noFill/>
            </p:spPr>
            <p:txBody>
              <a:bodyPr wrap="square" rtlCol="0">
                <a:spAutoFit/>
              </a:bodyPr>
              <a:lstStyle/>
              <a:p>
                <a:r>
                  <a:rPr lang="en-US" dirty="0"/>
                  <a:t>Filter 256</a:t>
                </a:r>
              </a:p>
            </p:txBody>
          </p:sp>
          <p:grpSp>
            <p:nvGrpSpPr>
              <p:cNvPr id="14" name="Group 13">
                <a:extLst>
                  <a:ext uri="{FF2B5EF4-FFF2-40B4-BE49-F238E27FC236}">
                    <a16:creationId xmlns:a16="http://schemas.microsoft.com/office/drawing/2014/main" id="{4EFE6915-015F-D9D2-6D30-76EA3D0BF7FB}"/>
                  </a:ext>
                </a:extLst>
              </p:cNvPr>
              <p:cNvGrpSpPr/>
              <p:nvPr/>
            </p:nvGrpSpPr>
            <p:grpSpPr>
              <a:xfrm>
                <a:off x="4106668" y="1989749"/>
                <a:ext cx="1212026" cy="1183263"/>
                <a:chOff x="6571650" y="3809161"/>
                <a:chExt cx="1212026" cy="1183263"/>
              </a:xfrm>
            </p:grpSpPr>
            <p:grpSp>
              <p:nvGrpSpPr>
                <p:cNvPr id="16" name="Group 15">
                  <a:extLst>
                    <a:ext uri="{FF2B5EF4-FFF2-40B4-BE49-F238E27FC236}">
                      <a16:creationId xmlns:a16="http://schemas.microsoft.com/office/drawing/2014/main" id="{C9FBC416-BF57-1874-27FE-C4306D1E80C3}"/>
                    </a:ext>
                  </a:extLst>
                </p:cNvPr>
                <p:cNvGrpSpPr/>
                <p:nvPr/>
              </p:nvGrpSpPr>
              <p:grpSpPr>
                <a:xfrm>
                  <a:off x="6780633" y="3809161"/>
                  <a:ext cx="1003043" cy="955463"/>
                  <a:chOff x="6780633" y="3809161"/>
                  <a:chExt cx="1003043" cy="955463"/>
                </a:xfrm>
              </p:grpSpPr>
              <p:sp>
                <p:nvSpPr>
                  <p:cNvPr id="48" name="Rectangle 47">
                    <a:extLst>
                      <a:ext uri="{FF2B5EF4-FFF2-40B4-BE49-F238E27FC236}">
                        <a16:creationId xmlns:a16="http://schemas.microsoft.com/office/drawing/2014/main" id="{B67593D2-88A5-B199-2B0A-BA4F093AC799}"/>
                      </a:ext>
                    </a:extLst>
                  </p:cNvPr>
                  <p:cNvSpPr/>
                  <p:nvPr/>
                </p:nvSpPr>
                <p:spPr bwMode="auto">
                  <a:xfrm>
                    <a:off x="6783597" y="3809161"/>
                    <a:ext cx="1000079" cy="955463"/>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49" name="Group 48">
                    <a:extLst>
                      <a:ext uri="{FF2B5EF4-FFF2-40B4-BE49-F238E27FC236}">
                        <a16:creationId xmlns:a16="http://schemas.microsoft.com/office/drawing/2014/main" id="{7B0FFE1C-44C7-7EAE-84D6-5B9977B61741}"/>
                      </a:ext>
                    </a:extLst>
                  </p:cNvPr>
                  <p:cNvGrpSpPr/>
                  <p:nvPr/>
                </p:nvGrpSpPr>
                <p:grpSpPr>
                  <a:xfrm>
                    <a:off x="6780633" y="4008139"/>
                    <a:ext cx="1003043" cy="581678"/>
                    <a:chOff x="6780633" y="4017764"/>
                    <a:chExt cx="1003043" cy="581678"/>
                  </a:xfrm>
                </p:grpSpPr>
                <p:cxnSp>
                  <p:nvCxnSpPr>
                    <p:cNvPr id="57" name="Straight Connector 56">
                      <a:extLst>
                        <a:ext uri="{FF2B5EF4-FFF2-40B4-BE49-F238E27FC236}">
                          <a16:creationId xmlns:a16="http://schemas.microsoft.com/office/drawing/2014/main" id="{DABBA12D-CA45-388C-C8E8-BFD934C00199}"/>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58" name="Straight Connector 57">
                      <a:extLst>
                        <a:ext uri="{FF2B5EF4-FFF2-40B4-BE49-F238E27FC236}">
                          <a16:creationId xmlns:a16="http://schemas.microsoft.com/office/drawing/2014/main" id="{E05C7993-88C3-21E1-4A2C-B6D140BBD4F7}"/>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59" name="Straight Connector 58">
                      <a:extLst>
                        <a:ext uri="{FF2B5EF4-FFF2-40B4-BE49-F238E27FC236}">
                          <a16:creationId xmlns:a16="http://schemas.microsoft.com/office/drawing/2014/main" id="{68C264C4-ED0D-9C5B-06E7-C941B77AA1AB}"/>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60" name="Straight Connector 59">
                      <a:extLst>
                        <a:ext uri="{FF2B5EF4-FFF2-40B4-BE49-F238E27FC236}">
                          <a16:creationId xmlns:a16="http://schemas.microsoft.com/office/drawing/2014/main" id="{1914956D-BBBD-57D7-C0A5-ADE08E45798C}"/>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50" name="Group 49">
                    <a:extLst>
                      <a:ext uri="{FF2B5EF4-FFF2-40B4-BE49-F238E27FC236}">
                        <a16:creationId xmlns:a16="http://schemas.microsoft.com/office/drawing/2014/main" id="{167890F1-0F7B-E753-7A97-4DF7ED2051C2}"/>
                      </a:ext>
                    </a:extLst>
                  </p:cNvPr>
                  <p:cNvGrpSpPr/>
                  <p:nvPr/>
                </p:nvGrpSpPr>
                <p:grpSpPr>
                  <a:xfrm>
                    <a:off x="6986474" y="3809162"/>
                    <a:ext cx="603378" cy="944560"/>
                    <a:chOff x="6986473" y="3809162"/>
                    <a:chExt cx="571551" cy="933919"/>
                  </a:xfrm>
                </p:grpSpPr>
                <p:cxnSp>
                  <p:nvCxnSpPr>
                    <p:cNvPr id="51" name="Straight Connector 50">
                      <a:extLst>
                        <a:ext uri="{FF2B5EF4-FFF2-40B4-BE49-F238E27FC236}">
                          <a16:creationId xmlns:a16="http://schemas.microsoft.com/office/drawing/2014/main" id="{204B3036-3DA9-0519-3C19-2E2267B33383}"/>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52" name="Straight Connector 51">
                      <a:extLst>
                        <a:ext uri="{FF2B5EF4-FFF2-40B4-BE49-F238E27FC236}">
                          <a16:creationId xmlns:a16="http://schemas.microsoft.com/office/drawing/2014/main" id="{FFBC2618-63EC-391B-4D0D-6AC999270792}"/>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55" name="Straight Connector 54">
                      <a:extLst>
                        <a:ext uri="{FF2B5EF4-FFF2-40B4-BE49-F238E27FC236}">
                          <a16:creationId xmlns:a16="http://schemas.microsoft.com/office/drawing/2014/main" id="{02B633E2-009A-E5B6-B6C7-B8F820F541D0}"/>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56" name="Straight Connector 55">
                      <a:extLst>
                        <a:ext uri="{FF2B5EF4-FFF2-40B4-BE49-F238E27FC236}">
                          <a16:creationId xmlns:a16="http://schemas.microsoft.com/office/drawing/2014/main" id="{79D91E4F-291B-0EE0-E763-0D8C0C55367B}"/>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18" name="Group 17">
                  <a:extLst>
                    <a:ext uri="{FF2B5EF4-FFF2-40B4-BE49-F238E27FC236}">
                      <a16:creationId xmlns:a16="http://schemas.microsoft.com/office/drawing/2014/main" id="{81B0D823-5E01-6565-2C27-1665ADB27BCB}"/>
                    </a:ext>
                  </a:extLst>
                </p:cNvPr>
                <p:cNvGrpSpPr/>
                <p:nvPr/>
              </p:nvGrpSpPr>
              <p:grpSpPr>
                <a:xfrm>
                  <a:off x="6676725" y="3913436"/>
                  <a:ext cx="1003043" cy="955463"/>
                  <a:chOff x="6780633" y="3809161"/>
                  <a:chExt cx="1003043" cy="955463"/>
                </a:xfrm>
              </p:grpSpPr>
              <p:sp>
                <p:nvSpPr>
                  <p:cNvPr id="32" name="Rectangle 31">
                    <a:extLst>
                      <a:ext uri="{FF2B5EF4-FFF2-40B4-BE49-F238E27FC236}">
                        <a16:creationId xmlns:a16="http://schemas.microsoft.com/office/drawing/2014/main" id="{DBF2E149-9E45-D761-2673-D1C0C4DD5E3C}"/>
                      </a:ext>
                    </a:extLst>
                  </p:cNvPr>
                  <p:cNvSpPr/>
                  <p:nvPr/>
                </p:nvSpPr>
                <p:spPr bwMode="auto">
                  <a:xfrm>
                    <a:off x="6783597" y="3809161"/>
                    <a:ext cx="1000079" cy="955463"/>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33" name="Group 32">
                    <a:extLst>
                      <a:ext uri="{FF2B5EF4-FFF2-40B4-BE49-F238E27FC236}">
                        <a16:creationId xmlns:a16="http://schemas.microsoft.com/office/drawing/2014/main" id="{4569D8C0-1D53-DEAA-30C8-CBAC84010EB4}"/>
                      </a:ext>
                    </a:extLst>
                  </p:cNvPr>
                  <p:cNvGrpSpPr/>
                  <p:nvPr/>
                </p:nvGrpSpPr>
                <p:grpSpPr>
                  <a:xfrm>
                    <a:off x="6780633" y="4008139"/>
                    <a:ext cx="1003043" cy="581678"/>
                    <a:chOff x="6780633" y="4017764"/>
                    <a:chExt cx="1003043" cy="581678"/>
                  </a:xfrm>
                </p:grpSpPr>
                <p:cxnSp>
                  <p:nvCxnSpPr>
                    <p:cNvPr id="40" name="Straight Connector 39">
                      <a:extLst>
                        <a:ext uri="{FF2B5EF4-FFF2-40B4-BE49-F238E27FC236}">
                          <a16:creationId xmlns:a16="http://schemas.microsoft.com/office/drawing/2014/main" id="{F5C0F4C3-9B7E-FDE0-523D-DA8EACAE4165}"/>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45" name="Straight Connector 44">
                      <a:extLst>
                        <a:ext uri="{FF2B5EF4-FFF2-40B4-BE49-F238E27FC236}">
                          <a16:creationId xmlns:a16="http://schemas.microsoft.com/office/drawing/2014/main" id="{88554679-4988-151F-F0F2-E5AB52481D9A}"/>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46" name="Straight Connector 45">
                      <a:extLst>
                        <a:ext uri="{FF2B5EF4-FFF2-40B4-BE49-F238E27FC236}">
                          <a16:creationId xmlns:a16="http://schemas.microsoft.com/office/drawing/2014/main" id="{2B0D5E5B-2DFD-3AA8-9162-87A3E81FDBD6}"/>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47" name="Straight Connector 46">
                      <a:extLst>
                        <a:ext uri="{FF2B5EF4-FFF2-40B4-BE49-F238E27FC236}">
                          <a16:creationId xmlns:a16="http://schemas.microsoft.com/office/drawing/2014/main" id="{4973FE23-7D78-B5BD-CC10-7A3EE00995F4}"/>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34" name="Group 33">
                    <a:extLst>
                      <a:ext uri="{FF2B5EF4-FFF2-40B4-BE49-F238E27FC236}">
                        <a16:creationId xmlns:a16="http://schemas.microsoft.com/office/drawing/2014/main" id="{B6E113FF-1500-DE23-FC8B-91332B10B959}"/>
                      </a:ext>
                    </a:extLst>
                  </p:cNvPr>
                  <p:cNvGrpSpPr/>
                  <p:nvPr/>
                </p:nvGrpSpPr>
                <p:grpSpPr>
                  <a:xfrm>
                    <a:off x="6986474" y="3809162"/>
                    <a:ext cx="603378" cy="944560"/>
                    <a:chOff x="6986473" y="3809162"/>
                    <a:chExt cx="571551" cy="933919"/>
                  </a:xfrm>
                </p:grpSpPr>
                <p:cxnSp>
                  <p:nvCxnSpPr>
                    <p:cNvPr id="35" name="Straight Connector 34">
                      <a:extLst>
                        <a:ext uri="{FF2B5EF4-FFF2-40B4-BE49-F238E27FC236}">
                          <a16:creationId xmlns:a16="http://schemas.microsoft.com/office/drawing/2014/main" id="{44DC80C2-5E5B-7627-2AE1-AC2D9FABDC3F}"/>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6" name="Straight Connector 35">
                      <a:extLst>
                        <a:ext uri="{FF2B5EF4-FFF2-40B4-BE49-F238E27FC236}">
                          <a16:creationId xmlns:a16="http://schemas.microsoft.com/office/drawing/2014/main" id="{6D19820A-4C7C-3C03-E906-E6DB7738123A}"/>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7" name="Straight Connector 36">
                      <a:extLst>
                        <a:ext uri="{FF2B5EF4-FFF2-40B4-BE49-F238E27FC236}">
                          <a16:creationId xmlns:a16="http://schemas.microsoft.com/office/drawing/2014/main" id="{8AE8E28E-499B-D94D-0036-16F022ABA6DD}"/>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9" name="Straight Connector 38">
                      <a:extLst>
                        <a:ext uri="{FF2B5EF4-FFF2-40B4-BE49-F238E27FC236}">
                          <a16:creationId xmlns:a16="http://schemas.microsoft.com/office/drawing/2014/main" id="{DB4C585C-7906-D137-294C-91190D165E68}"/>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20" name="Group 19">
                  <a:extLst>
                    <a:ext uri="{FF2B5EF4-FFF2-40B4-BE49-F238E27FC236}">
                      <a16:creationId xmlns:a16="http://schemas.microsoft.com/office/drawing/2014/main" id="{F3CB3B0F-6B97-5320-8508-7491327E9597}"/>
                    </a:ext>
                  </a:extLst>
                </p:cNvPr>
                <p:cNvGrpSpPr/>
                <p:nvPr/>
              </p:nvGrpSpPr>
              <p:grpSpPr>
                <a:xfrm>
                  <a:off x="6571650" y="4036961"/>
                  <a:ext cx="1003043" cy="955463"/>
                  <a:chOff x="6780633" y="3809161"/>
                  <a:chExt cx="1003043" cy="955463"/>
                </a:xfrm>
              </p:grpSpPr>
              <p:sp>
                <p:nvSpPr>
                  <p:cNvPr id="21" name="Rectangle 20">
                    <a:extLst>
                      <a:ext uri="{FF2B5EF4-FFF2-40B4-BE49-F238E27FC236}">
                        <a16:creationId xmlns:a16="http://schemas.microsoft.com/office/drawing/2014/main" id="{D2896433-9B58-FC9A-0AE7-4F366E851D7B}"/>
                      </a:ext>
                    </a:extLst>
                  </p:cNvPr>
                  <p:cNvSpPr/>
                  <p:nvPr/>
                </p:nvSpPr>
                <p:spPr bwMode="auto">
                  <a:xfrm>
                    <a:off x="6783597" y="3809161"/>
                    <a:ext cx="1000079" cy="955463"/>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22" name="Group 21">
                    <a:extLst>
                      <a:ext uri="{FF2B5EF4-FFF2-40B4-BE49-F238E27FC236}">
                        <a16:creationId xmlns:a16="http://schemas.microsoft.com/office/drawing/2014/main" id="{309FBC46-9B4B-8800-F30E-A8CE55976BDD}"/>
                      </a:ext>
                    </a:extLst>
                  </p:cNvPr>
                  <p:cNvGrpSpPr/>
                  <p:nvPr/>
                </p:nvGrpSpPr>
                <p:grpSpPr>
                  <a:xfrm>
                    <a:off x="6780633" y="4008139"/>
                    <a:ext cx="1003043" cy="581678"/>
                    <a:chOff x="6780633" y="4017764"/>
                    <a:chExt cx="1003043" cy="581678"/>
                  </a:xfrm>
                </p:grpSpPr>
                <p:cxnSp>
                  <p:nvCxnSpPr>
                    <p:cNvPr id="28" name="Straight Connector 27">
                      <a:extLst>
                        <a:ext uri="{FF2B5EF4-FFF2-40B4-BE49-F238E27FC236}">
                          <a16:creationId xmlns:a16="http://schemas.microsoft.com/office/drawing/2014/main" id="{D3FA7949-1A82-BE29-7228-0CB89CE4849B}"/>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9" name="Straight Connector 28">
                      <a:extLst>
                        <a:ext uri="{FF2B5EF4-FFF2-40B4-BE49-F238E27FC236}">
                          <a16:creationId xmlns:a16="http://schemas.microsoft.com/office/drawing/2014/main" id="{E8ED0C6F-7B62-9173-A542-50B31779C4EE}"/>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 name="Straight Connector 29">
                      <a:extLst>
                        <a:ext uri="{FF2B5EF4-FFF2-40B4-BE49-F238E27FC236}">
                          <a16:creationId xmlns:a16="http://schemas.microsoft.com/office/drawing/2014/main" id="{E95774BA-DB80-EC37-884C-FBD451FFC3A0}"/>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 name="Straight Connector 30">
                      <a:extLst>
                        <a:ext uri="{FF2B5EF4-FFF2-40B4-BE49-F238E27FC236}">
                          <a16:creationId xmlns:a16="http://schemas.microsoft.com/office/drawing/2014/main" id="{1A067E5F-7469-492E-ED78-32C2B4C5ADB1}"/>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23" name="Group 22">
                    <a:extLst>
                      <a:ext uri="{FF2B5EF4-FFF2-40B4-BE49-F238E27FC236}">
                        <a16:creationId xmlns:a16="http://schemas.microsoft.com/office/drawing/2014/main" id="{F312C2DF-B9F8-1AA4-B329-655A49C43063}"/>
                      </a:ext>
                    </a:extLst>
                  </p:cNvPr>
                  <p:cNvGrpSpPr/>
                  <p:nvPr/>
                </p:nvGrpSpPr>
                <p:grpSpPr>
                  <a:xfrm>
                    <a:off x="6986474" y="3809162"/>
                    <a:ext cx="603378" cy="944560"/>
                    <a:chOff x="6986473" y="3809162"/>
                    <a:chExt cx="571551" cy="933919"/>
                  </a:xfrm>
                </p:grpSpPr>
                <p:cxnSp>
                  <p:nvCxnSpPr>
                    <p:cNvPr id="24" name="Straight Connector 23">
                      <a:extLst>
                        <a:ext uri="{FF2B5EF4-FFF2-40B4-BE49-F238E27FC236}">
                          <a16:creationId xmlns:a16="http://schemas.microsoft.com/office/drawing/2014/main" id="{7C60FFA1-0C44-7E32-307C-D09A572FD36A}"/>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5" name="Straight Connector 24">
                      <a:extLst>
                        <a:ext uri="{FF2B5EF4-FFF2-40B4-BE49-F238E27FC236}">
                          <a16:creationId xmlns:a16="http://schemas.microsoft.com/office/drawing/2014/main" id="{62BA859D-D8D8-3137-CD90-E2F46B2F0162}"/>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6" name="Straight Connector 25">
                      <a:extLst>
                        <a:ext uri="{FF2B5EF4-FFF2-40B4-BE49-F238E27FC236}">
                          <a16:creationId xmlns:a16="http://schemas.microsoft.com/office/drawing/2014/main" id="{E4CF5551-F7C3-9D26-D7ED-DFEA6A9A0561}"/>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7" name="Straight Connector 26">
                      <a:extLst>
                        <a:ext uri="{FF2B5EF4-FFF2-40B4-BE49-F238E27FC236}">
                          <a16:creationId xmlns:a16="http://schemas.microsoft.com/office/drawing/2014/main" id="{4C6BDEC3-DBEB-3504-A1B7-E50A93DFF6CD}"/>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grpSp>
        <p:sp>
          <p:nvSpPr>
            <p:cNvPr id="61" name="TextBox 60">
              <a:extLst>
                <a:ext uri="{FF2B5EF4-FFF2-40B4-BE49-F238E27FC236}">
                  <a16:creationId xmlns:a16="http://schemas.microsoft.com/office/drawing/2014/main" id="{05C965CB-B4A9-6597-D5CE-8B7A7A50B9FF}"/>
                </a:ext>
              </a:extLst>
            </p:cNvPr>
            <p:cNvSpPr txBox="1"/>
            <p:nvPr/>
          </p:nvSpPr>
          <p:spPr>
            <a:xfrm rot="19681027">
              <a:off x="3921853" y="2640377"/>
              <a:ext cx="1283355" cy="369332"/>
            </a:xfrm>
            <a:prstGeom prst="rect">
              <a:avLst/>
            </a:prstGeom>
            <a:noFill/>
          </p:spPr>
          <p:txBody>
            <a:bodyPr wrap="square" rtlCol="0">
              <a:spAutoFit/>
            </a:bodyPr>
            <a:lstStyle/>
            <a:p>
              <a:r>
                <a:rPr lang="en-US" dirty="0">
                  <a:solidFill>
                    <a:srgbClr val="FF0000"/>
                  </a:solidFill>
                </a:rPr>
                <a:t>256 Filters </a:t>
              </a:r>
            </a:p>
          </p:txBody>
        </p:sp>
        <p:sp>
          <p:nvSpPr>
            <p:cNvPr id="5" name="Rectangle 4">
              <a:extLst>
                <a:ext uri="{FF2B5EF4-FFF2-40B4-BE49-F238E27FC236}">
                  <a16:creationId xmlns:a16="http://schemas.microsoft.com/office/drawing/2014/main" id="{E06AA760-3F8C-E96A-CF9E-607699756740}"/>
                </a:ext>
              </a:extLst>
            </p:cNvPr>
            <p:cNvSpPr/>
            <p:nvPr/>
          </p:nvSpPr>
          <p:spPr bwMode="auto">
            <a:xfrm>
              <a:off x="3793276" y="828876"/>
              <a:ext cx="1432871" cy="4028872"/>
            </a:xfrm>
            <a:prstGeom prst="rect">
              <a:avLst/>
            </a:prstGeom>
            <a:noFill/>
            <a:ln w="50800"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spTree>
    <p:extLst>
      <p:ext uri="{BB962C8B-B14F-4D97-AF65-F5344CB8AC3E}">
        <p14:creationId xmlns:p14="http://schemas.microsoft.com/office/powerpoint/2010/main" val="3142738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0C1411-D935-E006-6B09-821DC7F4A21F}"/>
              </a:ext>
            </a:extLst>
          </p:cNvPr>
          <p:cNvSpPr>
            <a:spLocks noGrp="1"/>
          </p:cNvSpPr>
          <p:nvPr>
            <p:ph type="title"/>
          </p:nvPr>
        </p:nvSpPr>
        <p:spPr/>
        <p:txBody>
          <a:bodyPr/>
          <a:lstStyle/>
          <a:p>
            <a:r>
              <a:rPr lang="en-US" dirty="0"/>
              <a:t>Part 1 - </a:t>
            </a:r>
            <a:r>
              <a:rPr lang="en-US" dirty="0" err="1"/>
              <a:t>Depthwise</a:t>
            </a:r>
            <a:r>
              <a:rPr lang="en-US" dirty="0"/>
              <a:t> Convolution</a:t>
            </a:r>
          </a:p>
        </p:txBody>
      </p:sp>
      <p:sp>
        <p:nvSpPr>
          <p:cNvPr id="5" name="Content Placeholder 4">
            <a:extLst>
              <a:ext uri="{FF2B5EF4-FFF2-40B4-BE49-F238E27FC236}">
                <a16:creationId xmlns:a16="http://schemas.microsoft.com/office/drawing/2014/main" id="{4D7908DE-FDDB-B410-C206-51D90511F0DD}"/>
              </a:ext>
            </a:extLst>
          </p:cNvPr>
          <p:cNvSpPr>
            <a:spLocks noGrp="1"/>
          </p:cNvSpPr>
          <p:nvPr>
            <p:ph idx="1"/>
          </p:nvPr>
        </p:nvSpPr>
        <p:spPr/>
        <p:txBody>
          <a:bodyPr/>
          <a:lstStyle/>
          <a:p>
            <a:r>
              <a:rPr lang="en-US" dirty="0"/>
              <a:t>A </a:t>
            </a:r>
            <a:r>
              <a:rPr lang="en-US" dirty="0" err="1"/>
              <a:t>depthwise</a:t>
            </a:r>
            <a:r>
              <a:rPr lang="en-US" dirty="0"/>
              <a:t> separable convolution separates the convolution process into 2 parts: </a:t>
            </a:r>
          </a:p>
          <a:p>
            <a:pPr lvl="1"/>
            <a:r>
              <a:rPr lang="en-US" dirty="0"/>
              <a:t>a </a:t>
            </a:r>
            <a:r>
              <a:rPr lang="en-US" dirty="0" err="1"/>
              <a:t>depthwise</a:t>
            </a:r>
            <a:r>
              <a:rPr lang="en-US" dirty="0"/>
              <a:t> convolution and </a:t>
            </a:r>
          </a:p>
          <a:p>
            <a:pPr lvl="1"/>
            <a:r>
              <a:rPr lang="en-US" dirty="0"/>
              <a:t>a pointwise convolution.</a:t>
            </a:r>
          </a:p>
          <a:p>
            <a:endParaRPr lang="en-US" dirty="0"/>
          </a:p>
          <a:p>
            <a:r>
              <a:rPr lang="en-US" dirty="0"/>
              <a:t>In the first part, </a:t>
            </a:r>
            <a:r>
              <a:rPr lang="en-US" dirty="0" err="1"/>
              <a:t>depthwise</a:t>
            </a:r>
            <a:r>
              <a:rPr lang="en-US" dirty="0"/>
              <a:t> convolution, we give the input image a convolution without changing the depth. We do so by using 3 kernels of shape 5x5x1.</a:t>
            </a:r>
          </a:p>
        </p:txBody>
      </p:sp>
    </p:spTree>
    <p:extLst>
      <p:ext uri="{BB962C8B-B14F-4D97-AF65-F5344CB8AC3E}">
        <p14:creationId xmlns:p14="http://schemas.microsoft.com/office/powerpoint/2010/main" val="1694613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0EF4E-1680-3C85-8D1A-F3BA76BB54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8F452-7D44-70B6-C09A-9B3A659500B2}"/>
              </a:ext>
            </a:extLst>
          </p:cNvPr>
          <p:cNvSpPr>
            <a:spLocks noGrp="1"/>
          </p:cNvSpPr>
          <p:nvPr>
            <p:ph type="title"/>
          </p:nvPr>
        </p:nvSpPr>
        <p:spPr>
          <a:xfrm>
            <a:off x="1405093" y="257591"/>
            <a:ext cx="7493876" cy="490538"/>
          </a:xfrm>
          <a:noFill/>
        </p:spPr>
        <p:txBody>
          <a:bodyPr/>
          <a:lstStyle/>
          <a:p>
            <a:r>
              <a:rPr lang="en-US" dirty="0"/>
              <a:t>Part 1 - </a:t>
            </a:r>
            <a:r>
              <a:rPr lang="en-US" dirty="0" err="1"/>
              <a:t>Depthwise</a:t>
            </a:r>
            <a:r>
              <a:rPr lang="en-US" dirty="0"/>
              <a:t> Convolution</a:t>
            </a:r>
          </a:p>
        </p:txBody>
      </p:sp>
      <p:sp>
        <p:nvSpPr>
          <p:cNvPr id="4" name="TextBox 3">
            <a:extLst>
              <a:ext uri="{FF2B5EF4-FFF2-40B4-BE49-F238E27FC236}">
                <a16:creationId xmlns:a16="http://schemas.microsoft.com/office/drawing/2014/main" id="{8707DA69-88D8-BD28-B940-D09262667542}"/>
              </a:ext>
            </a:extLst>
          </p:cNvPr>
          <p:cNvSpPr txBox="1"/>
          <p:nvPr/>
        </p:nvSpPr>
        <p:spPr>
          <a:xfrm>
            <a:off x="5808549" y="3332947"/>
            <a:ext cx="3134385" cy="646331"/>
          </a:xfrm>
          <a:prstGeom prst="rect">
            <a:avLst/>
          </a:prstGeom>
          <a:noFill/>
        </p:spPr>
        <p:txBody>
          <a:bodyPr wrap="square" rtlCol="0">
            <a:spAutoFit/>
          </a:bodyPr>
          <a:lstStyle/>
          <a:p>
            <a:r>
              <a:rPr lang="en-US" dirty="0"/>
              <a:t>Size of the convoluted image is (12-5+1)x(12-5+1)x3</a:t>
            </a:r>
          </a:p>
        </p:txBody>
      </p:sp>
      <p:sp>
        <p:nvSpPr>
          <p:cNvPr id="10" name="TextBox 9">
            <a:extLst>
              <a:ext uri="{FF2B5EF4-FFF2-40B4-BE49-F238E27FC236}">
                <a16:creationId xmlns:a16="http://schemas.microsoft.com/office/drawing/2014/main" id="{ACBC1B48-FEFD-C8EA-0546-A6BA2FE59BBF}"/>
              </a:ext>
            </a:extLst>
          </p:cNvPr>
          <p:cNvSpPr txBox="1"/>
          <p:nvPr/>
        </p:nvSpPr>
        <p:spPr>
          <a:xfrm>
            <a:off x="3444674" y="2214797"/>
            <a:ext cx="398628" cy="461665"/>
          </a:xfrm>
          <a:prstGeom prst="rect">
            <a:avLst/>
          </a:prstGeom>
          <a:noFill/>
        </p:spPr>
        <p:txBody>
          <a:bodyPr wrap="square" rtlCol="0">
            <a:spAutoFit/>
          </a:bodyPr>
          <a:lstStyle/>
          <a:p>
            <a:r>
              <a:rPr lang="en-US" sz="2400" dirty="0"/>
              <a:t>*</a:t>
            </a:r>
          </a:p>
        </p:txBody>
      </p:sp>
      <p:sp>
        <p:nvSpPr>
          <p:cNvPr id="15" name="TextBox 14">
            <a:extLst>
              <a:ext uri="{FF2B5EF4-FFF2-40B4-BE49-F238E27FC236}">
                <a16:creationId xmlns:a16="http://schemas.microsoft.com/office/drawing/2014/main" id="{42C1D3E0-BAB0-36EE-A7BF-AF6663EA6348}"/>
              </a:ext>
            </a:extLst>
          </p:cNvPr>
          <p:cNvSpPr txBox="1"/>
          <p:nvPr/>
        </p:nvSpPr>
        <p:spPr>
          <a:xfrm>
            <a:off x="6627406" y="819150"/>
            <a:ext cx="1424534" cy="646331"/>
          </a:xfrm>
          <a:prstGeom prst="rect">
            <a:avLst/>
          </a:prstGeom>
          <a:noFill/>
        </p:spPr>
        <p:txBody>
          <a:bodyPr wrap="square" rtlCol="0">
            <a:spAutoFit/>
          </a:bodyPr>
          <a:lstStyle/>
          <a:p>
            <a:pPr algn="ctr"/>
            <a:r>
              <a:rPr lang="en-US" dirty="0"/>
              <a:t>Convoluted image</a:t>
            </a:r>
          </a:p>
        </p:txBody>
      </p:sp>
      <p:grpSp>
        <p:nvGrpSpPr>
          <p:cNvPr id="328" name="Group 327">
            <a:extLst>
              <a:ext uri="{FF2B5EF4-FFF2-40B4-BE49-F238E27FC236}">
                <a16:creationId xmlns:a16="http://schemas.microsoft.com/office/drawing/2014/main" id="{A6E2B055-D8A5-41AF-1133-337B8A302EC1}"/>
              </a:ext>
            </a:extLst>
          </p:cNvPr>
          <p:cNvGrpSpPr/>
          <p:nvPr/>
        </p:nvGrpSpPr>
        <p:grpSpPr>
          <a:xfrm>
            <a:off x="4081358" y="1385707"/>
            <a:ext cx="1212026" cy="1968877"/>
            <a:chOff x="4106668" y="1604548"/>
            <a:chExt cx="1212026" cy="1968877"/>
          </a:xfrm>
        </p:grpSpPr>
        <p:sp>
          <p:nvSpPr>
            <p:cNvPr id="17" name="TextBox 16">
              <a:extLst>
                <a:ext uri="{FF2B5EF4-FFF2-40B4-BE49-F238E27FC236}">
                  <a16:creationId xmlns:a16="http://schemas.microsoft.com/office/drawing/2014/main" id="{39910179-F9E8-4BB4-AF31-0E3CA97E94C6}"/>
                </a:ext>
              </a:extLst>
            </p:cNvPr>
            <p:cNvSpPr txBox="1"/>
            <p:nvPr/>
          </p:nvSpPr>
          <p:spPr>
            <a:xfrm>
              <a:off x="4162458" y="3204093"/>
              <a:ext cx="1153272" cy="369332"/>
            </a:xfrm>
            <a:prstGeom prst="rect">
              <a:avLst/>
            </a:prstGeom>
            <a:noFill/>
          </p:spPr>
          <p:txBody>
            <a:bodyPr wrap="square" rtlCol="0">
              <a:spAutoFit/>
            </a:bodyPr>
            <a:lstStyle/>
            <a:p>
              <a:r>
                <a:rPr lang="en-US" dirty="0"/>
                <a:t>5 x 5 x 3</a:t>
              </a:r>
            </a:p>
          </p:txBody>
        </p:sp>
        <p:sp>
          <p:nvSpPr>
            <p:cNvPr id="19" name="TextBox 18">
              <a:extLst>
                <a:ext uri="{FF2B5EF4-FFF2-40B4-BE49-F238E27FC236}">
                  <a16:creationId xmlns:a16="http://schemas.microsoft.com/office/drawing/2014/main" id="{81FD237F-03C4-288C-A12A-B744E634BCCE}"/>
                </a:ext>
              </a:extLst>
            </p:cNvPr>
            <p:cNvSpPr txBox="1"/>
            <p:nvPr/>
          </p:nvSpPr>
          <p:spPr>
            <a:xfrm>
              <a:off x="4369872" y="1604548"/>
              <a:ext cx="725008" cy="369332"/>
            </a:xfrm>
            <a:prstGeom prst="rect">
              <a:avLst/>
            </a:prstGeom>
            <a:noFill/>
          </p:spPr>
          <p:txBody>
            <a:bodyPr wrap="square" rtlCol="0">
              <a:spAutoFit/>
            </a:bodyPr>
            <a:lstStyle/>
            <a:p>
              <a:r>
                <a:rPr lang="en-US" dirty="0"/>
                <a:t>Filter</a:t>
              </a:r>
            </a:p>
          </p:txBody>
        </p:sp>
        <p:grpSp>
          <p:nvGrpSpPr>
            <p:cNvPr id="185" name="Group 184">
              <a:extLst>
                <a:ext uri="{FF2B5EF4-FFF2-40B4-BE49-F238E27FC236}">
                  <a16:creationId xmlns:a16="http://schemas.microsoft.com/office/drawing/2014/main" id="{9E5D8E07-61A9-7BEC-0596-2A8D642A2D26}"/>
                </a:ext>
              </a:extLst>
            </p:cNvPr>
            <p:cNvGrpSpPr/>
            <p:nvPr/>
          </p:nvGrpSpPr>
          <p:grpSpPr>
            <a:xfrm>
              <a:off x="4106668" y="1989749"/>
              <a:ext cx="1212026" cy="1183263"/>
              <a:chOff x="6571650" y="3809161"/>
              <a:chExt cx="1212026" cy="1183263"/>
            </a:xfrm>
          </p:grpSpPr>
          <p:grpSp>
            <p:nvGrpSpPr>
              <p:cNvPr id="160" name="Group 159">
                <a:extLst>
                  <a:ext uri="{FF2B5EF4-FFF2-40B4-BE49-F238E27FC236}">
                    <a16:creationId xmlns:a16="http://schemas.microsoft.com/office/drawing/2014/main" id="{DA0D787B-AB5E-1D3E-58F5-7016E96C2B97}"/>
                  </a:ext>
                </a:extLst>
              </p:cNvPr>
              <p:cNvGrpSpPr/>
              <p:nvPr/>
            </p:nvGrpSpPr>
            <p:grpSpPr>
              <a:xfrm>
                <a:off x="6780633" y="3809161"/>
                <a:ext cx="1003043" cy="955463"/>
                <a:chOff x="6780633" y="3809161"/>
                <a:chExt cx="1003043" cy="955463"/>
              </a:xfrm>
            </p:grpSpPr>
            <p:sp>
              <p:nvSpPr>
                <p:cNvPr id="38" name="Rectangle 37">
                  <a:extLst>
                    <a:ext uri="{FF2B5EF4-FFF2-40B4-BE49-F238E27FC236}">
                      <a16:creationId xmlns:a16="http://schemas.microsoft.com/office/drawing/2014/main" id="{A0304D76-6D22-65E2-BB29-DCA1F7149F1F}"/>
                    </a:ext>
                  </a:extLst>
                </p:cNvPr>
                <p:cNvSpPr/>
                <p:nvPr/>
              </p:nvSpPr>
              <p:spPr bwMode="auto">
                <a:xfrm>
                  <a:off x="6783597" y="3809161"/>
                  <a:ext cx="1000079" cy="955463"/>
                </a:xfrm>
                <a:prstGeom prst="rect">
                  <a:avLst/>
                </a:prstGeom>
                <a:solidFill>
                  <a:srgbClr val="9999FF"/>
                </a:solidFill>
                <a:ln w="12700" cap="flat" cmpd="sng" algn="ctr">
                  <a:solidFill>
                    <a:srgbClr val="9999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55" name="Group 154">
                  <a:extLst>
                    <a:ext uri="{FF2B5EF4-FFF2-40B4-BE49-F238E27FC236}">
                      <a16:creationId xmlns:a16="http://schemas.microsoft.com/office/drawing/2014/main" id="{E9AAF4F5-9473-4B7F-2B48-628DEA445AE9}"/>
                    </a:ext>
                  </a:extLst>
                </p:cNvPr>
                <p:cNvGrpSpPr/>
                <p:nvPr/>
              </p:nvGrpSpPr>
              <p:grpSpPr>
                <a:xfrm>
                  <a:off x="6780633" y="4008139"/>
                  <a:ext cx="1003043" cy="581678"/>
                  <a:chOff x="6780633" y="4017764"/>
                  <a:chExt cx="1003043" cy="581678"/>
                </a:xfrm>
              </p:grpSpPr>
              <p:cxnSp>
                <p:nvCxnSpPr>
                  <p:cNvPr id="43" name="Straight Connector 42">
                    <a:extLst>
                      <a:ext uri="{FF2B5EF4-FFF2-40B4-BE49-F238E27FC236}">
                        <a16:creationId xmlns:a16="http://schemas.microsoft.com/office/drawing/2014/main" id="{9292376A-09FB-A592-CF8B-142BAAA8156E}"/>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44" name="Straight Connector 43">
                    <a:extLst>
                      <a:ext uri="{FF2B5EF4-FFF2-40B4-BE49-F238E27FC236}">
                        <a16:creationId xmlns:a16="http://schemas.microsoft.com/office/drawing/2014/main" id="{818B7E9C-635C-0154-C225-19CB8D8D2A70}"/>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3" name="Straight Connector 152">
                    <a:extLst>
                      <a:ext uri="{FF2B5EF4-FFF2-40B4-BE49-F238E27FC236}">
                        <a16:creationId xmlns:a16="http://schemas.microsoft.com/office/drawing/2014/main" id="{4C5007A7-1A6D-2597-A939-BA619EC11731}"/>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4" name="Straight Connector 153">
                    <a:extLst>
                      <a:ext uri="{FF2B5EF4-FFF2-40B4-BE49-F238E27FC236}">
                        <a16:creationId xmlns:a16="http://schemas.microsoft.com/office/drawing/2014/main" id="{CD280C66-5635-0E8D-3A7D-53C19A8092C9}"/>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59" name="Group 158">
                  <a:extLst>
                    <a:ext uri="{FF2B5EF4-FFF2-40B4-BE49-F238E27FC236}">
                      <a16:creationId xmlns:a16="http://schemas.microsoft.com/office/drawing/2014/main" id="{498A8E05-228E-BA37-B86F-5A507D230C36}"/>
                    </a:ext>
                  </a:extLst>
                </p:cNvPr>
                <p:cNvGrpSpPr/>
                <p:nvPr/>
              </p:nvGrpSpPr>
              <p:grpSpPr>
                <a:xfrm>
                  <a:off x="6986474" y="3809162"/>
                  <a:ext cx="603378" cy="944560"/>
                  <a:chOff x="6986473" y="3809162"/>
                  <a:chExt cx="571551" cy="933919"/>
                </a:xfrm>
              </p:grpSpPr>
              <p:cxnSp>
                <p:nvCxnSpPr>
                  <p:cNvPr id="41" name="Straight Connector 40">
                    <a:extLst>
                      <a:ext uri="{FF2B5EF4-FFF2-40B4-BE49-F238E27FC236}">
                        <a16:creationId xmlns:a16="http://schemas.microsoft.com/office/drawing/2014/main" id="{CD5705D8-1B6F-6033-3648-E9A8A55BCD13}"/>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42" name="Straight Connector 41">
                    <a:extLst>
                      <a:ext uri="{FF2B5EF4-FFF2-40B4-BE49-F238E27FC236}">
                        <a16:creationId xmlns:a16="http://schemas.microsoft.com/office/drawing/2014/main" id="{EBD28A5D-B79E-E2C3-6ABC-54EFA668EB88}"/>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7" name="Straight Connector 156">
                    <a:extLst>
                      <a:ext uri="{FF2B5EF4-FFF2-40B4-BE49-F238E27FC236}">
                        <a16:creationId xmlns:a16="http://schemas.microsoft.com/office/drawing/2014/main" id="{E41445B9-116E-E111-3A04-441BCB871EBD}"/>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8" name="Straight Connector 157">
                    <a:extLst>
                      <a:ext uri="{FF2B5EF4-FFF2-40B4-BE49-F238E27FC236}">
                        <a16:creationId xmlns:a16="http://schemas.microsoft.com/office/drawing/2014/main" id="{B4A7C668-4C9E-9802-EBC5-245AA51A38E8}"/>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161" name="Group 160">
                <a:extLst>
                  <a:ext uri="{FF2B5EF4-FFF2-40B4-BE49-F238E27FC236}">
                    <a16:creationId xmlns:a16="http://schemas.microsoft.com/office/drawing/2014/main" id="{DC03ADDA-7F2E-4A88-9599-F530EC115089}"/>
                  </a:ext>
                </a:extLst>
              </p:cNvPr>
              <p:cNvGrpSpPr/>
              <p:nvPr/>
            </p:nvGrpSpPr>
            <p:grpSpPr>
              <a:xfrm>
                <a:off x="6676725" y="3913436"/>
                <a:ext cx="1003043" cy="955463"/>
                <a:chOff x="6780633" y="3809161"/>
                <a:chExt cx="1003043" cy="955463"/>
              </a:xfrm>
            </p:grpSpPr>
            <p:sp>
              <p:nvSpPr>
                <p:cNvPr id="162" name="Rectangle 161">
                  <a:extLst>
                    <a:ext uri="{FF2B5EF4-FFF2-40B4-BE49-F238E27FC236}">
                      <a16:creationId xmlns:a16="http://schemas.microsoft.com/office/drawing/2014/main" id="{FB56E936-58D9-6041-A4E3-778BF4E99E4E}"/>
                    </a:ext>
                  </a:extLst>
                </p:cNvPr>
                <p:cNvSpPr/>
                <p:nvPr/>
              </p:nvSpPr>
              <p:spPr bwMode="auto">
                <a:xfrm>
                  <a:off x="6783597" y="3809161"/>
                  <a:ext cx="1000079" cy="955463"/>
                </a:xfrm>
                <a:prstGeom prst="rect">
                  <a:avLst/>
                </a:prstGeom>
                <a:solidFill>
                  <a:srgbClr val="66FF99"/>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63" name="Group 162">
                  <a:extLst>
                    <a:ext uri="{FF2B5EF4-FFF2-40B4-BE49-F238E27FC236}">
                      <a16:creationId xmlns:a16="http://schemas.microsoft.com/office/drawing/2014/main" id="{6EE2F9DD-79D4-34B0-2D19-EEF8F3275811}"/>
                    </a:ext>
                  </a:extLst>
                </p:cNvPr>
                <p:cNvGrpSpPr/>
                <p:nvPr/>
              </p:nvGrpSpPr>
              <p:grpSpPr>
                <a:xfrm>
                  <a:off x="6780633" y="4008139"/>
                  <a:ext cx="1003043" cy="581678"/>
                  <a:chOff x="6780633" y="4017764"/>
                  <a:chExt cx="1003043" cy="581678"/>
                </a:xfrm>
              </p:grpSpPr>
              <p:cxnSp>
                <p:nvCxnSpPr>
                  <p:cNvPr id="169" name="Straight Connector 168">
                    <a:extLst>
                      <a:ext uri="{FF2B5EF4-FFF2-40B4-BE49-F238E27FC236}">
                        <a16:creationId xmlns:a16="http://schemas.microsoft.com/office/drawing/2014/main" id="{9A8EA78E-A587-228C-CA06-86FC9F9B2EEA}"/>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70" name="Straight Connector 169">
                    <a:extLst>
                      <a:ext uri="{FF2B5EF4-FFF2-40B4-BE49-F238E27FC236}">
                        <a16:creationId xmlns:a16="http://schemas.microsoft.com/office/drawing/2014/main" id="{EA5FBD03-AFBE-389C-C9D3-37A606FC2FBA}"/>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71" name="Straight Connector 170">
                    <a:extLst>
                      <a:ext uri="{FF2B5EF4-FFF2-40B4-BE49-F238E27FC236}">
                        <a16:creationId xmlns:a16="http://schemas.microsoft.com/office/drawing/2014/main" id="{212CE84F-406E-017C-0F85-16F31D682067}"/>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72" name="Straight Connector 171">
                    <a:extLst>
                      <a:ext uri="{FF2B5EF4-FFF2-40B4-BE49-F238E27FC236}">
                        <a16:creationId xmlns:a16="http://schemas.microsoft.com/office/drawing/2014/main" id="{3AB9E2BF-E90F-824C-997D-FCFF4EFE6627}"/>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64" name="Group 163">
                  <a:extLst>
                    <a:ext uri="{FF2B5EF4-FFF2-40B4-BE49-F238E27FC236}">
                      <a16:creationId xmlns:a16="http://schemas.microsoft.com/office/drawing/2014/main" id="{091209C9-BD76-C9FB-CC20-132D52F1C8AF}"/>
                    </a:ext>
                  </a:extLst>
                </p:cNvPr>
                <p:cNvGrpSpPr/>
                <p:nvPr/>
              </p:nvGrpSpPr>
              <p:grpSpPr>
                <a:xfrm>
                  <a:off x="6986474" y="3809162"/>
                  <a:ext cx="603378" cy="944560"/>
                  <a:chOff x="6986473" y="3809162"/>
                  <a:chExt cx="571551" cy="933919"/>
                </a:xfrm>
              </p:grpSpPr>
              <p:cxnSp>
                <p:nvCxnSpPr>
                  <p:cNvPr id="165" name="Straight Connector 164">
                    <a:extLst>
                      <a:ext uri="{FF2B5EF4-FFF2-40B4-BE49-F238E27FC236}">
                        <a16:creationId xmlns:a16="http://schemas.microsoft.com/office/drawing/2014/main" id="{659ED7AF-41F6-A05F-8010-D8EEB58D341A}"/>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66" name="Straight Connector 165">
                    <a:extLst>
                      <a:ext uri="{FF2B5EF4-FFF2-40B4-BE49-F238E27FC236}">
                        <a16:creationId xmlns:a16="http://schemas.microsoft.com/office/drawing/2014/main" id="{C9A5C0BC-D5B9-05D9-571D-DCAB6E6394AE}"/>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67" name="Straight Connector 166">
                    <a:extLst>
                      <a:ext uri="{FF2B5EF4-FFF2-40B4-BE49-F238E27FC236}">
                        <a16:creationId xmlns:a16="http://schemas.microsoft.com/office/drawing/2014/main" id="{73F3FB16-C06B-76E1-5585-C5E933EC9CED}"/>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68" name="Straight Connector 167">
                    <a:extLst>
                      <a:ext uri="{FF2B5EF4-FFF2-40B4-BE49-F238E27FC236}">
                        <a16:creationId xmlns:a16="http://schemas.microsoft.com/office/drawing/2014/main" id="{52F172E4-A44E-FF9B-B930-44865B362EC9}"/>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173" name="Group 172">
                <a:extLst>
                  <a:ext uri="{FF2B5EF4-FFF2-40B4-BE49-F238E27FC236}">
                    <a16:creationId xmlns:a16="http://schemas.microsoft.com/office/drawing/2014/main" id="{CD1A89F2-7368-86C1-DC39-F96BDC4BF2A8}"/>
                  </a:ext>
                </a:extLst>
              </p:cNvPr>
              <p:cNvGrpSpPr/>
              <p:nvPr/>
            </p:nvGrpSpPr>
            <p:grpSpPr>
              <a:xfrm>
                <a:off x="6571650" y="4036961"/>
                <a:ext cx="1003043" cy="955463"/>
                <a:chOff x="6780633" y="3809161"/>
                <a:chExt cx="1003043" cy="955463"/>
              </a:xfrm>
            </p:grpSpPr>
            <p:sp>
              <p:nvSpPr>
                <p:cNvPr id="174" name="Rectangle 173">
                  <a:extLst>
                    <a:ext uri="{FF2B5EF4-FFF2-40B4-BE49-F238E27FC236}">
                      <a16:creationId xmlns:a16="http://schemas.microsoft.com/office/drawing/2014/main" id="{9C149BC4-3B45-062C-2DCD-CE7FF9A55245}"/>
                    </a:ext>
                  </a:extLst>
                </p:cNvPr>
                <p:cNvSpPr/>
                <p:nvPr/>
              </p:nvSpPr>
              <p:spPr bwMode="auto">
                <a:xfrm>
                  <a:off x="6783597" y="3809161"/>
                  <a:ext cx="1000079" cy="955463"/>
                </a:xfrm>
                <a:prstGeom prst="rect">
                  <a:avLst/>
                </a:prstGeom>
                <a:solidFill>
                  <a:srgbClr val="FF9999"/>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75" name="Group 174">
                  <a:extLst>
                    <a:ext uri="{FF2B5EF4-FFF2-40B4-BE49-F238E27FC236}">
                      <a16:creationId xmlns:a16="http://schemas.microsoft.com/office/drawing/2014/main" id="{E509469D-F965-1CF9-A931-21A1CBF37FD6}"/>
                    </a:ext>
                  </a:extLst>
                </p:cNvPr>
                <p:cNvGrpSpPr/>
                <p:nvPr/>
              </p:nvGrpSpPr>
              <p:grpSpPr>
                <a:xfrm>
                  <a:off x="6780633" y="4008139"/>
                  <a:ext cx="1003043" cy="581678"/>
                  <a:chOff x="6780633" y="4017764"/>
                  <a:chExt cx="1003043" cy="581678"/>
                </a:xfrm>
              </p:grpSpPr>
              <p:cxnSp>
                <p:nvCxnSpPr>
                  <p:cNvPr id="181" name="Straight Connector 180">
                    <a:extLst>
                      <a:ext uri="{FF2B5EF4-FFF2-40B4-BE49-F238E27FC236}">
                        <a16:creationId xmlns:a16="http://schemas.microsoft.com/office/drawing/2014/main" id="{EB12AB30-5775-0355-6136-BC356AAC950E}"/>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82" name="Straight Connector 181">
                    <a:extLst>
                      <a:ext uri="{FF2B5EF4-FFF2-40B4-BE49-F238E27FC236}">
                        <a16:creationId xmlns:a16="http://schemas.microsoft.com/office/drawing/2014/main" id="{4B4C92C7-B3C8-B6F8-45BD-73AFD1F041B6}"/>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83" name="Straight Connector 182">
                    <a:extLst>
                      <a:ext uri="{FF2B5EF4-FFF2-40B4-BE49-F238E27FC236}">
                        <a16:creationId xmlns:a16="http://schemas.microsoft.com/office/drawing/2014/main" id="{028A374C-89C2-065F-5F50-B88D1F6E9F68}"/>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84" name="Straight Connector 183">
                    <a:extLst>
                      <a:ext uri="{FF2B5EF4-FFF2-40B4-BE49-F238E27FC236}">
                        <a16:creationId xmlns:a16="http://schemas.microsoft.com/office/drawing/2014/main" id="{7A82DA3E-FE22-A739-82C8-AD63A08AC836}"/>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76" name="Group 175">
                  <a:extLst>
                    <a:ext uri="{FF2B5EF4-FFF2-40B4-BE49-F238E27FC236}">
                      <a16:creationId xmlns:a16="http://schemas.microsoft.com/office/drawing/2014/main" id="{20E81636-46B9-0D89-0B8E-C530C105F55D}"/>
                    </a:ext>
                  </a:extLst>
                </p:cNvPr>
                <p:cNvGrpSpPr/>
                <p:nvPr/>
              </p:nvGrpSpPr>
              <p:grpSpPr>
                <a:xfrm>
                  <a:off x="6986474" y="3809162"/>
                  <a:ext cx="603378" cy="944560"/>
                  <a:chOff x="6986473" y="3809162"/>
                  <a:chExt cx="571551" cy="933919"/>
                </a:xfrm>
              </p:grpSpPr>
              <p:cxnSp>
                <p:nvCxnSpPr>
                  <p:cNvPr id="177" name="Straight Connector 176">
                    <a:extLst>
                      <a:ext uri="{FF2B5EF4-FFF2-40B4-BE49-F238E27FC236}">
                        <a16:creationId xmlns:a16="http://schemas.microsoft.com/office/drawing/2014/main" id="{14E9AA9B-121D-424F-FF30-18DCB957E67B}"/>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78" name="Straight Connector 177">
                    <a:extLst>
                      <a:ext uri="{FF2B5EF4-FFF2-40B4-BE49-F238E27FC236}">
                        <a16:creationId xmlns:a16="http://schemas.microsoft.com/office/drawing/2014/main" id="{4433253A-71A3-5B16-7B67-ADDE6FFD49CF}"/>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79" name="Straight Connector 178">
                    <a:extLst>
                      <a:ext uri="{FF2B5EF4-FFF2-40B4-BE49-F238E27FC236}">
                        <a16:creationId xmlns:a16="http://schemas.microsoft.com/office/drawing/2014/main" id="{0DC370EB-2E1E-1A62-568D-3464011E7D9B}"/>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80" name="Straight Connector 179">
                    <a:extLst>
                      <a:ext uri="{FF2B5EF4-FFF2-40B4-BE49-F238E27FC236}">
                        <a16:creationId xmlns:a16="http://schemas.microsoft.com/office/drawing/2014/main" id="{7E9BA752-4CDE-7B9D-84C5-D06CE0723B14}"/>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grpSp>
      <p:grpSp>
        <p:nvGrpSpPr>
          <p:cNvPr id="329" name="Group 328">
            <a:extLst>
              <a:ext uri="{FF2B5EF4-FFF2-40B4-BE49-F238E27FC236}">
                <a16:creationId xmlns:a16="http://schemas.microsoft.com/office/drawing/2014/main" id="{91C049B5-FE00-16CB-6C5D-C5FC98D3F5FC}"/>
              </a:ext>
            </a:extLst>
          </p:cNvPr>
          <p:cNvGrpSpPr/>
          <p:nvPr/>
        </p:nvGrpSpPr>
        <p:grpSpPr>
          <a:xfrm>
            <a:off x="914400" y="925552"/>
            <a:ext cx="2182026" cy="2998914"/>
            <a:chOff x="939710" y="1144393"/>
            <a:chExt cx="2182026" cy="2998914"/>
          </a:xfrm>
        </p:grpSpPr>
        <p:sp>
          <p:nvSpPr>
            <p:cNvPr id="53" name="TextBox 52">
              <a:extLst>
                <a:ext uri="{FF2B5EF4-FFF2-40B4-BE49-F238E27FC236}">
                  <a16:creationId xmlns:a16="http://schemas.microsoft.com/office/drawing/2014/main" id="{71D923C0-DD0A-4DC4-A9E4-DCF4006AD3B2}"/>
                </a:ext>
              </a:extLst>
            </p:cNvPr>
            <p:cNvSpPr txBox="1"/>
            <p:nvPr/>
          </p:nvSpPr>
          <p:spPr>
            <a:xfrm>
              <a:off x="1263591" y="3773975"/>
              <a:ext cx="1536235" cy="369332"/>
            </a:xfrm>
            <a:prstGeom prst="rect">
              <a:avLst/>
            </a:prstGeom>
            <a:noFill/>
          </p:spPr>
          <p:txBody>
            <a:bodyPr wrap="square" rtlCol="0">
              <a:spAutoFit/>
            </a:bodyPr>
            <a:lstStyle/>
            <a:p>
              <a:r>
                <a:rPr lang="en-US" dirty="0"/>
                <a:t>12 x 12 x 3</a:t>
              </a:r>
            </a:p>
          </p:txBody>
        </p:sp>
        <p:sp>
          <p:nvSpPr>
            <p:cNvPr id="54" name="TextBox 53">
              <a:extLst>
                <a:ext uri="{FF2B5EF4-FFF2-40B4-BE49-F238E27FC236}">
                  <a16:creationId xmlns:a16="http://schemas.microsoft.com/office/drawing/2014/main" id="{A9C538B1-E27E-90AB-2AE4-AE5605829794}"/>
                </a:ext>
              </a:extLst>
            </p:cNvPr>
            <p:cNvSpPr txBox="1"/>
            <p:nvPr/>
          </p:nvSpPr>
          <p:spPr>
            <a:xfrm>
              <a:off x="1430403" y="1144393"/>
              <a:ext cx="1447460" cy="369332"/>
            </a:xfrm>
            <a:prstGeom prst="rect">
              <a:avLst/>
            </a:prstGeom>
            <a:noFill/>
          </p:spPr>
          <p:txBody>
            <a:bodyPr wrap="square" rtlCol="0">
              <a:spAutoFit/>
            </a:bodyPr>
            <a:lstStyle/>
            <a:p>
              <a:r>
                <a:rPr lang="en-US" dirty="0"/>
                <a:t>RGB image</a:t>
              </a:r>
            </a:p>
          </p:txBody>
        </p:sp>
        <p:grpSp>
          <p:nvGrpSpPr>
            <p:cNvPr id="325" name="Group 324">
              <a:extLst>
                <a:ext uri="{FF2B5EF4-FFF2-40B4-BE49-F238E27FC236}">
                  <a16:creationId xmlns:a16="http://schemas.microsoft.com/office/drawing/2014/main" id="{1326D23F-3392-07C8-D4B3-B465B728CAE9}"/>
                </a:ext>
              </a:extLst>
            </p:cNvPr>
            <p:cNvGrpSpPr/>
            <p:nvPr/>
          </p:nvGrpSpPr>
          <p:grpSpPr>
            <a:xfrm>
              <a:off x="939710" y="1504954"/>
              <a:ext cx="2182026" cy="2238271"/>
              <a:chOff x="939710" y="1504954"/>
              <a:chExt cx="2182026" cy="2238271"/>
            </a:xfrm>
          </p:grpSpPr>
          <p:grpSp>
            <p:nvGrpSpPr>
              <p:cNvPr id="200" name="Group 199">
                <a:extLst>
                  <a:ext uri="{FF2B5EF4-FFF2-40B4-BE49-F238E27FC236}">
                    <a16:creationId xmlns:a16="http://schemas.microsoft.com/office/drawing/2014/main" id="{634CDBA0-F3A2-EEE9-4E1F-D37A3CC52EA9}"/>
                  </a:ext>
                </a:extLst>
              </p:cNvPr>
              <p:cNvGrpSpPr/>
              <p:nvPr/>
            </p:nvGrpSpPr>
            <p:grpSpPr>
              <a:xfrm>
                <a:off x="1146518" y="1511688"/>
                <a:ext cx="1975218" cy="1950414"/>
                <a:chOff x="963354" y="1942357"/>
                <a:chExt cx="1975218" cy="1950414"/>
              </a:xfrm>
              <a:solidFill>
                <a:srgbClr val="0070C0"/>
              </a:solidFill>
            </p:grpSpPr>
            <p:sp>
              <p:nvSpPr>
                <p:cNvPr id="62" name="Rectangle 61">
                  <a:extLst>
                    <a:ext uri="{FF2B5EF4-FFF2-40B4-BE49-F238E27FC236}">
                      <a16:creationId xmlns:a16="http://schemas.microsoft.com/office/drawing/2014/main" id="{3DC72388-0681-37C7-6AE6-1F3975317D2C}"/>
                    </a:ext>
                  </a:extLst>
                </p:cNvPr>
                <p:cNvSpPr/>
                <p:nvPr/>
              </p:nvSpPr>
              <p:spPr bwMode="auto">
                <a:xfrm>
                  <a:off x="974104" y="1956338"/>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92" name="Group 191">
                  <a:extLst>
                    <a:ext uri="{FF2B5EF4-FFF2-40B4-BE49-F238E27FC236}">
                      <a16:creationId xmlns:a16="http://schemas.microsoft.com/office/drawing/2014/main" id="{61908F7F-B068-D998-A86F-F708E3CF9E00}"/>
                    </a:ext>
                  </a:extLst>
                </p:cNvPr>
                <p:cNvGrpSpPr/>
                <p:nvPr/>
              </p:nvGrpSpPr>
              <p:grpSpPr>
                <a:xfrm>
                  <a:off x="963354" y="2156046"/>
                  <a:ext cx="1964468" cy="1559182"/>
                  <a:chOff x="963354" y="2190400"/>
                  <a:chExt cx="1964468" cy="1524827"/>
                </a:xfrm>
                <a:grpFill/>
              </p:grpSpPr>
              <p:cxnSp>
                <p:nvCxnSpPr>
                  <p:cNvPr id="70" name="Straight Connector 69">
                    <a:extLst>
                      <a:ext uri="{FF2B5EF4-FFF2-40B4-BE49-F238E27FC236}">
                        <a16:creationId xmlns:a16="http://schemas.microsoft.com/office/drawing/2014/main" id="{71D3DD73-07F3-CA9A-CB8B-4EAFF68F904B}"/>
                      </a:ext>
                    </a:extLst>
                  </p:cNvPr>
                  <p:cNvCxnSpPr>
                    <a:cxnSpLocks/>
                  </p:cNvCxnSpPr>
                  <p:nvPr/>
                </p:nvCxnSpPr>
                <p:spPr bwMode="auto">
                  <a:xfrm>
                    <a:off x="963354" y="303752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1" name="Straight Connector 70">
                    <a:extLst>
                      <a:ext uri="{FF2B5EF4-FFF2-40B4-BE49-F238E27FC236}">
                        <a16:creationId xmlns:a16="http://schemas.microsoft.com/office/drawing/2014/main" id="{B44E6CB0-EA2F-F872-D848-6964AFA57475}"/>
                      </a:ext>
                    </a:extLst>
                  </p:cNvPr>
                  <p:cNvCxnSpPr>
                    <a:cxnSpLocks/>
                  </p:cNvCxnSpPr>
                  <p:nvPr/>
                </p:nvCxnSpPr>
                <p:spPr bwMode="auto">
                  <a:xfrm>
                    <a:off x="963354" y="320695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2" name="Straight Connector 71">
                    <a:extLst>
                      <a:ext uri="{FF2B5EF4-FFF2-40B4-BE49-F238E27FC236}">
                        <a16:creationId xmlns:a16="http://schemas.microsoft.com/office/drawing/2014/main" id="{22525D7C-FE0A-2A3E-61C0-7CE2EF04A58B}"/>
                      </a:ext>
                    </a:extLst>
                  </p:cNvPr>
                  <p:cNvCxnSpPr>
                    <a:cxnSpLocks/>
                  </p:cNvCxnSpPr>
                  <p:nvPr/>
                </p:nvCxnSpPr>
                <p:spPr bwMode="auto">
                  <a:xfrm>
                    <a:off x="963354" y="337637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3" name="Straight Connector 72">
                    <a:extLst>
                      <a:ext uri="{FF2B5EF4-FFF2-40B4-BE49-F238E27FC236}">
                        <a16:creationId xmlns:a16="http://schemas.microsoft.com/office/drawing/2014/main" id="{4FD36773-B805-7C30-0E0C-C1A384B87381}"/>
                      </a:ext>
                    </a:extLst>
                  </p:cNvPr>
                  <p:cNvCxnSpPr>
                    <a:cxnSpLocks/>
                  </p:cNvCxnSpPr>
                  <p:nvPr/>
                </p:nvCxnSpPr>
                <p:spPr bwMode="auto">
                  <a:xfrm>
                    <a:off x="963354" y="354580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4" name="Straight Connector 73">
                    <a:extLst>
                      <a:ext uri="{FF2B5EF4-FFF2-40B4-BE49-F238E27FC236}">
                        <a16:creationId xmlns:a16="http://schemas.microsoft.com/office/drawing/2014/main" id="{811E4575-FEB7-3BDA-52EE-65B71001D2B7}"/>
                      </a:ext>
                    </a:extLst>
                  </p:cNvPr>
                  <p:cNvCxnSpPr>
                    <a:cxnSpLocks/>
                  </p:cNvCxnSpPr>
                  <p:nvPr/>
                </p:nvCxnSpPr>
                <p:spPr bwMode="auto">
                  <a:xfrm>
                    <a:off x="963354" y="3715227"/>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87" name="Straight Connector 186">
                    <a:extLst>
                      <a:ext uri="{FF2B5EF4-FFF2-40B4-BE49-F238E27FC236}">
                        <a16:creationId xmlns:a16="http://schemas.microsoft.com/office/drawing/2014/main" id="{E5AB68AF-720D-B29D-4F85-4314A9850071}"/>
                      </a:ext>
                    </a:extLst>
                  </p:cNvPr>
                  <p:cNvCxnSpPr>
                    <a:cxnSpLocks/>
                  </p:cNvCxnSpPr>
                  <p:nvPr/>
                </p:nvCxnSpPr>
                <p:spPr bwMode="auto">
                  <a:xfrm>
                    <a:off x="963354" y="219040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88" name="Straight Connector 187">
                    <a:extLst>
                      <a:ext uri="{FF2B5EF4-FFF2-40B4-BE49-F238E27FC236}">
                        <a16:creationId xmlns:a16="http://schemas.microsoft.com/office/drawing/2014/main" id="{E8B53779-FF4E-7237-7A99-F00BBBA03542}"/>
                      </a:ext>
                    </a:extLst>
                  </p:cNvPr>
                  <p:cNvCxnSpPr>
                    <a:cxnSpLocks/>
                  </p:cNvCxnSpPr>
                  <p:nvPr/>
                </p:nvCxnSpPr>
                <p:spPr bwMode="auto">
                  <a:xfrm>
                    <a:off x="963354" y="235982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89" name="Straight Connector 188">
                    <a:extLst>
                      <a:ext uri="{FF2B5EF4-FFF2-40B4-BE49-F238E27FC236}">
                        <a16:creationId xmlns:a16="http://schemas.microsoft.com/office/drawing/2014/main" id="{52AE8475-3B70-22EB-07BA-BDB746C5F7F8}"/>
                      </a:ext>
                    </a:extLst>
                  </p:cNvPr>
                  <p:cNvCxnSpPr>
                    <a:cxnSpLocks/>
                  </p:cNvCxnSpPr>
                  <p:nvPr/>
                </p:nvCxnSpPr>
                <p:spPr bwMode="auto">
                  <a:xfrm>
                    <a:off x="963354" y="252925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0" name="Straight Connector 189">
                    <a:extLst>
                      <a:ext uri="{FF2B5EF4-FFF2-40B4-BE49-F238E27FC236}">
                        <a16:creationId xmlns:a16="http://schemas.microsoft.com/office/drawing/2014/main" id="{3AD789E5-E5A9-382E-761C-E5A12C1635FD}"/>
                      </a:ext>
                    </a:extLst>
                  </p:cNvPr>
                  <p:cNvCxnSpPr>
                    <a:cxnSpLocks/>
                  </p:cNvCxnSpPr>
                  <p:nvPr/>
                </p:nvCxnSpPr>
                <p:spPr bwMode="auto">
                  <a:xfrm>
                    <a:off x="963354" y="269867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1" name="Straight Connector 190">
                    <a:extLst>
                      <a:ext uri="{FF2B5EF4-FFF2-40B4-BE49-F238E27FC236}">
                        <a16:creationId xmlns:a16="http://schemas.microsoft.com/office/drawing/2014/main" id="{5A97BF4F-7C49-D4EB-45F9-14D504AC8C0E}"/>
                      </a:ext>
                    </a:extLst>
                  </p:cNvPr>
                  <p:cNvCxnSpPr>
                    <a:cxnSpLocks/>
                  </p:cNvCxnSpPr>
                  <p:nvPr/>
                </p:nvCxnSpPr>
                <p:spPr bwMode="auto">
                  <a:xfrm>
                    <a:off x="963354" y="2868100"/>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199" name="Group 198">
                  <a:extLst>
                    <a:ext uri="{FF2B5EF4-FFF2-40B4-BE49-F238E27FC236}">
                      <a16:creationId xmlns:a16="http://schemas.microsoft.com/office/drawing/2014/main" id="{7A005F18-2E38-3FC5-BC82-42A8FEDEE1A8}"/>
                    </a:ext>
                  </a:extLst>
                </p:cNvPr>
                <p:cNvGrpSpPr/>
                <p:nvPr/>
              </p:nvGrpSpPr>
              <p:grpSpPr>
                <a:xfrm>
                  <a:off x="1143000" y="1942357"/>
                  <a:ext cx="1642976" cy="1950414"/>
                  <a:chOff x="1143000" y="1991025"/>
                  <a:chExt cx="1600201" cy="1857556"/>
                </a:xfrm>
                <a:grpFill/>
              </p:grpSpPr>
              <p:cxnSp>
                <p:nvCxnSpPr>
                  <p:cNvPr id="65" name="Straight Connector 64">
                    <a:extLst>
                      <a:ext uri="{FF2B5EF4-FFF2-40B4-BE49-F238E27FC236}">
                        <a16:creationId xmlns:a16="http://schemas.microsoft.com/office/drawing/2014/main" id="{CDDFBFD7-C12D-B532-0857-2165655655A1}"/>
                      </a:ext>
                    </a:extLst>
                  </p:cNvPr>
                  <p:cNvCxnSpPr/>
                  <p:nvPr/>
                </p:nvCxnSpPr>
                <p:spPr bwMode="auto">
                  <a:xfrm rot="5400000">
                    <a:off x="7523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6" name="Straight Connector 65">
                    <a:extLst>
                      <a:ext uri="{FF2B5EF4-FFF2-40B4-BE49-F238E27FC236}">
                        <a16:creationId xmlns:a16="http://schemas.microsoft.com/office/drawing/2014/main" id="{81FCFA04-39E9-C674-D129-6ABB75EA62B9}"/>
                      </a:ext>
                    </a:extLst>
                  </p:cNvPr>
                  <p:cNvCxnSpPr/>
                  <p:nvPr/>
                </p:nvCxnSpPr>
                <p:spPr bwMode="auto">
                  <a:xfrm rot="5400000">
                    <a:off x="5745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7" name="Straight Connector 66">
                    <a:extLst>
                      <a:ext uri="{FF2B5EF4-FFF2-40B4-BE49-F238E27FC236}">
                        <a16:creationId xmlns:a16="http://schemas.microsoft.com/office/drawing/2014/main" id="{113B23F7-2F26-3672-263F-EB0B20FEF7FB}"/>
                      </a:ext>
                    </a:extLst>
                  </p:cNvPr>
                  <p:cNvCxnSpPr/>
                  <p:nvPr/>
                </p:nvCxnSpPr>
                <p:spPr bwMode="auto">
                  <a:xfrm rot="5400000">
                    <a:off x="3967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8" name="Straight Connector 67">
                    <a:extLst>
                      <a:ext uri="{FF2B5EF4-FFF2-40B4-BE49-F238E27FC236}">
                        <a16:creationId xmlns:a16="http://schemas.microsoft.com/office/drawing/2014/main" id="{296E1DB0-DEBA-19FD-AC52-2B50F52A0836}"/>
                      </a:ext>
                    </a:extLst>
                  </p:cNvPr>
                  <p:cNvCxnSpPr/>
                  <p:nvPr/>
                </p:nvCxnSpPr>
                <p:spPr bwMode="auto">
                  <a:xfrm rot="5400000">
                    <a:off x="9301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69" name="Straight Connector 68">
                    <a:extLst>
                      <a:ext uri="{FF2B5EF4-FFF2-40B4-BE49-F238E27FC236}">
                        <a16:creationId xmlns:a16="http://schemas.microsoft.com/office/drawing/2014/main" id="{D4FC1E95-0CDC-340D-7190-8A32A1454E0B}"/>
                      </a:ext>
                    </a:extLst>
                  </p:cNvPr>
                  <p:cNvCxnSpPr/>
                  <p:nvPr/>
                </p:nvCxnSpPr>
                <p:spPr bwMode="auto">
                  <a:xfrm rot="5400000">
                    <a:off x="2189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4" name="Straight Connector 193">
                    <a:extLst>
                      <a:ext uri="{FF2B5EF4-FFF2-40B4-BE49-F238E27FC236}">
                        <a16:creationId xmlns:a16="http://schemas.microsoft.com/office/drawing/2014/main" id="{08B3EB82-B6AB-5815-A534-DBBE59965428}"/>
                      </a:ext>
                    </a:extLst>
                  </p:cNvPr>
                  <p:cNvCxnSpPr/>
                  <p:nvPr/>
                </p:nvCxnSpPr>
                <p:spPr bwMode="auto">
                  <a:xfrm rot="5400000">
                    <a:off x="16413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5" name="Straight Connector 194">
                    <a:extLst>
                      <a:ext uri="{FF2B5EF4-FFF2-40B4-BE49-F238E27FC236}">
                        <a16:creationId xmlns:a16="http://schemas.microsoft.com/office/drawing/2014/main" id="{4A324F6A-CFD8-0988-0730-31A9463011F0}"/>
                      </a:ext>
                    </a:extLst>
                  </p:cNvPr>
                  <p:cNvCxnSpPr/>
                  <p:nvPr/>
                </p:nvCxnSpPr>
                <p:spPr bwMode="auto">
                  <a:xfrm rot="5400000">
                    <a:off x="14635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6" name="Straight Connector 195">
                    <a:extLst>
                      <a:ext uri="{FF2B5EF4-FFF2-40B4-BE49-F238E27FC236}">
                        <a16:creationId xmlns:a16="http://schemas.microsoft.com/office/drawing/2014/main" id="{62CF9124-E837-39B4-CB7C-574020E02066}"/>
                      </a:ext>
                    </a:extLst>
                  </p:cNvPr>
                  <p:cNvCxnSpPr/>
                  <p:nvPr/>
                </p:nvCxnSpPr>
                <p:spPr bwMode="auto">
                  <a:xfrm rot="5400000">
                    <a:off x="12857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7" name="Straight Connector 196">
                    <a:extLst>
                      <a:ext uri="{FF2B5EF4-FFF2-40B4-BE49-F238E27FC236}">
                        <a16:creationId xmlns:a16="http://schemas.microsoft.com/office/drawing/2014/main" id="{EAAFD85F-FB21-3163-F5FD-6632A91C4D46}"/>
                      </a:ext>
                    </a:extLst>
                  </p:cNvPr>
                  <p:cNvCxnSpPr/>
                  <p:nvPr/>
                </p:nvCxnSpPr>
                <p:spPr bwMode="auto">
                  <a:xfrm rot="5400000">
                    <a:off x="1819181"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8" name="Straight Connector 197">
                    <a:extLst>
                      <a:ext uri="{FF2B5EF4-FFF2-40B4-BE49-F238E27FC236}">
                        <a16:creationId xmlns:a16="http://schemas.microsoft.com/office/drawing/2014/main" id="{67930934-E747-507D-DC2E-B6C0924E8323}"/>
                      </a:ext>
                    </a:extLst>
                  </p:cNvPr>
                  <p:cNvCxnSpPr/>
                  <p:nvPr/>
                </p:nvCxnSpPr>
                <p:spPr bwMode="auto">
                  <a:xfrm rot="5400000">
                    <a:off x="11079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288" name="Group 287">
                <a:extLst>
                  <a:ext uri="{FF2B5EF4-FFF2-40B4-BE49-F238E27FC236}">
                    <a16:creationId xmlns:a16="http://schemas.microsoft.com/office/drawing/2014/main" id="{9B22486D-8959-F137-9FA7-9878B45EE28B}"/>
                  </a:ext>
                </a:extLst>
              </p:cNvPr>
              <p:cNvGrpSpPr/>
              <p:nvPr/>
            </p:nvGrpSpPr>
            <p:grpSpPr>
              <a:xfrm>
                <a:off x="1123136" y="1504954"/>
                <a:ext cx="896093" cy="901596"/>
                <a:chOff x="6780633" y="3809162"/>
                <a:chExt cx="1003043" cy="964039"/>
              </a:xfrm>
            </p:grpSpPr>
            <p:sp>
              <p:nvSpPr>
                <p:cNvPr id="313" name="Rectangle 312">
                  <a:extLst>
                    <a:ext uri="{FF2B5EF4-FFF2-40B4-BE49-F238E27FC236}">
                      <a16:creationId xmlns:a16="http://schemas.microsoft.com/office/drawing/2014/main" id="{48B1DF5D-9910-D7AE-6A3B-56A15836E2C8}"/>
                    </a:ext>
                  </a:extLst>
                </p:cNvPr>
                <p:cNvSpPr/>
                <p:nvPr/>
              </p:nvSpPr>
              <p:spPr bwMode="auto">
                <a:xfrm>
                  <a:off x="6783597" y="3817738"/>
                  <a:ext cx="1000079" cy="955463"/>
                </a:xfrm>
                <a:prstGeom prst="rect">
                  <a:avLst/>
                </a:prstGeom>
                <a:solidFill>
                  <a:srgbClr val="9999FF"/>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314" name="Group 313">
                  <a:extLst>
                    <a:ext uri="{FF2B5EF4-FFF2-40B4-BE49-F238E27FC236}">
                      <a16:creationId xmlns:a16="http://schemas.microsoft.com/office/drawing/2014/main" id="{2ADEED7C-5C5E-6328-0C35-987587CE2959}"/>
                    </a:ext>
                  </a:extLst>
                </p:cNvPr>
                <p:cNvGrpSpPr/>
                <p:nvPr/>
              </p:nvGrpSpPr>
              <p:grpSpPr>
                <a:xfrm>
                  <a:off x="6780633" y="4008139"/>
                  <a:ext cx="1003043" cy="581678"/>
                  <a:chOff x="6780633" y="4017764"/>
                  <a:chExt cx="1003043" cy="581678"/>
                </a:xfrm>
              </p:grpSpPr>
              <p:cxnSp>
                <p:nvCxnSpPr>
                  <p:cNvPr id="320" name="Straight Connector 319">
                    <a:extLst>
                      <a:ext uri="{FF2B5EF4-FFF2-40B4-BE49-F238E27FC236}">
                        <a16:creationId xmlns:a16="http://schemas.microsoft.com/office/drawing/2014/main" id="{E475FB4B-1465-CE8B-54DD-608EBFD6FB4B}"/>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21" name="Straight Connector 320">
                    <a:extLst>
                      <a:ext uri="{FF2B5EF4-FFF2-40B4-BE49-F238E27FC236}">
                        <a16:creationId xmlns:a16="http://schemas.microsoft.com/office/drawing/2014/main" id="{20F9C830-31F6-44BA-7A47-8BE3D88CEC5C}"/>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22" name="Straight Connector 321">
                    <a:extLst>
                      <a:ext uri="{FF2B5EF4-FFF2-40B4-BE49-F238E27FC236}">
                        <a16:creationId xmlns:a16="http://schemas.microsoft.com/office/drawing/2014/main" id="{6B66DFCE-CC15-E7FB-3928-4AEC55F8D882}"/>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23" name="Straight Connector 322">
                    <a:extLst>
                      <a:ext uri="{FF2B5EF4-FFF2-40B4-BE49-F238E27FC236}">
                        <a16:creationId xmlns:a16="http://schemas.microsoft.com/office/drawing/2014/main" id="{9F0AB20C-D6A3-D06A-7D2C-1059463D2ECB}"/>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315" name="Group 314">
                  <a:extLst>
                    <a:ext uri="{FF2B5EF4-FFF2-40B4-BE49-F238E27FC236}">
                      <a16:creationId xmlns:a16="http://schemas.microsoft.com/office/drawing/2014/main" id="{A146D465-FCA3-B59F-3425-0287984F1DE7}"/>
                    </a:ext>
                  </a:extLst>
                </p:cNvPr>
                <p:cNvGrpSpPr/>
                <p:nvPr/>
              </p:nvGrpSpPr>
              <p:grpSpPr>
                <a:xfrm>
                  <a:off x="6986474" y="3809162"/>
                  <a:ext cx="603378" cy="944560"/>
                  <a:chOff x="6986473" y="3809162"/>
                  <a:chExt cx="571551" cy="933919"/>
                </a:xfrm>
              </p:grpSpPr>
              <p:cxnSp>
                <p:nvCxnSpPr>
                  <p:cNvPr id="316" name="Straight Connector 315">
                    <a:extLst>
                      <a:ext uri="{FF2B5EF4-FFF2-40B4-BE49-F238E27FC236}">
                        <a16:creationId xmlns:a16="http://schemas.microsoft.com/office/drawing/2014/main" id="{83E193BF-B5FF-759D-8ABF-7F4080AAE902}"/>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7" name="Straight Connector 316">
                    <a:extLst>
                      <a:ext uri="{FF2B5EF4-FFF2-40B4-BE49-F238E27FC236}">
                        <a16:creationId xmlns:a16="http://schemas.microsoft.com/office/drawing/2014/main" id="{DF4E2563-242D-7330-1C3C-4F9028EE1982}"/>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8" name="Straight Connector 317">
                    <a:extLst>
                      <a:ext uri="{FF2B5EF4-FFF2-40B4-BE49-F238E27FC236}">
                        <a16:creationId xmlns:a16="http://schemas.microsoft.com/office/drawing/2014/main" id="{A74725AC-1227-6211-360B-F56FABEAE1B5}"/>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9" name="Straight Connector 318">
                    <a:extLst>
                      <a:ext uri="{FF2B5EF4-FFF2-40B4-BE49-F238E27FC236}">
                        <a16:creationId xmlns:a16="http://schemas.microsoft.com/office/drawing/2014/main" id="{107F0B58-44D7-D35D-B69A-74D940C9FD2F}"/>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201" name="Group 200">
                <a:extLst>
                  <a:ext uri="{FF2B5EF4-FFF2-40B4-BE49-F238E27FC236}">
                    <a16:creationId xmlns:a16="http://schemas.microsoft.com/office/drawing/2014/main" id="{2D05B51B-D04C-3E4B-385B-81F4A9E0A08A}"/>
                  </a:ext>
                </a:extLst>
              </p:cNvPr>
              <p:cNvGrpSpPr/>
              <p:nvPr/>
            </p:nvGrpSpPr>
            <p:grpSpPr>
              <a:xfrm>
                <a:off x="1038725" y="1635213"/>
                <a:ext cx="1975218" cy="1950414"/>
                <a:chOff x="963354" y="1942357"/>
                <a:chExt cx="1975218" cy="1950414"/>
              </a:xfrm>
              <a:solidFill>
                <a:srgbClr val="00B050"/>
              </a:solidFill>
            </p:grpSpPr>
            <p:sp>
              <p:nvSpPr>
                <p:cNvPr id="202" name="Rectangle 201">
                  <a:extLst>
                    <a:ext uri="{FF2B5EF4-FFF2-40B4-BE49-F238E27FC236}">
                      <a16:creationId xmlns:a16="http://schemas.microsoft.com/office/drawing/2014/main" id="{E7ECA8DA-1539-82BF-AADE-C3A73A30EFC2}"/>
                    </a:ext>
                  </a:extLst>
                </p:cNvPr>
                <p:cNvSpPr/>
                <p:nvPr/>
              </p:nvSpPr>
              <p:spPr bwMode="auto">
                <a:xfrm>
                  <a:off x="974104" y="1956338"/>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203" name="Group 202">
                  <a:extLst>
                    <a:ext uri="{FF2B5EF4-FFF2-40B4-BE49-F238E27FC236}">
                      <a16:creationId xmlns:a16="http://schemas.microsoft.com/office/drawing/2014/main" id="{53C92F0F-C4E6-129F-EED8-527EF6B543AE}"/>
                    </a:ext>
                  </a:extLst>
                </p:cNvPr>
                <p:cNvGrpSpPr/>
                <p:nvPr/>
              </p:nvGrpSpPr>
              <p:grpSpPr>
                <a:xfrm>
                  <a:off x="963354" y="2156046"/>
                  <a:ext cx="1964468" cy="1559182"/>
                  <a:chOff x="963354" y="2190400"/>
                  <a:chExt cx="1964468" cy="1524827"/>
                </a:xfrm>
                <a:grpFill/>
              </p:grpSpPr>
              <p:cxnSp>
                <p:nvCxnSpPr>
                  <p:cNvPr id="215" name="Straight Connector 214">
                    <a:extLst>
                      <a:ext uri="{FF2B5EF4-FFF2-40B4-BE49-F238E27FC236}">
                        <a16:creationId xmlns:a16="http://schemas.microsoft.com/office/drawing/2014/main" id="{9815A1D0-5D7E-2A23-E683-B817BA9F70F3}"/>
                      </a:ext>
                    </a:extLst>
                  </p:cNvPr>
                  <p:cNvCxnSpPr>
                    <a:cxnSpLocks/>
                  </p:cNvCxnSpPr>
                  <p:nvPr/>
                </p:nvCxnSpPr>
                <p:spPr bwMode="auto">
                  <a:xfrm>
                    <a:off x="963354" y="303752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6" name="Straight Connector 215">
                    <a:extLst>
                      <a:ext uri="{FF2B5EF4-FFF2-40B4-BE49-F238E27FC236}">
                        <a16:creationId xmlns:a16="http://schemas.microsoft.com/office/drawing/2014/main" id="{D01BC39F-923A-30DB-A2F7-F1A28F0CC741}"/>
                      </a:ext>
                    </a:extLst>
                  </p:cNvPr>
                  <p:cNvCxnSpPr>
                    <a:cxnSpLocks/>
                  </p:cNvCxnSpPr>
                  <p:nvPr/>
                </p:nvCxnSpPr>
                <p:spPr bwMode="auto">
                  <a:xfrm>
                    <a:off x="963354" y="320695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7" name="Straight Connector 216">
                    <a:extLst>
                      <a:ext uri="{FF2B5EF4-FFF2-40B4-BE49-F238E27FC236}">
                        <a16:creationId xmlns:a16="http://schemas.microsoft.com/office/drawing/2014/main" id="{21E77B65-10D4-AAEE-9519-A434113FD0FC}"/>
                      </a:ext>
                    </a:extLst>
                  </p:cNvPr>
                  <p:cNvCxnSpPr>
                    <a:cxnSpLocks/>
                  </p:cNvCxnSpPr>
                  <p:nvPr/>
                </p:nvCxnSpPr>
                <p:spPr bwMode="auto">
                  <a:xfrm>
                    <a:off x="963354" y="337637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8" name="Straight Connector 217">
                    <a:extLst>
                      <a:ext uri="{FF2B5EF4-FFF2-40B4-BE49-F238E27FC236}">
                        <a16:creationId xmlns:a16="http://schemas.microsoft.com/office/drawing/2014/main" id="{4DED1D2B-9B98-DE38-3D73-6E0C30E4A610}"/>
                      </a:ext>
                    </a:extLst>
                  </p:cNvPr>
                  <p:cNvCxnSpPr>
                    <a:cxnSpLocks/>
                  </p:cNvCxnSpPr>
                  <p:nvPr/>
                </p:nvCxnSpPr>
                <p:spPr bwMode="auto">
                  <a:xfrm>
                    <a:off x="963354" y="354580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9" name="Straight Connector 218">
                    <a:extLst>
                      <a:ext uri="{FF2B5EF4-FFF2-40B4-BE49-F238E27FC236}">
                        <a16:creationId xmlns:a16="http://schemas.microsoft.com/office/drawing/2014/main" id="{8C48C188-137C-3E5D-50E7-83888ED34D94}"/>
                      </a:ext>
                    </a:extLst>
                  </p:cNvPr>
                  <p:cNvCxnSpPr>
                    <a:cxnSpLocks/>
                  </p:cNvCxnSpPr>
                  <p:nvPr/>
                </p:nvCxnSpPr>
                <p:spPr bwMode="auto">
                  <a:xfrm>
                    <a:off x="963354" y="3715227"/>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0" name="Straight Connector 219">
                    <a:extLst>
                      <a:ext uri="{FF2B5EF4-FFF2-40B4-BE49-F238E27FC236}">
                        <a16:creationId xmlns:a16="http://schemas.microsoft.com/office/drawing/2014/main" id="{F8CAC6EE-CC5A-4D09-4E44-61D693C4742E}"/>
                      </a:ext>
                    </a:extLst>
                  </p:cNvPr>
                  <p:cNvCxnSpPr>
                    <a:cxnSpLocks/>
                  </p:cNvCxnSpPr>
                  <p:nvPr/>
                </p:nvCxnSpPr>
                <p:spPr bwMode="auto">
                  <a:xfrm>
                    <a:off x="963354" y="219040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1" name="Straight Connector 220">
                    <a:extLst>
                      <a:ext uri="{FF2B5EF4-FFF2-40B4-BE49-F238E27FC236}">
                        <a16:creationId xmlns:a16="http://schemas.microsoft.com/office/drawing/2014/main" id="{1C364725-B0A1-0665-C71C-72D8D0D0E4CC}"/>
                      </a:ext>
                    </a:extLst>
                  </p:cNvPr>
                  <p:cNvCxnSpPr>
                    <a:cxnSpLocks/>
                  </p:cNvCxnSpPr>
                  <p:nvPr/>
                </p:nvCxnSpPr>
                <p:spPr bwMode="auto">
                  <a:xfrm>
                    <a:off x="963354" y="235982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2" name="Straight Connector 221">
                    <a:extLst>
                      <a:ext uri="{FF2B5EF4-FFF2-40B4-BE49-F238E27FC236}">
                        <a16:creationId xmlns:a16="http://schemas.microsoft.com/office/drawing/2014/main" id="{88A280E7-8952-C850-4493-5830AA76D097}"/>
                      </a:ext>
                    </a:extLst>
                  </p:cNvPr>
                  <p:cNvCxnSpPr>
                    <a:cxnSpLocks/>
                  </p:cNvCxnSpPr>
                  <p:nvPr/>
                </p:nvCxnSpPr>
                <p:spPr bwMode="auto">
                  <a:xfrm>
                    <a:off x="963354" y="252925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3" name="Straight Connector 222">
                    <a:extLst>
                      <a:ext uri="{FF2B5EF4-FFF2-40B4-BE49-F238E27FC236}">
                        <a16:creationId xmlns:a16="http://schemas.microsoft.com/office/drawing/2014/main" id="{DA00D0D3-FB94-E792-4361-D2362123614E}"/>
                      </a:ext>
                    </a:extLst>
                  </p:cNvPr>
                  <p:cNvCxnSpPr>
                    <a:cxnSpLocks/>
                  </p:cNvCxnSpPr>
                  <p:nvPr/>
                </p:nvCxnSpPr>
                <p:spPr bwMode="auto">
                  <a:xfrm>
                    <a:off x="963354" y="2698675"/>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4" name="Straight Connector 223">
                    <a:extLst>
                      <a:ext uri="{FF2B5EF4-FFF2-40B4-BE49-F238E27FC236}">
                        <a16:creationId xmlns:a16="http://schemas.microsoft.com/office/drawing/2014/main" id="{1D5139D7-5BC9-490D-2412-A65D106D31D4}"/>
                      </a:ext>
                    </a:extLst>
                  </p:cNvPr>
                  <p:cNvCxnSpPr>
                    <a:cxnSpLocks/>
                  </p:cNvCxnSpPr>
                  <p:nvPr/>
                </p:nvCxnSpPr>
                <p:spPr bwMode="auto">
                  <a:xfrm>
                    <a:off x="963354" y="2868100"/>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204" name="Group 203">
                  <a:extLst>
                    <a:ext uri="{FF2B5EF4-FFF2-40B4-BE49-F238E27FC236}">
                      <a16:creationId xmlns:a16="http://schemas.microsoft.com/office/drawing/2014/main" id="{F266BEF8-9233-3BA4-4614-20F059E87EDA}"/>
                    </a:ext>
                  </a:extLst>
                </p:cNvPr>
                <p:cNvGrpSpPr/>
                <p:nvPr/>
              </p:nvGrpSpPr>
              <p:grpSpPr>
                <a:xfrm>
                  <a:off x="1143000" y="1942357"/>
                  <a:ext cx="1642976" cy="1950414"/>
                  <a:chOff x="1143000" y="1991025"/>
                  <a:chExt cx="1600201" cy="1857556"/>
                </a:xfrm>
                <a:grpFill/>
              </p:grpSpPr>
              <p:cxnSp>
                <p:nvCxnSpPr>
                  <p:cNvPr id="205" name="Straight Connector 204">
                    <a:extLst>
                      <a:ext uri="{FF2B5EF4-FFF2-40B4-BE49-F238E27FC236}">
                        <a16:creationId xmlns:a16="http://schemas.microsoft.com/office/drawing/2014/main" id="{F009C27A-40C5-0B09-0CA0-8B5244661EAC}"/>
                      </a:ext>
                    </a:extLst>
                  </p:cNvPr>
                  <p:cNvCxnSpPr/>
                  <p:nvPr/>
                </p:nvCxnSpPr>
                <p:spPr bwMode="auto">
                  <a:xfrm rot="5400000">
                    <a:off x="7523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6" name="Straight Connector 205">
                    <a:extLst>
                      <a:ext uri="{FF2B5EF4-FFF2-40B4-BE49-F238E27FC236}">
                        <a16:creationId xmlns:a16="http://schemas.microsoft.com/office/drawing/2014/main" id="{9E87CDD0-81A4-06F8-8AF2-552F8E22E1AA}"/>
                      </a:ext>
                    </a:extLst>
                  </p:cNvPr>
                  <p:cNvCxnSpPr/>
                  <p:nvPr/>
                </p:nvCxnSpPr>
                <p:spPr bwMode="auto">
                  <a:xfrm rot="5400000">
                    <a:off x="5745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7" name="Straight Connector 206">
                    <a:extLst>
                      <a:ext uri="{FF2B5EF4-FFF2-40B4-BE49-F238E27FC236}">
                        <a16:creationId xmlns:a16="http://schemas.microsoft.com/office/drawing/2014/main" id="{ABD709FE-B79D-03BD-E07C-ACACFAF26CFD}"/>
                      </a:ext>
                    </a:extLst>
                  </p:cNvPr>
                  <p:cNvCxnSpPr/>
                  <p:nvPr/>
                </p:nvCxnSpPr>
                <p:spPr bwMode="auto">
                  <a:xfrm rot="5400000">
                    <a:off x="3967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8" name="Straight Connector 207">
                    <a:extLst>
                      <a:ext uri="{FF2B5EF4-FFF2-40B4-BE49-F238E27FC236}">
                        <a16:creationId xmlns:a16="http://schemas.microsoft.com/office/drawing/2014/main" id="{86E33498-6541-6845-EE83-610592050B1F}"/>
                      </a:ext>
                    </a:extLst>
                  </p:cNvPr>
                  <p:cNvCxnSpPr/>
                  <p:nvPr/>
                </p:nvCxnSpPr>
                <p:spPr bwMode="auto">
                  <a:xfrm rot="5400000">
                    <a:off x="9301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9" name="Straight Connector 208">
                    <a:extLst>
                      <a:ext uri="{FF2B5EF4-FFF2-40B4-BE49-F238E27FC236}">
                        <a16:creationId xmlns:a16="http://schemas.microsoft.com/office/drawing/2014/main" id="{69E89BC4-0311-DE75-D89A-7C425E2BB247}"/>
                      </a:ext>
                    </a:extLst>
                  </p:cNvPr>
                  <p:cNvCxnSpPr/>
                  <p:nvPr/>
                </p:nvCxnSpPr>
                <p:spPr bwMode="auto">
                  <a:xfrm rot="5400000">
                    <a:off x="218980" y="2924562"/>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0" name="Straight Connector 209">
                    <a:extLst>
                      <a:ext uri="{FF2B5EF4-FFF2-40B4-BE49-F238E27FC236}">
                        <a16:creationId xmlns:a16="http://schemas.microsoft.com/office/drawing/2014/main" id="{94171D6E-C92D-CEFA-FF90-6AE7491AB1DC}"/>
                      </a:ext>
                    </a:extLst>
                  </p:cNvPr>
                  <p:cNvCxnSpPr/>
                  <p:nvPr/>
                </p:nvCxnSpPr>
                <p:spPr bwMode="auto">
                  <a:xfrm rot="5400000">
                    <a:off x="16413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1" name="Straight Connector 210">
                    <a:extLst>
                      <a:ext uri="{FF2B5EF4-FFF2-40B4-BE49-F238E27FC236}">
                        <a16:creationId xmlns:a16="http://schemas.microsoft.com/office/drawing/2014/main" id="{9514742A-FDA9-8182-4DD8-F91E1A9F318B}"/>
                      </a:ext>
                    </a:extLst>
                  </p:cNvPr>
                  <p:cNvCxnSpPr/>
                  <p:nvPr/>
                </p:nvCxnSpPr>
                <p:spPr bwMode="auto">
                  <a:xfrm rot="5400000">
                    <a:off x="14635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2" name="Straight Connector 211">
                    <a:extLst>
                      <a:ext uri="{FF2B5EF4-FFF2-40B4-BE49-F238E27FC236}">
                        <a16:creationId xmlns:a16="http://schemas.microsoft.com/office/drawing/2014/main" id="{152BF9CA-AFA6-2315-8805-857974576567}"/>
                      </a:ext>
                    </a:extLst>
                  </p:cNvPr>
                  <p:cNvCxnSpPr/>
                  <p:nvPr/>
                </p:nvCxnSpPr>
                <p:spPr bwMode="auto">
                  <a:xfrm rot="5400000">
                    <a:off x="12857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3" name="Straight Connector 212">
                    <a:extLst>
                      <a:ext uri="{FF2B5EF4-FFF2-40B4-BE49-F238E27FC236}">
                        <a16:creationId xmlns:a16="http://schemas.microsoft.com/office/drawing/2014/main" id="{F47DD0E9-47D2-95FD-A714-693A144EDA76}"/>
                      </a:ext>
                    </a:extLst>
                  </p:cNvPr>
                  <p:cNvCxnSpPr/>
                  <p:nvPr/>
                </p:nvCxnSpPr>
                <p:spPr bwMode="auto">
                  <a:xfrm rot="5400000">
                    <a:off x="1819181"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4" name="Straight Connector 213">
                    <a:extLst>
                      <a:ext uri="{FF2B5EF4-FFF2-40B4-BE49-F238E27FC236}">
                        <a16:creationId xmlns:a16="http://schemas.microsoft.com/office/drawing/2014/main" id="{664318C0-B96B-7429-E58C-25737E0B5F65}"/>
                      </a:ext>
                    </a:extLst>
                  </p:cNvPr>
                  <p:cNvCxnSpPr/>
                  <p:nvPr/>
                </p:nvCxnSpPr>
                <p:spPr bwMode="auto">
                  <a:xfrm rot="5400000">
                    <a:off x="1107980" y="2915045"/>
                    <a:ext cx="1848039"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289" name="Group 288">
                <a:extLst>
                  <a:ext uri="{FF2B5EF4-FFF2-40B4-BE49-F238E27FC236}">
                    <a16:creationId xmlns:a16="http://schemas.microsoft.com/office/drawing/2014/main" id="{8285E85D-566F-777F-45C4-A1BEDA1C4BCE}"/>
                  </a:ext>
                </a:extLst>
              </p:cNvPr>
              <p:cNvGrpSpPr/>
              <p:nvPr/>
            </p:nvGrpSpPr>
            <p:grpSpPr>
              <a:xfrm>
                <a:off x="1039224" y="1627474"/>
                <a:ext cx="896093" cy="909617"/>
                <a:chOff x="6780633" y="3809162"/>
                <a:chExt cx="1003043" cy="972615"/>
              </a:xfrm>
            </p:grpSpPr>
            <p:sp>
              <p:nvSpPr>
                <p:cNvPr id="302" name="Rectangle 301">
                  <a:extLst>
                    <a:ext uri="{FF2B5EF4-FFF2-40B4-BE49-F238E27FC236}">
                      <a16:creationId xmlns:a16="http://schemas.microsoft.com/office/drawing/2014/main" id="{76D6E18A-67F2-0A9C-5E44-03D7003E0C20}"/>
                    </a:ext>
                  </a:extLst>
                </p:cNvPr>
                <p:cNvSpPr/>
                <p:nvPr/>
              </p:nvSpPr>
              <p:spPr bwMode="auto">
                <a:xfrm>
                  <a:off x="6783597" y="3826315"/>
                  <a:ext cx="1000079" cy="955462"/>
                </a:xfrm>
                <a:prstGeom prst="rect">
                  <a:avLst/>
                </a:prstGeom>
                <a:solidFill>
                  <a:srgbClr val="66FF99"/>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303" name="Group 302">
                  <a:extLst>
                    <a:ext uri="{FF2B5EF4-FFF2-40B4-BE49-F238E27FC236}">
                      <a16:creationId xmlns:a16="http://schemas.microsoft.com/office/drawing/2014/main" id="{B4D01671-6E71-761D-FC39-5F36DC502DFC}"/>
                    </a:ext>
                  </a:extLst>
                </p:cNvPr>
                <p:cNvGrpSpPr/>
                <p:nvPr/>
              </p:nvGrpSpPr>
              <p:grpSpPr>
                <a:xfrm>
                  <a:off x="6780633" y="4008139"/>
                  <a:ext cx="1003043" cy="581678"/>
                  <a:chOff x="6780633" y="4017764"/>
                  <a:chExt cx="1003043" cy="581678"/>
                </a:xfrm>
              </p:grpSpPr>
              <p:cxnSp>
                <p:nvCxnSpPr>
                  <p:cNvPr id="309" name="Straight Connector 308">
                    <a:extLst>
                      <a:ext uri="{FF2B5EF4-FFF2-40B4-BE49-F238E27FC236}">
                        <a16:creationId xmlns:a16="http://schemas.microsoft.com/office/drawing/2014/main" id="{11C36FF0-76B8-C050-7FF4-0B142D74C2D3}"/>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0" name="Straight Connector 309">
                    <a:extLst>
                      <a:ext uri="{FF2B5EF4-FFF2-40B4-BE49-F238E27FC236}">
                        <a16:creationId xmlns:a16="http://schemas.microsoft.com/office/drawing/2014/main" id="{0B1F64DC-D462-6956-EFED-A67B4C2D33AA}"/>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1" name="Straight Connector 310">
                    <a:extLst>
                      <a:ext uri="{FF2B5EF4-FFF2-40B4-BE49-F238E27FC236}">
                        <a16:creationId xmlns:a16="http://schemas.microsoft.com/office/drawing/2014/main" id="{01110553-6EBC-DFDD-E735-B6D3E3A9A535}"/>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2" name="Straight Connector 311">
                    <a:extLst>
                      <a:ext uri="{FF2B5EF4-FFF2-40B4-BE49-F238E27FC236}">
                        <a16:creationId xmlns:a16="http://schemas.microsoft.com/office/drawing/2014/main" id="{D13BD62B-2554-F64E-79BD-2558A9F4DCCD}"/>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304" name="Group 303">
                  <a:extLst>
                    <a:ext uri="{FF2B5EF4-FFF2-40B4-BE49-F238E27FC236}">
                      <a16:creationId xmlns:a16="http://schemas.microsoft.com/office/drawing/2014/main" id="{6BDB6BA1-BE93-424F-57AA-31F2CD95211B}"/>
                    </a:ext>
                  </a:extLst>
                </p:cNvPr>
                <p:cNvGrpSpPr/>
                <p:nvPr/>
              </p:nvGrpSpPr>
              <p:grpSpPr>
                <a:xfrm>
                  <a:off x="6986474" y="3809162"/>
                  <a:ext cx="603378" cy="944560"/>
                  <a:chOff x="6986473" y="3809162"/>
                  <a:chExt cx="571551" cy="933919"/>
                </a:xfrm>
              </p:grpSpPr>
              <p:cxnSp>
                <p:nvCxnSpPr>
                  <p:cNvPr id="305" name="Straight Connector 304">
                    <a:extLst>
                      <a:ext uri="{FF2B5EF4-FFF2-40B4-BE49-F238E27FC236}">
                        <a16:creationId xmlns:a16="http://schemas.microsoft.com/office/drawing/2014/main" id="{B1149C97-3036-E289-03AC-FBB012C33EFE}"/>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6" name="Straight Connector 305">
                    <a:extLst>
                      <a:ext uri="{FF2B5EF4-FFF2-40B4-BE49-F238E27FC236}">
                        <a16:creationId xmlns:a16="http://schemas.microsoft.com/office/drawing/2014/main" id="{ACA7C8F7-B037-3575-2750-11BA459CC3A3}"/>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7" name="Straight Connector 306">
                    <a:extLst>
                      <a:ext uri="{FF2B5EF4-FFF2-40B4-BE49-F238E27FC236}">
                        <a16:creationId xmlns:a16="http://schemas.microsoft.com/office/drawing/2014/main" id="{CD3753EB-774D-B4B4-780F-C164776B1B06}"/>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8" name="Straight Connector 307">
                    <a:extLst>
                      <a:ext uri="{FF2B5EF4-FFF2-40B4-BE49-F238E27FC236}">
                        <a16:creationId xmlns:a16="http://schemas.microsoft.com/office/drawing/2014/main" id="{0C4F07D5-5390-95E9-FC9A-5BE3A12C74C9}"/>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225" name="Group 224">
                <a:extLst>
                  <a:ext uri="{FF2B5EF4-FFF2-40B4-BE49-F238E27FC236}">
                    <a16:creationId xmlns:a16="http://schemas.microsoft.com/office/drawing/2014/main" id="{46CB806B-6A20-890B-988F-43034D8E6BB9}"/>
                  </a:ext>
                </a:extLst>
              </p:cNvPr>
              <p:cNvGrpSpPr/>
              <p:nvPr/>
            </p:nvGrpSpPr>
            <p:grpSpPr>
              <a:xfrm>
                <a:off x="939710" y="1792811"/>
                <a:ext cx="1975218" cy="1950414"/>
                <a:chOff x="963354" y="1942357"/>
                <a:chExt cx="1975218" cy="1950414"/>
              </a:xfrm>
            </p:grpSpPr>
            <p:sp>
              <p:nvSpPr>
                <p:cNvPr id="226" name="Rectangle 225">
                  <a:extLst>
                    <a:ext uri="{FF2B5EF4-FFF2-40B4-BE49-F238E27FC236}">
                      <a16:creationId xmlns:a16="http://schemas.microsoft.com/office/drawing/2014/main" id="{3866DE17-A8A6-CFEB-0E06-38A98AA8CBAD}"/>
                    </a:ext>
                  </a:extLst>
                </p:cNvPr>
                <p:cNvSpPr/>
                <p:nvPr/>
              </p:nvSpPr>
              <p:spPr bwMode="auto">
                <a:xfrm>
                  <a:off x="974104" y="1956338"/>
                  <a:ext cx="1964468" cy="1936433"/>
                </a:xfrm>
                <a:prstGeom prst="rect">
                  <a:avLst/>
                </a:prstGeom>
                <a:solidFill>
                  <a:srgbClr val="FF000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1" u="none" strike="noStrike" cap="none" normalizeH="0" baseline="0" dirty="0">
                    <a:ln>
                      <a:noFill/>
                    </a:ln>
                    <a:solidFill>
                      <a:schemeClr val="tx1"/>
                    </a:solidFill>
                    <a:effectLst/>
                    <a:latin typeface="Tahoma" pitchFamily="34" charset="0"/>
                  </a:endParaRPr>
                </a:p>
              </p:txBody>
            </p:sp>
            <p:grpSp>
              <p:nvGrpSpPr>
                <p:cNvPr id="227" name="Group 226">
                  <a:extLst>
                    <a:ext uri="{FF2B5EF4-FFF2-40B4-BE49-F238E27FC236}">
                      <a16:creationId xmlns:a16="http://schemas.microsoft.com/office/drawing/2014/main" id="{884048E0-EEE0-D74B-877C-284C670B8AF1}"/>
                    </a:ext>
                  </a:extLst>
                </p:cNvPr>
                <p:cNvGrpSpPr/>
                <p:nvPr/>
              </p:nvGrpSpPr>
              <p:grpSpPr>
                <a:xfrm>
                  <a:off x="963354" y="2156046"/>
                  <a:ext cx="1964468" cy="1559182"/>
                  <a:chOff x="963354" y="2190400"/>
                  <a:chExt cx="1964468" cy="1524827"/>
                </a:xfrm>
              </p:grpSpPr>
              <p:cxnSp>
                <p:nvCxnSpPr>
                  <p:cNvPr id="239" name="Straight Connector 238">
                    <a:extLst>
                      <a:ext uri="{FF2B5EF4-FFF2-40B4-BE49-F238E27FC236}">
                        <a16:creationId xmlns:a16="http://schemas.microsoft.com/office/drawing/2014/main" id="{5DEC1BBF-26B9-CC9D-60E6-5F0FC0C01D04}"/>
                      </a:ext>
                    </a:extLst>
                  </p:cNvPr>
                  <p:cNvCxnSpPr>
                    <a:cxnSpLocks/>
                  </p:cNvCxnSpPr>
                  <p:nvPr/>
                </p:nvCxnSpPr>
                <p:spPr bwMode="auto">
                  <a:xfrm>
                    <a:off x="963354" y="3037525"/>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0" name="Straight Connector 239">
                    <a:extLst>
                      <a:ext uri="{FF2B5EF4-FFF2-40B4-BE49-F238E27FC236}">
                        <a16:creationId xmlns:a16="http://schemas.microsoft.com/office/drawing/2014/main" id="{D458918B-1DA8-F94E-D008-6107EC60DA28}"/>
                      </a:ext>
                    </a:extLst>
                  </p:cNvPr>
                  <p:cNvCxnSpPr>
                    <a:cxnSpLocks/>
                  </p:cNvCxnSpPr>
                  <p:nvPr/>
                </p:nvCxnSpPr>
                <p:spPr bwMode="auto">
                  <a:xfrm>
                    <a:off x="963354" y="320695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1" name="Straight Connector 240">
                    <a:extLst>
                      <a:ext uri="{FF2B5EF4-FFF2-40B4-BE49-F238E27FC236}">
                        <a16:creationId xmlns:a16="http://schemas.microsoft.com/office/drawing/2014/main" id="{A84CF3FE-D5DE-F265-1182-91FEF821EB01}"/>
                      </a:ext>
                    </a:extLst>
                  </p:cNvPr>
                  <p:cNvCxnSpPr>
                    <a:cxnSpLocks/>
                  </p:cNvCxnSpPr>
                  <p:nvPr/>
                </p:nvCxnSpPr>
                <p:spPr bwMode="auto">
                  <a:xfrm>
                    <a:off x="963354" y="3376375"/>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2" name="Straight Connector 241">
                    <a:extLst>
                      <a:ext uri="{FF2B5EF4-FFF2-40B4-BE49-F238E27FC236}">
                        <a16:creationId xmlns:a16="http://schemas.microsoft.com/office/drawing/2014/main" id="{483CC6DF-6F59-717A-39D6-B37163A403E3}"/>
                      </a:ext>
                    </a:extLst>
                  </p:cNvPr>
                  <p:cNvCxnSpPr>
                    <a:cxnSpLocks/>
                  </p:cNvCxnSpPr>
                  <p:nvPr/>
                </p:nvCxnSpPr>
                <p:spPr bwMode="auto">
                  <a:xfrm>
                    <a:off x="963354" y="354580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3" name="Straight Connector 242">
                    <a:extLst>
                      <a:ext uri="{FF2B5EF4-FFF2-40B4-BE49-F238E27FC236}">
                        <a16:creationId xmlns:a16="http://schemas.microsoft.com/office/drawing/2014/main" id="{D234C5E1-7F2F-AD09-530D-77B6EF116D28}"/>
                      </a:ext>
                    </a:extLst>
                  </p:cNvPr>
                  <p:cNvCxnSpPr>
                    <a:cxnSpLocks/>
                  </p:cNvCxnSpPr>
                  <p:nvPr/>
                </p:nvCxnSpPr>
                <p:spPr bwMode="auto">
                  <a:xfrm>
                    <a:off x="963354" y="3715227"/>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4" name="Straight Connector 243">
                    <a:extLst>
                      <a:ext uri="{FF2B5EF4-FFF2-40B4-BE49-F238E27FC236}">
                        <a16:creationId xmlns:a16="http://schemas.microsoft.com/office/drawing/2014/main" id="{EB4653FD-2167-CE99-733F-547E2F4E3B86}"/>
                      </a:ext>
                    </a:extLst>
                  </p:cNvPr>
                  <p:cNvCxnSpPr>
                    <a:cxnSpLocks/>
                  </p:cNvCxnSpPr>
                  <p:nvPr/>
                </p:nvCxnSpPr>
                <p:spPr bwMode="auto">
                  <a:xfrm>
                    <a:off x="963354" y="219040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5" name="Straight Connector 244">
                    <a:extLst>
                      <a:ext uri="{FF2B5EF4-FFF2-40B4-BE49-F238E27FC236}">
                        <a16:creationId xmlns:a16="http://schemas.microsoft.com/office/drawing/2014/main" id="{2DC6FED2-2202-68FF-5CD9-6AF8F3C4085A}"/>
                      </a:ext>
                    </a:extLst>
                  </p:cNvPr>
                  <p:cNvCxnSpPr>
                    <a:cxnSpLocks/>
                  </p:cNvCxnSpPr>
                  <p:nvPr/>
                </p:nvCxnSpPr>
                <p:spPr bwMode="auto">
                  <a:xfrm>
                    <a:off x="963354" y="2359825"/>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6" name="Straight Connector 245">
                    <a:extLst>
                      <a:ext uri="{FF2B5EF4-FFF2-40B4-BE49-F238E27FC236}">
                        <a16:creationId xmlns:a16="http://schemas.microsoft.com/office/drawing/2014/main" id="{91E6D7F1-21AA-6518-B0BB-B1239152CB4D}"/>
                      </a:ext>
                    </a:extLst>
                  </p:cNvPr>
                  <p:cNvCxnSpPr>
                    <a:cxnSpLocks/>
                  </p:cNvCxnSpPr>
                  <p:nvPr/>
                </p:nvCxnSpPr>
                <p:spPr bwMode="auto">
                  <a:xfrm>
                    <a:off x="963354" y="252925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7" name="Straight Connector 246">
                    <a:extLst>
                      <a:ext uri="{FF2B5EF4-FFF2-40B4-BE49-F238E27FC236}">
                        <a16:creationId xmlns:a16="http://schemas.microsoft.com/office/drawing/2014/main" id="{98328F53-E695-C43A-F9F5-F3CDD4F486A5}"/>
                      </a:ext>
                    </a:extLst>
                  </p:cNvPr>
                  <p:cNvCxnSpPr>
                    <a:cxnSpLocks/>
                  </p:cNvCxnSpPr>
                  <p:nvPr/>
                </p:nvCxnSpPr>
                <p:spPr bwMode="auto">
                  <a:xfrm>
                    <a:off x="963354" y="2698675"/>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8" name="Straight Connector 247">
                    <a:extLst>
                      <a:ext uri="{FF2B5EF4-FFF2-40B4-BE49-F238E27FC236}">
                        <a16:creationId xmlns:a16="http://schemas.microsoft.com/office/drawing/2014/main" id="{0F36765A-F4E0-9565-3A73-599A9D283ADD}"/>
                      </a:ext>
                    </a:extLst>
                  </p:cNvPr>
                  <p:cNvCxnSpPr>
                    <a:cxnSpLocks/>
                  </p:cNvCxnSpPr>
                  <p:nvPr/>
                </p:nvCxnSpPr>
                <p:spPr bwMode="auto">
                  <a:xfrm>
                    <a:off x="963354" y="286810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228" name="Group 227">
                  <a:extLst>
                    <a:ext uri="{FF2B5EF4-FFF2-40B4-BE49-F238E27FC236}">
                      <a16:creationId xmlns:a16="http://schemas.microsoft.com/office/drawing/2014/main" id="{FEF3AF74-8941-C458-84F6-4732D1946DC8}"/>
                    </a:ext>
                  </a:extLst>
                </p:cNvPr>
                <p:cNvGrpSpPr/>
                <p:nvPr/>
              </p:nvGrpSpPr>
              <p:grpSpPr>
                <a:xfrm>
                  <a:off x="1143000" y="1942357"/>
                  <a:ext cx="1642976" cy="1950414"/>
                  <a:chOff x="1143000" y="1991025"/>
                  <a:chExt cx="1600201" cy="1857556"/>
                </a:xfrm>
              </p:grpSpPr>
              <p:cxnSp>
                <p:nvCxnSpPr>
                  <p:cNvPr id="229" name="Straight Connector 228">
                    <a:extLst>
                      <a:ext uri="{FF2B5EF4-FFF2-40B4-BE49-F238E27FC236}">
                        <a16:creationId xmlns:a16="http://schemas.microsoft.com/office/drawing/2014/main" id="{E477CAE7-4B7F-78E7-1A5F-5B9A6553FC36}"/>
                      </a:ext>
                    </a:extLst>
                  </p:cNvPr>
                  <p:cNvCxnSpPr/>
                  <p:nvPr/>
                </p:nvCxnSpPr>
                <p:spPr bwMode="auto">
                  <a:xfrm rot="5400000">
                    <a:off x="752380" y="2924562"/>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0" name="Straight Connector 229">
                    <a:extLst>
                      <a:ext uri="{FF2B5EF4-FFF2-40B4-BE49-F238E27FC236}">
                        <a16:creationId xmlns:a16="http://schemas.microsoft.com/office/drawing/2014/main" id="{A83A9491-C28D-AEDF-03ED-E45526E267B9}"/>
                      </a:ext>
                    </a:extLst>
                  </p:cNvPr>
                  <p:cNvCxnSpPr/>
                  <p:nvPr/>
                </p:nvCxnSpPr>
                <p:spPr bwMode="auto">
                  <a:xfrm rot="5400000">
                    <a:off x="574580" y="2924562"/>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1" name="Straight Connector 230">
                    <a:extLst>
                      <a:ext uri="{FF2B5EF4-FFF2-40B4-BE49-F238E27FC236}">
                        <a16:creationId xmlns:a16="http://schemas.microsoft.com/office/drawing/2014/main" id="{63350361-DACF-D995-5C04-955AAD618768}"/>
                      </a:ext>
                    </a:extLst>
                  </p:cNvPr>
                  <p:cNvCxnSpPr/>
                  <p:nvPr/>
                </p:nvCxnSpPr>
                <p:spPr bwMode="auto">
                  <a:xfrm rot="5400000">
                    <a:off x="396780" y="2924562"/>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2" name="Straight Connector 231">
                    <a:extLst>
                      <a:ext uri="{FF2B5EF4-FFF2-40B4-BE49-F238E27FC236}">
                        <a16:creationId xmlns:a16="http://schemas.microsoft.com/office/drawing/2014/main" id="{AA96D99A-1DE9-6BBC-4606-B554FA6E6951}"/>
                      </a:ext>
                    </a:extLst>
                  </p:cNvPr>
                  <p:cNvCxnSpPr/>
                  <p:nvPr/>
                </p:nvCxnSpPr>
                <p:spPr bwMode="auto">
                  <a:xfrm rot="5400000">
                    <a:off x="930180" y="2924562"/>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3" name="Straight Connector 232">
                    <a:extLst>
                      <a:ext uri="{FF2B5EF4-FFF2-40B4-BE49-F238E27FC236}">
                        <a16:creationId xmlns:a16="http://schemas.microsoft.com/office/drawing/2014/main" id="{A4BEC643-427B-1CE6-0C13-2C1D2FC9CF50}"/>
                      </a:ext>
                    </a:extLst>
                  </p:cNvPr>
                  <p:cNvCxnSpPr/>
                  <p:nvPr/>
                </p:nvCxnSpPr>
                <p:spPr bwMode="auto">
                  <a:xfrm rot="5400000">
                    <a:off x="218980" y="2924562"/>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4" name="Straight Connector 233">
                    <a:extLst>
                      <a:ext uri="{FF2B5EF4-FFF2-40B4-BE49-F238E27FC236}">
                        <a16:creationId xmlns:a16="http://schemas.microsoft.com/office/drawing/2014/main" id="{3873455F-BD69-166D-648C-6476109DF30B}"/>
                      </a:ext>
                    </a:extLst>
                  </p:cNvPr>
                  <p:cNvCxnSpPr/>
                  <p:nvPr/>
                </p:nvCxnSpPr>
                <p:spPr bwMode="auto">
                  <a:xfrm rot="5400000">
                    <a:off x="1641380" y="2915045"/>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5" name="Straight Connector 234">
                    <a:extLst>
                      <a:ext uri="{FF2B5EF4-FFF2-40B4-BE49-F238E27FC236}">
                        <a16:creationId xmlns:a16="http://schemas.microsoft.com/office/drawing/2014/main" id="{2DBF58CB-C396-1924-413F-94EAEEA33F98}"/>
                      </a:ext>
                    </a:extLst>
                  </p:cNvPr>
                  <p:cNvCxnSpPr/>
                  <p:nvPr/>
                </p:nvCxnSpPr>
                <p:spPr bwMode="auto">
                  <a:xfrm rot="5400000">
                    <a:off x="1463580" y="2915045"/>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6" name="Straight Connector 235">
                    <a:extLst>
                      <a:ext uri="{FF2B5EF4-FFF2-40B4-BE49-F238E27FC236}">
                        <a16:creationId xmlns:a16="http://schemas.microsoft.com/office/drawing/2014/main" id="{E058AF5E-4BD7-2EBB-25A3-3CFBD0FE7793}"/>
                      </a:ext>
                    </a:extLst>
                  </p:cNvPr>
                  <p:cNvCxnSpPr/>
                  <p:nvPr/>
                </p:nvCxnSpPr>
                <p:spPr bwMode="auto">
                  <a:xfrm rot="5400000">
                    <a:off x="1285780" y="2915045"/>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7" name="Straight Connector 236">
                    <a:extLst>
                      <a:ext uri="{FF2B5EF4-FFF2-40B4-BE49-F238E27FC236}">
                        <a16:creationId xmlns:a16="http://schemas.microsoft.com/office/drawing/2014/main" id="{6EFC940E-D821-257C-E6ED-03EBF4D76C64}"/>
                      </a:ext>
                    </a:extLst>
                  </p:cNvPr>
                  <p:cNvCxnSpPr/>
                  <p:nvPr/>
                </p:nvCxnSpPr>
                <p:spPr bwMode="auto">
                  <a:xfrm rot="5400000">
                    <a:off x="1819181" y="2915045"/>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38" name="Straight Connector 237">
                    <a:extLst>
                      <a:ext uri="{FF2B5EF4-FFF2-40B4-BE49-F238E27FC236}">
                        <a16:creationId xmlns:a16="http://schemas.microsoft.com/office/drawing/2014/main" id="{3A6C4C1A-4BA7-9424-2D0F-EA4FF9E31227}"/>
                      </a:ext>
                    </a:extLst>
                  </p:cNvPr>
                  <p:cNvCxnSpPr/>
                  <p:nvPr/>
                </p:nvCxnSpPr>
                <p:spPr bwMode="auto">
                  <a:xfrm rot="5400000">
                    <a:off x="1107980" y="2915045"/>
                    <a:ext cx="184803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nvGrpSpPr>
              <p:cNvPr id="290" name="Group 289">
                <a:extLst>
                  <a:ext uri="{FF2B5EF4-FFF2-40B4-BE49-F238E27FC236}">
                    <a16:creationId xmlns:a16="http://schemas.microsoft.com/office/drawing/2014/main" id="{88038F19-D90E-F5C1-CF03-4141BA0A433F}"/>
                  </a:ext>
                </a:extLst>
              </p:cNvPr>
              <p:cNvGrpSpPr/>
              <p:nvPr/>
            </p:nvGrpSpPr>
            <p:grpSpPr>
              <a:xfrm>
                <a:off x="952500" y="1781097"/>
                <a:ext cx="896093" cy="909617"/>
                <a:chOff x="6780633" y="3809162"/>
                <a:chExt cx="1003043" cy="972615"/>
              </a:xfrm>
            </p:grpSpPr>
            <p:sp>
              <p:nvSpPr>
                <p:cNvPr id="291" name="Rectangle 290">
                  <a:extLst>
                    <a:ext uri="{FF2B5EF4-FFF2-40B4-BE49-F238E27FC236}">
                      <a16:creationId xmlns:a16="http://schemas.microsoft.com/office/drawing/2014/main" id="{6D4EC705-4257-3466-063C-B96FF320C0C6}"/>
                    </a:ext>
                  </a:extLst>
                </p:cNvPr>
                <p:cNvSpPr/>
                <p:nvPr/>
              </p:nvSpPr>
              <p:spPr bwMode="auto">
                <a:xfrm>
                  <a:off x="6783597" y="3826315"/>
                  <a:ext cx="1000079" cy="955462"/>
                </a:xfrm>
                <a:prstGeom prst="rect">
                  <a:avLst/>
                </a:prstGeom>
                <a:solidFill>
                  <a:srgbClr val="FF9999"/>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292" name="Group 291">
                  <a:extLst>
                    <a:ext uri="{FF2B5EF4-FFF2-40B4-BE49-F238E27FC236}">
                      <a16:creationId xmlns:a16="http://schemas.microsoft.com/office/drawing/2014/main" id="{5131103E-35BA-D176-63C4-1F3499D58B87}"/>
                    </a:ext>
                  </a:extLst>
                </p:cNvPr>
                <p:cNvGrpSpPr/>
                <p:nvPr/>
              </p:nvGrpSpPr>
              <p:grpSpPr>
                <a:xfrm>
                  <a:off x="6780633" y="4008139"/>
                  <a:ext cx="1003043" cy="581678"/>
                  <a:chOff x="6780633" y="4017764"/>
                  <a:chExt cx="1003043" cy="581678"/>
                </a:xfrm>
              </p:grpSpPr>
              <p:cxnSp>
                <p:nvCxnSpPr>
                  <p:cNvPr id="298" name="Straight Connector 297">
                    <a:extLst>
                      <a:ext uri="{FF2B5EF4-FFF2-40B4-BE49-F238E27FC236}">
                        <a16:creationId xmlns:a16="http://schemas.microsoft.com/office/drawing/2014/main" id="{97AB8CA0-EAE1-D4BC-3CF4-9DEC4379B9A9}"/>
                      </a:ext>
                    </a:extLst>
                  </p:cNvPr>
                  <p:cNvCxnSpPr/>
                  <p:nvPr/>
                </p:nvCxnSpPr>
                <p:spPr bwMode="auto">
                  <a:xfrm>
                    <a:off x="6783596" y="4405550"/>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99" name="Straight Connector 298">
                    <a:extLst>
                      <a:ext uri="{FF2B5EF4-FFF2-40B4-BE49-F238E27FC236}">
                        <a16:creationId xmlns:a16="http://schemas.microsoft.com/office/drawing/2014/main" id="{8F9C1ED3-5B16-99C7-F802-49200F7A6020}"/>
                      </a:ext>
                    </a:extLst>
                  </p:cNvPr>
                  <p:cNvCxnSpPr/>
                  <p:nvPr/>
                </p:nvCxnSpPr>
                <p:spPr bwMode="auto">
                  <a:xfrm>
                    <a:off x="6783597" y="4599442"/>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0" name="Straight Connector 299">
                    <a:extLst>
                      <a:ext uri="{FF2B5EF4-FFF2-40B4-BE49-F238E27FC236}">
                        <a16:creationId xmlns:a16="http://schemas.microsoft.com/office/drawing/2014/main" id="{12E28EE6-9AEC-DD5E-8A6D-21657D034D0D}"/>
                      </a:ext>
                    </a:extLst>
                  </p:cNvPr>
                  <p:cNvCxnSpPr/>
                  <p:nvPr/>
                </p:nvCxnSpPr>
                <p:spPr bwMode="auto">
                  <a:xfrm>
                    <a:off x="6780633" y="4017764"/>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1" name="Straight Connector 300">
                    <a:extLst>
                      <a:ext uri="{FF2B5EF4-FFF2-40B4-BE49-F238E27FC236}">
                        <a16:creationId xmlns:a16="http://schemas.microsoft.com/office/drawing/2014/main" id="{3D89877E-BADB-D819-A453-8ADF2C69A017}"/>
                      </a:ext>
                    </a:extLst>
                  </p:cNvPr>
                  <p:cNvCxnSpPr/>
                  <p:nvPr/>
                </p:nvCxnSpPr>
                <p:spPr bwMode="auto">
                  <a:xfrm>
                    <a:off x="6780634" y="4211657"/>
                    <a:ext cx="1000079"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293" name="Group 292">
                  <a:extLst>
                    <a:ext uri="{FF2B5EF4-FFF2-40B4-BE49-F238E27FC236}">
                      <a16:creationId xmlns:a16="http://schemas.microsoft.com/office/drawing/2014/main" id="{0B4EC29F-F53D-D9DB-5C3E-56DBD155964F}"/>
                    </a:ext>
                  </a:extLst>
                </p:cNvPr>
                <p:cNvGrpSpPr/>
                <p:nvPr/>
              </p:nvGrpSpPr>
              <p:grpSpPr>
                <a:xfrm>
                  <a:off x="6986474" y="3809162"/>
                  <a:ext cx="603378" cy="944560"/>
                  <a:chOff x="6986473" y="3809162"/>
                  <a:chExt cx="571551" cy="933919"/>
                </a:xfrm>
              </p:grpSpPr>
              <p:cxnSp>
                <p:nvCxnSpPr>
                  <p:cNvPr id="294" name="Straight Connector 293">
                    <a:extLst>
                      <a:ext uri="{FF2B5EF4-FFF2-40B4-BE49-F238E27FC236}">
                        <a16:creationId xmlns:a16="http://schemas.microsoft.com/office/drawing/2014/main" id="{3A577945-A5E8-9035-E3C8-B618D4DDAA0C}"/>
                      </a:ext>
                    </a:extLst>
                  </p:cNvPr>
                  <p:cNvCxnSpPr/>
                  <p:nvPr/>
                </p:nvCxnSpPr>
                <p:spPr bwMode="auto">
                  <a:xfrm rot="5400000">
                    <a:off x="6721066"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95" name="Straight Connector 294">
                    <a:extLst>
                      <a:ext uri="{FF2B5EF4-FFF2-40B4-BE49-F238E27FC236}">
                        <a16:creationId xmlns:a16="http://schemas.microsoft.com/office/drawing/2014/main" id="{884D1AD3-B83A-B9B0-0054-3BE1B4490F08}"/>
                      </a:ext>
                    </a:extLst>
                  </p:cNvPr>
                  <p:cNvCxnSpPr/>
                  <p:nvPr/>
                </p:nvCxnSpPr>
                <p:spPr bwMode="auto">
                  <a:xfrm rot="5400000">
                    <a:off x="6530549" y="4287157"/>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96" name="Straight Connector 295">
                    <a:extLst>
                      <a:ext uri="{FF2B5EF4-FFF2-40B4-BE49-F238E27FC236}">
                        <a16:creationId xmlns:a16="http://schemas.microsoft.com/office/drawing/2014/main" id="{0421A3D6-FDC6-62B1-BA0D-1F9B5A15784D}"/>
                      </a:ext>
                    </a:extLst>
                  </p:cNvPr>
                  <p:cNvCxnSpPr/>
                  <p:nvPr/>
                </p:nvCxnSpPr>
                <p:spPr bwMode="auto">
                  <a:xfrm rot="5400000">
                    <a:off x="7102100"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97" name="Straight Connector 296">
                    <a:extLst>
                      <a:ext uri="{FF2B5EF4-FFF2-40B4-BE49-F238E27FC236}">
                        <a16:creationId xmlns:a16="http://schemas.microsoft.com/office/drawing/2014/main" id="{E06C6E61-757E-CE34-3D7B-216FD413821E}"/>
                      </a:ext>
                    </a:extLst>
                  </p:cNvPr>
                  <p:cNvCxnSpPr/>
                  <p:nvPr/>
                </p:nvCxnSpPr>
                <p:spPr bwMode="auto">
                  <a:xfrm rot="5400000">
                    <a:off x="6911583" y="4265086"/>
                    <a:ext cx="91184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grpSp>
      </p:grpSp>
      <p:grpSp>
        <p:nvGrpSpPr>
          <p:cNvPr id="50" name="Group 49">
            <a:extLst>
              <a:ext uri="{FF2B5EF4-FFF2-40B4-BE49-F238E27FC236}">
                <a16:creationId xmlns:a16="http://schemas.microsoft.com/office/drawing/2014/main" id="{26B4C148-8D5E-C2F9-1C0A-E075A6847350}"/>
              </a:ext>
            </a:extLst>
          </p:cNvPr>
          <p:cNvGrpSpPr/>
          <p:nvPr/>
        </p:nvGrpSpPr>
        <p:grpSpPr>
          <a:xfrm>
            <a:off x="6525429" y="1595679"/>
            <a:ext cx="1548315" cy="1856066"/>
            <a:chOff x="6550739" y="1966635"/>
            <a:chExt cx="1548315" cy="1856066"/>
          </a:xfrm>
        </p:grpSpPr>
        <p:sp>
          <p:nvSpPr>
            <p:cNvPr id="117" name="TextBox 116">
              <a:extLst>
                <a:ext uri="{FF2B5EF4-FFF2-40B4-BE49-F238E27FC236}">
                  <a16:creationId xmlns:a16="http://schemas.microsoft.com/office/drawing/2014/main" id="{371FE649-79F9-2647-E053-2C29A8467C2E}"/>
                </a:ext>
              </a:extLst>
            </p:cNvPr>
            <p:cNvSpPr txBox="1"/>
            <p:nvPr/>
          </p:nvSpPr>
          <p:spPr>
            <a:xfrm>
              <a:off x="6704453" y="3453369"/>
              <a:ext cx="1113384" cy="369332"/>
            </a:xfrm>
            <a:prstGeom prst="rect">
              <a:avLst/>
            </a:prstGeom>
            <a:noFill/>
          </p:spPr>
          <p:txBody>
            <a:bodyPr wrap="square" rtlCol="0">
              <a:spAutoFit/>
            </a:bodyPr>
            <a:lstStyle/>
            <a:p>
              <a:r>
                <a:rPr lang="en-US" dirty="0"/>
                <a:t>8 x 8 x 3</a:t>
              </a:r>
            </a:p>
          </p:txBody>
        </p:sp>
        <p:grpSp>
          <p:nvGrpSpPr>
            <p:cNvPr id="326" name="Group 325">
              <a:extLst>
                <a:ext uri="{FF2B5EF4-FFF2-40B4-BE49-F238E27FC236}">
                  <a16:creationId xmlns:a16="http://schemas.microsoft.com/office/drawing/2014/main" id="{4651E802-5FA3-988D-9B3A-E8A2A7249BB4}"/>
                </a:ext>
              </a:extLst>
            </p:cNvPr>
            <p:cNvGrpSpPr/>
            <p:nvPr/>
          </p:nvGrpSpPr>
          <p:grpSpPr>
            <a:xfrm>
              <a:off x="6780024" y="1966635"/>
              <a:ext cx="1319030" cy="1196512"/>
              <a:chOff x="6232322" y="1939919"/>
              <a:chExt cx="1319030" cy="1196512"/>
            </a:xfrm>
            <a:solidFill>
              <a:srgbClr val="9999FF"/>
            </a:solidFill>
          </p:grpSpPr>
          <p:grpSp>
            <p:nvGrpSpPr>
              <p:cNvPr id="151" name="Group 150">
                <a:extLst>
                  <a:ext uri="{FF2B5EF4-FFF2-40B4-BE49-F238E27FC236}">
                    <a16:creationId xmlns:a16="http://schemas.microsoft.com/office/drawing/2014/main" id="{C9B0B0E5-7DBC-1BF4-9BF9-4BDB9875BB3E}"/>
                  </a:ext>
                </a:extLst>
              </p:cNvPr>
              <p:cNvGrpSpPr/>
              <p:nvPr/>
            </p:nvGrpSpPr>
            <p:grpSpPr>
              <a:xfrm>
                <a:off x="6232322" y="1939919"/>
                <a:ext cx="1319030" cy="1196512"/>
                <a:chOff x="6232322" y="1939919"/>
                <a:chExt cx="1319030" cy="1196512"/>
              </a:xfrm>
              <a:grpFill/>
            </p:grpSpPr>
            <p:sp>
              <p:nvSpPr>
                <p:cNvPr id="119" name="Rectangle 118">
                  <a:extLst>
                    <a:ext uri="{FF2B5EF4-FFF2-40B4-BE49-F238E27FC236}">
                      <a16:creationId xmlns:a16="http://schemas.microsoft.com/office/drawing/2014/main" id="{9A497B6B-4AC3-3BA7-6D95-5FF09C339F17}"/>
                    </a:ext>
                  </a:extLst>
                </p:cNvPr>
                <p:cNvSpPr/>
                <p:nvPr/>
              </p:nvSpPr>
              <p:spPr bwMode="auto">
                <a:xfrm>
                  <a:off x="6236890" y="1939919"/>
                  <a:ext cx="1311544" cy="1196512"/>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45" name="Group 144">
                  <a:extLst>
                    <a:ext uri="{FF2B5EF4-FFF2-40B4-BE49-F238E27FC236}">
                      <a16:creationId xmlns:a16="http://schemas.microsoft.com/office/drawing/2014/main" id="{687FA91A-6CBB-6354-2D4C-7560CFC22C1A}"/>
                    </a:ext>
                  </a:extLst>
                </p:cNvPr>
                <p:cNvGrpSpPr/>
                <p:nvPr/>
              </p:nvGrpSpPr>
              <p:grpSpPr>
                <a:xfrm>
                  <a:off x="6410049" y="1946726"/>
                  <a:ext cx="985452" cy="1172584"/>
                  <a:chOff x="6410049" y="1975628"/>
                  <a:chExt cx="1036626" cy="1143681"/>
                </a:xfrm>
                <a:grpFill/>
              </p:grpSpPr>
              <p:cxnSp>
                <p:nvCxnSpPr>
                  <p:cNvPr id="122" name="Straight Connector 121">
                    <a:extLst>
                      <a:ext uri="{FF2B5EF4-FFF2-40B4-BE49-F238E27FC236}">
                        <a16:creationId xmlns:a16="http://schemas.microsoft.com/office/drawing/2014/main" id="{D85D8C8F-4AD2-1EED-F388-3DC26336425A}"/>
                      </a:ext>
                    </a:extLst>
                  </p:cNvPr>
                  <p:cNvCxnSpPr>
                    <a:cxnSpLocks/>
                  </p:cNvCxnSpPr>
                  <p:nvPr/>
                </p:nvCxnSpPr>
                <p:spPr bwMode="auto">
                  <a:xfrm rot="5400000">
                    <a:off x="6253752" y="2548362"/>
                    <a:ext cx="114189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23" name="Straight Connector 122">
                    <a:extLst>
                      <a:ext uri="{FF2B5EF4-FFF2-40B4-BE49-F238E27FC236}">
                        <a16:creationId xmlns:a16="http://schemas.microsoft.com/office/drawing/2014/main" id="{B12ED617-A150-5476-70AD-1D604CBA2EEB}"/>
                      </a:ext>
                    </a:extLst>
                  </p:cNvPr>
                  <p:cNvCxnSpPr>
                    <a:cxnSpLocks/>
                  </p:cNvCxnSpPr>
                  <p:nvPr/>
                </p:nvCxnSpPr>
                <p:spPr bwMode="auto">
                  <a:xfrm rot="5400000">
                    <a:off x="6046427" y="2548362"/>
                    <a:ext cx="114189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24" name="Straight Connector 123">
                    <a:extLst>
                      <a:ext uri="{FF2B5EF4-FFF2-40B4-BE49-F238E27FC236}">
                        <a16:creationId xmlns:a16="http://schemas.microsoft.com/office/drawing/2014/main" id="{F5CD382A-C77E-E07C-5456-9376F6EC26B5}"/>
                      </a:ext>
                    </a:extLst>
                  </p:cNvPr>
                  <p:cNvCxnSpPr>
                    <a:cxnSpLocks/>
                  </p:cNvCxnSpPr>
                  <p:nvPr/>
                </p:nvCxnSpPr>
                <p:spPr bwMode="auto">
                  <a:xfrm rot="5400000">
                    <a:off x="5839102" y="2548362"/>
                    <a:ext cx="114189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36" name="Straight Connector 135">
                    <a:extLst>
                      <a:ext uri="{FF2B5EF4-FFF2-40B4-BE49-F238E27FC236}">
                        <a16:creationId xmlns:a16="http://schemas.microsoft.com/office/drawing/2014/main" id="{AFB06164-742F-F538-7BAE-A3B902022362}"/>
                      </a:ext>
                    </a:extLst>
                  </p:cNvPr>
                  <p:cNvCxnSpPr>
                    <a:cxnSpLocks/>
                  </p:cNvCxnSpPr>
                  <p:nvPr/>
                </p:nvCxnSpPr>
                <p:spPr bwMode="auto">
                  <a:xfrm rot="5400000">
                    <a:off x="6875728" y="2546575"/>
                    <a:ext cx="114189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37" name="Straight Connector 136">
                    <a:extLst>
                      <a:ext uri="{FF2B5EF4-FFF2-40B4-BE49-F238E27FC236}">
                        <a16:creationId xmlns:a16="http://schemas.microsoft.com/office/drawing/2014/main" id="{7760B92D-8D37-8B0B-0F9F-C77CAC9AE69A}"/>
                      </a:ext>
                    </a:extLst>
                  </p:cNvPr>
                  <p:cNvCxnSpPr>
                    <a:cxnSpLocks/>
                  </p:cNvCxnSpPr>
                  <p:nvPr/>
                </p:nvCxnSpPr>
                <p:spPr bwMode="auto">
                  <a:xfrm rot="5400000">
                    <a:off x="6668402" y="2546575"/>
                    <a:ext cx="114189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38" name="Straight Connector 137">
                    <a:extLst>
                      <a:ext uri="{FF2B5EF4-FFF2-40B4-BE49-F238E27FC236}">
                        <a16:creationId xmlns:a16="http://schemas.microsoft.com/office/drawing/2014/main" id="{8EF3ADC7-1167-1DB9-86DD-6322527B0500}"/>
                      </a:ext>
                    </a:extLst>
                  </p:cNvPr>
                  <p:cNvCxnSpPr>
                    <a:cxnSpLocks/>
                  </p:cNvCxnSpPr>
                  <p:nvPr/>
                </p:nvCxnSpPr>
                <p:spPr bwMode="auto">
                  <a:xfrm rot="5400000">
                    <a:off x="6461077" y="2546575"/>
                    <a:ext cx="1141894"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150" name="Group 149">
                  <a:extLst>
                    <a:ext uri="{FF2B5EF4-FFF2-40B4-BE49-F238E27FC236}">
                      <a16:creationId xmlns:a16="http://schemas.microsoft.com/office/drawing/2014/main" id="{E0720C88-0D83-7E56-161D-4361F6074FEE}"/>
                    </a:ext>
                  </a:extLst>
                </p:cNvPr>
                <p:cNvGrpSpPr/>
                <p:nvPr/>
              </p:nvGrpSpPr>
              <p:grpSpPr>
                <a:xfrm>
                  <a:off x="6232322" y="2119023"/>
                  <a:ext cx="1319030" cy="862574"/>
                  <a:chOff x="6222697" y="2099772"/>
                  <a:chExt cx="1319030" cy="837691"/>
                </a:xfrm>
                <a:grpFill/>
              </p:grpSpPr>
              <p:cxnSp>
                <p:nvCxnSpPr>
                  <p:cNvPr id="125" name="Straight Connector 124">
                    <a:extLst>
                      <a:ext uri="{FF2B5EF4-FFF2-40B4-BE49-F238E27FC236}">
                        <a16:creationId xmlns:a16="http://schemas.microsoft.com/office/drawing/2014/main" id="{1E2B7765-3D38-C6B1-6AEC-C6536639E722}"/>
                      </a:ext>
                    </a:extLst>
                  </p:cNvPr>
                  <p:cNvCxnSpPr/>
                  <p:nvPr/>
                </p:nvCxnSpPr>
                <p:spPr bwMode="auto">
                  <a:xfrm>
                    <a:off x="6222697" y="2099772"/>
                    <a:ext cx="131154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26" name="Straight Connector 125">
                    <a:extLst>
                      <a:ext uri="{FF2B5EF4-FFF2-40B4-BE49-F238E27FC236}">
                        <a16:creationId xmlns:a16="http://schemas.microsoft.com/office/drawing/2014/main" id="{384BC2F0-D843-EAEF-23AD-66BA10876110}"/>
                      </a:ext>
                    </a:extLst>
                  </p:cNvPr>
                  <p:cNvCxnSpPr/>
                  <p:nvPr/>
                </p:nvCxnSpPr>
                <p:spPr bwMode="auto">
                  <a:xfrm>
                    <a:off x="6222698" y="2267310"/>
                    <a:ext cx="131154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27" name="Straight Connector 126">
                    <a:extLst>
                      <a:ext uri="{FF2B5EF4-FFF2-40B4-BE49-F238E27FC236}">
                        <a16:creationId xmlns:a16="http://schemas.microsoft.com/office/drawing/2014/main" id="{F44A951E-8F52-54B2-4F10-B4164CE3BFDC}"/>
                      </a:ext>
                    </a:extLst>
                  </p:cNvPr>
                  <p:cNvCxnSpPr/>
                  <p:nvPr/>
                </p:nvCxnSpPr>
                <p:spPr bwMode="auto">
                  <a:xfrm>
                    <a:off x="6222698" y="2434848"/>
                    <a:ext cx="131154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7" name="Straight Connector 146">
                    <a:extLst>
                      <a:ext uri="{FF2B5EF4-FFF2-40B4-BE49-F238E27FC236}">
                        <a16:creationId xmlns:a16="http://schemas.microsoft.com/office/drawing/2014/main" id="{EA468563-B9BC-EB9A-8116-5DA478F3177F}"/>
                      </a:ext>
                    </a:extLst>
                  </p:cNvPr>
                  <p:cNvCxnSpPr/>
                  <p:nvPr/>
                </p:nvCxnSpPr>
                <p:spPr bwMode="auto">
                  <a:xfrm>
                    <a:off x="6230182" y="2602386"/>
                    <a:ext cx="131154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8" name="Straight Connector 147">
                    <a:extLst>
                      <a:ext uri="{FF2B5EF4-FFF2-40B4-BE49-F238E27FC236}">
                        <a16:creationId xmlns:a16="http://schemas.microsoft.com/office/drawing/2014/main" id="{306454B4-7B29-148A-6C87-4E9ED92F25D4}"/>
                      </a:ext>
                    </a:extLst>
                  </p:cNvPr>
                  <p:cNvCxnSpPr/>
                  <p:nvPr/>
                </p:nvCxnSpPr>
                <p:spPr bwMode="auto">
                  <a:xfrm>
                    <a:off x="6230183" y="2769924"/>
                    <a:ext cx="131154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9" name="Straight Connector 148">
                    <a:extLst>
                      <a:ext uri="{FF2B5EF4-FFF2-40B4-BE49-F238E27FC236}">
                        <a16:creationId xmlns:a16="http://schemas.microsoft.com/office/drawing/2014/main" id="{22D60383-C2C7-E939-F112-7B36504BA880}"/>
                      </a:ext>
                    </a:extLst>
                  </p:cNvPr>
                  <p:cNvCxnSpPr/>
                  <p:nvPr/>
                </p:nvCxnSpPr>
                <p:spPr bwMode="auto">
                  <a:xfrm>
                    <a:off x="6230183" y="2937463"/>
                    <a:ext cx="1311544"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130" name="TextBox 129">
                <a:extLst>
                  <a:ext uri="{FF2B5EF4-FFF2-40B4-BE49-F238E27FC236}">
                    <a16:creationId xmlns:a16="http://schemas.microsoft.com/office/drawing/2014/main" id="{72649235-5174-88D7-0D8B-50E04429E13D}"/>
                  </a:ext>
                </a:extLst>
              </p:cNvPr>
              <p:cNvSpPr txBox="1"/>
              <p:nvPr/>
            </p:nvSpPr>
            <p:spPr>
              <a:xfrm>
                <a:off x="6248552" y="1955726"/>
                <a:ext cx="165800" cy="175821"/>
              </a:xfrm>
              <a:prstGeom prst="rect">
                <a:avLst/>
              </a:prstGeom>
              <a:solidFill>
                <a:schemeClr val="accent6">
                  <a:lumMod val="60000"/>
                  <a:lumOff val="40000"/>
                </a:schemeClr>
              </a:solidFill>
            </p:spPr>
            <p:txBody>
              <a:bodyPr wrap="square" lIns="0" tIns="45720" rIns="0" bIns="45720" rtlCol="0">
                <a:spAutoFit/>
              </a:bodyPr>
              <a:lstStyle/>
              <a:p>
                <a:pPr algn="ctr"/>
                <a:endParaRPr lang="en-US" sz="900" dirty="0"/>
              </a:p>
            </p:txBody>
          </p:sp>
        </p:grpSp>
        <p:grpSp>
          <p:nvGrpSpPr>
            <p:cNvPr id="3" name="Group 2">
              <a:extLst>
                <a:ext uri="{FF2B5EF4-FFF2-40B4-BE49-F238E27FC236}">
                  <a16:creationId xmlns:a16="http://schemas.microsoft.com/office/drawing/2014/main" id="{65ADCB5C-84B4-916E-B8D1-8A0B6C700D34}"/>
                </a:ext>
              </a:extLst>
            </p:cNvPr>
            <p:cNvGrpSpPr/>
            <p:nvPr/>
          </p:nvGrpSpPr>
          <p:grpSpPr>
            <a:xfrm>
              <a:off x="6670541" y="2102133"/>
              <a:ext cx="1319030" cy="1196512"/>
              <a:chOff x="6232322" y="1939919"/>
              <a:chExt cx="1319030" cy="1196512"/>
            </a:xfrm>
            <a:solidFill>
              <a:srgbClr val="66FF99"/>
            </a:solidFill>
          </p:grpSpPr>
          <p:grpSp>
            <p:nvGrpSpPr>
              <p:cNvPr id="6" name="Group 5">
                <a:extLst>
                  <a:ext uri="{FF2B5EF4-FFF2-40B4-BE49-F238E27FC236}">
                    <a16:creationId xmlns:a16="http://schemas.microsoft.com/office/drawing/2014/main" id="{4937CB01-A8BF-7A33-B3A5-902E0D2EBC03}"/>
                  </a:ext>
                </a:extLst>
              </p:cNvPr>
              <p:cNvGrpSpPr/>
              <p:nvPr/>
            </p:nvGrpSpPr>
            <p:grpSpPr>
              <a:xfrm>
                <a:off x="6232322" y="1939919"/>
                <a:ext cx="1319030" cy="1196512"/>
                <a:chOff x="6232322" y="1939919"/>
                <a:chExt cx="1319030" cy="1196512"/>
              </a:xfrm>
              <a:grpFill/>
            </p:grpSpPr>
            <p:sp>
              <p:nvSpPr>
                <p:cNvPr id="7" name="Rectangle 6">
                  <a:extLst>
                    <a:ext uri="{FF2B5EF4-FFF2-40B4-BE49-F238E27FC236}">
                      <a16:creationId xmlns:a16="http://schemas.microsoft.com/office/drawing/2014/main" id="{10AFD81E-CBD0-7FB8-CFDA-C6A39C813DA3}"/>
                    </a:ext>
                  </a:extLst>
                </p:cNvPr>
                <p:cNvSpPr/>
                <p:nvPr/>
              </p:nvSpPr>
              <p:spPr bwMode="auto">
                <a:xfrm>
                  <a:off x="6236890" y="1939919"/>
                  <a:ext cx="1311544" cy="1196512"/>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8" name="Group 7">
                  <a:extLst>
                    <a:ext uri="{FF2B5EF4-FFF2-40B4-BE49-F238E27FC236}">
                      <a16:creationId xmlns:a16="http://schemas.microsoft.com/office/drawing/2014/main" id="{D2BB7CBD-170E-8479-DA9A-E2C3F05D5F0C}"/>
                    </a:ext>
                  </a:extLst>
                </p:cNvPr>
                <p:cNvGrpSpPr/>
                <p:nvPr/>
              </p:nvGrpSpPr>
              <p:grpSpPr>
                <a:xfrm>
                  <a:off x="6410049" y="1946726"/>
                  <a:ext cx="985452" cy="1172584"/>
                  <a:chOff x="6410049" y="1975628"/>
                  <a:chExt cx="1036626" cy="1143681"/>
                </a:xfrm>
                <a:grpFill/>
              </p:grpSpPr>
              <p:cxnSp>
                <p:nvCxnSpPr>
                  <p:cNvPr id="21" name="Straight Connector 20">
                    <a:extLst>
                      <a:ext uri="{FF2B5EF4-FFF2-40B4-BE49-F238E27FC236}">
                        <a16:creationId xmlns:a16="http://schemas.microsoft.com/office/drawing/2014/main" id="{7C0475E0-ABC9-6545-D986-EACAA391079A}"/>
                      </a:ext>
                    </a:extLst>
                  </p:cNvPr>
                  <p:cNvCxnSpPr>
                    <a:cxnSpLocks/>
                  </p:cNvCxnSpPr>
                  <p:nvPr/>
                </p:nvCxnSpPr>
                <p:spPr bwMode="auto">
                  <a:xfrm rot="5400000">
                    <a:off x="6253752" y="2548362"/>
                    <a:ext cx="114189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 name="Straight Connector 21">
                    <a:extLst>
                      <a:ext uri="{FF2B5EF4-FFF2-40B4-BE49-F238E27FC236}">
                        <a16:creationId xmlns:a16="http://schemas.microsoft.com/office/drawing/2014/main" id="{C3998A36-ECC3-4DB1-DCE6-64163059A552}"/>
                      </a:ext>
                    </a:extLst>
                  </p:cNvPr>
                  <p:cNvCxnSpPr>
                    <a:cxnSpLocks/>
                  </p:cNvCxnSpPr>
                  <p:nvPr/>
                </p:nvCxnSpPr>
                <p:spPr bwMode="auto">
                  <a:xfrm rot="5400000">
                    <a:off x="6046427" y="2548362"/>
                    <a:ext cx="114189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3" name="Straight Connector 22">
                    <a:extLst>
                      <a:ext uri="{FF2B5EF4-FFF2-40B4-BE49-F238E27FC236}">
                        <a16:creationId xmlns:a16="http://schemas.microsoft.com/office/drawing/2014/main" id="{FA8C9FB7-8EB4-8E83-AE7D-7FCD582C97A5}"/>
                      </a:ext>
                    </a:extLst>
                  </p:cNvPr>
                  <p:cNvCxnSpPr>
                    <a:cxnSpLocks/>
                  </p:cNvCxnSpPr>
                  <p:nvPr/>
                </p:nvCxnSpPr>
                <p:spPr bwMode="auto">
                  <a:xfrm rot="5400000">
                    <a:off x="5839102" y="2548362"/>
                    <a:ext cx="114189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4" name="Straight Connector 23">
                    <a:extLst>
                      <a:ext uri="{FF2B5EF4-FFF2-40B4-BE49-F238E27FC236}">
                        <a16:creationId xmlns:a16="http://schemas.microsoft.com/office/drawing/2014/main" id="{316B89F7-2DBA-9EE2-2EE3-4BA886C0ADCE}"/>
                      </a:ext>
                    </a:extLst>
                  </p:cNvPr>
                  <p:cNvCxnSpPr>
                    <a:cxnSpLocks/>
                  </p:cNvCxnSpPr>
                  <p:nvPr/>
                </p:nvCxnSpPr>
                <p:spPr bwMode="auto">
                  <a:xfrm rot="5400000">
                    <a:off x="6875728" y="2546575"/>
                    <a:ext cx="114189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5" name="Straight Connector 24">
                    <a:extLst>
                      <a:ext uri="{FF2B5EF4-FFF2-40B4-BE49-F238E27FC236}">
                        <a16:creationId xmlns:a16="http://schemas.microsoft.com/office/drawing/2014/main" id="{26F3763B-34C6-60CA-1CEA-CFAC9A196E7C}"/>
                      </a:ext>
                    </a:extLst>
                  </p:cNvPr>
                  <p:cNvCxnSpPr>
                    <a:cxnSpLocks/>
                  </p:cNvCxnSpPr>
                  <p:nvPr/>
                </p:nvCxnSpPr>
                <p:spPr bwMode="auto">
                  <a:xfrm rot="5400000">
                    <a:off x="6668402" y="2546575"/>
                    <a:ext cx="114189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6" name="Straight Connector 25">
                    <a:extLst>
                      <a:ext uri="{FF2B5EF4-FFF2-40B4-BE49-F238E27FC236}">
                        <a16:creationId xmlns:a16="http://schemas.microsoft.com/office/drawing/2014/main" id="{D759ED19-E058-72C1-CB63-A07CE094C2D6}"/>
                      </a:ext>
                    </a:extLst>
                  </p:cNvPr>
                  <p:cNvCxnSpPr>
                    <a:cxnSpLocks/>
                  </p:cNvCxnSpPr>
                  <p:nvPr/>
                </p:nvCxnSpPr>
                <p:spPr bwMode="auto">
                  <a:xfrm rot="5400000">
                    <a:off x="6461077" y="2546575"/>
                    <a:ext cx="1141894"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9" name="Group 8">
                  <a:extLst>
                    <a:ext uri="{FF2B5EF4-FFF2-40B4-BE49-F238E27FC236}">
                      <a16:creationId xmlns:a16="http://schemas.microsoft.com/office/drawing/2014/main" id="{12ABC77C-5C6B-E1A1-4B9F-9708C69EE701}"/>
                    </a:ext>
                  </a:extLst>
                </p:cNvPr>
                <p:cNvGrpSpPr/>
                <p:nvPr/>
              </p:nvGrpSpPr>
              <p:grpSpPr>
                <a:xfrm>
                  <a:off x="6232322" y="2119023"/>
                  <a:ext cx="1319030" cy="862574"/>
                  <a:chOff x="6222697" y="2099772"/>
                  <a:chExt cx="1319030" cy="837691"/>
                </a:xfrm>
                <a:grpFill/>
              </p:grpSpPr>
              <p:cxnSp>
                <p:nvCxnSpPr>
                  <p:cNvPr id="12" name="Straight Connector 11">
                    <a:extLst>
                      <a:ext uri="{FF2B5EF4-FFF2-40B4-BE49-F238E27FC236}">
                        <a16:creationId xmlns:a16="http://schemas.microsoft.com/office/drawing/2014/main" id="{460DACC2-333A-6843-3189-530302D4EA69}"/>
                      </a:ext>
                    </a:extLst>
                  </p:cNvPr>
                  <p:cNvCxnSpPr/>
                  <p:nvPr/>
                </p:nvCxnSpPr>
                <p:spPr bwMode="auto">
                  <a:xfrm>
                    <a:off x="6222697" y="2099772"/>
                    <a:ext cx="131154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3" name="Straight Connector 12">
                    <a:extLst>
                      <a:ext uri="{FF2B5EF4-FFF2-40B4-BE49-F238E27FC236}">
                        <a16:creationId xmlns:a16="http://schemas.microsoft.com/office/drawing/2014/main" id="{781C71BD-315D-67A0-2B86-4EA5D98A6D96}"/>
                      </a:ext>
                    </a:extLst>
                  </p:cNvPr>
                  <p:cNvCxnSpPr/>
                  <p:nvPr/>
                </p:nvCxnSpPr>
                <p:spPr bwMode="auto">
                  <a:xfrm>
                    <a:off x="6222698" y="2267310"/>
                    <a:ext cx="131154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 name="Straight Connector 13">
                    <a:extLst>
                      <a:ext uri="{FF2B5EF4-FFF2-40B4-BE49-F238E27FC236}">
                        <a16:creationId xmlns:a16="http://schemas.microsoft.com/office/drawing/2014/main" id="{7E019AD4-90E3-4413-2336-D1F564C2BCFF}"/>
                      </a:ext>
                    </a:extLst>
                  </p:cNvPr>
                  <p:cNvCxnSpPr/>
                  <p:nvPr/>
                </p:nvCxnSpPr>
                <p:spPr bwMode="auto">
                  <a:xfrm>
                    <a:off x="6222698" y="2434848"/>
                    <a:ext cx="131154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6" name="Straight Connector 15">
                    <a:extLst>
                      <a:ext uri="{FF2B5EF4-FFF2-40B4-BE49-F238E27FC236}">
                        <a16:creationId xmlns:a16="http://schemas.microsoft.com/office/drawing/2014/main" id="{DA2AFEF5-9A19-2C0E-8287-6BE85A1B852E}"/>
                      </a:ext>
                    </a:extLst>
                  </p:cNvPr>
                  <p:cNvCxnSpPr/>
                  <p:nvPr/>
                </p:nvCxnSpPr>
                <p:spPr bwMode="auto">
                  <a:xfrm>
                    <a:off x="6230182" y="2602386"/>
                    <a:ext cx="131154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8" name="Straight Connector 17">
                    <a:extLst>
                      <a:ext uri="{FF2B5EF4-FFF2-40B4-BE49-F238E27FC236}">
                        <a16:creationId xmlns:a16="http://schemas.microsoft.com/office/drawing/2014/main" id="{C4728714-18C5-6463-8FE2-34B4F6C874EA}"/>
                      </a:ext>
                    </a:extLst>
                  </p:cNvPr>
                  <p:cNvCxnSpPr/>
                  <p:nvPr/>
                </p:nvCxnSpPr>
                <p:spPr bwMode="auto">
                  <a:xfrm>
                    <a:off x="6230183" y="2769924"/>
                    <a:ext cx="131154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 name="Straight Connector 19">
                    <a:extLst>
                      <a:ext uri="{FF2B5EF4-FFF2-40B4-BE49-F238E27FC236}">
                        <a16:creationId xmlns:a16="http://schemas.microsoft.com/office/drawing/2014/main" id="{AFE38282-96A4-C159-D9CE-6B7BB695C45F}"/>
                      </a:ext>
                    </a:extLst>
                  </p:cNvPr>
                  <p:cNvCxnSpPr/>
                  <p:nvPr/>
                </p:nvCxnSpPr>
                <p:spPr bwMode="auto">
                  <a:xfrm>
                    <a:off x="6230183" y="2937463"/>
                    <a:ext cx="1311544"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5" name="TextBox 4">
                <a:extLst>
                  <a:ext uri="{FF2B5EF4-FFF2-40B4-BE49-F238E27FC236}">
                    <a16:creationId xmlns:a16="http://schemas.microsoft.com/office/drawing/2014/main" id="{66ED4657-DE39-7DF9-DC48-4580FB8C2261}"/>
                  </a:ext>
                </a:extLst>
              </p:cNvPr>
              <p:cNvSpPr txBox="1"/>
              <p:nvPr/>
            </p:nvSpPr>
            <p:spPr>
              <a:xfrm>
                <a:off x="6242054" y="1952564"/>
                <a:ext cx="177727" cy="152172"/>
              </a:xfrm>
              <a:prstGeom prst="rect">
                <a:avLst/>
              </a:prstGeom>
              <a:solidFill>
                <a:schemeClr val="accent6">
                  <a:lumMod val="60000"/>
                  <a:lumOff val="40000"/>
                </a:schemeClr>
              </a:solidFill>
              <a:ln>
                <a:solidFill>
                  <a:schemeClr val="tx1"/>
                </a:solidFill>
              </a:ln>
            </p:spPr>
            <p:txBody>
              <a:bodyPr wrap="square" lIns="0" tIns="45720" rIns="0" bIns="45720" rtlCol="0">
                <a:spAutoFit/>
              </a:bodyPr>
              <a:lstStyle/>
              <a:p>
                <a:pPr algn="ctr"/>
                <a:endParaRPr lang="en-US" sz="900" dirty="0"/>
              </a:p>
            </p:txBody>
          </p:sp>
        </p:grpSp>
        <p:grpSp>
          <p:nvGrpSpPr>
            <p:cNvPr id="27" name="Group 26">
              <a:extLst>
                <a:ext uri="{FF2B5EF4-FFF2-40B4-BE49-F238E27FC236}">
                  <a16:creationId xmlns:a16="http://schemas.microsoft.com/office/drawing/2014/main" id="{25C6DAB7-B6AD-A737-98B8-3307F59EE4C2}"/>
                </a:ext>
              </a:extLst>
            </p:cNvPr>
            <p:cNvGrpSpPr/>
            <p:nvPr/>
          </p:nvGrpSpPr>
          <p:grpSpPr>
            <a:xfrm>
              <a:off x="6550739" y="2224666"/>
              <a:ext cx="1319030" cy="1209477"/>
              <a:chOff x="6232322" y="1926954"/>
              <a:chExt cx="1319030" cy="1209477"/>
            </a:xfrm>
            <a:solidFill>
              <a:srgbClr val="FF9999"/>
            </a:solidFill>
          </p:grpSpPr>
          <p:grpSp>
            <p:nvGrpSpPr>
              <p:cNvPr id="29" name="Group 28">
                <a:extLst>
                  <a:ext uri="{FF2B5EF4-FFF2-40B4-BE49-F238E27FC236}">
                    <a16:creationId xmlns:a16="http://schemas.microsoft.com/office/drawing/2014/main" id="{75CF2C94-BC13-2521-060D-7EFD9679C677}"/>
                  </a:ext>
                </a:extLst>
              </p:cNvPr>
              <p:cNvGrpSpPr/>
              <p:nvPr/>
            </p:nvGrpSpPr>
            <p:grpSpPr>
              <a:xfrm>
                <a:off x="6232322" y="1939919"/>
                <a:ext cx="1319030" cy="1196512"/>
                <a:chOff x="6232322" y="1939919"/>
                <a:chExt cx="1319030" cy="1196512"/>
              </a:xfrm>
              <a:grpFill/>
            </p:grpSpPr>
            <p:sp>
              <p:nvSpPr>
                <p:cNvPr id="30" name="Rectangle 29">
                  <a:extLst>
                    <a:ext uri="{FF2B5EF4-FFF2-40B4-BE49-F238E27FC236}">
                      <a16:creationId xmlns:a16="http://schemas.microsoft.com/office/drawing/2014/main" id="{A343BD58-6452-E6A6-D68F-4C389AC14626}"/>
                    </a:ext>
                  </a:extLst>
                </p:cNvPr>
                <p:cNvSpPr/>
                <p:nvPr/>
              </p:nvSpPr>
              <p:spPr bwMode="auto">
                <a:xfrm>
                  <a:off x="6236890" y="1939919"/>
                  <a:ext cx="1311544" cy="1196512"/>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31" name="Group 30">
                  <a:extLst>
                    <a:ext uri="{FF2B5EF4-FFF2-40B4-BE49-F238E27FC236}">
                      <a16:creationId xmlns:a16="http://schemas.microsoft.com/office/drawing/2014/main" id="{E17F56B6-1324-1464-3BCF-596D8CD91473}"/>
                    </a:ext>
                  </a:extLst>
                </p:cNvPr>
                <p:cNvGrpSpPr/>
                <p:nvPr/>
              </p:nvGrpSpPr>
              <p:grpSpPr>
                <a:xfrm>
                  <a:off x="6410049" y="1946726"/>
                  <a:ext cx="985452" cy="1172584"/>
                  <a:chOff x="6410049" y="1975628"/>
                  <a:chExt cx="1036626" cy="1143681"/>
                </a:xfrm>
                <a:grpFill/>
              </p:grpSpPr>
              <p:cxnSp>
                <p:nvCxnSpPr>
                  <p:cNvPr id="40" name="Straight Connector 39">
                    <a:extLst>
                      <a:ext uri="{FF2B5EF4-FFF2-40B4-BE49-F238E27FC236}">
                        <a16:creationId xmlns:a16="http://schemas.microsoft.com/office/drawing/2014/main" id="{BC202694-05EC-B64F-379F-FDC72B814777}"/>
                      </a:ext>
                    </a:extLst>
                  </p:cNvPr>
                  <p:cNvCxnSpPr>
                    <a:cxnSpLocks/>
                  </p:cNvCxnSpPr>
                  <p:nvPr/>
                </p:nvCxnSpPr>
                <p:spPr bwMode="auto">
                  <a:xfrm rot="5400000">
                    <a:off x="6253752" y="2548362"/>
                    <a:ext cx="114189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5" name="Straight Connector 44">
                    <a:extLst>
                      <a:ext uri="{FF2B5EF4-FFF2-40B4-BE49-F238E27FC236}">
                        <a16:creationId xmlns:a16="http://schemas.microsoft.com/office/drawing/2014/main" id="{6E610C5E-DB1F-69E2-5BBE-6B5A9CBF443F}"/>
                      </a:ext>
                    </a:extLst>
                  </p:cNvPr>
                  <p:cNvCxnSpPr>
                    <a:cxnSpLocks/>
                  </p:cNvCxnSpPr>
                  <p:nvPr/>
                </p:nvCxnSpPr>
                <p:spPr bwMode="auto">
                  <a:xfrm rot="5400000">
                    <a:off x="6046427" y="2548362"/>
                    <a:ext cx="114189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6" name="Straight Connector 45">
                    <a:extLst>
                      <a:ext uri="{FF2B5EF4-FFF2-40B4-BE49-F238E27FC236}">
                        <a16:creationId xmlns:a16="http://schemas.microsoft.com/office/drawing/2014/main" id="{3E434BC3-D982-C427-A95A-CC923AA0AB31}"/>
                      </a:ext>
                    </a:extLst>
                  </p:cNvPr>
                  <p:cNvCxnSpPr>
                    <a:cxnSpLocks/>
                  </p:cNvCxnSpPr>
                  <p:nvPr/>
                </p:nvCxnSpPr>
                <p:spPr bwMode="auto">
                  <a:xfrm rot="5400000">
                    <a:off x="5839102" y="2548362"/>
                    <a:ext cx="114189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7" name="Straight Connector 46">
                    <a:extLst>
                      <a:ext uri="{FF2B5EF4-FFF2-40B4-BE49-F238E27FC236}">
                        <a16:creationId xmlns:a16="http://schemas.microsoft.com/office/drawing/2014/main" id="{3E710949-139F-F9B0-E634-319D85E2856F}"/>
                      </a:ext>
                    </a:extLst>
                  </p:cNvPr>
                  <p:cNvCxnSpPr>
                    <a:cxnSpLocks/>
                  </p:cNvCxnSpPr>
                  <p:nvPr/>
                </p:nvCxnSpPr>
                <p:spPr bwMode="auto">
                  <a:xfrm rot="5400000">
                    <a:off x="6875728" y="2546575"/>
                    <a:ext cx="114189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8" name="Straight Connector 47">
                    <a:extLst>
                      <a:ext uri="{FF2B5EF4-FFF2-40B4-BE49-F238E27FC236}">
                        <a16:creationId xmlns:a16="http://schemas.microsoft.com/office/drawing/2014/main" id="{A27787BB-7153-7143-A35F-DFC4EEE7B923}"/>
                      </a:ext>
                    </a:extLst>
                  </p:cNvPr>
                  <p:cNvCxnSpPr>
                    <a:cxnSpLocks/>
                  </p:cNvCxnSpPr>
                  <p:nvPr/>
                </p:nvCxnSpPr>
                <p:spPr bwMode="auto">
                  <a:xfrm rot="5400000">
                    <a:off x="6668402" y="2546575"/>
                    <a:ext cx="114189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49" name="Straight Connector 48">
                    <a:extLst>
                      <a:ext uri="{FF2B5EF4-FFF2-40B4-BE49-F238E27FC236}">
                        <a16:creationId xmlns:a16="http://schemas.microsoft.com/office/drawing/2014/main" id="{A1412F21-B163-3DCC-7BFC-0844881203D4}"/>
                      </a:ext>
                    </a:extLst>
                  </p:cNvPr>
                  <p:cNvCxnSpPr>
                    <a:cxnSpLocks/>
                  </p:cNvCxnSpPr>
                  <p:nvPr/>
                </p:nvCxnSpPr>
                <p:spPr bwMode="auto">
                  <a:xfrm rot="5400000">
                    <a:off x="6461077" y="2546575"/>
                    <a:ext cx="1141894"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32" name="Group 31">
                  <a:extLst>
                    <a:ext uri="{FF2B5EF4-FFF2-40B4-BE49-F238E27FC236}">
                      <a16:creationId xmlns:a16="http://schemas.microsoft.com/office/drawing/2014/main" id="{0E8A60C2-1BE5-252B-0431-5481F7E7F81C}"/>
                    </a:ext>
                  </a:extLst>
                </p:cNvPr>
                <p:cNvGrpSpPr/>
                <p:nvPr/>
              </p:nvGrpSpPr>
              <p:grpSpPr>
                <a:xfrm>
                  <a:off x="6232322" y="2119023"/>
                  <a:ext cx="1319030" cy="862574"/>
                  <a:chOff x="6222697" y="2099772"/>
                  <a:chExt cx="1319030" cy="837691"/>
                </a:xfrm>
                <a:grpFill/>
              </p:grpSpPr>
              <p:cxnSp>
                <p:nvCxnSpPr>
                  <p:cNvPr id="33" name="Straight Connector 32">
                    <a:extLst>
                      <a:ext uri="{FF2B5EF4-FFF2-40B4-BE49-F238E27FC236}">
                        <a16:creationId xmlns:a16="http://schemas.microsoft.com/office/drawing/2014/main" id="{4B3EB28D-05DB-1AC6-815A-BC83FD157EAD}"/>
                      </a:ext>
                    </a:extLst>
                  </p:cNvPr>
                  <p:cNvCxnSpPr/>
                  <p:nvPr/>
                </p:nvCxnSpPr>
                <p:spPr bwMode="auto">
                  <a:xfrm>
                    <a:off x="6222697" y="2099772"/>
                    <a:ext cx="131154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4" name="Straight Connector 33">
                    <a:extLst>
                      <a:ext uri="{FF2B5EF4-FFF2-40B4-BE49-F238E27FC236}">
                        <a16:creationId xmlns:a16="http://schemas.microsoft.com/office/drawing/2014/main" id="{99FB462F-945B-D5F8-2183-DE1C8BE8C949}"/>
                      </a:ext>
                    </a:extLst>
                  </p:cNvPr>
                  <p:cNvCxnSpPr/>
                  <p:nvPr/>
                </p:nvCxnSpPr>
                <p:spPr bwMode="auto">
                  <a:xfrm>
                    <a:off x="6222698" y="2267310"/>
                    <a:ext cx="131154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5" name="Straight Connector 34">
                    <a:extLst>
                      <a:ext uri="{FF2B5EF4-FFF2-40B4-BE49-F238E27FC236}">
                        <a16:creationId xmlns:a16="http://schemas.microsoft.com/office/drawing/2014/main" id="{6B6C3BF0-3047-BE66-CDD1-FC9A42718371}"/>
                      </a:ext>
                    </a:extLst>
                  </p:cNvPr>
                  <p:cNvCxnSpPr/>
                  <p:nvPr/>
                </p:nvCxnSpPr>
                <p:spPr bwMode="auto">
                  <a:xfrm>
                    <a:off x="6222698" y="2434848"/>
                    <a:ext cx="131154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6" name="Straight Connector 35">
                    <a:extLst>
                      <a:ext uri="{FF2B5EF4-FFF2-40B4-BE49-F238E27FC236}">
                        <a16:creationId xmlns:a16="http://schemas.microsoft.com/office/drawing/2014/main" id="{BC0CD2DE-5205-0F88-293C-A1BE3268CEF8}"/>
                      </a:ext>
                    </a:extLst>
                  </p:cNvPr>
                  <p:cNvCxnSpPr/>
                  <p:nvPr/>
                </p:nvCxnSpPr>
                <p:spPr bwMode="auto">
                  <a:xfrm>
                    <a:off x="6230182" y="2602386"/>
                    <a:ext cx="131154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7" name="Straight Connector 36">
                    <a:extLst>
                      <a:ext uri="{FF2B5EF4-FFF2-40B4-BE49-F238E27FC236}">
                        <a16:creationId xmlns:a16="http://schemas.microsoft.com/office/drawing/2014/main" id="{63460518-F405-120A-A6C4-AA4C2DB2F86B}"/>
                      </a:ext>
                    </a:extLst>
                  </p:cNvPr>
                  <p:cNvCxnSpPr/>
                  <p:nvPr/>
                </p:nvCxnSpPr>
                <p:spPr bwMode="auto">
                  <a:xfrm>
                    <a:off x="6230183" y="2769924"/>
                    <a:ext cx="1311544"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9" name="Straight Connector 38">
                    <a:extLst>
                      <a:ext uri="{FF2B5EF4-FFF2-40B4-BE49-F238E27FC236}">
                        <a16:creationId xmlns:a16="http://schemas.microsoft.com/office/drawing/2014/main" id="{A0E174F5-4B64-B1AA-EA2B-33AEA942C1FF}"/>
                      </a:ext>
                    </a:extLst>
                  </p:cNvPr>
                  <p:cNvCxnSpPr/>
                  <p:nvPr/>
                </p:nvCxnSpPr>
                <p:spPr bwMode="auto">
                  <a:xfrm>
                    <a:off x="6230183" y="2937463"/>
                    <a:ext cx="1311544"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28" name="TextBox 27">
                <a:extLst>
                  <a:ext uri="{FF2B5EF4-FFF2-40B4-BE49-F238E27FC236}">
                    <a16:creationId xmlns:a16="http://schemas.microsoft.com/office/drawing/2014/main" id="{BE3C53C7-F979-29C9-A558-C3B297B27ADF}"/>
                  </a:ext>
                </a:extLst>
              </p:cNvPr>
              <p:cNvSpPr txBox="1"/>
              <p:nvPr/>
            </p:nvSpPr>
            <p:spPr>
              <a:xfrm>
                <a:off x="6248552" y="1926954"/>
                <a:ext cx="151766" cy="204593"/>
              </a:xfrm>
              <a:prstGeom prst="rect">
                <a:avLst/>
              </a:prstGeom>
              <a:solidFill>
                <a:schemeClr val="accent6">
                  <a:lumMod val="60000"/>
                  <a:lumOff val="40000"/>
                </a:schemeClr>
              </a:solidFill>
              <a:ln>
                <a:solidFill>
                  <a:schemeClr val="tx1"/>
                </a:solidFill>
              </a:ln>
            </p:spPr>
            <p:txBody>
              <a:bodyPr wrap="square" lIns="0" tIns="45720" rIns="0" bIns="45720" rtlCol="0">
                <a:spAutoFit/>
              </a:bodyPr>
              <a:lstStyle/>
              <a:p>
                <a:pPr algn="ctr"/>
                <a:endParaRPr lang="en-US" sz="900" dirty="0"/>
              </a:p>
            </p:txBody>
          </p:sp>
        </p:grpSp>
      </p:grpSp>
      <p:sp>
        <p:nvSpPr>
          <p:cNvPr id="51" name="TextBox 50">
            <a:extLst>
              <a:ext uri="{FF2B5EF4-FFF2-40B4-BE49-F238E27FC236}">
                <a16:creationId xmlns:a16="http://schemas.microsoft.com/office/drawing/2014/main" id="{791852EE-7BF4-3FE4-E10E-90EEAECDA207}"/>
              </a:ext>
            </a:extLst>
          </p:cNvPr>
          <p:cNvSpPr txBox="1"/>
          <p:nvPr/>
        </p:nvSpPr>
        <p:spPr>
          <a:xfrm>
            <a:off x="5808549" y="2187374"/>
            <a:ext cx="398628" cy="461665"/>
          </a:xfrm>
          <a:prstGeom prst="rect">
            <a:avLst/>
          </a:prstGeom>
          <a:noFill/>
        </p:spPr>
        <p:txBody>
          <a:bodyPr wrap="square" rtlCol="0">
            <a:spAutoFit/>
          </a:bodyPr>
          <a:lstStyle/>
          <a:p>
            <a:r>
              <a:rPr lang="en-US" sz="2400" dirty="0"/>
              <a:t>=</a:t>
            </a:r>
          </a:p>
        </p:txBody>
      </p:sp>
      <p:sp>
        <p:nvSpPr>
          <p:cNvPr id="55" name="TextBox 54">
            <a:extLst>
              <a:ext uri="{FF2B5EF4-FFF2-40B4-BE49-F238E27FC236}">
                <a16:creationId xmlns:a16="http://schemas.microsoft.com/office/drawing/2014/main" id="{2FAFB471-CC89-BC41-EEA8-98A6F200F0D0}"/>
              </a:ext>
            </a:extLst>
          </p:cNvPr>
          <p:cNvSpPr txBox="1"/>
          <p:nvPr/>
        </p:nvSpPr>
        <p:spPr>
          <a:xfrm>
            <a:off x="210317" y="3934420"/>
            <a:ext cx="8732615" cy="923330"/>
          </a:xfrm>
          <a:prstGeom prst="rect">
            <a:avLst/>
          </a:prstGeom>
          <a:noFill/>
        </p:spPr>
        <p:txBody>
          <a:bodyPr wrap="square">
            <a:spAutoFit/>
          </a:bodyPr>
          <a:lstStyle/>
          <a:p>
            <a:r>
              <a:rPr lang="en-US" dirty="0"/>
              <a:t>Each 5x5x1 filter (kernel) iterates 1 channel of the original image (note: </a:t>
            </a:r>
            <a:r>
              <a:rPr lang="en-US" b="1" dirty="0"/>
              <a:t>1 channel</a:t>
            </a:r>
            <a:r>
              <a:rPr lang="en-US" dirty="0"/>
              <a:t>, not all channels), getting the scalar products of every 25 pixel group, giving out a 8x8x1 image. Stacking these images together creates a 8x8x3 image.</a:t>
            </a:r>
          </a:p>
        </p:txBody>
      </p:sp>
    </p:spTree>
    <p:extLst>
      <p:ext uri="{BB962C8B-B14F-4D97-AF65-F5344CB8AC3E}">
        <p14:creationId xmlns:p14="http://schemas.microsoft.com/office/powerpoint/2010/main" val="3555342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87B21-76EC-187A-0BE6-B5EFCCAB7F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9EF602-9DAE-1BEF-B560-0CC1BA836A28}"/>
              </a:ext>
            </a:extLst>
          </p:cNvPr>
          <p:cNvSpPr>
            <a:spLocks noGrp="1"/>
          </p:cNvSpPr>
          <p:nvPr>
            <p:ph type="title"/>
          </p:nvPr>
        </p:nvSpPr>
        <p:spPr/>
        <p:txBody>
          <a:bodyPr/>
          <a:lstStyle/>
          <a:p>
            <a:r>
              <a:rPr lang="en-US" dirty="0"/>
              <a:t>Part 2 — Pointwise Convolution</a:t>
            </a:r>
          </a:p>
        </p:txBody>
      </p:sp>
      <p:sp>
        <p:nvSpPr>
          <p:cNvPr id="3" name="Content Placeholder 2">
            <a:extLst>
              <a:ext uri="{FF2B5EF4-FFF2-40B4-BE49-F238E27FC236}">
                <a16:creationId xmlns:a16="http://schemas.microsoft.com/office/drawing/2014/main" id="{2F39E025-B9FD-BFA1-82CD-6EF97C11DBC9}"/>
              </a:ext>
            </a:extLst>
          </p:cNvPr>
          <p:cNvSpPr>
            <a:spLocks noGrp="1"/>
          </p:cNvSpPr>
          <p:nvPr>
            <p:ph idx="1"/>
          </p:nvPr>
        </p:nvSpPr>
        <p:spPr/>
        <p:txBody>
          <a:bodyPr/>
          <a:lstStyle/>
          <a:p>
            <a:r>
              <a:rPr lang="en-US" dirty="0"/>
              <a:t>Remember, the original convolution transformed a 12x12x3 image to a 8x8x256 image. </a:t>
            </a:r>
          </a:p>
          <a:p>
            <a:r>
              <a:rPr lang="en-US" dirty="0"/>
              <a:t>Currently (see previous slide), the </a:t>
            </a:r>
            <a:r>
              <a:rPr lang="en-US" dirty="0" err="1"/>
              <a:t>depthwise</a:t>
            </a:r>
            <a:r>
              <a:rPr lang="en-US" dirty="0"/>
              <a:t> convolution has transformed the 12x12x3 image to an 8x8x3 image. </a:t>
            </a:r>
          </a:p>
          <a:p>
            <a:r>
              <a:rPr lang="en-US" dirty="0"/>
              <a:t>Now, we need to increase the number of channels of each image.</a:t>
            </a:r>
          </a:p>
          <a:p>
            <a:r>
              <a:rPr lang="en-US" dirty="0"/>
              <a:t>The pointwise convolution is so named because it uses a 1x1 filter (kernel), or a filter (kernel) that iterates through every single point. </a:t>
            </a:r>
          </a:p>
          <a:p>
            <a:r>
              <a:rPr lang="en-US" dirty="0"/>
              <a:t>This filter (kernel) has a depth of however many channels the input image has; in our case, 3. </a:t>
            </a:r>
          </a:p>
          <a:p>
            <a:r>
              <a:rPr lang="en-US" dirty="0"/>
              <a:t>Therefore, we iterate a 1x1x3 kernel through our 8x8x3 image, to get an 8x8x1 image as shown in the next slide.</a:t>
            </a:r>
          </a:p>
        </p:txBody>
      </p:sp>
    </p:spTree>
    <p:extLst>
      <p:ext uri="{BB962C8B-B14F-4D97-AF65-F5344CB8AC3E}">
        <p14:creationId xmlns:p14="http://schemas.microsoft.com/office/powerpoint/2010/main" val="3496873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0DD70-222F-8C3E-C21A-80097A488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ABC470-A168-D219-B218-373F0E52D137}"/>
              </a:ext>
            </a:extLst>
          </p:cNvPr>
          <p:cNvSpPr>
            <a:spLocks noGrp="1"/>
          </p:cNvSpPr>
          <p:nvPr>
            <p:ph type="title"/>
          </p:nvPr>
        </p:nvSpPr>
        <p:spPr>
          <a:noFill/>
        </p:spPr>
        <p:txBody>
          <a:bodyPr/>
          <a:lstStyle/>
          <a:p>
            <a:r>
              <a:rPr lang="en-US" dirty="0"/>
              <a:t>Part 2 — Pointwise Convolution</a:t>
            </a:r>
          </a:p>
        </p:txBody>
      </p:sp>
      <p:sp>
        <p:nvSpPr>
          <p:cNvPr id="251" name="Content Placeholder 250">
            <a:extLst>
              <a:ext uri="{FF2B5EF4-FFF2-40B4-BE49-F238E27FC236}">
                <a16:creationId xmlns:a16="http://schemas.microsoft.com/office/drawing/2014/main" id="{0628128F-0401-0DB9-89C0-87666DC17AD3}"/>
              </a:ext>
            </a:extLst>
          </p:cNvPr>
          <p:cNvSpPr>
            <a:spLocks noGrp="1"/>
          </p:cNvSpPr>
          <p:nvPr>
            <p:ph sz="half" idx="2"/>
          </p:nvPr>
        </p:nvSpPr>
        <p:spPr>
          <a:xfrm>
            <a:off x="244148" y="946388"/>
            <a:ext cx="3839171" cy="2331961"/>
          </a:xfrm>
        </p:spPr>
        <p:txBody>
          <a:bodyPr/>
          <a:lstStyle/>
          <a:p>
            <a:r>
              <a:rPr lang="en-US" dirty="0"/>
              <a:t>The pointwise convolution is so named because it uses a 1x1 filter (kernel), or a filter (kernel) that iterates through every single point. </a:t>
            </a:r>
          </a:p>
          <a:p>
            <a:r>
              <a:rPr lang="en-US" dirty="0"/>
              <a:t>This filter (kernel) has a depth of however many channels the input image has; in our case, 3. </a:t>
            </a:r>
          </a:p>
          <a:p>
            <a:endParaRPr lang="en-US" dirty="0"/>
          </a:p>
        </p:txBody>
      </p:sp>
      <p:sp>
        <p:nvSpPr>
          <p:cNvPr id="252" name="Content Placeholder 251">
            <a:extLst>
              <a:ext uri="{FF2B5EF4-FFF2-40B4-BE49-F238E27FC236}">
                <a16:creationId xmlns:a16="http://schemas.microsoft.com/office/drawing/2014/main" id="{270D24B6-CDDF-473F-769F-BAC290D74F28}"/>
              </a:ext>
            </a:extLst>
          </p:cNvPr>
          <p:cNvSpPr>
            <a:spLocks noGrp="1"/>
          </p:cNvSpPr>
          <p:nvPr>
            <p:ph sz="half" idx="10"/>
          </p:nvPr>
        </p:nvSpPr>
        <p:spPr>
          <a:xfrm>
            <a:off x="230114" y="3809890"/>
            <a:ext cx="8685285" cy="923330"/>
          </a:xfrm>
        </p:spPr>
        <p:txBody>
          <a:bodyPr/>
          <a:lstStyle/>
          <a:p>
            <a:r>
              <a:rPr lang="en-US" dirty="0"/>
              <a:t>Therefore, we iterate a 1x1x3 kernel through our 8x8x3 image, to get an 8x8x1 image as shown in this slide.</a:t>
            </a:r>
          </a:p>
        </p:txBody>
      </p:sp>
      <p:grpSp>
        <p:nvGrpSpPr>
          <p:cNvPr id="250" name="Group 249">
            <a:extLst>
              <a:ext uri="{FF2B5EF4-FFF2-40B4-BE49-F238E27FC236}">
                <a16:creationId xmlns:a16="http://schemas.microsoft.com/office/drawing/2014/main" id="{98F5003A-8790-99C1-0D6B-1F2BC0AA980B}"/>
              </a:ext>
            </a:extLst>
          </p:cNvPr>
          <p:cNvGrpSpPr/>
          <p:nvPr/>
        </p:nvGrpSpPr>
        <p:grpSpPr>
          <a:xfrm>
            <a:off x="4191000" y="895350"/>
            <a:ext cx="4526087" cy="2484363"/>
            <a:chOff x="3070647" y="1200150"/>
            <a:chExt cx="4526087" cy="2484363"/>
          </a:xfrm>
        </p:grpSpPr>
        <p:sp>
          <p:nvSpPr>
            <p:cNvPr id="10" name="TextBox 9">
              <a:extLst>
                <a:ext uri="{FF2B5EF4-FFF2-40B4-BE49-F238E27FC236}">
                  <a16:creationId xmlns:a16="http://schemas.microsoft.com/office/drawing/2014/main" id="{B26B90DF-5EC1-F2A9-1BCC-C973E4274E2B}"/>
                </a:ext>
              </a:extLst>
            </p:cNvPr>
            <p:cNvSpPr txBox="1"/>
            <p:nvPr/>
          </p:nvSpPr>
          <p:spPr>
            <a:xfrm>
              <a:off x="4741098" y="2317755"/>
              <a:ext cx="398628" cy="461665"/>
            </a:xfrm>
            <a:prstGeom prst="rect">
              <a:avLst/>
            </a:prstGeom>
            <a:noFill/>
          </p:spPr>
          <p:txBody>
            <a:bodyPr wrap="square" rtlCol="0">
              <a:spAutoFit/>
            </a:bodyPr>
            <a:lstStyle/>
            <a:p>
              <a:r>
                <a:rPr lang="en-US" sz="2400" dirty="0"/>
                <a:t>*</a:t>
              </a:r>
            </a:p>
          </p:txBody>
        </p:sp>
        <p:sp>
          <p:nvSpPr>
            <p:cNvPr id="11" name="TextBox 10">
              <a:extLst>
                <a:ext uri="{FF2B5EF4-FFF2-40B4-BE49-F238E27FC236}">
                  <a16:creationId xmlns:a16="http://schemas.microsoft.com/office/drawing/2014/main" id="{3BA1457E-4760-B893-5B9B-4B849BE0C578}"/>
                </a:ext>
              </a:extLst>
            </p:cNvPr>
            <p:cNvSpPr txBox="1"/>
            <p:nvPr/>
          </p:nvSpPr>
          <p:spPr>
            <a:xfrm>
              <a:off x="5745842" y="2230014"/>
              <a:ext cx="398628" cy="461665"/>
            </a:xfrm>
            <a:prstGeom prst="rect">
              <a:avLst/>
            </a:prstGeom>
            <a:noFill/>
          </p:spPr>
          <p:txBody>
            <a:bodyPr wrap="square" rtlCol="0">
              <a:spAutoFit/>
            </a:bodyPr>
            <a:lstStyle/>
            <a:p>
              <a:r>
                <a:rPr lang="en-US" sz="2400" dirty="0"/>
                <a:t>=</a:t>
              </a:r>
            </a:p>
          </p:txBody>
        </p:sp>
        <p:grpSp>
          <p:nvGrpSpPr>
            <p:cNvPr id="193" name="Group 192">
              <a:extLst>
                <a:ext uri="{FF2B5EF4-FFF2-40B4-BE49-F238E27FC236}">
                  <a16:creationId xmlns:a16="http://schemas.microsoft.com/office/drawing/2014/main" id="{D05DBDF8-A7BC-70B2-86AF-A8106FCACC67}"/>
                </a:ext>
              </a:extLst>
            </p:cNvPr>
            <p:cNvGrpSpPr/>
            <p:nvPr/>
          </p:nvGrpSpPr>
          <p:grpSpPr>
            <a:xfrm>
              <a:off x="4892076" y="1775464"/>
              <a:ext cx="1101995" cy="1237231"/>
              <a:chOff x="4171541" y="1775464"/>
              <a:chExt cx="1101995" cy="1237231"/>
            </a:xfrm>
          </p:grpSpPr>
          <p:sp>
            <p:nvSpPr>
              <p:cNvPr id="17" name="TextBox 16">
                <a:extLst>
                  <a:ext uri="{FF2B5EF4-FFF2-40B4-BE49-F238E27FC236}">
                    <a16:creationId xmlns:a16="http://schemas.microsoft.com/office/drawing/2014/main" id="{1824714B-87D8-E343-B068-0D39BC687BDC}"/>
                  </a:ext>
                </a:extLst>
              </p:cNvPr>
              <p:cNvSpPr txBox="1"/>
              <p:nvPr/>
            </p:nvSpPr>
            <p:spPr>
              <a:xfrm>
                <a:off x="4171541" y="2643363"/>
                <a:ext cx="1101995" cy="369332"/>
              </a:xfrm>
              <a:prstGeom prst="rect">
                <a:avLst/>
              </a:prstGeom>
              <a:noFill/>
            </p:spPr>
            <p:txBody>
              <a:bodyPr wrap="square" rtlCol="0">
                <a:spAutoFit/>
              </a:bodyPr>
              <a:lstStyle/>
              <a:p>
                <a:r>
                  <a:rPr lang="en-US" dirty="0"/>
                  <a:t>1 x 1 x 3</a:t>
                </a:r>
              </a:p>
            </p:txBody>
          </p:sp>
          <p:sp>
            <p:nvSpPr>
              <p:cNvPr id="19" name="TextBox 18">
                <a:extLst>
                  <a:ext uri="{FF2B5EF4-FFF2-40B4-BE49-F238E27FC236}">
                    <a16:creationId xmlns:a16="http://schemas.microsoft.com/office/drawing/2014/main" id="{E8326464-BE7C-9825-E1C4-3BFA5D835AC0}"/>
                  </a:ext>
                </a:extLst>
              </p:cNvPr>
              <p:cNvSpPr txBox="1"/>
              <p:nvPr/>
            </p:nvSpPr>
            <p:spPr>
              <a:xfrm>
                <a:off x="4387079" y="1775464"/>
                <a:ext cx="725008" cy="369332"/>
              </a:xfrm>
              <a:prstGeom prst="rect">
                <a:avLst/>
              </a:prstGeom>
              <a:noFill/>
            </p:spPr>
            <p:txBody>
              <a:bodyPr wrap="square" rtlCol="0">
                <a:spAutoFit/>
              </a:bodyPr>
              <a:lstStyle/>
              <a:p>
                <a:r>
                  <a:rPr lang="en-US" dirty="0"/>
                  <a:t>Filter</a:t>
                </a:r>
              </a:p>
            </p:txBody>
          </p:sp>
          <p:grpSp>
            <p:nvGrpSpPr>
              <p:cNvPr id="3" name="Group 2">
                <a:extLst>
                  <a:ext uri="{FF2B5EF4-FFF2-40B4-BE49-F238E27FC236}">
                    <a16:creationId xmlns:a16="http://schemas.microsoft.com/office/drawing/2014/main" id="{BCE823E7-556A-27AA-E398-01A12C375FDF}"/>
                  </a:ext>
                </a:extLst>
              </p:cNvPr>
              <p:cNvGrpSpPr/>
              <p:nvPr/>
            </p:nvGrpSpPr>
            <p:grpSpPr>
              <a:xfrm>
                <a:off x="4495800" y="2266950"/>
                <a:ext cx="336116" cy="304800"/>
                <a:chOff x="3903599" y="1270711"/>
                <a:chExt cx="2041356" cy="2298207"/>
              </a:xfrm>
            </p:grpSpPr>
            <p:sp>
              <p:nvSpPr>
                <p:cNvPr id="38" name="Rectangle 37">
                  <a:extLst>
                    <a:ext uri="{FF2B5EF4-FFF2-40B4-BE49-F238E27FC236}">
                      <a16:creationId xmlns:a16="http://schemas.microsoft.com/office/drawing/2014/main" id="{59C8FDE9-98C8-A512-61DF-485A1D3070E1}"/>
                    </a:ext>
                  </a:extLst>
                </p:cNvPr>
                <p:cNvSpPr/>
                <p:nvPr/>
              </p:nvSpPr>
              <p:spPr bwMode="auto">
                <a:xfrm>
                  <a:off x="4944878" y="1270711"/>
                  <a:ext cx="1000077" cy="955467"/>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62" name="Rectangle 161">
                  <a:extLst>
                    <a:ext uri="{FF2B5EF4-FFF2-40B4-BE49-F238E27FC236}">
                      <a16:creationId xmlns:a16="http://schemas.microsoft.com/office/drawing/2014/main" id="{9D5F1A9F-D93B-7D5F-BDC7-2D2FBBA22EAE}"/>
                    </a:ext>
                  </a:extLst>
                </p:cNvPr>
                <p:cNvSpPr/>
                <p:nvPr/>
              </p:nvSpPr>
              <p:spPr bwMode="auto">
                <a:xfrm>
                  <a:off x="4393558" y="1925640"/>
                  <a:ext cx="1000079" cy="955463"/>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74" name="Rectangle 173">
                  <a:extLst>
                    <a:ext uri="{FF2B5EF4-FFF2-40B4-BE49-F238E27FC236}">
                      <a16:creationId xmlns:a16="http://schemas.microsoft.com/office/drawing/2014/main" id="{795AC91E-E922-8162-60BB-C2FC80F292E1}"/>
                    </a:ext>
                  </a:extLst>
                </p:cNvPr>
                <p:cNvSpPr/>
                <p:nvPr/>
              </p:nvSpPr>
              <p:spPr bwMode="auto">
                <a:xfrm>
                  <a:off x="3903599" y="2613458"/>
                  <a:ext cx="1000077" cy="955460"/>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grpSp>
        <p:grpSp>
          <p:nvGrpSpPr>
            <p:cNvPr id="186" name="Group 185">
              <a:extLst>
                <a:ext uri="{FF2B5EF4-FFF2-40B4-BE49-F238E27FC236}">
                  <a16:creationId xmlns:a16="http://schemas.microsoft.com/office/drawing/2014/main" id="{B53D2444-AAB6-4679-5633-79E10197B45E}"/>
                </a:ext>
              </a:extLst>
            </p:cNvPr>
            <p:cNvGrpSpPr/>
            <p:nvPr/>
          </p:nvGrpSpPr>
          <p:grpSpPr>
            <a:xfrm>
              <a:off x="3070647" y="1352550"/>
              <a:ext cx="1537510" cy="2331963"/>
              <a:chOff x="1438357" y="1578152"/>
              <a:chExt cx="1537510" cy="2331963"/>
            </a:xfrm>
          </p:grpSpPr>
          <p:sp>
            <p:nvSpPr>
              <p:cNvPr id="6" name="TextBox 5">
                <a:extLst>
                  <a:ext uri="{FF2B5EF4-FFF2-40B4-BE49-F238E27FC236}">
                    <a16:creationId xmlns:a16="http://schemas.microsoft.com/office/drawing/2014/main" id="{E2469EE5-662A-8985-BF6D-39605DE5D8A6}"/>
                  </a:ext>
                </a:extLst>
              </p:cNvPr>
              <p:cNvSpPr txBox="1"/>
              <p:nvPr/>
            </p:nvSpPr>
            <p:spPr>
              <a:xfrm>
                <a:off x="1494845" y="1578152"/>
                <a:ext cx="1424534" cy="369332"/>
              </a:xfrm>
              <a:prstGeom prst="rect">
                <a:avLst/>
              </a:prstGeom>
              <a:noFill/>
            </p:spPr>
            <p:txBody>
              <a:bodyPr wrap="square" rtlCol="0">
                <a:spAutoFit/>
              </a:bodyPr>
              <a:lstStyle/>
              <a:p>
                <a:pPr algn="ctr"/>
                <a:r>
                  <a:rPr lang="en-US" dirty="0"/>
                  <a:t>Image</a:t>
                </a:r>
              </a:p>
            </p:txBody>
          </p:sp>
          <p:sp>
            <p:nvSpPr>
              <p:cNvPr id="7" name="TextBox 6">
                <a:extLst>
                  <a:ext uri="{FF2B5EF4-FFF2-40B4-BE49-F238E27FC236}">
                    <a16:creationId xmlns:a16="http://schemas.microsoft.com/office/drawing/2014/main" id="{B30DCE1F-553B-163F-6515-DB67B47A90F4}"/>
                  </a:ext>
                </a:extLst>
              </p:cNvPr>
              <p:cNvSpPr txBox="1"/>
              <p:nvPr/>
            </p:nvSpPr>
            <p:spPr>
              <a:xfrm>
                <a:off x="1601680" y="3540783"/>
                <a:ext cx="1113384" cy="369332"/>
              </a:xfrm>
              <a:prstGeom prst="rect">
                <a:avLst/>
              </a:prstGeom>
              <a:noFill/>
            </p:spPr>
            <p:txBody>
              <a:bodyPr wrap="square" rtlCol="0">
                <a:spAutoFit/>
              </a:bodyPr>
              <a:lstStyle/>
              <a:p>
                <a:r>
                  <a:rPr lang="en-US" dirty="0"/>
                  <a:t>8 x 8 x 3</a:t>
                </a:r>
              </a:p>
            </p:txBody>
          </p:sp>
          <p:grpSp>
            <p:nvGrpSpPr>
              <p:cNvPr id="156" name="Group 155">
                <a:extLst>
                  <a:ext uri="{FF2B5EF4-FFF2-40B4-BE49-F238E27FC236}">
                    <a16:creationId xmlns:a16="http://schemas.microsoft.com/office/drawing/2014/main" id="{4A516E3E-D600-39B2-8835-CB7B4C465950}"/>
                  </a:ext>
                </a:extLst>
              </p:cNvPr>
              <p:cNvGrpSpPr/>
              <p:nvPr/>
            </p:nvGrpSpPr>
            <p:grpSpPr>
              <a:xfrm>
                <a:off x="1438357" y="1960130"/>
                <a:ext cx="1537510" cy="1500367"/>
                <a:chOff x="1381869" y="1970752"/>
                <a:chExt cx="1537510" cy="1500367"/>
              </a:xfrm>
            </p:grpSpPr>
            <p:grpSp>
              <p:nvGrpSpPr>
                <p:cNvPr id="112" name="Group 111">
                  <a:extLst>
                    <a:ext uri="{FF2B5EF4-FFF2-40B4-BE49-F238E27FC236}">
                      <a16:creationId xmlns:a16="http://schemas.microsoft.com/office/drawing/2014/main" id="{32501E4B-1D57-2843-77AD-920D07F8789F}"/>
                    </a:ext>
                  </a:extLst>
                </p:cNvPr>
                <p:cNvGrpSpPr/>
                <p:nvPr/>
              </p:nvGrpSpPr>
              <p:grpSpPr>
                <a:xfrm>
                  <a:off x="1609725" y="1970752"/>
                  <a:ext cx="1309654" cy="1250850"/>
                  <a:chOff x="1609725" y="1970752"/>
                  <a:chExt cx="1309654" cy="1250850"/>
                </a:xfrm>
              </p:grpSpPr>
              <p:grpSp>
                <p:nvGrpSpPr>
                  <p:cNvPr id="63" name="Group 62">
                    <a:extLst>
                      <a:ext uri="{FF2B5EF4-FFF2-40B4-BE49-F238E27FC236}">
                        <a16:creationId xmlns:a16="http://schemas.microsoft.com/office/drawing/2014/main" id="{C4BF7809-2A8D-6080-A511-E69C2762DD1F}"/>
                      </a:ext>
                    </a:extLst>
                  </p:cNvPr>
                  <p:cNvGrpSpPr/>
                  <p:nvPr/>
                </p:nvGrpSpPr>
                <p:grpSpPr>
                  <a:xfrm>
                    <a:off x="1609725" y="1983321"/>
                    <a:ext cx="1309654" cy="1238281"/>
                    <a:chOff x="1609725" y="1983322"/>
                    <a:chExt cx="1486242" cy="1196512"/>
                  </a:xfrm>
                  <a:solidFill>
                    <a:srgbClr val="0070C0"/>
                  </a:solidFill>
                </p:grpSpPr>
                <p:sp>
                  <p:nvSpPr>
                    <p:cNvPr id="13" name="Rectangle 12">
                      <a:extLst>
                        <a:ext uri="{FF2B5EF4-FFF2-40B4-BE49-F238E27FC236}">
                          <a16:creationId xmlns:a16="http://schemas.microsoft.com/office/drawing/2014/main" id="{BC778CC5-EF72-896B-01B5-48BA7DBC78BB}"/>
                        </a:ext>
                      </a:extLst>
                    </p:cNvPr>
                    <p:cNvSpPr/>
                    <p:nvPr/>
                  </p:nvSpPr>
                  <p:spPr bwMode="auto">
                    <a:xfrm>
                      <a:off x="1617134" y="1983322"/>
                      <a:ext cx="1478833" cy="1196512"/>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32" name="Group 31">
                      <a:extLst>
                        <a:ext uri="{FF2B5EF4-FFF2-40B4-BE49-F238E27FC236}">
                          <a16:creationId xmlns:a16="http://schemas.microsoft.com/office/drawing/2014/main" id="{D1CEA1CF-5298-0437-1145-ABB4202122B4}"/>
                        </a:ext>
                      </a:extLst>
                    </p:cNvPr>
                    <p:cNvGrpSpPr/>
                    <p:nvPr/>
                  </p:nvGrpSpPr>
                  <p:grpSpPr>
                    <a:xfrm>
                      <a:off x="1812379" y="1990129"/>
                      <a:ext cx="1111148" cy="1170752"/>
                      <a:chOff x="1812379" y="1990129"/>
                      <a:chExt cx="1111148" cy="1170752"/>
                    </a:xfrm>
                    <a:grpFill/>
                  </p:grpSpPr>
                  <p:cxnSp>
                    <p:nvCxnSpPr>
                      <p:cNvPr id="25" name="Straight Connector 24">
                        <a:extLst>
                          <a:ext uri="{FF2B5EF4-FFF2-40B4-BE49-F238E27FC236}">
                            <a16:creationId xmlns:a16="http://schemas.microsoft.com/office/drawing/2014/main" id="{8BA5D29E-C950-173E-60F9-CB32D7B055F1}"/>
                          </a:ext>
                        </a:extLst>
                      </p:cNvPr>
                      <p:cNvCxnSpPr>
                        <a:cxnSpLocks/>
                      </p:cNvCxnSpPr>
                      <p:nvPr/>
                    </p:nvCxnSpPr>
                    <p:spPr bwMode="auto">
                      <a:xfrm rot="5400000">
                        <a:off x="1597385"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6" name="Straight Connector 25">
                        <a:extLst>
                          <a:ext uri="{FF2B5EF4-FFF2-40B4-BE49-F238E27FC236}">
                            <a16:creationId xmlns:a16="http://schemas.microsoft.com/office/drawing/2014/main" id="{FA295970-62F0-CD04-F05B-3D708789BEFD}"/>
                          </a:ext>
                        </a:extLst>
                      </p:cNvPr>
                      <p:cNvCxnSpPr>
                        <a:cxnSpLocks/>
                      </p:cNvCxnSpPr>
                      <p:nvPr/>
                    </p:nvCxnSpPr>
                    <p:spPr bwMode="auto">
                      <a:xfrm rot="5400000">
                        <a:off x="1412194"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7" name="Straight Connector 26">
                        <a:extLst>
                          <a:ext uri="{FF2B5EF4-FFF2-40B4-BE49-F238E27FC236}">
                            <a16:creationId xmlns:a16="http://schemas.microsoft.com/office/drawing/2014/main" id="{984C45A6-E60C-F085-7712-3C08FBBC4226}"/>
                          </a:ext>
                        </a:extLst>
                      </p:cNvPr>
                      <p:cNvCxnSpPr>
                        <a:cxnSpLocks/>
                      </p:cNvCxnSpPr>
                      <p:nvPr/>
                    </p:nvCxnSpPr>
                    <p:spPr bwMode="auto">
                      <a:xfrm rot="5400000">
                        <a:off x="1227003"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8" name="Straight Connector 27">
                        <a:extLst>
                          <a:ext uri="{FF2B5EF4-FFF2-40B4-BE49-F238E27FC236}">
                            <a16:creationId xmlns:a16="http://schemas.microsoft.com/office/drawing/2014/main" id="{B0E6B31F-564B-CDA3-21E3-E33DA09A175C}"/>
                          </a:ext>
                        </a:extLst>
                      </p:cNvPr>
                      <p:cNvCxnSpPr>
                        <a:cxnSpLocks/>
                      </p:cNvCxnSpPr>
                      <p:nvPr/>
                    </p:nvCxnSpPr>
                    <p:spPr bwMode="auto">
                      <a:xfrm rot="5400000">
                        <a:off x="2338151"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9" name="Straight Connector 28">
                        <a:extLst>
                          <a:ext uri="{FF2B5EF4-FFF2-40B4-BE49-F238E27FC236}">
                            <a16:creationId xmlns:a16="http://schemas.microsoft.com/office/drawing/2014/main" id="{62EE64D5-424E-6275-21F5-B6EF12F5EA9E}"/>
                          </a:ext>
                        </a:extLst>
                      </p:cNvPr>
                      <p:cNvCxnSpPr>
                        <a:cxnSpLocks/>
                      </p:cNvCxnSpPr>
                      <p:nvPr/>
                    </p:nvCxnSpPr>
                    <p:spPr bwMode="auto">
                      <a:xfrm rot="5400000">
                        <a:off x="1967767"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0" name="Straight Connector 29">
                        <a:extLst>
                          <a:ext uri="{FF2B5EF4-FFF2-40B4-BE49-F238E27FC236}">
                            <a16:creationId xmlns:a16="http://schemas.microsoft.com/office/drawing/2014/main" id="{760C0DF2-B59A-8A35-5265-8A20C4FAEE95}"/>
                          </a:ext>
                        </a:extLst>
                      </p:cNvPr>
                      <p:cNvCxnSpPr>
                        <a:cxnSpLocks/>
                      </p:cNvCxnSpPr>
                      <p:nvPr/>
                    </p:nvCxnSpPr>
                    <p:spPr bwMode="auto">
                      <a:xfrm rot="5400000">
                        <a:off x="1782576"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1" name="Straight Connector 30">
                        <a:extLst>
                          <a:ext uri="{FF2B5EF4-FFF2-40B4-BE49-F238E27FC236}">
                            <a16:creationId xmlns:a16="http://schemas.microsoft.com/office/drawing/2014/main" id="{3BBF99B2-4E7A-6BFF-0D15-BC0C87F7CC49}"/>
                          </a:ext>
                        </a:extLst>
                      </p:cNvPr>
                      <p:cNvCxnSpPr>
                        <a:cxnSpLocks/>
                      </p:cNvCxnSpPr>
                      <p:nvPr/>
                    </p:nvCxnSpPr>
                    <p:spPr bwMode="auto">
                      <a:xfrm rot="5400000">
                        <a:off x="2152958"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34" name="Group 33">
                      <a:extLst>
                        <a:ext uri="{FF2B5EF4-FFF2-40B4-BE49-F238E27FC236}">
                          <a16:creationId xmlns:a16="http://schemas.microsoft.com/office/drawing/2014/main" id="{F154FC6C-F973-249F-676F-DF2993DB46D3}"/>
                        </a:ext>
                      </a:extLst>
                    </p:cNvPr>
                    <p:cNvGrpSpPr/>
                    <p:nvPr/>
                  </p:nvGrpSpPr>
                  <p:grpSpPr>
                    <a:xfrm>
                      <a:off x="1609725" y="2162426"/>
                      <a:ext cx="1478833" cy="862574"/>
                      <a:chOff x="1600200" y="2162426"/>
                      <a:chExt cx="1478833" cy="862574"/>
                    </a:xfrm>
                    <a:grpFill/>
                  </p:grpSpPr>
                  <p:cxnSp>
                    <p:nvCxnSpPr>
                      <p:cNvPr id="18" name="Straight Connector 17">
                        <a:extLst>
                          <a:ext uri="{FF2B5EF4-FFF2-40B4-BE49-F238E27FC236}">
                            <a16:creationId xmlns:a16="http://schemas.microsoft.com/office/drawing/2014/main" id="{0A5A4D7F-0667-043E-9D53-EC4D1DE8430A}"/>
                          </a:ext>
                        </a:extLst>
                      </p:cNvPr>
                      <p:cNvCxnSpPr>
                        <a:cxnSpLocks/>
                      </p:cNvCxnSpPr>
                      <p:nvPr/>
                    </p:nvCxnSpPr>
                    <p:spPr bwMode="auto">
                      <a:xfrm>
                        <a:off x="1600200" y="2162426"/>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 name="Straight Connector 19">
                        <a:extLst>
                          <a:ext uri="{FF2B5EF4-FFF2-40B4-BE49-F238E27FC236}">
                            <a16:creationId xmlns:a16="http://schemas.microsoft.com/office/drawing/2014/main" id="{5DB5851E-0D87-29E4-A941-AB840476842F}"/>
                          </a:ext>
                        </a:extLst>
                      </p:cNvPr>
                      <p:cNvCxnSpPr>
                        <a:cxnSpLocks/>
                      </p:cNvCxnSpPr>
                      <p:nvPr/>
                    </p:nvCxnSpPr>
                    <p:spPr bwMode="auto">
                      <a:xfrm>
                        <a:off x="1600200" y="2306188"/>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 name="Straight Connector 20">
                        <a:extLst>
                          <a:ext uri="{FF2B5EF4-FFF2-40B4-BE49-F238E27FC236}">
                            <a16:creationId xmlns:a16="http://schemas.microsoft.com/office/drawing/2014/main" id="{3D79DA4E-D130-F740-DAD2-28DBB492EF03}"/>
                          </a:ext>
                        </a:extLst>
                      </p:cNvPr>
                      <p:cNvCxnSpPr>
                        <a:cxnSpLocks/>
                      </p:cNvCxnSpPr>
                      <p:nvPr/>
                    </p:nvCxnSpPr>
                    <p:spPr bwMode="auto">
                      <a:xfrm>
                        <a:off x="1600200" y="2449950"/>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 name="Straight Connector 21">
                        <a:extLst>
                          <a:ext uri="{FF2B5EF4-FFF2-40B4-BE49-F238E27FC236}">
                            <a16:creationId xmlns:a16="http://schemas.microsoft.com/office/drawing/2014/main" id="{FBD8BC63-8D70-0F72-48F9-AD00E979F6D6}"/>
                          </a:ext>
                        </a:extLst>
                      </p:cNvPr>
                      <p:cNvCxnSpPr>
                        <a:cxnSpLocks/>
                      </p:cNvCxnSpPr>
                      <p:nvPr/>
                    </p:nvCxnSpPr>
                    <p:spPr bwMode="auto">
                      <a:xfrm>
                        <a:off x="1600200" y="2593712"/>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3" name="Straight Connector 22">
                        <a:extLst>
                          <a:ext uri="{FF2B5EF4-FFF2-40B4-BE49-F238E27FC236}">
                            <a16:creationId xmlns:a16="http://schemas.microsoft.com/office/drawing/2014/main" id="{44997786-6BE2-BB89-3409-DC95269A358A}"/>
                          </a:ext>
                        </a:extLst>
                      </p:cNvPr>
                      <p:cNvCxnSpPr>
                        <a:cxnSpLocks/>
                      </p:cNvCxnSpPr>
                      <p:nvPr/>
                    </p:nvCxnSpPr>
                    <p:spPr bwMode="auto">
                      <a:xfrm>
                        <a:off x="1600200" y="2737474"/>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4" name="Straight Connector 23">
                        <a:extLst>
                          <a:ext uri="{FF2B5EF4-FFF2-40B4-BE49-F238E27FC236}">
                            <a16:creationId xmlns:a16="http://schemas.microsoft.com/office/drawing/2014/main" id="{16126107-05A3-7352-B422-C44E2176D4C7}"/>
                          </a:ext>
                        </a:extLst>
                      </p:cNvPr>
                      <p:cNvCxnSpPr>
                        <a:cxnSpLocks/>
                      </p:cNvCxnSpPr>
                      <p:nvPr/>
                    </p:nvCxnSpPr>
                    <p:spPr bwMode="auto">
                      <a:xfrm>
                        <a:off x="1600200" y="3025000"/>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3" name="Straight Connector 32">
                        <a:extLst>
                          <a:ext uri="{FF2B5EF4-FFF2-40B4-BE49-F238E27FC236}">
                            <a16:creationId xmlns:a16="http://schemas.microsoft.com/office/drawing/2014/main" id="{EF49BC23-14D9-66A2-28EB-29E3B9500129}"/>
                          </a:ext>
                        </a:extLst>
                      </p:cNvPr>
                      <p:cNvCxnSpPr>
                        <a:cxnSpLocks/>
                      </p:cNvCxnSpPr>
                      <p:nvPr/>
                    </p:nvCxnSpPr>
                    <p:spPr bwMode="auto">
                      <a:xfrm>
                        <a:off x="1600200" y="2881236"/>
                        <a:ext cx="1478833"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9" name="TextBox 8">
                    <a:extLst>
                      <a:ext uri="{FF2B5EF4-FFF2-40B4-BE49-F238E27FC236}">
                        <a16:creationId xmlns:a16="http://schemas.microsoft.com/office/drawing/2014/main" id="{930CFEC8-F410-DB79-3A65-3E94210B5FC6}"/>
                      </a:ext>
                    </a:extLst>
                  </p:cNvPr>
                  <p:cNvSpPr txBox="1"/>
                  <p:nvPr/>
                </p:nvSpPr>
                <p:spPr>
                  <a:xfrm>
                    <a:off x="1612069" y="1970752"/>
                    <a:ext cx="186265" cy="184822"/>
                  </a:xfrm>
                  <a:prstGeom prst="rect">
                    <a:avLst/>
                  </a:prstGeom>
                  <a:solidFill>
                    <a:schemeClr val="accent6">
                      <a:lumMod val="60000"/>
                      <a:lumOff val="40000"/>
                    </a:schemeClr>
                  </a:solidFill>
                  <a:ln>
                    <a:solidFill>
                      <a:schemeClr val="tx1"/>
                    </a:solidFill>
                  </a:ln>
                </p:spPr>
                <p:txBody>
                  <a:bodyPr wrap="square" lIns="0" tIns="45720" rIns="0" bIns="45720" rtlCol="0">
                    <a:spAutoFit/>
                  </a:bodyPr>
                  <a:lstStyle/>
                  <a:p>
                    <a:pPr algn="ctr"/>
                    <a:endParaRPr lang="en-US" sz="900" dirty="0"/>
                  </a:p>
                </p:txBody>
              </p:sp>
            </p:grpSp>
            <p:grpSp>
              <p:nvGrpSpPr>
                <p:cNvPr id="114" name="Group 113">
                  <a:extLst>
                    <a:ext uri="{FF2B5EF4-FFF2-40B4-BE49-F238E27FC236}">
                      <a16:creationId xmlns:a16="http://schemas.microsoft.com/office/drawing/2014/main" id="{F25E2F26-1575-6C1A-1506-2B4300D0838F}"/>
                    </a:ext>
                  </a:extLst>
                </p:cNvPr>
                <p:cNvGrpSpPr/>
                <p:nvPr/>
              </p:nvGrpSpPr>
              <p:grpSpPr>
                <a:xfrm>
                  <a:off x="1487221" y="2095646"/>
                  <a:ext cx="1309654" cy="1241269"/>
                  <a:chOff x="3038016" y="3591235"/>
                  <a:chExt cx="1309654" cy="1241269"/>
                </a:xfrm>
              </p:grpSpPr>
              <p:grpSp>
                <p:nvGrpSpPr>
                  <p:cNvPr id="75" name="Group 74">
                    <a:extLst>
                      <a:ext uri="{FF2B5EF4-FFF2-40B4-BE49-F238E27FC236}">
                        <a16:creationId xmlns:a16="http://schemas.microsoft.com/office/drawing/2014/main" id="{658FCC6C-A88D-9422-7489-A4589497316E}"/>
                      </a:ext>
                    </a:extLst>
                  </p:cNvPr>
                  <p:cNvGrpSpPr/>
                  <p:nvPr/>
                </p:nvGrpSpPr>
                <p:grpSpPr>
                  <a:xfrm>
                    <a:off x="3038016" y="3594223"/>
                    <a:ext cx="1309654" cy="1238281"/>
                    <a:chOff x="1609725" y="1983322"/>
                    <a:chExt cx="1486242" cy="1196512"/>
                  </a:xfrm>
                  <a:solidFill>
                    <a:srgbClr val="00B050"/>
                  </a:solidFill>
                </p:grpSpPr>
                <p:sp>
                  <p:nvSpPr>
                    <p:cNvPr id="76" name="Rectangle 75">
                      <a:extLst>
                        <a:ext uri="{FF2B5EF4-FFF2-40B4-BE49-F238E27FC236}">
                          <a16:creationId xmlns:a16="http://schemas.microsoft.com/office/drawing/2014/main" id="{B15EB43C-9709-FD7C-1F55-8E7AAF863A44}"/>
                        </a:ext>
                      </a:extLst>
                    </p:cNvPr>
                    <p:cNvSpPr/>
                    <p:nvPr/>
                  </p:nvSpPr>
                  <p:spPr bwMode="auto">
                    <a:xfrm>
                      <a:off x="1617134" y="1983322"/>
                      <a:ext cx="1478833" cy="1196512"/>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77" name="Group 76">
                      <a:extLst>
                        <a:ext uri="{FF2B5EF4-FFF2-40B4-BE49-F238E27FC236}">
                          <a16:creationId xmlns:a16="http://schemas.microsoft.com/office/drawing/2014/main" id="{33E72594-4F8E-BD57-38E2-CC297497F917}"/>
                        </a:ext>
                      </a:extLst>
                    </p:cNvPr>
                    <p:cNvGrpSpPr/>
                    <p:nvPr/>
                  </p:nvGrpSpPr>
                  <p:grpSpPr>
                    <a:xfrm>
                      <a:off x="1812379" y="1990129"/>
                      <a:ext cx="1111148" cy="1170752"/>
                      <a:chOff x="1812379" y="1990129"/>
                      <a:chExt cx="1111148" cy="1170752"/>
                    </a:xfrm>
                    <a:grpFill/>
                  </p:grpSpPr>
                  <p:cxnSp>
                    <p:nvCxnSpPr>
                      <p:cNvPr id="86" name="Straight Connector 85">
                        <a:extLst>
                          <a:ext uri="{FF2B5EF4-FFF2-40B4-BE49-F238E27FC236}">
                            <a16:creationId xmlns:a16="http://schemas.microsoft.com/office/drawing/2014/main" id="{49B63231-1FA2-6180-6329-6C0F23972454}"/>
                          </a:ext>
                        </a:extLst>
                      </p:cNvPr>
                      <p:cNvCxnSpPr>
                        <a:cxnSpLocks/>
                      </p:cNvCxnSpPr>
                      <p:nvPr/>
                    </p:nvCxnSpPr>
                    <p:spPr bwMode="auto">
                      <a:xfrm rot="5400000">
                        <a:off x="1597385"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7" name="Straight Connector 86">
                        <a:extLst>
                          <a:ext uri="{FF2B5EF4-FFF2-40B4-BE49-F238E27FC236}">
                            <a16:creationId xmlns:a16="http://schemas.microsoft.com/office/drawing/2014/main" id="{AF48D5D3-EE21-3CB8-A89F-F7137FE52E88}"/>
                          </a:ext>
                        </a:extLst>
                      </p:cNvPr>
                      <p:cNvCxnSpPr>
                        <a:cxnSpLocks/>
                      </p:cNvCxnSpPr>
                      <p:nvPr/>
                    </p:nvCxnSpPr>
                    <p:spPr bwMode="auto">
                      <a:xfrm rot="5400000">
                        <a:off x="1412194"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8" name="Straight Connector 87">
                        <a:extLst>
                          <a:ext uri="{FF2B5EF4-FFF2-40B4-BE49-F238E27FC236}">
                            <a16:creationId xmlns:a16="http://schemas.microsoft.com/office/drawing/2014/main" id="{5C36119A-A4D0-D0AB-7CFD-8EF22F0714F3}"/>
                          </a:ext>
                        </a:extLst>
                      </p:cNvPr>
                      <p:cNvCxnSpPr>
                        <a:cxnSpLocks/>
                      </p:cNvCxnSpPr>
                      <p:nvPr/>
                    </p:nvCxnSpPr>
                    <p:spPr bwMode="auto">
                      <a:xfrm rot="5400000">
                        <a:off x="1227003"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9" name="Straight Connector 88">
                        <a:extLst>
                          <a:ext uri="{FF2B5EF4-FFF2-40B4-BE49-F238E27FC236}">
                            <a16:creationId xmlns:a16="http://schemas.microsoft.com/office/drawing/2014/main" id="{FC9A4391-44FB-F2EC-48FC-C542E4BAD731}"/>
                          </a:ext>
                        </a:extLst>
                      </p:cNvPr>
                      <p:cNvCxnSpPr>
                        <a:cxnSpLocks/>
                      </p:cNvCxnSpPr>
                      <p:nvPr/>
                    </p:nvCxnSpPr>
                    <p:spPr bwMode="auto">
                      <a:xfrm rot="5400000">
                        <a:off x="2338151"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0" name="Straight Connector 89">
                        <a:extLst>
                          <a:ext uri="{FF2B5EF4-FFF2-40B4-BE49-F238E27FC236}">
                            <a16:creationId xmlns:a16="http://schemas.microsoft.com/office/drawing/2014/main" id="{A533E595-6F53-3EE5-AD46-8D5B2AC8B5F5}"/>
                          </a:ext>
                        </a:extLst>
                      </p:cNvPr>
                      <p:cNvCxnSpPr>
                        <a:cxnSpLocks/>
                      </p:cNvCxnSpPr>
                      <p:nvPr/>
                    </p:nvCxnSpPr>
                    <p:spPr bwMode="auto">
                      <a:xfrm rot="5400000">
                        <a:off x="1967767"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1" name="Straight Connector 90">
                        <a:extLst>
                          <a:ext uri="{FF2B5EF4-FFF2-40B4-BE49-F238E27FC236}">
                            <a16:creationId xmlns:a16="http://schemas.microsoft.com/office/drawing/2014/main" id="{B43F51FF-D54E-57E7-F1A9-F467B91F167E}"/>
                          </a:ext>
                        </a:extLst>
                      </p:cNvPr>
                      <p:cNvCxnSpPr>
                        <a:cxnSpLocks/>
                      </p:cNvCxnSpPr>
                      <p:nvPr/>
                    </p:nvCxnSpPr>
                    <p:spPr bwMode="auto">
                      <a:xfrm rot="5400000">
                        <a:off x="1782576"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2" name="Straight Connector 91">
                        <a:extLst>
                          <a:ext uri="{FF2B5EF4-FFF2-40B4-BE49-F238E27FC236}">
                            <a16:creationId xmlns:a16="http://schemas.microsoft.com/office/drawing/2014/main" id="{C2884520-EBE0-9A7E-C192-BE98FD1694AD}"/>
                          </a:ext>
                        </a:extLst>
                      </p:cNvPr>
                      <p:cNvCxnSpPr>
                        <a:cxnSpLocks/>
                      </p:cNvCxnSpPr>
                      <p:nvPr/>
                    </p:nvCxnSpPr>
                    <p:spPr bwMode="auto">
                      <a:xfrm rot="5400000">
                        <a:off x="2152958"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78" name="Group 77">
                      <a:extLst>
                        <a:ext uri="{FF2B5EF4-FFF2-40B4-BE49-F238E27FC236}">
                          <a16:creationId xmlns:a16="http://schemas.microsoft.com/office/drawing/2014/main" id="{9F77B7F6-2CC8-1373-F1C5-4E4D880DB995}"/>
                        </a:ext>
                      </a:extLst>
                    </p:cNvPr>
                    <p:cNvGrpSpPr/>
                    <p:nvPr/>
                  </p:nvGrpSpPr>
                  <p:grpSpPr>
                    <a:xfrm>
                      <a:off x="1609725" y="2162426"/>
                      <a:ext cx="1478833" cy="862574"/>
                      <a:chOff x="1600200" y="2162426"/>
                      <a:chExt cx="1478833" cy="862574"/>
                    </a:xfrm>
                    <a:grpFill/>
                  </p:grpSpPr>
                  <p:cxnSp>
                    <p:nvCxnSpPr>
                      <p:cNvPr id="79" name="Straight Connector 78">
                        <a:extLst>
                          <a:ext uri="{FF2B5EF4-FFF2-40B4-BE49-F238E27FC236}">
                            <a16:creationId xmlns:a16="http://schemas.microsoft.com/office/drawing/2014/main" id="{6E6DD908-0F5F-A921-5400-4D1A3963734D}"/>
                          </a:ext>
                        </a:extLst>
                      </p:cNvPr>
                      <p:cNvCxnSpPr>
                        <a:cxnSpLocks/>
                      </p:cNvCxnSpPr>
                      <p:nvPr/>
                    </p:nvCxnSpPr>
                    <p:spPr bwMode="auto">
                      <a:xfrm>
                        <a:off x="1600200" y="2162426"/>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0" name="Straight Connector 79">
                        <a:extLst>
                          <a:ext uri="{FF2B5EF4-FFF2-40B4-BE49-F238E27FC236}">
                            <a16:creationId xmlns:a16="http://schemas.microsoft.com/office/drawing/2014/main" id="{05CD943D-A2C7-25D6-220D-20EDB0B1578D}"/>
                          </a:ext>
                        </a:extLst>
                      </p:cNvPr>
                      <p:cNvCxnSpPr>
                        <a:cxnSpLocks/>
                      </p:cNvCxnSpPr>
                      <p:nvPr/>
                    </p:nvCxnSpPr>
                    <p:spPr bwMode="auto">
                      <a:xfrm>
                        <a:off x="1600200" y="2306188"/>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1" name="Straight Connector 80">
                        <a:extLst>
                          <a:ext uri="{FF2B5EF4-FFF2-40B4-BE49-F238E27FC236}">
                            <a16:creationId xmlns:a16="http://schemas.microsoft.com/office/drawing/2014/main" id="{CA40BCFB-F643-30B5-BDC7-8D89FC7C2A21}"/>
                          </a:ext>
                        </a:extLst>
                      </p:cNvPr>
                      <p:cNvCxnSpPr>
                        <a:cxnSpLocks/>
                      </p:cNvCxnSpPr>
                      <p:nvPr/>
                    </p:nvCxnSpPr>
                    <p:spPr bwMode="auto">
                      <a:xfrm>
                        <a:off x="1600200" y="2449950"/>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2" name="Straight Connector 81">
                        <a:extLst>
                          <a:ext uri="{FF2B5EF4-FFF2-40B4-BE49-F238E27FC236}">
                            <a16:creationId xmlns:a16="http://schemas.microsoft.com/office/drawing/2014/main" id="{6E622593-C9A0-947A-0329-C40302C9B35C}"/>
                          </a:ext>
                        </a:extLst>
                      </p:cNvPr>
                      <p:cNvCxnSpPr>
                        <a:cxnSpLocks/>
                      </p:cNvCxnSpPr>
                      <p:nvPr/>
                    </p:nvCxnSpPr>
                    <p:spPr bwMode="auto">
                      <a:xfrm>
                        <a:off x="1600200" y="2593712"/>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3" name="Straight Connector 82">
                        <a:extLst>
                          <a:ext uri="{FF2B5EF4-FFF2-40B4-BE49-F238E27FC236}">
                            <a16:creationId xmlns:a16="http://schemas.microsoft.com/office/drawing/2014/main" id="{63FB4974-2287-ABF0-70AC-B0F41AF8475B}"/>
                          </a:ext>
                        </a:extLst>
                      </p:cNvPr>
                      <p:cNvCxnSpPr>
                        <a:cxnSpLocks/>
                      </p:cNvCxnSpPr>
                      <p:nvPr/>
                    </p:nvCxnSpPr>
                    <p:spPr bwMode="auto">
                      <a:xfrm>
                        <a:off x="1600200" y="2737474"/>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4" name="Straight Connector 83">
                        <a:extLst>
                          <a:ext uri="{FF2B5EF4-FFF2-40B4-BE49-F238E27FC236}">
                            <a16:creationId xmlns:a16="http://schemas.microsoft.com/office/drawing/2014/main" id="{BD50F187-EC27-CF91-BA30-84C34013011F}"/>
                          </a:ext>
                        </a:extLst>
                      </p:cNvPr>
                      <p:cNvCxnSpPr>
                        <a:cxnSpLocks/>
                      </p:cNvCxnSpPr>
                      <p:nvPr/>
                    </p:nvCxnSpPr>
                    <p:spPr bwMode="auto">
                      <a:xfrm>
                        <a:off x="1600200" y="3025000"/>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5" name="Straight Connector 84">
                        <a:extLst>
                          <a:ext uri="{FF2B5EF4-FFF2-40B4-BE49-F238E27FC236}">
                            <a16:creationId xmlns:a16="http://schemas.microsoft.com/office/drawing/2014/main" id="{5A91F079-45CE-302E-6DD8-712EFABC7ADA}"/>
                          </a:ext>
                        </a:extLst>
                      </p:cNvPr>
                      <p:cNvCxnSpPr>
                        <a:cxnSpLocks/>
                      </p:cNvCxnSpPr>
                      <p:nvPr/>
                    </p:nvCxnSpPr>
                    <p:spPr bwMode="auto">
                      <a:xfrm>
                        <a:off x="1600200" y="2881236"/>
                        <a:ext cx="1478833"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64" name="TextBox 63">
                    <a:extLst>
                      <a:ext uri="{FF2B5EF4-FFF2-40B4-BE49-F238E27FC236}">
                        <a16:creationId xmlns:a16="http://schemas.microsoft.com/office/drawing/2014/main" id="{A056E56D-6BC7-6380-9661-048EA4C7D88E}"/>
                      </a:ext>
                    </a:extLst>
                  </p:cNvPr>
                  <p:cNvSpPr txBox="1"/>
                  <p:nvPr/>
                </p:nvSpPr>
                <p:spPr>
                  <a:xfrm>
                    <a:off x="3059343" y="3591235"/>
                    <a:ext cx="186265" cy="184822"/>
                  </a:xfrm>
                  <a:prstGeom prst="rect">
                    <a:avLst/>
                  </a:prstGeom>
                  <a:solidFill>
                    <a:schemeClr val="accent6">
                      <a:lumMod val="60000"/>
                      <a:lumOff val="40000"/>
                    </a:schemeClr>
                  </a:solidFill>
                  <a:ln>
                    <a:solidFill>
                      <a:schemeClr val="tx1"/>
                    </a:solidFill>
                  </a:ln>
                </p:spPr>
                <p:txBody>
                  <a:bodyPr wrap="square" lIns="0" tIns="45720" rIns="0" bIns="45720" rtlCol="0">
                    <a:spAutoFit/>
                  </a:bodyPr>
                  <a:lstStyle/>
                  <a:p>
                    <a:pPr algn="ctr"/>
                    <a:endParaRPr lang="en-US" sz="900" dirty="0"/>
                  </a:p>
                </p:txBody>
              </p:sp>
            </p:grpSp>
            <p:grpSp>
              <p:nvGrpSpPr>
                <p:cNvPr id="113" name="Group 112">
                  <a:extLst>
                    <a:ext uri="{FF2B5EF4-FFF2-40B4-BE49-F238E27FC236}">
                      <a16:creationId xmlns:a16="http://schemas.microsoft.com/office/drawing/2014/main" id="{62B89F3A-10F2-931B-B8C3-2154C875C74D}"/>
                    </a:ext>
                  </a:extLst>
                </p:cNvPr>
                <p:cNvGrpSpPr/>
                <p:nvPr/>
              </p:nvGrpSpPr>
              <p:grpSpPr>
                <a:xfrm>
                  <a:off x="1381869" y="2220269"/>
                  <a:ext cx="1309654" cy="1250850"/>
                  <a:chOff x="314733" y="3534935"/>
                  <a:chExt cx="1309654" cy="1250850"/>
                </a:xfrm>
              </p:grpSpPr>
              <p:grpSp>
                <p:nvGrpSpPr>
                  <p:cNvPr id="94" name="Group 93">
                    <a:extLst>
                      <a:ext uri="{FF2B5EF4-FFF2-40B4-BE49-F238E27FC236}">
                        <a16:creationId xmlns:a16="http://schemas.microsoft.com/office/drawing/2014/main" id="{5A208D2B-1221-341A-40B1-AD9175D83CB8}"/>
                      </a:ext>
                    </a:extLst>
                  </p:cNvPr>
                  <p:cNvGrpSpPr/>
                  <p:nvPr/>
                </p:nvGrpSpPr>
                <p:grpSpPr>
                  <a:xfrm>
                    <a:off x="314733" y="3547504"/>
                    <a:ext cx="1309654" cy="1238281"/>
                    <a:chOff x="1609725" y="1983322"/>
                    <a:chExt cx="1486242" cy="1196512"/>
                  </a:xfrm>
                  <a:solidFill>
                    <a:srgbClr val="FF0000"/>
                  </a:solidFill>
                </p:grpSpPr>
                <p:sp>
                  <p:nvSpPr>
                    <p:cNvPr id="95" name="Rectangle 94">
                      <a:extLst>
                        <a:ext uri="{FF2B5EF4-FFF2-40B4-BE49-F238E27FC236}">
                          <a16:creationId xmlns:a16="http://schemas.microsoft.com/office/drawing/2014/main" id="{42DE5060-67CD-5B06-7770-57B2D28A147B}"/>
                        </a:ext>
                      </a:extLst>
                    </p:cNvPr>
                    <p:cNvSpPr/>
                    <p:nvPr/>
                  </p:nvSpPr>
                  <p:spPr bwMode="auto">
                    <a:xfrm>
                      <a:off x="1617134" y="1983322"/>
                      <a:ext cx="1478833" cy="1196512"/>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96" name="Group 95">
                      <a:extLst>
                        <a:ext uri="{FF2B5EF4-FFF2-40B4-BE49-F238E27FC236}">
                          <a16:creationId xmlns:a16="http://schemas.microsoft.com/office/drawing/2014/main" id="{FB790887-BF98-0FD9-A478-607824999BE8}"/>
                        </a:ext>
                      </a:extLst>
                    </p:cNvPr>
                    <p:cNvGrpSpPr/>
                    <p:nvPr/>
                  </p:nvGrpSpPr>
                  <p:grpSpPr>
                    <a:xfrm>
                      <a:off x="1812379" y="1990129"/>
                      <a:ext cx="1111148" cy="1170752"/>
                      <a:chOff x="1812379" y="1990129"/>
                      <a:chExt cx="1111148" cy="1170752"/>
                    </a:xfrm>
                    <a:grpFill/>
                  </p:grpSpPr>
                  <p:cxnSp>
                    <p:nvCxnSpPr>
                      <p:cNvPr id="105" name="Straight Connector 104">
                        <a:extLst>
                          <a:ext uri="{FF2B5EF4-FFF2-40B4-BE49-F238E27FC236}">
                            <a16:creationId xmlns:a16="http://schemas.microsoft.com/office/drawing/2014/main" id="{72A9E6AE-3B43-A739-81E7-449AEA17959A}"/>
                          </a:ext>
                        </a:extLst>
                      </p:cNvPr>
                      <p:cNvCxnSpPr>
                        <a:cxnSpLocks/>
                      </p:cNvCxnSpPr>
                      <p:nvPr/>
                    </p:nvCxnSpPr>
                    <p:spPr bwMode="auto">
                      <a:xfrm rot="5400000">
                        <a:off x="1597385"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6" name="Straight Connector 105">
                        <a:extLst>
                          <a:ext uri="{FF2B5EF4-FFF2-40B4-BE49-F238E27FC236}">
                            <a16:creationId xmlns:a16="http://schemas.microsoft.com/office/drawing/2014/main" id="{C16A5716-193F-8787-C452-71CD99E530D5}"/>
                          </a:ext>
                        </a:extLst>
                      </p:cNvPr>
                      <p:cNvCxnSpPr>
                        <a:cxnSpLocks/>
                      </p:cNvCxnSpPr>
                      <p:nvPr/>
                    </p:nvCxnSpPr>
                    <p:spPr bwMode="auto">
                      <a:xfrm rot="5400000">
                        <a:off x="1412194"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7" name="Straight Connector 106">
                        <a:extLst>
                          <a:ext uri="{FF2B5EF4-FFF2-40B4-BE49-F238E27FC236}">
                            <a16:creationId xmlns:a16="http://schemas.microsoft.com/office/drawing/2014/main" id="{A128407B-D63F-897C-7234-C320CA2EDAE6}"/>
                          </a:ext>
                        </a:extLst>
                      </p:cNvPr>
                      <p:cNvCxnSpPr>
                        <a:cxnSpLocks/>
                      </p:cNvCxnSpPr>
                      <p:nvPr/>
                    </p:nvCxnSpPr>
                    <p:spPr bwMode="auto">
                      <a:xfrm rot="5400000">
                        <a:off x="1227003"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8" name="Straight Connector 107">
                        <a:extLst>
                          <a:ext uri="{FF2B5EF4-FFF2-40B4-BE49-F238E27FC236}">
                            <a16:creationId xmlns:a16="http://schemas.microsoft.com/office/drawing/2014/main" id="{CD98E635-7577-B6B7-EF9B-B1BEE104503E}"/>
                          </a:ext>
                        </a:extLst>
                      </p:cNvPr>
                      <p:cNvCxnSpPr>
                        <a:cxnSpLocks/>
                      </p:cNvCxnSpPr>
                      <p:nvPr/>
                    </p:nvCxnSpPr>
                    <p:spPr bwMode="auto">
                      <a:xfrm rot="5400000">
                        <a:off x="2338151"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9" name="Straight Connector 108">
                        <a:extLst>
                          <a:ext uri="{FF2B5EF4-FFF2-40B4-BE49-F238E27FC236}">
                            <a16:creationId xmlns:a16="http://schemas.microsoft.com/office/drawing/2014/main" id="{649EE4DB-94CE-1503-F8D1-971F12606189}"/>
                          </a:ext>
                        </a:extLst>
                      </p:cNvPr>
                      <p:cNvCxnSpPr>
                        <a:cxnSpLocks/>
                      </p:cNvCxnSpPr>
                      <p:nvPr/>
                    </p:nvCxnSpPr>
                    <p:spPr bwMode="auto">
                      <a:xfrm rot="5400000">
                        <a:off x="1967767"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10" name="Straight Connector 109">
                        <a:extLst>
                          <a:ext uri="{FF2B5EF4-FFF2-40B4-BE49-F238E27FC236}">
                            <a16:creationId xmlns:a16="http://schemas.microsoft.com/office/drawing/2014/main" id="{D7C00D9D-8949-689E-0A5B-0F7E0116E949}"/>
                          </a:ext>
                        </a:extLst>
                      </p:cNvPr>
                      <p:cNvCxnSpPr>
                        <a:cxnSpLocks/>
                      </p:cNvCxnSpPr>
                      <p:nvPr/>
                    </p:nvCxnSpPr>
                    <p:spPr bwMode="auto">
                      <a:xfrm rot="5400000">
                        <a:off x="1782576"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11" name="Straight Connector 110">
                        <a:extLst>
                          <a:ext uri="{FF2B5EF4-FFF2-40B4-BE49-F238E27FC236}">
                            <a16:creationId xmlns:a16="http://schemas.microsoft.com/office/drawing/2014/main" id="{CA8C3B58-6BAF-EED3-F38B-36AECD0B1F3F}"/>
                          </a:ext>
                        </a:extLst>
                      </p:cNvPr>
                      <p:cNvCxnSpPr>
                        <a:cxnSpLocks/>
                      </p:cNvCxnSpPr>
                      <p:nvPr/>
                    </p:nvCxnSpPr>
                    <p:spPr bwMode="auto">
                      <a:xfrm rot="5400000">
                        <a:off x="2152958"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97" name="Group 96">
                      <a:extLst>
                        <a:ext uri="{FF2B5EF4-FFF2-40B4-BE49-F238E27FC236}">
                          <a16:creationId xmlns:a16="http://schemas.microsoft.com/office/drawing/2014/main" id="{AF0F45F4-05B5-8B2C-1365-B0D391A04661}"/>
                        </a:ext>
                      </a:extLst>
                    </p:cNvPr>
                    <p:cNvGrpSpPr/>
                    <p:nvPr/>
                  </p:nvGrpSpPr>
                  <p:grpSpPr>
                    <a:xfrm>
                      <a:off x="1609725" y="2162426"/>
                      <a:ext cx="1478833" cy="862574"/>
                      <a:chOff x="1600200" y="2162426"/>
                      <a:chExt cx="1478833" cy="862574"/>
                    </a:xfrm>
                    <a:grpFill/>
                  </p:grpSpPr>
                  <p:cxnSp>
                    <p:nvCxnSpPr>
                      <p:cNvPr id="98" name="Straight Connector 97">
                        <a:extLst>
                          <a:ext uri="{FF2B5EF4-FFF2-40B4-BE49-F238E27FC236}">
                            <a16:creationId xmlns:a16="http://schemas.microsoft.com/office/drawing/2014/main" id="{624F78FD-369D-CACB-37A8-D9ADE933BA61}"/>
                          </a:ext>
                        </a:extLst>
                      </p:cNvPr>
                      <p:cNvCxnSpPr>
                        <a:cxnSpLocks/>
                      </p:cNvCxnSpPr>
                      <p:nvPr/>
                    </p:nvCxnSpPr>
                    <p:spPr bwMode="auto">
                      <a:xfrm>
                        <a:off x="1600200" y="2162426"/>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9" name="Straight Connector 98">
                        <a:extLst>
                          <a:ext uri="{FF2B5EF4-FFF2-40B4-BE49-F238E27FC236}">
                            <a16:creationId xmlns:a16="http://schemas.microsoft.com/office/drawing/2014/main" id="{8E3F60A3-7EAB-400C-5D1C-4BF98AE58561}"/>
                          </a:ext>
                        </a:extLst>
                      </p:cNvPr>
                      <p:cNvCxnSpPr>
                        <a:cxnSpLocks/>
                      </p:cNvCxnSpPr>
                      <p:nvPr/>
                    </p:nvCxnSpPr>
                    <p:spPr bwMode="auto">
                      <a:xfrm>
                        <a:off x="1600200" y="2306188"/>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0" name="Straight Connector 99">
                        <a:extLst>
                          <a:ext uri="{FF2B5EF4-FFF2-40B4-BE49-F238E27FC236}">
                            <a16:creationId xmlns:a16="http://schemas.microsoft.com/office/drawing/2014/main" id="{D854B83C-F6A0-EA4B-2EA4-F57E719958CA}"/>
                          </a:ext>
                        </a:extLst>
                      </p:cNvPr>
                      <p:cNvCxnSpPr>
                        <a:cxnSpLocks/>
                      </p:cNvCxnSpPr>
                      <p:nvPr/>
                    </p:nvCxnSpPr>
                    <p:spPr bwMode="auto">
                      <a:xfrm>
                        <a:off x="1600200" y="2449950"/>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1" name="Straight Connector 100">
                        <a:extLst>
                          <a:ext uri="{FF2B5EF4-FFF2-40B4-BE49-F238E27FC236}">
                            <a16:creationId xmlns:a16="http://schemas.microsoft.com/office/drawing/2014/main" id="{43A0AEA9-DACF-7BE8-A214-A16C38755F73}"/>
                          </a:ext>
                        </a:extLst>
                      </p:cNvPr>
                      <p:cNvCxnSpPr>
                        <a:cxnSpLocks/>
                      </p:cNvCxnSpPr>
                      <p:nvPr/>
                    </p:nvCxnSpPr>
                    <p:spPr bwMode="auto">
                      <a:xfrm>
                        <a:off x="1600200" y="2593712"/>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2" name="Straight Connector 101">
                        <a:extLst>
                          <a:ext uri="{FF2B5EF4-FFF2-40B4-BE49-F238E27FC236}">
                            <a16:creationId xmlns:a16="http://schemas.microsoft.com/office/drawing/2014/main" id="{92293ACC-7A45-D790-8292-33F45CA8DB26}"/>
                          </a:ext>
                        </a:extLst>
                      </p:cNvPr>
                      <p:cNvCxnSpPr>
                        <a:cxnSpLocks/>
                      </p:cNvCxnSpPr>
                      <p:nvPr/>
                    </p:nvCxnSpPr>
                    <p:spPr bwMode="auto">
                      <a:xfrm>
                        <a:off x="1600200" y="2737474"/>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3" name="Straight Connector 102">
                        <a:extLst>
                          <a:ext uri="{FF2B5EF4-FFF2-40B4-BE49-F238E27FC236}">
                            <a16:creationId xmlns:a16="http://schemas.microsoft.com/office/drawing/2014/main" id="{C30DA152-FD09-E021-198B-32C98C676F00}"/>
                          </a:ext>
                        </a:extLst>
                      </p:cNvPr>
                      <p:cNvCxnSpPr>
                        <a:cxnSpLocks/>
                      </p:cNvCxnSpPr>
                      <p:nvPr/>
                    </p:nvCxnSpPr>
                    <p:spPr bwMode="auto">
                      <a:xfrm>
                        <a:off x="1600200" y="3025000"/>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4" name="Straight Connector 103">
                        <a:extLst>
                          <a:ext uri="{FF2B5EF4-FFF2-40B4-BE49-F238E27FC236}">
                            <a16:creationId xmlns:a16="http://schemas.microsoft.com/office/drawing/2014/main" id="{A537741F-7A33-0D0F-F38B-2AAD415C91F5}"/>
                          </a:ext>
                        </a:extLst>
                      </p:cNvPr>
                      <p:cNvCxnSpPr>
                        <a:cxnSpLocks/>
                      </p:cNvCxnSpPr>
                      <p:nvPr/>
                    </p:nvCxnSpPr>
                    <p:spPr bwMode="auto">
                      <a:xfrm>
                        <a:off x="1600200" y="2881236"/>
                        <a:ext cx="1478833"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93" name="TextBox 92">
                    <a:extLst>
                      <a:ext uri="{FF2B5EF4-FFF2-40B4-BE49-F238E27FC236}">
                        <a16:creationId xmlns:a16="http://schemas.microsoft.com/office/drawing/2014/main" id="{1ED9A41B-3563-6AEB-0800-E46F45526059}"/>
                      </a:ext>
                    </a:extLst>
                  </p:cNvPr>
                  <p:cNvSpPr txBox="1"/>
                  <p:nvPr/>
                </p:nvSpPr>
                <p:spPr>
                  <a:xfrm>
                    <a:off x="317013" y="3534935"/>
                    <a:ext cx="186265" cy="184822"/>
                  </a:xfrm>
                  <a:prstGeom prst="rect">
                    <a:avLst/>
                  </a:prstGeom>
                  <a:solidFill>
                    <a:schemeClr val="accent6">
                      <a:lumMod val="60000"/>
                      <a:lumOff val="40000"/>
                    </a:schemeClr>
                  </a:solidFill>
                  <a:ln>
                    <a:solidFill>
                      <a:schemeClr val="tx1"/>
                    </a:solidFill>
                  </a:ln>
                </p:spPr>
                <p:txBody>
                  <a:bodyPr wrap="square" lIns="0" tIns="45720" rIns="0" bIns="45720" rtlCol="0">
                    <a:spAutoFit/>
                  </a:bodyPr>
                  <a:lstStyle/>
                  <a:p>
                    <a:pPr algn="ctr"/>
                    <a:endParaRPr lang="en-US" sz="900" dirty="0"/>
                  </a:p>
                </p:txBody>
              </p:sp>
            </p:grpSp>
          </p:grpSp>
        </p:grpSp>
        <p:grpSp>
          <p:nvGrpSpPr>
            <p:cNvPr id="249" name="Group 248">
              <a:extLst>
                <a:ext uri="{FF2B5EF4-FFF2-40B4-BE49-F238E27FC236}">
                  <a16:creationId xmlns:a16="http://schemas.microsoft.com/office/drawing/2014/main" id="{CF74059E-D59A-2671-7639-905D3F23C7E6}"/>
                </a:ext>
              </a:extLst>
            </p:cNvPr>
            <p:cNvGrpSpPr/>
            <p:nvPr/>
          </p:nvGrpSpPr>
          <p:grpSpPr>
            <a:xfrm>
              <a:off x="6172200" y="1200150"/>
              <a:ext cx="1424534" cy="2297943"/>
              <a:chOff x="6172200" y="1200150"/>
              <a:chExt cx="1424534" cy="2297943"/>
            </a:xfrm>
          </p:grpSpPr>
          <p:sp>
            <p:nvSpPr>
              <p:cNvPr id="15" name="TextBox 14">
                <a:extLst>
                  <a:ext uri="{FF2B5EF4-FFF2-40B4-BE49-F238E27FC236}">
                    <a16:creationId xmlns:a16="http://schemas.microsoft.com/office/drawing/2014/main" id="{6440CB4B-DC50-CC75-74C1-B2E90825CF80}"/>
                  </a:ext>
                </a:extLst>
              </p:cNvPr>
              <p:cNvSpPr txBox="1"/>
              <p:nvPr/>
            </p:nvSpPr>
            <p:spPr>
              <a:xfrm>
                <a:off x="6172200" y="1200150"/>
                <a:ext cx="1424534" cy="923330"/>
              </a:xfrm>
              <a:prstGeom prst="rect">
                <a:avLst/>
              </a:prstGeom>
              <a:noFill/>
            </p:spPr>
            <p:txBody>
              <a:bodyPr wrap="square" rtlCol="0">
                <a:spAutoFit/>
              </a:bodyPr>
              <a:lstStyle/>
              <a:p>
                <a:pPr algn="ctr"/>
                <a:r>
                  <a:rPr lang="en-US" dirty="0"/>
                  <a:t>Pointwise convoluted image</a:t>
                </a:r>
              </a:p>
            </p:txBody>
          </p:sp>
          <p:sp>
            <p:nvSpPr>
              <p:cNvPr id="117" name="TextBox 116">
                <a:extLst>
                  <a:ext uri="{FF2B5EF4-FFF2-40B4-BE49-F238E27FC236}">
                    <a16:creationId xmlns:a16="http://schemas.microsoft.com/office/drawing/2014/main" id="{64E58D76-7270-7215-545D-60A6537E6303}"/>
                  </a:ext>
                </a:extLst>
              </p:cNvPr>
              <p:cNvSpPr txBox="1"/>
              <p:nvPr/>
            </p:nvSpPr>
            <p:spPr>
              <a:xfrm>
                <a:off x="6363603" y="3128761"/>
                <a:ext cx="1113384" cy="369332"/>
              </a:xfrm>
              <a:prstGeom prst="rect">
                <a:avLst/>
              </a:prstGeom>
              <a:noFill/>
            </p:spPr>
            <p:txBody>
              <a:bodyPr wrap="square" rtlCol="0">
                <a:spAutoFit/>
              </a:bodyPr>
              <a:lstStyle/>
              <a:p>
                <a:r>
                  <a:rPr lang="en-US" dirty="0"/>
                  <a:t>8 x 8 x 1</a:t>
                </a:r>
              </a:p>
            </p:txBody>
          </p:sp>
          <p:grpSp>
            <p:nvGrpSpPr>
              <p:cNvPr id="115" name="Group 114">
                <a:extLst>
                  <a:ext uri="{FF2B5EF4-FFF2-40B4-BE49-F238E27FC236}">
                    <a16:creationId xmlns:a16="http://schemas.microsoft.com/office/drawing/2014/main" id="{DC3641F4-8E87-1235-2F55-5B60241732C5}"/>
                  </a:ext>
                </a:extLst>
              </p:cNvPr>
              <p:cNvGrpSpPr/>
              <p:nvPr/>
            </p:nvGrpSpPr>
            <p:grpSpPr>
              <a:xfrm>
                <a:off x="6253766" y="1849442"/>
                <a:ext cx="1309654" cy="1241325"/>
                <a:chOff x="314733" y="3544460"/>
                <a:chExt cx="1309654" cy="1241325"/>
              </a:xfrm>
            </p:grpSpPr>
            <p:grpSp>
              <p:nvGrpSpPr>
                <p:cNvPr id="116" name="Group 115">
                  <a:extLst>
                    <a:ext uri="{FF2B5EF4-FFF2-40B4-BE49-F238E27FC236}">
                      <a16:creationId xmlns:a16="http://schemas.microsoft.com/office/drawing/2014/main" id="{F573AB42-C6AF-1C5D-7F80-6D55034CC099}"/>
                    </a:ext>
                  </a:extLst>
                </p:cNvPr>
                <p:cNvGrpSpPr/>
                <p:nvPr/>
              </p:nvGrpSpPr>
              <p:grpSpPr>
                <a:xfrm>
                  <a:off x="314733" y="3547504"/>
                  <a:ext cx="1309654" cy="1238281"/>
                  <a:chOff x="1609725" y="1983322"/>
                  <a:chExt cx="1486242" cy="1196512"/>
                </a:xfrm>
                <a:solidFill>
                  <a:srgbClr val="FF0000"/>
                </a:solidFill>
              </p:grpSpPr>
              <p:sp>
                <p:nvSpPr>
                  <p:cNvPr id="120" name="Rectangle 119">
                    <a:extLst>
                      <a:ext uri="{FF2B5EF4-FFF2-40B4-BE49-F238E27FC236}">
                        <a16:creationId xmlns:a16="http://schemas.microsoft.com/office/drawing/2014/main" id="{24A582A0-B14D-420F-250A-38DE7BF6B548}"/>
                      </a:ext>
                    </a:extLst>
                  </p:cNvPr>
                  <p:cNvSpPr/>
                  <p:nvPr/>
                </p:nvSpPr>
                <p:spPr bwMode="auto">
                  <a:xfrm>
                    <a:off x="1617134" y="1983322"/>
                    <a:ext cx="1478833" cy="1196512"/>
                  </a:xfrm>
                  <a:prstGeom prst="rect">
                    <a:avLst/>
                  </a:prstGeom>
                  <a:solidFill>
                    <a:schemeClr val="bg1"/>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21" name="Group 120">
                    <a:extLst>
                      <a:ext uri="{FF2B5EF4-FFF2-40B4-BE49-F238E27FC236}">
                        <a16:creationId xmlns:a16="http://schemas.microsoft.com/office/drawing/2014/main" id="{E790069B-6C46-2DC5-D2F1-F4BCBC85C0A2}"/>
                      </a:ext>
                    </a:extLst>
                  </p:cNvPr>
                  <p:cNvGrpSpPr/>
                  <p:nvPr/>
                </p:nvGrpSpPr>
                <p:grpSpPr>
                  <a:xfrm>
                    <a:off x="1812379" y="1990129"/>
                    <a:ext cx="1111148" cy="1170752"/>
                    <a:chOff x="1812379" y="1990129"/>
                    <a:chExt cx="1111148" cy="1170752"/>
                  </a:xfrm>
                  <a:grpFill/>
                </p:grpSpPr>
                <p:cxnSp>
                  <p:nvCxnSpPr>
                    <p:cNvPr id="140" name="Straight Connector 139">
                      <a:extLst>
                        <a:ext uri="{FF2B5EF4-FFF2-40B4-BE49-F238E27FC236}">
                          <a16:creationId xmlns:a16="http://schemas.microsoft.com/office/drawing/2014/main" id="{E847A8F5-4C6D-539B-446D-6D5E84405925}"/>
                        </a:ext>
                      </a:extLst>
                    </p:cNvPr>
                    <p:cNvCxnSpPr>
                      <a:cxnSpLocks/>
                    </p:cNvCxnSpPr>
                    <p:nvPr/>
                  </p:nvCxnSpPr>
                  <p:spPr bwMode="auto">
                    <a:xfrm rot="5400000">
                      <a:off x="1597385"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1" name="Straight Connector 140">
                      <a:extLst>
                        <a:ext uri="{FF2B5EF4-FFF2-40B4-BE49-F238E27FC236}">
                          <a16:creationId xmlns:a16="http://schemas.microsoft.com/office/drawing/2014/main" id="{EFC356C6-D05D-0098-3B0E-C20C52981E09}"/>
                        </a:ext>
                      </a:extLst>
                    </p:cNvPr>
                    <p:cNvCxnSpPr>
                      <a:cxnSpLocks/>
                    </p:cNvCxnSpPr>
                    <p:nvPr/>
                  </p:nvCxnSpPr>
                  <p:spPr bwMode="auto">
                    <a:xfrm rot="5400000">
                      <a:off x="1412194"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2" name="Straight Connector 141">
                      <a:extLst>
                        <a:ext uri="{FF2B5EF4-FFF2-40B4-BE49-F238E27FC236}">
                          <a16:creationId xmlns:a16="http://schemas.microsoft.com/office/drawing/2014/main" id="{674C1444-16B3-399E-E5AE-B3F232883285}"/>
                        </a:ext>
                      </a:extLst>
                    </p:cNvPr>
                    <p:cNvCxnSpPr>
                      <a:cxnSpLocks/>
                    </p:cNvCxnSpPr>
                    <p:nvPr/>
                  </p:nvCxnSpPr>
                  <p:spPr bwMode="auto">
                    <a:xfrm rot="5400000">
                      <a:off x="1227003"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3" name="Straight Connector 142">
                      <a:extLst>
                        <a:ext uri="{FF2B5EF4-FFF2-40B4-BE49-F238E27FC236}">
                          <a16:creationId xmlns:a16="http://schemas.microsoft.com/office/drawing/2014/main" id="{EA05B718-14B6-5766-B977-2718277A42C4}"/>
                        </a:ext>
                      </a:extLst>
                    </p:cNvPr>
                    <p:cNvCxnSpPr>
                      <a:cxnSpLocks/>
                    </p:cNvCxnSpPr>
                    <p:nvPr/>
                  </p:nvCxnSpPr>
                  <p:spPr bwMode="auto">
                    <a:xfrm rot="5400000">
                      <a:off x="2338151"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4" name="Straight Connector 143">
                      <a:extLst>
                        <a:ext uri="{FF2B5EF4-FFF2-40B4-BE49-F238E27FC236}">
                          <a16:creationId xmlns:a16="http://schemas.microsoft.com/office/drawing/2014/main" id="{1DECCF75-B955-028B-7849-266DC6FD7F34}"/>
                        </a:ext>
                      </a:extLst>
                    </p:cNvPr>
                    <p:cNvCxnSpPr>
                      <a:cxnSpLocks/>
                    </p:cNvCxnSpPr>
                    <p:nvPr/>
                  </p:nvCxnSpPr>
                  <p:spPr bwMode="auto">
                    <a:xfrm rot="5400000">
                      <a:off x="1967767"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6" name="Straight Connector 145">
                      <a:extLst>
                        <a:ext uri="{FF2B5EF4-FFF2-40B4-BE49-F238E27FC236}">
                          <a16:creationId xmlns:a16="http://schemas.microsoft.com/office/drawing/2014/main" id="{A47248D3-4ADA-9A39-650C-E3E08CD5AA20}"/>
                        </a:ext>
                      </a:extLst>
                    </p:cNvPr>
                    <p:cNvCxnSpPr>
                      <a:cxnSpLocks/>
                    </p:cNvCxnSpPr>
                    <p:nvPr/>
                  </p:nvCxnSpPr>
                  <p:spPr bwMode="auto">
                    <a:xfrm rot="5400000">
                      <a:off x="1782576"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52" name="Straight Connector 151">
                      <a:extLst>
                        <a:ext uri="{FF2B5EF4-FFF2-40B4-BE49-F238E27FC236}">
                          <a16:creationId xmlns:a16="http://schemas.microsoft.com/office/drawing/2014/main" id="{0803A075-910D-34C3-BD91-83ACFD1F9D54}"/>
                        </a:ext>
                      </a:extLst>
                    </p:cNvPr>
                    <p:cNvCxnSpPr>
                      <a:cxnSpLocks/>
                    </p:cNvCxnSpPr>
                    <p:nvPr/>
                  </p:nvCxnSpPr>
                  <p:spPr bwMode="auto">
                    <a:xfrm rot="5400000">
                      <a:off x="2152958"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128" name="Group 127">
                    <a:extLst>
                      <a:ext uri="{FF2B5EF4-FFF2-40B4-BE49-F238E27FC236}">
                        <a16:creationId xmlns:a16="http://schemas.microsoft.com/office/drawing/2014/main" id="{BFE82DF7-894A-4356-75CB-4C4B5F3FB3E8}"/>
                      </a:ext>
                    </a:extLst>
                  </p:cNvPr>
                  <p:cNvGrpSpPr/>
                  <p:nvPr/>
                </p:nvGrpSpPr>
                <p:grpSpPr>
                  <a:xfrm>
                    <a:off x="1609725" y="2162426"/>
                    <a:ext cx="1478833" cy="862574"/>
                    <a:chOff x="1600200" y="2162426"/>
                    <a:chExt cx="1478833" cy="862574"/>
                  </a:xfrm>
                  <a:grpFill/>
                </p:grpSpPr>
                <p:cxnSp>
                  <p:nvCxnSpPr>
                    <p:cNvPr id="129" name="Straight Connector 128">
                      <a:extLst>
                        <a:ext uri="{FF2B5EF4-FFF2-40B4-BE49-F238E27FC236}">
                          <a16:creationId xmlns:a16="http://schemas.microsoft.com/office/drawing/2014/main" id="{BCBCC8CD-5AF4-FB5D-A1BB-28F23090925E}"/>
                        </a:ext>
                      </a:extLst>
                    </p:cNvPr>
                    <p:cNvCxnSpPr>
                      <a:cxnSpLocks/>
                    </p:cNvCxnSpPr>
                    <p:nvPr/>
                  </p:nvCxnSpPr>
                  <p:spPr bwMode="auto">
                    <a:xfrm>
                      <a:off x="1600200" y="2162426"/>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31" name="Straight Connector 130">
                      <a:extLst>
                        <a:ext uri="{FF2B5EF4-FFF2-40B4-BE49-F238E27FC236}">
                          <a16:creationId xmlns:a16="http://schemas.microsoft.com/office/drawing/2014/main" id="{4D7D8278-0537-53E5-CAC3-9DDFAC5A7120}"/>
                        </a:ext>
                      </a:extLst>
                    </p:cNvPr>
                    <p:cNvCxnSpPr>
                      <a:cxnSpLocks/>
                    </p:cNvCxnSpPr>
                    <p:nvPr/>
                  </p:nvCxnSpPr>
                  <p:spPr bwMode="auto">
                    <a:xfrm>
                      <a:off x="1600200" y="2306188"/>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32" name="Straight Connector 131">
                      <a:extLst>
                        <a:ext uri="{FF2B5EF4-FFF2-40B4-BE49-F238E27FC236}">
                          <a16:creationId xmlns:a16="http://schemas.microsoft.com/office/drawing/2014/main" id="{AEA1303A-EC53-D57D-EBA1-6B0567F22EFD}"/>
                        </a:ext>
                      </a:extLst>
                    </p:cNvPr>
                    <p:cNvCxnSpPr>
                      <a:cxnSpLocks/>
                    </p:cNvCxnSpPr>
                    <p:nvPr/>
                  </p:nvCxnSpPr>
                  <p:spPr bwMode="auto">
                    <a:xfrm>
                      <a:off x="1600200" y="2449950"/>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33" name="Straight Connector 132">
                      <a:extLst>
                        <a:ext uri="{FF2B5EF4-FFF2-40B4-BE49-F238E27FC236}">
                          <a16:creationId xmlns:a16="http://schemas.microsoft.com/office/drawing/2014/main" id="{693E9942-047A-33CF-73D8-A8F8A601ADF8}"/>
                        </a:ext>
                      </a:extLst>
                    </p:cNvPr>
                    <p:cNvCxnSpPr>
                      <a:cxnSpLocks/>
                    </p:cNvCxnSpPr>
                    <p:nvPr/>
                  </p:nvCxnSpPr>
                  <p:spPr bwMode="auto">
                    <a:xfrm>
                      <a:off x="1600200" y="2593712"/>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34" name="Straight Connector 133">
                      <a:extLst>
                        <a:ext uri="{FF2B5EF4-FFF2-40B4-BE49-F238E27FC236}">
                          <a16:creationId xmlns:a16="http://schemas.microsoft.com/office/drawing/2014/main" id="{38AA5CE3-0F42-E07E-3ADD-CBB401AA5752}"/>
                        </a:ext>
                      </a:extLst>
                    </p:cNvPr>
                    <p:cNvCxnSpPr>
                      <a:cxnSpLocks/>
                    </p:cNvCxnSpPr>
                    <p:nvPr/>
                  </p:nvCxnSpPr>
                  <p:spPr bwMode="auto">
                    <a:xfrm>
                      <a:off x="1600200" y="2737474"/>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35" name="Straight Connector 134">
                      <a:extLst>
                        <a:ext uri="{FF2B5EF4-FFF2-40B4-BE49-F238E27FC236}">
                          <a16:creationId xmlns:a16="http://schemas.microsoft.com/office/drawing/2014/main" id="{41178182-54A6-5201-561A-E8BBACDE8184}"/>
                        </a:ext>
                      </a:extLst>
                    </p:cNvPr>
                    <p:cNvCxnSpPr>
                      <a:cxnSpLocks/>
                    </p:cNvCxnSpPr>
                    <p:nvPr/>
                  </p:nvCxnSpPr>
                  <p:spPr bwMode="auto">
                    <a:xfrm>
                      <a:off x="1600200" y="3025000"/>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39" name="Straight Connector 138">
                      <a:extLst>
                        <a:ext uri="{FF2B5EF4-FFF2-40B4-BE49-F238E27FC236}">
                          <a16:creationId xmlns:a16="http://schemas.microsoft.com/office/drawing/2014/main" id="{B1EBE437-D805-0120-481D-ED207E346B04}"/>
                        </a:ext>
                      </a:extLst>
                    </p:cNvPr>
                    <p:cNvCxnSpPr>
                      <a:cxnSpLocks/>
                    </p:cNvCxnSpPr>
                    <p:nvPr/>
                  </p:nvCxnSpPr>
                  <p:spPr bwMode="auto">
                    <a:xfrm>
                      <a:off x="1600200" y="2881236"/>
                      <a:ext cx="1478833"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118" name="TextBox 117">
                  <a:extLst>
                    <a:ext uri="{FF2B5EF4-FFF2-40B4-BE49-F238E27FC236}">
                      <a16:creationId xmlns:a16="http://schemas.microsoft.com/office/drawing/2014/main" id="{78F7DD33-0AC1-FD29-37AF-049BC9A7D3D2}"/>
                    </a:ext>
                  </a:extLst>
                </p:cNvPr>
                <p:cNvSpPr txBox="1"/>
                <p:nvPr/>
              </p:nvSpPr>
              <p:spPr>
                <a:xfrm>
                  <a:off x="317013" y="3544460"/>
                  <a:ext cx="186265" cy="184822"/>
                </a:xfrm>
                <a:prstGeom prst="rect">
                  <a:avLst/>
                </a:prstGeom>
                <a:solidFill>
                  <a:schemeClr val="accent6">
                    <a:lumMod val="60000"/>
                    <a:lumOff val="40000"/>
                  </a:schemeClr>
                </a:solidFill>
                <a:ln>
                  <a:solidFill>
                    <a:schemeClr val="tx1"/>
                  </a:solidFill>
                </a:ln>
              </p:spPr>
              <p:txBody>
                <a:bodyPr wrap="square" lIns="0" tIns="45720" rIns="0" bIns="45720" rtlCol="0">
                  <a:spAutoFit/>
                </a:bodyPr>
                <a:lstStyle/>
                <a:p>
                  <a:pPr algn="ctr"/>
                  <a:endParaRPr lang="en-US" sz="900" dirty="0"/>
                </a:p>
              </p:txBody>
            </p:sp>
          </p:grpSp>
        </p:grpSp>
      </p:grpSp>
    </p:spTree>
    <p:extLst>
      <p:ext uri="{BB962C8B-B14F-4D97-AF65-F5344CB8AC3E}">
        <p14:creationId xmlns:p14="http://schemas.microsoft.com/office/powerpoint/2010/main" val="2858510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57035-DD12-5438-E9ED-7ECB0316F2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C6FEEA-A7F2-E46A-800F-7E5F8627BBA9}"/>
              </a:ext>
            </a:extLst>
          </p:cNvPr>
          <p:cNvSpPr>
            <a:spLocks noGrp="1"/>
          </p:cNvSpPr>
          <p:nvPr>
            <p:ph type="title"/>
          </p:nvPr>
        </p:nvSpPr>
        <p:spPr>
          <a:noFill/>
        </p:spPr>
        <p:txBody>
          <a:bodyPr/>
          <a:lstStyle/>
          <a:p>
            <a:r>
              <a:rPr lang="en-US" dirty="0" err="1"/>
              <a:t>Depthwise</a:t>
            </a:r>
            <a:r>
              <a:rPr lang="en-US" dirty="0"/>
              <a:t> Separable Convolution</a:t>
            </a:r>
          </a:p>
        </p:txBody>
      </p:sp>
      <p:sp>
        <p:nvSpPr>
          <p:cNvPr id="251" name="Content Placeholder 250">
            <a:extLst>
              <a:ext uri="{FF2B5EF4-FFF2-40B4-BE49-F238E27FC236}">
                <a16:creationId xmlns:a16="http://schemas.microsoft.com/office/drawing/2014/main" id="{7E17D769-157F-C56F-A928-4A6CA146671C}"/>
              </a:ext>
            </a:extLst>
          </p:cNvPr>
          <p:cNvSpPr>
            <a:spLocks noGrp="1"/>
          </p:cNvSpPr>
          <p:nvPr>
            <p:ph sz="half" idx="2"/>
          </p:nvPr>
        </p:nvSpPr>
        <p:spPr>
          <a:xfrm>
            <a:off x="81089" y="980013"/>
            <a:ext cx="3045148" cy="2850430"/>
          </a:xfrm>
        </p:spPr>
        <p:txBody>
          <a:bodyPr/>
          <a:lstStyle/>
          <a:p>
            <a:r>
              <a:rPr lang="en-US" sz="1800" dirty="0"/>
              <a:t>Pointwise convolution with 256 filters (kernels), outputting an image with 256 channels.</a:t>
            </a:r>
          </a:p>
          <a:p>
            <a:r>
              <a:rPr lang="en-US" sz="1800" dirty="0"/>
              <a:t>We can create 256 1x1x3 kernels that output a 8x8x1 image each to get a final image of shape 8x8x256.</a:t>
            </a:r>
          </a:p>
          <a:p>
            <a:r>
              <a:rPr lang="en-US" sz="1800" dirty="0"/>
              <a:t>And that’s it!</a:t>
            </a:r>
          </a:p>
        </p:txBody>
      </p:sp>
      <p:sp>
        <p:nvSpPr>
          <p:cNvPr id="252" name="Content Placeholder 251">
            <a:extLst>
              <a:ext uri="{FF2B5EF4-FFF2-40B4-BE49-F238E27FC236}">
                <a16:creationId xmlns:a16="http://schemas.microsoft.com/office/drawing/2014/main" id="{078E40E7-10B1-0D6A-BB25-BD2B2507116C}"/>
              </a:ext>
            </a:extLst>
          </p:cNvPr>
          <p:cNvSpPr>
            <a:spLocks noGrp="1"/>
          </p:cNvSpPr>
          <p:nvPr>
            <p:ph sz="half" idx="10"/>
          </p:nvPr>
        </p:nvSpPr>
        <p:spPr>
          <a:xfrm>
            <a:off x="112923" y="3750499"/>
            <a:ext cx="8685285" cy="923330"/>
          </a:xfrm>
        </p:spPr>
        <p:txBody>
          <a:bodyPr/>
          <a:lstStyle/>
          <a:p>
            <a:r>
              <a:rPr lang="en-US" sz="1800" dirty="0"/>
              <a:t>We’ve separated the convolution into 2: a </a:t>
            </a:r>
            <a:r>
              <a:rPr lang="en-US" sz="1800" dirty="0" err="1"/>
              <a:t>depthwise</a:t>
            </a:r>
            <a:r>
              <a:rPr lang="en-US" sz="1800" dirty="0"/>
              <a:t> convolution and a pointwise convolution. In a more abstract way, if the original convolution function is 12x12x3 — (5x5x3x256) →12x12x256, we can illustrate this new convolution as 12x12x3 — (5x5x1x1) — &gt; (1x1x3x256) — &gt;12x12x256.</a:t>
            </a:r>
          </a:p>
        </p:txBody>
      </p:sp>
      <p:grpSp>
        <p:nvGrpSpPr>
          <p:cNvPr id="50" name="Group 49">
            <a:extLst>
              <a:ext uri="{FF2B5EF4-FFF2-40B4-BE49-F238E27FC236}">
                <a16:creationId xmlns:a16="http://schemas.microsoft.com/office/drawing/2014/main" id="{E0601646-B625-133C-574C-3B9EB5012C30}"/>
              </a:ext>
            </a:extLst>
          </p:cNvPr>
          <p:cNvGrpSpPr/>
          <p:nvPr/>
        </p:nvGrpSpPr>
        <p:grpSpPr>
          <a:xfrm>
            <a:off x="3257642" y="723781"/>
            <a:ext cx="5657957" cy="2944995"/>
            <a:chOff x="3257642" y="723781"/>
            <a:chExt cx="5657957" cy="2944995"/>
          </a:xfrm>
        </p:grpSpPr>
        <p:sp>
          <p:nvSpPr>
            <p:cNvPr id="10" name="TextBox 9">
              <a:extLst>
                <a:ext uri="{FF2B5EF4-FFF2-40B4-BE49-F238E27FC236}">
                  <a16:creationId xmlns:a16="http://schemas.microsoft.com/office/drawing/2014/main" id="{75BE58AE-A747-6456-56B5-D9CD5679FB3C}"/>
                </a:ext>
              </a:extLst>
            </p:cNvPr>
            <p:cNvSpPr txBox="1"/>
            <p:nvPr/>
          </p:nvSpPr>
          <p:spPr>
            <a:xfrm>
              <a:off x="4731451" y="2228213"/>
              <a:ext cx="391990" cy="422640"/>
            </a:xfrm>
            <a:prstGeom prst="rect">
              <a:avLst/>
            </a:prstGeom>
            <a:noFill/>
          </p:spPr>
          <p:txBody>
            <a:bodyPr wrap="square" rtlCol="0">
              <a:spAutoFit/>
            </a:bodyPr>
            <a:lstStyle/>
            <a:p>
              <a:r>
                <a:rPr lang="en-US" sz="2400" dirty="0"/>
                <a:t>*</a:t>
              </a:r>
            </a:p>
          </p:txBody>
        </p:sp>
        <p:sp>
          <p:nvSpPr>
            <p:cNvPr id="11" name="TextBox 10">
              <a:extLst>
                <a:ext uri="{FF2B5EF4-FFF2-40B4-BE49-F238E27FC236}">
                  <a16:creationId xmlns:a16="http://schemas.microsoft.com/office/drawing/2014/main" id="{59CCB2E1-ECE2-0973-CBF5-6355BCD734A5}"/>
                </a:ext>
              </a:extLst>
            </p:cNvPr>
            <p:cNvSpPr txBox="1"/>
            <p:nvPr/>
          </p:nvSpPr>
          <p:spPr>
            <a:xfrm>
              <a:off x="6087915" y="2131732"/>
              <a:ext cx="391990" cy="422640"/>
            </a:xfrm>
            <a:prstGeom prst="rect">
              <a:avLst/>
            </a:prstGeom>
            <a:noFill/>
          </p:spPr>
          <p:txBody>
            <a:bodyPr wrap="square" rtlCol="0">
              <a:spAutoFit/>
            </a:bodyPr>
            <a:lstStyle/>
            <a:p>
              <a:r>
                <a:rPr lang="en-US" sz="2400" dirty="0"/>
                <a:t>=</a:t>
              </a:r>
            </a:p>
          </p:txBody>
        </p:sp>
        <p:grpSp>
          <p:nvGrpSpPr>
            <p:cNvPr id="47" name="Group 46">
              <a:extLst>
                <a:ext uri="{FF2B5EF4-FFF2-40B4-BE49-F238E27FC236}">
                  <a16:creationId xmlns:a16="http://schemas.microsoft.com/office/drawing/2014/main" id="{7B92EB48-6E5D-034E-D8BD-6CD5FB441D57}"/>
                </a:ext>
              </a:extLst>
            </p:cNvPr>
            <p:cNvGrpSpPr/>
            <p:nvPr/>
          </p:nvGrpSpPr>
          <p:grpSpPr>
            <a:xfrm>
              <a:off x="4956860" y="870412"/>
              <a:ext cx="1261984" cy="2795052"/>
              <a:chOff x="4888436" y="1120578"/>
              <a:chExt cx="1283355" cy="3053134"/>
            </a:xfrm>
          </p:grpSpPr>
          <p:grpSp>
            <p:nvGrpSpPr>
              <p:cNvPr id="5" name="Group 4">
                <a:extLst>
                  <a:ext uri="{FF2B5EF4-FFF2-40B4-BE49-F238E27FC236}">
                    <a16:creationId xmlns:a16="http://schemas.microsoft.com/office/drawing/2014/main" id="{7049B421-A17C-801D-D991-73D85ADB06FA}"/>
                  </a:ext>
                </a:extLst>
              </p:cNvPr>
              <p:cNvGrpSpPr/>
              <p:nvPr/>
            </p:nvGrpSpPr>
            <p:grpSpPr>
              <a:xfrm>
                <a:off x="4993778" y="3128207"/>
                <a:ext cx="1101995" cy="1036967"/>
                <a:chOff x="4162352" y="1888256"/>
                <a:chExt cx="1101995" cy="1036967"/>
              </a:xfrm>
            </p:grpSpPr>
            <p:sp>
              <p:nvSpPr>
                <p:cNvPr id="8" name="TextBox 7">
                  <a:extLst>
                    <a:ext uri="{FF2B5EF4-FFF2-40B4-BE49-F238E27FC236}">
                      <a16:creationId xmlns:a16="http://schemas.microsoft.com/office/drawing/2014/main" id="{394DAC6F-8062-8432-A34F-81D53C088C30}"/>
                    </a:ext>
                  </a:extLst>
                </p:cNvPr>
                <p:cNvSpPr txBox="1"/>
                <p:nvPr/>
              </p:nvSpPr>
              <p:spPr>
                <a:xfrm>
                  <a:off x="4162352" y="2555891"/>
                  <a:ext cx="1101995" cy="369332"/>
                </a:xfrm>
                <a:prstGeom prst="rect">
                  <a:avLst/>
                </a:prstGeom>
                <a:noFill/>
              </p:spPr>
              <p:txBody>
                <a:bodyPr wrap="square" rtlCol="0">
                  <a:spAutoFit/>
                </a:bodyPr>
                <a:lstStyle/>
                <a:p>
                  <a:r>
                    <a:rPr lang="en-US" dirty="0"/>
                    <a:t>1 x 1 x 3</a:t>
                  </a:r>
                </a:p>
              </p:txBody>
            </p:sp>
            <p:sp>
              <p:nvSpPr>
                <p:cNvPr id="12" name="TextBox 11">
                  <a:extLst>
                    <a:ext uri="{FF2B5EF4-FFF2-40B4-BE49-F238E27FC236}">
                      <a16:creationId xmlns:a16="http://schemas.microsoft.com/office/drawing/2014/main" id="{07619DE0-5D71-6610-0FA5-FA61CDD96C6C}"/>
                    </a:ext>
                  </a:extLst>
                </p:cNvPr>
                <p:cNvSpPr txBox="1"/>
                <p:nvPr/>
              </p:nvSpPr>
              <p:spPr>
                <a:xfrm>
                  <a:off x="4208627" y="1888256"/>
                  <a:ext cx="884988" cy="369332"/>
                </a:xfrm>
                <a:prstGeom prst="rect">
                  <a:avLst/>
                </a:prstGeom>
                <a:noFill/>
              </p:spPr>
              <p:txBody>
                <a:bodyPr wrap="square" rtlCol="0">
                  <a:spAutoFit/>
                </a:bodyPr>
                <a:lstStyle/>
                <a:p>
                  <a:r>
                    <a:rPr lang="en-US" dirty="0"/>
                    <a:t>Filter 1</a:t>
                  </a:r>
                </a:p>
              </p:txBody>
            </p:sp>
            <p:grpSp>
              <p:nvGrpSpPr>
                <p:cNvPr id="14" name="Group 13">
                  <a:extLst>
                    <a:ext uri="{FF2B5EF4-FFF2-40B4-BE49-F238E27FC236}">
                      <a16:creationId xmlns:a16="http://schemas.microsoft.com/office/drawing/2014/main" id="{F7364D5C-145B-2866-A112-E24A39E29F96}"/>
                    </a:ext>
                  </a:extLst>
                </p:cNvPr>
                <p:cNvGrpSpPr/>
                <p:nvPr/>
              </p:nvGrpSpPr>
              <p:grpSpPr>
                <a:xfrm>
                  <a:off x="4495800" y="2266950"/>
                  <a:ext cx="336116" cy="304800"/>
                  <a:chOff x="3903599" y="1270711"/>
                  <a:chExt cx="2041356" cy="2298207"/>
                </a:xfrm>
              </p:grpSpPr>
              <p:sp>
                <p:nvSpPr>
                  <p:cNvPr id="16" name="Rectangle 15">
                    <a:extLst>
                      <a:ext uri="{FF2B5EF4-FFF2-40B4-BE49-F238E27FC236}">
                        <a16:creationId xmlns:a16="http://schemas.microsoft.com/office/drawing/2014/main" id="{E25B3B8E-734E-0EFA-2772-91FC758F5457}"/>
                      </a:ext>
                    </a:extLst>
                  </p:cNvPr>
                  <p:cNvSpPr/>
                  <p:nvPr/>
                </p:nvSpPr>
                <p:spPr bwMode="auto">
                  <a:xfrm>
                    <a:off x="4944878" y="1270711"/>
                    <a:ext cx="1000077" cy="955467"/>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35" name="Rectangle 34">
                    <a:extLst>
                      <a:ext uri="{FF2B5EF4-FFF2-40B4-BE49-F238E27FC236}">
                        <a16:creationId xmlns:a16="http://schemas.microsoft.com/office/drawing/2014/main" id="{2FC05AC8-77B2-27C8-96BA-6857B6FAC975}"/>
                      </a:ext>
                    </a:extLst>
                  </p:cNvPr>
                  <p:cNvSpPr/>
                  <p:nvPr/>
                </p:nvSpPr>
                <p:spPr bwMode="auto">
                  <a:xfrm>
                    <a:off x="4393558" y="1925640"/>
                    <a:ext cx="1000079" cy="955463"/>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36" name="Rectangle 35">
                    <a:extLst>
                      <a:ext uri="{FF2B5EF4-FFF2-40B4-BE49-F238E27FC236}">
                        <a16:creationId xmlns:a16="http://schemas.microsoft.com/office/drawing/2014/main" id="{1A3DCD9F-139D-DDE0-C42D-C10755952B74}"/>
                      </a:ext>
                    </a:extLst>
                  </p:cNvPr>
                  <p:cNvSpPr/>
                  <p:nvPr/>
                </p:nvSpPr>
                <p:spPr bwMode="auto">
                  <a:xfrm>
                    <a:off x="3903599" y="2613458"/>
                    <a:ext cx="1000077" cy="955460"/>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grpSp>
          <p:sp>
            <p:nvSpPr>
              <p:cNvPr id="37" name="TextBox 36">
                <a:extLst>
                  <a:ext uri="{FF2B5EF4-FFF2-40B4-BE49-F238E27FC236}">
                    <a16:creationId xmlns:a16="http://schemas.microsoft.com/office/drawing/2014/main" id="{D3C01DF6-5873-FF59-FE41-062BA6EE95ED}"/>
                  </a:ext>
                </a:extLst>
              </p:cNvPr>
              <p:cNvSpPr txBox="1"/>
              <p:nvPr/>
            </p:nvSpPr>
            <p:spPr>
              <a:xfrm rot="19681027">
                <a:off x="4888436" y="2445101"/>
                <a:ext cx="1283355" cy="369332"/>
              </a:xfrm>
              <a:prstGeom prst="rect">
                <a:avLst/>
              </a:prstGeom>
              <a:noFill/>
            </p:spPr>
            <p:txBody>
              <a:bodyPr wrap="square" rtlCol="0">
                <a:spAutoFit/>
              </a:bodyPr>
              <a:lstStyle/>
              <a:p>
                <a:r>
                  <a:rPr lang="en-US" dirty="0">
                    <a:solidFill>
                      <a:srgbClr val="FF0000"/>
                    </a:solidFill>
                  </a:rPr>
                  <a:t>256 Filters </a:t>
                </a:r>
              </a:p>
            </p:txBody>
          </p:sp>
          <p:sp>
            <p:nvSpPr>
              <p:cNvPr id="39" name="Rectangle 38">
                <a:extLst>
                  <a:ext uri="{FF2B5EF4-FFF2-40B4-BE49-F238E27FC236}">
                    <a16:creationId xmlns:a16="http://schemas.microsoft.com/office/drawing/2014/main" id="{DD6ABDAE-FA07-5CF6-7FC3-72FC44624861}"/>
                  </a:ext>
                </a:extLst>
              </p:cNvPr>
              <p:cNvSpPr/>
              <p:nvPr/>
            </p:nvSpPr>
            <p:spPr bwMode="auto">
              <a:xfrm>
                <a:off x="4972464" y="1150383"/>
                <a:ext cx="1101995" cy="3023329"/>
              </a:xfrm>
              <a:prstGeom prst="rect">
                <a:avLst/>
              </a:prstGeom>
              <a:noFill/>
              <a:ln w="50800"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nvGrpSpPr>
              <p:cNvPr id="193" name="Group 192">
                <a:extLst>
                  <a:ext uri="{FF2B5EF4-FFF2-40B4-BE49-F238E27FC236}">
                    <a16:creationId xmlns:a16="http://schemas.microsoft.com/office/drawing/2014/main" id="{32FC6A86-9316-9454-32A2-E742FA77B5E3}"/>
                  </a:ext>
                </a:extLst>
              </p:cNvPr>
              <p:cNvGrpSpPr/>
              <p:nvPr/>
            </p:nvGrpSpPr>
            <p:grpSpPr>
              <a:xfrm>
                <a:off x="4984762" y="1120578"/>
                <a:ext cx="1101995" cy="1036967"/>
                <a:chOff x="4162352" y="1888256"/>
                <a:chExt cx="1101995" cy="1036967"/>
              </a:xfrm>
            </p:grpSpPr>
            <p:sp>
              <p:nvSpPr>
                <p:cNvPr id="17" name="TextBox 16">
                  <a:extLst>
                    <a:ext uri="{FF2B5EF4-FFF2-40B4-BE49-F238E27FC236}">
                      <a16:creationId xmlns:a16="http://schemas.microsoft.com/office/drawing/2014/main" id="{EC614FCA-8F41-E1D2-5BC5-7B3DFC2E408B}"/>
                    </a:ext>
                  </a:extLst>
                </p:cNvPr>
                <p:cNvSpPr txBox="1"/>
                <p:nvPr/>
              </p:nvSpPr>
              <p:spPr>
                <a:xfrm>
                  <a:off x="4162352" y="2555891"/>
                  <a:ext cx="1101995" cy="369332"/>
                </a:xfrm>
                <a:prstGeom prst="rect">
                  <a:avLst/>
                </a:prstGeom>
                <a:noFill/>
              </p:spPr>
              <p:txBody>
                <a:bodyPr wrap="square" rtlCol="0">
                  <a:spAutoFit/>
                </a:bodyPr>
                <a:lstStyle/>
                <a:p>
                  <a:r>
                    <a:rPr lang="en-US" dirty="0"/>
                    <a:t>1 x 1 x 3</a:t>
                  </a:r>
                </a:p>
              </p:txBody>
            </p:sp>
            <p:sp>
              <p:nvSpPr>
                <p:cNvPr id="19" name="TextBox 18">
                  <a:extLst>
                    <a:ext uri="{FF2B5EF4-FFF2-40B4-BE49-F238E27FC236}">
                      <a16:creationId xmlns:a16="http://schemas.microsoft.com/office/drawing/2014/main" id="{8CD942BA-BE48-D4DA-7092-01287A11F4EE}"/>
                    </a:ext>
                  </a:extLst>
                </p:cNvPr>
                <p:cNvSpPr txBox="1"/>
                <p:nvPr/>
              </p:nvSpPr>
              <p:spPr>
                <a:xfrm>
                  <a:off x="4177279" y="1888256"/>
                  <a:ext cx="884988" cy="369332"/>
                </a:xfrm>
                <a:prstGeom prst="rect">
                  <a:avLst/>
                </a:prstGeom>
                <a:noFill/>
              </p:spPr>
              <p:txBody>
                <a:bodyPr wrap="square" rtlCol="0">
                  <a:spAutoFit/>
                </a:bodyPr>
                <a:lstStyle/>
                <a:p>
                  <a:r>
                    <a:rPr lang="en-US" dirty="0"/>
                    <a:t>Filter 1</a:t>
                  </a:r>
                </a:p>
              </p:txBody>
            </p:sp>
            <p:grpSp>
              <p:nvGrpSpPr>
                <p:cNvPr id="3" name="Group 2">
                  <a:extLst>
                    <a:ext uri="{FF2B5EF4-FFF2-40B4-BE49-F238E27FC236}">
                      <a16:creationId xmlns:a16="http://schemas.microsoft.com/office/drawing/2014/main" id="{82F1F3E8-B424-9CF1-8888-4E1CBBC7D0EC}"/>
                    </a:ext>
                  </a:extLst>
                </p:cNvPr>
                <p:cNvGrpSpPr/>
                <p:nvPr/>
              </p:nvGrpSpPr>
              <p:grpSpPr>
                <a:xfrm>
                  <a:off x="4495800" y="2266950"/>
                  <a:ext cx="336116" cy="304800"/>
                  <a:chOff x="3903599" y="1270711"/>
                  <a:chExt cx="2041356" cy="2298207"/>
                </a:xfrm>
              </p:grpSpPr>
              <p:sp>
                <p:nvSpPr>
                  <p:cNvPr id="38" name="Rectangle 37">
                    <a:extLst>
                      <a:ext uri="{FF2B5EF4-FFF2-40B4-BE49-F238E27FC236}">
                        <a16:creationId xmlns:a16="http://schemas.microsoft.com/office/drawing/2014/main" id="{2DE7C871-68B9-7EEA-B3D7-DDAAC85448CB}"/>
                      </a:ext>
                    </a:extLst>
                  </p:cNvPr>
                  <p:cNvSpPr/>
                  <p:nvPr/>
                </p:nvSpPr>
                <p:spPr bwMode="auto">
                  <a:xfrm>
                    <a:off x="4944878" y="1270711"/>
                    <a:ext cx="1000077" cy="955467"/>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62" name="Rectangle 161">
                    <a:extLst>
                      <a:ext uri="{FF2B5EF4-FFF2-40B4-BE49-F238E27FC236}">
                        <a16:creationId xmlns:a16="http://schemas.microsoft.com/office/drawing/2014/main" id="{3D6062B5-A9B6-D315-DA32-FD0B491E380B}"/>
                      </a:ext>
                    </a:extLst>
                  </p:cNvPr>
                  <p:cNvSpPr/>
                  <p:nvPr/>
                </p:nvSpPr>
                <p:spPr bwMode="auto">
                  <a:xfrm>
                    <a:off x="4393558" y="1925640"/>
                    <a:ext cx="1000079" cy="955463"/>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sp>
                <p:nvSpPr>
                  <p:cNvPr id="174" name="Rectangle 173">
                    <a:extLst>
                      <a:ext uri="{FF2B5EF4-FFF2-40B4-BE49-F238E27FC236}">
                        <a16:creationId xmlns:a16="http://schemas.microsoft.com/office/drawing/2014/main" id="{9AA36317-7056-00C4-75C7-BE48695FC441}"/>
                      </a:ext>
                    </a:extLst>
                  </p:cNvPr>
                  <p:cNvSpPr/>
                  <p:nvPr/>
                </p:nvSpPr>
                <p:spPr bwMode="auto">
                  <a:xfrm>
                    <a:off x="3903599" y="2613458"/>
                    <a:ext cx="1000077" cy="955460"/>
                  </a:xfrm>
                  <a:prstGeom prst="rect">
                    <a:avLst/>
                  </a:prstGeom>
                  <a:solidFill>
                    <a:schemeClr val="accent6">
                      <a:lumMod val="60000"/>
                      <a:lumOff val="40000"/>
                    </a:schemeClr>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grpSp>
        </p:grpSp>
        <p:grpSp>
          <p:nvGrpSpPr>
            <p:cNvPr id="186" name="Group 185">
              <a:extLst>
                <a:ext uri="{FF2B5EF4-FFF2-40B4-BE49-F238E27FC236}">
                  <a16:creationId xmlns:a16="http://schemas.microsoft.com/office/drawing/2014/main" id="{5E5C6F96-6D33-357F-D586-D1630BED56B3}"/>
                </a:ext>
              </a:extLst>
            </p:cNvPr>
            <p:cNvGrpSpPr/>
            <p:nvPr/>
          </p:nvGrpSpPr>
          <p:grpSpPr>
            <a:xfrm>
              <a:off x="3257642" y="1364878"/>
              <a:ext cx="1511907" cy="2134842"/>
              <a:chOff x="1438357" y="1578152"/>
              <a:chExt cx="1537510" cy="2331963"/>
            </a:xfrm>
          </p:grpSpPr>
          <p:sp>
            <p:nvSpPr>
              <p:cNvPr id="6" name="TextBox 5">
                <a:extLst>
                  <a:ext uri="{FF2B5EF4-FFF2-40B4-BE49-F238E27FC236}">
                    <a16:creationId xmlns:a16="http://schemas.microsoft.com/office/drawing/2014/main" id="{B946FADD-BBA9-49CE-62A5-F7E34C79BC17}"/>
                  </a:ext>
                </a:extLst>
              </p:cNvPr>
              <p:cNvSpPr txBox="1"/>
              <p:nvPr/>
            </p:nvSpPr>
            <p:spPr>
              <a:xfrm>
                <a:off x="1494845" y="1578152"/>
                <a:ext cx="1424534" cy="369332"/>
              </a:xfrm>
              <a:prstGeom prst="rect">
                <a:avLst/>
              </a:prstGeom>
              <a:noFill/>
            </p:spPr>
            <p:txBody>
              <a:bodyPr wrap="square" rtlCol="0">
                <a:spAutoFit/>
              </a:bodyPr>
              <a:lstStyle/>
              <a:p>
                <a:pPr algn="ctr"/>
                <a:r>
                  <a:rPr lang="en-US" dirty="0"/>
                  <a:t>Image</a:t>
                </a:r>
              </a:p>
            </p:txBody>
          </p:sp>
          <p:sp>
            <p:nvSpPr>
              <p:cNvPr id="7" name="TextBox 6">
                <a:extLst>
                  <a:ext uri="{FF2B5EF4-FFF2-40B4-BE49-F238E27FC236}">
                    <a16:creationId xmlns:a16="http://schemas.microsoft.com/office/drawing/2014/main" id="{1349DAA9-A897-E8A3-2DAA-51BAE542BD36}"/>
                  </a:ext>
                </a:extLst>
              </p:cNvPr>
              <p:cNvSpPr txBox="1"/>
              <p:nvPr/>
            </p:nvSpPr>
            <p:spPr>
              <a:xfrm>
                <a:off x="1601680" y="3540783"/>
                <a:ext cx="1113384" cy="369332"/>
              </a:xfrm>
              <a:prstGeom prst="rect">
                <a:avLst/>
              </a:prstGeom>
              <a:noFill/>
            </p:spPr>
            <p:txBody>
              <a:bodyPr wrap="square" rtlCol="0">
                <a:spAutoFit/>
              </a:bodyPr>
              <a:lstStyle/>
              <a:p>
                <a:r>
                  <a:rPr lang="en-US" dirty="0"/>
                  <a:t>8 x 8 x 3</a:t>
                </a:r>
              </a:p>
            </p:txBody>
          </p:sp>
          <p:grpSp>
            <p:nvGrpSpPr>
              <p:cNvPr id="156" name="Group 155">
                <a:extLst>
                  <a:ext uri="{FF2B5EF4-FFF2-40B4-BE49-F238E27FC236}">
                    <a16:creationId xmlns:a16="http://schemas.microsoft.com/office/drawing/2014/main" id="{00883520-B76F-A923-E53D-C23F5203E916}"/>
                  </a:ext>
                </a:extLst>
              </p:cNvPr>
              <p:cNvGrpSpPr/>
              <p:nvPr/>
            </p:nvGrpSpPr>
            <p:grpSpPr>
              <a:xfrm>
                <a:off x="1438357" y="1960130"/>
                <a:ext cx="1537510" cy="1500367"/>
                <a:chOff x="1381869" y="1970752"/>
                <a:chExt cx="1537510" cy="1500367"/>
              </a:xfrm>
            </p:grpSpPr>
            <p:grpSp>
              <p:nvGrpSpPr>
                <p:cNvPr id="112" name="Group 111">
                  <a:extLst>
                    <a:ext uri="{FF2B5EF4-FFF2-40B4-BE49-F238E27FC236}">
                      <a16:creationId xmlns:a16="http://schemas.microsoft.com/office/drawing/2014/main" id="{DE48CC9D-FDE3-3047-1632-1F7F8722D943}"/>
                    </a:ext>
                  </a:extLst>
                </p:cNvPr>
                <p:cNvGrpSpPr/>
                <p:nvPr/>
              </p:nvGrpSpPr>
              <p:grpSpPr>
                <a:xfrm>
                  <a:off x="1609725" y="1970752"/>
                  <a:ext cx="1309654" cy="1250850"/>
                  <a:chOff x="1609725" y="1970752"/>
                  <a:chExt cx="1309654" cy="1250850"/>
                </a:xfrm>
              </p:grpSpPr>
              <p:grpSp>
                <p:nvGrpSpPr>
                  <p:cNvPr id="63" name="Group 62">
                    <a:extLst>
                      <a:ext uri="{FF2B5EF4-FFF2-40B4-BE49-F238E27FC236}">
                        <a16:creationId xmlns:a16="http://schemas.microsoft.com/office/drawing/2014/main" id="{4F40CDF4-9B88-06C7-7FF4-C251D2C26ACC}"/>
                      </a:ext>
                    </a:extLst>
                  </p:cNvPr>
                  <p:cNvGrpSpPr/>
                  <p:nvPr/>
                </p:nvGrpSpPr>
                <p:grpSpPr>
                  <a:xfrm>
                    <a:off x="1609725" y="1983321"/>
                    <a:ext cx="1309654" cy="1238281"/>
                    <a:chOff x="1609725" y="1983322"/>
                    <a:chExt cx="1486242" cy="1196512"/>
                  </a:xfrm>
                  <a:solidFill>
                    <a:srgbClr val="0070C0"/>
                  </a:solidFill>
                </p:grpSpPr>
                <p:sp>
                  <p:nvSpPr>
                    <p:cNvPr id="13" name="Rectangle 12">
                      <a:extLst>
                        <a:ext uri="{FF2B5EF4-FFF2-40B4-BE49-F238E27FC236}">
                          <a16:creationId xmlns:a16="http://schemas.microsoft.com/office/drawing/2014/main" id="{AD3B99DF-B9FF-69B7-9815-B970D8949485}"/>
                        </a:ext>
                      </a:extLst>
                    </p:cNvPr>
                    <p:cNvSpPr/>
                    <p:nvPr/>
                  </p:nvSpPr>
                  <p:spPr bwMode="auto">
                    <a:xfrm>
                      <a:off x="1617134" y="1983322"/>
                      <a:ext cx="1478833" cy="1196512"/>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32" name="Group 31">
                      <a:extLst>
                        <a:ext uri="{FF2B5EF4-FFF2-40B4-BE49-F238E27FC236}">
                          <a16:creationId xmlns:a16="http://schemas.microsoft.com/office/drawing/2014/main" id="{B4AE786C-8DAB-A8AC-6BCF-E17009E1421D}"/>
                        </a:ext>
                      </a:extLst>
                    </p:cNvPr>
                    <p:cNvGrpSpPr/>
                    <p:nvPr/>
                  </p:nvGrpSpPr>
                  <p:grpSpPr>
                    <a:xfrm>
                      <a:off x="1812379" y="1990129"/>
                      <a:ext cx="1111148" cy="1170752"/>
                      <a:chOff x="1812379" y="1990129"/>
                      <a:chExt cx="1111148" cy="1170752"/>
                    </a:xfrm>
                    <a:grpFill/>
                  </p:grpSpPr>
                  <p:cxnSp>
                    <p:nvCxnSpPr>
                      <p:cNvPr id="25" name="Straight Connector 24">
                        <a:extLst>
                          <a:ext uri="{FF2B5EF4-FFF2-40B4-BE49-F238E27FC236}">
                            <a16:creationId xmlns:a16="http://schemas.microsoft.com/office/drawing/2014/main" id="{23EED819-8143-B8D4-195E-7373D560A02B}"/>
                          </a:ext>
                        </a:extLst>
                      </p:cNvPr>
                      <p:cNvCxnSpPr>
                        <a:cxnSpLocks/>
                      </p:cNvCxnSpPr>
                      <p:nvPr/>
                    </p:nvCxnSpPr>
                    <p:spPr bwMode="auto">
                      <a:xfrm rot="5400000">
                        <a:off x="1597385"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6" name="Straight Connector 25">
                        <a:extLst>
                          <a:ext uri="{FF2B5EF4-FFF2-40B4-BE49-F238E27FC236}">
                            <a16:creationId xmlns:a16="http://schemas.microsoft.com/office/drawing/2014/main" id="{1CA1A015-DC03-DBEF-9F9C-A9A844D1E02F}"/>
                          </a:ext>
                        </a:extLst>
                      </p:cNvPr>
                      <p:cNvCxnSpPr>
                        <a:cxnSpLocks/>
                      </p:cNvCxnSpPr>
                      <p:nvPr/>
                    </p:nvCxnSpPr>
                    <p:spPr bwMode="auto">
                      <a:xfrm rot="5400000">
                        <a:off x="1412194"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7" name="Straight Connector 26">
                        <a:extLst>
                          <a:ext uri="{FF2B5EF4-FFF2-40B4-BE49-F238E27FC236}">
                            <a16:creationId xmlns:a16="http://schemas.microsoft.com/office/drawing/2014/main" id="{3F30223F-6F7F-310A-F6F4-F17DE30B0D62}"/>
                          </a:ext>
                        </a:extLst>
                      </p:cNvPr>
                      <p:cNvCxnSpPr>
                        <a:cxnSpLocks/>
                      </p:cNvCxnSpPr>
                      <p:nvPr/>
                    </p:nvCxnSpPr>
                    <p:spPr bwMode="auto">
                      <a:xfrm rot="5400000">
                        <a:off x="1227003"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8" name="Straight Connector 27">
                        <a:extLst>
                          <a:ext uri="{FF2B5EF4-FFF2-40B4-BE49-F238E27FC236}">
                            <a16:creationId xmlns:a16="http://schemas.microsoft.com/office/drawing/2014/main" id="{F8FDB74F-3421-4A3D-023D-F1C7428257D7}"/>
                          </a:ext>
                        </a:extLst>
                      </p:cNvPr>
                      <p:cNvCxnSpPr>
                        <a:cxnSpLocks/>
                      </p:cNvCxnSpPr>
                      <p:nvPr/>
                    </p:nvCxnSpPr>
                    <p:spPr bwMode="auto">
                      <a:xfrm rot="5400000">
                        <a:off x="2338151"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9" name="Straight Connector 28">
                        <a:extLst>
                          <a:ext uri="{FF2B5EF4-FFF2-40B4-BE49-F238E27FC236}">
                            <a16:creationId xmlns:a16="http://schemas.microsoft.com/office/drawing/2014/main" id="{D875F696-0F44-0488-EF62-B6F25F8B7BAF}"/>
                          </a:ext>
                        </a:extLst>
                      </p:cNvPr>
                      <p:cNvCxnSpPr>
                        <a:cxnSpLocks/>
                      </p:cNvCxnSpPr>
                      <p:nvPr/>
                    </p:nvCxnSpPr>
                    <p:spPr bwMode="auto">
                      <a:xfrm rot="5400000">
                        <a:off x="1967767"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0" name="Straight Connector 29">
                        <a:extLst>
                          <a:ext uri="{FF2B5EF4-FFF2-40B4-BE49-F238E27FC236}">
                            <a16:creationId xmlns:a16="http://schemas.microsoft.com/office/drawing/2014/main" id="{2E00AE81-6F36-4234-BBD0-A7F572B121F8}"/>
                          </a:ext>
                        </a:extLst>
                      </p:cNvPr>
                      <p:cNvCxnSpPr>
                        <a:cxnSpLocks/>
                      </p:cNvCxnSpPr>
                      <p:nvPr/>
                    </p:nvCxnSpPr>
                    <p:spPr bwMode="auto">
                      <a:xfrm rot="5400000">
                        <a:off x="1782576"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1" name="Straight Connector 30">
                        <a:extLst>
                          <a:ext uri="{FF2B5EF4-FFF2-40B4-BE49-F238E27FC236}">
                            <a16:creationId xmlns:a16="http://schemas.microsoft.com/office/drawing/2014/main" id="{A0C577D2-B4B0-A7CF-384C-A8CCAF445DB7}"/>
                          </a:ext>
                        </a:extLst>
                      </p:cNvPr>
                      <p:cNvCxnSpPr>
                        <a:cxnSpLocks/>
                      </p:cNvCxnSpPr>
                      <p:nvPr/>
                    </p:nvCxnSpPr>
                    <p:spPr bwMode="auto">
                      <a:xfrm rot="5400000">
                        <a:off x="2152958"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34" name="Group 33">
                      <a:extLst>
                        <a:ext uri="{FF2B5EF4-FFF2-40B4-BE49-F238E27FC236}">
                          <a16:creationId xmlns:a16="http://schemas.microsoft.com/office/drawing/2014/main" id="{0C00A856-D9C7-7A47-23B3-E494C47EC28D}"/>
                        </a:ext>
                      </a:extLst>
                    </p:cNvPr>
                    <p:cNvGrpSpPr/>
                    <p:nvPr/>
                  </p:nvGrpSpPr>
                  <p:grpSpPr>
                    <a:xfrm>
                      <a:off x="1609725" y="2162426"/>
                      <a:ext cx="1478833" cy="862574"/>
                      <a:chOff x="1600200" y="2162426"/>
                      <a:chExt cx="1478833" cy="862574"/>
                    </a:xfrm>
                    <a:grpFill/>
                  </p:grpSpPr>
                  <p:cxnSp>
                    <p:nvCxnSpPr>
                      <p:cNvPr id="18" name="Straight Connector 17">
                        <a:extLst>
                          <a:ext uri="{FF2B5EF4-FFF2-40B4-BE49-F238E27FC236}">
                            <a16:creationId xmlns:a16="http://schemas.microsoft.com/office/drawing/2014/main" id="{E4DEBDD6-94F7-F8A5-9CD9-FB282FC308EC}"/>
                          </a:ext>
                        </a:extLst>
                      </p:cNvPr>
                      <p:cNvCxnSpPr>
                        <a:cxnSpLocks/>
                      </p:cNvCxnSpPr>
                      <p:nvPr/>
                    </p:nvCxnSpPr>
                    <p:spPr bwMode="auto">
                      <a:xfrm>
                        <a:off x="1600200" y="2162426"/>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 name="Straight Connector 19">
                        <a:extLst>
                          <a:ext uri="{FF2B5EF4-FFF2-40B4-BE49-F238E27FC236}">
                            <a16:creationId xmlns:a16="http://schemas.microsoft.com/office/drawing/2014/main" id="{4A2B39A8-D8C0-0601-0871-994E0A0BFC63}"/>
                          </a:ext>
                        </a:extLst>
                      </p:cNvPr>
                      <p:cNvCxnSpPr>
                        <a:cxnSpLocks/>
                      </p:cNvCxnSpPr>
                      <p:nvPr/>
                    </p:nvCxnSpPr>
                    <p:spPr bwMode="auto">
                      <a:xfrm>
                        <a:off x="1600200" y="2306188"/>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1" name="Straight Connector 20">
                        <a:extLst>
                          <a:ext uri="{FF2B5EF4-FFF2-40B4-BE49-F238E27FC236}">
                            <a16:creationId xmlns:a16="http://schemas.microsoft.com/office/drawing/2014/main" id="{661158CD-7EDB-9D9E-3AAA-0F10260A0112}"/>
                          </a:ext>
                        </a:extLst>
                      </p:cNvPr>
                      <p:cNvCxnSpPr>
                        <a:cxnSpLocks/>
                      </p:cNvCxnSpPr>
                      <p:nvPr/>
                    </p:nvCxnSpPr>
                    <p:spPr bwMode="auto">
                      <a:xfrm>
                        <a:off x="1600200" y="2449950"/>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2" name="Straight Connector 21">
                        <a:extLst>
                          <a:ext uri="{FF2B5EF4-FFF2-40B4-BE49-F238E27FC236}">
                            <a16:creationId xmlns:a16="http://schemas.microsoft.com/office/drawing/2014/main" id="{40E28615-8318-3F4D-4E08-64C5DEBACDE5}"/>
                          </a:ext>
                        </a:extLst>
                      </p:cNvPr>
                      <p:cNvCxnSpPr>
                        <a:cxnSpLocks/>
                      </p:cNvCxnSpPr>
                      <p:nvPr/>
                    </p:nvCxnSpPr>
                    <p:spPr bwMode="auto">
                      <a:xfrm>
                        <a:off x="1600200" y="2593712"/>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3" name="Straight Connector 22">
                        <a:extLst>
                          <a:ext uri="{FF2B5EF4-FFF2-40B4-BE49-F238E27FC236}">
                            <a16:creationId xmlns:a16="http://schemas.microsoft.com/office/drawing/2014/main" id="{0C258288-CEC8-807A-507B-7BFC3ABD915B}"/>
                          </a:ext>
                        </a:extLst>
                      </p:cNvPr>
                      <p:cNvCxnSpPr>
                        <a:cxnSpLocks/>
                      </p:cNvCxnSpPr>
                      <p:nvPr/>
                    </p:nvCxnSpPr>
                    <p:spPr bwMode="auto">
                      <a:xfrm>
                        <a:off x="1600200" y="2737474"/>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4" name="Straight Connector 23">
                        <a:extLst>
                          <a:ext uri="{FF2B5EF4-FFF2-40B4-BE49-F238E27FC236}">
                            <a16:creationId xmlns:a16="http://schemas.microsoft.com/office/drawing/2014/main" id="{BDCD2775-0280-BA0A-BA00-6139198CB273}"/>
                          </a:ext>
                        </a:extLst>
                      </p:cNvPr>
                      <p:cNvCxnSpPr>
                        <a:cxnSpLocks/>
                      </p:cNvCxnSpPr>
                      <p:nvPr/>
                    </p:nvCxnSpPr>
                    <p:spPr bwMode="auto">
                      <a:xfrm>
                        <a:off x="1600200" y="3025000"/>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3" name="Straight Connector 32">
                        <a:extLst>
                          <a:ext uri="{FF2B5EF4-FFF2-40B4-BE49-F238E27FC236}">
                            <a16:creationId xmlns:a16="http://schemas.microsoft.com/office/drawing/2014/main" id="{E7BB75E3-BC09-AF6F-C131-8C5A3FA5E3BB}"/>
                          </a:ext>
                        </a:extLst>
                      </p:cNvPr>
                      <p:cNvCxnSpPr>
                        <a:cxnSpLocks/>
                      </p:cNvCxnSpPr>
                      <p:nvPr/>
                    </p:nvCxnSpPr>
                    <p:spPr bwMode="auto">
                      <a:xfrm>
                        <a:off x="1600200" y="2881236"/>
                        <a:ext cx="1478833"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9" name="TextBox 8">
                    <a:extLst>
                      <a:ext uri="{FF2B5EF4-FFF2-40B4-BE49-F238E27FC236}">
                        <a16:creationId xmlns:a16="http://schemas.microsoft.com/office/drawing/2014/main" id="{65FA0A4A-C337-E9EA-8AD3-1B729D61F1CD}"/>
                      </a:ext>
                    </a:extLst>
                  </p:cNvPr>
                  <p:cNvSpPr txBox="1"/>
                  <p:nvPr/>
                </p:nvSpPr>
                <p:spPr>
                  <a:xfrm>
                    <a:off x="1612069" y="1970752"/>
                    <a:ext cx="186265" cy="184822"/>
                  </a:xfrm>
                  <a:prstGeom prst="rect">
                    <a:avLst/>
                  </a:prstGeom>
                  <a:solidFill>
                    <a:schemeClr val="accent6">
                      <a:lumMod val="60000"/>
                      <a:lumOff val="40000"/>
                    </a:schemeClr>
                  </a:solidFill>
                  <a:ln>
                    <a:solidFill>
                      <a:schemeClr val="tx1"/>
                    </a:solidFill>
                  </a:ln>
                </p:spPr>
                <p:txBody>
                  <a:bodyPr wrap="square" lIns="0" tIns="45720" rIns="0" bIns="45720" rtlCol="0">
                    <a:spAutoFit/>
                  </a:bodyPr>
                  <a:lstStyle/>
                  <a:p>
                    <a:pPr algn="ctr"/>
                    <a:endParaRPr lang="en-US" sz="900" dirty="0"/>
                  </a:p>
                </p:txBody>
              </p:sp>
            </p:grpSp>
            <p:grpSp>
              <p:nvGrpSpPr>
                <p:cNvPr id="114" name="Group 113">
                  <a:extLst>
                    <a:ext uri="{FF2B5EF4-FFF2-40B4-BE49-F238E27FC236}">
                      <a16:creationId xmlns:a16="http://schemas.microsoft.com/office/drawing/2014/main" id="{9186CBA3-1849-E6BA-BD67-F702097A41C4}"/>
                    </a:ext>
                  </a:extLst>
                </p:cNvPr>
                <p:cNvGrpSpPr/>
                <p:nvPr/>
              </p:nvGrpSpPr>
              <p:grpSpPr>
                <a:xfrm>
                  <a:off x="1487221" y="2095646"/>
                  <a:ext cx="1309654" cy="1241269"/>
                  <a:chOff x="3038016" y="3591235"/>
                  <a:chExt cx="1309654" cy="1241269"/>
                </a:xfrm>
              </p:grpSpPr>
              <p:grpSp>
                <p:nvGrpSpPr>
                  <p:cNvPr id="75" name="Group 74">
                    <a:extLst>
                      <a:ext uri="{FF2B5EF4-FFF2-40B4-BE49-F238E27FC236}">
                        <a16:creationId xmlns:a16="http://schemas.microsoft.com/office/drawing/2014/main" id="{C54855B8-A041-41B5-270C-4D40AF9E1AA9}"/>
                      </a:ext>
                    </a:extLst>
                  </p:cNvPr>
                  <p:cNvGrpSpPr/>
                  <p:nvPr/>
                </p:nvGrpSpPr>
                <p:grpSpPr>
                  <a:xfrm>
                    <a:off x="3038016" y="3594223"/>
                    <a:ext cx="1309654" cy="1238281"/>
                    <a:chOff x="1609725" y="1983322"/>
                    <a:chExt cx="1486242" cy="1196512"/>
                  </a:xfrm>
                  <a:solidFill>
                    <a:srgbClr val="00B050"/>
                  </a:solidFill>
                </p:grpSpPr>
                <p:sp>
                  <p:nvSpPr>
                    <p:cNvPr id="76" name="Rectangle 75">
                      <a:extLst>
                        <a:ext uri="{FF2B5EF4-FFF2-40B4-BE49-F238E27FC236}">
                          <a16:creationId xmlns:a16="http://schemas.microsoft.com/office/drawing/2014/main" id="{C7183523-FA7B-6E57-8CE3-C4227BCE1239}"/>
                        </a:ext>
                      </a:extLst>
                    </p:cNvPr>
                    <p:cNvSpPr/>
                    <p:nvPr/>
                  </p:nvSpPr>
                  <p:spPr bwMode="auto">
                    <a:xfrm>
                      <a:off x="1617134" y="1983322"/>
                      <a:ext cx="1478833" cy="1196512"/>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77" name="Group 76">
                      <a:extLst>
                        <a:ext uri="{FF2B5EF4-FFF2-40B4-BE49-F238E27FC236}">
                          <a16:creationId xmlns:a16="http://schemas.microsoft.com/office/drawing/2014/main" id="{389A353B-9D0F-15D5-B5FE-029E3D626A08}"/>
                        </a:ext>
                      </a:extLst>
                    </p:cNvPr>
                    <p:cNvGrpSpPr/>
                    <p:nvPr/>
                  </p:nvGrpSpPr>
                  <p:grpSpPr>
                    <a:xfrm>
                      <a:off x="1812379" y="1990129"/>
                      <a:ext cx="1111148" cy="1170752"/>
                      <a:chOff x="1812379" y="1990129"/>
                      <a:chExt cx="1111148" cy="1170752"/>
                    </a:xfrm>
                    <a:grpFill/>
                  </p:grpSpPr>
                  <p:cxnSp>
                    <p:nvCxnSpPr>
                      <p:cNvPr id="86" name="Straight Connector 85">
                        <a:extLst>
                          <a:ext uri="{FF2B5EF4-FFF2-40B4-BE49-F238E27FC236}">
                            <a16:creationId xmlns:a16="http://schemas.microsoft.com/office/drawing/2014/main" id="{8C343305-0473-DAA9-9649-DF0FB88F8CE5}"/>
                          </a:ext>
                        </a:extLst>
                      </p:cNvPr>
                      <p:cNvCxnSpPr>
                        <a:cxnSpLocks/>
                      </p:cNvCxnSpPr>
                      <p:nvPr/>
                    </p:nvCxnSpPr>
                    <p:spPr bwMode="auto">
                      <a:xfrm rot="5400000">
                        <a:off x="1597385"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7" name="Straight Connector 86">
                        <a:extLst>
                          <a:ext uri="{FF2B5EF4-FFF2-40B4-BE49-F238E27FC236}">
                            <a16:creationId xmlns:a16="http://schemas.microsoft.com/office/drawing/2014/main" id="{4B09EAD0-157E-6479-D5D5-691F185E468D}"/>
                          </a:ext>
                        </a:extLst>
                      </p:cNvPr>
                      <p:cNvCxnSpPr>
                        <a:cxnSpLocks/>
                      </p:cNvCxnSpPr>
                      <p:nvPr/>
                    </p:nvCxnSpPr>
                    <p:spPr bwMode="auto">
                      <a:xfrm rot="5400000">
                        <a:off x="1412194"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8" name="Straight Connector 87">
                        <a:extLst>
                          <a:ext uri="{FF2B5EF4-FFF2-40B4-BE49-F238E27FC236}">
                            <a16:creationId xmlns:a16="http://schemas.microsoft.com/office/drawing/2014/main" id="{36C4C4C5-CAA0-DB8D-D86B-EFEAF2012404}"/>
                          </a:ext>
                        </a:extLst>
                      </p:cNvPr>
                      <p:cNvCxnSpPr>
                        <a:cxnSpLocks/>
                      </p:cNvCxnSpPr>
                      <p:nvPr/>
                    </p:nvCxnSpPr>
                    <p:spPr bwMode="auto">
                      <a:xfrm rot="5400000">
                        <a:off x="1227003"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9" name="Straight Connector 88">
                        <a:extLst>
                          <a:ext uri="{FF2B5EF4-FFF2-40B4-BE49-F238E27FC236}">
                            <a16:creationId xmlns:a16="http://schemas.microsoft.com/office/drawing/2014/main" id="{2E8FC76A-FA58-646A-ED3C-86527C57C4CF}"/>
                          </a:ext>
                        </a:extLst>
                      </p:cNvPr>
                      <p:cNvCxnSpPr>
                        <a:cxnSpLocks/>
                      </p:cNvCxnSpPr>
                      <p:nvPr/>
                    </p:nvCxnSpPr>
                    <p:spPr bwMode="auto">
                      <a:xfrm rot="5400000">
                        <a:off x="2338151"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0" name="Straight Connector 89">
                        <a:extLst>
                          <a:ext uri="{FF2B5EF4-FFF2-40B4-BE49-F238E27FC236}">
                            <a16:creationId xmlns:a16="http://schemas.microsoft.com/office/drawing/2014/main" id="{44E5129C-E404-317D-B35F-AED05FCA2CBA}"/>
                          </a:ext>
                        </a:extLst>
                      </p:cNvPr>
                      <p:cNvCxnSpPr>
                        <a:cxnSpLocks/>
                      </p:cNvCxnSpPr>
                      <p:nvPr/>
                    </p:nvCxnSpPr>
                    <p:spPr bwMode="auto">
                      <a:xfrm rot="5400000">
                        <a:off x="1967767"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1" name="Straight Connector 90">
                        <a:extLst>
                          <a:ext uri="{FF2B5EF4-FFF2-40B4-BE49-F238E27FC236}">
                            <a16:creationId xmlns:a16="http://schemas.microsoft.com/office/drawing/2014/main" id="{8A1E0B71-053B-B42C-4D23-DD6A2E7BC54F}"/>
                          </a:ext>
                        </a:extLst>
                      </p:cNvPr>
                      <p:cNvCxnSpPr>
                        <a:cxnSpLocks/>
                      </p:cNvCxnSpPr>
                      <p:nvPr/>
                    </p:nvCxnSpPr>
                    <p:spPr bwMode="auto">
                      <a:xfrm rot="5400000">
                        <a:off x="1782576"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2" name="Straight Connector 91">
                        <a:extLst>
                          <a:ext uri="{FF2B5EF4-FFF2-40B4-BE49-F238E27FC236}">
                            <a16:creationId xmlns:a16="http://schemas.microsoft.com/office/drawing/2014/main" id="{B4F2D089-CAD2-57DD-3BD2-6C28CB8F3AB8}"/>
                          </a:ext>
                        </a:extLst>
                      </p:cNvPr>
                      <p:cNvCxnSpPr>
                        <a:cxnSpLocks/>
                      </p:cNvCxnSpPr>
                      <p:nvPr/>
                    </p:nvCxnSpPr>
                    <p:spPr bwMode="auto">
                      <a:xfrm rot="5400000">
                        <a:off x="2152958"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78" name="Group 77">
                      <a:extLst>
                        <a:ext uri="{FF2B5EF4-FFF2-40B4-BE49-F238E27FC236}">
                          <a16:creationId xmlns:a16="http://schemas.microsoft.com/office/drawing/2014/main" id="{DEBE3150-767A-CC87-3028-C59670B7BDCE}"/>
                        </a:ext>
                      </a:extLst>
                    </p:cNvPr>
                    <p:cNvGrpSpPr/>
                    <p:nvPr/>
                  </p:nvGrpSpPr>
                  <p:grpSpPr>
                    <a:xfrm>
                      <a:off x="1609725" y="2162426"/>
                      <a:ext cx="1478833" cy="862574"/>
                      <a:chOff x="1600200" y="2162426"/>
                      <a:chExt cx="1478833" cy="862574"/>
                    </a:xfrm>
                    <a:grpFill/>
                  </p:grpSpPr>
                  <p:cxnSp>
                    <p:nvCxnSpPr>
                      <p:cNvPr id="79" name="Straight Connector 78">
                        <a:extLst>
                          <a:ext uri="{FF2B5EF4-FFF2-40B4-BE49-F238E27FC236}">
                            <a16:creationId xmlns:a16="http://schemas.microsoft.com/office/drawing/2014/main" id="{3272527A-8595-4C6F-FFB2-068D68208403}"/>
                          </a:ext>
                        </a:extLst>
                      </p:cNvPr>
                      <p:cNvCxnSpPr>
                        <a:cxnSpLocks/>
                      </p:cNvCxnSpPr>
                      <p:nvPr/>
                    </p:nvCxnSpPr>
                    <p:spPr bwMode="auto">
                      <a:xfrm>
                        <a:off x="1600200" y="2162426"/>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0" name="Straight Connector 79">
                        <a:extLst>
                          <a:ext uri="{FF2B5EF4-FFF2-40B4-BE49-F238E27FC236}">
                            <a16:creationId xmlns:a16="http://schemas.microsoft.com/office/drawing/2014/main" id="{02E9E597-76A4-8901-0395-1425BB5149FD}"/>
                          </a:ext>
                        </a:extLst>
                      </p:cNvPr>
                      <p:cNvCxnSpPr>
                        <a:cxnSpLocks/>
                      </p:cNvCxnSpPr>
                      <p:nvPr/>
                    </p:nvCxnSpPr>
                    <p:spPr bwMode="auto">
                      <a:xfrm>
                        <a:off x="1600200" y="2306188"/>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1" name="Straight Connector 80">
                        <a:extLst>
                          <a:ext uri="{FF2B5EF4-FFF2-40B4-BE49-F238E27FC236}">
                            <a16:creationId xmlns:a16="http://schemas.microsoft.com/office/drawing/2014/main" id="{41EF9E64-284D-BC7D-7677-4DCDCB61B949}"/>
                          </a:ext>
                        </a:extLst>
                      </p:cNvPr>
                      <p:cNvCxnSpPr>
                        <a:cxnSpLocks/>
                      </p:cNvCxnSpPr>
                      <p:nvPr/>
                    </p:nvCxnSpPr>
                    <p:spPr bwMode="auto">
                      <a:xfrm>
                        <a:off x="1600200" y="2449950"/>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2" name="Straight Connector 81">
                        <a:extLst>
                          <a:ext uri="{FF2B5EF4-FFF2-40B4-BE49-F238E27FC236}">
                            <a16:creationId xmlns:a16="http://schemas.microsoft.com/office/drawing/2014/main" id="{849DC4E4-CFAB-9C8B-8DED-91A0E5A4FBBF}"/>
                          </a:ext>
                        </a:extLst>
                      </p:cNvPr>
                      <p:cNvCxnSpPr>
                        <a:cxnSpLocks/>
                      </p:cNvCxnSpPr>
                      <p:nvPr/>
                    </p:nvCxnSpPr>
                    <p:spPr bwMode="auto">
                      <a:xfrm>
                        <a:off x="1600200" y="2593712"/>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3" name="Straight Connector 82">
                        <a:extLst>
                          <a:ext uri="{FF2B5EF4-FFF2-40B4-BE49-F238E27FC236}">
                            <a16:creationId xmlns:a16="http://schemas.microsoft.com/office/drawing/2014/main" id="{C5867B05-BA20-2241-5FCA-CF477D2D3891}"/>
                          </a:ext>
                        </a:extLst>
                      </p:cNvPr>
                      <p:cNvCxnSpPr>
                        <a:cxnSpLocks/>
                      </p:cNvCxnSpPr>
                      <p:nvPr/>
                    </p:nvCxnSpPr>
                    <p:spPr bwMode="auto">
                      <a:xfrm>
                        <a:off x="1600200" y="2737474"/>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4" name="Straight Connector 83">
                        <a:extLst>
                          <a:ext uri="{FF2B5EF4-FFF2-40B4-BE49-F238E27FC236}">
                            <a16:creationId xmlns:a16="http://schemas.microsoft.com/office/drawing/2014/main" id="{65AC3071-53BF-888F-361A-ED6F2C4E41E4}"/>
                          </a:ext>
                        </a:extLst>
                      </p:cNvPr>
                      <p:cNvCxnSpPr>
                        <a:cxnSpLocks/>
                      </p:cNvCxnSpPr>
                      <p:nvPr/>
                    </p:nvCxnSpPr>
                    <p:spPr bwMode="auto">
                      <a:xfrm>
                        <a:off x="1600200" y="3025000"/>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5" name="Straight Connector 84">
                        <a:extLst>
                          <a:ext uri="{FF2B5EF4-FFF2-40B4-BE49-F238E27FC236}">
                            <a16:creationId xmlns:a16="http://schemas.microsoft.com/office/drawing/2014/main" id="{DCE9F488-1CCF-C17E-DAEB-266A9C3D2F32}"/>
                          </a:ext>
                        </a:extLst>
                      </p:cNvPr>
                      <p:cNvCxnSpPr>
                        <a:cxnSpLocks/>
                      </p:cNvCxnSpPr>
                      <p:nvPr/>
                    </p:nvCxnSpPr>
                    <p:spPr bwMode="auto">
                      <a:xfrm>
                        <a:off x="1600200" y="2881236"/>
                        <a:ext cx="1478833"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64" name="TextBox 63">
                    <a:extLst>
                      <a:ext uri="{FF2B5EF4-FFF2-40B4-BE49-F238E27FC236}">
                        <a16:creationId xmlns:a16="http://schemas.microsoft.com/office/drawing/2014/main" id="{A5279152-AC18-BD61-330D-217B225BD76E}"/>
                      </a:ext>
                    </a:extLst>
                  </p:cNvPr>
                  <p:cNvSpPr txBox="1"/>
                  <p:nvPr/>
                </p:nvSpPr>
                <p:spPr>
                  <a:xfrm>
                    <a:off x="3059343" y="3591235"/>
                    <a:ext cx="186265" cy="184822"/>
                  </a:xfrm>
                  <a:prstGeom prst="rect">
                    <a:avLst/>
                  </a:prstGeom>
                  <a:solidFill>
                    <a:schemeClr val="accent6">
                      <a:lumMod val="60000"/>
                      <a:lumOff val="40000"/>
                    </a:schemeClr>
                  </a:solidFill>
                  <a:ln>
                    <a:solidFill>
                      <a:schemeClr val="tx1"/>
                    </a:solidFill>
                  </a:ln>
                </p:spPr>
                <p:txBody>
                  <a:bodyPr wrap="square" lIns="0" tIns="45720" rIns="0" bIns="45720" rtlCol="0">
                    <a:spAutoFit/>
                  </a:bodyPr>
                  <a:lstStyle/>
                  <a:p>
                    <a:pPr algn="ctr"/>
                    <a:endParaRPr lang="en-US" sz="900" dirty="0"/>
                  </a:p>
                </p:txBody>
              </p:sp>
            </p:grpSp>
            <p:grpSp>
              <p:nvGrpSpPr>
                <p:cNvPr id="113" name="Group 112">
                  <a:extLst>
                    <a:ext uri="{FF2B5EF4-FFF2-40B4-BE49-F238E27FC236}">
                      <a16:creationId xmlns:a16="http://schemas.microsoft.com/office/drawing/2014/main" id="{0A1A8C04-277A-831A-C5B3-B27B0EFD9EAB}"/>
                    </a:ext>
                  </a:extLst>
                </p:cNvPr>
                <p:cNvGrpSpPr/>
                <p:nvPr/>
              </p:nvGrpSpPr>
              <p:grpSpPr>
                <a:xfrm>
                  <a:off x="1381869" y="2220269"/>
                  <a:ext cx="1309654" cy="1250850"/>
                  <a:chOff x="314733" y="3534935"/>
                  <a:chExt cx="1309654" cy="1250850"/>
                </a:xfrm>
              </p:grpSpPr>
              <p:grpSp>
                <p:nvGrpSpPr>
                  <p:cNvPr id="94" name="Group 93">
                    <a:extLst>
                      <a:ext uri="{FF2B5EF4-FFF2-40B4-BE49-F238E27FC236}">
                        <a16:creationId xmlns:a16="http://schemas.microsoft.com/office/drawing/2014/main" id="{014E1402-166C-C059-CE1B-27A3F3D79F16}"/>
                      </a:ext>
                    </a:extLst>
                  </p:cNvPr>
                  <p:cNvGrpSpPr/>
                  <p:nvPr/>
                </p:nvGrpSpPr>
                <p:grpSpPr>
                  <a:xfrm>
                    <a:off x="314733" y="3547504"/>
                    <a:ext cx="1309654" cy="1238281"/>
                    <a:chOff x="1609725" y="1983322"/>
                    <a:chExt cx="1486242" cy="1196512"/>
                  </a:xfrm>
                  <a:solidFill>
                    <a:srgbClr val="FF0000"/>
                  </a:solidFill>
                </p:grpSpPr>
                <p:sp>
                  <p:nvSpPr>
                    <p:cNvPr id="95" name="Rectangle 94">
                      <a:extLst>
                        <a:ext uri="{FF2B5EF4-FFF2-40B4-BE49-F238E27FC236}">
                          <a16:creationId xmlns:a16="http://schemas.microsoft.com/office/drawing/2014/main" id="{24FACF82-5BE7-96F2-B4E0-9C47AD1A96A7}"/>
                        </a:ext>
                      </a:extLst>
                    </p:cNvPr>
                    <p:cNvSpPr/>
                    <p:nvPr/>
                  </p:nvSpPr>
                  <p:spPr bwMode="auto">
                    <a:xfrm>
                      <a:off x="1617134" y="1983322"/>
                      <a:ext cx="1478833" cy="1196512"/>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96" name="Group 95">
                      <a:extLst>
                        <a:ext uri="{FF2B5EF4-FFF2-40B4-BE49-F238E27FC236}">
                          <a16:creationId xmlns:a16="http://schemas.microsoft.com/office/drawing/2014/main" id="{A19A0E40-F6C8-9551-C212-BFFF9D207C4F}"/>
                        </a:ext>
                      </a:extLst>
                    </p:cNvPr>
                    <p:cNvGrpSpPr/>
                    <p:nvPr/>
                  </p:nvGrpSpPr>
                  <p:grpSpPr>
                    <a:xfrm>
                      <a:off x="1812379" y="1990129"/>
                      <a:ext cx="1111148" cy="1170752"/>
                      <a:chOff x="1812379" y="1990129"/>
                      <a:chExt cx="1111148" cy="1170752"/>
                    </a:xfrm>
                    <a:grpFill/>
                  </p:grpSpPr>
                  <p:cxnSp>
                    <p:nvCxnSpPr>
                      <p:cNvPr id="105" name="Straight Connector 104">
                        <a:extLst>
                          <a:ext uri="{FF2B5EF4-FFF2-40B4-BE49-F238E27FC236}">
                            <a16:creationId xmlns:a16="http://schemas.microsoft.com/office/drawing/2014/main" id="{B8375C6F-684F-4A31-A24B-BAF37A2F2323}"/>
                          </a:ext>
                        </a:extLst>
                      </p:cNvPr>
                      <p:cNvCxnSpPr>
                        <a:cxnSpLocks/>
                      </p:cNvCxnSpPr>
                      <p:nvPr/>
                    </p:nvCxnSpPr>
                    <p:spPr bwMode="auto">
                      <a:xfrm rot="5400000">
                        <a:off x="1597385"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6" name="Straight Connector 105">
                        <a:extLst>
                          <a:ext uri="{FF2B5EF4-FFF2-40B4-BE49-F238E27FC236}">
                            <a16:creationId xmlns:a16="http://schemas.microsoft.com/office/drawing/2014/main" id="{54A26F89-A236-8C3E-B143-CC2F8C6FDA32}"/>
                          </a:ext>
                        </a:extLst>
                      </p:cNvPr>
                      <p:cNvCxnSpPr>
                        <a:cxnSpLocks/>
                      </p:cNvCxnSpPr>
                      <p:nvPr/>
                    </p:nvCxnSpPr>
                    <p:spPr bwMode="auto">
                      <a:xfrm rot="5400000">
                        <a:off x="1412194"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7" name="Straight Connector 106">
                        <a:extLst>
                          <a:ext uri="{FF2B5EF4-FFF2-40B4-BE49-F238E27FC236}">
                            <a16:creationId xmlns:a16="http://schemas.microsoft.com/office/drawing/2014/main" id="{59CE8091-2925-A499-5551-AC74CA2C887C}"/>
                          </a:ext>
                        </a:extLst>
                      </p:cNvPr>
                      <p:cNvCxnSpPr>
                        <a:cxnSpLocks/>
                      </p:cNvCxnSpPr>
                      <p:nvPr/>
                    </p:nvCxnSpPr>
                    <p:spPr bwMode="auto">
                      <a:xfrm rot="5400000">
                        <a:off x="1227003"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8" name="Straight Connector 107">
                        <a:extLst>
                          <a:ext uri="{FF2B5EF4-FFF2-40B4-BE49-F238E27FC236}">
                            <a16:creationId xmlns:a16="http://schemas.microsoft.com/office/drawing/2014/main" id="{4F1ABCFC-740E-EFA3-40EC-CF81791C8E8E}"/>
                          </a:ext>
                        </a:extLst>
                      </p:cNvPr>
                      <p:cNvCxnSpPr>
                        <a:cxnSpLocks/>
                      </p:cNvCxnSpPr>
                      <p:nvPr/>
                    </p:nvCxnSpPr>
                    <p:spPr bwMode="auto">
                      <a:xfrm rot="5400000">
                        <a:off x="2338151"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9" name="Straight Connector 108">
                        <a:extLst>
                          <a:ext uri="{FF2B5EF4-FFF2-40B4-BE49-F238E27FC236}">
                            <a16:creationId xmlns:a16="http://schemas.microsoft.com/office/drawing/2014/main" id="{DE096849-A061-3F33-7D32-C237C26FA0B6}"/>
                          </a:ext>
                        </a:extLst>
                      </p:cNvPr>
                      <p:cNvCxnSpPr>
                        <a:cxnSpLocks/>
                      </p:cNvCxnSpPr>
                      <p:nvPr/>
                    </p:nvCxnSpPr>
                    <p:spPr bwMode="auto">
                      <a:xfrm rot="5400000">
                        <a:off x="1967767"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10" name="Straight Connector 109">
                        <a:extLst>
                          <a:ext uri="{FF2B5EF4-FFF2-40B4-BE49-F238E27FC236}">
                            <a16:creationId xmlns:a16="http://schemas.microsoft.com/office/drawing/2014/main" id="{650B2241-7F89-892D-55D9-CFB57278EC4F}"/>
                          </a:ext>
                        </a:extLst>
                      </p:cNvPr>
                      <p:cNvCxnSpPr>
                        <a:cxnSpLocks/>
                      </p:cNvCxnSpPr>
                      <p:nvPr/>
                    </p:nvCxnSpPr>
                    <p:spPr bwMode="auto">
                      <a:xfrm rot="5400000">
                        <a:off x="1782576"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11" name="Straight Connector 110">
                        <a:extLst>
                          <a:ext uri="{FF2B5EF4-FFF2-40B4-BE49-F238E27FC236}">
                            <a16:creationId xmlns:a16="http://schemas.microsoft.com/office/drawing/2014/main" id="{07C6920D-0C4B-8B4B-F490-BEA6530881A3}"/>
                          </a:ext>
                        </a:extLst>
                      </p:cNvPr>
                      <p:cNvCxnSpPr>
                        <a:cxnSpLocks/>
                      </p:cNvCxnSpPr>
                      <p:nvPr/>
                    </p:nvCxnSpPr>
                    <p:spPr bwMode="auto">
                      <a:xfrm rot="5400000">
                        <a:off x="2152958"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97" name="Group 96">
                      <a:extLst>
                        <a:ext uri="{FF2B5EF4-FFF2-40B4-BE49-F238E27FC236}">
                          <a16:creationId xmlns:a16="http://schemas.microsoft.com/office/drawing/2014/main" id="{CEEF407E-05E6-75B8-DB95-0D45D4214A96}"/>
                        </a:ext>
                      </a:extLst>
                    </p:cNvPr>
                    <p:cNvGrpSpPr/>
                    <p:nvPr/>
                  </p:nvGrpSpPr>
                  <p:grpSpPr>
                    <a:xfrm>
                      <a:off x="1609725" y="2162426"/>
                      <a:ext cx="1478833" cy="862574"/>
                      <a:chOff x="1600200" y="2162426"/>
                      <a:chExt cx="1478833" cy="862574"/>
                    </a:xfrm>
                    <a:grpFill/>
                  </p:grpSpPr>
                  <p:cxnSp>
                    <p:nvCxnSpPr>
                      <p:cNvPr id="98" name="Straight Connector 97">
                        <a:extLst>
                          <a:ext uri="{FF2B5EF4-FFF2-40B4-BE49-F238E27FC236}">
                            <a16:creationId xmlns:a16="http://schemas.microsoft.com/office/drawing/2014/main" id="{1661FB48-2C4F-3582-017E-637F97532EB0}"/>
                          </a:ext>
                        </a:extLst>
                      </p:cNvPr>
                      <p:cNvCxnSpPr>
                        <a:cxnSpLocks/>
                      </p:cNvCxnSpPr>
                      <p:nvPr/>
                    </p:nvCxnSpPr>
                    <p:spPr bwMode="auto">
                      <a:xfrm>
                        <a:off x="1600200" y="2162426"/>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9" name="Straight Connector 98">
                        <a:extLst>
                          <a:ext uri="{FF2B5EF4-FFF2-40B4-BE49-F238E27FC236}">
                            <a16:creationId xmlns:a16="http://schemas.microsoft.com/office/drawing/2014/main" id="{05C565E2-3D69-E50C-9586-DF6AC9E59952}"/>
                          </a:ext>
                        </a:extLst>
                      </p:cNvPr>
                      <p:cNvCxnSpPr>
                        <a:cxnSpLocks/>
                      </p:cNvCxnSpPr>
                      <p:nvPr/>
                    </p:nvCxnSpPr>
                    <p:spPr bwMode="auto">
                      <a:xfrm>
                        <a:off x="1600200" y="2306188"/>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0" name="Straight Connector 99">
                        <a:extLst>
                          <a:ext uri="{FF2B5EF4-FFF2-40B4-BE49-F238E27FC236}">
                            <a16:creationId xmlns:a16="http://schemas.microsoft.com/office/drawing/2014/main" id="{CFBBF291-6E08-8275-7CF6-7A67E0C420B1}"/>
                          </a:ext>
                        </a:extLst>
                      </p:cNvPr>
                      <p:cNvCxnSpPr>
                        <a:cxnSpLocks/>
                      </p:cNvCxnSpPr>
                      <p:nvPr/>
                    </p:nvCxnSpPr>
                    <p:spPr bwMode="auto">
                      <a:xfrm>
                        <a:off x="1600200" y="2449950"/>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1" name="Straight Connector 100">
                        <a:extLst>
                          <a:ext uri="{FF2B5EF4-FFF2-40B4-BE49-F238E27FC236}">
                            <a16:creationId xmlns:a16="http://schemas.microsoft.com/office/drawing/2014/main" id="{5662B9E9-738F-2CD9-CC0C-6DF5260A034D}"/>
                          </a:ext>
                        </a:extLst>
                      </p:cNvPr>
                      <p:cNvCxnSpPr>
                        <a:cxnSpLocks/>
                      </p:cNvCxnSpPr>
                      <p:nvPr/>
                    </p:nvCxnSpPr>
                    <p:spPr bwMode="auto">
                      <a:xfrm>
                        <a:off x="1600200" y="2593712"/>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2" name="Straight Connector 101">
                        <a:extLst>
                          <a:ext uri="{FF2B5EF4-FFF2-40B4-BE49-F238E27FC236}">
                            <a16:creationId xmlns:a16="http://schemas.microsoft.com/office/drawing/2014/main" id="{ACA44CB1-C1AC-4C33-9ED5-D887FB66398B}"/>
                          </a:ext>
                        </a:extLst>
                      </p:cNvPr>
                      <p:cNvCxnSpPr>
                        <a:cxnSpLocks/>
                      </p:cNvCxnSpPr>
                      <p:nvPr/>
                    </p:nvCxnSpPr>
                    <p:spPr bwMode="auto">
                      <a:xfrm>
                        <a:off x="1600200" y="2737474"/>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3" name="Straight Connector 102">
                        <a:extLst>
                          <a:ext uri="{FF2B5EF4-FFF2-40B4-BE49-F238E27FC236}">
                            <a16:creationId xmlns:a16="http://schemas.microsoft.com/office/drawing/2014/main" id="{34841940-D528-41D7-9F58-A60C56FDAD7D}"/>
                          </a:ext>
                        </a:extLst>
                      </p:cNvPr>
                      <p:cNvCxnSpPr>
                        <a:cxnSpLocks/>
                      </p:cNvCxnSpPr>
                      <p:nvPr/>
                    </p:nvCxnSpPr>
                    <p:spPr bwMode="auto">
                      <a:xfrm>
                        <a:off x="1600200" y="3025000"/>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04" name="Straight Connector 103">
                        <a:extLst>
                          <a:ext uri="{FF2B5EF4-FFF2-40B4-BE49-F238E27FC236}">
                            <a16:creationId xmlns:a16="http://schemas.microsoft.com/office/drawing/2014/main" id="{A714A2CB-1F49-6FB9-506C-64F493F41CB6}"/>
                          </a:ext>
                        </a:extLst>
                      </p:cNvPr>
                      <p:cNvCxnSpPr>
                        <a:cxnSpLocks/>
                      </p:cNvCxnSpPr>
                      <p:nvPr/>
                    </p:nvCxnSpPr>
                    <p:spPr bwMode="auto">
                      <a:xfrm>
                        <a:off x="1600200" y="2881236"/>
                        <a:ext cx="1478833"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93" name="TextBox 92">
                    <a:extLst>
                      <a:ext uri="{FF2B5EF4-FFF2-40B4-BE49-F238E27FC236}">
                        <a16:creationId xmlns:a16="http://schemas.microsoft.com/office/drawing/2014/main" id="{5387052E-A129-874B-B7A4-6740B9FAC3EC}"/>
                      </a:ext>
                    </a:extLst>
                  </p:cNvPr>
                  <p:cNvSpPr txBox="1"/>
                  <p:nvPr/>
                </p:nvSpPr>
                <p:spPr>
                  <a:xfrm>
                    <a:off x="317013" y="3534935"/>
                    <a:ext cx="186265" cy="184822"/>
                  </a:xfrm>
                  <a:prstGeom prst="rect">
                    <a:avLst/>
                  </a:prstGeom>
                  <a:solidFill>
                    <a:schemeClr val="accent6">
                      <a:lumMod val="60000"/>
                      <a:lumOff val="40000"/>
                    </a:schemeClr>
                  </a:solidFill>
                  <a:ln>
                    <a:solidFill>
                      <a:schemeClr val="tx1"/>
                    </a:solidFill>
                  </a:ln>
                </p:spPr>
                <p:txBody>
                  <a:bodyPr wrap="square" lIns="0" tIns="45720" rIns="0" bIns="45720" rtlCol="0">
                    <a:spAutoFit/>
                  </a:bodyPr>
                  <a:lstStyle/>
                  <a:p>
                    <a:pPr algn="ctr"/>
                    <a:endParaRPr lang="en-US" sz="900" dirty="0"/>
                  </a:p>
                </p:txBody>
              </p:sp>
            </p:grpSp>
          </p:grpSp>
        </p:grpSp>
        <p:grpSp>
          <p:nvGrpSpPr>
            <p:cNvPr id="43" name="Group 42">
              <a:extLst>
                <a:ext uri="{FF2B5EF4-FFF2-40B4-BE49-F238E27FC236}">
                  <a16:creationId xmlns:a16="http://schemas.microsoft.com/office/drawing/2014/main" id="{3E8D3A82-E456-5CD3-51A9-BAEFE6A8AE07}"/>
                </a:ext>
              </a:extLst>
            </p:cNvPr>
            <p:cNvGrpSpPr/>
            <p:nvPr/>
          </p:nvGrpSpPr>
          <p:grpSpPr>
            <a:xfrm>
              <a:off x="6510229" y="723781"/>
              <a:ext cx="2405370" cy="2944995"/>
              <a:chOff x="6743700" y="122768"/>
              <a:chExt cx="2446103" cy="3216922"/>
            </a:xfrm>
          </p:grpSpPr>
          <p:sp>
            <p:nvSpPr>
              <p:cNvPr id="41" name="Cube 40">
                <a:extLst>
                  <a:ext uri="{FF2B5EF4-FFF2-40B4-BE49-F238E27FC236}">
                    <a16:creationId xmlns:a16="http://schemas.microsoft.com/office/drawing/2014/main" id="{E3583E50-F926-546C-9BD1-B3DD5AA25DD0}"/>
                  </a:ext>
                </a:extLst>
              </p:cNvPr>
              <p:cNvSpPr/>
              <p:nvPr/>
            </p:nvSpPr>
            <p:spPr bwMode="auto">
              <a:xfrm>
                <a:off x="6772275" y="493859"/>
                <a:ext cx="2417528" cy="2430500"/>
              </a:xfrm>
              <a:prstGeom prst="cube">
                <a:avLst>
                  <a:gd name="adj" fmla="val 48750"/>
                </a:avLst>
              </a:prstGeom>
              <a:solidFill>
                <a:schemeClr val="bg1">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17" name="TextBox 116">
                <a:extLst>
                  <a:ext uri="{FF2B5EF4-FFF2-40B4-BE49-F238E27FC236}">
                    <a16:creationId xmlns:a16="http://schemas.microsoft.com/office/drawing/2014/main" id="{F4F306C9-4B2B-540F-475D-9046DA256A50}"/>
                  </a:ext>
                </a:extLst>
              </p:cNvPr>
              <p:cNvSpPr txBox="1"/>
              <p:nvPr/>
            </p:nvSpPr>
            <p:spPr>
              <a:xfrm>
                <a:off x="7182859" y="2970358"/>
                <a:ext cx="1453056" cy="369332"/>
              </a:xfrm>
              <a:prstGeom prst="rect">
                <a:avLst/>
              </a:prstGeom>
              <a:noFill/>
            </p:spPr>
            <p:txBody>
              <a:bodyPr wrap="square" rtlCol="0">
                <a:spAutoFit/>
              </a:bodyPr>
              <a:lstStyle/>
              <a:p>
                <a:r>
                  <a:rPr lang="en-US" dirty="0"/>
                  <a:t>8 x 8 x 256</a:t>
                </a:r>
              </a:p>
            </p:txBody>
          </p:sp>
          <p:grpSp>
            <p:nvGrpSpPr>
              <p:cNvPr id="115" name="Group 114">
                <a:extLst>
                  <a:ext uri="{FF2B5EF4-FFF2-40B4-BE49-F238E27FC236}">
                    <a16:creationId xmlns:a16="http://schemas.microsoft.com/office/drawing/2014/main" id="{8D02338B-4DC1-2F6F-0599-7FAB1F885072}"/>
                  </a:ext>
                </a:extLst>
              </p:cNvPr>
              <p:cNvGrpSpPr/>
              <p:nvPr/>
            </p:nvGrpSpPr>
            <p:grpSpPr>
              <a:xfrm>
                <a:off x="6751684" y="1673110"/>
                <a:ext cx="1309654" cy="1241325"/>
                <a:chOff x="314733" y="3544460"/>
                <a:chExt cx="1309654" cy="1241325"/>
              </a:xfrm>
            </p:grpSpPr>
            <p:grpSp>
              <p:nvGrpSpPr>
                <p:cNvPr id="116" name="Group 115">
                  <a:extLst>
                    <a:ext uri="{FF2B5EF4-FFF2-40B4-BE49-F238E27FC236}">
                      <a16:creationId xmlns:a16="http://schemas.microsoft.com/office/drawing/2014/main" id="{5DBA497E-2C9A-9B20-DB55-804FA61F0A14}"/>
                    </a:ext>
                  </a:extLst>
                </p:cNvPr>
                <p:cNvGrpSpPr/>
                <p:nvPr/>
              </p:nvGrpSpPr>
              <p:grpSpPr>
                <a:xfrm>
                  <a:off x="314733" y="3547504"/>
                  <a:ext cx="1309654" cy="1238281"/>
                  <a:chOff x="1609725" y="1983322"/>
                  <a:chExt cx="1486242" cy="1196512"/>
                </a:xfrm>
                <a:solidFill>
                  <a:srgbClr val="FF0000"/>
                </a:solidFill>
              </p:grpSpPr>
              <p:sp>
                <p:nvSpPr>
                  <p:cNvPr id="120" name="Rectangle 119">
                    <a:extLst>
                      <a:ext uri="{FF2B5EF4-FFF2-40B4-BE49-F238E27FC236}">
                        <a16:creationId xmlns:a16="http://schemas.microsoft.com/office/drawing/2014/main" id="{F52BF8DE-1137-B1A5-55B8-1877C33F7526}"/>
                      </a:ext>
                    </a:extLst>
                  </p:cNvPr>
                  <p:cNvSpPr/>
                  <p:nvPr/>
                </p:nvSpPr>
                <p:spPr bwMode="auto">
                  <a:xfrm>
                    <a:off x="1617134" y="1983322"/>
                    <a:ext cx="1478833" cy="1196512"/>
                  </a:xfrm>
                  <a:prstGeom prst="rect">
                    <a:avLst/>
                  </a:prstGeom>
                  <a:solidFill>
                    <a:schemeClr val="bg1"/>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121" name="Group 120">
                    <a:extLst>
                      <a:ext uri="{FF2B5EF4-FFF2-40B4-BE49-F238E27FC236}">
                        <a16:creationId xmlns:a16="http://schemas.microsoft.com/office/drawing/2014/main" id="{54A6BBA8-AE88-4988-D2FB-5DB3E3668336}"/>
                      </a:ext>
                    </a:extLst>
                  </p:cNvPr>
                  <p:cNvGrpSpPr/>
                  <p:nvPr/>
                </p:nvGrpSpPr>
                <p:grpSpPr>
                  <a:xfrm>
                    <a:off x="1812379" y="1990129"/>
                    <a:ext cx="1111148" cy="1170752"/>
                    <a:chOff x="1812379" y="1990129"/>
                    <a:chExt cx="1111148" cy="1170752"/>
                  </a:xfrm>
                  <a:grpFill/>
                </p:grpSpPr>
                <p:cxnSp>
                  <p:nvCxnSpPr>
                    <p:cNvPr id="140" name="Straight Connector 139">
                      <a:extLst>
                        <a:ext uri="{FF2B5EF4-FFF2-40B4-BE49-F238E27FC236}">
                          <a16:creationId xmlns:a16="http://schemas.microsoft.com/office/drawing/2014/main" id="{968F8155-41BD-C08B-8032-6E3D55551C11}"/>
                        </a:ext>
                      </a:extLst>
                    </p:cNvPr>
                    <p:cNvCxnSpPr>
                      <a:cxnSpLocks/>
                    </p:cNvCxnSpPr>
                    <p:nvPr/>
                  </p:nvCxnSpPr>
                  <p:spPr bwMode="auto">
                    <a:xfrm rot="5400000">
                      <a:off x="1597385"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1" name="Straight Connector 140">
                      <a:extLst>
                        <a:ext uri="{FF2B5EF4-FFF2-40B4-BE49-F238E27FC236}">
                          <a16:creationId xmlns:a16="http://schemas.microsoft.com/office/drawing/2014/main" id="{892671DB-2F43-A6F3-7837-B808258125C2}"/>
                        </a:ext>
                      </a:extLst>
                    </p:cNvPr>
                    <p:cNvCxnSpPr>
                      <a:cxnSpLocks/>
                    </p:cNvCxnSpPr>
                    <p:nvPr/>
                  </p:nvCxnSpPr>
                  <p:spPr bwMode="auto">
                    <a:xfrm rot="5400000">
                      <a:off x="1412194"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2" name="Straight Connector 141">
                      <a:extLst>
                        <a:ext uri="{FF2B5EF4-FFF2-40B4-BE49-F238E27FC236}">
                          <a16:creationId xmlns:a16="http://schemas.microsoft.com/office/drawing/2014/main" id="{826C7D53-C218-83A4-EFE3-5FD7D6536960}"/>
                        </a:ext>
                      </a:extLst>
                    </p:cNvPr>
                    <p:cNvCxnSpPr>
                      <a:cxnSpLocks/>
                    </p:cNvCxnSpPr>
                    <p:nvPr/>
                  </p:nvCxnSpPr>
                  <p:spPr bwMode="auto">
                    <a:xfrm rot="5400000">
                      <a:off x="1227003"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3" name="Straight Connector 142">
                      <a:extLst>
                        <a:ext uri="{FF2B5EF4-FFF2-40B4-BE49-F238E27FC236}">
                          <a16:creationId xmlns:a16="http://schemas.microsoft.com/office/drawing/2014/main" id="{4695D650-D127-E580-918B-A040A4917FFE}"/>
                        </a:ext>
                      </a:extLst>
                    </p:cNvPr>
                    <p:cNvCxnSpPr>
                      <a:cxnSpLocks/>
                    </p:cNvCxnSpPr>
                    <p:nvPr/>
                  </p:nvCxnSpPr>
                  <p:spPr bwMode="auto">
                    <a:xfrm rot="5400000">
                      <a:off x="2338151"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4" name="Straight Connector 143">
                      <a:extLst>
                        <a:ext uri="{FF2B5EF4-FFF2-40B4-BE49-F238E27FC236}">
                          <a16:creationId xmlns:a16="http://schemas.microsoft.com/office/drawing/2014/main" id="{00F382E5-6F6E-CB23-63A1-6F9FB1017030}"/>
                        </a:ext>
                      </a:extLst>
                    </p:cNvPr>
                    <p:cNvCxnSpPr>
                      <a:cxnSpLocks/>
                    </p:cNvCxnSpPr>
                    <p:nvPr/>
                  </p:nvCxnSpPr>
                  <p:spPr bwMode="auto">
                    <a:xfrm rot="5400000">
                      <a:off x="1967767"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6" name="Straight Connector 145">
                      <a:extLst>
                        <a:ext uri="{FF2B5EF4-FFF2-40B4-BE49-F238E27FC236}">
                          <a16:creationId xmlns:a16="http://schemas.microsoft.com/office/drawing/2014/main" id="{CDA90C6B-A62F-8BC4-91CE-6D504218F382}"/>
                        </a:ext>
                      </a:extLst>
                    </p:cNvPr>
                    <p:cNvCxnSpPr>
                      <a:cxnSpLocks/>
                    </p:cNvCxnSpPr>
                    <p:nvPr/>
                  </p:nvCxnSpPr>
                  <p:spPr bwMode="auto">
                    <a:xfrm rot="5400000">
                      <a:off x="1782576"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52" name="Straight Connector 151">
                      <a:extLst>
                        <a:ext uri="{FF2B5EF4-FFF2-40B4-BE49-F238E27FC236}">
                          <a16:creationId xmlns:a16="http://schemas.microsoft.com/office/drawing/2014/main" id="{324A7DA2-CCD4-4D02-4399-91D44C1227D6}"/>
                        </a:ext>
                      </a:extLst>
                    </p:cNvPr>
                    <p:cNvCxnSpPr>
                      <a:cxnSpLocks/>
                    </p:cNvCxnSpPr>
                    <p:nvPr/>
                  </p:nvCxnSpPr>
                  <p:spPr bwMode="auto">
                    <a:xfrm rot="5400000">
                      <a:off x="2152958" y="2575505"/>
                      <a:ext cx="1170752"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128" name="Group 127">
                    <a:extLst>
                      <a:ext uri="{FF2B5EF4-FFF2-40B4-BE49-F238E27FC236}">
                        <a16:creationId xmlns:a16="http://schemas.microsoft.com/office/drawing/2014/main" id="{4B113DEF-F7CE-11A0-FC46-C1148EF37DA5}"/>
                      </a:ext>
                    </a:extLst>
                  </p:cNvPr>
                  <p:cNvGrpSpPr/>
                  <p:nvPr/>
                </p:nvGrpSpPr>
                <p:grpSpPr>
                  <a:xfrm>
                    <a:off x="1609725" y="2162426"/>
                    <a:ext cx="1478833" cy="862574"/>
                    <a:chOff x="1600200" y="2162426"/>
                    <a:chExt cx="1478833" cy="862574"/>
                  </a:xfrm>
                  <a:grpFill/>
                </p:grpSpPr>
                <p:cxnSp>
                  <p:nvCxnSpPr>
                    <p:cNvPr id="129" name="Straight Connector 128">
                      <a:extLst>
                        <a:ext uri="{FF2B5EF4-FFF2-40B4-BE49-F238E27FC236}">
                          <a16:creationId xmlns:a16="http://schemas.microsoft.com/office/drawing/2014/main" id="{5D05DB3E-6FF0-C3D8-3E45-33ECEE45BFC3}"/>
                        </a:ext>
                      </a:extLst>
                    </p:cNvPr>
                    <p:cNvCxnSpPr>
                      <a:cxnSpLocks/>
                    </p:cNvCxnSpPr>
                    <p:nvPr/>
                  </p:nvCxnSpPr>
                  <p:spPr bwMode="auto">
                    <a:xfrm>
                      <a:off x="1600200" y="2162426"/>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31" name="Straight Connector 130">
                      <a:extLst>
                        <a:ext uri="{FF2B5EF4-FFF2-40B4-BE49-F238E27FC236}">
                          <a16:creationId xmlns:a16="http://schemas.microsoft.com/office/drawing/2014/main" id="{5E8E6BDC-C4C2-B0D6-9438-72AB782F3223}"/>
                        </a:ext>
                      </a:extLst>
                    </p:cNvPr>
                    <p:cNvCxnSpPr>
                      <a:cxnSpLocks/>
                    </p:cNvCxnSpPr>
                    <p:nvPr/>
                  </p:nvCxnSpPr>
                  <p:spPr bwMode="auto">
                    <a:xfrm>
                      <a:off x="1600200" y="2306188"/>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32" name="Straight Connector 131">
                      <a:extLst>
                        <a:ext uri="{FF2B5EF4-FFF2-40B4-BE49-F238E27FC236}">
                          <a16:creationId xmlns:a16="http://schemas.microsoft.com/office/drawing/2014/main" id="{84864617-34BD-C05D-EC68-C94F4900B74E}"/>
                        </a:ext>
                      </a:extLst>
                    </p:cNvPr>
                    <p:cNvCxnSpPr>
                      <a:cxnSpLocks/>
                    </p:cNvCxnSpPr>
                    <p:nvPr/>
                  </p:nvCxnSpPr>
                  <p:spPr bwMode="auto">
                    <a:xfrm>
                      <a:off x="1600200" y="2449950"/>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33" name="Straight Connector 132">
                      <a:extLst>
                        <a:ext uri="{FF2B5EF4-FFF2-40B4-BE49-F238E27FC236}">
                          <a16:creationId xmlns:a16="http://schemas.microsoft.com/office/drawing/2014/main" id="{E633340F-A6C4-FD73-EBCE-8B3DACEC4499}"/>
                        </a:ext>
                      </a:extLst>
                    </p:cNvPr>
                    <p:cNvCxnSpPr>
                      <a:cxnSpLocks/>
                    </p:cNvCxnSpPr>
                    <p:nvPr/>
                  </p:nvCxnSpPr>
                  <p:spPr bwMode="auto">
                    <a:xfrm>
                      <a:off x="1600200" y="2593712"/>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34" name="Straight Connector 133">
                      <a:extLst>
                        <a:ext uri="{FF2B5EF4-FFF2-40B4-BE49-F238E27FC236}">
                          <a16:creationId xmlns:a16="http://schemas.microsoft.com/office/drawing/2014/main" id="{D63511EC-1467-D26C-07FD-236567A54704}"/>
                        </a:ext>
                      </a:extLst>
                    </p:cNvPr>
                    <p:cNvCxnSpPr>
                      <a:cxnSpLocks/>
                    </p:cNvCxnSpPr>
                    <p:nvPr/>
                  </p:nvCxnSpPr>
                  <p:spPr bwMode="auto">
                    <a:xfrm>
                      <a:off x="1600200" y="2737474"/>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35" name="Straight Connector 134">
                      <a:extLst>
                        <a:ext uri="{FF2B5EF4-FFF2-40B4-BE49-F238E27FC236}">
                          <a16:creationId xmlns:a16="http://schemas.microsoft.com/office/drawing/2014/main" id="{C5899F29-A369-E5D2-8183-A1DFD255B3FB}"/>
                        </a:ext>
                      </a:extLst>
                    </p:cNvPr>
                    <p:cNvCxnSpPr>
                      <a:cxnSpLocks/>
                    </p:cNvCxnSpPr>
                    <p:nvPr/>
                  </p:nvCxnSpPr>
                  <p:spPr bwMode="auto">
                    <a:xfrm>
                      <a:off x="1600200" y="3025000"/>
                      <a:ext cx="1478833"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39" name="Straight Connector 138">
                      <a:extLst>
                        <a:ext uri="{FF2B5EF4-FFF2-40B4-BE49-F238E27FC236}">
                          <a16:creationId xmlns:a16="http://schemas.microsoft.com/office/drawing/2014/main" id="{D8B52AAE-2FA6-7D0F-AF2F-2DBB89B29941}"/>
                        </a:ext>
                      </a:extLst>
                    </p:cNvPr>
                    <p:cNvCxnSpPr>
                      <a:cxnSpLocks/>
                    </p:cNvCxnSpPr>
                    <p:nvPr/>
                  </p:nvCxnSpPr>
                  <p:spPr bwMode="auto">
                    <a:xfrm>
                      <a:off x="1600200" y="2881236"/>
                      <a:ext cx="1478833" cy="0"/>
                    </a:xfrm>
                    <a:prstGeom prst="line">
                      <a:avLst/>
                    </a:prstGeom>
                    <a:grpFill/>
                    <a:ln w="12700" cap="flat" cmpd="sng" algn="ctr">
                      <a:solidFill>
                        <a:schemeClr val="tx1"/>
                      </a:solidFill>
                      <a:prstDash val="solid"/>
                      <a:miter lim="800000"/>
                      <a:headEnd type="none" w="med" len="med"/>
                      <a:tailEnd type="none" w="med" len="med"/>
                    </a:ln>
                    <a:effectLst/>
                  </p:spPr>
                </p:cxnSp>
              </p:grpSp>
            </p:grpSp>
            <p:sp>
              <p:nvSpPr>
                <p:cNvPr id="118" name="TextBox 117">
                  <a:extLst>
                    <a:ext uri="{FF2B5EF4-FFF2-40B4-BE49-F238E27FC236}">
                      <a16:creationId xmlns:a16="http://schemas.microsoft.com/office/drawing/2014/main" id="{3DDC65B1-BCBE-4FF0-BDB4-90A390A96D68}"/>
                    </a:ext>
                  </a:extLst>
                </p:cNvPr>
                <p:cNvSpPr txBox="1"/>
                <p:nvPr/>
              </p:nvSpPr>
              <p:spPr>
                <a:xfrm>
                  <a:off x="317013" y="3544460"/>
                  <a:ext cx="186265" cy="184822"/>
                </a:xfrm>
                <a:prstGeom prst="rect">
                  <a:avLst/>
                </a:prstGeom>
                <a:solidFill>
                  <a:schemeClr val="accent6">
                    <a:lumMod val="60000"/>
                    <a:lumOff val="40000"/>
                  </a:schemeClr>
                </a:solidFill>
                <a:ln>
                  <a:solidFill>
                    <a:schemeClr val="tx1"/>
                  </a:solidFill>
                </a:ln>
              </p:spPr>
              <p:txBody>
                <a:bodyPr wrap="square" lIns="0" tIns="45720" rIns="0" bIns="45720" rtlCol="0">
                  <a:spAutoFit/>
                </a:bodyPr>
                <a:lstStyle/>
                <a:p>
                  <a:pPr algn="ctr"/>
                  <a:endParaRPr lang="en-US" sz="900" dirty="0"/>
                </a:p>
              </p:txBody>
            </p:sp>
          </p:grpSp>
          <p:sp>
            <p:nvSpPr>
              <p:cNvPr id="42" name="Parallelogram 41">
                <a:extLst>
                  <a:ext uri="{FF2B5EF4-FFF2-40B4-BE49-F238E27FC236}">
                    <a16:creationId xmlns:a16="http://schemas.microsoft.com/office/drawing/2014/main" id="{92C63305-9F5E-9311-2EA4-2C24A3DD8DD6}"/>
                  </a:ext>
                </a:extLst>
              </p:cNvPr>
              <p:cNvSpPr/>
              <p:nvPr/>
            </p:nvSpPr>
            <p:spPr bwMode="auto">
              <a:xfrm>
                <a:off x="6743700" y="488655"/>
                <a:ext cx="1303125" cy="1181593"/>
              </a:xfrm>
              <a:prstGeom prst="parallelogram">
                <a:avLst>
                  <a:gd name="adj" fmla="val 98290"/>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5" name="TextBox 14">
                <a:extLst>
                  <a:ext uri="{FF2B5EF4-FFF2-40B4-BE49-F238E27FC236}">
                    <a16:creationId xmlns:a16="http://schemas.microsoft.com/office/drawing/2014/main" id="{6207ED74-C8E1-A313-1478-0156D89E43DD}"/>
                  </a:ext>
                </a:extLst>
              </p:cNvPr>
              <p:cNvSpPr txBox="1"/>
              <p:nvPr/>
            </p:nvSpPr>
            <p:spPr>
              <a:xfrm>
                <a:off x="6765214" y="122768"/>
                <a:ext cx="2191915" cy="403434"/>
              </a:xfrm>
              <a:prstGeom prst="rect">
                <a:avLst/>
              </a:prstGeom>
              <a:noFill/>
            </p:spPr>
            <p:txBody>
              <a:bodyPr wrap="square" rtlCol="0">
                <a:spAutoFit/>
              </a:bodyPr>
              <a:lstStyle/>
              <a:p>
                <a:r>
                  <a:rPr lang="en-US" dirty="0"/>
                  <a:t>Convoluted image</a:t>
                </a:r>
              </a:p>
            </p:txBody>
          </p:sp>
        </p:grpSp>
      </p:grpSp>
    </p:spTree>
    <p:extLst>
      <p:ext uri="{BB962C8B-B14F-4D97-AF65-F5344CB8AC3E}">
        <p14:creationId xmlns:p14="http://schemas.microsoft.com/office/powerpoint/2010/main" val="1371826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4D197-124F-8132-2D5F-F8BD117934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02A82E-707B-F24D-A916-3A231A2BB08D}"/>
              </a:ext>
            </a:extLst>
          </p:cNvPr>
          <p:cNvSpPr>
            <a:spLocks noGrp="1"/>
          </p:cNvSpPr>
          <p:nvPr>
            <p:ph type="title"/>
          </p:nvPr>
        </p:nvSpPr>
        <p:spPr>
          <a:xfrm>
            <a:off x="1066801" y="285750"/>
            <a:ext cx="8001000" cy="490538"/>
          </a:xfrm>
        </p:spPr>
        <p:txBody>
          <a:bodyPr/>
          <a:lstStyle/>
          <a:p>
            <a:r>
              <a:rPr lang="en-US" dirty="0"/>
              <a:t>Reasons for </a:t>
            </a:r>
            <a:r>
              <a:rPr lang="en-US" dirty="0" err="1"/>
              <a:t>Depthwise</a:t>
            </a:r>
            <a:r>
              <a:rPr lang="en-US" dirty="0"/>
              <a:t> Separable Convolution</a:t>
            </a:r>
          </a:p>
        </p:txBody>
      </p:sp>
      <p:sp>
        <p:nvSpPr>
          <p:cNvPr id="3" name="Content Placeholder 2">
            <a:extLst>
              <a:ext uri="{FF2B5EF4-FFF2-40B4-BE49-F238E27FC236}">
                <a16:creationId xmlns:a16="http://schemas.microsoft.com/office/drawing/2014/main" id="{B0A182D4-6E17-F255-9214-3D5D48E6293E}"/>
              </a:ext>
            </a:extLst>
          </p:cNvPr>
          <p:cNvSpPr>
            <a:spLocks noGrp="1"/>
          </p:cNvSpPr>
          <p:nvPr>
            <p:ph idx="1"/>
          </p:nvPr>
        </p:nvSpPr>
        <p:spPr>
          <a:xfrm>
            <a:off x="381000" y="843557"/>
            <a:ext cx="8251823" cy="3456385"/>
          </a:xfrm>
        </p:spPr>
        <p:txBody>
          <a:bodyPr/>
          <a:lstStyle/>
          <a:p>
            <a:pPr marL="0" indent="0">
              <a:buNone/>
            </a:pPr>
            <a:r>
              <a:rPr lang="en-US" sz="1800" b="1" dirty="0"/>
              <a:t>Original Convolution</a:t>
            </a:r>
          </a:p>
          <a:p>
            <a:r>
              <a:rPr lang="en-US" sz="1800" dirty="0"/>
              <a:t>Let’s calculate the number of multiplications the computer has to do in the original convolution. </a:t>
            </a:r>
          </a:p>
          <a:p>
            <a:r>
              <a:rPr lang="en-US" sz="1800" dirty="0"/>
              <a:t>There are 256 5x5x3 kernels that move 8x8 times. That’s 256x3x5x5x8x8=1,228,800 multiplications.</a:t>
            </a:r>
          </a:p>
          <a:p>
            <a:pPr marL="0" indent="0">
              <a:buNone/>
            </a:pPr>
            <a:r>
              <a:rPr lang="en-US" sz="1800" b="1" dirty="0"/>
              <a:t>Separable Convolution</a:t>
            </a:r>
          </a:p>
          <a:p>
            <a:r>
              <a:rPr lang="en-US" sz="1800" dirty="0"/>
              <a:t>In the </a:t>
            </a:r>
            <a:r>
              <a:rPr lang="en-US" sz="1800" dirty="0" err="1"/>
              <a:t>depthwise</a:t>
            </a:r>
            <a:r>
              <a:rPr lang="en-US" sz="1800" dirty="0"/>
              <a:t> convolution, we have 3 5x5x1 kernels that move 8x8 times. </a:t>
            </a:r>
          </a:p>
          <a:p>
            <a:r>
              <a:rPr lang="en-US" sz="1800" dirty="0"/>
              <a:t>That’s 3x5x5x8x8 = 4,800 multiplications. </a:t>
            </a:r>
          </a:p>
          <a:p>
            <a:r>
              <a:rPr lang="en-US" sz="1800" dirty="0"/>
              <a:t>In the pointwise convolution, we have 256 1x1x3 kernels that move 8x8 times. That’s 256x1x1x3x8x8=49,152 multiplications. </a:t>
            </a:r>
          </a:p>
          <a:p>
            <a:r>
              <a:rPr lang="en-US" sz="1800" dirty="0"/>
              <a:t>Adding them up together, that’s 53,952 multiplications.</a:t>
            </a:r>
          </a:p>
          <a:p>
            <a:r>
              <a:rPr lang="en-US" sz="1800" dirty="0"/>
              <a:t>52,952 is a lot less than 1,228,800. </a:t>
            </a:r>
          </a:p>
          <a:p>
            <a:r>
              <a:rPr lang="en-US" sz="1800" dirty="0"/>
              <a:t>With less computations, the network is able to process more in a shorter amount of time.</a:t>
            </a:r>
          </a:p>
          <a:p>
            <a:endParaRPr lang="en-US" sz="1800" dirty="0"/>
          </a:p>
        </p:txBody>
      </p:sp>
    </p:spTree>
    <p:extLst>
      <p:ext uri="{BB962C8B-B14F-4D97-AF65-F5344CB8AC3E}">
        <p14:creationId xmlns:p14="http://schemas.microsoft.com/office/powerpoint/2010/main" val="24269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D8BFD-BC8D-B052-C13E-2F05ECF91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06D5FC-6C92-DFC2-413E-9B3CDCA20ADD}"/>
              </a:ext>
            </a:extLst>
          </p:cNvPr>
          <p:cNvSpPr>
            <a:spLocks noGrp="1"/>
          </p:cNvSpPr>
          <p:nvPr>
            <p:ph type="title"/>
          </p:nvPr>
        </p:nvSpPr>
        <p:spPr>
          <a:xfrm>
            <a:off x="1066801" y="285750"/>
            <a:ext cx="8001000" cy="490538"/>
          </a:xfrm>
        </p:spPr>
        <p:txBody>
          <a:bodyPr/>
          <a:lstStyle/>
          <a:p>
            <a:r>
              <a:rPr lang="en-US" dirty="0"/>
              <a:t>How Separable Convolution Works</a:t>
            </a:r>
          </a:p>
        </p:txBody>
      </p:sp>
      <p:sp>
        <p:nvSpPr>
          <p:cNvPr id="3" name="Content Placeholder 2">
            <a:extLst>
              <a:ext uri="{FF2B5EF4-FFF2-40B4-BE49-F238E27FC236}">
                <a16:creationId xmlns:a16="http://schemas.microsoft.com/office/drawing/2014/main" id="{BCEB3C00-6EE8-40E3-07EA-CADB4D2E492F}"/>
              </a:ext>
            </a:extLst>
          </p:cNvPr>
          <p:cNvSpPr>
            <a:spLocks noGrp="1"/>
          </p:cNvSpPr>
          <p:nvPr>
            <p:ph idx="1"/>
          </p:nvPr>
        </p:nvSpPr>
        <p:spPr>
          <a:xfrm>
            <a:off x="266700" y="895350"/>
            <a:ext cx="8610600" cy="3456385"/>
          </a:xfrm>
        </p:spPr>
        <p:txBody>
          <a:bodyPr/>
          <a:lstStyle/>
          <a:p>
            <a:r>
              <a:rPr lang="en-US" sz="1800" dirty="0"/>
              <a:t>All may not make sense from first glance.</a:t>
            </a:r>
          </a:p>
          <a:p>
            <a:r>
              <a:rPr lang="en-US" sz="1800" dirty="0"/>
              <a:t>Aren’t the two convolutions doing the same thing? </a:t>
            </a:r>
          </a:p>
          <a:p>
            <a:r>
              <a:rPr lang="en-US" sz="1800" dirty="0"/>
              <a:t>In both cases, we pass the image through a 5x5 kernel, shrink it down to one channel, then expand it to 256 channels. </a:t>
            </a:r>
          </a:p>
          <a:p>
            <a:r>
              <a:rPr lang="en-US" sz="1800" dirty="0"/>
              <a:t>How come one is more than twice as fast as the other?</a:t>
            </a:r>
          </a:p>
          <a:p>
            <a:endParaRPr lang="en-US" sz="1800" dirty="0"/>
          </a:p>
          <a:p>
            <a:pPr marL="0" indent="0">
              <a:buNone/>
            </a:pPr>
            <a:r>
              <a:rPr lang="en-US" sz="1800" b="1" dirty="0"/>
              <a:t>The main difference is this: </a:t>
            </a:r>
          </a:p>
          <a:p>
            <a:r>
              <a:rPr lang="en-US" sz="1800" dirty="0"/>
              <a:t>In the normal convolution, we are transforming the image 256 times and every transformation uses up 5x5x3x8x8=4800 multiplications. </a:t>
            </a:r>
          </a:p>
          <a:p>
            <a:r>
              <a:rPr lang="en-US" sz="1800" dirty="0"/>
              <a:t>In the separable convolution, we only really transform the image once — in the </a:t>
            </a:r>
            <a:r>
              <a:rPr lang="en-US" sz="1800" dirty="0" err="1"/>
              <a:t>depthwise</a:t>
            </a:r>
            <a:r>
              <a:rPr lang="en-US" sz="1800" dirty="0"/>
              <a:t> convolution. </a:t>
            </a:r>
          </a:p>
          <a:p>
            <a:r>
              <a:rPr lang="en-US" sz="1800" dirty="0"/>
              <a:t>Then, we take the transformed image and simply elongate it to 256 channels. </a:t>
            </a:r>
          </a:p>
          <a:p>
            <a:r>
              <a:rPr lang="en-US" sz="1800" dirty="0"/>
              <a:t>Without having to transform the image over and over again, we can save up on computational power.</a:t>
            </a:r>
          </a:p>
          <a:p>
            <a:endParaRPr lang="en-US" sz="1800" dirty="0"/>
          </a:p>
        </p:txBody>
      </p:sp>
    </p:spTree>
    <p:extLst>
      <p:ext uri="{BB962C8B-B14F-4D97-AF65-F5344CB8AC3E}">
        <p14:creationId xmlns:p14="http://schemas.microsoft.com/office/powerpoint/2010/main" val="201257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4DAD-7863-FA19-2E48-19C11A7DBDAC}"/>
              </a:ext>
            </a:extLst>
          </p:cNvPr>
          <p:cNvSpPr>
            <a:spLocks noGrp="1"/>
          </p:cNvSpPr>
          <p:nvPr>
            <p:ph type="title"/>
          </p:nvPr>
        </p:nvSpPr>
        <p:spPr>
          <a:xfrm>
            <a:off x="1600200" y="285750"/>
            <a:ext cx="6516682" cy="490538"/>
          </a:xfrm>
        </p:spPr>
        <p:txBody>
          <a:bodyPr/>
          <a:lstStyle/>
          <a:p>
            <a:r>
              <a:rPr lang="en-US" dirty="0"/>
              <a:t>In </a:t>
            </a:r>
            <a:r>
              <a:rPr lang="en-US"/>
              <a:t>This Chapter</a:t>
            </a:r>
            <a:endParaRPr lang="en-US" dirty="0"/>
          </a:p>
        </p:txBody>
      </p:sp>
      <p:sp>
        <p:nvSpPr>
          <p:cNvPr id="3" name="Content Placeholder 2">
            <a:extLst>
              <a:ext uri="{FF2B5EF4-FFF2-40B4-BE49-F238E27FC236}">
                <a16:creationId xmlns:a16="http://schemas.microsoft.com/office/drawing/2014/main" id="{4F609D82-AA31-3841-69F7-992935A5B109}"/>
              </a:ext>
            </a:extLst>
          </p:cNvPr>
          <p:cNvSpPr>
            <a:spLocks noGrp="1"/>
          </p:cNvSpPr>
          <p:nvPr>
            <p:ph idx="1"/>
          </p:nvPr>
        </p:nvSpPr>
        <p:spPr>
          <a:xfrm>
            <a:off x="2286000" y="1047750"/>
            <a:ext cx="4953000" cy="2311629"/>
          </a:xfrm>
        </p:spPr>
        <p:txBody>
          <a:bodyPr/>
          <a:lstStyle/>
          <a:p>
            <a:r>
              <a:rPr lang="en-US" dirty="0"/>
              <a:t>More convolutions</a:t>
            </a:r>
          </a:p>
          <a:p>
            <a:pPr lvl="1"/>
            <a:r>
              <a:rPr lang="en-US" dirty="0"/>
              <a:t>Normal convolutions</a:t>
            </a:r>
          </a:p>
          <a:p>
            <a:pPr lvl="1"/>
            <a:r>
              <a:rPr lang="en-US" dirty="0"/>
              <a:t>spatial separable convolution</a:t>
            </a:r>
          </a:p>
          <a:p>
            <a:pPr lvl="1"/>
            <a:r>
              <a:rPr lang="en-US" dirty="0" err="1"/>
              <a:t>Depthwise</a:t>
            </a:r>
            <a:r>
              <a:rPr lang="en-US" dirty="0"/>
              <a:t> convolution</a:t>
            </a:r>
          </a:p>
          <a:p>
            <a:pPr lvl="1"/>
            <a:r>
              <a:rPr lang="en-US" dirty="0"/>
              <a:t>Pointwise convolution</a:t>
            </a:r>
          </a:p>
          <a:p>
            <a:pPr lvl="1"/>
            <a:r>
              <a:rPr lang="en-US" dirty="0"/>
              <a:t>1x1 Convolution</a:t>
            </a:r>
          </a:p>
          <a:p>
            <a:r>
              <a:rPr lang="en-US" dirty="0"/>
              <a:t>Examples</a:t>
            </a:r>
          </a:p>
          <a:p>
            <a:pPr lvl="1"/>
            <a:r>
              <a:rPr lang="en-US" dirty="0" err="1"/>
              <a:t>InceptionNet</a:t>
            </a:r>
            <a:endParaRPr lang="en-US" dirty="0"/>
          </a:p>
          <a:p>
            <a:pPr lvl="1"/>
            <a:r>
              <a:rPr lang="en-US" dirty="0" err="1"/>
              <a:t>MobileNet</a:t>
            </a:r>
            <a:endParaRPr lang="en-US" dirty="0"/>
          </a:p>
          <a:p>
            <a:pPr lvl="1"/>
            <a:r>
              <a:rPr lang="en-US" dirty="0" err="1"/>
              <a:t>EfficientNet</a:t>
            </a:r>
            <a:endParaRPr lang="en-US" dirty="0"/>
          </a:p>
          <a:p>
            <a:r>
              <a:rPr lang="en-US" dirty="0"/>
              <a:t>Transfer learning</a:t>
            </a:r>
          </a:p>
          <a:p>
            <a:endParaRPr lang="en-US" dirty="0"/>
          </a:p>
          <a:p>
            <a:endParaRPr lang="en-US" dirty="0"/>
          </a:p>
        </p:txBody>
      </p:sp>
    </p:spTree>
    <p:extLst>
      <p:ext uri="{BB962C8B-B14F-4D97-AF65-F5344CB8AC3E}">
        <p14:creationId xmlns:p14="http://schemas.microsoft.com/office/powerpoint/2010/main" val="294269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D9CD3-2EA9-3134-9034-5C5A668C7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0D6EF-AE5C-53CC-BE4B-392665CFD088}"/>
              </a:ext>
            </a:extLst>
          </p:cNvPr>
          <p:cNvSpPr>
            <a:spLocks noGrp="1"/>
          </p:cNvSpPr>
          <p:nvPr>
            <p:ph type="title"/>
          </p:nvPr>
        </p:nvSpPr>
        <p:spPr>
          <a:xfrm>
            <a:off x="1371599" y="285750"/>
            <a:ext cx="7696201" cy="490538"/>
          </a:xfrm>
        </p:spPr>
        <p:txBody>
          <a:bodyPr/>
          <a:lstStyle/>
          <a:p>
            <a:r>
              <a:rPr lang="en-US" dirty="0"/>
              <a:t>Depth Multiplier</a:t>
            </a:r>
          </a:p>
        </p:txBody>
      </p:sp>
      <p:sp>
        <p:nvSpPr>
          <p:cNvPr id="3" name="Content Placeholder 2">
            <a:extLst>
              <a:ext uri="{FF2B5EF4-FFF2-40B4-BE49-F238E27FC236}">
                <a16:creationId xmlns:a16="http://schemas.microsoft.com/office/drawing/2014/main" id="{AFA57576-1D6F-F57A-B6C4-097E51D815C3}"/>
              </a:ext>
            </a:extLst>
          </p:cNvPr>
          <p:cNvSpPr>
            <a:spLocks noGrp="1"/>
          </p:cNvSpPr>
          <p:nvPr>
            <p:ph idx="1"/>
          </p:nvPr>
        </p:nvSpPr>
        <p:spPr>
          <a:xfrm>
            <a:off x="304800" y="1200150"/>
            <a:ext cx="8229600" cy="3276600"/>
          </a:xfrm>
        </p:spPr>
        <p:txBody>
          <a:bodyPr/>
          <a:lstStyle/>
          <a:p>
            <a:r>
              <a:rPr lang="en-US" sz="1800" dirty="0"/>
              <a:t>It’s worth noting that in both </a:t>
            </a:r>
            <a:r>
              <a:rPr lang="en-US" sz="1800" dirty="0" err="1"/>
              <a:t>Keras</a:t>
            </a:r>
            <a:r>
              <a:rPr lang="en-US" sz="1800" dirty="0"/>
              <a:t> and </a:t>
            </a:r>
            <a:r>
              <a:rPr lang="en-US" sz="1800" dirty="0" err="1"/>
              <a:t>Tensorflow</a:t>
            </a:r>
            <a:r>
              <a:rPr lang="en-US" sz="1800" dirty="0"/>
              <a:t>, there is a argument called the “depth multiplier”. </a:t>
            </a:r>
          </a:p>
          <a:p>
            <a:r>
              <a:rPr lang="en-US" sz="1800" dirty="0"/>
              <a:t>It is set to 1 at default. </a:t>
            </a:r>
          </a:p>
          <a:p>
            <a:r>
              <a:rPr lang="en-US" sz="1800" dirty="0"/>
              <a:t>By changing this argument, we can change the number of output channels in the </a:t>
            </a:r>
            <a:r>
              <a:rPr lang="en-US" sz="1800" dirty="0" err="1"/>
              <a:t>depthwise</a:t>
            </a:r>
            <a:r>
              <a:rPr lang="en-US" sz="1800" dirty="0"/>
              <a:t> convolution. </a:t>
            </a:r>
          </a:p>
          <a:p>
            <a:r>
              <a:rPr lang="en-US" sz="1800" dirty="0"/>
              <a:t>For example, if we set the depth multiplier to 2, each 5x5x1 kernel will give out an output image of 8x8x2, making the total (stacked) output of the </a:t>
            </a:r>
            <a:r>
              <a:rPr lang="en-US" sz="1800" dirty="0" err="1"/>
              <a:t>depthwise</a:t>
            </a:r>
            <a:r>
              <a:rPr lang="en-US" sz="1800" dirty="0"/>
              <a:t> convolution 8x8x6 instead of 8x8x3. </a:t>
            </a:r>
          </a:p>
          <a:p>
            <a:r>
              <a:rPr lang="en-US" sz="1800" dirty="0"/>
              <a:t>Some may choose to manually set the depth multiplier to increase the number of parameters in their neural net for it to better learn more traits.</a:t>
            </a:r>
          </a:p>
          <a:p>
            <a:endParaRPr lang="en-US" sz="1800" dirty="0"/>
          </a:p>
        </p:txBody>
      </p:sp>
    </p:spTree>
    <p:extLst>
      <p:ext uri="{BB962C8B-B14F-4D97-AF65-F5344CB8AC3E}">
        <p14:creationId xmlns:p14="http://schemas.microsoft.com/office/powerpoint/2010/main" val="3291120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22BE8-D647-9B55-9C3B-F09C3DF8A7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642D1-820F-48B2-8D49-D713761BE1B9}"/>
              </a:ext>
            </a:extLst>
          </p:cNvPr>
          <p:cNvSpPr>
            <a:spLocks noGrp="1"/>
          </p:cNvSpPr>
          <p:nvPr>
            <p:ph type="title"/>
          </p:nvPr>
        </p:nvSpPr>
        <p:spPr>
          <a:xfrm>
            <a:off x="457199" y="285750"/>
            <a:ext cx="8610601" cy="490538"/>
          </a:xfrm>
        </p:spPr>
        <p:txBody>
          <a:bodyPr/>
          <a:lstStyle/>
          <a:p>
            <a:pPr algn="r"/>
            <a:r>
              <a:rPr lang="en-US" sz="2800" dirty="0"/>
              <a:t>Disadvantages to a </a:t>
            </a:r>
            <a:r>
              <a:rPr lang="en-US" sz="2800" dirty="0" err="1"/>
              <a:t>Depthwise</a:t>
            </a:r>
            <a:r>
              <a:rPr lang="en-US" sz="2800" dirty="0"/>
              <a:t> Separable Convolution</a:t>
            </a:r>
          </a:p>
        </p:txBody>
      </p:sp>
      <p:sp>
        <p:nvSpPr>
          <p:cNvPr id="3" name="Content Placeholder 2">
            <a:extLst>
              <a:ext uri="{FF2B5EF4-FFF2-40B4-BE49-F238E27FC236}">
                <a16:creationId xmlns:a16="http://schemas.microsoft.com/office/drawing/2014/main" id="{301E0064-2AE4-255A-EF65-98644AE2BADC}"/>
              </a:ext>
            </a:extLst>
          </p:cNvPr>
          <p:cNvSpPr>
            <a:spLocks noGrp="1"/>
          </p:cNvSpPr>
          <p:nvPr>
            <p:ph idx="1"/>
          </p:nvPr>
        </p:nvSpPr>
        <p:spPr>
          <a:xfrm>
            <a:off x="609600" y="1123950"/>
            <a:ext cx="7696200" cy="2590800"/>
          </a:xfrm>
        </p:spPr>
        <p:txBody>
          <a:bodyPr/>
          <a:lstStyle/>
          <a:p>
            <a:r>
              <a:rPr lang="en-US" sz="1800" dirty="0" err="1"/>
              <a:t>Depthwise</a:t>
            </a:r>
            <a:r>
              <a:rPr lang="en-US" sz="1800" dirty="0"/>
              <a:t> separable convolution reduces the number of parameters in a convolution.</a:t>
            </a:r>
          </a:p>
          <a:p>
            <a:r>
              <a:rPr lang="en-US" sz="1800" dirty="0"/>
              <a:t>If your network is already small, you might end up with too few parameters and your network might fail to properly learn during training. </a:t>
            </a:r>
          </a:p>
          <a:p>
            <a:r>
              <a:rPr lang="en-US" sz="1800" dirty="0"/>
              <a:t>If used properly, however, it manages to enhance efficiency without significantly reducing effectiveness, which makes it a quite popular choice.</a:t>
            </a:r>
          </a:p>
        </p:txBody>
      </p:sp>
    </p:spTree>
    <p:extLst>
      <p:ext uri="{BB962C8B-B14F-4D97-AF65-F5344CB8AC3E}">
        <p14:creationId xmlns:p14="http://schemas.microsoft.com/office/powerpoint/2010/main" val="314822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C1E5B-0BA6-01CC-1FE5-0232DD51DD0A}"/>
              </a:ext>
            </a:extLst>
          </p:cNvPr>
          <p:cNvSpPr txBox="1"/>
          <p:nvPr/>
        </p:nvSpPr>
        <p:spPr>
          <a:xfrm rot="20891098">
            <a:off x="1707814" y="2248584"/>
            <a:ext cx="5728373" cy="646331"/>
          </a:xfrm>
          <a:prstGeom prst="rect">
            <a:avLst/>
          </a:prstGeom>
          <a:noFill/>
        </p:spPr>
        <p:txBody>
          <a:bodyPr wrap="square" rtlCol="0">
            <a:spAutoFit/>
          </a:bodyPr>
          <a:lstStyle/>
          <a:p>
            <a:r>
              <a:rPr lang="en-US" sz="3600" dirty="0">
                <a:solidFill>
                  <a:srgbClr val="333399"/>
                </a:solidFill>
              </a:rPr>
              <a:t>Sense of 1 x 1 Convolution</a:t>
            </a:r>
          </a:p>
        </p:txBody>
      </p:sp>
    </p:spTree>
    <p:extLst>
      <p:ext uri="{BB962C8B-B14F-4D97-AF65-F5344CB8AC3E}">
        <p14:creationId xmlns:p14="http://schemas.microsoft.com/office/powerpoint/2010/main" val="2277222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4033-AEAD-3A30-27EE-BCACCD689B99}"/>
              </a:ext>
            </a:extLst>
          </p:cNvPr>
          <p:cNvSpPr>
            <a:spLocks noGrp="1"/>
          </p:cNvSpPr>
          <p:nvPr>
            <p:ph type="title"/>
          </p:nvPr>
        </p:nvSpPr>
        <p:spPr/>
        <p:txBody>
          <a:bodyPr/>
          <a:lstStyle/>
          <a:p>
            <a:r>
              <a:rPr lang="en-US" dirty="0"/>
              <a:t>Sense of 1 x 1 Convolution</a:t>
            </a:r>
          </a:p>
        </p:txBody>
      </p:sp>
      <p:sp>
        <p:nvSpPr>
          <p:cNvPr id="3" name="Content Placeholder 2">
            <a:extLst>
              <a:ext uri="{FF2B5EF4-FFF2-40B4-BE49-F238E27FC236}">
                <a16:creationId xmlns:a16="http://schemas.microsoft.com/office/drawing/2014/main" id="{E3E8BF34-D8DB-B1D7-2619-B8D256CC68F3}"/>
              </a:ext>
            </a:extLst>
          </p:cNvPr>
          <p:cNvSpPr>
            <a:spLocks noGrp="1"/>
          </p:cNvSpPr>
          <p:nvPr>
            <p:ph idx="1"/>
          </p:nvPr>
        </p:nvSpPr>
        <p:spPr>
          <a:xfrm>
            <a:off x="446088" y="928317"/>
            <a:ext cx="8251823" cy="3456385"/>
          </a:xfrm>
        </p:spPr>
        <p:txBody>
          <a:bodyPr/>
          <a:lstStyle/>
          <a:p>
            <a:r>
              <a:rPr lang="en-US" dirty="0"/>
              <a:t>You might be wondering why to do 1 x 1 convolution.</a:t>
            </a:r>
          </a:p>
          <a:p>
            <a:r>
              <a:rPr lang="en-US" dirty="0"/>
              <a:t>1 x 1 convolution acts as if you multiply an original matrix by a number in the filter (1 x 1 is one number).</a:t>
            </a:r>
          </a:p>
          <a:p>
            <a:r>
              <a:rPr lang="en-US" dirty="0"/>
              <a:t>In result, the entire matrix is just scaled up or scaled down as shown below.</a:t>
            </a:r>
          </a:p>
        </p:txBody>
      </p:sp>
      <p:graphicFrame>
        <p:nvGraphicFramePr>
          <p:cNvPr id="4" name="Table 3">
            <a:extLst>
              <a:ext uri="{FF2B5EF4-FFF2-40B4-BE49-F238E27FC236}">
                <a16:creationId xmlns:a16="http://schemas.microsoft.com/office/drawing/2014/main" id="{7763A964-2D42-6329-B158-14175A484C4A}"/>
              </a:ext>
            </a:extLst>
          </p:cNvPr>
          <p:cNvGraphicFramePr>
            <a:graphicFrameLocks noGrp="1"/>
          </p:cNvGraphicFramePr>
          <p:nvPr/>
        </p:nvGraphicFramePr>
        <p:xfrm>
          <a:off x="736139" y="2804770"/>
          <a:ext cx="1713594" cy="1645920"/>
        </p:xfrm>
        <a:graphic>
          <a:graphicData uri="http://schemas.openxmlformats.org/drawingml/2006/table">
            <a:tbl>
              <a:tblPr firstRow="1" bandRow="1">
                <a:tableStyleId>{5C22544A-7EE6-4342-B048-85BDC9FD1C3A}</a:tableStyleId>
              </a:tblPr>
              <a:tblGrid>
                <a:gridCol w="285599">
                  <a:extLst>
                    <a:ext uri="{9D8B030D-6E8A-4147-A177-3AD203B41FA5}">
                      <a16:colId xmlns:a16="http://schemas.microsoft.com/office/drawing/2014/main" val="703712050"/>
                    </a:ext>
                  </a:extLst>
                </a:gridCol>
                <a:gridCol w="285599">
                  <a:extLst>
                    <a:ext uri="{9D8B030D-6E8A-4147-A177-3AD203B41FA5}">
                      <a16:colId xmlns:a16="http://schemas.microsoft.com/office/drawing/2014/main" val="4168570751"/>
                    </a:ext>
                  </a:extLst>
                </a:gridCol>
                <a:gridCol w="285599">
                  <a:extLst>
                    <a:ext uri="{9D8B030D-6E8A-4147-A177-3AD203B41FA5}">
                      <a16:colId xmlns:a16="http://schemas.microsoft.com/office/drawing/2014/main" val="2447118539"/>
                    </a:ext>
                  </a:extLst>
                </a:gridCol>
                <a:gridCol w="285599">
                  <a:extLst>
                    <a:ext uri="{9D8B030D-6E8A-4147-A177-3AD203B41FA5}">
                      <a16:colId xmlns:a16="http://schemas.microsoft.com/office/drawing/2014/main" val="1591339393"/>
                    </a:ext>
                  </a:extLst>
                </a:gridCol>
                <a:gridCol w="285599">
                  <a:extLst>
                    <a:ext uri="{9D8B030D-6E8A-4147-A177-3AD203B41FA5}">
                      <a16:colId xmlns:a16="http://schemas.microsoft.com/office/drawing/2014/main" val="1913384480"/>
                    </a:ext>
                  </a:extLst>
                </a:gridCol>
                <a:gridCol w="285599">
                  <a:extLst>
                    <a:ext uri="{9D8B030D-6E8A-4147-A177-3AD203B41FA5}">
                      <a16:colId xmlns:a16="http://schemas.microsoft.com/office/drawing/2014/main" val="2605011699"/>
                    </a:ext>
                  </a:extLst>
                </a:gridCol>
              </a:tblGrid>
              <a:tr h="241300">
                <a:tc>
                  <a:txBody>
                    <a:bodyPr/>
                    <a:lstStyle/>
                    <a:p>
                      <a:pPr algn="ctr"/>
                      <a:r>
                        <a:rPr lang="en-US" sz="1800" b="0" dirty="0">
                          <a:solidFill>
                            <a:schemeClr val="tx1"/>
                          </a:solidFill>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7</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241300">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241300">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7</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241300">
                <a:tc>
                  <a:txBody>
                    <a:bodyPr/>
                    <a:lstStyle/>
                    <a:p>
                      <a:pPr algn="ctr"/>
                      <a:r>
                        <a:rPr lang="en-US" sz="18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7</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241300">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241300">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5" name="TextBox 4">
            <a:extLst>
              <a:ext uri="{FF2B5EF4-FFF2-40B4-BE49-F238E27FC236}">
                <a16:creationId xmlns:a16="http://schemas.microsoft.com/office/drawing/2014/main" id="{85A292CF-DDA5-FF61-E90C-F828A4B5D217}"/>
              </a:ext>
            </a:extLst>
          </p:cNvPr>
          <p:cNvSpPr txBox="1"/>
          <p:nvPr/>
        </p:nvSpPr>
        <p:spPr>
          <a:xfrm>
            <a:off x="1215566" y="4487859"/>
            <a:ext cx="838200" cy="369332"/>
          </a:xfrm>
          <a:prstGeom prst="rect">
            <a:avLst/>
          </a:prstGeom>
          <a:noFill/>
        </p:spPr>
        <p:txBody>
          <a:bodyPr wrap="square" rtlCol="0">
            <a:spAutoFit/>
          </a:bodyPr>
          <a:lstStyle/>
          <a:p>
            <a:r>
              <a:rPr lang="en-US" dirty="0"/>
              <a:t>6 x 6</a:t>
            </a:r>
          </a:p>
        </p:txBody>
      </p:sp>
      <p:graphicFrame>
        <p:nvGraphicFramePr>
          <p:cNvPr id="6" name="Table 5">
            <a:extLst>
              <a:ext uri="{FF2B5EF4-FFF2-40B4-BE49-F238E27FC236}">
                <a16:creationId xmlns:a16="http://schemas.microsoft.com/office/drawing/2014/main" id="{5968CB97-580D-7494-2A10-4E2DFEE13621}"/>
              </a:ext>
            </a:extLst>
          </p:cNvPr>
          <p:cNvGraphicFramePr>
            <a:graphicFrameLocks noGrp="1"/>
          </p:cNvGraphicFramePr>
          <p:nvPr/>
        </p:nvGraphicFramePr>
        <p:xfrm>
          <a:off x="3148695" y="3437163"/>
          <a:ext cx="337953" cy="365760"/>
        </p:xfrm>
        <a:graphic>
          <a:graphicData uri="http://schemas.openxmlformats.org/drawingml/2006/table">
            <a:tbl>
              <a:tblPr firstRow="1" bandRow="1">
                <a:tableStyleId>{5C22544A-7EE6-4342-B048-85BDC9FD1C3A}</a:tableStyleId>
              </a:tblPr>
              <a:tblGrid>
                <a:gridCol w="337953">
                  <a:extLst>
                    <a:ext uri="{9D8B030D-6E8A-4147-A177-3AD203B41FA5}">
                      <a16:colId xmlns:a16="http://schemas.microsoft.com/office/drawing/2014/main" val="703712050"/>
                    </a:ext>
                  </a:extLst>
                </a:gridCol>
              </a:tblGrid>
              <a:tr h="248920">
                <a:tc>
                  <a:txBody>
                    <a:bodyPr/>
                    <a:lstStyle/>
                    <a:p>
                      <a:pPr algn="ctr"/>
                      <a:r>
                        <a:rPr lang="en-US" sz="1800" b="0" dirty="0">
                          <a:solidFill>
                            <a:schemeClr val="tx1"/>
                          </a:solidFill>
                        </a:rPr>
                        <a:t>2</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bl>
          </a:graphicData>
        </a:graphic>
      </p:graphicFrame>
      <p:sp>
        <p:nvSpPr>
          <p:cNvPr id="7" name="TextBox 6">
            <a:extLst>
              <a:ext uri="{FF2B5EF4-FFF2-40B4-BE49-F238E27FC236}">
                <a16:creationId xmlns:a16="http://schemas.microsoft.com/office/drawing/2014/main" id="{2A035CAA-36CA-6832-FD31-2D0CF43E17FE}"/>
              </a:ext>
            </a:extLst>
          </p:cNvPr>
          <p:cNvSpPr txBox="1"/>
          <p:nvPr/>
        </p:nvSpPr>
        <p:spPr>
          <a:xfrm>
            <a:off x="3010650" y="3796823"/>
            <a:ext cx="838200" cy="369332"/>
          </a:xfrm>
          <a:prstGeom prst="rect">
            <a:avLst/>
          </a:prstGeom>
          <a:noFill/>
        </p:spPr>
        <p:txBody>
          <a:bodyPr wrap="square" rtlCol="0">
            <a:spAutoFit/>
          </a:bodyPr>
          <a:lstStyle/>
          <a:p>
            <a:r>
              <a:rPr lang="en-US" dirty="0"/>
              <a:t>1 x 1</a:t>
            </a:r>
          </a:p>
        </p:txBody>
      </p:sp>
      <p:sp>
        <p:nvSpPr>
          <p:cNvPr id="8" name="TextBox 7">
            <a:extLst>
              <a:ext uri="{FF2B5EF4-FFF2-40B4-BE49-F238E27FC236}">
                <a16:creationId xmlns:a16="http://schemas.microsoft.com/office/drawing/2014/main" id="{342DACB8-D7A1-83A4-6725-80753AF5A8B9}"/>
              </a:ext>
            </a:extLst>
          </p:cNvPr>
          <p:cNvSpPr txBox="1"/>
          <p:nvPr/>
        </p:nvSpPr>
        <p:spPr>
          <a:xfrm>
            <a:off x="2697141" y="3502170"/>
            <a:ext cx="398628" cy="369332"/>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630D0383-E170-9C83-27F8-27A59723B960}"/>
              </a:ext>
            </a:extLst>
          </p:cNvPr>
          <p:cNvSpPr txBox="1"/>
          <p:nvPr/>
        </p:nvSpPr>
        <p:spPr>
          <a:xfrm>
            <a:off x="3585207" y="3432470"/>
            <a:ext cx="398628" cy="369332"/>
          </a:xfrm>
          <a:prstGeom prst="rect">
            <a:avLst/>
          </a:prstGeom>
          <a:noFill/>
        </p:spPr>
        <p:txBody>
          <a:bodyPr wrap="square" rtlCol="0">
            <a:spAutoFit/>
          </a:bodyPr>
          <a:lstStyle/>
          <a:p>
            <a:r>
              <a:rPr lang="en-US" dirty="0"/>
              <a:t>=</a:t>
            </a:r>
          </a:p>
        </p:txBody>
      </p:sp>
      <p:sp>
        <p:nvSpPr>
          <p:cNvPr id="11" name="Rectangle 10">
            <a:extLst>
              <a:ext uri="{FF2B5EF4-FFF2-40B4-BE49-F238E27FC236}">
                <a16:creationId xmlns:a16="http://schemas.microsoft.com/office/drawing/2014/main" id="{9FE3F858-E023-776A-F750-098451C18592}"/>
              </a:ext>
            </a:extLst>
          </p:cNvPr>
          <p:cNvSpPr/>
          <p:nvPr/>
        </p:nvSpPr>
        <p:spPr bwMode="auto">
          <a:xfrm>
            <a:off x="736140" y="2800879"/>
            <a:ext cx="304799" cy="259817"/>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ahoma" pitchFamily="34" charset="0"/>
            </a:endParaRPr>
          </a:p>
        </p:txBody>
      </p:sp>
      <p:sp>
        <p:nvSpPr>
          <p:cNvPr id="13" name="TextBox 12">
            <a:extLst>
              <a:ext uri="{FF2B5EF4-FFF2-40B4-BE49-F238E27FC236}">
                <a16:creationId xmlns:a16="http://schemas.microsoft.com/office/drawing/2014/main" id="{9527D155-089A-D052-1DD1-23EB700DB74C}"/>
              </a:ext>
            </a:extLst>
          </p:cNvPr>
          <p:cNvSpPr txBox="1"/>
          <p:nvPr/>
        </p:nvSpPr>
        <p:spPr>
          <a:xfrm>
            <a:off x="4622339" y="4487859"/>
            <a:ext cx="838200" cy="369332"/>
          </a:xfrm>
          <a:prstGeom prst="rect">
            <a:avLst/>
          </a:prstGeom>
          <a:noFill/>
        </p:spPr>
        <p:txBody>
          <a:bodyPr wrap="square" rtlCol="0">
            <a:spAutoFit/>
          </a:bodyPr>
          <a:lstStyle/>
          <a:p>
            <a:r>
              <a:rPr lang="en-US" dirty="0"/>
              <a:t>6 x 6</a:t>
            </a:r>
          </a:p>
        </p:txBody>
      </p:sp>
      <p:graphicFrame>
        <p:nvGraphicFramePr>
          <p:cNvPr id="14" name="Table 13">
            <a:extLst>
              <a:ext uri="{FF2B5EF4-FFF2-40B4-BE49-F238E27FC236}">
                <a16:creationId xmlns:a16="http://schemas.microsoft.com/office/drawing/2014/main" id="{B2FA079F-6EBF-1BB0-1AA8-E846A2C8E701}"/>
              </a:ext>
            </a:extLst>
          </p:cNvPr>
          <p:cNvGraphicFramePr>
            <a:graphicFrameLocks noGrp="1"/>
          </p:cNvGraphicFramePr>
          <p:nvPr/>
        </p:nvGraphicFramePr>
        <p:xfrm>
          <a:off x="4038600" y="2749726"/>
          <a:ext cx="1873434" cy="1734820"/>
        </p:xfrm>
        <a:graphic>
          <a:graphicData uri="http://schemas.openxmlformats.org/drawingml/2006/table">
            <a:tbl>
              <a:tblPr firstRow="1" bandRow="1">
                <a:tableStyleId>{5C22544A-7EE6-4342-B048-85BDC9FD1C3A}</a:tableStyleId>
              </a:tblPr>
              <a:tblGrid>
                <a:gridCol w="312239">
                  <a:extLst>
                    <a:ext uri="{9D8B030D-6E8A-4147-A177-3AD203B41FA5}">
                      <a16:colId xmlns:a16="http://schemas.microsoft.com/office/drawing/2014/main" val="703712050"/>
                    </a:ext>
                  </a:extLst>
                </a:gridCol>
                <a:gridCol w="312239">
                  <a:extLst>
                    <a:ext uri="{9D8B030D-6E8A-4147-A177-3AD203B41FA5}">
                      <a16:colId xmlns:a16="http://schemas.microsoft.com/office/drawing/2014/main" val="4168570751"/>
                    </a:ext>
                  </a:extLst>
                </a:gridCol>
                <a:gridCol w="312239">
                  <a:extLst>
                    <a:ext uri="{9D8B030D-6E8A-4147-A177-3AD203B41FA5}">
                      <a16:colId xmlns:a16="http://schemas.microsoft.com/office/drawing/2014/main" val="2447118539"/>
                    </a:ext>
                  </a:extLst>
                </a:gridCol>
                <a:gridCol w="312239">
                  <a:extLst>
                    <a:ext uri="{9D8B030D-6E8A-4147-A177-3AD203B41FA5}">
                      <a16:colId xmlns:a16="http://schemas.microsoft.com/office/drawing/2014/main" val="1591339393"/>
                    </a:ext>
                  </a:extLst>
                </a:gridCol>
                <a:gridCol w="312239">
                  <a:extLst>
                    <a:ext uri="{9D8B030D-6E8A-4147-A177-3AD203B41FA5}">
                      <a16:colId xmlns:a16="http://schemas.microsoft.com/office/drawing/2014/main" val="1913384480"/>
                    </a:ext>
                  </a:extLst>
                </a:gridCol>
                <a:gridCol w="312239">
                  <a:extLst>
                    <a:ext uri="{9D8B030D-6E8A-4147-A177-3AD203B41FA5}">
                      <a16:colId xmlns:a16="http://schemas.microsoft.com/office/drawing/2014/main" val="2605011699"/>
                    </a:ext>
                  </a:extLst>
                </a:gridCol>
              </a:tblGrid>
              <a:tr h="292100">
                <a:tc>
                  <a:txBody>
                    <a:bodyPr/>
                    <a:lstStyle/>
                    <a:p>
                      <a:pPr algn="ctr"/>
                      <a:r>
                        <a:rPr lang="en-US" sz="1800" b="0" dirty="0">
                          <a:solidFill>
                            <a:schemeClr val="tx1"/>
                          </a:solidFill>
                        </a:rPr>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292100">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240538">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292100">
                <a:tc>
                  <a:txBody>
                    <a:bodyPr/>
                    <a:lstStyle/>
                    <a:p>
                      <a:pPr algn="ctr"/>
                      <a:r>
                        <a:rPr lang="en-US" sz="18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292100">
                <a:tc>
                  <a:txBody>
                    <a:bodyPr/>
                    <a:lstStyle/>
                    <a:p>
                      <a:pPr algn="ctr"/>
                      <a:r>
                        <a:rPr lang="en-US" sz="1800" b="0" dirty="0">
                          <a:solidFill>
                            <a:schemeClr val="tx1"/>
                          </a:solidFill>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292100">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16" name="Freeform: Shape 15">
            <a:extLst>
              <a:ext uri="{FF2B5EF4-FFF2-40B4-BE49-F238E27FC236}">
                <a16:creationId xmlns:a16="http://schemas.microsoft.com/office/drawing/2014/main" id="{54C5259C-A78C-EE63-419E-490CDFAA1252}"/>
              </a:ext>
            </a:extLst>
          </p:cNvPr>
          <p:cNvSpPr/>
          <p:nvPr/>
        </p:nvSpPr>
        <p:spPr bwMode="auto">
          <a:xfrm>
            <a:off x="906468" y="2528419"/>
            <a:ext cx="2242227" cy="782426"/>
          </a:xfrm>
          <a:custGeom>
            <a:avLst/>
            <a:gdLst>
              <a:gd name="connsiteX0" fmla="*/ 0 w 2294965"/>
              <a:gd name="connsiteY0" fmla="*/ 210236 h 712260"/>
              <a:gd name="connsiteX1" fmla="*/ 609600 w 2294965"/>
              <a:gd name="connsiteY1" fmla="*/ 21977 h 712260"/>
              <a:gd name="connsiteX2" fmla="*/ 1344706 w 2294965"/>
              <a:gd name="connsiteY2" fmla="*/ 39907 h 712260"/>
              <a:gd name="connsiteX3" fmla="*/ 1954306 w 2294965"/>
              <a:gd name="connsiteY3" fmla="*/ 344707 h 712260"/>
              <a:gd name="connsiteX4" fmla="*/ 2294965 w 2294965"/>
              <a:gd name="connsiteY4" fmla="*/ 712260 h 712260"/>
              <a:gd name="connsiteX5" fmla="*/ 2294965 w 2294965"/>
              <a:gd name="connsiteY5" fmla="*/ 712260 h 71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4965" h="712260">
                <a:moveTo>
                  <a:pt x="0" y="210236"/>
                </a:moveTo>
                <a:cubicBezTo>
                  <a:pt x="192741" y="130300"/>
                  <a:pt x="385482" y="50365"/>
                  <a:pt x="609600" y="21977"/>
                </a:cubicBezTo>
                <a:cubicBezTo>
                  <a:pt x="833718" y="-6411"/>
                  <a:pt x="1120588" y="-13881"/>
                  <a:pt x="1344706" y="39907"/>
                </a:cubicBezTo>
                <a:cubicBezTo>
                  <a:pt x="1568824" y="93695"/>
                  <a:pt x="1795930" y="232648"/>
                  <a:pt x="1954306" y="344707"/>
                </a:cubicBezTo>
                <a:cubicBezTo>
                  <a:pt x="2112682" y="456766"/>
                  <a:pt x="2294965" y="712260"/>
                  <a:pt x="2294965" y="712260"/>
                </a:cubicBezTo>
                <a:lnTo>
                  <a:pt x="2294965" y="712260"/>
                </a:lnTo>
              </a:path>
            </a:pathLst>
          </a:custGeom>
          <a:noFill/>
          <a:ln w="25400" cap="flat" cmpd="sng" algn="ctr">
            <a:solidFill>
              <a:schemeClr val="tx1"/>
            </a:solidFill>
            <a:prstDash val="solid"/>
            <a:miter lim="800000"/>
            <a:headEnd type="none" w="med" len="med"/>
            <a:tailEnd type="triangle" w="lg" len="med"/>
          </a:ln>
          <a:effectLst/>
        </p:spPr>
        <p:txBody>
          <a:bodyPr rtlCol="0" anchor="ctr"/>
          <a:lstStyle/>
          <a:p>
            <a:pPr algn="ctr"/>
            <a:endParaRPr lang="en-US"/>
          </a:p>
        </p:txBody>
      </p:sp>
      <p:cxnSp>
        <p:nvCxnSpPr>
          <p:cNvPr id="18" name="Straight Arrow Connector 17">
            <a:extLst>
              <a:ext uri="{FF2B5EF4-FFF2-40B4-BE49-F238E27FC236}">
                <a16:creationId xmlns:a16="http://schemas.microsoft.com/office/drawing/2014/main" id="{5F740460-9F5B-DC26-9581-6DA3D00A6A42}"/>
              </a:ext>
            </a:extLst>
          </p:cNvPr>
          <p:cNvCxnSpPr/>
          <p:nvPr/>
        </p:nvCxnSpPr>
        <p:spPr bwMode="auto">
          <a:xfrm flipV="1">
            <a:off x="3486648" y="2930787"/>
            <a:ext cx="497187" cy="380058"/>
          </a:xfrm>
          <a:prstGeom prst="straightConnector1">
            <a:avLst/>
          </a:prstGeom>
          <a:solidFill>
            <a:schemeClr val="accent1"/>
          </a:solid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a:extLst>
              <a:ext uri="{FF2B5EF4-FFF2-40B4-BE49-F238E27FC236}">
                <a16:creationId xmlns:a16="http://schemas.microsoft.com/office/drawing/2014/main" id="{04D2AE52-C256-A3B3-F292-93F79B2DF230}"/>
              </a:ext>
            </a:extLst>
          </p:cNvPr>
          <p:cNvSpPr/>
          <p:nvPr/>
        </p:nvSpPr>
        <p:spPr bwMode="auto">
          <a:xfrm>
            <a:off x="4038601" y="2755634"/>
            <a:ext cx="278955" cy="259816"/>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ahoma" pitchFamily="34" charset="0"/>
            </a:endParaRPr>
          </a:p>
        </p:txBody>
      </p:sp>
    </p:spTree>
    <p:extLst>
      <p:ext uri="{BB962C8B-B14F-4D97-AF65-F5344CB8AC3E}">
        <p14:creationId xmlns:p14="http://schemas.microsoft.com/office/powerpoint/2010/main" val="2860836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4033-AEAD-3A30-27EE-BCACCD689B99}"/>
              </a:ext>
            </a:extLst>
          </p:cNvPr>
          <p:cNvSpPr>
            <a:spLocks noGrp="1"/>
          </p:cNvSpPr>
          <p:nvPr>
            <p:ph type="title"/>
          </p:nvPr>
        </p:nvSpPr>
        <p:spPr>
          <a:xfrm>
            <a:off x="736139" y="285750"/>
            <a:ext cx="8331661" cy="490538"/>
          </a:xfrm>
        </p:spPr>
        <p:txBody>
          <a:bodyPr/>
          <a:lstStyle/>
          <a:p>
            <a:r>
              <a:rPr lang="en-US" dirty="0"/>
              <a:t>Using 1 x 1 Convolution with Multiple Filters</a:t>
            </a:r>
          </a:p>
        </p:txBody>
      </p:sp>
      <p:sp>
        <p:nvSpPr>
          <p:cNvPr id="3" name="Content Placeholder 2">
            <a:extLst>
              <a:ext uri="{FF2B5EF4-FFF2-40B4-BE49-F238E27FC236}">
                <a16:creationId xmlns:a16="http://schemas.microsoft.com/office/drawing/2014/main" id="{E3E8BF34-D8DB-B1D7-2619-B8D256CC68F3}"/>
              </a:ext>
            </a:extLst>
          </p:cNvPr>
          <p:cNvSpPr>
            <a:spLocks noGrp="1"/>
          </p:cNvSpPr>
          <p:nvPr>
            <p:ph idx="1"/>
          </p:nvPr>
        </p:nvSpPr>
        <p:spPr>
          <a:xfrm>
            <a:off x="285567" y="858905"/>
            <a:ext cx="5962833" cy="1066114"/>
          </a:xfrm>
        </p:spPr>
        <p:txBody>
          <a:bodyPr/>
          <a:lstStyle/>
          <a:p>
            <a:r>
              <a:rPr lang="en-US" dirty="0"/>
              <a:t>Thus, 1 x 1 convolution does not have any practical reason in case of one filter.</a:t>
            </a:r>
          </a:p>
          <a:p>
            <a:r>
              <a:rPr lang="en-US" dirty="0"/>
              <a:t>However, if there are many filters, then 1 x 1 convolution may serve better separation into multiple channels with different filters.</a:t>
            </a:r>
          </a:p>
        </p:txBody>
      </p:sp>
      <p:grpSp>
        <p:nvGrpSpPr>
          <p:cNvPr id="46" name="Group 45">
            <a:extLst>
              <a:ext uri="{FF2B5EF4-FFF2-40B4-BE49-F238E27FC236}">
                <a16:creationId xmlns:a16="http://schemas.microsoft.com/office/drawing/2014/main" id="{6F979715-75A0-1EA7-9943-9A16A9A90535}"/>
              </a:ext>
            </a:extLst>
          </p:cNvPr>
          <p:cNvGrpSpPr/>
          <p:nvPr/>
        </p:nvGrpSpPr>
        <p:grpSpPr>
          <a:xfrm>
            <a:off x="6468816" y="721394"/>
            <a:ext cx="2536909" cy="1708784"/>
            <a:chOff x="6325550" y="862966"/>
            <a:chExt cx="2536909" cy="1708784"/>
          </a:xfrm>
        </p:grpSpPr>
        <p:grpSp>
          <p:nvGrpSpPr>
            <p:cNvPr id="21" name="Group 20">
              <a:extLst>
                <a:ext uri="{FF2B5EF4-FFF2-40B4-BE49-F238E27FC236}">
                  <a16:creationId xmlns:a16="http://schemas.microsoft.com/office/drawing/2014/main" id="{08FAB33D-0535-7E96-87C2-ABBB6564B27B}"/>
                </a:ext>
              </a:extLst>
            </p:cNvPr>
            <p:cNvGrpSpPr/>
            <p:nvPr/>
          </p:nvGrpSpPr>
          <p:grpSpPr>
            <a:xfrm>
              <a:off x="6346584" y="862966"/>
              <a:ext cx="2362199" cy="1354321"/>
              <a:chOff x="5486401" y="836429"/>
              <a:chExt cx="3572434" cy="2038190"/>
            </a:xfrm>
          </p:grpSpPr>
          <p:sp>
            <p:nvSpPr>
              <p:cNvPr id="15" name="Cube 14">
                <a:extLst>
                  <a:ext uri="{FF2B5EF4-FFF2-40B4-BE49-F238E27FC236}">
                    <a16:creationId xmlns:a16="http://schemas.microsoft.com/office/drawing/2014/main" id="{E4E0465F-9738-A4E0-9DD0-9BC9C97A8E50}"/>
                  </a:ext>
                </a:extLst>
              </p:cNvPr>
              <p:cNvSpPr/>
              <p:nvPr/>
            </p:nvSpPr>
            <p:spPr bwMode="auto">
              <a:xfrm>
                <a:off x="5486401" y="873408"/>
                <a:ext cx="1981199" cy="2001211"/>
              </a:xfrm>
              <a:prstGeom prst="cube">
                <a:avLst>
                  <a:gd name="adj" fmla="val 50620"/>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17" name="Cube 16">
                <a:extLst>
                  <a:ext uri="{FF2B5EF4-FFF2-40B4-BE49-F238E27FC236}">
                    <a16:creationId xmlns:a16="http://schemas.microsoft.com/office/drawing/2014/main" id="{BA1AB5C1-07C4-5F72-67B7-12013F4655C8}"/>
                  </a:ext>
                </a:extLst>
              </p:cNvPr>
              <p:cNvSpPr/>
              <p:nvPr/>
            </p:nvSpPr>
            <p:spPr bwMode="auto">
              <a:xfrm>
                <a:off x="5498725" y="873408"/>
                <a:ext cx="1181101" cy="1174967"/>
              </a:xfrm>
              <a:prstGeom prst="cube">
                <a:avLst>
                  <a:gd name="adj" fmla="val 82864"/>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0" name="Cube 19">
                <a:extLst>
                  <a:ext uri="{FF2B5EF4-FFF2-40B4-BE49-F238E27FC236}">
                    <a16:creationId xmlns:a16="http://schemas.microsoft.com/office/drawing/2014/main" id="{A22312DD-1BEC-8914-11DD-FCD97963BCA7}"/>
                  </a:ext>
                </a:extLst>
              </p:cNvPr>
              <p:cNvSpPr/>
              <p:nvPr/>
            </p:nvSpPr>
            <p:spPr bwMode="auto">
              <a:xfrm>
                <a:off x="7877734" y="836429"/>
                <a:ext cx="1181101" cy="1174967"/>
              </a:xfrm>
              <a:prstGeom prst="cube">
                <a:avLst>
                  <a:gd name="adj" fmla="val 82864"/>
                </a:avLst>
              </a:prstGeom>
              <a:solidFill>
                <a:schemeClr val="accent6">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grpSp>
        <p:sp>
          <p:nvSpPr>
            <p:cNvPr id="27" name="TextBox 26">
              <a:extLst>
                <a:ext uri="{FF2B5EF4-FFF2-40B4-BE49-F238E27FC236}">
                  <a16:creationId xmlns:a16="http://schemas.microsoft.com/office/drawing/2014/main" id="{8AF3CF6C-34E9-FBE1-0EEF-1CB4D8E81B0F}"/>
                </a:ext>
              </a:extLst>
            </p:cNvPr>
            <p:cNvSpPr txBox="1"/>
            <p:nvPr/>
          </p:nvSpPr>
          <p:spPr>
            <a:xfrm>
              <a:off x="6325550" y="2294751"/>
              <a:ext cx="1088332" cy="276999"/>
            </a:xfrm>
            <a:prstGeom prst="rect">
              <a:avLst/>
            </a:prstGeom>
            <a:noFill/>
            <a:ln w="12700">
              <a:noFill/>
            </a:ln>
          </p:spPr>
          <p:txBody>
            <a:bodyPr wrap="square" lIns="0" tIns="0" rIns="0" bIns="0" rtlCol="0">
              <a:spAutoFit/>
            </a:bodyPr>
            <a:lstStyle/>
            <a:p>
              <a:r>
                <a:rPr lang="en-US" sz="1800" dirty="0"/>
                <a:t>6 x 6 x 32</a:t>
              </a:r>
            </a:p>
          </p:txBody>
        </p:sp>
        <p:sp>
          <p:nvSpPr>
            <p:cNvPr id="28" name="TextBox 27">
              <a:extLst>
                <a:ext uri="{FF2B5EF4-FFF2-40B4-BE49-F238E27FC236}">
                  <a16:creationId xmlns:a16="http://schemas.microsoft.com/office/drawing/2014/main" id="{7F7C82F8-D8D0-50F0-3ABF-DDECC1BB1E15}"/>
                </a:ext>
              </a:extLst>
            </p:cNvPr>
            <p:cNvSpPr txBox="1"/>
            <p:nvPr/>
          </p:nvSpPr>
          <p:spPr>
            <a:xfrm>
              <a:off x="7774127" y="2275151"/>
              <a:ext cx="1088332" cy="276999"/>
            </a:xfrm>
            <a:prstGeom prst="rect">
              <a:avLst/>
            </a:prstGeom>
            <a:noFill/>
            <a:ln w="12700">
              <a:noFill/>
            </a:ln>
          </p:spPr>
          <p:txBody>
            <a:bodyPr wrap="square" lIns="0" tIns="0" rIns="0" bIns="0" rtlCol="0">
              <a:spAutoFit/>
            </a:bodyPr>
            <a:lstStyle/>
            <a:p>
              <a:r>
                <a:rPr lang="en-US" sz="1800" dirty="0"/>
                <a:t>1 x 1 x 32</a:t>
              </a:r>
            </a:p>
          </p:txBody>
        </p:sp>
        <p:grpSp>
          <p:nvGrpSpPr>
            <p:cNvPr id="39" name="Group 38">
              <a:extLst>
                <a:ext uri="{FF2B5EF4-FFF2-40B4-BE49-F238E27FC236}">
                  <a16:creationId xmlns:a16="http://schemas.microsoft.com/office/drawing/2014/main" id="{67A7B432-1A55-2E20-A0B4-02B868B05D1D}"/>
                </a:ext>
              </a:extLst>
            </p:cNvPr>
            <p:cNvGrpSpPr/>
            <p:nvPr/>
          </p:nvGrpSpPr>
          <p:grpSpPr>
            <a:xfrm rot="2743691">
              <a:off x="7163762" y="1247924"/>
              <a:ext cx="234434" cy="1049369"/>
              <a:chOff x="6213022" y="1646074"/>
              <a:chExt cx="188071" cy="846521"/>
            </a:xfrm>
          </p:grpSpPr>
          <p:sp>
            <p:nvSpPr>
              <p:cNvPr id="40" name="Rectangle 39">
                <a:extLst>
                  <a:ext uri="{FF2B5EF4-FFF2-40B4-BE49-F238E27FC236}">
                    <a16:creationId xmlns:a16="http://schemas.microsoft.com/office/drawing/2014/main" id="{A5932133-FFE7-708D-3C68-D1F600F99351}"/>
                  </a:ext>
                </a:extLst>
              </p:cNvPr>
              <p:cNvSpPr/>
              <p:nvPr/>
            </p:nvSpPr>
            <p:spPr bwMode="auto">
              <a:xfrm>
                <a:off x="6213022" y="1646074"/>
                <a:ext cx="188071" cy="846521"/>
              </a:xfrm>
              <a:prstGeom prst="rect">
                <a:avLst/>
              </a:prstGeom>
              <a:noFill/>
              <a:ln w="38100" cap="flat" cmpd="sng" algn="ctr">
                <a:solidFill>
                  <a:srgbClr val="D5FFE8"/>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1" name="Oval 40">
                <a:extLst>
                  <a:ext uri="{FF2B5EF4-FFF2-40B4-BE49-F238E27FC236}">
                    <a16:creationId xmlns:a16="http://schemas.microsoft.com/office/drawing/2014/main" id="{0E7B01BC-FE6A-3BB7-7B24-52455A28CF1F}"/>
                  </a:ext>
                </a:extLst>
              </p:cNvPr>
              <p:cNvSpPr/>
              <p:nvPr/>
            </p:nvSpPr>
            <p:spPr bwMode="auto">
              <a:xfrm>
                <a:off x="6248400" y="1661159"/>
                <a:ext cx="115118" cy="108879"/>
              </a:xfrm>
              <a:prstGeom prst="ellipse">
                <a:avLst/>
              </a:prstGeom>
              <a:noFill/>
              <a:ln w="25400" cap="flat" cmpd="sng" algn="ctr">
                <a:solidFill>
                  <a:srgbClr val="D5FFE8"/>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2" name="Oval 41">
                <a:extLst>
                  <a:ext uri="{FF2B5EF4-FFF2-40B4-BE49-F238E27FC236}">
                    <a16:creationId xmlns:a16="http://schemas.microsoft.com/office/drawing/2014/main" id="{0D97CEE1-8A8D-8611-538C-785459F2C14D}"/>
                  </a:ext>
                </a:extLst>
              </p:cNvPr>
              <p:cNvSpPr/>
              <p:nvPr/>
            </p:nvSpPr>
            <p:spPr bwMode="auto">
              <a:xfrm>
                <a:off x="6248400" y="1851697"/>
                <a:ext cx="115118" cy="108879"/>
              </a:xfrm>
              <a:prstGeom prst="ellipse">
                <a:avLst/>
              </a:prstGeom>
              <a:noFill/>
              <a:ln w="25400" cap="flat" cmpd="sng" algn="ctr">
                <a:solidFill>
                  <a:srgbClr val="D5FFE8"/>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3" name="Oval 42">
                <a:extLst>
                  <a:ext uri="{FF2B5EF4-FFF2-40B4-BE49-F238E27FC236}">
                    <a16:creationId xmlns:a16="http://schemas.microsoft.com/office/drawing/2014/main" id="{4471A011-FD25-A37C-2A92-9213977AE479}"/>
                  </a:ext>
                </a:extLst>
              </p:cNvPr>
              <p:cNvSpPr/>
              <p:nvPr/>
            </p:nvSpPr>
            <p:spPr bwMode="auto">
              <a:xfrm>
                <a:off x="6248400" y="2042235"/>
                <a:ext cx="115118" cy="108879"/>
              </a:xfrm>
              <a:prstGeom prst="ellipse">
                <a:avLst/>
              </a:prstGeom>
              <a:noFill/>
              <a:ln w="25400" cap="flat" cmpd="sng" algn="ctr">
                <a:solidFill>
                  <a:srgbClr val="D5FFE8"/>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4" name="Oval 43">
                <a:extLst>
                  <a:ext uri="{FF2B5EF4-FFF2-40B4-BE49-F238E27FC236}">
                    <a16:creationId xmlns:a16="http://schemas.microsoft.com/office/drawing/2014/main" id="{6B4E7D4C-2731-819F-EB38-B5A7BCA8B9D8}"/>
                  </a:ext>
                </a:extLst>
              </p:cNvPr>
              <p:cNvSpPr/>
              <p:nvPr/>
            </p:nvSpPr>
            <p:spPr bwMode="auto">
              <a:xfrm>
                <a:off x="6248400" y="2347556"/>
                <a:ext cx="115118" cy="108879"/>
              </a:xfrm>
              <a:prstGeom prst="ellipse">
                <a:avLst/>
              </a:prstGeom>
              <a:noFill/>
              <a:ln w="25400" cap="flat" cmpd="sng" algn="ctr">
                <a:solidFill>
                  <a:srgbClr val="D5FFE8"/>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grpSp>
      </p:grpSp>
      <p:graphicFrame>
        <p:nvGraphicFramePr>
          <p:cNvPr id="47" name="Table 46">
            <a:extLst>
              <a:ext uri="{FF2B5EF4-FFF2-40B4-BE49-F238E27FC236}">
                <a16:creationId xmlns:a16="http://schemas.microsoft.com/office/drawing/2014/main" id="{D42848C8-7C11-E375-119F-5EBB30C99E1E}"/>
              </a:ext>
            </a:extLst>
          </p:cNvPr>
          <p:cNvGraphicFramePr>
            <a:graphicFrameLocks noGrp="1"/>
          </p:cNvGraphicFramePr>
          <p:nvPr/>
        </p:nvGraphicFramePr>
        <p:xfrm>
          <a:off x="736139" y="2804770"/>
          <a:ext cx="1713594" cy="1645920"/>
        </p:xfrm>
        <a:graphic>
          <a:graphicData uri="http://schemas.openxmlformats.org/drawingml/2006/table">
            <a:tbl>
              <a:tblPr firstRow="1" bandRow="1">
                <a:tableStyleId>{5C22544A-7EE6-4342-B048-85BDC9FD1C3A}</a:tableStyleId>
              </a:tblPr>
              <a:tblGrid>
                <a:gridCol w="285599">
                  <a:extLst>
                    <a:ext uri="{9D8B030D-6E8A-4147-A177-3AD203B41FA5}">
                      <a16:colId xmlns:a16="http://schemas.microsoft.com/office/drawing/2014/main" val="703712050"/>
                    </a:ext>
                  </a:extLst>
                </a:gridCol>
                <a:gridCol w="285599">
                  <a:extLst>
                    <a:ext uri="{9D8B030D-6E8A-4147-A177-3AD203B41FA5}">
                      <a16:colId xmlns:a16="http://schemas.microsoft.com/office/drawing/2014/main" val="4168570751"/>
                    </a:ext>
                  </a:extLst>
                </a:gridCol>
                <a:gridCol w="285599">
                  <a:extLst>
                    <a:ext uri="{9D8B030D-6E8A-4147-A177-3AD203B41FA5}">
                      <a16:colId xmlns:a16="http://schemas.microsoft.com/office/drawing/2014/main" val="2447118539"/>
                    </a:ext>
                  </a:extLst>
                </a:gridCol>
                <a:gridCol w="285599">
                  <a:extLst>
                    <a:ext uri="{9D8B030D-6E8A-4147-A177-3AD203B41FA5}">
                      <a16:colId xmlns:a16="http://schemas.microsoft.com/office/drawing/2014/main" val="1591339393"/>
                    </a:ext>
                  </a:extLst>
                </a:gridCol>
                <a:gridCol w="285599">
                  <a:extLst>
                    <a:ext uri="{9D8B030D-6E8A-4147-A177-3AD203B41FA5}">
                      <a16:colId xmlns:a16="http://schemas.microsoft.com/office/drawing/2014/main" val="1913384480"/>
                    </a:ext>
                  </a:extLst>
                </a:gridCol>
                <a:gridCol w="285599">
                  <a:extLst>
                    <a:ext uri="{9D8B030D-6E8A-4147-A177-3AD203B41FA5}">
                      <a16:colId xmlns:a16="http://schemas.microsoft.com/office/drawing/2014/main" val="2605011699"/>
                    </a:ext>
                  </a:extLst>
                </a:gridCol>
              </a:tblGrid>
              <a:tr h="241300">
                <a:tc>
                  <a:txBody>
                    <a:bodyPr/>
                    <a:lstStyle/>
                    <a:p>
                      <a:pPr algn="ctr"/>
                      <a:r>
                        <a:rPr lang="en-US" sz="1800" b="0" dirty="0">
                          <a:solidFill>
                            <a:schemeClr val="tx1"/>
                          </a:solidFill>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7</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r h="241300">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0956834"/>
                  </a:ext>
                </a:extLst>
              </a:tr>
              <a:tr h="241300">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7</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259791"/>
                  </a:ext>
                </a:extLst>
              </a:tr>
              <a:tr h="241300">
                <a:tc>
                  <a:txBody>
                    <a:bodyPr/>
                    <a:lstStyle/>
                    <a:p>
                      <a:pPr algn="ctr"/>
                      <a:r>
                        <a:rPr lang="en-US" sz="18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7</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3190799"/>
                  </a:ext>
                </a:extLst>
              </a:tr>
              <a:tr h="241300">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3361742"/>
                  </a:ext>
                </a:extLst>
              </a:tr>
              <a:tr h="241300">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dirty="0">
                          <a:solidFill>
                            <a:schemeClr val="tx1"/>
                          </a:solidFill>
                        </a:rPr>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8092868"/>
                  </a:ext>
                </a:extLst>
              </a:tr>
            </a:tbl>
          </a:graphicData>
        </a:graphic>
      </p:graphicFrame>
      <p:sp>
        <p:nvSpPr>
          <p:cNvPr id="48" name="TextBox 47">
            <a:extLst>
              <a:ext uri="{FF2B5EF4-FFF2-40B4-BE49-F238E27FC236}">
                <a16:creationId xmlns:a16="http://schemas.microsoft.com/office/drawing/2014/main" id="{D7F30EA6-278E-D726-6206-E7667BCF95A3}"/>
              </a:ext>
            </a:extLst>
          </p:cNvPr>
          <p:cNvSpPr txBox="1"/>
          <p:nvPr/>
        </p:nvSpPr>
        <p:spPr>
          <a:xfrm>
            <a:off x="1215566" y="4487859"/>
            <a:ext cx="1070434" cy="369332"/>
          </a:xfrm>
          <a:prstGeom prst="rect">
            <a:avLst/>
          </a:prstGeom>
          <a:noFill/>
        </p:spPr>
        <p:txBody>
          <a:bodyPr wrap="square" rtlCol="0">
            <a:spAutoFit/>
          </a:bodyPr>
          <a:lstStyle/>
          <a:p>
            <a:r>
              <a:rPr lang="en-US" dirty="0"/>
              <a:t>6 x 6 x 1</a:t>
            </a:r>
          </a:p>
        </p:txBody>
      </p:sp>
      <p:graphicFrame>
        <p:nvGraphicFramePr>
          <p:cNvPr id="49" name="Table 48">
            <a:extLst>
              <a:ext uri="{FF2B5EF4-FFF2-40B4-BE49-F238E27FC236}">
                <a16:creationId xmlns:a16="http://schemas.microsoft.com/office/drawing/2014/main" id="{A617CED2-853B-0C63-0BB8-9653F8711157}"/>
              </a:ext>
            </a:extLst>
          </p:cNvPr>
          <p:cNvGraphicFramePr>
            <a:graphicFrameLocks noGrp="1"/>
          </p:cNvGraphicFramePr>
          <p:nvPr/>
        </p:nvGraphicFramePr>
        <p:xfrm>
          <a:off x="3148695" y="3437163"/>
          <a:ext cx="337953" cy="365760"/>
        </p:xfrm>
        <a:graphic>
          <a:graphicData uri="http://schemas.openxmlformats.org/drawingml/2006/table">
            <a:tbl>
              <a:tblPr firstRow="1" bandRow="1">
                <a:tableStyleId>{5C22544A-7EE6-4342-B048-85BDC9FD1C3A}</a:tableStyleId>
              </a:tblPr>
              <a:tblGrid>
                <a:gridCol w="337953">
                  <a:extLst>
                    <a:ext uri="{9D8B030D-6E8A-4147-A177-3AD203B41FA5}">
                      <a16:colId xmlns:a16="http://schemas.microsoft.com/office/drawing/2014/main" val="703712050"/>
                    </a:ext>
                  </a:extLst>
                </a:gridCol>
              </a:tblGrid>
              <a:tr h="248920">
                <a:tc>
                  <a:txBody>
                    <a:bodyPr/>
                    <a:lstStyle/>
                    <a:p>
                      <a:pPr algn="ctr"/>
                      <a:r>
                        <a:rPr lang="en-US" sz="1800" b="0" dirty="0">
                          <a:solidFill>
                            <a:schemeClr val="tx1"/>
                          </a:solidFill>
                        </a:rPr>
                        <a:t>2</a:t>
                      </a:r>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7355171"/>
                  </a:ext>
                </a:extLst>
              </a:tr>
            </a:tbl>
          </a:graphicData>
        </a:graphic>
      </p:graphicFrame>
      <p:sp>
        <p:nvSpPr>
          <p:cNvPr id="50" name="TextBox 49">
            <a:extLst>
              <a:ext uri="{FF2B5EF4-FFF2-40B4-BE49-F238E27FC236}">
                <a16:creationId xmlns:a16="http://schemas.microsoft.com/office/drawing/2014/main" id="{89AF3C3A-672D-1BAC-7E1A-FED25E0F4C9A}"/>
              </a:ext>
            </a:extLst>
          </p:cNvPr>
          <p:cNvSpPr txBox="1"/>
          <p:nvPr/>
        </p:nvSpPr>
        <p:spPr>
          <a:xfrm>
            <a:off x="3010650" y="3796823"/>
            <a:ext cx="799350" cy="369332"/>
          </a:xfrm>
          <a:prstGeom prst="rect">
            <a:avLst/>
          </a:prstGeom>
          <a:noFill/>
        </p:spPr>
        <p:txBody>
          <a:bodyPr wrap="square" rtlCol="0">
            <a:spAutoFit/>
          </a:bodyPr>
          <a:lstStyle/>
          <a:p>
            <a:r>
              <a:rPr lang="en-US" dirty="0"/>
              <a:t>1 x 1</a:t>
            </a:r>
          </a:p>
        </p:txBody>
      </p:sp>
      <p:sp>
        <p:nvSpPr>
          <p:cNvPr id="51" name="TextBox 50">
            <a:extLst>
              <a:ext uri="{FF2B5EF4-FFF2-40B4-BE49-F238E27FC236}">
                <a16:creationId xmlns:a16="http://schemas.microsoft.com/office/drawing/2014/main" id="{20231752-7516-D3FB-EA41-488B6F2974CB}"/>
              </a:ext>
            </a:extLst>
          </p:cNvPr>
          <p:cNvSpPr txBox="1"/>
          <p:nvPr/>
        </p:nvSpPr>
        <p:spPr>
          <a:xfrm>
            <a:off x="2697141" y="3502170"/>
            <a:ext cx="398628" cy="369332"/>
          </a:xfrm>
          <a:prstGeom prst="rect">
            <a:avLst/>
          </a:prstGeom>
          <a:noFill/>
        </p:spPr>
        <p:txBody>
          <a:bodyPr wrap="square" rtlCol="0">
            <a:spAutoFit/>
          </a:bodyPr>
          <a:lstStyle/>
          <a:p>
            <a:r>
              <a:rPr lang="en-US" dirty="0"/>
              <a:t>*</a:t>
            </a:r>
          </a:p>
        </p:txBody>
      </p:sp>
      <p:sp>
        <p:nvSpPr>
          <p:cNvPr id="52" name="TextBox 51">
            <a:extLst>
              <a:ext uri="{FF2B5EF4-FFF2-40B4-BE49-F238E27FC236}">
                <a16:creationId xmlns:a16="http://schemas.microsoft.com/office/drawing/2014/main" id="{F19632D1-C6FF-615E-405B-1E71EE781999}"/>
              </a:ext>
            </a:extLst>
          </p:cNvPr>
          <p:cNvSpPr txBox="1"/>
          <p:nvPr/>
        </p:nvSpPr>
        <p:spPr>
          <a:xfrm>
            <a:off x="3585207" y="3432470"/>
            <a:ext cx="398628" cy="369332"/>
          </a:xfrm>
          <a:prstGeom prst="rect">
            <a:avLst/>
          </a:prstGeom>
          <a:noFill/>
        </p:spPr>
        <p:txBody>
          <a:bodyPr wrap="square" rtlCol="0">
            <a:spAutoFit/>
          </a:bodyPr>
          <a:lstStyle/>
          <a:p>
            <a:r>
              <a:rPr lang="en-US" dirty="0"/>
              <a:t>=</a:t>
            </a:r>
          </a:p>
        </p:txBody>
      </p:sp>
      <p:sp>
        <p:nvSpPr>
          <p:cNvPr id="53" name="Rectangle 52">
            <a:extLst>
              <a:ext uri="{FF2B5EF4-FFF2-40B4-BE49-F238E27FC236}">
                <a16:creationId xmlns:a16="http://schemas.microsoft.com/office/drawing/2014/main" id="{6797DE2D-55DC-40E4-BD1B-133A2B58025D}"/>
              </a:ext>
            </a:extLst>
          </p:cNvPr>
          <p:cNvSpPr/>
          <p:nvPr/>
        </p:nvSpPr>
        <p:spPr bwMode="auto">
          <a:xfrm>
            <a:off x="736140" y="2800879"/>
            <a:ext cx="304799" cy="259817"/>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ahoma" pitchFamily="34" charset="0"/>
            </a:endParaRPr>
          </a:p>
        </p:txBody>
      </p:sp>
      <p:sp>
        <p:nvSpPr>
          <p:cNvPr id="54" name="TextBox 53">
            <a:extLst>
              <a:ext uri="{FF2B5EF4-FFF2-40B4-BE49-F238E27FC236}">
                <a16:creationId xmlns:a16="http://schemas.microsoft.com/office/drawing/2014/main" id="{582AC2BB-41C1-EDF1-DFAA-61D8C99000C3}"/>
              </a:ext>
            </a:extLst>
          </p:cNvPr>
          <p:cNvSpPr txBox="1"/>
          <p:nvPr/>
        </p:nvSpPr>
        <p:spPr>
          <a:xfrm>
            <a:off x="4384161" y="4539335"/>
            <a:ext cx="1245061" cy="369332"/>
          </a:xfrm>
          <a:prstGeom prst="rect">
            <a:avLst/>
          </a:prstGeom>
          <a:noFill/>
        </p:spPr>
        <p:txBody>
          <a:bodyPr wrap="square" rtlCol="0">
            <a:spAutoFit/>
          </a:bodyPr>
          <a:lstStyle/>
          <a:p>
            <a:r>
              <a:rPr lang="en-US" dirty="0"/>
              <a:t>6 x 6 x 36</a:t>
            </a:r>
          </a:p>
        </p:txBody>
      </p:sp>
      <p:sp>
        <p:nvSpPr>
          <p:cNvPr id="56" name="Freeform: Shape 55">
            <a:extLst>
              <a:ext uri="{FF2B5EF4-FFF2-40B4-BE49-F238E27FC236}">
                <a16:creationId xmlns:a16="http://schemas.microsoft.com/office/drawing/2014/main" id="{5EDC89FC-6774-F1F1-F2BB-59A5760F79C0}"/>
              </a:ext>
            </a:extLst>
          </p:cNvPr>
          <p:cNvSpPr/>
          <p:nvPr/>
        </p:nvSpPr>
        <p:spPr bwMode="auto">
          <a:xfrm>
            <a:off x="906468" y="2528419"/>
            <a:ext cx="2242227" cy="782426"/>
          </a:xfrm>
          <a:custGeom>
            <a:avLst/>
            <a:gdLst>
              <a:gd name="connsiteX0" fmla="*/ 0 w 2294965"/>
              <a:gd name="connsiteY0" fmla="*/ 210236 h 712260"/>
              <a:gd name="connsiteX1" fmla="*/ 609600 w 2294965"/>
              <a:gd name="connsiteY1" fmla="*/ 21977 h 712260"/>
              <a:gd name="connsiteX2" fmla="*/ 1344706 w 2294965"/>
              <a:gd name="connsiteY2" fmla="*/ 39907 h 712260"/>
              <a:gd name="connsiteX3" fmla="*/ 1954306 w 2294965"/>
              <a:gd name="connsiteY3" fmla="*/ 344707 h 712260"/>
              <a:gd name="connsiteX4" fmla="*/ 2294965 w 2294965"/>
              <a:gd name="connsiteY4" fmla="*/ 712260 h 712260"/>
              <a:gd name="connsiteX5" fmla="*/ 2294965 w 2294965"/>
              <a:gd name="connsiteY5" fmla="*/ 712260 h 71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4965" h="712260">
                <a:moveTo>
                  <a:pt x="0" y="210236"/>
                </a:moveTo>
                <a:cubicBezTo>
                  <a:pt x="192741" y="130300"/>
                  <a:pt x="385482" y="50365"/>
                  <a:pt x="609600" y="21977"/>
                </a:cubicBezTo>
                <a:cubicBezTo>
                  <a:pt x="833718" y="-6411"/>
                  <a:pt x="1120588" y="-13881"/>
                  <a:pt x="1344706" y="39907"/>
                </a:cubicBezTo>
                <a:cubicBezTo>
                  <a:pt x="1568824" y="93695"/>
                  <a:pt x="1795930" y="232648"/>
                  <a:pt x="1954306" y="344707"/>
                </a:cubicBezTo>
                <a:cubicBezTo>
                  <a:pt x="2112682" y="456766"/>
                  <a:pt x="2294965" y="712260"/>
                  <a:pt x="2294965" y="712260"/>
                </a:cubicBezTo>
                <a:lnTo>
                  <a:pt x="2294965" y="712260"/>
                </a:lnTo>
              </a:path>
            </a:pathLst>
          </a:custGeom>
          <a:noFill/>
          <a:ln w="25400" cap="flat" cmpd="sng" algn="ctr">
            <a:solidFill>
              <a:schemeClr val="tx1"/>
            </a:solidFill>
            <a:prstDash val="solid"/>
            <a:miter lim="800000"/>
            <a:headEnd type="none" w="med" len="med"/>
            <a:tailEnd type="triangle" w="lg" len="med"/>
          </a:ln>
          <a:effectLst/>
        </p:spPr>
        <p:txBody>
          <a:bodyPr rtlCol="0" anchor="ctr"/>
          <a:lstStyle/>
          <a:p>
            <a:pPr algn="ctr"/>
            <a:endParaRPr lang="en-US"/>
          </a:p>
        </p:txBody>
      </p:sp>
      <p:cxnSp>
        <p:nvCxnSpPr>
          <p:cNvPr id="57" name="Straight Arrow Connector 56">
            <a:extLst>
              <a:ext uri="{FF2B5EF4-FFF2-40B4-BE49-F238E27FC236}">
                <a16:creationId xmlns:a16="http://schemas.microsoft.com/office/drawing/2014/main" id="{86E0A71B-0684-E0B8-2FEA-8ADB9B1986D8}"/>
              </a:ext>
            </a:extLst>
          </p:cNvPr>
          <p:cNvCxnSpPr/>
          <p:nvPr/>
        </p:nvCxnSpPr>
        <p:spPr bwMode="auto">
          <a:xfrm flipV="1">
            <a:off x="3486648" y="2930787"/>
            <a:ext cx="497187" cy="380058"/>
          </a:xfrm>
          <a:prstGeom prst="straightConnector1">
            <a:avLst/>
          </a:prstGeom>
          <a:solidFill>
            <a:schemeClr val="accent1"/>
          </a:solidFill>
          <a:ln w="254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Box 58">
            <a:extLst>
              <a:ext uri="{FF2B5EF4-FFF2-40B4-BE49-F238E27FC236}">
                <a16:creationId xmlns:a16="http://schemas.microsoft.com/office/drawing/2014/main" id="{BA51FFC3-EFFD-C42E-1A4F-AD25B9C9D6D4}"/>
              </a:ext>
            </a:extLst>
          </p:cNvPr>
          <p:cNvSpPr txBox="1"/>
          <p:nvPr/>
        </p:nvSpPr>
        <p:spPr>
          <a:xfrm>
            <a:off x="2812921" y="4181922"/>
            <a:ext cx="1070434" cy="369332"/>
          </a:xfrm>
          <a:prstGeom prst="rect">
            <a:avLst/>
          </a:prstGeom>
          <a:noFill/>
        </p:spPr>
        <p:txBody>
          <a:bodyPr wrap="square" rtlCol="0">
            <a:spAutoFit/>
          </a:bodyPr>
          <a:lstStyle/>
          <a:p>
            <a:r>
              <a:rPr lang="en-US" dirty="0"/>
              <a:t>36 filters</a:t>
            </a:r>
          </a:p>
        </p:txBody>
      </p:sp>
      <p:sp>
        <p:nvSpPr>
          <p:cNvPr id="64" name="Rectangle 63">
            <a:extLst>
              <a:ext uri="{FF2B5EF4-FFF2-40B4-BE49-F238E27FC236}">
                <a16:creationId xmlns:a16="http://schemas.microsoft.com/office/drawing/2014/main" id="{E1A26DCF-C294-4E07-60CB-FEAB3DF1AB88}"/>
              </a:ext>
            </a:extLst>
          </p:cNvPr>
          <p:cNvSpPr/>
          <p:nvPr/>
        </p:nvSpPr>
        <p:spPr bwMode="auto">
          <a:xfrm>
            <a:off x="4540012" y="2456042"/>
            <a:ext cx="1873434" cy="1734820"/>
          </a:xfrm>
          <a:prstGeom prst="rect">
            <a:avLst/>
          </a:prstGeom>
          <a:solidFill>
            <a:schemeClr val="bg1"/>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8" name="Rectangle 67">
            <a:extLst>
              <a:ext uri="{FF2B5EF4-FFF2-40B4-BE49-F238E27FC236}">
                <a16:creationId xmlns:a16="http://schemas.microsoft.com/office/drawing/2014/main" id="{528DE170-914B-A6B8-AA01-B4B09E46E83D}"/>
              </a:ext>
            </a:extLst>
          </p:cNvPr>
          <p:cNvSpPr/>
          <p:nvPr/>
        </p:nvSpPr>
        <p:spPr bwMode="auto">
          <a:xfrm>
            <a:off x="4550967" y="2453066"/>
            <a:ext cx="278955" cy="259816"/>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ahoma" pitchFamily="34" charset="0"/>
            </a:endParaRPr>
          </a:p>
        </p:txBody>
      </p:sp>
      <p:sp>
        <p:nvSpPr>
          <p:cNvPr id="65" name="Rectangle 64">
            <a:extLst>
              <a:ext uri="{FF2B5EF4-FFF2-40B4-BE49-F238E27FC236}">
                <a16:creationId xmlns:a16="http://schemas.microsoft.com/office/drawing/2014/main" id="{D1EDEEBD-C0C8-8A37-ED8B-A91F518B69E7}"/>
              </a:ext>
            </a:extLst>
          </p:cNvPr>
          <p:cNvSpPr/>
          <p:nvPr/>
        </p:nvSpPr>
        <p:spPr bwMode="auto">
          <a:xfrm>
            <a:off x="4424006" y="2550921"/>
            <a:ext cx="1873434" cy="1734820"/>
          </a:xfrm>
          <a:prstGeom prst="rect">
            <a:avLst/>
          </a:prstGeom>
          <a:solidFill>
            <a:schemeClr val="bg1"/>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69" name="Rectangle 68">
            <a:extLst>
              <a:ext uri="{FF2B5EF4-FFF2-40B4-BE49-F238E27FC236}">
                <a16:creationId xmlns:a16="http://schemas.microsoft.com/office/drawing/2014/main" id="{73867C18-903D-DE76-4617-45666948C5B7}"/>
              </a:ext>
            </a:extLst>
          </p:cNvPr>
          <p:cNvSpPr/>
          <p:nvPr/>
        </p:nvSpPr>
        <p:spPr bwMode="auto">
          <a:xfrm>
            <a:off x="4445111" y="2567034"/>
            <a:ext cx="278955" cy="259816"/>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ahoma" pitchFamily="34" charset="0"/>
            </a:endParaRPr>
          </a:p>
        </p:txBody>
      </p:sp>
      <p:sp>
        <p:nvSpPr>
          <p:cNvPr id="66" name="Rectangle 65">
            <a:extLst>
              <a:ext uri="{FF2B5EF4-FFF2-40B4-BE49-F238E27FC236}">
                <a16:creationId xmlns:a16="http://schemas.microsoft.com/office/drawing/2014/main" id="{B78E32AF-0F6F-F326-8CD3-687E63727AB7}"/>
              </a:ext>
            </a:extLst>
          </p:cNvPr>
          <p:cNvSpPr/>
          <p:nvPr/>
        </p:nvSpPr>
        <p:spPr bwMode="auto">
          <a:xfrm>
            <a:off x="4308000" y="2645800"/>
            <a:ext cx="1873434" cy="1734820"/>
          </a:xfrm>
          <a:prstGeom prst="rect">
            <a:avLst/>
          </a:prstGeom>
          <a:solidFill>
            <a:schemeClr val="bg1"/>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70" name="Rectangle 69">
            <a:extLst>
              <a:ext uri="{FF2B5EF4-FFF2-40B4-BE49-F238E27FC236}">
                <a16:creationId xmlns:a16="http://schemas.microsoft.com/office/drawing/2014/main" id="{A78CC196-12C3-83D7-6E1A-A11A559888EC}"/>
              </a:ext>
            </a:extLst>
          </p:cNvPr>
          <p:cNvSpPr/>
          <p:nvPr/>
        </p:nvSpPr>
        <p:spPr bwMode="auto">
          <a:xfrm>
            <a:off x="4318271" y="2642824"/>
            <a:ext cx="278955" cy="259816"/>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ahoma" pitchFamily="34" charset="0"/>
            </a:endParaRPr>
          </a:p>
        </p:txBody>
      </p:sp>
      <p:sp>
        <p:nvSpPr>
          <p:cNvPr id="67" name="Rectangle 66">
            <a:extLst>
              <a:ext uri="{FF2B5EF4-FFF2-40B4-BE49-F238E27FC236}">
                <a16:creationId xmlns:a16="http://schemas.microsoft.com/office/drawing/2014/main" id="{68A0FA96-6993-57A0-936A-40DFAA33753A}"/>
              </a:ext>
            </a:extLst>
          </p:cNvPr>
          <p:cNvSpPr/>
          <p:nvPr/>
        </p:nvSpPr>
        <p:spPr bwMode="auto">
          <a:xfrm>
            <a:off x="4191994" y="2740679"/>
            <a:ext cx="1873434" cy="1734820"/>
          </a:xfrm>
          <a:prstGeom prst="rect">
            <a:avLst/>
          </a:prstGeom>
          <a:solidFill>
            <a:schemeClr val="bg1"/>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71" name="Rectangle 70">
            <a:extLst>
              <a:ext uri="{FF2B5EF4-FFF2-40B4-BE49-F238E27FC236}">
                <a16:creationId xmlns:a16="http://schemas.microsoft.com/office/drawing/2014/main" id="{8D262221-F867-3DA5-A5A4-F8D2E279D220}"/>
              </a:ext>
            </a:extLst>
          </p:cNvPr>
          <p:cNvSpPr/>
          <p:nvPr/>
        </p:nvSpPr>
        <p:spPr bwMode="auto">
          <a:xfrm>
            <a:off x="4178793" y="2744382"/>
            <a:ext cx="278955" cy="259816"/>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ahoma" pitchFamily="34" charset="0"/>
            </a:endParaRPr>
          </a:p>
        </p:txBody>
      </p:sp>
      <p:graphicFrame>
        <p:nvGraphicFramePr>
          <p:cNvPr id="55" name="Table 54">
            <a:extLst>
              <a:ext uri="{FF2B5EF4-FFF2-40B4-BE49-F238E27FC236}">
                <a16:creationId xmlns:a16="http://schemas.microsoft.com/office/drawing/2014/main" id="{C3B3B9A4-DF0D-CD29-2DCF-B9EC4BD53203}"/>
              </a:ext>
            </a:extLst>
          </p:cNvPr>
          <p:cNvGraphicFramePr>
            <a:graphicFrameLocks noGrp="1"/>
          </p:cNvGraphicFramePr>
          <p:nvPr/>
        </p:nvGraphicFramePr>
        <p:xfrm>
          <a:off x="4069975" y="2826850"/>
          <a:ext cx="1873434" cy="1734820"/>
        </p:xfrm>
        <a:graphic>
          <a:graphicData uri="http://schemas.openxmlformats.org/drawingml/2006/table">
            <a:tbl>
              <a:tblPr firstRow="1" bandRow="1">
                <a:tableStyleId>{5C22544A-7EE6-4342-B048-85BDC9FD1C3A}</a:tableStyleId>
              </a:tblPr>
              <a:tblGrid>
                <a:gridCol w="312239">
                  <a:extLst>
                    <a:ext uri="{9D8B030D-6E8A-4147-A177-3AD203B41FA5}">
                      <a16:colId xmlns:a16="http://schemas.microsoft.com/office/drawing/2014/main" val="703712050"/>
                    </a:ext>
                  </a:extLst>
                </a:gridCol>
                <a:gridCol w="312239">
                  <a:extLst>
                    <a:ext uri="{9D8B030D-6E8A-4147-A177-3AD203B41FA5}">
                      <a16:colId xmlns:a16="http://schemas.microsoft.com/office/drawing/2014/main" val="4168570751"/>
                    </a:ext>
                  </a:extLst>
                </a:gridCol>
                <a:gridCol w="312239">
                  <a:extLst>
                    <a:ext uri="{9D8B030D-6E8A-4147-A177-3AD203B41FA5}">
                      <a16:colId xmlns:a16="http://schemas.microsoft.com/office/drawing/2014/main" val="2447118539"/>
                    </a:ext>
                  </a:extLst>
                </a:gridCol>
                <a:gridCol w="312239">
                  <a:extLst>
                    <a:ext uri="{9D8B030D-6E8A-4147-A177-3AD203B41FA5}">
                      <a16:colId xmlns:a16="http://schemas.microsoft.com/office/drawing/2014/main" val="1591339393"/>
                    </a:ext>
                  </a:extLst>
                </a:gridCol>
                <a:gridCol w="312239">
                  <a:extLst>
                    <a:ext uri="{9D8B030D-6E8A-4147-A177-3AD203B41FA5}">
                      <a16:colId xmlns:a16="http://schemas.microsoft.com/office/drawing/2014/main" val="1913384480"/>
                    </a:ext>
                  </a:extLst>
                </a:gridCol>
                <a:gridCol w="312239">
                  <a:extLst>
                    <a:ext uri="{9D8B030D-6E8A-4147-A177-3AD203B41FA5}">
                      <a16:colId xmlns:a16="http://schemas.microsoft.com/office/drawing/2014/main" val="2605011699"/>
                    </a:ext>
                  </a:extLst>
                </a:gridCol>
              </a:tblGrid>
              <a:tr h="292100">
                <a:tc>
                  <a:txBody>
                    <a:bodyPr/>
                    <a:lstStyle/>
                    <a:p>
                      <a:pPr algn="ctr"/>
                      <a:r>
                        <a:rPr lang="en-US" sz="1800" b="0" dirty="0">
                          <a:solidFill>
                            <a:schemeClr val="tx1"/>
                          </a:solidFill>
                        </a:rPr>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14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7355171"/>
                  </a:ext>
                </a:extLst>
              </a:tr>
              <a:tr h="292100">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10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18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90956834"/>
                  </a:ext>
                </a:extLst>
              </a:tr>
              <a:tr h="240538">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14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10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50259791"/>
                  </a:ext>
                </a:extLst>
              </a:tr>
              <a:tr h="292100">
                <a:tc>
                  <a:txBody>
                    <a:bodyPr/>
                    <a:lstStyle/>
                    <a:p>
                      <a:pPr algn="ctr"/>
                      <a:r>
                        <a:rPr lang="en-US" sz="1800" b="0" dirty="0">
                          <a:solidFill>
                            <a:schemeClr val="tx1"/>
                          </a:solidFill>
                        </a:rPr>
                        <a:t>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14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3190799"/>
                  </a:ext>
                </a:extLst>
              </a:tr>
              <a:tr h="292100">
                <a:tc>
                  <a:txBody>
                    <a:bodyPr/>
                    <a:lstStyle/>
                    <a:p>
                      <a:pPr algn="ctr"/>
                      <a:r>
                        <a:rPr lang="en-US" sz="1800" b="0" dirty="0">
                          <a:solidFill>
                            <a:schemeClr val="tx1"/>
                          </a:solidFill>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12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16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3361742"/>
                  </a:ext>
                </a:extLst>
              </a:tr>
              <a:tr h="292100">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10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800" b="0" dirty="0">
                          <a:solidFill>
                            <a:schemeClr val="tx1"/>
                          </a:solidFill>
                        </a:rPr>
                        <a:t>18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8092868"/>
                  </a:ext>
                </a:extLst>
              </a:tr>
            </a:tbl>
          </a:graphicData>
        </a:graphic>
      </p:graphicFrame>
      <p:sp>
        <p:nvSpPr>
          <p:cNvPr id="58" name="Rectangle 57">
            <a:extLst>
              <a:ext uri="{FF2B5EF4-FFF2-40B4-BE49-F238E27FC236}">
                <a16:creationId xmlns:a16="http://schemas.microsoft.com/office/drawing/2014/main" id="{42930146-039B-9F53-4044-FFD9FCC3B89D}"/>
              </a:ext>
            </a:extLst>
          </p:cNvPr>
          <p:cNvSpPr/>
          <p:nvPr/>
        </p:nvSpPr>
        <p:spPr bwMode="auto">
          <a:xfrm>
            <a:off x="4083893" y="2845175"/>
            <a:ext cx="278955" cy="259816"/>
          </a:xfrm>
          <a:prstGeom prst="rect">
            <a:avLst/>
          </a:prstGeom>
          <a:solidFill>
            <a:srgbClr val="00B0F0">
              <a:alpha val="30000"/>
            </a:srgb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ahoma" pitchFamily="34" charset="0"/>
            </a:endParaRPr>
          </a:p>
        </p:txBody>
      </p:sp>
    </p:spTree>
    <p:extLst>
      <p:ext uri="{BB962C8B-B14F-4D97-AF65-F5344CB8AC3E}">
        <p14:creationId xmlns:p14="http://schemas.microsoft.com/office/powerpoint/2010/main" val="1827247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4033-AEAD-3A30-27EE-BCACCD689B99}"/>
              </a:ext>
            </a:extLst>
          </p:cNvPr>
          <p:cNvSpPr>
            <a:spLocks noGrp="1"/>
          </p:cNvSpPr>
          <p:nvPr>
            <p:ph type="title"/>
          </p:nvPr>
        </p:nvSpPr>
        <p:spPr>
          <a:xfrm>
            <a:off x="736139" y="285750"/>
            <a:ext cx="8331661" cy="490538"/>
          </a:xfrm>
        </p:spPr>
        <p:txBody>
          <a:bodyPr/>
          <a:lstStyle/>
          <a:p>
            <a:r>
              <a:rPr lang="en-US" dirty="0"/>
              <a:t>Using 1 x 1 Convolution for Multiple Channels</a:t>
            </a:r>
          </a:p>
        </p:txBody>
      </p:sp>
      <p:sp>
        <p:nvSpPr>
          <p:cNvPr id="3" name="Content Placeholder 2">
            <a:extLst>
              <a:ext uri="{FF2B5EF4-FFF2-40B4-BE49-F238E27FC236}">
                <a16:creationId xmlns:a16="http://schemas.microsoft.com/office/drawing/2014/main" id="{E3E8BF34-D8DB-B1D7-2619-B8D256CC68F3}"/>
              </a:ext>
            </a:extLst>
          </p:cNvPr>
          <p:cNvSpPr>
            <a:spLocks noGrp="1"/>
          </p:cNvSpPr>
          <p:nvPr>
            <p:ph idx="1"/>
          </p:nvPr>
        </p:nvSpPr>
        <p:spPr>
          <a:xfrm>
            <a:off x="285567" y="858905"/>
            <a:ext cx="5962833" cy="1066114"/>
          </a:xfrm>
        </p:spPr>
        <p:txBody>
          <a:bodyPr/>
          <a:lstStyle/>
          <a:p>
            <a:r>
              <a:rPr lang="en-US" dirty="0"/>
              <a:t>Thus, 1 x 1 convolution does not have any practical reason in case of one channel.</a:t>
            </a:r>
          </a:p>
          <a:p>
            <a:r>
              <a:rPr lang="en-US" dirty="0"/>
              <a:t>However, if there are many channels, then 1 x 1 convolution may serve better separation of channels with different filters.</a:t>
            </a:r>
          </a:p>
        </p:txBody>
      </p:sp>
      <p:grpSp>
        <p:nvGrpSpPr>
          <p:cNvPr id="35" name="Group 34">
            <a:extLst>
              <a:ext uri="{FF2B5EF4-FFF2-40B4-BE49-F238E27FC236}">
                <a16:creationId xmlns:a16="http://schemas.microsoft.com/office/drawing/2014/main" id="{091E8C5F-A303-FD9B-9E08-341F09ACD49A}"/>
              </a:ext>
            </a:extLst>
          </p:cNvPr>
          <p:cNvGrpSpPr/>
          <p:nvPr/>
        </p:nvGrpSpPr>
        <p:grpSpPr>
          <a:xfrm>
            <a:off x="736139" y="2768113"/>
            <a:ext cx="4236861" cy="1641486"/>
            <a:chOff x="736139" y="2768113"/>
            <a:chExt cx="4236861" cy="1641486"/>
          </a:xfrm>
        </p:grpSpPr>
        <p:sp>
          <p:nvSpPr>
            <p:cNvPr id="23" name="Cube 22">
              <a:extLst>
                <a:ext uri="{FF2B5EF4-FFF2-40B4-BE49-F238E27FC236}">
                  <a16:creationId xmlns:a16="http://schemas.microsoft.com/office/drawing/2014/main" id="{2D232712-3FEC-CE4C-86C0-8A4E096DA6D8}"/>
                </a:ext>
              </a:extLst>
            </p:cNvPr>
            <p:cNvSpPr/>
            <p:nvPr/>
          </p:nvSpPr>
          <p:spPr bwMode="auto">
            <a:xfrm>
              <a:off x="845290" y="2768113"/>
              <a:ext cx="1310027" cy="1329749"/>
            </a:xfrm>
            <a:prstGeom prst="cube">
              <a:avLst>
                <a:gd name="adj" fmla="val 50620"/>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6" name="Cube 25">
              <a:extLst>
                <a:ext uri="{FF2B5EF4-FFF2-40B4-BE49-F238E27FC236}">
                  <a16:creationId xmlns:a16="http://schemas.microsoft.com/office/drawing/2014/main" id="{0C5C0A26-49AD-9A02-927C-2DE8B6214F77}"/>
                </a:ext>
              </a:extLst>
            </p:cNvPr>
            <p:cNvSpPr/>
            <p:nvPr/>
          </p:nvSpPr>
          <p:spPr bwMode="auto">
            <a:xfrm>
              <a:off x="3726223" y="3031748"/>
              <a:ext cx="1074377" cy="1066114"/>
            </a:xfrm>
            <a:prstGeom prst="cube">
              <a:avLst>
                <a:gd name="adj" fmla="val 36249"/>
              </a:avLst>
            </a:prstGeom>
            <a:solidFill>
              <a:srgbClr val="0070C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Tahoma" pitchFamily="34" charset="0"/>
              </a:endParaRPr>
            </a:p>
          </p:txBody>
        </p:sp>
        <p:sp>
          <p:nvSpPr>
            <p:cNvPr id="29" name="TextBox 28">
              <a:extLst>
                <a:ext uri="{FF2B5EF4-FFF2-40B4-BE49-F238E27FC236}">
                  <a16:creationId xmlns:a16="http://schemas.microsoft.com/office/drawing/2014/main" id="{2DE09F88-7F0F-6481-019B-B60D797D9B41}"/>
                </a:ext>
              </a:extLst>
            </p:cNvPr>
            <p:cNvSpPr txBox="1"/>
            <p:nvPr/>
          </p:nvSpPr>
          <p:spPr>
            <a:xfrm>
              <a:off x="736139" y="4132600"/>
              <a:ext cx="1419178" cy="276999"/>
            </a:xfrm>
            <a:prstGeom prst="rect">
              <a:avLst/>
            </a:prstGeom>
            <a:noFill/>
            <a:ln w="12700">
              <a:noFill/>
            </a:ln>
          </p:spPr>
          <p:txBody>
            <a:bodyPr wrap="square" lIns="0" tIns="0" rIns="0" bIns="0" rtlCol="0">
              <a:spAutoFit/>
            </a:bodyPr>
            <a:lstStyle/>
            <a:p>
              <a:r>
                <a:rPr lang="en-US" sz="1800" dirty="0"/>
                <a:t>36 x 36 x 192</a:t>
              </a:r>
            </a:p>
          </p:txBody>
        </p:sp>
        <p:sp>
          <p:nvSpPr>
            <p:cNvPr id="30" name="TextBox 29">
              <a:extLst>
                <a:ext uri="{FF2B5EF4-FFF2-40B4-BE49-F238E27FC236}">
                  <a16:creationId xmlns:a16="http://schemas.microsoft.com/office/drawing/2014/main" id="{B4D9F4CC-47B4-C281-CBA9-E610E36692CC}"/>
                </a:ext>
              </a:extLst>
            </p:cNvPr>
            <p:cNvSpPr txBox="1"/>
            <p:nvPr/>
          </p:nvSpPr>
          <p:spPr>
            <a:xfrm>
              <a:off x="3553822" y="4132600"/>
              <a:ext cx="1419178" cy="276999"/>
            </a:xfrm>
            <a:prstGeom prst="rect">
              <a:avLst/>
            </a:prstGeom>
            <a:noFill/>
            <a:ln w="12700">
              <a:noFill/>
            </a:ln>
          </p:spPr>
          <p:txBody>
            <a:bodyPr wrap="square" lIns="0" tIns="0" rIns="0" bIns="0" rtlCol="0">
              <a:spAutoFit/>
            </a:bodyPr>
            <a:lstStyle/>
            <a:p>
              <a:r>
                <a:rPr lang="en-US" sz="1800" dirty="0"/>
                <a:t>36 x 36 x 192</a:t>
              </a:r>
            </a:p>
          </p:txBody>
        </p:sp>
        <p:cxnSp>
          <p:nvCxnSpPr>
            <p:cNvPr id="31" name="Straight Arrow Connector 30">
              <a:extLst>
                <a:ext uri="{FF2B5EF4-FFF2-40B4-BE49-F238E27FC236}">
                  <a16:creationId xmlns:a16="http://schemas.microsoft.com/office/drawing/2014/main" id="{799CC0A5-02EC-ECDA-2FED-561AC6FF5114}"/>
                </a:ext>
              </a:extLst>
            </p:cNvPr>
            <p:cNvCxnSpPr>
              <a:cxnSpLocks/>
            </p:cNvCxnSpPr>
            <p:nvPr/>
          </p:nvCxnSpPr>
          <p:spPr bwMode="auto">
            <a:xfrm>
              <a:off x="2362200" y="3562350"/>
              <a:ext cx="1143000"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a:extLst>
                <a:ext uri="{FF2B5EF4-FFF2-40B4-BE49-F238E27FC236}">
                  <a16:creationId xmlns:a16="http://schemas.microsoft.com/office/drawing/2014/main" id="{E03B2CF9-76A4-3A61-62DF-8C8C34FE665F}"/>
                </a:ext>
              </a:extLst>
            </p:cNvPr>
            <p:cNvSpPr txBox="1"/>
            <p:nvPr/>
          </p:nvSpPr>
          <p:spPr>
            <a:xfrm>
              <a:off x="2590770" y="3192407"/>
              <a:ext cx="671660" cy="276999"/>
            </a:xfrm>
            <a:prstGeom prst="rect">
              <a:avLst/>
            </a:prstGeom>
            <a:noFill/>
            <a:ln w="12700">
              <a:noFill/>
            </a:ln>
          </p:spPr>
          <p:txBody>
            <a:bodyPr wrap="square" lIns="0" tIns="0" rIns="0" bIns="0" rtlCol="0">
              <a:spAutoFit/>
            </a:bodyPr>
            <a:lstStyle/>
            <a:p>
              <a:r>
                <a:rPr lang="en-US" sz="1800" dirty="0" err="1"/>
                <a:t>ReLU</a:t>
              </a:r>
              <a:endParaRPr lang="en-US" sz="1800" dirty="0"/>
            </a:p>
          </p:txBody>
        </p:sp>
        <p:sp>
          <p:nvSpPr>
            <p:cNvPr id="34" name="TextBox 33">
              <a:extLst>
                <a:ext uri="{FF2B5EF4-FFF2-40B4-BE49-F238E27FC236}">
                  <a16:creationId xmlns:a16="http://schemas.microsoft.com/office/drawing/2014/main" id="{AAF97A17-AC62-9FB1-88E6-1861835F9E8F}"/>
                </a:ext>
              </a:extLst>
            </p:cNvPr>
            <p:cNvSpPr txBox="1"/>
            <p:nvPr/>
          </p:nvSpPr>
          <p:spPr>
            <a:xfrm>
              <a:off x="2323569" y="3655295"/>
              <a:ext cx="1288189" cy="276999"/>
            </a:xfrm>
            <a:prstGeom prst="rect">
              <a:avLst/>
            </a:prstGeom>
            <a:noFill/>
            <a:ln w="12700">
              <a:noFill/>
            </a:ln>
          </p:spPr>
          <p:txBody>
            <a:bodyPr wrap="square" lIns="0" tIns="0" rIns="0" bIns="0" rtlCol="0">
              <a:spAutoFit/>
            </a:bodyPr>
            <a:lstStyle/>
            <a:p>
              <a:r>
                <a:rPr lang="en-US" sz="1800" dirty="0"/>
                <a:t>CONV 1 x 1</a:t>
              </a:r>
            </a:p>
          </p:txBody>
        </p:sp>
      </p:grpSp>
      <p:grpSp>
        <p:nvGrpSpPr>
          <p:cNvPr id="39" name="Group 38">
            <a:extLst>
              <a:ext uri="{FF2B5EF4-FFF2-40B4-BE49-F238E27FC236}">
                <a16:creationId xmlns:a16="http://schemas.microsoft.com/office/drawing/2014/main" id="{67A7B432-1A55-2E20-A0B4-02B868B05D1D}"/>
              </a:ext>
            </a:extLst>
          </p:cNvPr>
          <p:cNvGrpSpPr/>
          <p:nvPr/>
        </p:nvGrpSpPr>
        <p:grpSpPr>
          <a:xfrm rot="2743691">
            <a:off x="7163762" y="1247924"/>
            <a:ext cx="234434" cy="1049369"/>
            <a:chOff x="6213022" y="1646074"/>
            <a:chExt cx="188071" cy="846521"/>
          </a:xfrm>
        </p:grpSpPr>
        <p:sp>
          <p:nvSpPr>
            <p:cNvPr id="40" name="Rectangle 39">
              <a:extLst>
                <a:ext uri="{FF2B5EF4-FFF2-40B4-BE49-F238E27FC236}">
                  <a16:creationId xmlns:a16="http://schemas.microsoft.com/office/drawing/2014/main" id="{A5932133-FFE7-708D-3C68-D1F600F99351}"/>
                </a:ext>
              </a:extLst>
            </p:cNvPr>
            <p:cNvSpPr/>
            <p:nvPr/>
          </p:nvSpPr>
          <p:spPr bwMode="auto">
            <a:xfrm>
              <a:off x="6213022" y="1646074"/>
              <a:ext cx="188071" cy="846521"/>
            </a:xfrm>
            <a:prstGeom prst="rect">
              <a:avLst/>
            </a:prstGeom>
            <a:noFill/>
            <a:ln w="38100" cap="flat" cmpd="sng" algn="ctr">
              <a:solidFill>
                <a:srgbClr val="D5FFE8"/>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1" name="Oval 40">
              <a:extLst>
                <a:ext uri="{FF2B5EF4-FFF2-40B4-BE49-F238E27FC236}">
                  <a16:creationId xmlns:a16="http://schemas.microsoft.com/office/drawing/2014/main" id="{0E7B01BC-FE6A-3BB7-7B24-52455A28CF1F}"/>
                </a:ext>
              </a:extLst>
            </p:cNvPr>
            <p:cNvSpPr/>
            <p:nvPr/>
          </p:nvSpPr>
          <p:spPr bwMode="auto">
            <a:xfrm>
              <a:off x="6248400" y="1661159"/>
              <a:ext cx="115118" cy="108879"/>
            </a:xfrm>
            <a:prstGeom prst="ellipse">
              <a:avLst/>
            </a:prstGeom>
            <a:noFill/>
            <a:ln w="25400" cap="flat" cmpd="sng" algn="ctr">
              <a:solidFill>
                <a:srgbClr val="D5FFE8"/>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2" name="Oval 41">
              <a:extLst>
                <a:ext uri="{FF2B5EF4-FFF2-40B4-BE49-F238E27FC236}">
                  <a16:creationId xmlns:a16="http://schemas.microsoft.com/office/drawing/2014/main" id="{0D97CEE1-8A8D-8611-538C-785459F2C14D}"/>
                </a:ext>
              </a:extLst>
            </p:cNvPr>
            <p:cNvSpPr/>
            <p:nvPr/>
          </p:nvSpPr>
          <p:spPr bwMode="auto">
            <a:xfrm>
              <a:off x="6248400" y="1851697"/>
              <a:ext cx="115118" cy="108879"/>
            </a:xfrm>
            <a:prstGeom prst="ellipse">
              <a:avLst/>
            </a:prstGeom>
            <a:noFill/>
            <a:ln w="25400" cap="flat" cmpd="sng" algn="ctr">
              <a:solidFill>
                <a:srgbClr val="D5FFE8"/>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3" name="Oval 42">
              <a:extLst>
                <a:ext uri="{FF2B5EF4-FFF2-40B4-BE49-F238E27FC236}">
                  <a16:creationId xmlns:a16="http://schemas.microsoft.com/office/drawing/2014/main" id="{4471A011-FD25-A37C-2A92-9213977AE479}"/>
                </a:ext>
              </a:extLst>
            </p:cNvPr>
            <p:cNvSpPr/>
            <p:nvPr/>
          </p:nvSpPr>
          <p:spPr bwMode="auto">
            <a:xfrm>
              <a:off x="6248400" y="2042235"/>
              <a:ext cx="115118" cy="108879"/>
            </a:xfrm>
            <a:prstGeom prst="ellipse">
              <a:avLst/>
            </a:prstGeom>
            <a:noFill/>
            <a:ln w="25400" cap="flat" cmpd="sng" algn="ctr">
              <a:solidFill>
                <a:srgbClr val="D5FFE8"/>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4" name="Oval 43">
              <a:extLst>
                <a:ext uri="{FF2B5EF4-FFF2-40B4-BE49-F238E27FC236}">
                  <a16:creationId xmlns:a16="http://schemas.microsoft.com/office/drawing/2014/main" id="{6B4E7D4C-2731-819F-EB38-B5A7BCA8B9D8}"/>
                </a:ext>
              </a:extLst>
            </p:cNvPr>
            <p:cNvSpPr/>
            <p:nvPr/>
          </p:nvSpPr>
          <p:spPr bwMode="auto">
            <a:xfrm>
              <a:off x="6248400" y="2347556"/>
              <a:ext cx="115118" cy="108879"/>
            </a:xfrm>
            <a:prstGeom prst="ellipse">
              <a:avLst/>
            </a:prstGeom>
            <a:noFill/>
            <a:ln w="25400" cap="flat" cmpd="sng" algn="ctr">
              <a:solidFill>
                <a:srgbClr val="D5FFE8"/>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grpSp>
    </p:spTree>
    <p:extLst>
      <p:ext uri="{BB962C8B-B14F-4D97-AF65-F5344CB8AC3E}">
        <p14:creationId xmlns:p14="http://schemas.microsoft.com/office/powerpoint/2010/main" val="3032096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528EB-4D4A-F296-A01F-14E5F227B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AAC748-E0A6-2136-BD0E-C5657F4358AD}"/>
              </a:ext>
            </a:extLst>
          </p:cNvPr>
          <p:cNvSpPr>
            <a:spLocks noGrp="1"/>
          </p:cNvSpPr>
          <p:nvPr>
            <p:ph type="title"/>
          </p:nvPr>
        </p:nvSpPr>
        <p:spPr>
          <a:xfrm>
            <a:off x="736139" y="285750"/>
            <a:ext cx="8331661" cy="490538"/>
          </a:xfrm>
        </p:spPr>
        <p:txBody>
          <a:bodyPr/>
          <a:lstStyle/>
          <a:p>
            <a:r>
              <a:rPr lang="en-US" dirty="0"/>
              <a:t>Purpose of 1 x 1 Convolution</a:t>
            </a:r>
          </a:p>
        </p:txBody>
      </p:sp>
      <p:sp>
        <p:nvSpPr>
          <p:cNvPr id="3" name="Content Placeholder 2">
            <a:extLst>
              <a:ext uri="{FF2B5EF4-FFF2-40B4-BE49-F238E27FC236}">
                <a16:creationId xmlns:a16="http://schemas.microsoft.com/office/drawing/2014/main" id="{15BA7005-D183-EA8F-30B3-915D5C7ECF2A}"/>
              </a:ext>
            </a:extLst>
          </p:cNvPr>
          <p:cNvSpPr>
            <a:spLocks noGrp="1"/>
          </p:cNvSpPr>
          <p:nvPr>
            <p:ph idx="1"/>
          </p:nvPr>
        </p:nvSpPr>
        <p:spPr>
          <a:xfrm>
            <a:off x="333283" y="993377"/>
            <a:ext cx="8477433" cy="1066114"/>
          </a:xfrm>
        </p:spPr>
        <p:txBody>
          <a:bodyPr/>
          <a:lstStyle/>
          <a:p>
            <a:r>
              <a:rPr lang="en-US" dirty="0"/>
              <a:t>the main purpose of a 1x1 kernel is to apply non-</a:t>
            </a:r>
            <a:r>
              <a:rPr lang="en-US" dirty="0" err="1"/>
              <a:t>linearlity</a:t>
            </a:r>
            <a:r>
              <a:rPr lang="en-US" dirty="0"/>
              <a:t>. </a:t>
            </a:r>
          </a:p>
          <a:p>
            <a:r>
              <a:rPr lang="en-US" dirty="0"/>
              <a:t>After every layer of a neural network, we can apply an activation layer. Whether it be </a:t>
            </a:r>
            <a:r>
              <a:rPr lang="en-US" dirty="0" err="1"/>
              <a:t>ReLU</a:t>
            </a:r>
            <a:r>
              <a:rPr lang="en-US" dirty="0"/>
              <a:t>, </a:t>
            </a:r>
            <a:r>
              <a:rPr lang="en-US" dirty="0" err="1"/>
              <a:t>PReLU</a:t>
            </a:r>
            <a:r>
              <a:rPr lang="en-US" dirty="0"/>
              <a:t>, </a:t>
            </a:r>
            <a:r>
              <a:rPr lang="en-US" dirty="0" err="1"/>
              <a:t>Softmax</a:t>
            </a:r>
            <a:r>
              <a:rPr lang="en-US" dirty="0"/>
              <a:t>, or another, activation layers are non-linear, unlike convolution layers. </a:t>
            </a:r>
          </a:p>
          <a:p>
            <a:r>
              <a:rPr lang="en-US" dirty="0"/>
              <a:t>“A linear combination of lines is still a line.” </a:t>
            </a:r>
          </a:p>
          <a:p>
            <a:r>
              <a:rPr lang="en-US" dirty="0"/>
              <a:t>Non-linear layers expand the possibilities for the model, as is what generally makes a “deep” network better than a “wide” network. </a:t>
            </a:r>
          </a:p>
          <a:p>
            <a:r>
              <a:rPr lang="en-US" dirty="0"/>
              <a:t>In order to increase the number of non-linear layers without significantly increasing the number of parameters and computations, we can apply a 1x1 kernel and add an activation layer after it. </a:t>
            </a:r>
          </a:p>
          <a:p>
            <a:r>
              <a:rPr lang="en-US" dirty="0"/>
              <a:t>This helps give the network an added layer of depth.</a:t>
            </a:r>
          </a:p>
        </p:txBody>
      </p:sp>
      <p:grpSp>
        <p:nvGrpSpPr>
          <p:cNvPr id="39" name="Group 38">
            <a:extLst>
              <a:ext uri="{FF2B5EF4-FFF2-40B4-BE49-F238E27FC236}">
                <a16:creationId xmlns:a16="http://schemas.microsoft.com/office/drawing/2014/main" id="{05807FCF-BB0C-AB72-C78E-A80A6012022B}"/>
              </a:ext>
            </a:extLst>
          </p:cNvPr>
          <p:cNvGrpSpPr/>
          <p:nvPr/>
        </p:nvGrpSpPr>
        <p:grpSpPr>
          <a:xfrm rot="2743691">
            <a:off x="7163762" y="1247924"/>
            <a:ext cx="234434" cy="1049369"/>
            <a:chOff x="6213022" y="1646074"/>
            <a:chExt cx="188071" cy="846521"/>
          </a:xfrm>
        </p:grpSpPr>
        <p:sp>
          <p:nvSpPr>
            <p:cNvPr id="40" name="Rectangle 39">
              <a:extLst>
                <a:ext uri="{FF2B5EF4-FFF2-40B4-BE49-F238E27FC236}">
                  <a16:creationId xmlns:a16="http://schemas.microsoft.com/office/drawing/2014/main" id="{91A9247E-C66C-075B-282C-3D8E1773DAE8}"/>
                </a:ext>
              </a:extLst>
            </p:cNvPr>
            <p:cNvSpPr/>
            <p:nvPr/>
          </p:nvSpPr>
          <p:spPr bwMode="auto">
            <a:xfrm>
              <a:off x="6213022" y="1646074"/>
              <a:ext cx="188071" cy="846521"/>
            </a:xfrm>
            <a:prstGeom prst="rect">
              <a:avLst/>
            </a:prstGeom>
            <a:noFill/>
            <a:ln w="38100" cap="flat" cmpd="sng" algn="ctr">
              <a:solidFill>
                <a:srgbClr val="D5FFE8"/>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41" name="Oval 40">
              <a:extLst>
                <a:ext uri="{FF2B5EF4-FFF2-40B4-BE49-F238E27FC236}">
                  <a16:creationId xmlns:a16="http://schemas.microsoft.com/office/drawing/2014/main" id="{405C8103-23B5-32B4-0655-0AEADBFBA496}"/>
                </a:ext>
              </a:extLst>
            </p:cNvPr>
            <p:cNvSpPr/>
            <p:nvPr/>
          </p:nvSpPr>
          <p:spPr bwMode="auto">
            <a:xfrm>
              <a:off x="6248400" y="1661159"/>
              <a:ext cx="115118" cy="108879"/>
            </a:xfrm>
            <a:prstGeom prst="ellipse">
              <a:avLst/>
            </a:prstGeom>
            <a:noFill/>
            <a:ln w="25400" cap="flat" cmpd="sng" algn="ctr">
              <a:solidFill>
                <a:srgbClr val="D5FFE8"/>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2" name="Oval 41">
              <a:extLst>
                <a:ext uri="{FF2B5EF4-FFF2-40B4-BE49-F238E27FC236}">
                  <a16:creationId xmlns:a16="http://schemas.microsoft.com/office/drawing/2014/main" id="{8488C1C2-A419-2BEA-D6A5-D9CB053E089D}"/>
                </a:ext>
              </a:extLst>
            </p:cNvPr>
            <p:cNvSpPr/>
            <p:nvPr/>
          </p:nvSpPr>
          <p:spPr bwMode="auto">
            <a:xfrm>
              <a:off x="6248400" y="1851697"/>
              <a:ext cx="115118" cy="108879"/>
            </a:xfrm>
            <a:prstGeom prst="ellipse">
              <a:avLst/>
            </a:prstGeom>
            <a:noFill/>
            <a:ln w="25400" cap="flat" cmpd="sng" algn="ctr">
              <a:solidFill>
                <a:srgbClr val="D5FFE8"/>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3" name="Oval 42">
              <a:extLst>
                <a:ext uri="{FF2B5EF4-FFF2-40B4-BE49-F238E27FC236}">
                  <a16:creationId xmlns:a16="http://schemas.microsoft.com/office/drawing/2014/main" id="{F7213DC8-C30A-A3F4-B5DB-8EDDC01CB265}"/>
                </a:ext>
              </a:extLst>
            </p:cNvPr>
            <p:cNvSpPr/>
            <p:nvPr/>
          </p:nvSpPr>
          <p:spPr bwMode="auto">
            <a:xfrm>
              <a:off x="6248400" y="2042235"/>
              <a:ext cx="115118" cy="108879"/>
            </a:xfrm>
            <a:prstGeom prst="ellipse">
              <a:avLst/>
            </a:prstGeom>
            <a:noFill/>
            <a:ln w="25400" cap="flat" cmpd="sng" algn="ctr">
              <a:solidFill>
                <a:srgbClr val="D5FFE8"/>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sp>
          <p:nvSpPr>
            <p:cNvPr id="44" name="Oval 43">
              <a:extLst>
                <a:ext uri="{FF2B5EF4-FFF2-40B4-BE49-F238E27FC236}">
                  <a16:creationId xmlns:a16="http://schemas.microsoft.com/office/drawing/2014/main" id="{A55BF2DE-2F6A-E4A2-F1F2-24E8427AB097}"/>
                </a:ext>
              </a:extLst>
            </p:cNvPr>
            <p:cNvSpPr/>
            <p:nvPr/>
          </p:nvSpPr>
          <p:spPr bwMode="auto">
            <a:xfrm>
              <a:off x="6248400" y="2347556"/>
              <a:ext cx="115118" cy="108879"/>
            </a:xfrm>
            <a:prstGeom prst="ellipse">
              <a:avLst/>
            </a:prstGeom>
            <a:noFill/>
            <a:ln w="25400" cap="flat" cmpd="sng" algn="ctr">
              <a:solidFill>
                <a:srgbClr val="D5FFE8"/>
              </a:solidFill>
              <a:prstDash val="solid"/>
              <a:miter lim="800000"/>
              <a:headEnd type="none" w="med" len="med"/>
              <a:tailEnd type="none" w="med" len="med"/>
            </a:ln>
            <a:effectLst/>
          </p:spPr>
          <p:txBody>
            <a:bodyPr vert="horz" wrap="none" lIns="68580" tIns="34290" rIns="68580" bIns="34290" numCol="1" rtlCol="0" anchor="t" anchorCtr="0" compatLnSpc="1">
              <a:prstTxWarp prst="textNoShape">
                <a:avLst/>
              </a:prstTxWarp>
            </a:bodyPr>
            <a:lstStyle/>
            <a:p>
              <a:pPr defTabSz="685800"/>
              <a:endParaRPr lang="en-US" sz="1400"/>
            </a:p>
          </p:txBody>
        </p:sp>
      </p:grpSp>
    </p:spTree>
    <p:extLst>
      <p:ext uri="{BB962C8B-B14F-4D97-AF65-F5344CB8AC3E}">
        <p14:creationId xmlns:p14="http://schemas.microsoft.com/office/powerpoint/2010/main" val="3546405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97F97-B4C0-7A25-D78E-A06E6618908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61C14BC-5AF2-5EAE-9C4B-69731B52C9CC}"/>
              </a:ext>
            </a:extLst>
          </p:cNvPr>
          <p:cNvSpPr txBox="1"/>
          <p:nvPr/>
        </p:nvSpPr>
        <p:spPr>
          <a:xfrm rot="20891098">
            <a:off x="3151237" y="2043542"/>
            <a:ext cx="3839136" cy="646331"/>
          </a:xfrm>
          <a:prstGeom prst="rect">
            <a:avLst/>
          </a:prstGeom>
          <a:noFill/>
        </p:spPr>
        <p:txBody>
          <a:bodyPr wrap="square" rtlCol="0">
            <a:spAutoFit/>
          </a:bodyPr>
          <a:lstStyle/>
          <a:p>
            <a:r>
              <a:rPr lang="en-US" sz="3600" dirty="0" err="1">
                <a:solidFill>
                  <a:srgbClr val="333399"/>
                </a:solidFill>
              </a:rPr>
              <a:t>InceptionNet</a:t>
            </a:r>
            <a:endParaRPr lang="en-US" sz="3600" dirty="0">
              <a:solidFill>
                <a:srgbClr val="333399"/>
              </a:solidFill>
            </a:endParaRPr>
          </a:p>
        </p:txBody>
      </p:sp>
    </p:spTree>
    <p:extLst>
      <p:ext uri="{BB962C8B-B14F-4D97-AF65-F5344CB8AC3E}">
        <p14:creationId xmlns:p14="http://schemas.microsoft.com/office/powerpoint/2010/main" val="1361612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574D-B5E9-C38C-5D4B-D4F8D0F64558}"/>
              </a:ext>
            </a:extLst>
          </p:cNvPr>
          <p:cNvSpPr>
            <a:spLocks noGrp="1"/>
          </p:cNvSpPr>
          <p:nvPr>
            <p:ph type="title"/>
          </p:nvPr>
        </p:nvSpPr>
        <p:spPr/>
        <p:txBody>
          <a:bodyPr/>
          <a:lstStyle/>
          <a:p>
            <a:r>
              <a:rPr lang="en-US" dirty="0"/>
              <a:t>Inception Neural Network</a:t>
            </a:r>
          </a:p>
        </p:txBody>
      </p:sp>
      <p:sp>
        <p:nvSpPr>
          <p:cNvPr id="3" name="Content Placeholder 2">
            <a:extLst>
              <a:ext uri="{FF2B5EF4-FFF2-40B4-BE49-F238E27FC236}">
                <a16:creationId xmlns:a16="http://schemas.microsoft.com/office/drawing/2014/main" id="{346601B6-F734-7EA0-114B-4D7FC58AC157}"/>
              </a:ext>
            </a:extLst>
          </p:cNvPr>
          <p:cNvSpPr>
            <a:spLocks noGrp="1"/>
          </p:cNvSpPr>
          <p:nvPr>
            <p:ph sz="half" idx="2"/>
          </p:nvPr>
        </p:nvSpPr>
        <p:spPr>
          <a:xfrm>
            <a:off x="304800" y="895350"/>
            <a:ext cx="3984127" cy="3657600"/>
          </a:xfrm>
        </p:spPr>
        <p:txBody>
          <a:bodyPr/>
          <a:lstStyle/>
          <a:p>
            <a:r>
              <a:rPr lang="en-US" b="1" i="1" dirty="0" err="1"/>
              <a:t>InceptionNet</a:t>
            </a:r>
            <a:r>
              <a:rPr lang="en-US" dirty="0"/>
              <a:t> is a convolutional neural network (CNN) designed for image classification tasks and developed for the ImageNet Large Scale Visual Recognition Challenge. </a:t>
            </a:r>
          </a:p>
          <a:p>
            <a:r>
              <a:rPr lang="en-US" dirty="0" err="1"/>
              <a:t>InceptionNet</a:t>
            </a:r>
            <a:r>
              <a:rPr lang="en-US" dirty="0"/>
              <a:t> is known for using inception modules, blocks of layers designed to learn a combination of local and global features from the input data.</a:t>
            </a:r>
          </a:p>
        </p:txBody>
      </p:sp>
      <p:sp>
        <p:nvSpPr>
          <p:cNvPr id="7" name="Content Placeholder 6">
            <a:extLst>
              <a:ext uri="{FF2B5EF4-FFF2-40B4-BE49-F238E27FC236}">
                <a16:creationId xmlns:a16="http://schemas.microsoft.com/office/drawing/2014/main" id="{91B94658-8901-3B63-3187-7486B9641070}"/>
              </a:ext>
            </a:extLst>
          </p:cNvPr>
          <p:cNvSpPr>
            <a:spLocks noGrp="1"/>
          </p:cNvSpPr>
          <p:nvPr>
            <p:ph sz="half" idx="10"/>
          </p:nvPr>
        </p:nvSpPr>
        <p:spPr>
          <a:xfrm>
            <a:off x="4755354" y="907817"/>
            <a:ext cx="3984127" cy="3632665"/>
          </a:xfrm>
        </p:spPr>
        <p:txBody>
          <a:bodyPr/>
          <a:lstStyle/>
          <a:p>
            <a:r>
              <a:rPr lang="en-US" b="1" i="1" dirty="0"/>
              <a:t>The ImageNet Large Scale Visual Recognition Challenge </a:t>
            </a:r>
            <a:r>
              <a:rPr lang="en-US" dirty="0"/>
              <a:t>is an benchmark in object category classification and detection on hundreds of object categories and millions of images. </a:t>
            </a:r>
          </a:p>
          <a:p>
            <a:r>
              <a:rPr lang="en-US" dirty="0"/>
              <a:t>The challenge has been run annually from 2010 to present, attracting participation from more than fifty institutions.</a:t>
            </a:r>
          </a:p>
        </p:txBody>
      </p:sp>
      <p:cxnSp>
        <p:nvCxnSpPr>
          <p:cNvPr id="9" name="Straight Connector 8">
            <a:extLst>
              <a:ext uri="{FF2B5EF4-FFF2-40B4-BE49-F238E27FC236}">
                <a16:creationId xmlns:a16="http://schemas.microsoft.com/office/drawing/2014/main" id="{4A8A7B2B-25A3-393D-A643-D38993D57149}"/>
              </a:ext>
            </a:extLst>
          </p:cNvPr>
          <p:cNvCxnSpPr/>
          <p:nvPr/>
        </p:nvCxnSpPr>
        <p:spPr bwMode="auto">
          <a:xfrm>
            <a:off x="4419600" y="895350"/>
            <a:ext cx="0" cy="3886200"/>
          </a:xfrm>
          <a:prstGeom prst="line">
            <a:avLst/>
          </a:prstGeom>
          <a:solidFill>
            <a:schemeClr val="accent1"/>
          </a:solidFill>
          <a:ln w="38100" cap="flat" cmpd="dbl" algn="ctr">
            <a:solidFill>
              <a:srgbClr val="002060"/>
            </a:solidFill>
            <a:prstDash val="solid"/>
            <a:miter lim="800000"/>
            <a:headEnd type="none" w="med" len="med"/>
            <a:tailEnd type="non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70468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3A18-644E-2DA7-B707-539195330B41}"/>
              </a:ext>
            </a:extLst>
          </p:cNvPr>
          <p:cNvSpPr>
            <a:spLocks noGrp="1"/>
          </p:cNvSpPr>
          <p:nvPr>
            <p:ph type="title"/>
          </p:nvPr>
        </p:nvSpPr>
        <p:spPr/>
        <p:txBody>
          <a:bodyPr/>
          <a:lstStyle/>
          <a:p>
            <a:r>
              <a:rPr lang="en-US" dirty="0" err="1"/>
              <a:t>InceptionNet</a:t>
            </a:r>
            <a:endParaRPr lang="en-US" dirty="0"/>
          </a:p>
        </p:txBody>
      </p:sp>
      <p:sp>
        <p:nvSpPr>
          <p:cNvPr id="3" name="Content Placeholder 2">
            <a:extLst>
              <a:ext uri="{FF2B5EF4-FFF2-40B4-BE49-F238E27FC236}">
                <a16:creationId xmlns:a16="http://schemas.microsoft.com/office/drawing/2014/main" id="{290E8F0C-77F0-E88D-BD35-8DED0CA1D0B5}"/>
              </a:ext>
            </a:extLst>
          </p:cNvPr>
          <p:cNvSpPr>
            <a:spLocks noGrp="1"/>
          </p:cNvSpPr>
          <p:nvPr>
            <p:ph idx="1"/>
          </p:nvPr>
        </p:nvSpPr>
        <p:spPr/>
        <p:txBody>
          <a:bodyPr/>
          <a:lstStyle/>
          <a:p>
            <a:r>
              <a:rPr lang="en-US" dirty="0" err="1"/>
              <a:t>InceptionNet</a:t>
            </a:r>
            <a:r>
              <a:rPr lang="en-US" dirty="0"/>
              <a:t> is a convolutional neural network (CNN) architecture that Google developed to improve upon the performance of previous CNNs on the ImageNet Large Scale Visual Recognition Challenge (ILSVRC) benchmark. </a:t>
            </a:r>
          </a:p>
          <a:p>
            <a:r>
              <a:rPr lang="en-US" dirty="0"/>
              <a:t>It uses "inception modules" that apply a combination of 1x1, 3x3, and 5x5 convolutions on the input data and utilizes auxiliary classifiers to improve performance. </a:t>
            </a:r>
          </a:p>
          <a:p>
            <a:r>
              <a:rPr lang="en-US" dirty="0" err="1"/>
              <a:t>InceptionNet</a:t>
            </a:r>
            <a:r>
              <a:rPr lang="en-US" dirty="0"/>
              <a:t> won the 2014 ILSVRC competition and has been used in various applications, including image classification, object detection, and image segmentation.</a:t>
            </a:r>
          </a:p>
        </p:txBody>
      </p:sp>
    </p:spTree>
    <p:extLst>
      <p:ext uri="{BB962C8B-B14F-4D97-AF65-F5344CB8AC3E}">
        <p14:creationId xmlns:p14="http://schemas.microsoft.com/office/powerpoint/2010/main" val="2534612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85FA0-2044-950C-F2AD-E9C3E58213C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413537F-8A12-D4CF-46F8-E1A2BF9C03F8}"/>
              </a:ext>
            </a:extLst>
          </p:cNvPr>
          <p:cNvSpPr txBox="1"/>
          <p:nvPr/>
        </p:nvSpPr>
        <p:spPr>
          <a:xfrm rot="20891098">
            <a:off x="1302962" y="1840123"/>
            <a:ext cx="6832195" cy="1200329"/>
          </a:xfrm>
          <a:prstGeom prst="rect">
            <a:avLst/>
          </a:prstGeom>
          <a:noFill/>
        </p:spPr>
        <p:txBody>
          <a:bodyPr wrap="square" rtlCol="0">
            <a:spAutoFit/>
          </a:bodyPr>
          <a:lstStyle/>
          <a:p>
            <a:r>
              <a:rPr lang="en-US" sz="3600" dirty="0">
                <a:solidFill>
                  <a:srgbClr val="333399"/>
                </a:solidFill>
              </a:rPr>
              <a:t>Normal, </a:t>
            </a:r>
            <a:r>
              <a:rPr lang="en-US" sz="3600" dirty="0" err="1">
                <a:solidFill>
                  <a:srgbClr val="333399"/>
                </a:solidFill>
              </a:rPr>
              <a:t>Depthwise</a:t>
            </a:r>
            <a:r>
              <a:rPr lang="en-US" sz="3600" dirty="0">
                <a:solidFill>
                  <a:srgbClr val="333399"/>
                </a:solidFill>
              </a:rPr>
              <a:t>, and Pointwise Convolution</a:t>
            </a:r>
          </a:p>
        </p:txBody>
      </p:sp>
    </p:spTree>
    <p:extLst>
      <p:ext uri="{BB962C8B-B14F-4D97-AF65-F5344CB8AC3E}">
        <p14:creationId xmlns:p14="http://schemas.microsoft.com/office/powerpoint/2010/main" val="2057130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5AB1D-62AA-EFE6-EEB3-E1A5A2206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A389F8-448B-F225-E1EE-017C26B54ABC}"/>
              </a:ext>
            </a:extLst>
          </p:cNvPr>
          <p:cNvSpPr>
            <a:spLocks noGrp="1"/>
          </p:cNvSpPr>
          <p:nvPr>
            <p:ph type="title"/>
          </p:nvPr>
        </p:nvSpPr>
        <p:spPr/>
        <p:txBody>
          <a:bodyPr/>
          <a:lstStyle/>
          <a:p>
            <a:r>
              <a:rPr lang="en-US" dirty="0" err="1"/>
              <a:t>InceptionNet</a:t>
            </a:r>
            <a:r>
              <a:rPr lang="en-US" dirty="0"/>
              <a:t> Architecture</a:t>
            </a:r>
          </a:p>
        </p:txBody>
      </p:sp>
      <p:pic>
        <p:nvPicPr>
          <p:cNvPr id="5" name="Picture 4">
            <a:extLst>
              <a:ext uri="{FF2B5EF4-FFF2-40B4-BE49-F238E27FC236}">
                <a16:creationId xmlns:a16="http://schemas.microsoft.com/office/drawing/2014/main" id="{0CA734C8-590E-A098-DE2C-3D818336E1A7}"/>
              </a:ext>
            </a:extLst>
          </p:cNvPr>
          <p:cNvPicPr>
            <a:picLocks noChangeAspect="1"/>
          </p:cNvPicPr>
          <p:nvPr/>
        </p:nvPicPr>
        <p:blipFill>
          <a:blip r:embed="rId2"/>
          <a:stretch>
            <a:fillRect/>
          </a:stretch>
        </p:blipFill>
        <p:spPr>
          <a:xfrm>
            <a:off x="1143000" y="902335"/>
            <a:ext cx="7041210" cy="3955415"/>
          </a:xfrm>
          <a:prstGeom prst="rect">
            <a:avLst/>
          </a:prstGeom>
        </p:spPr>
      </p:pic>
    </p:spTree>
    <p:extLst>
      <p:ext uri="{BB962C8B-B14F-4D97-AF65-F5344CB8AC3E}">
        <p14:creationId xmlns:p14="http://schemas.microsoft.com/office/powerpoint/2010/main" val="1177946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535FE-C522-6F2E-4F11-5621CDECDC9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99B1BEE-92E9-4656-160A-AF3719959A07}"/>
              </a:ext>
            </a:extLst>
          </p:cNvPr>
          <p:cNvSpPr txBox="1"/>
          <p:nvPr/>
        </p:nvSpPr>
        <p:spPr>
          <a:xfrm rot="20891098">
            <a:off x="2652431" y="2248585"/>
            <a:ext cx="3839136" cy="646331"/>
          </a:xfrm>
          <a:prstGeom prst="rect">
            <a:avLst/>
          </a:prstGeom>
          <a:noFill/>
        </p:spPr>
        <p:txBody>
          <a:bodyPr wrap="square" rtlCol="0">
            <a:spAutoFit/>
          </a:bodyPr>
          <a:lstStyle/>
          <a:p>
            <a:r>
              <a:rPr lang="en-US" sz="3600" dirty="0" err="1">
                <a:solidFill>
                  <a:srgbClr val="333399"/>
                </a:solidFill>
              </a:rPr>
              <a:t>MobileNet</a:t>
            </a:r>
            <a:r>
              <a:rPr lang="en-US" sz="3600" dirty="0">
                <a:solidFill>
                  <a:srgbClr val="333399"/>
                </a:solidFill>
              </a:rPr>
              <a:t>, 2019</a:t>
            </a:r>
          </a:p>
        </p:txBody>
      </p:sp>
    </p:spTree>
    <p:extLst>
      <p:ext uri="{BB962C8B-B14F-4D97-AF65-F5344CB8AC3E}">
        <p14:creationId xmlns:p14="http://schemas.microsoft.com/office/powerpoint/2010/main" val="4244551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567BE-EE15-8814-D3D6-E630FF219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7DBE41-7560-03B6-C157-5BCC3236D562}"/>
              </a:ext>
            </a:extLst>
          </p:cNvPr>
          <p:cNvSpPr>
            <a:spLocks noGrp="1"/>
          </p:cNvSpPr>
          <p:nvPr>
            <p:ph type="title"/>
          </p:nvPr>
        </p:nvSpPr>
        <p:spPr/>
        <p:txBody>
          <a:bodyPr/>
          <a:lstStyle/>
          <a:p>
            <a:r>
              <a:rPr lang="en-US" dirty="0" err="1"/>
              <a:t>MobileNet</a:t>
            </a:r>
            <a:endParaRPr lang="en-US" dirty="0"/>
          </a:p>
        </p:txBody>
      </p:sp>
      <p:sp>
        <p:nvSpPr>
          <p:cNvPr id="3" name="Content Placeholder 2">
            <a:extLst>
              <a:ext uri="{FF2B5EF4-FFF2-40B4-BE49-F238E27FC236}">
                <a16:creationId xmlns:a16="http://schemas.microsoft.com/office/drawing/2014/main" id="{6B1E9C5E-D334-A533-CA9C-90E968118701}"/>
              </a:ext>
            </a:extLst>
          </p:cNvPr>
          <p:cNvSpPr>
            <a:spLocks noGrp="1"/>
          </p:cNvSpPr>
          <p:nvPr>
            <p:ph idx="1"/>
          </p:nvPr>
        </p:nvSpPr>
        <p:spPr>
          <a:xfrm>
            <a:off x="609600" y="1352550"/>
            <a:ext cx="7507282" cy="1752600"/>
          </a:xfrm>
        </p:spPr>
        <p:txBody>
          <a:bodyPr/>
          <a:lstStyle/>
          <a:p>
            <a:r>
              <a:rPr lang="en-US" dirty="0" err="1"/>
              <a:t>MobileNet</a:t>
            </a:r>
            <a:r>
              <a:rPr lang="en-US" dirty="0"/>
              <a:t> is a computer vision model open-sourced by Google and designed for training classifiers. </a:t>
            </a:r>
          </a:p>
          <a:p>
            <a:r>
              <a:rPr lang="en-US" dirty="0"/>
              <a:t>It uses </a:t>
            </a:r>
            <a:r>
              <a:rPr lang="en-US" dirty="0" err="1"/>
              <a:t>depthwise</a:t>
            </a:r>
            <a:r>
              <a:rPr lang="en-US" dirty="0"/>
              <a:t> convolutions to significantly reduce the number of parameters compared to other networks, resulting in a lightweight deep neural network. </a:t>
            </a:r>
          </a:p>
          <a:p>
            <a:r>
              <a:rPr lang="en-US" dirty="0" err="1"/>
              <a:t>MobileNet</a:t>
            </a:r>
            <a:r>
              <a:rPr lang="en-US" dirty="0"/>
              <a:t> is </a:t>
            </a:r>
            <a:r>
              <a:rPr lang="en-US" dirty="0" err="1"/>
              <a:t>Tensorflow’s</a:t>
            </a:r>
            <a:r>
              <a:rPr lang="en-US" dirty="0"/>
              <a:t> first mobile computer vision model. </a:t>
            </a:r>
          </a:p>
          <a:p>
            <a:r>
              <a:rPr lang="en-US" dirty="0"/>
              <a:t>This results in lightweight deep neural networks.</a:t>
            </a:r>
          </a:p>
          <a:p>
            <a:endParaRPr lang="en-US" dirty="0"/>
          </a:p>
        </p:txBody>
      </p:sp>
    </p:spTree>
    <p:extLst>
      <p:ext uri="{BB962C8B-B14F-4D97-AF65-F5344CB8AC3E}">
        <p14:creationId xmlns:p14="http://schemas.microsoft.com/office/powerpoint/2010/main" val="3658776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D129-E7D9-C475-10E9-047E1364749C}"/>
              </a:ext>
            </a:extLst>
          </p:cNvPr>
          <p:cNvSpPr>
            <a:spLocks noGrp="1"/>
          </p:cNvSpPr>
          <p:nvPr>
            <p:ph type="title"/>
          </p:nvPr>
        </p:nvSpPr>
        <p:spPr>
          <a:xfrm>
            <a:off x="1393827" y="285750"/>
            <a:ext cx="7064373" cy="490538"/>
          </a:xfrm>
        </p:spPr>
        <p:txBody>
          <a:bodyPr/>
          <a:lstStyle/>
          <a:p>
            <a:r>
              <a:rPr lang="en-US" dirty="0" err="1"/>
              <a:t>MobileNet</a:t>
            </a:r>
            <a:r>
              <a:rPr lang="en-US" dirty="0"/>
              <a:t> Architecture</a:t>
            </a:r>
          </a:p>
        </p:txBody>
      </p:sp>
      <p:grpSp>
        <p:nvGrpSpPr>
          <p:cNvPr id="392" name="Group 391">
            <a:extLst>
              <a:ext uri="{FF2B5EF4-FFF2-40B4-BE49-F238E27FC236}">
                <a16:creationId xmlns:a16="http://schemas.microsoft.com/office/drawing/2014/main" id="{D7F61DA9-FA82-4328-2220-316694057E2B}"/>
              </a:ext>
            </a:extLst>
          </p:cNvPr>
          <p:cNvGrpSpPr/>
          <p:nvPr/>
        </p:nvGrpSpPr>
        <p:grpSpPr>
          <a:xfrm>
            <a:off x="949989" y="912827"/>
            <a:ext cx="7139174" cy="1520045"/>
            <a:chOff x="931382" y="1366996"/>
            <a:chExt cx="7139174" cy="1520045"/>
          </a:xfrm>
        </p:grpSpPr>
        <p:grpSp>
          <p:nvGrpSpPr>
            <p:cNvPr id="220" name="Group 219">
              <a:extLst>
                <a:ext uri="{FF2B5EF4-FFF2-40B4-BE49-F238E27FC236}">
                  <a16:creationId xmlns:a16="http://schemas.microsoft.com/office/drawing/2014/main" id="{A2E38D37-0B20-6BB6-F34F-F772F63B807A}"/>
                </a:ext>
              </a:extLst>
            </p:cNvPr>
            <p:cNvGrpSpPr/>
            <p:nvPr/>
          </p:nvGrpSpPr>
          <p:grpSpPr>
            <a:xfrm>
              <a:off x="931382" y="1744274"/>
              <a:ext cx="1113935" cy="1142767"/>
              <a:chOff x="1460672" y="1916128"/>
              <a:chExt cx="2276597" cy="2298699"/>
            </a:xfrm>
          </p:grpSpPr>
          <p:grpSp>
            <p:nvGrpSpPr>
              <p:cNvPr id="81" name="Group 80">
                <a:extLst>
                  <a:ext uri="{FF2B5EF4-FFF2-40B4-BE49-F238E27FC236}">
                    <a16:creationId xmlns:a16="http://schemas.microsoft.com/office/drawing/2014/main" id="{034F4F26-3051-EC47-C939-432F09DB5C38}"/>
                  </a:ext>
                </a:extLst>
              </p:cNvPr>
              <p:cNvGrpSpPr/>
              <p:nvPr/>
            </p:nvGrpSpPr>
            <p:grpSpPr>
              <a:xfrm>
                <a:off x="1772800" y="1916128"/>
                <a:ext cx="1964469" cy="1936433"/>
                <a:chOff x="1282885" y="2540415"/>
                <a:chExt cx="1964469" cy="1936433"/>
              </a:xfrm>
              <a:solidFill>
                <a:srgbClr val="0070C0"/>
              </a:solidFill>
            </p:grpSpPr>
            <p:sp>
              <p:nvSpPr>
                <p:cNvPr id="82" name="Rectangle 81">
                  <a:extLst>
                    <a:ext uri="{FF2B5EF4-FFF2-40B4-BE49-F238E27FC236}">
                      <a16:creationId xmlns:a16="http://schemas.microsoft.com/office/drawing/2014/main" id="{894DCAB5-31CB-BEE4-F7DB-22FD271640D5}"/>
                    </a:ext>
                  </a:extLst>
                </p:cNvPr>
                <p:cNvSpPr/>
                <p:nvPr/>
              </p:nvSpPr>
              <p:spPr bwMode="auto">
                <a:xfrm>
                  <a:off x="1282886" y="2540415"/>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83" name="Group 82">
                  <a:extLst>
                    <a:ext uri="{FF2B5EF4-FFF2-40B4-BE49-F238E27FC236}">
                      <a16:creationId xmlns:a16="http://schemas.microsoft.com/office/drawing/2014/main" id="{DAE285C5-1D8B-0EC5-8C25-F2E384595418}"/>
                    </a:ext>
                  </a:extLst>
                </p:cNvPr>
                <p:cNvGrpSpPr/>
                <p:nvPr/>
              </p:nvGrpSpPr>
              <p:grpSpPr>
                <a:xfrm>
                  <a:off x="1282885" y="2855864"/>
                  <a:ext cx="1964469" cy="1284208"/>
                  <a:chOff x="1282885" y="2855864"/>
                  <a:chExt cx="1964469" cy="1284208"/>
                </a:xfrm>
                <a:grpFill/>
              </p:grpSpPr>
              <p:cxnSp>
                <p:nvCxnSpPr>
                  <p:cNvPr id="90" name="Straight Connector 89">
                    <a:extLst>
                      <a:ext uri="{FF2B5EF4-FFF2-40B4-BE49-F238E27FC236}">
                        <a16:creationId xmlns:a16="http://schemas.microsoft.com/office/drawing/2014/main" id="{6216EF5B-D695-06D1-DCE5-929ADC74C9F2}"/>
                      </a:ext>
                    </a:extLst>
                  </p:cNvPr>
                  <p:cNvCxnSpPr/>
                  <p:nvPr/>
                </p:nvCxnSpPr>
                <p:spPr bwMode="auto">
                  <a:xfrm>
                    <a:off x="1282886" y="2855864"/>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1" name="Straight Connector 90">
                    <a:extLst>
                      <a:ext uri="{FF2B5EF4-FFF2-40B4-BE49-F238E27FC236}">
                        <a16:creationId xmlns:a16="http://schemas.microsoft.com/office/drawing/2014/main" id="{28441C3E-E3EC-71FF-94A1-009E90CF1D96}"/>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2" name="Straight Connector 91">
                    <a:extLst>
                      <a:ext uri="{FF2B5EF4-FFF2-40B4-BE49-F238E27FC236}">
                        <a16:creationId xmlns:a16="http://schemas.microsoft.com/office/drawing/2014/main" id="{01225C67-7BDF-089D-3E9E-E9897A5C5CD2}"/>
                      </a:ext>
                    </a:extLst>
                  </p:cNvPr>
                  <p:cNvCxnSpPr/>
                  <p:nvPr/>
                </p:nvCxnSpPr>
                <p:spPr bwMode="auto">
                  <a:xfrm>
                    <a:off x="1282886" y="3497968"/>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3" name="Straight Connector 92">
                    <a:extLst>
                      <a:ext uri="{FF2B5EF4-FFF2-40B4-BE49-F238E27FC236}">
                        <a16:creationId xmlns:a16="http://schemas.microsoft.com/office/drawing/2014/main" id="{28C51C30-1C4D-CC4D-C97F-2F67A62C841C}"/>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94" name="Straight Connector 93">
                    <a:extLst>
                      <a:ext uri="{FF2B5EF4-FFF2-40B4-BE49-F238E27FC236}">
                        <a16:creationId xmlns:a16="http://schemas.microsoft.com/office/drawing/2014/main" id="{7B4D9821-E989-AA2D-FAE6-4D23FF23CF29}"/>
                      </a:ext>
                    </a:extLst>
                  </p:cNvPr>
                  <p:cNvCxnSpPr/>
                  <p:nvPr/>
                </p:nvCxnSpPr>
                <p:spPr bwMode="auto">
                  <a:xfrm>
                    <a:off x="1282886" y="4140072"/>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84" name="Group 83">
                  <a:extLst>
                    <a:ext uri="{FF2B5EF4-FFF2-40B4-BE49-F238E27FC236}">
                      <a16:creationId xmlns:a16="http://schemas.microsoft.com/office/drawing/2014/main" id="{F9A7F3B7-60BC-B0A6-327A-9EC10BFF1B9E}"/>
                    </a:ext>
                  </a:extLst>
                </p:cNvPr>
                <p:cNvGrpSpPr/>
                <p:nvPr/>
              </p:nvGrpSpPr>
              <p:grpSpPr>
                <a:xfrm rot="5400000">
                  <a:off x="1351219" y="2855410"/>
                  <a:ext cx="1848039" cy="1306457"/>
                  <a:chOff x="4191000" y="1493731"/>
                  <a:chExt cx="1524000" cy="793930"/>
                </a:xfrm>
                <a:grpFill/>
              </p:grpSpPr>
              <p:cxnSp>
                <p:nvCxnSpPr>
                  <p:cNvPr id="85" name="Straight Connector 84">
                    <a:extLst>
                      <a:ext uri="{FF2B5EF4-FFF2-40B4-BE49-F238E27FC236}">
                        <a16:creationId xmlns:a16="http://schemas.microsoft.com/office/drawing/2014/main" id="{4E30A6BF-56FE-2144-A5DE-EFD3F39EA78C}"/>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6" name="Straight Connector 85">
                    <a:extLst>
                      <a:ext uri="{FF2B5EF4-FFF2-40B4-BE49-F238E27FC236}">
                        <a16:creationId xmlns:a16="http://schemas.microsoft.com/office/drawing/2014/main" id="{5A34B9DB-45A6-C422-11CC-222B6CE04B04}"/>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7" name="Straight Connector 86">
                    <a:extLst>
                      <a:ext uri="{FF2B5EF4-FFF2-40B4-BE49-F238E27FC236}">
                        <a16:creationId xmlns:a16="http://schemas.microsoft.com/office/drawing/2014/main" id="{8A61F44D-0CF6-5165-EDFB-E923DC54D3EA}"/>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8" name="Straight Connector 87">
                    <a:extLst>
                      <a:ext uri="{FF2B5EF4-FFF2-40B4-BE49-F238E27FC236}">
                        <a16:creationId xmlns:a16="http://schemas.microsoft.com/office/drawing/2014/main" id="{9DDC45D7-7CF6-AECC-AE10-C7D479B28E0D}"/>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9" name="Straight Connector 88">
                    <a:extLst>
                      <a:ext uri="{FF2B5EF4-FFF2-40B4-BE49-F238E27FC236}">
                        <a16:creationId xmlns:a16="http://schemas.microsoft.com/office/drawing/2014/main" id="{E16148BC-5490-09ED-196C-7506901E3ADE}"/>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147" name="Group 146">
                <a:extLst>
                  <a:ext uri="{FF2B5EF4-FFF2-40B4-BE49-F238E27FC236}">
                    <a16:creationId xmlns:a16="http://schemas.microsoft.com/office/drawing/2014/main" id="{5D5654BA-BAE8-69B0-D0B4-873BF168825B}"/>
                  </a:ext>
                </a:extLst>
              </p:cNvPr>
              <p:cNvGrpSpPr/>
              <p:nvPr/>
            </p:nvGrpSpPr>
            <p:grpSpPr>
              <a:xfrm>
                <a:off x="1776377" y="1935877"/>
                <a:ext cx="1000080" cy="911848"/>
                <a:chOff x="1282885" y="2584620"/>
                <a:chExt cx="1964469" cy="1848039"/>
              </a:xfrm>
            </p:grpSpPr>
            <p:grpSp>
              <p:nvGrpSpPr>
                <p:cNvPr id="149" name="Group 148">
                  <a:extLst>
                    <a:ext uri="{FF2B5EF4-FFF2-40B4-BE49-F238E27FC236}">
                      <a16:creationId xmlns:a16="http://schemas.microsoft.com/office/drawing/2014/main" id="{60BA64D6-D7DE-A2CB-B8A1-3DCB6A049897}"/>
                    </a:ext>
                  </a:extLst>
                </p:cNvPr>
                <p:cNvGrpSpPr/>
                <p:nvPr/>
              </p:nvGrpSpPr>
              <p:grpSpPr>
                <a:xfrm>
                  <a:off x="1282885" y="3176916"/>
                  <a:ext cx="1964469" cy="642104"/>
                  <a:chOff x="1282885" y="3176916"/>
                  <a:chExt cx="1964469" cy="642104"/>
                </a:xfrm>
              </p:grpSpPr>
              <p:cxnSp>
                <p:nvCxnSpPr>
                  <p:cNvPr id="153" name="Straight Connector 152">
                    <a:extLst>
                      <a:ext uri="{FF2B5EF4-FFF2-40B4-BE49-F238E27FC236}">
                        <a16:creationId xmlns:a16="http://schemas.microsoft.com/office/drawing/2014/main" id="{166656B5-8E14-CE3D-733D-454FD804C2E4}"/>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54" name="Straight Connector 153">
                    <a:extLst>
                      <a:ext uri="{FF2B5EF4-FFF2-40B4-BE49-F238E27FC236}">
                        <a16:creationId xmlns:a16="http://schemas.microsoft.com/office/drawing/2014/main" id="{3D00930B-B3A4-4418-3BEE-6BB0F3D001CC}"/>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50" name="Group 149">
                  <a:extLst>
                    <a:ext uri="{FF2B5EF4-FFF2-40B4-BE49-F238E27FC236}">
                      <a16:creationId xmlns:a16="http://schemas.microsoft.com/office/drawing/2014/main" id="{DADFB77A-BA06-E398-0712-E91444B525FF}"/>
                    </a:ext>
                  </a:extLst>
                </p:cNvPr>
                <p:cNvGrpSpPr/>
                <p:nvPr/>
              </p:nvGrpSpPr>
              <p:grpSpPr>
                <a:xfrm rot="5400000">
                  <a:off x="1351218" y="3182026"/>
                  <a:ext cx="1848039" cy="653227"/>
                  <a:chOff x="4191000" y="1692214"/>
                  <a:chExt cx="1524000" cy="396964"/>
                </a:xfrm>
                <a:solidFill>
                  <a:srgbClr val="FF0000"/>
                </a:solidFill>
              </p:grpSpPr>
              <p:cxnSp>
                <p:nvCxnSpPr>
                  <p:cNvPr id="151" name="Straight Connector 150">
                    <a:extLst>
                      <a:ext uri="{FF2B5EF4-FFF2-40B4-BE49-F238E27FC236}">
                        <a16:creationId xmlns:a16="http://schemas.microsoft.com/office/drawing/2014/main" id="{F7E23662-91C1-CA08-E7C7-6EFEB3376020}"/>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52" name="Straight Connector 151">
                    <a:extLst>
                      <a:ext uri="{FF2B5EF4-FFF2-40B4-BE49-F238E27FC236}">
                        <a16:creationId xmlns:a16="http://schemas.microsoft.com/office/drawing/2014/main" id="{9449065F-4150-BC7F-F19B-307228A9EE02}"/>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67" name="Group 66">
                <a:extLst>
                  <a:ext uri="{FF2B5EF4-FFF2-40B4-BE49-F238E27FC236}">
                    <a16:creationId xmlns:a16="http://schemas.microsoft.com/office/drawing/2014/main" id="{8859D1A6-81AF-288E-94B4-A1A61B8294A6}"/>
                  </a:ext>
                </a:extLst>
              </p:cNvPr>
              <p:cNvGrpSpPr/>
              <p:nvPr/>
            </p:nvGrpSpPr>
            <p:grpSpPr>
              <a:xfrm>
                <a:off x="1619616" y="2097261"/>
                <a:ext cx="1964469" cy="1936433"/>
                <a:chOff x="1282885" y="2540415"/>
                <a:chExt cx="1964469" cy="1936433"/>
              </a:xfrm>
              <a:solidFill>
                <a:srgbClr val="00B050"/>
              </a:solidFill>
            </p:grpSpPr>
            <p:sp>
              <p:nvSpPr>
                <p:cNvPr id="68" name="Rectangle 67">
                  <a:extLst>
                    <a:ext uri="{FF2B5EF4-FFF2-40B4-BE49-F238E27FC236}">
                      <a16:creationId xmlns:a16="http://schemas.microsoft.com/office/drawing/2014/main" id="{DA10F63A-C247-05BC-9858-C394749D4A5E}"/>
                    </a:ext>
                  </a:extLst>
                </p:cNvPr>
                <p:cNvSpPr/>
                <p:nvPr/>
              </p:nvSpPr>
              <p:spPr bwMode="auto">
                <a:xfrm>
                  <a:off x="1282886" y="2540415"/>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69" name="Group 68">
                  <a:extLst>
                    <a:ext uri="{FF2B5EF4-FFF2-40B4-BE49-F238E27FC236}">
                      <a16:creationId xmlns:a16="http://schemas.microsoft.com/office/drawing/2014/main" id="{4AEC20A1-E96E-ABFF-310A-FD41F1482BDE}"/>
                    </a:ext>
                  </a:extLst>
                </p:cNvPr>
                <p:cNvGrpSpPr/>
                <p:nvPr/>
              </p:nvGrpSpPr>
              <p:grpSpPr>
                <a:xfrm>
                  <a:off x="1282885" y="2855864"/>
                  <a:ext cx="1964469" cy="1284208"/>
                  <a:chOff x="1282885" y="2855864"/>
                  <a:chExt cx="1964469" cy="1284208"/>
                </a:xfrm>
                <a:grpFill/>
              </p:grpSpPr>
              <p:cxnSp>
                <p:nvCxnSpPr>
                  <p:cNvPr id="76" name="Straight Connector 75">
                    <a:extLst>
                      <a:ext uri="{FF2B5EF4-FFF2-40B4-BE49-F238E27FC236}">
                        <a16:creationId xmlns:a16="http://schemas.microsoft.com/office/drawing/2014/main" id="{9BD49B58-1088-8FB6-E599-9B3D7433C6ED}"/>
                      </a:ext>
                    </a:extLst>
                  </p:cNvPr>
                  <p:cNvCxnSpPr/>
                  <p:nvPr/>
                </p:nvCxnSpPr>
                <p:spPr bwMode="auto">
                  <a:xfrm>
                    <a:off x="1282886" y="2855864"/>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7" name="Straight Connector 76">
                    <a:extLst>
                      <a:ext uri="{FF2B5EF4-FFF2-40B4-BE49-F238E27FC236}">
                        <a16:creationId xmlns:a16="http://schemas.microsoft.com/office/drawing/2014/main" id="{E6BEE538-6CB7-3D16-14DA-CB271B1EEDB9}"/>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8" name="Straight Connector 77">
                    <a:extLst>
                      <a:ext uri="{FF2B5EF4-FFF2-40B4-BE49-F238E27FC236}">
                        <a16:creationId xmlns:a16="http://schemas.microsoft.com/office/drawing/2014/main" id="{B67E0DCB-9603-5DE5-A464-E74521194372}"/>
                      </a:ext>
                    </a:extLst>
                  </p:cNvPr>
                  <p:cNvCxnSpPr/>
                  <p:nvPr/>
                </p:nvCxnSpPr>
                <p:spPr bwMode="auto">
                  <a:xfrm>
                    <a:off x="1282886" y="3497968"/>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9" name="Straight Connector 78">
                    <a:extLst>
                      <a:ext uri="{FF2B5EF4-FFF2-40B4-BE49-F238E27FC236}">
                        <a16:creationId xmlns:a16="http://schemas.microsoft.com/office/drawing/2014/main" id="{D9E6FE03-6BA0-94BF-CFF3-8424882A69FA}"/>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80" name="Straight Connector 79">
                    <a:extLst>
                      <a:ext uri="{FF2B5EF4-FFF2-40B4-BE49-F238E27FC236}">
                        <a16:creationId xmlns:a16="http://schemas.microsoft.com/office/drawing/2014/main" id="{B24B92ED-8118-AD70-9062-2E67314CBC3D}"/>
                      </a:ext>
                    </a:extLst>
                  </p:cNvPr>
                  <p:cNvCxnSpPr/>
                  <p:nvPr/>
                </p:nvCxnSpPr>
                <p:spPr bwMode="auto">
                  <a:xfrm>
                    <a:off x="1282886" y="4140072"/>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70" name="Group 69">
                  <a:extLst>
                    <a:ext uri="{FF2B5EF4-FFF2-40B4-BE49-F238E27FC236}">
                      <a16:creationId xmlns:a16="http://schemas.microsoft.com/office/drawing/2014/main" id="{368E3A66-3665-4C63-199D-6EC6D0D792A1}"/>
                    </a:ext>
                  </a:extLst>
                </p:cNvPr>
                <p:cNvGrpSpPr/>
                <p:nvPr/>
              </p:nvGrpSpPr>
              <p:grpSpPr>
                <a:xfrm rot="5400000">
                  <a:off x="1351219" y="2855410"/>
                  <a:ext cx="1848039" cy="1306457"/>
                  <a:chOff x="4191000" y="1493731"/>
                  <a:chExt cx="1524000" cy="793930"/>
                </a:xfrm>
                <a:grpFill/>
              </p:grpSpPr>
              <p:cxnSp>
                <p:nvCxnSpPr>
                  <p:cNvPr id="71" name="Straight Connector 70">
                    <a:extLst>
                      <a:ext uri="{FF2B5EF4-FFF2-40B4-BE49-F238E27FC236}">
                        <a16:creationId xmlns:a16="http://schemas.microsoft.com/office/drawing/2014/main" id="{7A2C2527-7CB2-328E-505A-8E25ED2B311F}"/>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2" name="Straight Connector 71">
                    <a:extLst>
                      <a:ext uri="{FF2B5EF4-FFF2-40B4-BE49-F238E27FC236}">
                        <a16:creationId xmlns:a16="http://schemas.microsoft.com/office/drawing/2014/main" id="{60C746E2-C92D-4FAF-ACAE-DF8BB2A80702}"/>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3" name="Straight Connector 72">
                    <a:extLst>
                      <a:ext uri="{FF2B5EF4-FFF2-40B4-BE49-F238E27FC236}">
                        <a16:creationId xmlns:a16="http://schemas.microsoft.com/office/drawing/2014/main" id="{3F6268FB-618E-8871-DC07-9FB1EF555331}"/>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4" name="Straight Connector 73">
                    <a:extLst>
                      <a:ext uri="{FF2B5EF4-FFF2-40B4-BE49-F238E27FC236}">
                        <a16:creationId xmlns:a16="http://schemas.microsoft.com/office/drawing/2014/main" id="{CEE6A83D-7325-A439-0359-1A2EE5F00A38}"/>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75" name="Straight Connector 74">
                    <a:extLst>
                      <a:ext uri="{FF2B5EF4-FFF2-40B4-BE49-F238E27FC236}">
                        <a16:creationId xmlns:a16="http://schemas.microsoft.com/office/drawing/2014/main" id="{375D930E-7CF1-2CDC-45D6-DE8475868F54}"/>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139" name="Group 138">
                <a:extLst>
                  <a:ext uri="{FF2B5EF4-FFF2-40B4-BE49-F238E27FC236}">
                    <a16:creationId xmlns:a16="http://schemas.microsoft.com/office/drawing/2014/main" id="{1E2E866A-E2BC-E244-944F-5DE602C35B80}"/>
                  </a:ext>
                </a:extLst>
              </p:cNvPr>
              <p:cNvGrpSpPr/>
              <p:nvPr/>
            </p:nvGrpSpPr>
            <p:grpSpPr>
              <a:xfrm>
                <a:off x="1611887" y="2104287"/>
                <a:ext cx="1000080" cy="911848"/>
                <a:chOff x="1282885" y="2584620"/>
                <a:chExt cx="1964469" cy="1848039"/>
              </a:xfrm>
            </p:grpSpPr>
            <p:grpSp>
              <p:nvGrpSpPr>
                <p:cNvPr id="141" name="Group 140">
                  <a:extLst>
                    <a:ext uri="{FF2B5EF4-FFF2-40B4-BE49-F238E27FC236}">
                      <a16:creationId xmlns:a16="http://schemas.microsoft.com/office/drawing/2014/main" id="{68994780-4126-EC88-AA51-F2D55889D964}"/>
                    </a:ext>
                  </a:extLst>
                </p:cNvPr>
                <p:cNvGrpSpPr/>
                <p:nvPr/>
              </p:nvGrpSpPr>
              <p:grpSpPr>
                <a:xfrm>
                  <a:off x="1282885" y="3176916"/>
                  <a:ext cx="1964469" cy="642104"/>
                  <a:chOff x="1282885" y="3176916"/>
                  <a:chExt cx="1964469" cy="642104"/>
                </a:xfrm>
              </p:grpSpPr>
              <p:cxnSp>
                <p:nvCxnSpPr>
                  <p:cNvPr id="145" name="Straight Connector 144">
                    <a:extLst>
                      <a:ext uri="{FF2B5EF4-FFF2-40B4-BE49-F238E27FC236}">
                        <a16:creationId xmlns:a16="http://schemas.microsoft.com/office/drawing/2014/main" id="{9ECCE365-030C-1248-F5A3-151FF7D6C6D7}"/>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46" name="Straight Connector 145">
                    <a:extLst>
                      <a:ext uri="{FF2B5EF4-FFF2-40B4-BE49-F238E27FC236}">
                        <a16:creationId xmlns:a16="http://schemas.microsoft.com/office/drawing/2014/main" id="{1E0032CD-88A0-E008-54E1-D0457EBABCA6}"/>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42" name="Group 141">
                  <a:extLst>
                    <a:ext uri="{FF2B5EF4-FFF2-40B4-BE49-F238E27FC236}">
                      <a16:creationId xmlns:a16="http://schemas.microsoft.com/office/drawing/2014/main" id="{DCCAEF13-C794-81E8-A4F8-642C5FF396F5}"/>
                    </a:ext>
                  </a:extLst>
                </p:cNvPr>
                <p:cNvGrpSpPr/>
                <p:nvPr/>
              </p:nvGrpSpPr>
              <p:grpSpPr>
                <a:xfrm rot="5400000">
                  <a:off x="1351218" y="3182026"/>
                  <a:ext cx="1848039" cy="653227"/>
                  <a:chOff x="4191000" y="1692214"/>
                  <a:chExt cx="1524000" cy="396964"/>
                </a:xfrm>
                <a:solidFill>
                  <a:srgbClr val="FF0000"/>
                </a:solidFill>
              </p:grpSpPr>
              <p:cxnSp>
                <p:nvCxnSpPr>
                  <p:cNvPr id="143" name="Straight Connector 142">
                    <a:extLst>
                      <a:ext uri="{FF2B5EF4-FFF2-40B4-BE49-F238E27FC236}">
                        <a16:creationId xmlns:a16="http://schemas.microsoft.com/office/drawing/2014/main" id="{902F137E-45A1-CE5B-A442-7AA202E2DEF6}"/>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44" name="Straight Connector 143">
                    <a:extLst>
                      <a:ext uri="{FF2B5EF4-FFF2-40B4-BE49-F238E27FC236}">
                        <a16:creationId xmlns:a16="http://schemas.microsoft.com/office/drawing/2014/main" id="{3A0658CA-2461-8200-F86B-89FCA7C3E462}"/>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66" name="Group 65">
                <a:extLst>
                  <a:ext uri="{FF2B5EF4-FFF2-40B4-BE49-F238E27FC236}">
                    <a16:creationId xmlns:a16="http://schemas.microsoft.com/office/drawing/2014/main" id="{CA5C12B2-19E7-15E4-50D1-5E2E83C184D1}"/>
                  </a:ext>
                </a:extLst>
              </p:cNvPr>
              <p:cNvGrpSpPr/>
              <p:nvPr/>
            </p:nvGrpSpPr>
            <p:grpSpPr>
              <a:xfrm>
                <a:off x="1466432" y="2278394"/>
                <a:ext cx="1964469" cy="1936433"/>
                <a:chOff x="1282885" y="2540415"/>
                <a:chExt cx="1964469" cy="1936433"/>
              </a:xfrm>
            </p:grpSpPr>
            <p:sp>
              <p:nvSpPr>
                <p:cNvPr id="12" name="Rectangle 11">
                  <a:extLst>
                    <a:ext uri="{FF2B5EF4-FFF2-40B4-BE49-F238E27FC236}">
                      <a16:creationId xmlns:a16="http://schemas.microsoft.com/office/drawing/2014/main" id="{63C2BD8B-1DD0-520A-B6F8-6BF050DB2F28}"/>
                    </a:ext>
                  </a:extLst>
                </p:cNvPr>
                <p:cNvSpPr/>
                <p:nvPr/>
              </p:nvSpPr>
              <p:spPr bwMode="auto">
                <a:xfrm>
                  <a:off x="1282886" y="2540415"/>
                  <a:ext cx="1964468" cy="1936433"/>
                </a:xfrm>
                <a:prstGeom prst="rect">
                  <a:avLst/>
                </a:prstGeom>
                <a:solidFill>
                  <a:srgbClr val="FF000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65" name="Group 64">
                  <a:extLst>
                    <a:ext uri="{FF2B5EF4-FFF2-40B4-BE49-F238E27FC236}">
                      <a16:creationId xmlns:a16="http://schemas.microsoft.com/office/drawing/2014/main" id="{D031094D-F576-3D7D-0E74-8D4BF1734C54}"/>
                    </a:ext>
                  </a:extLst>
                </p:cNvPr>
                <p:cNvGrpSpPr/>
                <p:nvPr/>
              </p:nvGrpSpPr>
              <p:grpSpPr>
                <a:xfrm>
                  <a:off x="1282885" y="2855864"/>
                  <a:ext cx="1964469" cy="1284208"/>
                  <a:chOff x="1282885" y="2855864"/>
                  <a:chExt cx="1964469" cy="1284208"/>
                </a:xfrm>
              </p:grpSpPr>
              <p:cxnSp>
                <p:nvCxnSpPr>
                  <p:cNvPr id="23" name="Straight Connector 22">
                    <a:extLst>
                      <a:ext uri="{FF2B5EF4-FFF2-40B4-BE49-F238E27FC236}">
                        <a16:creationId xmlns:a16="http://schemas.microsoft.com/office/drawing/2014/main" id="{1C5BFEB3-BD05-4CF0-43EB-14D6954FF675}"/>
                      </a:ext>
                    </a:extLst>
                  </p:cNvPr>
                  <p:cNvCxnSpPr/>
                  <p:nvPr/>
                </p:nvCxnSpPr>
                <p:spPr bwMode="auto">
                  <a:xfrm>
                    <a:off x="1282886" y="2855864"/>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4" name="Straight Connector 23">
                    <a:extLst>
                      <a:ext uri="{FF2B5EF4-FFF2-40B4-BE49-F238E27FC236}">
                        <a16:creationId xmlns:a16="http://schemas.microsoft.com/office/drawing/2014/main" id="{3629AC18-61AF-804E-1153-1572AD6EF7D7}"/>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5" name="Straight Connector 24">
                    <a:extLst>
                      <a:ext uri="{FF2B5EF4-FFF2-40B4-BE49-F238E27FC236}">
                        <a16:creationId xmlns:a16="http://schemas.microsoft.com/office/drawing/2014/main" id="{4CED09BE-25D9-64EF-0663-3F2E26EC7F0A}"/>
                      </a:ext>
                    </a:extLst>
                  </p:cNvPr>
                  <p:cNvCxnSpPr/>
                  <p:nvPr/>
                </p:nvCxnSpPr>
                <p:spPr bwMode="auto">
                  <a:xfrm>
                    <a:off x="1282886" y="3497968"/>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7" name="Straight Connector 26">
                    <a:extLst>
                      <a:ext uri="{FF2B5EF4-FFF2-40B4-BE49-F238E27FC236}">
                        <a16:creationId xmlns:a16="http://schemas.microsoft.com/office/drawing/2014/main" id="{90B613C2-55A5-B733-3A54-E8DEBC3FC1B1}"/>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8" name="Straight Connector 27">
                    <a:extLst>
                      <a:ext uri="{FF2B5EF4-FFF2-40B4-BE49-F238E27FC236}">
                        <a16:creationId xmlns:a16="http://schemas.microsoft.com/office/drawing/2014/main" id="{0258617A-A438-AC68-77FB-509622BE82D1}"/>
                      </a:ext>
                    </a:extLst>
                  </p:cNvPr>
                  <p:cNvCxnSpPr/>
                  <p:nvPr/>
                </p:nvCxnSpPr>
                <p:spPr bwMode="auto">
                  <a:xfrm>
                    <a:off x="1282886" y="4140072"/>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4" name="Group 13">
                  <a:extLst>
                    <a:ext uri="{FF2B5EF4-FFF2-40B4-BE49-F238E27FC236}">
                      <a16:creationId xmlns:a16="http://schemas.microsoft.com/office/drawing/2014/main" id="{2AFFEB0F-3874-E8E4-E54A-1EEBFE2A36BD}"/>
                    </a:ext>
                  </a:extLst>
                </p:cNvPr>
                <p:cNvGrpSpPr/>
                <p:nvPr/>
              </p:nvGrpSpPr>
              <p:grpSpPr>
                <a:xfrm rot="5400000">
                  <a:off x="1351219" y="2855410"/>
                  <a:ext cx="1848039" cy="1306457"/>
                  <a:chOff x="4191000" y="1493731"/>
                  <a:chExt cx="1524000" cy="793930"/>
                </a:xfrm>
                <a:solidFill>
                  <a:srgbClr val="FF0000"/>
                </a:solidFill>
              </p:grpSpPr>
              <p:cxnSp>
                <p:nvCxnSpPr>
                  <p:cNvPr id="16" name="Straight Connector 15">
                    <a:extLst>
                      <a:ext uri="{FF2B5EF4-FFF2-40B4-BE49-F238E27FC236}">
                        <a16:creationId xmlns:a16="http://schemas.microsoft.com/office/drawing/2014/main" id="{85EE229A-40F7-CC4E-96DE-139533AFB569}"/>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7" name="Straight Connector 16">
                    <a:extLst>
                      <a:ext uri="{FF2B5EF4-FFF2-40B4-BE49-F238E27FC236}">
                        <a16:creationId xmlns:a16="http://schemas.microsoft.com/office/drawing/2014/main" id="{CF6F4DFF-9503-D649-F304-ADAB74456C8C}"/>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8" name="Straight Connector 17">
                    <a:extLst>
                      <a:ext uri="{FF2B5EF4-FFF2-40B4-BE49-F238E27FC236}">
                        <a16:creationId xmlns:a16="http://schemas.microsoft.com/office/drawing/2014/main" id="{8DB1F08A-7C85-D53A-A24F-13BF3DE1F443}"/>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19" name="Straight Connector 18">
                    <a:extLst>
                      <a:ext uri="{FF2B5EF4-FFF2-40B4-BE49-F238E27FC236}">
                        <a16:creationId xmlns:a16="http://schemas.microsoft.com/office/drawing/2014/main" id="{096FFAEA-E3D1-E021-C1F4-FF340E56529C}"/>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20" name="Straight Connector 19">
                    <a:extLst>
                      <a:ext uri="{FF2B5EF4-FFF2-40B4-BE49-F238E27FC236}">
                        <a16:creationId xmlns:a16="http://schemas.microsoft.com/office/drawing/2014/main" id="{FF6A4715-D0E1-329C-A08A-EFF0971449BB}"/>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123" name="Group 122">
                <a:extLst>
                  <a:ext uri="{FF2B5EF4-FFF2-40B4-BE49-F238E27FC236}">
                    <a16:creationId xmlns:a16="http://schemas.microsoft.com/office/drawing/2014/main" id="{B6732120-AC08-E87F-4701-2D2278F566FF}"/>
                  </a:ext>
                </a:extLst>
              </p:cNvPr>
              <p:cNvGrpSpPr/>
              <p:nvPr/>
            </p:nvGrpSpPr>
            <p:grpSpPr>
              <a:xfrm>
                <a:off x="1460672" y="2297682"/>
                <a:ext cx="1000080" cy="911849"/>
                <a:chOff x="1282885" y="2584620"/>
                <a:chExt cx="1964469" cy="1848039"/>
              </a:xfrm>
            </p:grpSpPr>
            <p:grpSp>
              <p:nvGrpSpPr>
                <p:cNvPr id="125" name="Group 124">
                  <a:extLst>
                    <a:ext uri="{FF2B5EF4-FFF2-40B4-BE49-F238E27FC236}">
                      <a16:creationId xmlns:a16="http://schemas.microsoft.com/office/drawing/2014/main" id="{A0B97931-4CF6-51C4-A3AE-0A55C704D8E2}"/>
                    </a:ext>
                  </a:extLst>
                </p:cNvPr>
                <p:cNvGrpSpPr/>
                <p:nvPr/>
              </p:nvGrpSpPr>
              <p:grpSpPr>
                <a:xfrm>
                  <a:off x="1282885" y="3176916"/>
                  <a:ext cx="1964469" cy="642104"/>
                  <a:chOff x="1282885" y="3176916"/>
                  <a:chExt cx="1964469" cy="642104"/>
                </a:xfrm>
              </p:grpSpPr>
              <p:cxnSp>
                <p:nvCxnSpPr>
                  <p:cNvPr id="133" name="Straight Connector 132">
                    <a:extLst>
                      <a:ext uri="{FF2B5EF4-FFF2-40B4-BE49-F238E27FC236}">
                        <a16:creationId xmlns:a16="http://schemas.microsoft.com/office/drawing/2014/main" id="{B858B8DD-F9E1-D18F-B7B9-024307378D47}"/>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135" name="Straight Connector 134">
                    <a:extLst>
                      <a:ext uri="{FF2B5EF4-FFF2-40B4-BE49-F238E27FC236}">
                        <a16:creationId xmlns:a16="http://schemas.microsoft.com/office/drawing/2014/main" id="{15195023-54DD-3B9D-309A-85520BE08971}"/>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126" name="Group 125">
                  <a:extLst>
                    <a:ext uri="{FF2B5EF4-FFF2-40B4-BE49-F238E27FC236}">
                      <a16:creationId xmlns:a16="http://schemas.microsoft.com/office/drawing/2014/main" id="{EFA963D7-4D86-4900-0514-806E763D62E8}"/>
                    </a:ext>
                  </a:extLst>
                </p:cNvPr>
                <p:cNvGrpSpPr/>
                <p:nvPr/>
              </p:nvGrpSpPr>
              <p:grpSpPr>
                <a:xfrm rot="5400000">
                  <a:off x="1351218" y="3182026"/>
                  <a:ext cx="1848039" cy="653227"/>
                  <a:chOff x="4191000" y="1692214"/>
                  <a:chExt cx="1524000" cy="396964"/>
                </a:xfrm>
                <a:solidFill>
                  <a:srgbClr val="FF0000"/>
                </a:solidFill>
              </p:grpSpPr>
              <p:cxnSp>
                <p:nvCxnSpPr>
                  <p:cNvPr id="127" name="Straight Connector 126">
                    <a:extLst>
                      <a:ext uri="{FF2B5EF4-FFF2-40B4-BE49-F238E27FC236}">
                        <a16:creationId xmlns:a16="http://schemas.microsoft.com/office/drawing/2014/main" id="{0425898A-1B01-0980-F2AC-2FE2451E044D}"/>
                      </a:ext>
                    </a:extLst>
                  </p:cNvPr>
                  <p:cNvCxnSpPr/>
                  <p:nvPr/>
                </p:nvCxnSpPr>
                <p:spPr bwMode="auto">
                  <a:xfrm>
                    <a:off x="4191000" y="1692214"/>
                    <a:ext cx="1524000" cy="0"/>
                  </a:xfrm>
                  <a:prstGeom prst="line">
                    <a:avLst/>
                  </a:prstGeom>
                  <a:solidFill>
                    <a:schemeClr val="accent1">
                      <a:lumMod val="40000"/>
                      <a:lumOff val="60000"/>
                    </a:schemeClr>
                  </a:solidFill>
                  <a:ln w="12700" cap="flat" cmpd="sng" algn="ctr">
                    <a:solidFill>
                      <a:schemeClr val="tx1"/>
                    </a:solidFill>
                    <a:prstDash val="solid"/>
                    <a:miter lim="800000"/>
                    <a:headEnd type="none" w="med" len="med"/>
                    <a:tailEnd type="none" w="med" len="med"/>
                  </a:ln>
                  <a:effectLst/>
                </p:spPr>
              </p:cxnSp>
              <p:cxnSp>
                <p:nvCxnSpPr>
                  <p:cNvPr id="129" name="Straight Connector 128">
                    <a:extLst>
                      <a:ext uri="{FF2B5EF4-FFF2-40B4-BE49-F238E27FC236}">
                        <a16:creationId xmlns:a16="http://schemas.microsoft.com/office/drawing/2014/main" id="{72C2801F-16F2-78DB-C0D5-6B4A5724C356}"/>
                      </a:ext>
                    </a:extLst>
                  </p:cNvPr>
                  <p:cNvCxnSpPr/>
                  <p:nvPr/>
                </p:nvCxnSpPr>
                <p:spPr bwMode="auto">
                  <a:xfrm>
                    <a:off x="4191000" y="2089178"/>
                    <a:ext cx="1524000" cy="0"/>
                  </a:xfrm>
                  <a:prstGeom prst="line">
                    <a:avLst/>
                  </a:prstGeom>
                  <a:solidFill>
                    <a:schemeClr val="accent1">
                      <a:lumMod val="40000"/>
                      <a:lumOff val="60000"/>
                    </a:schemeClr>
                  </a:solidFill>
                  <a:ln w="12700" cap="flat" cmpd="sng" algn="ctr">
                    <a:solidFill>
                      <a:schemeClr val="tx1"/>
                    </a:solidFill>
                    <a:prstDash val="solid"/>
                    <a:miter lim="800000"/>
                    <a:headEnd type="none" w="med" len="med"/>
                    <a:tailEnd type="none" w="med" len="med"/>
                  </a:ln>
                  <a:effectLst/>
                </p:spPr>
              </p:cxnSp>
            </p:grpSp>
          </p:grpSp>
        </p:grpSp>
        <p:grpSp>
          <p:nvGrpSpPr>
            <p:cNvPr id="138" name="Group 137">
              <a:extLst>
                <a:ext uri="{FF2B5EF4-FFF2-40B4-BE49-F238E27FC236}">
                  <a16:creationId xmlns:a16="http://schemas.microsoft.com/office/drawing/2014/main" id="{148ED588-9061-6924-2419-0ECB14BDA5F5}"/>
                </a:ext>
              </a:extLst>
            </p:cNvPr>
            <p:cNvGrpSpPr/>
            <p:nvPr/>
          </p:nvGrpSpPr>
          <p:grpSpPr>
            <a:xfrm>
              <a:off x="3666356" y="1844590"/>
              <a:ext cx="609417" cy="654639"/>
              <a:chOff x="3723839" y="2309085"/>
              <a:chExt cx="609417" cy="654639"/>
            </a:xfrm>
          </p:grpSpPr>
          <p:grpSp>
            <p:nvGrpSpPr>
              <p:cNvPr id="9" name="Group 8">
                <a:extLst>
                  <a:ext uri="{FF2B5EF4-FFF2-40B4-BE49-F238E27FC236}">
                    <a16:creationId xmlns:a16="http://schemas.microsoft.com/office/drawing/2014/main" id="{DCAFE4D3-8AAF-8183-4596-7B1251EB4FA9}"/>
                  </a:ext>
                </a:extLst>
              </p:cNvPr>
              <p:cNvGrpSpPr/>
              <p:nvPr/>
            </p:nvGrpSpPr>
            <p:grpSpPr>
              <a:xfrm>
                <a:off x="3870061" y="2309085"/>
                <a:ext cx="463195" cy="475784"/>
                <a:chOff x="1282885" y="2540414"/>
                <a:chExt cx="1964469" cy="1936433"/>
              </a:xfrm>
              <a:solidFill>
                <a:srgbClr val="85DFFF"/>
              </a:solidFill>
            </p:grpSpPr>
            <p:sp>
              <p:nvSpPr>
                <p:cNvPr id="40" name="Rectangle 39">
                  <a:extLst>
                    <a:ext uri="{FF2B5EF4-FFF2-40B4-BE49-F238E27FC236}">
                      <a16:creationId xmlns:a16="http://schemas.microsoft.com/office/drawing/2014/main" id="{17505428-5E48-A922-9C00-3867F4CB2A6E}"/>
                    </a:ext>
                  </a:extLst>
                </p:cNvPr>
                <p:cNvSpPr/>
                <p:nvPr/>
              </p:nvSpPr>
              <p:spPr bwMode="auto">
                <a:xfrm>
                  <a:off x="1282887" y="2540414"/>
                  <a:ext cx="1964467" cy="1936433"/>
                </a:xfrm>
                <a:prstGeom prst="rect">
                  <a:avLst/>
                </a:prstGeom>
                <a:grpFill/>
                <a:ln w="12700" cap="flat" cmpd="sng" algn="ctr">
                  <a:solidFill>
                    <a:schemeClr val="tx1">
                      <a:alpha val="99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ahoma" pitchFamily="34" charset="0"/>
                  </a:endParaRPr>
                </a:p>
              </p:txBody>
            </p:sp>
            <p:grpSp>
              <p:nvGrpSpPr>
                <p:cNvPr id="41" name="Group 40">
                  <a:extLst>
                    <a:ext uri="{FF2B5EF4-FFF2-40B4-BE49-F238E27FC236}">
                      <a16:creationId xmlns:a16="http://schemas.microsoft.com/office/drawing/2014/main" id="{23E252A5-45BE-8674-A418-C7F05DD48101}"/>
                    </a:ext>
                  </a:extLst>
                </p:cNvPr>
                <p:cNvGrpSpPr/>
                <p:nvPr/>
              </p:nvGrpSpPr>
              <p:grpSpPr>
                <a:xfrm>
                  <a:off x="1282885" y="3176916"/>
                  <a:ext cx="1964469" cy="642104"/>
                  <a:chOff x="1282885" y="3176916"/>
                  <a:chExt cx="1964469" cy="642104"/>
                </a:xfrm>
                <a:grpFill/>
              </p:grpSpPr>
              <p:cxnSp>
                <p:nvCxnSpPr>
                  <p:cNvPr id="45" name="Straight Connector 44">
                    <a:extLst>
                      <a:ext uri="{FF2B5EF4-FFF2-40B4-BE49-F238E27FC236}">
                        <a16:creationId xmlns:a16="http://schemas.microsoft.com/office/drawing/2014/main" id="{5593E0EF-54C8-52A1-8490-E84AEBE1A0F7}"/>
                      </a:ext>
                    </a:extLst>
                  </p:cNvPr>
                  <p:cNvCxnSpPr/>
                  <p:nvPr/>
                </p:nvCxnSpPr>
                <p:spPr bwMode="auto">
                  <a:xfrm>
                    <a:off x="1282885" y="3176916"/>
                    <a:ext cx="1964468" cy="0"/>
                  </a:xfrm>
                  <a:prstGeom prst="line">
                    <a:avLst/>
                  </a:prstGeom>
                  <a:grpFill/>
                  <a:ln w="12700" cap="flat" cmpd="sng" algn="ctr">
                    <a:solidFill>
                      <a:schemeClr val="tx1">
                        <a:alpha val="99000"/>
                      </a:schemeClr>
                    </a:solidFill>
                    <a:prstDash val="solid"/>
                    <a:miter lim="800000"/>
                    <a:headEnd type="none" w="med" len="med"/>
                    <a:tailEnd type="none" w="med" len="med"/>
                  </a:ln>
                  <a:effectLst/>
                </p:spPr>
              </p:cxnSp>
              <p:cxnSp>
                <p:nvCxnSpPr>
                  <p:cNvPr id="46" name="Straight Connector 45">
                    <a:extLst>
                      <a:ext uri="{FF2B5EF4-FFF2-40B4-BE49-F238E27FC236}">
                        <a16:creationId xmlns:a16="http://schemas.microsoft.com/office/drawing/2014/main" id="{0454B398-E60E-FB53-9247-DDC3D6B7ED09}"/>
                      </a:ext>
                    </a:extLst>
                  </p:cNvPr>
                  <p:cNvCxnSpPr/>
                  <p:nvPr/>
                </p:nvCxnSpPr>
                <p:spPr bwMode="auto">
                  <a:xfrm>
                    <a:off x="1282886" y="3819020"/>
                    <a:ext cx="1964468" cy="0"/>
                  </a:xfrm>
                  <a:prstGeom prst="line">
                    <a:avLst/>
                  </a:prstGeom>
                  <a:grpFill/>
                  <a:ln w="12700" cap="flat" cmpd="sng" algn="ctr">
                    <a:solidFill>
                      <a:schemeClr val="tx1">
                        <a:alpha val="99000"/>
                      </a:schemeClr>
                    </a:solidFill>
                    <a:prstDash val="solid"/>
                    <a:miter lim="800000"/>
                    <a:headEnd type="none" w="med" len="med"/>
                    <a:tailEnd type="none" w="med" len="med"/>
                  </a:ln>
                  <a:effectLst/>
                </p:spPr>
              </p:cxnSp>
            </p:grpSp>
            <p:grpSp>
              <p:nvGrpSpPr>
                <p:cNvPr id="42" name="Group 41">
                  <a:extLst>
                    <a:ext uri="{FF2B5EF4-FFF2-40B4-BE49-F238E27FC236}">
                      <a16:creationId xmlns:a16="http://schemas.microsoft.com/office/drawing/2014/main" id="{87268116-A8CE-738B-1941-366202086104}"/>
                    </a:ext>
                  </a:extLst>
                </p:cNvPr>
                <p:cNvGrpSpPr/>
                <p:nvPr/>
              </p:nvGrpSpPr>
              <p:grpSpPr>
                <a:xfrm rot="5400000">
                  <a:off x="1351218" y="3182026"/>
                  <a:ext cx="1848039" cy="653227"/>
                  <a:chOff x="4191000" y="1692214"/>
                  <a:chExt cx="1524000" cy="396964"/>
                </a:xfrm>
                <a:grpFill/>
              </p:grpSpPr>
              <p:cxnSp>
                <p:nvCxnSpPr>
                  <p:cNvPr id="43" name="Straight Connector 42">
                    <a:extLst>
                      <a:ext uri="{FF2B5EF4-FFF2-40B4-BE49-F238E27FC236}">
                        <a16:creationId xmlns:a16="http://schemas.microsoft.com/office/drawing/2014/main" id="{29A0AD94-850A-E1BD-069D-66D86FA00A9E}"/>
                      </a:ext>
                    </a:extLst>
                  </p:cNvPr>
                  <p:cNvCxnSpPr/>
                  <p:nvPr/>
                </p:nvCxnSpPr>
                <p:spPr bwMode="auto">
                  <a:xfrm>
                    <a:off x="4191000" y="1692214"/>
                    <a:ext cx="1524000" cy="0"/>
                  </a:xfrm>
                  <a:prstGeom prst="line">
                    <a:avLst/>
                  </a:prstGeom>
                  <a:grpFill/>
                  <a:ln w="12700" cap="flat" cmpd="sng" algn="ctr">
                    <a:solidFill>
                      <a:schemeClr val="tx1">
                        <a:alpha val="99000"/>
                      </a:schemeClr>
                    </a:solidFill>
                    <a:prstDash val="solid"/>
                    <a:miter lim="800000"/>
                    <a:headEnd type="none" w="med" len="med"/>
                    <a:tailEnd type="none" w="med" len="med"/>
                  </a:ln>
                  <a:effectLst/>
                </p:spPr>
              </p:cxnSp>
              <p:cxnSp>
                <p:nvCxnSpPr>
                  <p:cNvPr id="44" name="Straight Connector 43">
                    <a:extLst>
                      <a:ext uri="{FF2B5EF4-FFF2-40B4-BE49-F238E27FC236}">
                        <a16:creationId xmlns:a16="http://schemas.microsoft.com/office/drawing/2014/main" id="{68F87AC6-C97C-35D8-B6E0-1D891A203DEF}"/>
                      </a:ext>
                    </a:extLst>
                  </p:cNvPr>
                  <p:cNvCxnSpPr/>
                  <p:nvPr/>
                </p:nvCxnSpPr>
                <p:spPr bwMode="auto">
                  <a:xfrm>
                    <a:off x="4191000" y="2089178"/>
                    <a:ext cx="1524000" cy="0"/>
                  </a:xfrm>
                  <a:prstGeom prst="line">
                    <a:avLst/>
                  </a:prstGeom>
                  <a:grpFill/>
                  <a:ln w="12700" cap="flat" cmpd="sng" algn="ctr">
                    <a:solidFill>
                      <a:schemeClr val="tx1">
                        <a:alpha val="99000"/>
                      </a:schemeClr>
                    </a:solidFill>
                    <a:prstDash val="solid"/>
                    <a:miter lim="800000"/>
                    <a:headEnd type="none" w="med" len="med"/>
                    <a:tailEnd type="none" w="med" len="med"/>
                  </a:ln>
                  <a:effectLst/>
                </p:spPr>
              </p:cxnSp>
            </p:grpSp>
          </p:grpSp>
          <p:grpSp>
            <p:nvGrpSpPr>
              <p:cNvPr id="11" name="Group 10">
                <a:extLst>
                  <a:ext uri="{FF2B5EF4-FFF2-40B4-BE49-F238E27FC236}">
                    <a16:creationId xmlns:a16="http://schemas.microsoft.com/office/drawing/2014/main" id="{ECEA7AFE-1F02-E428-8CCE-359E516CC522}"/>
                  </a:ext>
                </a:extLst>
              </p:cNvPr>
              <p:cNvGrpSpPr/>
              <p:nvPr/>
            </p:nvGrpSpPr>
            <p:grpSpPr>
              <a:xfrm>
                <a:off x="3793315" y="2398512"/>
                <a:ext cx="463196" cy="475784"/>
                <a:chOff x="1282881" y="2535079"/>
                <a:chExt cx="1964473" cy="1936433"/>
              </a:xfrm>
              <a:solidFill>
                <a:srgbClr val="B8F8A6"/>
              </a:solidFill>
            </p:grpSpPr>
            <p:sp>
              <p:nvSpPr>
                <p:cNvPr id="33" name="Rectangle 32">
                  <a:extLst>
                    <a:ext uri="{FF2B5EF4-FFF2-40B4-BE49-F238E27FC236}">
                      <a16:creationId xmlns:a16="http://schemas.microsoft.com/office/drawing/2014/main" id="{A8462ED8-9137-DAE0-CC36-8126820759F4}"/>
                    </a:ext>
                  </a:extLst>
                </p:cNvPr>
                <p:cNvSpPr/>
                <p:nvPr/>
              </p:nvSpPr>
              <p:spPr bwMode="auto">
                <a:xfrm>
                  <a:off x="1282881" y="2535079"/>
                  <a:ext cx="1964467" cy="1936433"/>
                </a:xfrm>
                <a:prstGeom prst="rect">
                  <a:avLst/>
                </a:prstGeom>
                <a:grpFill/>
                <a:ln w="12700" cap="flat" cmpd="sng" algn="ctr">
                  <a:solidFill>
                    <a:schemeClr val="tx1">
                      <a:alpha val="98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ahoma" pitchFamily="34" charset="0"/>
                  </a:endParaRPr>
                </a:p>
              </p:txBody>
            </p:sp>
            <p:grpSp>
              <p:nvGrpSpPr>
                <p:cNvPr id="34" name="Group 33">
                  <a:extLst>
                    <a:ext uri="{FF2B5EF4-FFF2-40B4-BE49-F238E27FC236}">
                      <a16:creationId xmlns:a16="http://schemas.microsoft.com/office/drawing/2014/main" id="{B48C515A-4DD8-1FA2-365E-5CB7BBB79FFF}"/>
                    </a:ext>
                  </a:extLst>
                </p:cNvPr>
                <p:cNvGrpSpPr/>
                <p:nvPr/>
              </p:nvGrpSpPr>
              <p:grpSpPr>
                <a:xfrm>
                  <a:off x="1282885" y="3176916"/>
                  <a:ext cx="1964469" cy="642104"/>
                  <a:chOff x="1282885" y="3176916"/>
                  <a:chExt cx="1964469" cy="642104"/>
                </a:xfrm>
                <a:grpFill/>
              </p:grpSpPr>
              <p:cxnSp>
                <p:nvCxnSpPr>
                  <p:cNvPr id="38" name="Straight Connector 37">
                    <a:extLst>
                      <a:ext uri="{FF2B5EF4-FFF2-40B4-BE49-F238E27FC236}">
                        <a16:creationId xmlns:a16="http://schemas.microsoft.com/office/drawing/2014/main" id="{19FC0707-3C71-419F-10E4-A6DE5D3B67D9}"/>
                      </a:ext>
                    </a:extLst>
                  </p:cNvPr>
                  <p:cNvCxnSpPr/>
                  <p:nvPr/>
                </p:nvCxnSpPr>
                <p:spPr bwMode="auto">
                  <a:xfrm>
                    <a:off x="1282885" y="3176916"/>
                    <a:ext cx="1964468" cy="0"/>
                  </a:xfrm>
                  <a:prstGeom prst="line">
                    <a:avLst/>
                  </a:prstGeom>
                  <a:grpFill/>
                  <a:ln w="12700" cap="flat" cmpd="sng" algn="ctr">
                    <a:solidFill>
                      <a:schemeClr val="tx1">
                        <a:alpha val="98000"/>
                      </a:schemeClr>
                    </a:solidFill>
                    <a:prstDash val="solid"/>
                    <a:miter lim="800000"/>
                    <a:headEnd type="none" w="med" len="med"/>
                    <a:tailEnd type="none" w="med" len="med"/>
                  </a:ln>
                  <a:effectLst/>
                </p:spPr>
              </p:cxnSp>
              <p:cxnSp>
                <p:nvCxnSpPr>
                  <p:cNvPr id="39" name="Straight Connector 38">
                    <a:extLst>
                      <a:ext uri="{FF2B5EF4-FFF2-40B4-BE49-F238E27FC236}">
                        <a16:creationId xmlns:a16="http://schemas.microsoft.com/office/drawing/2014/main" id="{A510AD06-7D23-09F1-1A80-197C3214152B}"/>
                      </a:ext>
                    </a:extLst>
                  </p:cNvPr>
                  <p:cNvCxnSpPr/>
                  <p:nvPr/>
                </p:nvCxnSpPr>
                <p:spPr bwMode="auto">
                  <a:xfrm>
                    <a:off x="1282886" y="3819020"/>
                    <a:ext cx="1964468" cy="0"/>
                  </a:xfrm>
                  <a:prstGeom prst="line">
                    <a:avLst/>
                  </a:prstGeom>
                  <a:grpFill/>
                  <a:ln w="12700" cap="flat" cmpd="sng" algn="ctr">
                    <a:solidFill>
                      <a:schemeClr val="tx1">
                        <a:alpha val="98000"/>
                      </a:schemeClr>
                    </a:solidFill>
                    <a:prstDash val="solid"/>
                    <a:miter lim="800000"/>
                    <a:headEnd type="none" w="med" len="med"/>
                    <a:tailEnd type="none" w="med" len="med"/>
                  </a:ln>
                  <a:effectLst/>
                </p:spPr>
              </p:cxnSp>
            </p:grpSp>
            <p:grpSp>
              <p:nvGrpSpPr>
                <p:cNvPr id="35" name="Group 34">
                  <a:extLst>
                    <a:ext uri="{FF2B5EF4-FFF2-40B4-BE49-F238E27FC236}">
                      <a16:creationId xmlns:a16="http://schemas.microsoft.com/office/drawing/2014/main" id="{AED4185B-EF38-B45A-0524-C37448E171D9}"/>
                    </a:ext>
                  </a:extLst>
                </p:cNvPr>
                <p:cNvGrpSpPr/>
                <p:nvPr/>
              </p:nvGrpSpPr>
              <p:grpSpPr>
                <a:xfrm rot="5400000">
                  <a:off x="1351218" y="3182026"/>
                  <a:ext cx="1848039" cy="653227"/>
                  <a:chOff x="4191000" y="1692214"/>
                  <a:chExt cx="1524000" cy="396964"/>
                </a:xfrm>
                <a:grpFill/>
              </p:grpSpPr>
              <p:cxnSp>
                <p:nvCxnSpPr>
                  <p:cNvPr id="36" name="Straight Connector 35">
                    <a:extLst>
                      <a:ext uri="{FF2B5EF4-FFF2-40B4-BE49-F238E27FC236}">
                        <a16:creationId xmlns:a16="http://schemas.microsoft.com/office/drawing/2014/main" id="{46107806-6631-8419-CC7D-6DC01FB68BE4}"/>
                      </a:ext>
                    </a:extLst>
                  </p:cNvPr>
                  <p:cNvCxnSpPr/>
                  <p:nvPr/>
                </p:nvCxnSpPr>
                <p:spPr bwMode="auto">
                  <a:xfrm>
                    <a:off x="4191000" y="1692214"/>
                    <a:ext cx="1524000" cy="0"/>
                  </a:xfrm>
                  <a:prstGeom prst="line">
                    <a:avLst/>
                  </a:prstGeom>
                  <a:grpFill/>
                  <a:ln w="12700" cap="flat" cmpd="sng" algn="ctr">
                    <a:solidFill>
                      <a:schemeClr val="tx1">
                        <a:alpha val="98000"/>
                      </a:schemeClr>
                    </a:solidFill>
                    <a:prstDash val="solid"/>
                    <a:miter lim="800000"/>
                    <a:headEnd type="none" w="med" len="med"/>
                    <a:tailEnd type="none" w="med" len="med"/>
                  </a:ln>
                  <a:effectLst/>
                </p:spPr>
              </p:cxnSp>
              <p:cxnSp>
                <p:nvCxnSpPr>
                  <p:cNvPr id="37" name="Straight Connector 36">
                    <a:extLst>
                      <a:ext uri="{FF2B5EF4-FFF2-40B4-BE49-F238E27FC236}">
                        <a16:creationId xmlns:a16="http://schemas.microsoft.com/office/drawing/2014/main" id="{F065CF95-08FA-0CAD-4A99-5B95F4B9F103}"/>
                      </a:ext>
                    </a:extLst>
                  </p:cNvPr>
                  <p:cNvCxnSpPr/>
                  <p:nvPr/>
                </p:nvCxnSpPr>
                <p:spPr bwMode="auto">
                  <a:xfrm>
                    <a:off x="4191000" y="2089178"/>
                    <a:ext cx="1524000" cy="0"/>
                  </a:xfrm>
                  <a:prstGeom prst="line">
                    <a:avLst/>
                  </a:prstGeom>
                  <a:grpFill/>
                  <a:ln w="12700" cap="flat" cmpd="sng" algn="ctr">
                    <a:solidFill>
                      <a:schemeClr val="tx1">
                        <a:alpha val="98000"/>
                      </a:schemeClr>
                    </a:solidFill>
                    <a:prstDash val="solid"/>
                    <a:miter lim="800000"/>
                    <a:headEnd type="none" w="med" len="med"/>
                    <a:tailEnd type="none" w="med" len="med"/>
                  </a:ln>
                  <a:effectLst/>
                </p:spPr>
              </p:cxnSp>
            </p:grpSp>
          </p:grpSp>
          <p:grpSp>
            <p:nvGrpSpPr>
              <p:cNvPr id="13" name="Group 12">
                <a:extLst>
                  <a:ext uri="{FF2B5EF4-FFF2-40B4-BE49-F238E27FC236}">
                    <a16:creationId xmlns:a16="http://schemas.microsoft.com/office/drawing/2014/main" id="{6DBA84BC-45F9-B351-1AAC-3F35F88B991F}"/>
                  </a:ext>
                </a:extLst>
              </p:cNvPr>
              <p:cNvGrpSpPr/>
              <p:nvPr/>
            </p:nvGrpSpPr>
            <p:grpSpPr>
              <a:xfrm>
                <a:off x="3723839" y="2487940"/>
                <a:ext cx="463196" cy="475784"/>
                <a:chOff x="1282881" y="2535079"/>
                <a:chExt cx="1964473" cy="1936433"/>
              </a:xfrm>
            </p:grpSpPr>
            <p:sp>
              <p:nvSpPr>
                <p:cNvPr id="21" name="Rectangle 20">
                  <a:extLst>
                    <a:ext uri="{FF2B5EF4-FFF2-40B4-BE49-F238E27FC236}">
                      <a16:creationId xmlns:a16="http://schemas.microsoft.com/office/drawing/2014/main" id="{85707769-A1B6-D874-30A9-17735B675257}"/>
                    </a:ext>
                  </a:extLst>
                </p:cNvPr>
                <p:cNvSpPr/>
                <p:nvPr/>
              </p:nvSpPr>
              <p:spPr bwMode="auto">
                <a:xfrm>
                  <a:off x="1282881" y="2535079"/>
                  <a:ext cx="1964467" cy="1936433"/>
                </a:xfrm>
                <a:prstGeom prst="rect">
                  <a:avLst/>
                </a:prstGeom>
                <a:solidFill>
                  <a:srgbClr val="FFC1C1"/>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ahoma" pitchFamily="34" charset="0"/>
                  </a:endParaRPr>
                </a:p>
              </p:txBody>
            </p:sp>
            <p:grpSp>
              <p:nvGrpSpPr>
                <p:cNvPr id="22" name="Group 21">
                  <a:extLst>
                    <a:ext uri="{FF2B5EF4-FFF2-40B4-BE49-F238E27FC236}">
                      <a16:creationId xmlns:a16="http://schemas.microsoft.com/office/drawing/2014/main" id="{0F157A84-2A72-1CD7-4494-0A123795BD97}"/>
                    </a:ext>
                  </a:extLst>
                </p:cNvPr>
                <p:cNvGrpSpPr/>
                <p:nvPr/>
              </p:nvGrpSpPr>
              <p:grpSpPr>
                <a:xfrm>
                  <a:off x="1282885" y="3176916"/>
                  <a:ext cx="1964469" cy="642104"/>
                  <a:chOff x="1282885" y="3176916"/>
                  <a:chExt cx="1964469" cy="642104"/>
                </a:xfrm>
              </p:grpSpPr>
              <p:cxnSp>
                <p:nvCxnSpPr>
                  <p:cNvPr id="31" name="Straight Connector 30">
                    <a:extLst>
                      <a:ext uri="{FF2B5EF4-FFF2-40B4-BE49-F238E27FC236}">
                        <a16:creationId xmlns:a16="http://schemas.microsoft.com/office/drawing/2014/main" id="{AF688607-6C11-07E9-280D-16BA09483FAC}"/>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2" name="Straight Connector 31">
                    <a:extLst>
                      <a:ext uri="{FF2B5EF4-FFF2-40B4-BE49-F238E27FC236}">
                        <a16:creationId xmlns:a16="http://schemas.microsoft.com/office/drawing/2014/main" id="{1321D467-990B-EB33-AEB9-A8B53C146DA8}"/>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26" name="Group 25">
                  <a:extLst>
                    <a:ext uri="{FF2B5EF4-FFF2-40B4-BE49-F238E27FC236}">
                      <a16:creationId xmlns:a16="http://schemas.microsoft.com/office/drawing/2014/main" id="{9145E4B2-73DF-768C-A0C2-F9DCF8154011}"/>
                    </a:ext>
                  </a:extLst>
                </p:cNvPr>
                <p:cNvGrpSpPr/>
                <p:nvPr/>
              </p:nvGrpSpPr>
              <p:grpSpPr>
                <a:xfrm rot="5400000">
                  <a:off x="1351218" y="3182026"/>
                  <a:ext cx="1848039" cy="653227"/>
                  <a:chOff x="4191000" y="1692214"/>
                  <a:chExt cx="1524000" cy="396964"/>
                </a:xfrm>
                <a:solidFill>
                  <a:srgbClr val="FF0000"/>
                </a:solidFill>
              </p:grpSpPr>
              <p:cxnSp>
                <p:nvCxnSpPr>
                  <p:cNvPr id="29" name="Straight Connector 28">
                    <a:extLst>
                      <a:ext uri="{FF2B5EF4-FFF2-40B4-BE49-F238E27FC236}">
                        <a16:creationId xmlns:a16="http://schemas.microsoft.com/office/drawing/2014/main" id="{B8EB50C2-E822-5F1D-CFCE-1B15E91D99F1}"/>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0" name="Straight Connector 29">
                    <a:extLst>
                      <a:ext uri="{FF2B5EF4-FFF2-40B4-BE49-F238E27FC236}">
                        <a16:creationId xmlns:a16="http://schemas.microsoft.com/office/drawing/2014/main" id="{9B85DB01-CC79-7D0D-B71E-CC2BF6695D8D}"/>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cxnSp>
          <p:nvCxnSpPr>
            <p:cNvPr id="287" name="Straight Arrow Connector 286">
              <a:extLst>
                <a:ext uri="{FF2B5EF4-FFF2-40B4-BE49-F238E27FC236}">
                  <a16:creationId xmlns:a16="http://schemas.microsoft.com/office/drawing/2014/main" id="{A1DDA203-DD97-5F0C-BC2A-B802FC4954C0}"/>
                </a:ext>
              </a:extLst>
            </p:cNvPr>
            <p:cNvCxnSpPr/>
            <p:nvPr/>
          </p:nvCxnSpPr>
          <p:spPr bwMode="auto">
            <a:xfrm>
              <a:off x="2270292" y="2264842"/>
              <a:ext cx="1196848" cy="14198"/>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 name="Cube 123">
              <a:extLst>
                <a:ext uri="{FF2B5EF4-FFF2-40B4-BE49-F238E27FC236}">
                  <a16:creationId xmlns:a16="http://schemas.microsoft.com/office/drawing/2014/main" id="{D43466A1-9E1D-050C-5E2B-26D6EA4153B8}"/>
                </a:ext>
              </a:extLst>
            </p:cNvPr>
            <p:cNvSpPr/>
            <p:nvPr/>
          </p:nvSpPr>
          <p:spPr bwMode="auto">
            <a:xfrm>
              <a:off x="5729688" y="1924370"/>
              <a:ext cx="681376" cy="664504"/>
            </a:xfrm>
            <a:prstGeom prst="cube">
              <a:avLst>
                <a:gd name="adj" fmla="val 78994"/>
              </a:avLst>
            </a:prstGeom>
            <a:solidFill>
              <a:srgbClr val="FF99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148" name="TextBox 147">
              <a:extLst>
                <a:ext uri="{FF2B5EF4-FFF2-40B4-BE49-F238E27FC236}">
                  <a16:creationId xmlns:a16="http://schemas.microsoft.com/office/drawing/2014/main" id="{CCD868AB-E08E-73C0-4D74-38D4147C45BE}"/>
                </a:ext>
              </a:extLst>
            </p:cNvPr>
            <p:cNvSpPr txBox="1"/>
            <p:nvPr/>
          </p:nvSpPr>
          <p:spPr>
            <a:xfrm>
              <a:off x="978653" y="1366996"/>
              <a:ext cx="1250144" cy="276999"/>
            </a:xfrm>
            <a:prstGeom prst="rect">
              <a:avLst/>
            </a:prstGeom>
            <a:noFill/>
          </p:spPr>
          <p:txBody>
            <a:bodyPr wrap="square" lIns="0" tIns="0" rIns="0" bIns="0" rtlCol="0">
              <a:spAutoFit/>
            </a:bodyPr>
            <a:lstStyle/>
            <a:p>
              <a:r>
                <a:rPr lang="en-US" dirty="0" err="1"/>
                <a:t>MobileNet</a:t>
              </a:r>
              <a:r>
                <a:rPr lang="en-US" dirty="0"/>
                <a:t> 1</a:t>
              </a:r>
            </a:p>
          </p:txBody>
        </p:sp>
        <p:cxnSp>
          <p:nvCxnSpPr>
            <p:cNvPr id="381" name="Straight Arrow Connector 380">
              <a:extLst>
                <a:ext uri="{FF2B5EF4-FFF2-40B4-BE49-F238E27FC236}">
                  <a16:creationId xmlns:a16="http://schemas.microsoft.com/office/drawing/2014/main" id="{AF7CB268-84E0-36F0-24AF-EB6BAD49C576}"/>
                </a:ext>
              </a:extLst>
            </p:cNvPr>
            <p:cNvCxnSpPr/>
            <p:nvPr/>
          </p:nvCxnSpPr>
          <p:spPr bwMode="auto">
            <a:xfrm>
              <a:off x="4469554" y="2247139"/>
              <a:ext cx="1196848" cy="14198"/>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2" name="Straight Arrow Connector 381">
              <a:extLst>
                <a:ext uri="{FF2B5EF4-FFF2-40B4-BE49-F238E27FC236}">
                  <a16:creationId xmlns:a16="http://schemas.microsoft.com/office/drawing/2014/main" id="{CA8557F5-3DCF-15FD-44ED-40AE96249329}"/>
                </a:ext>
              </a:extLst>
            </p:cNvPr>
            <p:cNvCxnSpPr/>
            <p:nvPr/>
          </p:nvCxnSpPr>
          <p:spPr bwMode="auto">
            <a:xfrm flipV="1">
              <a:off x="6557624" y="2270009"/>
              <a:ext cx="1512932" cy="9031"/>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00" name="Group 399">
            <a:extLst>
              <a:ext uri="{FF2B5EF4-FFF2-40B4-BE49-F238E27FC236}">
                <a16:creationId xmlns:a16="http://schemas.microsoft.com/office/drawing/2014/main" id="{BBBBA5F3-377C-CC83-3F20-AA9B424593D3}"/>
              </a:ext>
            </a:extLst>
          </p:cNvPr>
          <p:cNvGrpSpPr/>
          <p:nvPr/>
        </p:nvGrpSpPr>
        <p:grpSpPr>
          <a:xfrm>
            <a:off x="985345" y="2720823"/>
            <a:ext cx="7244022" cy="2086693"/>
            <a:chOff x="949989" y="2953350"/>
            <a:chExt cx="7244022" cy="2086693"/>
          </a:xfrm>
        </p:grpSpPr>
        <p:cxnSp>
          <p:nvCxnSpPr>
            <p:cNvPr id="95" name="Straight Arrow Connector 94">
              <a:extLst>
                <a:ext uri="{FF2B5EF4-FFF2-40B4-BE49-F238E27FC236}">
                  <a16:creationId xmlns:a16="http://schemas.microsoft.com/office/drawing/2014/main" id="{DE09B594-6D71-757A-598E-CC2C46A52EA8}"/>
                </a:ext>
              </a:extLst>
            </p:cNvPr>
            <p:cNvCxnSpPr/>
            <p:nvPr/>
          </p:nvCxnSpPr>
          <p:spPr bwMode="auto">
            <a:xfrm>
              <a:off x="2646171" y="3314607"/>
              <a:ext cx="5013187" cy="0"/>
            </a:xfrm>
            <a:prstGeom prst="straightConnector1">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2" name="Straight Arrow Connector 291">
              <a:extLst>
                <a:ext uri="{FF2B5EF4-FFF2-40B4-BE49-F238E27FC236}">
                  <a16:creationId xmlns:a16="http://schemas.microsoft.com/office/drawing/2014/main" id="{5B8F842A-E544-C982-6411-F797ED3003E6}"/>
                </a:ext>
              </a:extLst>
            </p:cNvPr>
            <p:cNvCxnSpPr/>
            <p:nvPr/>
          </p:nvCxnSpPr>
          <p:spPr bwMode="auto">
            <a:xfrm>
              <a:off x="7648329" y="3324574"/>
              <a:ext cx="0" cy="650135"/>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0" name="Cube 139">
              <a:extLst>
                <a:ext uri="{FF2B5EF4-FFF2-40B4-BE49-F238E27FC236}">
                  <a16:creationId xmlns:a16="http://schemas.microsoft.com/office/drawing/2014/main" id="{6969A200-7AE8-0B83-689F-CA006E0A8324}"/>
                </a:ext>
              </a:extLst>
            </p:cNvPr>
            <p:cNvSpPr/>
            <p:nvPr/>
          </p:nvSpPr>
          <p:spPr bwMode="auto">
            <a:xfrm>
              <a:off x="3016443" y="3659640"/>
              <a:ext cx="681376" cy="664504"/>
            </a:xfrm>
            <a:prstGeom prst="cube">
              <a:avLst>
                <a:gd name="adj" fmla="val 78994"/>
              </a:avLst>
            </a:prstGeom>
            <a:solidFill>
              <a:schemeClr val="bg1">
                <a:lumMod val="75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grpSp>
          <p:nvGrpSpPr>
            <p:cNvPr id="169" name="Group 168">
              <a:extLst>
                <a:ext uri="{FF2B5EF4-FFF2-40B4-BE49-F238E27FC236}">
                  <a16:creationId xmlns:a16="http://schemas.microsoft.com/office/drawing/2014/main" id="{8E40813F-0E8B-9A15-47A3-0C47B2CDEE3C}"/>
                </a:ext>
              </a:extLst>
            </p:cNvPr>
            <p:cNvGrpSpPr/>
            <p:nvPr/>
          </p:nvGrpSpPr>
          <p:grpSpPr>
            <a:xfrm>
              <a:off x="949989" y="3427854"/>
              <a:ext cx="1113935" cy="1142767"/>
              <a:chOff x="1460672" y="1916128"/>
              <a:chExt cx="2276597" cy="2298699"/>
            </a:xfrm>
          </p:grpSpPr>
          <p:grpSp>
            <p:nvGrpSpPr>
              <p:cNvPr id="182" name="Group 181">
                <a:extLst>
                  <a:ext uri="{FF2B5EF4-FFF2-40B4-BE49-F238E27FC236}">
                    <a16:creationId xmlns:a16="http://schemas.microsoft.com/office/drawing/2014/main" id="{C210D263-E903-8FD2-670D-85888CCDFA62}"/>
                  </a:ext>
                </a:extLst>
              </p:cNvPr>
              <p:cNvGrpSpPr/>
              <p:nvPr/>
            </p:nvGrpSpPr>
            <p:grpSpPr>
              <a:xfrm>
                <a:off x="1772800" y="1916128"/>
                <a:ext cx="1964469" cy="1936433"/>
                <a:chOff x="1282885" y="2540415"/>
                <a:chExt cx="1964469" cy="1936433"/>
              </a:xfrm>
              <a:solidFill>
                <a:srgbClr val="0070C0"/>
              </a:solidFill>
            </p:grpSpPr>
            <p:sp>
              <p:nvSpPr>
                <p:cNvPr id="337" name="Rectangle 336">
                  <a:extLst>
                    <a:ext uri="{FF2B5EF4-FFF2-40B4-BE49-F238E27FC236}">
                      <a16:creationId xmlns:a16="http://schemas.microsoft.com/office/drawing/2014/main" id="{38985E1E-9700-EE89-0CC8-DF35C05D1A86}"/>
                    </a:ext>
                  </a:extLst>
                </p:cNvPr>
                <p:cNvSpPr/>
                <p:nvPr/>
              </p:nvSpPr>
              <p:spPr bwMode="auto">
                <a:xfrm>
                  <a:off x="1282886" y="2540415"/>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338" name="Group 337">
                  <a:extLst>
                    <a:ext uri="{FF2B5EF4-FFF2-40B4-BE49-F238E27FC236}">
                      <a16:creationId xmlns:a16="http://schemas.microsoft.com/office/drawing/2014/main" id="{BBEFA70D-E6A7-D059-7804-32DDB0A5242C}"/>
                    </a:ext>
                  </a:extLst>
                </p:cNvPr>
                <p:cNvGrpSpPr/>
                <p:nvPr/>
              </p:nvGrpSpPr>
              <p:grpSpPr>
                <a:xfrm>
                  <a:off x="1282885" y="2855864"/>
                  <a:ext cx="1964469" cy="1284208"/>
                  <a:chOff x="1282885" y="2855864"/>
                  <a:chExt cx="1964469" cy="1284208"/>
                </a:xfrm>
                <a:grpFill/>
              </p:grpSpPr>
              <p:cxnSp>
                <p:nvCxnSpPr>
                  <p:cNvPr id="345" name="Straight Connector 344">
                    <a:extLst>
                      <a:ext uri="{FF2B5EF4-FFF2-40B4-BE49-F238E27FC236}">
                        <a16:creationId xmlns:a16="http://schemas.microsoft.com/office/drawing/2014/main" id="{24B53782-B0ED-663C-00DE-B4F247D3B1E7}"/>
                      </a:ext>
                    </a:extLst>
                  </p:cNvPr>
                  <p:cNvCxnSpPr/>
                  <p:nvPr/>
                </p:nvCxnSpPr>
                <p:spPr bwMode="auto">
                  <a:xfrm>
                    <a:off x="1282886" y="2855864"/>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46" name="Straight Connector 345">
                    <a:extLst>
                      <a:ext uri="{FF2B5EF4-FFF2-40B4-BE49-F238E27FC236}">
                        <a16:creationId xmlns:a16="http://schemas.microsoft.com/office/drawing/2014/main" id="{B1A777A5-4997-910E-6DEC-67C689061915}"/>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47" name="Straight Connector 346">
                    <a:extLst>
                      <a:ext uri="{FF2B5EF4-FFF2-40B4-BE49-F238E27FC236}">
                        <a16:creationId xmlns:a16="http://schemas.microsoft.com/office/drawing/2014/main" id="{20DFE690-C035-FACD-D725-EECD5808EC4E}"/>
                      </a:ext>
                    </a:extLst>
                  </p:cNvPr>
                  <p:cNvCxnSpPr/>
                  <p:nvPr/>
                </p:nvCxnSpPr>
                <p:spPr bwMode="auto">
                  <a:xfrm>
                    <a:off x="1282886" y="3497968"/>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48" name="Straight Connector 347">
                    <a:extLst>
                      <a:ext uri="{FF2B5EF4-FFF2-40B4-BE49-F238E27FC236}">
                        <a16:creationId xmlns:a16="http://schemas.microsoft.com/office/drawing/2014/main" id="{5B49F878-800A-1E0D-E545-DC4A009742EE}"/>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49" name="Straight Connector 348">
                    <a:extLst>
                      <a:ext uri="{FF2B5EF4-FFF2-40B4-BE49-F238E27FC236}">
                        <a16:creationId xmlns:a16="http://schemas.microsoft.com/office/drawing/2014/main" id="{85D1D3DD-44FF-7959-EEB9-63B730443D25}"/>
                      </a:ext>
                    </a:extLst>
                  </p:cNvPr>
                  <p:cNvCxnSpPr/>
                  <p:nvPr/>
                </p:nvCxnSpPr>
                <p:spPr bwMode="auto">
                  <a:xfrm>
                    <a:off x="1282886" y="4140072"/>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339" name="Group 338">
                  <a:extLst>
                    <a:ext uri="{FF2B5EF4-FFF2-40B4-BE49-F238E27FC236}">
                      <a16:creationId xmlns:a16="http://schemas.microsoft.com/office/drawing/2014/main" id="{921624AA-895C-C53B-FC0C-BF920A4C41EE}"/>
                    </a:ext>
                  </a:extLst>
                </p:cNvPr>
                <p:cNvGrpSpPr/>
                <p:nvPr/>
              </p:nvGrpSpPr>
              <p:grpSpPr>
                <a:xfrm rot="5400000">
                  <a:off x="1351219" y="2855410"/>
                  <a:ext cx="1848039" cy="1306457"/>
                  <a:chOff x="4191000" y="1493731"/>
                  <a:chExt cx="1524000" cy="793930"/>
                </a:xfrm>
                <a:grpFill/>
              </p:grpSpPr>
              <p:cxnSp>
                <p:nvCxnSpPr>
                  <p:cNvPr id="340" name="Straight Connector 339">
                    <a:extLst>
                      <a:ext uri="{FF2B5EF4-FFF2-40B4-BE49-F238E27FC236}">
                        <a16:creationId xmlns:a16="http://schemas.microsoft.com/office/drawing/2014/main" id="{AAAE76A9-5299-7A33-0158-09C70C4CB5C4}"/>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41" name="Straight Connector 340">
                    <a:extLst>
                      <a:ext uri="{FF2B5EF4-FFF2-40B4-BE49-F238E27FC236}">
                        <a16:creationId xmlns:a16="http://schemas.microsoft.com/office/drawing/2014/main" id="{A376DABB-D96A-EA2C-9058-0A228DD0C48D}"/>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42" name="Straight Connector 341">
                    <a:extLst>
                      <a:ext uri="{FF2B5EF4-FFF2-40B4-BE49-F238E27FC236}">
                        <a16:creationId xmlns:a16="http://schemas.microsoft.com/office/drawing/2014/main" id="{59CD951C-A915-E12B-2AFD-7123624F8A9B}"/>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43" name="Straight Connector 342">
                    <a:extLst>
                      <a:ext uri="{FF2B5EF4-FFF2-40B4-BE49-F238E27FC236}">
                        <a16:creationId xmlns:a16="http://schemas.microsoft.com/office/drawing/2014/main" id="{2F8FDBFB-B98D-0851-9483-24D03455C036}"/>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44" name="Straight Connector 343">
                    <a:extLst>
                      <a:ext uri="{FF2B5EF4-FFF2-40B4-BE49-F238E27FC236}">
                        <a16:creationId xmlns:a16="http://schemas.microsoft.com/office/drawing/2014/main" id="{707A603B-F785-A94C-E3E2-9059FB5FF477}"/>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223" name="Group 222">
                <a:extLst>
                  <a:ext uri="{FF2B5EF4-FFF2-40B4-BE49-F238E27FC236}">
                    <a16:creationId xmlns:a16="http://schemas.microsoft.com/office/drawing/2014/main" id="{69505623-6DD8-4AB5-5A44-3210B6C5E806}"/>
                  </a:ext>
                </a:extLst>
              </p:cNvPr>
              <p:cNvGrpSpPr/>
              <p:nvPr/>
            </p:nvGrpSpPr>
            <p:grpSpPr>
              <a:xfrm>
                <a:off x="1776377" y="1935877"/>
                <a:ext cx="1000080" cy="911848"/>
                <a:chOff x="1282885" y="2584620"/>
                <a:chExt cx="1964469" cy="1848039"/>
              </a:xfrm>
            </p:grpSpPr>
            <p:grpSp>
              <p:nvGrpSpPr>
                <p:cNvPr id="331" name="Group 330">
                  <a:extLst>
                    <a:ext uri="{FF2B5EF4-FFF2-40B4-BE49-F238E27FC236}">
                      <a16:creationId xmlns:a16="http://schemas.microsoft.com/office/drawing/2014/main" id="{6F3A6881-5B80-1E7F-3F16-19C750786359}"/>
                    </a:ext>
                  </a:extLst>
                </p:cNvPr>
                <p:cNvGrpSpPr/>
                <p:nvPr/>
              </p:nvGrpSpPr>
              <p:grpSpPr>
                <a:xfrm>
                  <a:off x="1282885" y="3176916"/>
                  <a:ext cx="1964469" cy="642104"/>
                  <a:chOff x="1282885" y="3176916"/>
                  <a:chExt cx="1964469" cy="642104"/>
                </a:xfrm>
              </p:grpSpPr>
              <p:cxnSp>
                <p:nvCxnSpPr>
                  <p:cNvPr id="335" name="Straight Connector 334">
                    <a:extLst>
                      <a:ext uri="{FF2B5EF4-FFF2-40B4-BE49-F238E27FC236}">
                        <a16:creationId xmlns:a16="http://schemas.microsoft.com/office/drawing/2014/main" id="{1A494C8E-833E-39A4-ECEB-47CC31E334FF}"/>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36" name="Straight Connector 335">
                    <a:extLst>
                      <a:ext uri="{FF2B5EF4-FFF2-40B4-BE49-F238E27FC236}">
                        <a16:creationId xmlns:a16="http://schemas.microsoft.com/office/drawing/2014/main" id="{01C2AE66-DDB5-F4ED-9309-DD4D2EA6357C}"/>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332" name="Group 331">
                  <a:extLst>
                    <a:ext uri="{FF2B5EF4-FFF2-40B4-BE49-F238E27FC236}">
                      <a16:creationId xmlns:a16="http://schemas.microsoft.com/office/drawing/2014/main" id="{DA524AFB-8467-0D2E-A3C2-B1DB18F4F152}"/>
                    </a:ext>
                  </a:extLst>
                </p:cNvPr>
                <p:cNvGrpSpPr/>
                <p:nvPr/>
              </p:nvGrpSpPr>
              <p:grpSpPr>
                <a:xfrm rot="5400000">
                  <a:off x="1351218" y="3182026"/>
                  <a:ext cx="1848039" cy="653227"/>
                  <a:chOff x="4191000" y="1692214"/>
                  <a:chExt cx="1524000" cy="396964"/>
                </a:xfrm>
                <a:solidFill>
                  <a:srgbClr val="FF0000"/>
                </a:solidFill>
              </p:grpSpPr>
              <p:cxnSp>
                <p:nvCxnSpPr>
                  <p:cNvPr id="333" name="Straight Connector 332">
                    <a:extLst>
                      <a:ext uri="{FF2B5EF4-FFF2-40B4-BE49-F238E27FC236}">
                        <a16:creationId xmlns:a16="http://schemas.microsoft.com/office/drawing/2014/main" id="{AC19164B-C5C0-4F45-16C4-5851B1212043}"/>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34" name="Straight Connector 333">
                    <a:extLst>
                      <a:ext uri="{FF2B5EF4-FFF2-40B4-BE49-F238E27FC236}">
                        <a16:creationId xmlns:a16="http://schemas.microsoft.com/office/drawing/2014/main" id="{E53B7410-047C-3540-9961-BEC90998AC70}"/>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234" name="Group 233">
                <a:extLst>
                  <a:ext uri="{FF2B5EF4-FFF2-40B4-BE49-F238E27FC236}">
                    <a16:creationId xmlns:a16="http://schemas.microsoft.com/office/drawing/2014/main" id="{658B6D8B-1A29-9F33-DBEF-AD0413F53C3E}"/>
                  </a:ext>
                </a:extLst>
              </p:cNvPr>
              <p:cNvGrpSpPr/>
              <p:nvPr/>
            </p:nvGrpSpPr>
            <p:grpSpPr>
              <a:xfrm>
                <a:off x="1619616" y="2097261"/>
                <a:ext cx="1964469" cy="1936433"/>
                <a:chOff x="1282885" y="2540415"/>
                <a:chExt cx="1964469" cy="1936433"/>
              </a:xfrm>
              <a:solidFill>
                <a:srgbClr val="00B050"/>
              </a:solidFill>
            </p:grpSpPr>
            <p:sp>
              <p:nvSpPr>
                <p:cNvPr id="318" name="Rectangle 317">
                  <a:extLst>
                    <a:ext uri="{FF2B5EF4-FFF2-40B4-BE49-F238E27FC236}">
                      <a16:creationId xmlns:a16="http://schemas.microsoft.com/office/drawing/2014/main" id="{278199F8-A9FD-3485-62D6-1CE2DBE33DE6}"/>
                    </a:ext>
                  </a:extLst>
                </p:cNvPr>
                <p:cNvSpPr/>
                <p:nvPr/>
              </p:nvSpPr>
              <p:spPr bwMode="auto">
                <a:xfrm>
                  <a:off x="1282886" y="2540415"/>
                  <a:ext cx="1964468" cy="1936433"/>
                </a:xfrm>
                <a:prstGeom prst="rect">
                  <a:avLst/>
                </a:prstGeom>
                <a:grp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319" name="Group 318">
                  <a:extLst>
                    <a:ext uri="{FF2B5EF4-FFF2-40B4-BE49-F238E27FC236}">
                      <a16:creationId xmlns:a16="http://schemas.microsoft.com/office/drawing/2014/main" id="{D9D40184-8B97-6F79-9C29-589FBD0441F4}"/>
                    </a:ext>
                  </a:extLst>
                </p:cNvPr>
                <p:cNvGrpSpPr/>
                <p:nvPr/>
              </p:nvGrpSpPr>
              <p:grpSpPr>
                <a:xfrm>
                  <a:off x="1282885" y="2855864"/>
                  <a:ext cx="1964469" cy="1284208"/>
                  <a:chOff x="1282885" y="2855864"/>
                  <a:chExt cx="1964469" cy="1284208"/>
                </a:xfrm>
                <a:grpFill/>
              </p:grpSpPr>
              <p:cxnSp>
                <p:nvCxnSpPr>
                  <p:cNvPr id="326" name="Straight Connector 325">
                    <a:extLst>
                      <a:ext uri="{FF2B5EF4-FFF2-40B4-BE49-F238E27FC236}">
                        <a16:creationId xmlns:a16="http://schemas.microsoft.com/office/drawing/2014/main" id="{C83E065C-00A6-19A0-95E8-3E9161BDF195}"/>
                      </a:ext>
                    </a:extLst>
                  </p:cNvPr>
                  <p:cNvCxnSpPr/>
                  <p:nvPr/>
                </p:nvCxnSpPr>
                <p:spPr bwMode="auto">
                  <a:xfrm>
                    <a:off x="1282886" y="2855864"/>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27" name="Straight Connector 326">
                    <a:extLst>
                      <a:ext uri="{FF2B5EF4-FFF2-40B4-BE49-F238E27FC236}">
                        <a16:creationId xmlns:a16="http://schemas.microsoft.com/office/drawing/2014/main" id="{192D6AE3-A681-1CEE-CAD6-B1E226B07CF8}"/>
                      </a:ext>
                    </a:extLst>
                  </p:cNvPr>
                  <p:cNvCxnSpPr/>
                  <p:nvPr/>
                </p:nvCxnSpPr>
                <p:spPr bwMode="auto">
                  <a:xfrm>
                    <a:off x="1282885" y="3176916"/>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28" name="Straight Connector 327">
                    <a:extLst>
                      <a:ext uri="{FF2B5EF4-FFF2-40B4-BE49-F238E27FC236}">
                        <a16:creationId xmlns:a16="http://schemas.microsoft.com/office/drawing/2014/main" id="{E9C8ADC9-8882-2979-07A2-4E5E99442C2D}"/>
                      </a:ext>
                    </a:extLst>
                  </p:cNvPr>
                  <p:cNvCxnSpPr/>
                  <p:nvPr/>
                </p:nvCxnSpPr>
                <p:spPr bwMode="auto">
                  <a:xfrm>
                    <a:off x="1282886" y="3497968"/>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29" name="Straight Connector 328">
                    <a:extLst>
                      <a:ext uri="{FF2B5EF4-FFF2-40B4-BE49-F238E27FC236}">
                        <a16:creationId xmlns:a16="http://schemas.microsoft.com/office/drawing/2014/main" id="{E131333C-6177-75F5-2E5E-BB35380D651C}"/>
                      </a:ext>
                    </a:extLst>
                  </p:cNvPr>
                  <p:cNvCxnSpPr/>
                  <p:nvPr/>
                </p:nvCxnSpPr>
                <p:spPr bwMode="auto">
                  <a:xfrm>
                    <a:off x="1282886" y="3819020"/>
                    <a:ext cx="1964468"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30" name="Straight Connector 329">
                    <a:extLst>
                      <a:ext uri="{FF2B5EF4-FFF2-40B4-BE49-F238E27FC236}">
                        <a16:creationId xmlns:a16="http://schemas.microsoft.com/office/drawing/2014/main" id="{C515ADBD-6710-901A-B055-0A7340DF5E9E}"/>
                      </a:ext>
                    </a:extLst>
                  </p:cNvPr>
                  <p:cNvCxnSpPr/>
                  <p:nvPr/>
                </p:nvCxnSpPr>
                <p:spPr bwMode="auto">
                  <a:xfrm>
                    <a:off x="1282886" y="4140072"/>
                    <a:ext cx="1964468" cy="0"/>
                  </a:xfrm>
                  <a:prstGeom prst="line">
                    <a:avLst/>
                  </a:prstGeom>
                  <a:grpFill/>
                  <a:ln w="12700" cap="flat" cmpd="sng" algn="ctr">
                    <a:solidFill>
                      <a:schemeClr val="tx1"/>
                    </a:solidFill>
                    <a:prstDash val="solid"/>
                    <a:miter lim="800000"/>
                    <a:headEnd type="none" w="med" len="med"/>
                    <a:tailEnd type="none" w="med" len="med"/>
                  </a:ln>
                  <a:effectLst/>
                </p:spPr>
              </p:cxnSp>
            </p:grpSp>
            <p:grpSp>
              <p:nvGrpSpPr>
                <p:cNvPr id="320" name="Group 319">
                  <a:extLst>
                    <a:ext uri="{FF2B5EF4-FFF2-40B4-BE49-F238E27FC236}">
                      <a16:creationId xmlns:a16="http://schemas.microsoft.com/office/drawing/2014/main" id="{C0094448-24F9-D20A-1482-2FBE7E44A946}"/>
                    </a:ext>
                  </a:extLst>
                </p:cNvPr>
                <p:cNvGrpSpPr/>
                <p:nvPr/>
              </p:nvGrpSpPr>
              <p:grpSpPr>
                <a:xfrm rot="5400000">
                  <a:off x="1351219" y="2855410"/>
                  <a:ext cx="1848039" cy="1306457"/>
                  <a:chOff x="4191000" y="1493731"/>
                  <a:chExt cx="1524000" cy="793930"/>
                </a:xfrm>
                <a:grpFill/>
              </p:grpSpPr>
              <p:cxnSp>
                <p:nvCxnSpPr>
                  <p:cNvPr id="321" name="Straight Connector 320">
                    <a:extLst>
                      <a:ext uri="{FF2B5EF4-FFF2-40B4-BE49-F238E27FC236}">
                        <a16:creationId xmlns:a16="http://schemas.microsoft.com/office/drawing/2014/main" id="{272B2B01-3665-C6C4-2EC9-48E604A07E4D}"/>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22" name="Straight Connector 321">
                    <a:extLst>
                      <a:ext uri="{FF2B5EF4-FFF2-40B4-BE49-F238E27FC236}">
                        <a16:creationId xmlns:a16="http://schemas.microsoft.com/office/drawing/2014/main" id="{D41746D5-3D07-DFD7-0A0B-E96C0A5DE596}"/>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23" name="Straight Connector 322">
                    <a:extLst>
                      <a:ext uri="{FF2B5EF4-FFF2-40B4-BE49-F238E27FC236}">
                        <a16:creationId xmlns:a16="http://schemas.microsoft.com/office/drawing/2014/main" id="{552BF073-1340-7DFC-169E-44853B94BB29}"/>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24" name="Straight Connector 323">
                    <a:extLst>
                      <a:ext uri="{FF2B5EF4-FFF2-40B4-BE49-F238E27FC236}">
                        <a16:creationId xmlns:a16="http://schemas.microsoft.com/office/drawing/2014/main" id="{D30400ED-482E-25F7-7A7E-AFD3183DE7CB}"/>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25" name="Straight Connector 324">
                    <a:extLst>
                      <a:ext uri="{FF2B5EF4-FFF2-40B4-BE49-F238E27FC236}">
                        <a16:creationId xmlns:a16="http://schemas.microsoft.com/office/drawing/2014/main" id="{6C789516-F22F-D111-48B1-6CBEE6A63EFD}"/>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278" name="Group 277">
                <a:extLst>
                  <a:ext uri="{FF2B5EF4-FFF2-40B4-BE49-F238E27FC236}">
                    <a16:creationId xmlns:a16="http://schemas.microsoft.com/office/drawing/2014/main" id="{0D101C9D-26D4-7686-0B31-28580C939547}"/>
                  </a:ext>
                </a:extLst>
              </p:cNvPr>
              <p:cNvGrpSpPr/>
              <p:nvPr/>
            </p:nvGrpSpPr>
            <p:grpSpPr>
              <a:xfrm>
                <a:off x="1611887" y="2104287"/>
                <a:ext cx="1000080" cy="911848"/>
                <a:chOff x="1282885" y="2584620"/>
                <a:chExt cx="1964469" cy="1848039"/>
              </a:xfrm>
            </p:grpSpPr>
            <p:grpSp>
              <p:nvGrpSpPr>
                <p:cNvPr id="312" name="Group 311">
                  <a:extLst>
                    <a:ext uri="{FF2B5EF4-FFF2-40B4-BE49-F238E27FC236}">
                      <a16:creationId xmlns:a16="http://schemas.microsoft.com/office/drawing/2014/main" id="{EA894DB7-9B37-FFD5-B755-C774613BD957}"/>
                    </a:ext>
                  </a:extLst>
                </p:cNvPr>
                <p:cNvGrpSpPr/>
                <p:nvPr/>
              </p:nvGrpSpPr>
              <p:grpSpPr>
                <a:xfrm>
                  <a:off x="1282885" y="3176916"/>
                  <a:ext cx="1964469" cy="642104"/>
                  <a:chOff x="1282885" y="3176916"/>
                  <a:chExt cx="1964469" cy="642104"/>
                </a:xfrm>
              </p:grpSpPr>
              <p:cxnSp>
                <p:nvCxnSpPr>
                  <p:cNvPr id="316" name="Straight Connector 315">
                    <a:extLst>
                      <a:ext uri="{FF2B5EF4-FFF2-40B4-BE49-F238E27FC236}">
                        <a16:creationId xmlns:a16="http://schemas.microsoft.com/office/drawing/2014/main" id="{78A02F5A-9DBB-DD22-92E9-742B5C99CB0B}"/>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7" name="Straight Connector 316">
                    <a:extLst>
                      <a:ext uri="{FF2B5EF4-FFF2-40B4-BE49-F238E27FC236}">
                        <a16:creationId xmlns:a16="http://schemas.microsoft.com/office/drawing/2014/main" id="{5ECACB8C-92BB-18DE-7585-4AB2C3229C54}"/>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313" name="Group 312">
                  <a:extLst>
                    <a:ext uri="{FF2B5EF4-FFF2-40B4-BE49-F238E27FC236}">
                      <a16:creationId xmlns:a16="http://schemas.microsoft.com/office/drawing/2014/main" id="{70FD7D3A-A2CA-6CF5-BD9E-B4E5BFB3E28D}"/>
                    </a:ext>
                  </a:extLst>
                </p:cNvPr>
                <p:cNvGrpSpPr/>
                <p:nvPr/>
              </p:nvGrpSpPr>
              <p:grpSpPr>
                <a:xfrm rot="5400000">
                  <a:off x="1351218" y="3182026"/>
                  <a:ext cx="1848039" cy="653227"/>
                  <a:chOff x="4191000" y="1692214"/>
                  <a:chExt cx="1524000" cy="396964"/>
                </a:xfrm>
                <a:solidFill>
                  <a:srgbClr val="FF0000"/>
                </a:solidFill>
              </p:grpSpPr>
              <p:cxnSp>
                <p:nvCxnSpPr>
                  <p:cNvPr id="314" name="Straight Connector 313">
                    <a:extLst>
                      <a:ext uri="{FF2B5EF4-FFF2-40B4-BE49-F238E27FC236}">
                        <a16:creationId xmlns:a16="http://schemas.microsoft.com/office/drawing/2014/main" id="{2F774EEE-7D07-C27D-B1F6-7DE86C9A1E9E}"/>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15" name="Straight Connector 314">
                    <a:extLst>
                      <a:ext uri="{FF2B5EF4-FFF2-40B4-BE49-F238E27FC236}">
                        <a16:creationId xmlns:a16="http://schemas.microsoft.com/office/drawing/2014/main" id="{F90E041A-09B2-2660-510C-4D9099DD4C74}"/>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280" name="Group 279">
                <a:extLst>
                  <a:ext uri="{FF2B5EF4-FFF2-40B4-BE49-F238E27FC236}">
                    <a16:creationId xmlns:a16="http://schemas.microsoft.com/office/drawing/2014/main" id="{BC65F967-DBEF-789C-4436-E67FA159F796}"/>
                  </a:ext>
                </a:extLst>
              </p:cNvPr>
              <p:cNvGrpSpPr/>
              <p:nvPr/>
            </p:nvGrpSpPr>
            <p:grpSpPr>
              <a:xfrm>
                <a:off x="1466432" y="2278394"/>
                <a:ext cx="1964469" cy="1936433"/>
                <a:chOff x="1282885" y="2540415"/>
                <a:chExt cx="1964469" cy="1936433"/>
              </a:xfrm>
            </p:grpSpPr>
            <p:sp>
              <p:nvSpPr>
                <p:cNvPr id="295" name="Rectangle 294">
                  <a:extLst>
                    <a:ext uri="{FF2B5EF4-FFF2-40B4-BE49-F238E27FC236}">
                      <a16:creationId xmlns:a16="http://schemas.microsoft.com/office/drawing/2014/main" id="{46757D8B-2932-4F9A-6061-E5E11F5D5F87}"/>
                    </a:ext>
                  </a:extLst>
                </p:cNvPr>
                <p:cNvSpPr/>
                <p:nvPr/>
              </p:nvSpPr>
              <p:spPr bwMode="auto">
                <a:xfrm>
                  <a:off x="1282886" y="2540415"/>
                  <a:ext cx="1964468" cy="1936433"/>
                </a:xfrm>
                <a:prstGeom prst="rect">
                  <a:avLst/>
                </a:prstGeom>
                <a:solidFill>
                  <a:srgbClr val="FF0000"/>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ahoma" pitchFamily="34" charset="0"/>
                  </a:endParaRPr>
                </a:p>
              </p:txBody>
            </p:sp>
            <p:grpSp>
              <p:nvGrpSpPr>
                <p:cNvPr id="297" name="Group 296">
                  <a:extLst>
                    <a:ext uri="{FF2B5EF4-FFF2-40B4-BE49-F238E27FC236}">
                      <a16:creationId xmlns:a16="http://schemas.microsoft.com/office/drawing/2014/main" id="{76760369-3475-57A8-C790-BAF5B07EF28F}"/>
                    </a:ext>
                  </a:extLst>
                </p:cNvPr>
                <p:cNvGrpSpPr/>
                <p:nvPr/>
              </p:nvGrpSpPr>
              <p:grpSpPr>
                <a:xfrm>
                  <a:off x="1282885" y="2855864"/>
                  <a:ext cx="1964469" cy="1284208"/>
                  <a:chOff x="1282885" y="2855864"/>
                  <a:chExt cx="1964469" cy="1284208"/>
                </a:xfrm>
              </p:grpSpPr>
              <p:cxnSp>
                <p:nvCxnSpPr>
                  <p:cNvPr id="307" name="Straight Connector 306">
                    <a:extLst>
                      <a:ext uri="{FF2B5EF4-FFF2-40B4-BE49-F238E27FC236}">
                        <a16:creationId xmlns:a16="http://schemas.microsoft.com/office/drawing/2014/main" id="{E3923FD7-68D1-4661-0AD1-CDF633C48071}"/>
                      </a:ext>
                    </a:extLst>
                  </p:cNvPr>
                  <p:cNvCxnSpPr/>
                  <p:nvPr/>
                </p:nvCxnSpPr>
                <p:spPr bwMode="auto">
                  <a:xfrm>
                    <a:off x="1282886" y="2855864"/>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8" name="Straight Connector 307">
                    <a:extLst>
                      <a:ext uri="{FF2B5EF4-FFF2-40B4-BE49-F238E27FC236}">
                        <a16:creationId xmlns:a16="http://schemas.microsoft.com/office/drawing/2014/main" id="{E1C6E730-6E83-8F4A-3CB5-D6C25E9FD4C6}"/>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09" name="Straight Connector 308">
                    <a:extLst>
                      <a:ext uri="{FF2B5EF4-FFF2-40B4-BE49-F238E27FC236}">
                        <a16:creationId xmlns:a16="http://schemas.microsoft.com/office/drawing/2014/main" id="{34D9D9FC-DDE8-E3C1-2772-105D400AD290}"/>
                      </a:ext>
                    </a:extLst>
                  </p:cNvPr>
                  <p:cNvCxnSpPr/>
                  <p:nvPr/>
                </p:nvCxnSpPr>
                <p:spPr bwMode="auto">
                  <a:xfrm>
                    <a:off x="1282886" y="3497968"/>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0" name="Straight Connector 309">
                    <a:extLst>
                      <a:ext uri="{FF2B5EF4-FFF2-40B4-BE49-F238E27FC236}">
                        <a16:creationId xmlns:a16="http://schemas.microsoft.com/office/drawing/2014/main" id="{A0E8DB61-7EA9-CE93-B294-43ADB2CFEE90}"/>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11" name="Straight Connector 310">
                    <a:extLst>
                      <a:ext uri="{FF2B5EF4-FFF2-40B4-BE49-F238E27FC236}">
                        <a16:creationId xmlns:a16="http://schemas.microsoft.com/office/drawing/2014/main" id="{2F720ECA-C26E-259F-5469-2E463A1AFFF2}"/>
                      </a:ext>
                    </a:extLst>
                  </p:cNvPr>
                  <p:cNvCxnSpPr/>
                  <p:nvPr/>
                </p:nvCxnSpPr>
                <p:spPr bwMode="auto">
                  <a:xfrm>
                    <a:off x="1282886" y="4140072"/>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299" name="Group 298">
                  <a:extLst>
                    <a:ext uri="{FF2B5EF4-FFF2-40B4-BE49-F238E27FC236}">
                      <a16:creationId xmlns:a16="http://schemas.microsoft.com/office/drawing/2014/main" id="{EBAFFF9C-2BD9-5C4F-C311-CC0947C97119}"/>
                    </a:ext>
                  </a:extLst>
                </p:cNvPr>
                <p:cNvGrpSpPr/>
                <p:nvPr/>
              </p:nvGrpSpPr>
              <p:grpSpPr>
                <a:xfrm rot="5400000">
                  <a:off x="1351219" y="2855410"/>
                  <a:ext cx="1848039" cy="1306457"/>
                  <a:chOff x="4191000" y="1493731"/>
                  <a:chExt cx="1524000" cy="793930"/>
                </a:xfrm>
                <a:solidFill>
                  <a:srgbClr val="FF0000"/>
                </a:solidFill>
              </p:grpSpPr>
              <p:cxnSp>
                <p:nvCxnSpPr>
                  <p:cNvPr id="301" name="Straight Connector 300">
                    <a:extLst>
                      <a:ext uri="{FF2B5EF4-FFF2-40B4-BE49-F238E27FC236}">
                        <a16:creationId xmlns:a16="http://schemas.microsoft.com/office/drawing/2014/main" id="{769BECBC-3610-A5D8-FDAC-A967453ABF3F}"/>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02" name="Straight Connector 301">
                    <a:extLst>
                      <a:ext uri="{FF2B5EF4-FFF2-40B4-BE49-F238E27FC236}">
                        <a16:creationId xmlns:a16="http://schemas.microsoft.com/office/drawing/2014/main" id="{7ECBE58B-D862-B6DA-638E-D8A5FD5C3450}"/>
                      </a:ext>
                    </a:extLst>
                  </p:cNvPr>
                  <p:cNvCxnSpPr/>
                  <p:nvPr/>
                </p:nvCxnSpPr>
                <p:spPr bwMode="auto">
                  <a:xfrm>
                    <a:off x="4191000" y="1890696"/>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04" name="Straight Connector 303">
                    <a:extLst>
                      <a:ext uri="{FF2B5EF4-FFF2-40B4-BE49-F238E27FC236}">
                        <a16:creationId xmlns:a16="http://schemas.microsoft.com/office/drawing/2014/main" id="{D62D2104-13C0-7F64-0B68-E704D940660D}"/>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05" name="Straight Connector 304">
                    <a:extLst>
                      <a:ext uri="{FF2B5EF4-FFF2-40B4-BE49-F238E27FC236}">
                        <a16:creationId xmlns:a16="http://schemas.microsoft.com/office/drawing/2014/main" id="{CAE2D182-C812-F500-274A-2EDDBCFE0FFB}"/>
                      </a:ext>
                    </a:extLst>
                  </p:cNvPr>
                  <p:cNvCxnSpPr/>
                  <p:nvPr/>
                </p:nvCxnSpPr>
                <p:spPr bwMode="auto">
                  <a:xfrm>
                    <a:off x="4191000" y="1493731"/>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06" name="Straight Connector 305">
                    <a:extLst>
                      <a:ext uri="{FF2B5EF4-FFF2-40B4-BE49-F238E27FC236}">
                        <a16:creationId xmlns:a16="http://schemas.microsoft.com/office/drawing/2014/main" id="{0113B798-3E26-97BE-0A37-BB821505DD3F}"/>
                      </a:ext>
                    </a:extLst>
                  </p:cNvPr>
                  <p:cNvCxnSpPr/>
                  <p:nvPr/>
                </p:nvCxnSpPr>
                <p:spPr bwMode="auto">
                  <a:xfrm>
                    <a:off x="4191000" y="2287661"/>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nvGrpSpPr>
              <p:cNvPr id="281" name="Group 280">
                <a:extLst>
                  <a:ext uri="{FF2B5EF4-FFF2-40B4-BE49-F238E27FC236}">
                    <a16:creationId xmlns:a16="http://schemas.microsoft.com/office/drawing/2014/main" id="{DCA77B20-6B07-1A90-C139-03E247EE1DE6}"/>
                  </a:ext>
                </a:extLst>
              </p:cNvPr>
              <p:cNvGrpSpPr/>
              <p:nvPr/>
            </p:nvGrpSpPr>
            <p:grpSpPr>
              <a:xfrm>
                <a:off x="1460672" y="2297682"/>
                <a:ext cx="1000080" cy="911849"/>
                <a:chOff x="1282885" y="2584620"/>
                <a:chExt cx="1964469" cy="1848039"/>
              </a:xfrm>
            </p:grpSpPr>
            <p:grpSp>
              <p:nvGrpSpPr>
                <p:cNvPr id="288" name="Group 287">
                  <a:extLst>
                    <a:ext uri="{FF2B5EF4-FFF2-40B4-BE49-F238E27FC236}">
                      <a16:creationId xmlns:a16="http://schemas.microsoft.com/office/drawing/2014/main" id="{CBC54E41-A302-EA97-F43A-E078151127E7}"/>
                    </a:ext>
                  </a:extLst>
                </p:cNvPr>
                <p:cNvGrpSpPr/>
                <p:nvPr/>
              </p:nvGrpSpPr>
              <p:grpSpPr>
                <a:xfrm>
                  <a:off x="1282885" y="3176916"/>
                  <a:ext cx="1964469" cy="642104"/>
                  <a:chOff x="1282885" y="3176916"/>
                  <a:chExt cx="1964469" cy="642104"/>
                </a:xfrm>
              </p:grpSpPr>
              <p:cxnSp>
                <p:nvCxnSpPr>
                  <p:cNvPr id="293" name="Straight Connector 292">
                    <a:extLst>
                      <a:ext uri="{FF2B5EF4-FFF2-40B4-BE49-F238E27FC236}">
                        <a16:creationId xmlns:a16="http://schemas.microsoft.com/office/drawing/2014/main" id="{544B7B6F-22DA-5431-EDE0-C6F8F945F2FD}"/>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294" name="Straight Connector 293">
                    <a:extLst>
                      <a:ext uri="{FF2B5EF4-FFF2-40B4-BE49-F238E27FC236}">
                        <a16:creationId xmlns:a16="http://schemas.microsoft.com/office/drawing/2014/main" id="{6326D970-5DF9-41D4-F247-EAD074E3FDF2}"/>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289" name="Group 288">
                  <a:extLst>
                    <a:ext uri="{FF2B5EF4-FFF2-40B4-BE49-F238E27FC236}">
                      <a16:creationId xmlns:a16="http://schemas.microsoft.com/office/drawing/2014/main" id="{EBD46F19-B7AA-2F08-D429-5DC2B7E08361}"/>
                    </a:ext>
                  </a:extLst>
                </p:cNvPr>
                <p:cNvGrpSpPr/>
                <p:nvPr/>
              </p:nvGrpSpPr>
              <p:grpSpPr>
                <a:xfrm rot="5400000">
                  <a:off x="1351218" y="3182026"/>
                  <a:ext cx="1848039" cy="653227"/>
                  <a:chOff x="4191000" y="1692214"/>
                  <a:chExt cx="1524000" cy="396964"/>
                </a:xfrm>
                <a:solidFill>
                  <a:srgbClr val="FF0000"/>
                </a:solidFill>
              </p:grpSpPr>
              <p:cxnSp>
                <p:nvCxnSpPr>
                  <p:cNvPr id="290" name="Straight Connector 289">
                    <a:extLst>
                      <a:ext uri="{FF2B5EF4-FFF2-40B4-BE49-F238E27FC236}">
                        <a16:creationId xmlns:a16="http://schemas.microsoft.com/office/drawing/2014/main" id="{5EB4DD8B-62AD-A8C3-37B5-C477B6A0E4AD}"/>
                      </a:ext>
                    </a:extLst>
                  </p:cNvPr>
                  <p:cNvCxnSpPr/>
                  <p:nvPr/>
                </p:nvCxnSpPr>
                <p:spPr bwMode="auto">
                  <a:xfrm>
                    <a:off x="4191000" y="1692214"/>
                    <a:ext cx="1524000" cy="0"/>
                  </a:xfrm>
                  <a:prstGeom prst="line">
                    <a:avLst/>
                  </a:prstGeom>
                  <a:solidFill>
                    <a:schemeClr val="accent1">
                      <a:lumMod val="40000"/>
                      <a:lumOff val="60000"/>
                    </a:schemeClr>
                  </a:solidFill>
                  <a:ln w="12700" cap="flat" cmpd="sng" algn="ctr">
                    <a:solidFill>
                      <a:schemeClr val="tx1"/>
                    </a:solidFill>
                    <a:prstDash val="solid"/>
                    <a:miter lim="800000"/>
                    <a:headEnd type="none" w="med" len="med"/>
                    <a:tailEnd type="none" w="med" len="med"/>
                  </a:ln>
                  <a:effectLst/>
                </p:spPr>
              </p:cxnSp>
              <p:cxnSp>
                <p:nvCxnSpPr>
                  <p:cNvPr id="291" name="Straight Connector 290">
                    <a:extLst>
                      <a:ext uri="{FF2B5EF4-FFF2-40B4-BE49-F238E27FC236}">
                        <a16:creationId xmlns:a16="http://schemas.microsoft.com/office/drawing/2014/main" id="{3EC91E04-7064-FB19-E201-C90B7173CD48}"/>
                      </a:ext>
                    </a:extLst>
                  </p:cNvPr>
                  <p:cNvCxnSpPr/>
                  <p:nvPr/>
                </p:nvCxnSpPr>
                <p:spPr bwMode="auto">
                  <a:xfrm>
                    <a:off x="4191000" y="2089178"/>
                    <a:ext cx="1524000" cy="0"/>
                  </a:xfrm>
                  <a:prstGeom prst="line">
                    <a:avLst/>
                  </a:prstGeom>
                  <a:solidFill>
                    <a:schemeClr val="accent1">
                      <a:lumMod val="40000"/>
                      <a:lumOff val="60000"/>
                    </a:schemeClr>
                  </a:solidFill>
                  <a:ln w="12700" cap="flat" cmpd="sng" algn="ctr">
                    <a:solidFill>
                      <a:schemeClr val="tx1"/>
                    </a:solidFill>
                    <a:prstDash val="solid"/>
                    <a:miter lim="800000"/>
                    <a:headEnd type="none" w="med" len="med"/>
                    <a:tailEnd type="none" w="med" len="med"/>
                  </a:ln>
                  <a:effectLst/>
                </p:spPr>
              </p:cxnSp>
            </p:grpSp>
          </p:grpSp>
        </p:grpSp>
        <p:cxnSp>
          <p:nvCxnSpPr>
            <p:cNvPr id="350" name="Straight Arrow Connector 349">
              <a:extLst>
                <a:ext uri="{FF2B5EF4-FFF2-40B4-BE49-F238E27FC236}">
                  <a16:creationId xmlns:a16="http://schemas.microsoft.com/office/drawing/2014/main" id="{4BBACBEA-8266-7C2B-F10F-BADD94B27ACF}"/>
                </a:ext>
              </a:extLst>
            </p:cNvPr>
            <p:cNvCxnSpPr/>
            <p:nvPr/>
          </p:nvCxnSpPr>
          <p:spPr bwMode="auto">
            <a:xfrm>
              <a:off x="2199661" y="3993936"/>
              <a:ext cx="857310" cy="1686"/>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51" name="Group 350">
              <a:extLst>
                <a:ext uri="{FF2B5EF4-FFF2-40B4-BE49-F238E27FC236}">
                  <a16:creationId xmlns:a16="http://schemas.microsoft.com/office/drawing/2014/main" id="{280044F2-F29B-7BBC-42B1-81A0F911219B}"/>
                </a:ext>
              </a:extLst>
            </p:cNvPr>
            <p:cNvGrpSpPr/>
            <p:nvPr/>
          </p:nvGrpSpPr>
          <p:grpSpPr>
            <a:xfrm>
              <a:off x="4822284" y="3580222"/>
              <a:ext cx="609417" cy="654639"/>
              <a:chOff x="3723839" y="2309085"/>
              <a:chExt cx="609417" cy="654639"/>
            </a:xfrm>
          </p:grpSpPr>
          <p:grpSp>
            <p:nvGrpSpPr>
              <p:cNvPr id="352" name="Group 351">
                <a:extLst>
                  <a:ext uri="{FF2B5EF4-FFF2-40B4-BE49-F238E27FC236}">
                    <a16:creationId xmlns:a16="http://schemas.microsoft.com/office/drawing/2014/main" id="{4253699F-E2DA-2E95-EA93-5A523F9DC861}"/>
                  </a:ext>
                </a:extLst>
              </p:cNvPr>
              <p:cNvGrpSpPr/>
              <p:nvPr/>
            </p:nvGrpSpPr>
            <p:grpSpPr>
              <a:xfrm>
                <a:off x="3870061" y="2309085"/>
                <a:ext cx="463195" cy="475784"/>
                <a:chOff x="1282885" y="2540414"/>
                <a:chExt cx="1964469" cy="1936433"/>
              </a:xfrm>
              <a:solidFill>
                <a:srgbClr val="85DFFF"/>
              </a:solidFill>
            </p:grpSpPr>
            <p:sp>
              <p:nvSpPr>
                <p:cNvPr id="369" name="Rectangle 368">
                  <a:extLst>
                    <a:ext uri="{FF2B5EF4-FFF2-40B4-BE49-F238E27FC236}">
                      <a16:creationId xmlns:a16="http://schemas.microsoft.com/office/drawing/2014/main" id="{FE0994DC-6A2F-33E7-ABB0-6F0CEBFD6826}"/>
                    </a:ext>
                  </a:extLst>
                </p:cNvPr>
                <p:cNvSpPr/>
                <p:nvPr/>
              </p:nvSpPr>
              <p:spPr bwMode="auto">
                <a:xfrm>
                  <a:off x="1282887" y="2540414"/>
                  <a:ext cx="1964467" cy="1936433"/>
                </a:xfrm>
                <a:prstGeom prst="rect">
                  <a:avLst/>
                </a:prstGeom>
                <a:grpFill/>
                <a:ln w="12700" cap="flat" cmpd="sng" algn="ctr">
                  <a:solidFill>
                    <a:schemeClr val="tx1">
                      <a:alpha val="99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ahoma" pitchFamily="34" charset="0"/>
                  </a:endParaRPr>
                </a:p>
              </p:txBody>
            </p:sp>
            <p:grpSp>
              <p:nvGrpSpPr>
                <p:cNvPr id="370" name="Group 369">
                  <a:extLst>
                    <a:ext uri="{FF2B5EF4-FFF2-40B4-BE49-F238E27FC236}">
                      <a16:creationId xmlns:a16="http://schemas.microsoft.com/office/drawing/2014/main" id="{093B0CB0-92DF-0575-38E9-67E0BEE71757}"/>
                    </a:ext>
                  </a:extLst>
                </p:cNvPr>
                <p:cNvGrpSpPr/>
                <p:nvPr/>
              </p:nvGrpSpPr>
              <p:grpSpPr>
                <a:xfrm>
                  <a:off x="1282885" y="3176916"/>
                  <a:ext cx="1964469" cy="642104"/>
                  <a:chOff x="1282885" y="3176916"/>
                  <a:chExt cx="1964469" cy="642104"/>
                </a:xfrm>
                <a:grpFill/>
              </p:grpSpPr>
              <p:cxnSp>
                <p:nvCxnSpPr>
                  <p:cNvPr id="374" name="Straight Connector 373">
                    <a:extLst>
                      <a:ext uri="{FF2B5EF4-FFF2-40B4-BE49-F238E27FC236}">
                        <a16:creationId xmlns:a16="http://schemas.microsoft.com/office/drawing/2014/main" id="{28F89CD6-7BC2-3CF3-533E-F0FCE6F1315D}"/>
                      </a:ext>
                    </a:extLst>
                  </p:cNvPr>
                  <p:cNvCxnSpPr/>
                  <p:nvPr/>
                </p:nvCxnSpPr>
                <p:spPr bwMode="auto">
                  <a:xfrm>
                    <a:off x="1282885" y="3176916"/>
                    <a:ext cx="1964468" cy="0"/>
                  </a:xfrm>
                  <a:prstGeom prst="line">
                    <a:avLst/>
                  </a:prstGeom>
                  <a:grpFill/>
                  <a:ln w="12700" cap="flat" cmpd="sng" algn="ctr">
                    <a:solidFill>
                      <a:schemeClr val="tx1">
                        <a:alpha val="99000"/>
                      </a:schemeClr>
                    </a:solidFill>
                    <a:prstDash val="solid"/>
                    <a:miter lim="800000"/>
                    <a:headEnd type="none" w="med" len="med"/>
                    <a:tailEnd type="none" w="med" len="med"/>
                  </a:ln>
                  <a:effectLst/>
                </p:spPr>
              </p:cxnSp>
              <p:cxnSp>
                <p:nvCxnSpPr>
                  <p:cNvPr id="375" name="Straight Connector 374">
                    <a:extLst>
                      <a:ext uri="{FF2B5EF4-FFF2-40B4-BE49-F238E27FC236}">
                        <a16:creationId xmlns:a16="http://schemas.microsoft.com/office/drawing/2014/main" id="{8ECEA0FD-25A9-D2D3-8D3D-8E33C21497EB}"/>
                      </a:ext>
                    </a:extLst>
                  </p:cNvPr>
                  <p:cNvCxnSpPr/>
                  <p:nvPr/>
                </p:nvCxnSpPr>
                <p:spPr bwMode="auto">
                  <a:xfrm>
                    <a:off x="1282886" y="3819020"/>
                    <a:ext cx="1964468" cy="0"/>
                  </a:xfrm>
                  <a:prstGeom prst="line">
                    <a:avLst/>
                  </a:prstGeom>
                  <a:grpFill/>
                  <a:ln w="12700" cap="flat" cmpd="sng" algn="ctr">
                    <a:solidFill>
                      <a:schemeClr val="tx1">
                        <a:alpha val="99000"/>
                      </a:schemeClr>
                    </a:solidFill>
                    <a:prstDash val="solid"/>
                    <a:miter lim="800000"/>
                    <a:headEnd type="none" w="med" len="med"/>
                    <a:tailEnd type="none" w="med" len="med"/>
                  </a:ln>
                  <a:effectLst/>
                </p:spPr>
              </p:cxnSp>
            </p:grpSp>
            <p:grpSp>
              <p:nvGrpSpPr>
                <p:cNvPr id="371" name="Group 370">
                  <a:extLst>
                    <a:ext uri="{FF2B5EF4-FFF2-40B4-BE49-F238E27FC236}">
                      <a16:creationId xmlns:a16="http://schemas.microsoft.com/office/drawing/2014/main" id="{045D7226-6638-0949-85B7-D0ADF9BF532D}"/>
                    </a:ext>
                  </a:extLst>
                </p:cNvPr>
                <p:cNvGrpSpPr/>
                <p:nvPr/>
              </p:nvGrpSpPr>
              <p:grpSpPr>
                <a:xfrm rot="5400000">
                  <a:off x="1351218" y="3182026"/>
                  <a:ext cx="1848039" cy="653227"/>
                  <a:chOff x="4191000" y="1692214"/>
                  <a:chExt cx="1524000" cy="396964"/>
                </a:xfrm>
                <a:grpFill/>
              </p:grpSpPr>
              <p:cxnSp>
                <p:nvCxnSpPr>
                  <p:cNvPr id="372" name="Straight Connector 371">
                    <a:extLst>
                      <a:ext uri="{FF2B5EF4-FFF2-40B4-BE49-F238E27FC236}">
                        <a16:creationId xmlns:a16="http://schemas.microsoft.com/office/drawing/2014/main" id="{CAA65576-FB78-5301-B794-3356BD274453}"/>
                      </a:ext>
                    </a:extLst>
                  </p:cNvPr>
                  <p:cNvCxnSpPr/>
                  <p:nvPr/>
                </p:nvCxnSpPr>
                <p:spPr bwMode="auto">
                  <a:xfrm>
                    <a:off x="4191000" y="1692214"/>
                    <a:ext cx="1524000" cy="0"/>
                  </a:xfrm>
                  <a:prstGeom prst="line">
                    <a:avLst/>
                  </a:prstGeom>
                  <a:grpFill/>
                  <a:ln w="12700" cap="flat" cmpd="sng" algn="ctr">
                    <a:solidFill>
                      <a:schemeClr val="tx1">
                        <a:alpha val="99000"/>
                      </a:schemeClr>
                    </a:solidFill>
                    <a:prstDash val="solid"/>
                    <a:miter lim="800000"/>
                    <a:headEnd type="none" w="med" len="med"/>
                    <a:tailEnd type="none" w="med" len="med"/>
                  </a:ln>
                  <a:effectLst/>
                </p:spPr>
              </p:cxnSp>
              <p:cxnSp>
                <p:nvCxnSpPr>
                  <p:cNvPr id="373" name="Straight Connector 372">
                    <a:extLst>
                      <a:ext uri="{FF2B5EF4-FFF2-40B4-BE49-F238E27FC236}">
                        <a16:creationId xmlns:a16="http://schemas.microsoft.com/office/drawing/2014/main" id="{52D96D33-A96F-DD0C-004A-0367DBC1C846}"/>
                      </a:ext>
                    </a:extLst>
                  </p:cNvPr>
                  <p:cNvCxnSpPr/>
                  <p:nvPr/>
                </p:nvCxnSpPr>
                <p:spPr bwMode="auto">
                  <a:xfrm>
                    <a:off x="4191000" y="2089178"/>
                    <a:ext cx="1524000" cy="0"/>
                  </a:xfrm>
                  <a:prstGeom prst="line">
                    <a:avLst/>
                  </a:prstGeom>
                  <a:grpFill/>
                  <a:ln w="12700" cap="flat" cmpd="sng" algn="ctr">
                    <a:solidFill>
                      <a:schemeClr val="tx1">
                        <a:alpha val="99000"/>
                      </a:schemeClr>
                    </a:solidFill>
                    <a:prstDash val="solid"/>
                    <a:miter lim="800000"/>
                    <a:headEnd type="none" w="med" len="med"/>
                    <a:tailEnd type="none" w="med" len="med"/>
                  </a:ln>
                  <a:effectLst/>
                </p:spPr>
              </p:cxnSp>
            </p:grpSp>
          </p:grpSp>
          <p:grpSp>
            <p:nvGrpSpPr>
              <p:cNvPr id="353" name="Group 352">
                <a:extLst>
                  <a:ext uri="{FF2B5EF4-FFF2-40B4-BE49-F238E27FC236}">
                    <a16:creationId xmlns:a16="http://schemas.microsoft.com/office/drawing/2014/main" id="{A258D716-91D4-8511-2486-852DD0565746}"/>
                  </a:ext>
                </a:extLst>
              </p:cNvPr>
              <p:cNvGrpSpPr/>
              <p:nvPr/>
            </p:nvGrpSpPr>
            <p:grpSpPr>
              <a:xfrm>
                <a:off x="3793315" y="2398512"/>
                <a:ext cx="463196" cy="475784"/>
                <a:chOff x="1282881" y="2535079"/>
                <a:chExt cx="1964473" cy="1936433"/>
              </a:xfrm>
              <a:solidFill>
                <a:srgbClr val="B8F8A6"/>
              </a:solidFill>
            </p:grpSpPr>
            <p:sp>
              <p:nvSpPr>
                <p:cNvPr id="362" name="Rectangle 361">
                  <a:extLst>
                    <a:ext uri="{FF2B5EF4-FFF2-40B4-BE49-F238E27FC236}">
                      <a16:creationId xmlns:a16="http://schemas.microsoft.com/office/drawing/2014/main" id="{FEB21CC6-54E8-E230-40D0-166F22277F1B}"/>
                    </a:ext>
                  </a:extLst>
                </p:cNvPr>
                <p:cNvSpPr/>
                <p:nvPr/>
              </p:nvSpPr>
              <p:spPr bwMode="auto">
                <a:xfrm>
                  <a:off x="1282881" y="2535079"/>
                  <a:ext cx="1964467" cy="1936433"/>
                </a:xfrm>
                <a:prstGeom prst="rect">
                  <a:avLst/>
                </a:prstGeom>
                <a:grpFill/>
                <a:ln w="12700" cap="flat" cmpd="sng" algn="ctr">
                  <a:solidFill>
                    <a:schemeClr val="tx1">
                      <a:alpha val="98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ahoma" pitchFamily="34" charset="0"/>
                  </a:endParaRPr>
                </a:p>
              </p:txBody>
            </p:sp>
            <p:grpSp>
              <p:nvGrpSpPr>
                <p:cNvPr id="363" name="Group 362">
                  <a:extLst>
                    <a:ext uri="{FF2B5EF4-FFF2-40B4-BE49-F238E27FC236}">
                      <a16:creationId xmlns:a16="http://schemas.microsoft.com/office/drawing/2014/main" id="{B00FF358-82A6-AE77-CF31-BA154E9D65F2}"/>
                    </a:ext>
                  </a:extLst>
                </p:cNvPr>
                <p:cNvGrpSpPr/>
                <p:nvPr/>
              </p:nvGrpSpPr>
              <p:grpSpPr>
                <a:xfrm>
                  <a:off x="1282885" y="3176916"/>
                  <a:ext cx="1964469" cy="642104"/>
                  <a:chOff x="1282885" y="3176916"/>
                  <a:chExt cx="1964469" cy="642104"/>
                </a:xfrm>
                <a:grpFill/>
              </p:grpSpPr>
              <p:cxnSp>
                <p:nvCxnSpPr>
                  <p:cNvPr id="367" name="Straight Connector 366">
                    <a:extLst>
                      <a:ext uri="{FF2B5EF4-FFF2-40B4-BE49-F238E27FC236}">
                        <a16:creationId xmlns:a16="http://schemas.microsoft.com/office/drawing/2014/main" id="{1F7D0683-D007-C0B4-FC22-0AE652AD4572}"/>
                      </a:ext>
                    </a:extLst>
                  </p:cNvPr>
                  <p:cNvCxnSpPr/>
                  <p:nvPr/>
                </p:nvCxnSpPr>
                <p:spPr bwMode="auto">
                  <a:xfrm>
                    <a:off x="1282885" y="3176916"/>
                    <a:ext cx="1964468" cy="0"/>
                  </a:xfrm>
                  <a:prstGeom prst="line">
                    <a:avLst/>
                  </a:prstGeom>
                  <a:grpFill/>
                  <a:ln w="12700" cap="flat" cmpd="sng" algn="ctr">
                    <a:solidFill>
                      <a:schemeClr val="tx1">
                        <a:alpha val="98000"/>
                      </a:schemeClr>
                    </a:solidFill>
                    <a:prstDash val="solid"/>
                    <a:miter lim="800000"/>
                    <a:headEnd type="none" w="med" len="med"/>
                    <a:tailEnd type="none" w="med" len="med"/>
                  </a:ln>
                  <a:effectLst/>
                </p:spPr>
              </p:cxnSp>
              <p:cxnSp>
                <p:nvCxnSpPr>
                  <p:cNvPr id="368" name="Straight Connector 367">
                    <a:extLst>
                      <a:ext uri="{FF2B5EF4-FFF2-40B4-BE49-F238E27FC236}">
                        <a16:creationId xmlns:a16="http://schemas.microsoft.com/office/drawing/2014/main" id="{244C80D9-22EF-4597-F91A-72D484CDEE7A}"/>
                      </a:ext>
                    </a:extLst>
                  </p:cNvPr>
                  <p:cNvCxnSpPr/>
                  <p:nvPr/>
                </p:nvCxnSpPr>
                <p:spPr bwMode="auto">
                  <a:xfrm>
                    <a:off x="1282886" y="3819020"/>
                    <a:ext cx="1964468" cy="0"/>
                  </a:xfrm>
                  <a:prstGeom prst="line">
                    <a:avLst/>
                  </a:prstGeom>
                  <a:grpFill/>
                  <a:ln w="12700" cap="flat" cmpd="sng" algn="ctr">
                    <a:solidFill>
                      <a:schemeClr val="tx1">
                        <a:alpha val="98000"/>
                      </a:schemeClr>
                    </a:solidFill>
                    <a:prstDash val="solid"/>
                    <a:miter lim="800000"/>
                    <a:headEnd type="none" w="med" len="med"/>
                    <a:tailEnd type="none" w="med" len="med"/>
                  </a:ln>
                  <a:effectLst/>
                </p:spPr>
              </p:cxnSp>
            </p:grpSp>
            <p:grpSp>
              <p:nvGrpSpPr>
                <p:cNvPr id="364" name="Group 363">
                  <a:extLst>
                    <a:ext uri="{FF2B5EF4-FFF2-40B4-BE49-F238E27FC236}">
                      <a16:creationId xmlns:a16="http://schemas.microsoft.com/office/drawing/2014/main" id="{BCDA542E-DD76-94F0-3948-B1AEEF6BBDE5}"/>
                    </a:ext>
                  </a:extLst>
                </p:cNvPr>
                <p:cNvGrpSpPr/>
                <p:nvPr/>
              </p:nvGrpSpPr>
              <p:grpSpPr>
                <a:xfrm rot="5400000">
                  <a:off x="1351218" y="3182026"/>
                  <a:ext cx="1848039" cy="653227"/>
                  <a:chOff x="4191000" y="1692214"/>
                  <a:chExt cx="1524000" cy="396964"/>
                </a:xfrm>
                <a:grpFill/>
              </p:grpSpPr>
              <p:cxnSp>
                <p:nvCxnSpPr>
                  <p:cNvPr id="365" name="Straight Connector 364">
                    <a:extLst>
                      <a:ext uri="{FF2B5EF4-FFF2-40B4-BE49-F238E27FC236}">
                        <a16:creationId xmlns:a16="http://schemas.microsoft.com/office/drawing/2014/main" id="{470403D7-D398-5F4B-5332-FB202975A856}"/>
                      </a:ext>
                    </a:extLst>
                  </p:cNvPr>
                  <p:cNvCxnSpPr/>
                  <p:nvPr/>
                </p:nvCxnSpPr>
                <p:spPr bwMode="auto">
                  <a:xfrm>
                    <a:off x="4191000" y="1692214"/>
                    <a:ext cx="1524000" cy="0"/>
                  </a:xfrm>
                  <a:prstGeom prst="line">
                    <a:avLst/>
                  </a:prstGeom>
                  <a:grpFill/>
                  <a:ln w="12700" cap="flat" cmpd="sng" algn="ctr">
                    <a:solidFill>
                      <a:schemeClr val="tx1">
                        <a:alpha val="98000"/>
                      </a:schemeClr>
                    </a:solidFill>
                    <a:prstDash val="solid"/>
                    <a:miter lim="800000"/>
                    <a:headEnd type="none" w="med" len="med"/>
                    <a:tailEnd type="none" w="med" len="med"/>
                  </a:ln>
                  <a:effectLst/>
                </p:spPr>
              </p:cxnSp>
              <p:cxnSp>
                <p:nvCxnSpPr>
                  <p:cNvPr id="366" name="Straight Connector 365">
                    <a:extLst>
                      <a:ext uri="{FF2B5EF4-FFF2-40B4-BE49-F238E27FC236}">
                        <a16:creationId xmlns:a16="http://schemas.microsoft.com/office/drawing/2014/main" id="{317CBDFB-D068-B274-2E4F-12B8693786D2}"/>
                      </a:ext>
                    </a:extLst>
                  </p:cNvPr>
                  <p:cNvCxnSpPr/>
                  <p:nvPr/>
                </p:nvCxnSpPr>
                <p:spPr bwMode="auto">
                  <a:xfrm>
                    <a:off x="4191000" y="2089178"/>
                    <a:ext cx="1524000" cy="0"/>
                  </a:xfrm>
                  <a:prstGeom prst="line">
                    <a:avLst/>
                  </a:prstGeom>
                  <a:grpFill/>
                  <a:ln w="12700" cap="flat" cmpd="sng" algn="ctr">
                    <a:solidFill>
                      <a:schemeClr val="tx1">
                        <a:alpha val="98000"/>
                      </a:schemeClr>
                    </a:solidFill>
                    <a:prstDash val="solid"/>
                    <a:miter lim="800000"/>
                    <a:headEnd type="none" w="med" len="med"/>
                    <a:tailEnd type="none" w="med" len="med"/>
                  </a:ln>
                  <a:effectLst/>
                </p:spPr>
              </p:cxnSp>
            </p:grpSp>
          </p:grpSp>
          <p:grpSp>
            <p:nvGrpSpPr>
              <p:cNvPr id="354" name="Group 353">
                <a:extLst>
                  <a:ext uri="{FF2B5EF4-FFF2-40B4-BE49-F238E27FC236}">
                    <a16:creationId xmlns:a16="http://schemas.microsoft.com/office/drawing/2014/main" id="{88F13346-8D4B-427E-484F-34F14B563F9F}"/>
                  </a:ext>
                </a:extLst>
              </p:cNvPr>
              <p:cNvGrpSpPr/>
              <p:nvPr/>
            </p:nvGrpSpPr>
            <p:grpSpPr>
              <a:xfrm>
                <a:off x="3723839" y="2487940"/>
                <a:ext cx="463196" cy="475784"/>
                <a:chOff x="1282881" y="2535079"/>
                <a:chExt cx="1964473" cy="1936433"/>
              </a:xfrm>
            </p:grpSpPr>
            <p:sp>
              <p:nvSpPr>
                <p:cNvPr id="355" name="Rectangle 354">
                  <a:extLst>
                    <a:ext uri="{FF2B5EF4-FFF2-40B4-BE49-F238E27FC236}">
                      <a16:creationId xmlns:a16="http://schemas.microsoft.com/office/drawing/2014/main" id="{4D54E56C-8F7F-B201-0A6A-85ABC84E64DC}"/>
                    </a:ext>
                  </a:extLst>
                </p:cNvPr>
                <p:cNvSpPr/>
                <p:nvPr/>
              </p:nvSpPr>
              <p:spPr bwMode="auto">
                <a:xfrm>
                  <a:off x="1282881" y="2535079"/>
                  <a:ext cx="1964467" cy="1936433"/>
                </a:xfrm>
                <a:prstGeom prst="rect">
                  <a:avLst/>
                </a:prstGeom>
                <a:solidFill>
                  <a:srgbClr val="FFC1C1"/>
                </a:solidFill>
                <a:ln w="127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Tahoma" pitchFamily="34" charset="0"/>
                  </a:endParaRPr>
                </a:p>
              </p:txBody>
            </p:sp>
            <p:grpSp>
              <p:nvGrpSpPr>
                <p:cNvPr id="356" name="Group 355">
                  <a:extLst>
                    <a:ext uri="{FF2B5EF4-FFF2-40B4-BE49-F238E27FC236}">
                      <a16:creationId xmlns:a16="http://schemas.microsoft.com/office/drawing/2014/main" id="{437A63F7-E49A-4C48-620D-8E6F3011ECD2}"/>
                    </a:ext>
                  </a:extLst>
                </p:cNvPr>
                <p:cNvGrpSpPr/>
                <p:nvPr/>
              </p:nvGrpSpPr>
              <p:grpSpPr>
                <a:xfrm>
                  <a:off x="1282885" y="3176916"/>
                  <a:ext cx="1964469" cy="642104"/>
                  <a:chOff x="1282885" y="3176916"/>
                  <a:chExt cx="1964469" cy="642104"/>
                </a:xfrm>
              </p:grpSpPr>
              <p:cxnSp>
                <p:nvCxnSpPr>
                  <p:cNvPr id="360" name="Straight Connector 359">
                    <a:extLst>
                      <a:ext uri="{FF2B5EF4-FFF2-40B4-BE49-F238E27FC236}">
                        <a16:creationId xmlns:a16="http://schemas.microsoft.com/office/drawing/2014/main" id="{FC1D21AD-C476-730B-825E-574044A39486}"/>
                      </a:ext>
                    </a:extLst>
                  </p:cNvPr>
                  <p:cNvCxnSpPr/>
                  <p:nvPr/>
                </p:nvCxnSpPr>
                <p:spPr bwMode="auto">
                  <a:xfrm>
                    <a:off x="1282885" y="3176916"/>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cxnSp>
                <p:nvCxnSpPr>
                  <p:cNvPr id="361" name="Straight Connector 360">
                    <a:extLst>
                      <a:ext uri="{FF2B5EF4-FFF2-40B4-BE49-F238E27FC236}">
                        <a16:creationId xmlns:a16="http://schemas.microsoft.com/office/drawing/2014/main" id="{89D075E4-56DC-36AA-A0A3-15F5EF67FC91}"/>
                      </a:ext>
                    </a:extLst>
                  </p:cNvPr>
                  <p:cNvCxnSpPr/>
                  <p:nvPr/>
                </p:nvCxnSpPr>
                <p:spPr bwMode="auto">
                  <a:xfrm>
                    <a:off x="1282886" y="3819020"/>
                    <a:ext cx="1964468" cy="0"/>
                  </a:xfrm>
                  <a:prstGeom prst="line">
                    <a:avLst/>
                  </a:prstGeom>
                  <a:solidFill>
                    <a:srgbClr val="FF0000"/>
                  </a:solidFill>
                  <a:ln w="12700" cap="flat" cmpd="sng" algn="ctr">
                    <a:solidFill>
                      <a:schemeClr val="tx1"/>
                    </a:solidFill>
                    <a:prstDash val="solid"/>
                    <a:miter lim="800000"/>
                    <a:headEnd type="none" w="med" len="med"/>
                    <a:tailEnd type="none" w="med" len="med"/>
                  </a:ln>
                  <a:effectLst/>
                </p:spPr>
              </p:cxnSp>
            </p:grpSp>
            <p:grpSp>
              <p:nvGrpSpPr>
                <p:cNvPr id="357" name="Group 356">
                  <a:extLst>
                    <a:ext uri="{FF2B5EF4-FFF2-40B4-BE49-F238E27FC236}">
                      <a16:creationId xmlns:a16="http://schemas.microsoft.com/office/drawing/2014/main" id="{02129167-337F-F22D-89A5-54D0CBABB091}"/>
                    </a:ext>
                  </a:extLst>
                </p:cNvPr>
                <p:cNvGrpSpPr/>
                <p:nvPr/>
              </p:nvGrpSpPr>
              <p:grpSpPr>
                <a:xfrm rot="5400000">
                  <a:off x="1351218" y="3182026"/>
                  <a:ext cx="1848039" cy="653227"/>
                  <a:chOff x="4191000" y="1692214"/>
                  <a:chExt cx="1524000" cy="396964"/>
                </a:xfrm>
                <a:solidFill>
                  <a:srgbClr val="FF0000"/>
                </a:solidFill>
              </p:grpSpPr>
              <p:cxnSp>
                <p:nvCxnSpPr>
                  <p:cNvPr id="358" name="Straight Connector 357">
                    <a:extLst>
                      <a:ext uri="{FF2B5EF4-FFF2-40B4-BE49-F238E27FC236}">
                        <a16:creationId xmlns:a16="http://schemas.microsoft.com/office/drawing/2014/main" id="{08C4A196-9178-717D-B3FE-7657ADF9FD52}"/>
                      </a:ext>
                    </a:extLst>
                  </p:cNvPr>
                  <p:cNvCxnSpPr/>
                  <p:nvPr/>
                </p:nvCxnSpPr>
                <p:spPr bwMode="auto">
                  <a:xfrm>
                    <a:off x="4191000" y="1692214"/>
                    <a:ext cx="1524000" cy="0"/>
                  </a:xfrm>
                  <a:prstGeom prst="line">
                    <a:avLst/>
                  </a:prstGeom>
                  <a:grpFill/>
                  <a:ln w="12700" cap="flat" cmpd="sng" algn="ctr">
                    <a:solidFill>
                      <a:schemeClr val="tx1"/>
                    </a:solidFill>
                    <a:prstDash val="solid"/>
                    <a:miter lim="800000"/>
                    <a:headEnd type="none" w="med" len="med"/>
                    <a:tailEnd type="none" w="med" len="med"/>
                  </a:ln>
                  <a:effectLst/>
                </p:spPr>
              </p:cxnSp>
              <p:cxnSp>
                <p:nvCxnSpPr>
                  <p:cNvPr id="359" name="Straight Connector 358">
                    <a:extLst>
                      <a:ext uri="{FF2B5EF4-FFF2-40B4-BE49-F238E27FC236}">
                        <a16:creationId xmlns:a16="http://schemas.microsoft.com/office/drawing/2014/main" id="{E969393D-2687-DEA8-DAFE-5184DDCBC357}"/>
                      </a:ext>
                    </a:extLst>
                  </p:cNvPr>
                  <p:cNvCxnSpPr/>
                  <p:nvPr/>
                </p:nvCxnSpPr>
                <p:spPr bwMode="auto">
                  <a:xfrm>
                    <a:off x="4191000" y="2089178"/>
                    <a:ext cx="1524000" cy="0"/>
                  </a:xfrm>
                  <a:prstGeom prst="line">
                    <a:avLst/>
                  </a:prstGeom>
                  <a:grpFill/>
                  <a:ln w="12700" cap="flat" cmpd="sng" algn="ctr">
                    <a:solidFill>
                      <a:schemeClr val="tx1"/>
                    </a:solidFill>
                    <a:prstDash val="solid"/>
                    <a:miter lim="800000"/>
                    <a:headEnd type="none" w="med" len="med"/>
                    <a:tailEnd type="none" w="med" len="med"/>
                  </a:ln>
                  <a:effectLst/>
                </p:spPr>
              </p:cxnSp>
            </p:grpSp>
          </p:grpSp>
        </p:grpSp>
        <p:cxnSp>
          <p:nvCxnSpPr>
            <p:cNvPr id="376" name="Straight Arrow Connector 375">
              <a:extLst>
                <a:ext uri="{FF2B5EF4-FFF2-40B4-BE49-F238E27FC236}">
                  <a16:creationId xmlns:a16="http://schemas.microsoft.com/office/drawing/2014/main" id="{6E05DA3C-C06C-75E5-CE82-ACEDF37BB41E}"/>
                </a:ext>
              </a:extLst>
            </p:cNvPr>
            <p:cNvCxnSpPr/>
            <p:nvPr/>
          </p:nvCxnSpPr>
          <p:spPr bwMode="auto">
            <a:xfrm>
              <a:off x="3755301" y="3993684"/>
              <a:ext cx="857310" cy="1686"/>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7" name="Cube 376">
              <a:extLst>
                <a:ext uri="{FF2B5EF4-FFF2-40B4-BE49-F238E27FC236}">
                  <a16:creationId xmlns:a16="http://schemas.microsoft.com/office/drawing/2014/main" id="{FBDB9E5F-43FB-E0FE-8C01-9776E0FEE694}"/>
                </a:ext>
              </a:extLst>
            </p:cNvPr>
            <p:cNvSpPr/>
            <p:nvPr/>
          </p:nvSpPr>
          <p:spPr bwMode="auto">
            <a:xfrm>
              <a:off x="6579125" y="3642457"/>
              <a:ext cx="681376" cy="664504"/>
            </a:xfrm>
            <a:prstGeom prst="cube">
              <a:avLst>
                <a:gd name="adj" fmla="val 78994"/>
              </a:avLst>
            </a:prstGeom>
            <a:solidFill>
              <a:srgbClr val="FF9999"/>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378" name="Straight Arrow Connector 377">
              <a:extLst>
                <a:ext uri="{FF2B5EF4-FFF2-40B4-BE49-F238E27FC236}">
                  <a16:creationId xmlns:a16="http://schemas.microsoft.com/office/drawing/2014/main" id="{71A6BDA0-AB5D-47B2-94A0-1A43446A3BFF}"/>
                </a:ext>
              </a:extLst>
            </p:cNvPr>
            <p:cNvCxnSpPr/>
            <p:nvPr/>
          </p:nvCxnSpPr>
          <p:spPr bwMode="auto">
            <a:xfrm>
              <a:off x="5577878" y="3984962"/>
              <a:ext cx="857310" cy="1686"/>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9" name="Straight Arrow Connector 378">
              <a:extLst>
                <a:ext uri="{FF2B5EF4-FFF2-40B4-BE49-F238E27FC236}">
                  <a16:creationId xmlns:a16="http://schemas.microsoft.com/office/drawing/2014/main" id="{97C0A800-C683-D15B-90C3-0981ED39876B}"/>
                </a:ext>
              </a:extLst>
            </p:cNvPr>
            <p:cNvCxnSpPr/>
            <p:nvPr/>
          </p:nvCxnSpPr>
          <p:spPr bwMode="auto">
            <a:xfrm>
              <a:off x="7336701" y="3975866"/>
              <a:ext cx="857310" cy="1686"/>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6" name="Straight Arrow Connector 385">
              <a:extLst>
                <a:ext uri="{FF2B5EF4-FFF2-40B4-BE49-F238E27FC236}">
                  <a16:creationId xmlns:a16="http://schemas.microsoft.com/office/drawing/2014/main" id="{7DC57E70-C0E4-C777-DBBC-C839AA1A649C}"/>
                </a:ext>
              </a:extLst>
            </p:cNvPr>
            <p:cNvCxnSpPr/>
            <p:nvPr/>
          </p:nvCxnSpPr>
          <p:spPr bwMode="auto">
            <a:xfrm flipV="1">
              <a:off x="2626951" y="3318151"/>
              <a:ext cx="1533" cy="680131"/>
            </a:xfrm>
            <a:prstGeom prst="straightConnector1">
              <a:avLst/>
            </a:prstGeom>
            <a:solidFill>
              <a:schemeClr val="accent1"/>
            </a:solidFill>
            <a:ln w="25400" cap="flat" cmpd="sng" algn="ctr">
              <a:solidFill>
                <a:srgbClr val="002060"/>
              </a:solidFill>
              <a:prstDash val="solid"/>
              <a:miter lim="800000"/>
              <a:headEnd type="none" w="med" len="me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9" name="Oval 388">
              <a:extLst>
                <a:ext uri="{FF2B5EF4-FFF2-40B4-BE49-F238E27FC236}">
                  <a16:creationId xmlns:a16="http://schemas.microsoft.com/office/drawing/2014/main" id="{E37B1C2A-B785-1F19-B57C-B3CD44CC948B}"/>
                </a:ext>
              </a:extLst>
            </p:cNvPr>
            <p:cNvSpPr/>
            <p:nvPr/>
          </p:nvSpPr>
          <p:spPr bwMode="auto">
            <a:xfrm>
              <a:off x="2546149" y="3924378"/>
              <a:ext cx="155380" cy="131628"/>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390" name="Oval 389">
              <a:extLst>
                <a:ext uri="{FF2B5EF4-FFF2-40B4-BE49-F238E27FC236}">
                  <a16:creationId xmlns:a16="http://schemas.microsoft.com/office/drawing/2014/main" id="{CBD4E6BE-2581-7225-06D3-BA48EBD9056B}"/>
                </a:ext>
              </a:extLst>
            </p:cNvPr>
            <p:cNvSpPr/>
            <p:nvPr/>
          </p:nvSpPr>
          <p:spPr bwMode="auto">
            <a:xfrm>
              <a:off x="7581668" y="3917809"/>
              <a:ext cx="155380" cy="131628"/>
            </a:xfrm>
            <a:prstGeom prst="ellipse">
              <a:avLst/>
            </a:prstGeom>
            <a:noFill/>
            <a:ln w="254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391" name="TextBox 390">
              <a:extLst>
                <a:ext uri="{FF2B5EF4-FFF2-40B4-BE49-F238E27FC236}">
                  <a16:creationId xmlns:a16="http://schemas.microsoft.com/office/drawing/2014/main" id="{8589E3FA-D59B-5BA3-758D-B0C45D9CABC9}"/>
                </a:ext>
              </a:extLst>
            </p:cNvPr>
            <p:cNvSpPr txBox="1"/>
            <p:nvPr/>
          </p:nvSpPr>
          <p:spPr>
            <a:xfrm>
              <a:off x="949989" y="3059935"/>
              <a:ext cx="1250144" cy="276999"/>
            </a:xfrm>
            <a:prstGeom prst="rect">
              <a:avLst/>
            </a:prstGeom>
            <a:noFill/>
          </p:spPr>
          <p:txBody>
            <a:bodyPr wrap="square" lIns="0" tIns="0" rIns="0" bIns="0" rtlCol="0">
              <a:spAutoFit/>
            </a:bodyPr>
            <a:lstStyle/>
            <a:p>
              <a:r>
                <a:rPr lang="en-US" dirty="0" err="1"/>
                <a:t>MobileNet</a:t>
              </a:r>
              <a:r>
                <a:rPr lang="en-US" dirty="0"/>
                <a:t> </a:t>
              </a:r>
              <a:r>
                <a:rPr lang="ru-RU" dirty="0"/>
                <a:t>2</a:t>
              </a:r>
              <a:endParaRPr lang="en-US" dirty="0"/>
            </a:p>
          </p:txBody>
        </p:sp>
        <p:sp>
          <p:nvSpPr>
            <p:cNvPr id="396" name="TextBox 395">
              <a:extLst>
                <a:ext uri="{FF2B5EF4-FFF2-40B4-BE49-F238E27FC236}">
                  <a16:creationId xmlns:a16="http://schemas.microsoft.com/office/drawing/2014/main" id="{556F9F0B-AE6E-EE94-6BDC-20C75701D558}"/>
                </a:ext>
              </a:extLst>
            </p:cNvPr>
            <p:cNvSpPr txBox="1"/>
            <p:nvPr/>
          </p:nvSpPr>
          <p:spPr>
            <a:xfrm>
              <a:off x="2713554" y="4360453"/>
              <a:ext cx="4992083" cy="276999"/>
            </a:xfrm>
            <a:prstGeom prst="rect">
              <a:avLst/>
            </a:prstGeom>
            <a:noFill/>
          </p:spPr>
          <p:txBody>
            <a:bodyPr wrap="square" lIns="0" tIns="0" rIns="0" bIns="0" rtlCol="0">
              <a:spAutoFit/>
            </a:bodyPr>
            <a:lstStyle/>
            <a:p>
              <a:r>
                <a:rPr lang="en-US" dirty="0"/>
                <a:t>Expansion             </a:t>
              </a:r>
              <a:r>
                <a:rPr lang="en-US" dirty="0" err="1"/>
                <a:t>Depthwise</a:t>
              </a:r>
              <a:r>
                <a:rPr lang="en-US" dirty="0"/>
                <a:t>           Projection</a:t>
              </a:r>
            </a:p>
          </p:txBody>
        </p:sp>
        <p:sp>
          <p:nvSpPr>
            <p:cNvPr id="397" name="TextBox 396">
              <a:extLst>
                <a:ext uri="{FF2B5EF4-FFF2-40B4-BE49-F238E27FC236}">
                  <a16:creationId xmlns:a16="http://schemas.microsoft.com/office/drawing/2014/main" id="{88B1639D-6C0E-1CEC-9E6C-8704D7E4A75B}"/>
                </a:ext>
              </a:extLst>
            </p:cNvPr>
            <p:cNvSpPr txBox="1"/>
            <p:nvPr/>
          </p:nvSpPr>
          <p:spPr>
            <a:xfrm>
              <a:off x="4040444" y="2953350"/>
              <a:ext cx="2162715" cy="276999"/>
            </a:xfrm>
            <a:prstGeom prst="rect">
              <a:avLst/>
            </a:prstGeom>
            <a:noFill/>
          </p:spPr>
          <p:txBody>
            <a:bodyPr wrap="square" lIns="0" tIns="0" rIns="0" bIns="0" rtlCol="0">
              <a:spAutoFit/>
            </a:bodyPr>
            <a:lstStyle/>
            <a:p>
              <a:r>
                <a:rPr lang="en-US" dirty="0"/>
                <a:t>Residual </a:t>
              </a:r>
              <a:r>
                <a:rPr lang="en-US" dirty="0" err="1"/>
                <a:t>Connetion</a:t>
              </a:r>
              <a:endParaRPr lang="en-US" dirty="0"/>
            </a:p>
          </p:txBody>
        </p:sp>
        <p:sp>
          <p:nvSpPr>
            <p:cNvPr id="398" name="Rectangle 397">
              <a:extLst>
                <a:ext uri="{FF2B5EF4-FFF2-40B4-BE49-F238E27FC236}">
                  <a16:creationId xmlns:a16="http://schemas.microsoft.com/office/drawing/2014/main" id="{FD89B665-936A-5AE7-5E2B-18ACDDAB1DAE}"/>
                </a:ext>
              </a:extLst>
            </p:cNvPr>
            <p:cNvSpPr/>
            <p:nvPr/>
          </p:nvSpPr>
          <p:spPr bwMode="auto">
            <a:xfrm>
              <a:off x="2536101" y="2953350"/>
              <a:ext cx="5414206" cy="1819922"/>
            </a:xfrm>
            <a:prstGeom prst="rect">
              <a:avLst/>
            </a:prstGeom>
            <a:noFill/>
            <a:ln w="38100"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
          <p:nvSpPr>
            <p:cNvPr id="399" name="TextBox 398">
              <a:extLst>
                <a:ext uri="{FF2B5EF4-FFF2-40B4-BE49-F238E27FC236}">
                  <a16:creationId xmlns:a16="http://schemas.microsoft.com/office/drawing/2014/main" id="{85D5A198-2E71-BE36-2141-1859664C4AB2}"/>
                </a:ext>
              </a:extLst>
            </p:cNvPr>
            <p:cNvSpPr txBox="1"/>
            <p:nvPr/>
          </p:nvSpPr>
          <p:spPr>
            <a:xfrm>
              <a:off x="6919813" y="4763044"/>
              <a:ext cx="1250144" cy="276999"/>
            </a:xfrm>
            <a:prstGeom prst="rect">
              <a:avLst/>
            </a:prstGeom>
            <a:noFill/>
          </p:spPr>
          <p:txBody>
            <a:bodyPr wrap="square" lIns="0" tIns="0" rIns="0" bIns="0" rtlCol="0">
              <a:spAutoFit/>
            </a:bodyPr>
            <a:lstStyle/>
            <a:p>
              <a:r>
                <a:rPr lang="en-US" dirty="0"/>
                <a:t>Bottleneck</a:t>
              </a:r>
            </a:p>
          </p:txBody>
        </p:sp>
      </p:grpSp>
    </p:spTree>
    <p:extLst>
      <p:ext uri="{BB962C8B-B14F-4D97-AF65-F5344CB8AC3E}">
        <p14:creationId xmlns:p14="http://schemas.microsoft.com/office/powerpoint/2010/main" val="3254913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40A67-0658-2D28-241B-CA5CC5E07E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FA0097-4C78-5D24-8337-799CA6EE4094}"/>
              </a:ext>
            </a:extLst>
          </p:cNvPr>
          <p:cNvSpPr>
            <a:spLocks noGrp="1"/>
          </p:cNvSpPr>
          <p:nvPr>
            <p:ph type="title"/>
          </p:nvPr>
        </p:nvSpPr>
        <p:spPr/>
        <p:txBody>
          <a:bodyPr/>
          <a:lstStyle/>
          <a:p>
            <a:r>
              <a:rPr lang="en-US" dirty="0"/>
              <a:t>Advantages of </a:t>
            </a:r>
            <a:r>
              <a:rPr lang="en-US" dirty="0" err="1"/>
              <a:t>MobileNet</a:t>
            </a:r>
            <a:endParaRPr lang="en-US" dirty="0"/>
          </a:p>
        </p:txBody>
      </p:sp>
      <p:sp>
        <p:nvSpPr>
          <p:cNvPr id="3" name="Content Placeholder 2">
            <a:extLst>
              <a:ext uri="{FF2B5EF4-FFF2-40B4-BE49-F238E27FC236}">
                <a16:creationId xmlns:a16="http://schemas.microsoft.com/office/drawing/2014/main" id="{3F90E59C-40D1-D637-3CDF-3F0614BEC9F0}"/>
              </a:ext>
            </a:extLst>
          </p:cNvPr>
          <p:cNvSpPr>
            <a:spLocks noGrp="1"/>
          </p:cNvSpPr>
          <p:nvPr>
            <p:ph idx="1"/>
          </p:nvPr>
        </p:nvSpPr>
        <p:spPr>
          <a:xfrm>
            <a:off x="636587" y="1200150"/>
            <a:ext cx="7870825" cy="2464029"/>
          </a:xfrm>
        </p:spPr>
        <p:txBody>
          <a:bodyPr/>
          <a:lstStyle/>
          <a:p>
            <a:r>
              <a:rPr lang="en-US" dirty="0" err="1"/>
              <a:t>MobileNets</a:t>
            </a:r>
            <a:r>
              <a:rPr lang="en-US" dirty="0"/>
              <a:t> are a family of mobile-first computer vision models for TensorFlow, designed to effectively maximize accuracy while being mindful of the restricted resources for an on-device or embedded application.</a:t>
            </a:r>
          </a:p>
          <a:p>
            <a:r>
              <a:rPr lang="en-US" dirty="0" err="1"/>
              <a:t>MobileNets</a:t>
            </a:r>
            <a:r>
              <a:rPr lang="en-US" dirty="0"/>
              <a:t> are small, low-latency, low-power models parameterized to meet the resource constraints of a variety of use-cases. </a:t>
            </a:r>
          </a:p>
          <a:p>
            <a:r>
              <a:rPr lang="en-US" dirty="0"/>
              <a:t>They can be built upon for classification, detection, embeddings and segmentation.</a:t>
            </a:r>
          </a:p>
          <a:p>
            <a:endParaRPr lang="en-US" dirty="0"/>
          </a:p>
        </p:txBody>
      </p:sp>
    </p:spTree>
    <p:extLst>
      <p:ext uri="{BB962C8B-B14F-4D97-AF65-F5344CB8AC3E}">
        <p14:creationId xmlns:p14="http://schemas.microsoft.com/office/powerpoint/2010/main" val="2311707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130E0-FF73-F064-4599-DA90A25BA17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B24CB1B-896F-4C26-F3F5-F601346C9B42}"/>
              </a:ext>
            </a:extLst>
          </p:cNvPr>
          <p:cNvSpPr txBox="1"/>
          <p:nvPr/>
        </p:nvSpPr>
        <p:spPr>
          <a:xfrm rot="20891098">
            <a:off x="2652431" y="2248584"/>
            <a:ext cx="3839136" cy="646331"/>
          </a:xfrm>
          <a:prstGeom prst="rect">
            <a:avLst/>
          </a:prstGeom>
          <a:noFill/>
        </p:spPr>
        <p:txBody>
          <a:bodyPr wrap="square" rtlCol="0">
            <a:spAutoFit/>
          </a:bodyPr>
          <a:lstStyle/>
          <a:p>
            <a:r>
              <a:rPr lang="en-US" sz="3600" dirty="0" err="1">
                <a:solidFill>
                  <a:srgbClr val="333399"/>
                </a:solidFill>
              </a:rPr>
              <a:t>EfficientNet</a:t>
            </a:r>
            <a:r>
              <a:rPr lang="en-US" sz="3600" dirty="0">
                <a:solidFill>
                  <a:srgbClr val="333399"/>
                </a:solidFill>
              </a:rPr>
              <a:t>, 2019</a:t>
            </a:r>
          </a:p>
        </p:txBody>
      </p:sp>
    </p:spTree>
    <p:extLst>
      <p:ext uri="{BB962C8B-B14F-4D97-AF65-F5344CB8AC3E}">
        <p14:creationId xmlns:p14="http://schemas.microsoft.com/office/powerpoint/2010/main" val="494511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B265-2FBD-A250-6019-6D55C2C3B825}"/>
              </a:ext>
            </a:extLst>
          </p:cNvPr>
          <p:cNvSpPr>
            <a:spLocks noGrp="1"/>
          </p:cNvSpPr>
          <p:nvPr>
            <p:ph type="title"/>
          </p:nvPr>
        </p:nvSpPr>
        <p:spPr/>
        <p:txBody>
          <a:bodyPr/>
          <a:lstStyle/>
          <a:p>
            <a:r>
              <a:rPr lang="en-US" dirty="0" err="1"/>
              <a:t>EfficientNet</a:t>
            </a:r>
            <a:endParaRPr lang="en-US" dirty="0"/>
          </a:p>
        </p:txBody>
      </p:sp>
      <p:sp>
        <p:nvSpPr>
          <p:cNvPr id="5" name="Content Placeholder 4">
            <a:extLst>
              <a:ext uri="{FF2B5EF4-FFF2-40B4-BE49-F238E27FC236}">
                <a16:creationId xmlns:a16="http://schemas.microsoft.com/office/drawing/2014/main" id="{49488715-9E10-509D-01B0-C7F13F691F55}"/>
              </a:ext>
            </a:extLst>
          </p:cNvPr>
          <p:cNvSpPr>
            <a:spLocks noGrp="1"/>
          </p:cNvSpPr>
          <p:nvPr>
            <p:ph idx="1"/>
          </p:nvPr>
        </p:nvSpPr>
        <p:spPr>
          <a:xfrm>
            <a:off x="304800" y="971550"/>
            <a:ext cx="8610600" cy="3456385"/>
          </a:xfrm>
        </p:spPr>
        <p:txBody>
          <a:bodyPr/>
          <a:lstStyle/>
          <a:p>
            <a:r>
              <a:rPr lang="en-US" dirty="0" err="1"/>
              <a:t>EfficientNet</a:t>
            </a:r>
            <a:r>
              <a:rPr lang="en-US" dirty="0"/>
              <a:t> is a convolutional neural network architecture and scaling method that uniformly scales all dimensions of depth/width/resolution using a compound coefficient.</a:t>
            </a:r>
          </a:p>
          <a:p>
            <a:r>
              <a:rPr lang="en-US" dirty="0"/>
              <a:t>Unlike conventional practice that arbitrary scales these factors, the </a:t>
            </a:r>
            <a:r>
              <a:rPr lang="en-US" dirty="0" err="1"/>
              <a:t>EfficientNet</a:t>
            </a:r>
            <a:r>
              <a:rPr lang="en-US" dirty="0"/>
              <a:t> scaling method uniformly scales network width, depth, and resolution with a set of fixed scaling coefficients. </a:t>
            </a:r>
          </a:p>
          <a:p>
            <a:r>
              <a:rPr lang="en-US" dirty="0"/>
              <a:t>For example, if we want to use 2</a:t>
            </a:r>
            <a:r>
              <a:rPr lang="en-US" baseline="30000" dirty="0"/>
              <a:t>N</a:t>
            </a:r>
            <a:r>
              <a:rPr lang="en-US" dirty="0"/>
              <a:t> times more computational resources, then we can simply increase the network depth by </a:t>
            </a:r>
            <a:r>
              <a:rPr lang="el-GR" dirty="0"/>
              <a:t>α</a:t>
            </a:r>
            <a:r>
              <a:rPr lang="en-US" baseline="30000" dirty="0"/>
              <a:t>N</a:t>
            </a:r>
            <a:r>
              <a:rPr lang="en-US" dirty="0"/>
              <a:t>, width by </a:t>
            </a:r>
            <a:r>
              <a:rPr lang="el-GR" dirty="0"/>
              <a:t>β</a:t>
            </a:r>
            <a:r>
              <a:rPr lang="en-US" baseline="30000" dirty="0"/>
              <a:t>N</a:t>
            </a:r>
            <a:r>
              <a:rPr lang="en-US" dirty="0"/>
              <a:t>, and image size by </a:t>
            </a:r>
            <a:r>
              <a:rPr lang="el-GR" dirty="0"/>
              <a:t>γ</a:t>
            </a:r>
            <a:r>
              <a:rPr lang="en-US" baseline="30000" dirty="0"/>
              <a:t>N</a:t>
            </a:r>
            <a:r>
              <a:rPr lang="en-US" dirty="0"/>
              <a:t>, where </a:t>
            </a:r>
            <a:r>
              <a:rPr lang="el-GR" dirty="0"/>
              <a:t>α</a:t>
            </a:r>
            <a:r>
              <a:rPr lang="en-US" dirty="0"/>
              <a:t>, </a:t>
            </a:r>
            <a:r>
              <a:rPr lang="el-GR" dirty="0"/>
              <a:t>β</a:t>
            </a:r>
            <a:r>
              <a:rPr lang="en-US" dirty="0"/>
              <a:t>, </a:t>
            </a:r>
            <a:r>
              <a:rPr lang="el-GR" dirty="0"/>
              <a:t>γ</a:t>
            </a:r>
            <a:r>
              <a:rPr lang="en-US" dirty="0"/>
              <a:t> are constant coefficients determined by a small grid search on the original small model. </a:t>
            </a:r>
          </a:p>
          <a:p>
            <a:r>
              <a:rPr lang="en-US" dirty="0" err="1"/>
              <a:t>EfficientNet</a:t>
            </a:r>
            <a:r>
              <a:rPr lang="en-US" dirty="0"/>
              <a:t> uses a compound coefficient </a:t>
            </a:r>
            <a:r>
              <a:rPr lang="el-GR" dirty="0"/>
              <a:t>ϕ</a:t>
            </a:r>
            <a:r>
              <a:rPr lang="en-US" dirty="0"/>
              <a:t> to uniformly scales network width, depth, and resolution in a principled way.</a:t>
            </a:r>
          </a:p>
          <a:p>
            <a:endParaRPr lang="en-US" dirty="0"/>
          </a:p>
          <a:p>
            <a:r>
              <a:rPr lang="en-US" dirty="0"/>
              <a:t>.</a:t>
            </a:r>
          </a:p>
        </p:txBody>
      </p:sp>
    </p:spTree>
    <p:extLst>
      <p:ext uri="{BB962C8B-B14F-4D97-AF65-F5344CB8AC3E}">
        <p14:creationId xmlns:p14="http://schemas.microsoft.com/office/powerpoint/2010/main" val="2364237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2659D4-D016-7E4B-14B0-1D610F942270}"/>
              </a:ext>
            </a:extLst>
          </p:cNvPr>
          <p:cNvSpPr>
            <a:spLocks noGrp="1"/>
          </p:cNvSpPr>
          <p:nvPr>
            <p:ph type="title"/>
          </p:nvPr>
        </p:nvSpPr>
        <p:spPr/>
        <p:txBody>
          <a:bodyPr/>
          <a:lstStyle/>
          <a:p>
            <a:r>
              <a:rPr lang="en-US" dirty="0" err="1"/>
              <a:t>EfficientNet</a:t>
            </a:r>
            <a:r>
              <a:rPr lang="en-US" dirty="0"/>
              <a:t> Architecture</a:t>
            </a:r>
          </a:p>
        </p:txBody>
      </p:sp>
      <p:pic>
        <p:nvPicPr>
          <p:cNvPr id="11" name="Picture 10" descr="A diagram of a diagram of a model&#10;&#10;Description automatically generated with medium confidence">
            <a:extLst>
              <a:ext uri="{FF2B5EF4-FFF2-40B4-BE49-F238E27FC236}">
                <a16:creationId xmlns:a16="http://schemas.microsoft.com/office/drawing/2014/main" id="{FF7922BB-7DEE-AA80-E423-CA67F7FDC936}"/>
              </a:ext>
            </a:extLst>
          </p:cNvPr>
          <p:cNvPicPr>
            <a:picLocks noChangeAspect="1"/>
          </p:cNvPicPr>
          <p:nvPr/>
        </p:nvPicPr>
        <p:blipFill>
          <a:blip r:embed="rId2"/>
          <a:stretch>
            <a:fillRect/>
          </a:stretch>
        </p:blipFill>
        <p:spPr>
          <a:xfrm>
            <a:off x="803515" y="732863"/>
            <a:ext cx="7349885" cy="4124887"/>
          </a:xfrm>
          <a:prstGeom prst="rect">
            <a:avLst/>
          </a:prstGeom>
        </p:spPr>
      </p:pic>
    </p:spTree>
    <p:extLst>
      <p:ext uri="{BB962C8B-B14F-4D97-AF65-F5344CB8AC3E}">
        <p14:creationId xmlns:p14="http://schemas.microsoft.com/office/powerpoint/2010/main" val="2332284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13DA0-9071-C46C-F764-62954C6B844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C347DEC-2FC2-EB92-6F74-80A512422028}"/>
              </a:ext>
            </a:extLst>
          </p:cNvPr>
          <p:cNvSpPr>
            <a:spLocks noGrp="1"/>
          </p:cNvSpPr>
          <p:nvPr>
            <p:ph type="title"/>
          </p:nvPr>
        </p:nvSpPr>
        <p:spPr/>
        <p:txBody>
          <a:bodyPr/>
          <a:lstStyle/>
          <a:p>
            <a:r>
              <a:rPr lang="en-US" dirty="0"/>
              <a:t>Model Scaling</a:t>
            </a:r>
          </a:p>
        </p:txBody>
      </p:sp>
      <p:pic>
        <p:nvPicPr>
          <p:cNvPr id="6" name="Picture 5" descr="A diagram of a diagram&#10;&#10;Description automatically generated with medium confidence">
            <a:extLst>
              <a:ext uri="{FF2B5EF4-FFF2-40B4-BE49-F238E27FC236}">
                <a16:creationId xmlns:a16="http://schemas.microsoft.com/office/drawing/2014/main" id="{90DBB12D-8B2D-1C02-7E5F-711171B031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874204"/>
            <a:ext cx="8405022" cy="3997153"/>
          </a:xfrm>
          <a:prstGeom prst="rect">
            <a:avLst/>
          </a:prstGeom>
        </p:spPr>
      </p:pic>
      <p:sp>
        <p:nvSpPr>
          <p:cNvPr id="8" name="TextBox 7">
            <a:extLst>
              <a:ext uri="{FF2B5EF4-FFF2-40B4-BE49-F238E27FC236}">
                <a16:creationId xmlns:a16="http://schemas.microsoft.com/office/drawing/2014/main" id="{6BADA3ED-F0A5-4392-42FC-B43D864742DE}"/>
              </a:ext>
            </a:extLst>
          </p:cNvPr>
          <p:cNvSpPr txBox="1"/>
          <p:nvPr/>
        </p:nvSpPr>
        <p:spPr>
          <a:xfrm>
            <a:off x="1981200" y="8751"/>
            <a:ext cx="7287371" cy="276999"/>
          </a:xfrm>
          <a:prstGeom prst="rect">
            <a:avLst/>
          </a:prstGeom>
          <a:noFill/>
        </p:spPr>
        <p:txBody>
          <a:bodyPr wrap="square">
            <a:spAutoFit/>
          </a:bodyPr>
          <a:lstStyle/>
          <a:p>
            <a:r>
              <a:rPr lang="en-US" sz="1200" dirty="0"/>
              <a:t>https://production-media.paperswithcode.com/methods/Screen_Shot_2020-06-06_at_10.45.54_PM.png</a:t>
            </a:r>
          </a:p>
        </p:txBody>
      </p:sp>
    </p:spTree>
    <p:extLst>
      <p:ext uri="{BB962C8B-B14F-4D97-AF65-F5344CB8AC3E}">
        <p14:creationId xmlns:p14="http://schemas.microsoft.com/office/powerpoint/2010/main" val="40711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0B52B-4BE7-46BF-DB63-90E165FAD3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A37506-E837-EA38-9839-319C30BB9B9D}"/>
              </a:ext>
            </a:extLst>
          </p:cNvPr>
          <p:cNvSpPr>
            <a:spLocks noGrp="1"/>
          </p:cNvSpPr>
          <p:nvPr>
            <p:ph type="title"/>
          </p:nvPr>
        </p:nvSpPr>
        <p:spPr/>
        <p:txBody>
          <a:bodyPr/>
          <a:lstStyle/>
          <a:p>
            <a:r>
              <a:rPr lang="en-US" dirty="0" err="1"/>
              <a:t>EfficientNet</a:t>
            </a:r>
            <a:endParaRPr lang="en-US" dirty="0"/>
          </a:p>
        </p:txBody>
      </p:sp>
      <p:sp>
        <p:nvSpPr>
          <p:cNvPr id="5" name="Content Placeholder 4">
            <a:extLst>
              <a:ext uri="{FF2B5EF4-FFF2-40B4-BE49-F238E27FC236}">
                <a16:creationId xmlns:a16="http://schemas.microsoft.com/office/drawing/2014/main" id="{C8654972-9E08-E0EC-536A-A9651DB9BE54}"/>
              </a:ext>
            </a:extLst>
          </p:cNvPr>
          <p:cNvSpPr>
            <a:spLocks noGrp="1"/>
          </p:cNvSpPr>
          <p:nvPr>
            <p:ph idx="1"/>
          </p:nvPr>
        </p:nvSpPr>
        <p:spPr/>
        <p:txBody>
          <a:bodyPr/>
          <a:lstStyle/>
          <a:p>
            <a:r>
              <a:rPr lang="en-US" dirty="0"/>
              <a:t>The compound scaling method is justified by the intuition that if the input image is bigger, then the network needs more layers to increase the receptive field and more channels to capture more fine-grained patterns on the bigger image.</a:t>
            </a:r>
          </a:p>
          <a:p>
            <a:r>
              <a:rPr lang="en-US" dirty="0"/>
              <a:t>The base EfficientNet-B0 network is based on the inverted bottleneck residual blocks of MobileNetV2, in addition to squeeze-and-excitation blocks.</a:t>
            </a:r>
          </a:p>
          <a:p>
            <a:r>
              <a:rPr lang="en-US" dirty="0" err="1"/>
              <a:t>EfficientNets</a:t>
            </a:r>
            <a:r>
              <a:rPr lang="en-US" dirty="0"/>
              <a:t> also transfer well and achieve state-of-the-art accuracy on CIFAR-100 (91.7%), Flowers (98.8%), and 3 other transfer learning datasets, with an order of magnitude fewer parameters.</a:t>
            </a:r>
          </a:p>
        </p:txBody>
      </p:sp>
    </p:spTree>
    <p:extLst>
      <p:ext uri="{BB962C8B-B14F-4D97-AF65-F5344CB8AC3E}">
        <p14:creationId xmlns:p14="http://schemas.microsoft.com/office/powerpoint/2010/main" val="47555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8E01-C534-8615-62ED-44CB72215067}"/>
              </a:ext>
            </a:extLst>
          </p:cNvPr>
          <p:cNvSpPr>
            <a:spLocks noGrp="1"/>
          </p:cNvSpPr>
          <p:nvPr>
            <p:ph type="title"/>
          </p:nvPr>
        </p:nvSpPr>
        <p:spPr/>
        <p:txBody>
          <a:bodyPr/>
          <a:lstStyle/>
          <a:p>
            <a:r>
              <a:rPr lang="en-US" dirty="0"/>
              <a:t>Spatial Separable Convolutions (1/2)</a:t>
            </a:r>
          </a:p>
        </p:txBody>
      </p:sp>
      <p:sp>
        <p:nvSpPr>
          <p:cNvPr id="3" name="Content Placeholder 2">
            <a:extLst>
              <a:ext uri="{FF2B5EF4-FFF2-40B4-BE49-F238E27FC236}">
                <a16:creationId xmlns:a16="http://schemas.microsoft.com/office/drawing/2014/main" id="{BECCA559-09D4-4BA6-0DE9-CA6F57B5B3C0}"/>
              </a:ext>
            </a:extLst>
          </p:cNvPr>
          <p:cNvSpPr>
            <a:spLocks noGrp="1"/>
          </p:cNvSpPr>
          <p:nvPr>
            <p:ph idx="1"/>
          </p:nvPr>
        </p:nvSpPr>
        <p:spPr>
          <a:xfrm>
            <a:off x="434975" y="1098321"/>
            <a:ext cx="8251823" cy="2540229"/>
          </a:xfrm>
        </p:spPr>
        <p:txBody>
          <a:bodyPr/>
          <a:lstStyle/>
          <a:p>
            <a:r>
              <a:rPr lang="en-US" dirty="0"/>
              <a:t>There are two main types of separable convolutions: </a:t>
            </a:r>
          </a:p>
          <a:p>
            <a:pPr lvl="1"/>
            <a:r>
              <a:rPr lang="en-US" dirty="0"/>
              <a:t>spatial separable convolutions and </a:t>
            </a:r>
          </a:p>
          <a:p>
            <a:pPr lvl="1"/>
            <a:r>
              <a:rPr lang="en-US" dirty="0" err="1"/>
              <a:t>depthwise</a:t>
            </a:r>
            <a:r>
              <a:rPr lang="en-US" dirty="0"/>
              <a:t> separable convolutions.</a:t>
            </a:r>
          </a:p>
          <a:p>
            <a:r>
              <a:rPr lang="en-US" dirty="0"/>
              <a:t>Conceptually, spatial is the easier one out of the two, and illustrates the idea of separating one convolution into two well.</a:t>
            </a:r>
          </a:p>
          <a:p>
            <a:r>
              <a:rPr lang="en-US" dirty="0"/>
              <a:t>The spatial separable convolution deals primarily with the spatial dimensions of an image and kernel: the width and the height. </a:t>
            </a:r>
          </a:p>
          <a:p>
            <a:r>
              <a:rPr lang="en-US" dirty="0"/>
              <a:t>Unfortunately, spatial separable convolutions have some significant limitations, meaning that it is not heavily used in deep learning.</a:t>
            </a:r>
          </a:p>
          <a:p>
            <a:endParaRPr lang="en-US" dirty="0"/>
          </a:p>
        </p:txBody>
      </p:sp>
      <p:sp>
        <p:nvSpPr>
          <p:cNvPr id="5" name="TextBox 4">
            <a:extLst>
              <a:ext uri="{FF2B5EF4-FFF2-40B4-BE49-F238E27FC236}">
                <a16:creationId xmlns:a16="http://schemas.microsoft.com/office/drawing/2014/main" id="{9BFBF868-D30A-A439-6219-C972254425E6}"/>
              </a:ext>
            </a:extLst>
          </p:cNvPr>
          <p:cNvSpPr txBox="1"/>
          <p:nvPr/>
        </p:nvSpPr>
        <p:spPr>
          <a:xfrm>
            <a:off x="2438400" y="4576465"/>
            <a:ext cx="6553200" cy="281285"/>
          </a:xfrm>
          <a:prstGeom prst="rect">
            <a:avLst/>
          </a:prstGeom>
          <a:noFill/>
        </p:spPr>
        <p:txBody>
          <a:bodyPr wrap="square">
            <a:spAutoFit/>
          </a:bodyPr>
          <a:lstStyle/>
          <a:p>
            <a:r>
              <a:rPr lang="en-US" sz="1200" dirty="0"/>
              <a:t>https://towardsdatascience.com/a-basic-introduction-to-separable-convolutions-b99ec3102728</a:t>
            </a:r>
          </a:p>
        </p:txBody>
      </p:sp>
    </p:spTree>
    <p:extLst>
      <p:ext uri="{BB962C8B-B14F-4D97-AF65-F5344CB8AC3E}">
        <p14:creationId xmlns:p14="http://schemas.microsoft.com/office/powerpoint/2010/main" val="50630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37B6C-648E-65AC-9CFB-A1BEB15D872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A4725A6-00E0-DFF2-73A3-08CCEB41225A}"/>
              </a:ext>
            </a:extLst>
          </p:cNvPr>
          <p:cNvSpPr txBox="1"/>
          <p:nvPr/>
        </p:nvSpPr>
        <p:spPr>
          <a:xfrm rot="20891098">
            <a:off x="2387701" y="2348340"/>
            <a:ext cx="3839136" cy="646331"/>
          </a:xfrm>
          <a:prstGeom prst="rect">
            <a:avLst/>
          </a:prstGeom>
          <a:noFill/>
        </p:spPr>
        <p:txBody>
          <a:bodyPr wrap="square" rtlCol="0">
            <a:spAutoFit/>
          </a:bodyPr>
          <a:lstStyle/>
          <a:p>
            <a:r>
              <a:rPr lang="en-US" sz="3600" dirty="0">
                <a:solidFill>
                  <a:srgbClr val="333399"/>
                </a:solidFill>
              </a:rPr>
              <a:t>Transfer Learning</a:t>
            </a:r>
          </a:p>
        </p:txBody>
      </p:sp>
    </p:spTree>
    <p:extLst>
      <p:ext uri="{BB962C8B-B14F-4D97-AF65-F5344CB8AC3E}">
        <p14:creationId xmlns:p14="http://schemas.microsoft.com/office/powerpoint/2010/main" val="878945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F9B2F-CEF6-430B-F803-936D4375FC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1A9B83-2520-0F9E-B736-4FDA632D5349}"/>
              </a:ext>
            </a:extLst>
          </p:cNvPr>
          <p:cNvSpPr>
            <a:spLocks noGrp="1"/>
          </p:cNvSpPr>
          <p:nvPr>
            <p:ph type="title"/>
          </p:nvPr>
        </p:nvSpPr>
        <p:spPr/>
        <p:txBody>
          <a:bodyPr/>
          <a:lstStyle/>
          <a:p>
            <a:r>
              <a:rPr lang="en-US" dirty="0"/>
              <a:t>Transfer Learning</a:t>
            </a:r>
          </a:p>
        </p:txBody>
      </p:sp>
      <p:sp>
        <p:nvSpPr>
          <p:cNvPr id="3" name="Content Placeholder 2">
            <a:extLst>
              <a:ext uri="{FF2B5EF4-FFF2-40B4-BE49-F238E27FC236}">
                <a16:creationId xmlns:a16="http://schemas.microsoft.com/office/drawing/2014/main" id="{3CAF29A1-8FA9-5271-253D-C9CD98474F03}"/>
              </a:ext>
            </a:extLst>
          </p:cNvPr>
          <p:cNvSpPr>
            <a:spLocks noGrp="1"/>
          </p:cNvSpPr>
          <p:nvPr>
            <p:ph sz="half" idx="2"/>
          </p:nvPr>
        </p:nvSpPr>
        <p:spPr>
          <a:xfrm>
            <a:off x="183528" y="966787"/>
            <a:ext cx="4998072" cy="1604963"/>
          </a:xfrm>
        </p:spPr>
        <p:txBody>
          <a:bodyPr/>
          <a:lstStyle/>
          <a:p>
            <a:r>
              <a:rPr lang="en-US" dirty="0"/>
              <a:t>Transfer learning is the reuse of a pre-trained model on a new problem. </a:t>
            </a:r>
          </a:p>
          <a:p>
            <a:r>
              <a:rPr lang="en-US" dirty="0"/>
              <a:t>It’s currently very popular in deep learning because it can train deep neural networks with comparatively little data. </a:t>
            </a:r>
          </a:p>
        </p:txBody>
      </p:sp>
      <p:sp>
        <p:nvSpPr>
          <p:cNvPr id="7" name="Content Placeholder 6">
            <a:extLst>
              <a:ext uri="{FF2B5EF4-FFF2-40B4-BE49-F238E27FC236}">
                <a16:creationId xmlns:a16="http://schemas.microsoft.com/office/drawing/2014/main" id="{0B53F8E2-1727-1CD1-4346-CEB02B2E29CA}"/>
              </a:ext>
            </a:extLst>
          </p:cNvPr>
          <p:cNvSpPr>
            <a:spLocks noGrp="1"/>
          </p:cNvSpPr>
          <p:nvPr>
            <p:ph sz="half" idx="10"/>
          </p:nvPr>
        </p:nvSpPr>
        <p:spPr>
          <a:xfrm>
            <a:off x="183528" y="2867123"/>
            <a:ext cx="8610600" cy="1194266"/>
          </a:xfrm>
        </p:spPr>
        <p:txBody>
          <a:bodyPr/>
          <a:lstStyle/>
          <a:p>
            <a:r>
              <a:rPr lang="en-US" dirty="0"/>
              <a:t>This is very useful in the data science field since most real-world problems typically do not have millions of labeled data points to train such complex models. </a:t>
            </a:r>
          </a:p>
          <a:p>
            <a:r>
              <a:rPr lang="en-US" dirty="0"/>
              <a:t>In transfer learning, a machine exploits the knowledge gained from a previous task to improve generalization about another.</a:t>
            </a:r>
          </a:p>
          <a:p>
            <a:endParaRPr lang="en-US" dirty="0"/>
          </a:p>
        </p:txBody>
      </p:sp>
      <p:pic>
        <p:nvPicPr>
          <p:cNvPr id="4" name="Picture 3">
            <a:extLst>
              <a:ext uri="{FF2B5EF4-FFF2-40B4-BE49-F238E27FC236}">
                <a16:creationId xmlns:a16="http://schemas.microsoft.com/office/drawing/2014/main" id="{BB4A33A1-6D27-998F-2649-E3556B5C02E0}"/>
              </a:ext>
            </a:extLst>
          </p:cNvPr>
          <p:cNvPicPr>
            <a:picLocks noChangeAspect="1"/>
          </p:cNvPicPr>
          <p:nvPr/>
        </p:nvPicPr>
        <p:blipFill rotWithShape="1">
          <a:blip r:embed="rId2"/>
          <a:srcRect l="14712" r="13064"/>
          <a:stretch/>
        </p:blipFill>
        <p:spPr>
          <a:xfrm>
            <a:off x="5486400" y="362633"/>
            <a:ext cx="3155154" cy="2356803"/>
          </a:xfrm>
          <a:prstGeom prst="rect">
            <a:avLst/>
          </a:prstGeom>
        </p:spPr>
      </p:pic>
      <p:sp>
        <p:nvSpPr>
          <p:cNvPr id="6" name="TextBox 5">
            <a:extLst>
              <a:ext uri="{FF2B5EF4-FFF2-40B4-BE49-F238E27FC236}">
                <a16:creationId xmlns:a16="http://schemas.microsoft.com/office/drawing/2014/main" id="{CF7EF5C8-CED8-FC51-7A13-26CDB43B6F8E}"/>
              </a:ext>
            </a:extLst>
          </p:cNvPr>
          <p:cNvSpPr txBox="1"/>
          <p:nvPr/>
        </p:nvSpPr>
        <p:spPr>
          <a:xfrm>
            <a:off x="183528" y="4662585"/>
            <a:ext cx="8960472" cy="230832"/>
          </a:xfrm>
          <a:prstGeom prst="rect">
            <a:avLst/>
          </a:prstGeom>
          <a:noFill/>
        </p:spPr>
        <p:txBody>
          <a:bodyPr wrap="square">
            <a:spAutoFit/>
          </a:bodyPr>
          <a:lstStyle/>
          <a:p>
            <a:r>
              <a:rPr lang="en-US" sz="900" dirty="0"/>
              <a:t>https://builtin.com/data-science/transfer-learning#:~:text=Transfer%20learning%2C%20used%20in%20machine,to%20improve%20generalization%20about%20another.</a:t>
            </a:r>
          </a:p>
        </p:txBody>
      </p:sp>
    </p:spTree>
    <p:extLst>
      <p:ext uri="{BB962C8B-B14F-4D97-AF65-F5344CB8AC3E}">
        <p14:creationId xmlns:p14="http://schemas.microsoft.com/office/powerpoint/2010/main" val="2064803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6762B-F58D-6E4E-E446-D04F35425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CB5C9-577E-87C8-48D3-7325477BFC6D}"/>
              </a:ext>
            </a:extLst>
          </p:cNvPr>
          <p:cNvSpPr>
            <a:spLocks noGrp="1"/>
          </p:cNvSpPr>
          <p:nvPr>
            <p:ph type="title"/>
          </p:nvPr>
        </p:nvSpPr>
        <p:spPr/>
        <p:txBody>
          <a:bodyPr/>
          <a:lstStyle/>
          <a:p>
            <a:r>
              <a:rPr lang="en-US" dirty="0"/>
              <a:t>What Is Transfer Learning?</a:t>
            </a:r>
          </a:p>
        </p:txBody>
      </p:sp>
      <p:sp>
        <p:nvSpPr>
          <p:cNvPr id="3" name="Content Placeholder 2">
            <a:extLst>
              <a:ext uri="{FF2B5EF4-FFF2-40B4-BE49-F238E27FC236}">
                <a16:creationId xmlns:a16="http://schemas.microsoft.com/office/drawing/2014/main" id="{766983B7-C60B-0C9D-CAE9-027CD4ABCA1C}"/>
              </a:ext>
            </a:extLst>
          </p:cNvPr>
          <p:cNvSpPr>
            <a:spLocks noGrp="1"/>
          </p:cNvSpPr>
          <p:nvPr>
            <p:ph idx="1"/>
          </p:nvPr>
        </p:nvSpPr>
        <p:spPr>
          <a:xfrm>
            <a:off x="152400" y="848915"/>
            <a:ext cx="5737225" cy="3456385"/>
          </a:xfrm>
        </p:spPr>
        <p:txBody>
          <a:bodyPr/>
          <a:lstStyle/>
          <a:p>
            <a:r>
              <a:rPr lang="en-US" dirty="0"/>
              <a:t>In transfer learning, the knowledge of an already trained machine learning model is applied to a different but related problem. </a:t>
            </a:r>
          </a:p>
          <a:p>
            <a:r>
              <a:rPr lang="en-US" dirty="0"/>
              <a:t>For example, if you trained a simple classifier to predict whether an image contains a </a:t>
            </a:r>
            <a:r>
              <a:rPr lang="en-US" b="1" i="1" u="sng" dirty="0"/>
              <a:t>backpack</a:t>
            </a:r>
            <a:r>
              <a:rPr lang="en-US" dirty="0"/>
              <a:t>, you could use the knowledge that the model gained during its training to recognize </a:t>
            </a:r>
            <a:r>
              <a:rPr lang="en-US" b="1" i="1" u="sng" dirty="0"/>
              <a:t>other objects </a:t>
            </a:r>
            <a:r>
              <a:rPr lang="en-US" dirty="0"/>
              <a:t>like sunglasses.</a:t>
            </a:r>
          </a:p>
          <a:p>
            <a:r>
              <a:rPr lang="en-US" dirty="0"/>
              <a:t>With transfer learning, we basically try to exploit what has been learned in one task to improve generalization in another. </a:t>
            </a:r>
          </a:p>
          <a:p>
            <a:r>
              <a:rPr lang="en-US" dirty="0"/>
              <a:t>We transfer the weights that a network has learned at “task A” to a new “task B.”</a:t>
            </a:r>
          </a:p>
          <a:p>
            <a:endParaRPr lang="en-US" dirty="0"/>
          </a:p>
        </p:txBody>
      </p:sp>
      <p:pic>
        <p:nvPicPr>
          <p:cNvPr id="7" name="Picture 6" descr="A group of backpacks and a bottle&#10;&#10;Description automatically generated">
            <a:extLst>
              <a:ext uri="{FF2B5EF4-FFF2-40B4-BE49-F238E27FC236}">
                <a16:creationId xmlns:a16="http://schemas.microsoft.com/office/drawing/2014/main" id="{012AA13D-82DD-DD32-A3EB-E4A50E6A2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025" y="776288"/>
            <a:ext cx="3028950" cy="1514475"/>
          </a:xfrm>
          <a:prstGeom prst="rect">
            <a:avLst/>
          </a:prstGeom>
        </p:spPr>
      </p:pic>
      <p:pic>
        <p:nvPicPr>
          <p:cNvPr id="9" name="Picture 8" descr="A pair of sunglasses with black lenses&#10;&#10;Description automatically generated">
            <a:extLst>
              <a:ext uri="{FF2B5EF4-FFF2-40B4-BE49-F238E27FC236}">
                <a16:creationId xmlns:a16="http://schemas.microsoft.com/office/drawing/2014/main" id="{CAA18DAD-6188-66CE-3A83-6BADFD7214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3403" y="3100953"/>
            <a:ext cx="2427597" cy="903752"/>
          </a:xfrm>
          <a:prstGeom prst="rect">
            <a:avLst/>
          </a:prstGeom>
        </p:spPr>
      </p:pic>
      <p:pic>
        <p:nvPicPr>
          <p:cNvPr id="10" name="Picture 9" descr="A close up of a sunglasses&#10;&#10;Description automatically generated">
            <a:extLst>
              <a:ext uri="{FF2B5EF4-FFF2-40B4-BE49-F238E27FC236}">
                <a16:creationId xmlns:a16="http://schemas.microsoft.com/office/drawing/2014/main" id="{5DEFDA8C-1839-1C4D-4E86-8E82D1DBBE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8846" y="4004705"/>
            <a:ext cx="2427598" cy="764693"/>
          </a:xfrm>
          <a:prstGeom prst="rect">
            <a:avLst/>
          </a:prstGeom>
        </p:spPr>
      </p:pic>
      <p:sp>
        <p:nvSpPr>
          <p:cNvPr id="11" name="Arrow: Down 10">
            <a:extLst>
              <a:ext uri="{FF2B5EF4-FFF2-40B4-BE49-F238E27FC236}">
                <a16:creationId xmlns:a16="http://schemas.microsoft.com/office/drawing/2014/main" id="{B57DDE78-8E56-C97D-1540-8BEB54E0AC75}"/>
              </a:ext>
            </a:extLst>
          </p:cNvPr>
          <p:cNvSpPr/>
          <p:nvPr/>
        </p:nvSpPr>
        <p:spPr bwMode="auto">
          <a:xfrm>
            <a:off x="7239000" y="2408508"/>
            <a:ext cx="381000" cy="529203"/>
          </a:xfrm>
          <a:prstGeom prst="down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29497253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C29E1-3235-1F95-5CE3-F38712D7FC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F722F9-898E-F1E7-56FC-CDDC39FB5218}"/>
              </a:ext>
            </a:extLst>
          </p:cNvPr>
          <p:cNvSpPr>
            <a:spLocks noGrp="1"/>
          </p:cNvSpPr>
          <p:nvPr>
            <p:ph type="title"/>
          </p:nvPr>
        </p:nvSpPr>
        <p:spPr/>
        <p:txBody>
          <a:bodyPr/>
          <a:lstStyle/>
          <a:p>
            <a:r>
              <a:rPr lang="en-US" dirty="0"/>
              <a:t>What Is Transfer Learning?</a:t>
            </a:r>
          </a:p>
        </p:txBody>
      </p:sp>
      <p:sp>
        <p:nvSpPr>
          <p:cNvPr id="3" name="Content Placeholder 2">
            <a:extLst>
              <a:ext uri="{FF2B5EF4-FFF2-40B4-BE49-F238E27FC236}">
                <a16:creationId xmlns:a16="http://schemas.microsoft.com/office/drawing/2014/main" id="{DA983394-2411-6AF2-3C48-C193EAE0908F}"/>
              </a:ext>
            </a:extLst>
          </p:cNvPr>
          <p:cNvSpPr>
            <a:spLocks noGrp="1"/>
          </p:cNvSpPr>
          <p:nvPr>
            <p:ph idx="1"/>
          </p:nvPr>
        </p:nvSpPr>
        <p:spPr>
          <a:xfrm>
            <a:off x="190500" y="971550"/>
            <a:ext cx="8763000" cy="2561035"/>
          </a:xfrm>
        </p:spPr>
        <p:txBody>
          <a:bodyPr/>
          <a:lstStyle/>
          <a:p>
            <a:r>
              <a:rPr lang="en-US" sz="1900" dirty="0"/>
              <a:t>The general idea is to use the knowledge a model has learned from a task with a lot of available labeled training data in a new task that doesn't have much data. </a:t>
            </a:r>
          </a:p>
          <a:p>
            <a:r>
              <a:rPr lang="en-US" sz="1900" dirty="0"/>
              <a:t>Instead of starting the learning process from scratch, we start with patterns learned from solving a related task.</a:t>
            </a:r>
          </a:p>
          <a:p>
            <a:r>
              <a:rPr lang="en-US" sz="1900" dirty="0"/>
              <a:t>Transfer learning is mostly used in computer vision and natural language processing tasks like sentiment analysis due to the huge amount of computational power required.</a:t>
            </a:r>
          </a:p>
          <a:p>
            <a:r>
              <a:rPr lang="en-US" sz="1900" dirty="0"/>
              <a:t>Transfer learning isn’t really a machine learning technique, but can be seen as a “design methodology” within the field, for example, active learning. </a:t>
            </a:r>
          </a:p>
          <a:p>
            <a:r>
              <a:rPr lang="en-US" sz="1900" dirty="0"/>
              <a:t>It is also not an exclusive part or study-area of machine learning. </a:t>
            </a:r>
          </a:p>
          <a:p>
            <a:r>
              <a:rPr lang="en-US" sz="1900" dirty="0"/>
              <a:t>Nevertheless, it has become quite popular in combination with neural networks that require huge amounts of data and computational power.</a:t>
            </a:r>
          </a:p>
        </p:txBody>
      </p:sp>
    </p:spTree>
    <p:extLst>
      <p:ext uri="{BB962C8B-B14F-4D97-AF65-F5344CB8AC3E}">
        <p14:creationId xmlns:p14="http://schemas.microsoft.com/office/powerpoint/2010/main" val="149862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5388A-0D8F-EA1B-6611-8498F57043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6D49F4-1DDD-86E5-B604-3B6548BC617C}"/>
              </a:ext>
            </a:extLst>
          </p:cNvPr>
          <p:cNvSpPr>
            <a:spLocks noGrp="1"/>
          </p:cNvSpPr>
          <p:nvPr>
            <p:ph type="title"/>
          </p:nvPr>
        </p:nvSpPr>
        <p:spPr/>
        <p:txBody>
          <a:bodyPr/>
          <a:lstStyle/>
          <a:p>
            <a:r>
              <a:rPr lang="en-US" dirty="0"/>
              <a:t>How Transfer Learning Works (1/2)</a:t>
            </a:r>
          </a:p>
        </p:txBody>
      </p:sp>
      <p:sp>
        <p:nvSpPr>
          <p:cNvPr id="3" name="Content Placeholder 2">
            <a:extLst>
              <a:ext uri="{FF2B5EF4-FFF2-40B4-BE49-F238E27FC236}">
                <a16:creationId xmlns:a16="http://schemas.microsoft.com/office/drawing/2014/main" id="{EAFE6525-31F2-CEC6-BE11-9805F24270DB}"/>
              </a:ext>
            </a:extLst>
          </p:cNvPr>
          <p:cNvSpPr>
            <a:spLocks noGrp="1"/>
          </p:cNvSpPr>
          <p:nvPr>
            <p:ph idx="1"/>
          </p:nvPr>
        </p:nvSpPr>
        <p:spPr>
          <a:xfrm>
            <a:off x="446088" y="843557"/>
            <a:ext cx="8251823" cy="3456385"/>
          </a:xfrm>
        </p:spPr>
        <p:txBody>
          <a:bodyPr/>
          <a:lstStyle/>
          <a:p>
            <a:r>
              <a:rPr lang="en-US" dirty="0"/>
              <a:t>In computer vision, for example, neural networks usually try to detect edges in the earlier layers, shapes in the middle layer and some task-specific features in the later layers. </a:t>
            </a:r>
          </a:p>
          <a:p>
            <a:r>
              <a:rPr lang="en-US" dirty="0"/>
              <a:t>In transfer learning, the early and middle layers are used, and we only retrain the latter layers. </a:t>
            </a:r>
          </a:p>
          <a:p>
            <a:r>
              <a:rPr lang="en-US" dirty="0"/>
              <a:t>It helps leverage the labeled data of the task it was initially trained on.</a:t>
            </a:r>
          </a:p>
          <a:p>
            <a:r>
              <a:rPr lang="en-US" dirty="0"/>
              <a:t>Let’s go back to the example of a model trained for recognizing a backpack on an image, which will be used to identify sunglasses. </a:t>
            </a:r>
          </a:p>
          <a:p>
            <a:r>
              <a:rPr lang="en-US" dirty="0"/>
              <a:t>In the earlier layers, the model has learned to recognize objects, because of that we will only retrain the latter layers so it will learn what separates sunglasses from other objects.</a:t>
            </a:r>
          </a:p>
        </p:txBody>
      </p:sp>
    </p:spTree>
    <p:extLst>
      <p:ext uri="{BB962C8B-B14F-4D97-AF65-F5344CB8AC3E}">
        <p14:creationId xmlns:p14="http://schemas.microsoft.com/office/powerpoint/2010/main" val="42544608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896D8-8AB8-57D5-9DBC-8F09D32580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588C15-4B88-9B76-B60F-6D5400E87EC1}"/>
              </a:ext>
            </a:extLst>
          </p:cNvPr>
          <p:cNvSpPr>
            <a:spLocks noGrp="1"/>
          </p:cNvSpPr>
          <p:nvPr>
            <p:ph type="title"/>
          </p:nvPr>
        </p:nvSpPr>
        <p:spPr/>
        <p:txBody>
          <a:bodyPr/>
          <a:lstStyle/>
          <a:p>
            <a:r>
              <a:rPr lang="en-US" dirty="0"/>
              <a:t>How Transfer Learning Works(2/2)</a:t>
            </a:r>
          </a:p>
        </p:txBody>
      </p:sp>
      <p:sp>
        <p:nvSpPr>
          <p:cNvPr id="3" name="Content Placeholder 2">
            <a:extLst>
              <a:ext uri="{FF2B5EF4-FFF2-40B4-BE49-F238E27FC236}">
                <a16:creationId xmlns:a16="http://schemas.microsoft.com/office/drawing/2014/main" id="{2025922B-9D40-9BF3-D4A6-F4A8D6590108}"/>
              </a:ext>
            </a:extLst>
          </p:cNvPr>
          <p:cNvSpPr>
            <a:spLocks noGrp="1"/>
          </p:cNvSpPr>
          <p:nvPr>
            <p:ph idx="1"/>
          </p:nvPr>
        </p:nvSpPr>
        <p:spPr>
          <a:xfrm>
            <a:off x="446088" y="843557"/>
            <a:ext cx="3606451" cy="3456385"/>
          </a:xfrm>
        </p:spPr>
        <p:txBody>
          <a:bodyPr/>
          <a:lstStyle/>
          <a:p>
            <a:r>
              <a:rPr lang="en-US" dirty="0"/>
              <a:t>In transfer learning, we try to transfer as much knowledge as possible from the previous task the model was trained on to the new task at hand. </a:t>
            </a:r>
          </a:p>
          <a:p>
            <a:r>
              <a:rPr lang="en-US" dirty="0"/>
              <a:t>This knowledge can be in various forms depending on the problem and the data. For example, it could be how models are composed, which allows us to more easily identify novel objects.</a:t>
            </a:r>
          </a:p>
        </p:txBody>
      </p:sp>
      <p:grpSp>
        <p:nvGrpSpPr>
          <p:cNvPr id="30" name="Group 29">
            <a:extLst>
              <a:ext uri="{FF2B5EF4-FFF2-40B4-BE49-F238E27FC236}">
                <a16:creationId xmlns:a16="http://schemas.microsoft.com/office/drawing/2014/main" id="{7A091716-3535-1E8F-6EFD-3903CACF5D35}"/>
              </a:ext>
            </a:extLst>
          </p:cNvPr>
          <p:cNvGrpSpPr/>
          <p:nvPr/>
        </p:nvGrpSpPr>
        <p:grpSpPr>
          <a:xfrm>
            <a:off x="4611857" y="1163787"/>
            <a:ext cx="4036666" cy="3136155"/>
            <a:chOff x="3886200" y="1340595"/>
            <a:chExt cx="4036666" cy="3136155"/>
          </a:xfrm>
        </p:grpSpPr>
        <p:cxnSp>
          <p:nvCxnSpPr>
            <p:cNvPr id="4" name="Straight Arrow Connector 3">
              <a:extLst>
                <a:ext uri="{FF2B5EF4-FFF2-40B4-BE49-F238E27FC236}">
                  <a16:creationId xmlns:a16="http://schemas.microsoft.com/office/drawing/2014/main" id="{3FE85551-D650-8798-1DED-F956A29727AF}"/>
                </a:ext>
              </a:extLst>
            </p:cNvPr>
            <p:cNvCxnSpPr/>
            <p:nvPr/>
          </p:nvCxnSpPr>
          <p:spPr bwMode="auto">
            <a:xfrm>
              <a:off x="5593206" y="3001700"/>
              <a:ext cx="598424" cy="0"/>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 name="Group 16">
              <a:extLst>
                <a:ext uri="{FF2B5EF4-FFF2-40B4-BE49-F238E27FC236}">
                  <a16:creationId xmlns:a16="http://schemas.microsoft.com/office/drawing/2014/main" id="{5E6555A7-F394-DB65-B0E9-1922D12A7780}"/>
                </a:ext>
              </a:extLst>
            </p:cNvPr>
            <p:cNvGrpSpPr/>
            <p:nvPr/>
          </p:nvGrpSpPr>
          <p:grpSpPr>
            <a:xfrm>
              <a:off x="3886200" y="1340595"/>
              <a:ext cx="1722783" cy="3136155"/>
              <a:chOff x="3886200" y="1340595"/>
              <a:chExt cx="1722783" cy="3136155"/>
            </a:xfrm>
          </p:grpSpPr>
          <p:sp>
            <p:nvSpPr>
              <p:cNvPr id="5" name="TextBox 4">
                <a:extLst>
                  <a:ext uri="{FF2B5EF4-FFF2-40B4-BE49-F238E27FC236}">
                    <a16:creationId xmlns:a16="http://schemas.microsoft.com/office/drawing/2014/main" id="{87FAACBD-6A53-016C-3ABD-BD75A80C7EEE}"/>
                  </a:ext>
                </a:extLst>
              </p:cNvPr>
              <p:cNvSpPr txBox="1"/>
              <p:nvPr/>
            </p:nvSpPr>
            <p:spPr>
              <a:xfrm>
                <a:off x="4025572" y="1340595"/>
                <a:ext cx="1444039" cy="276999"/>
              </a:xfrm>
              <a:prstGeom prst="rect">
                <a:avLst/>
              </a:prstGeom>
              <a:solidFill>
                <a:schemeClr val="bg1">
                  <a:lumMod val="95000"/>
                </a:schemeClr>
              </a:solidFill>
              <a:ln w="12700">
                <a:solidFill>
                  <a:schemeClr val="tx1"/>
                </a:solidFill>
              </a:ln>
            </p:spPr>
            <p:txBody>
              <a:bodyPr wrap="square" lIns="0" tIns="0" rIns="0" bIns="0" rtlCol="0">
                <a:spAutoFit/>
              </a:bodyPr>
              <a:lstStyle/>
              <a:p>
                <a:pPr algn="ctr"/>
                <a:r>
                  <a:rPr lang="en-US" dirty="0"/>
                  <a:t>Old Classifier</a:t>
                </a:r>
              </a:p>
            </p:txBody>
          </p:sp>
          <p:sp>
            <p:nvSpPr>
              <p:cNvPr id="6" name="TextBox 5">
                <a:extLst>
                  <a:ext uri="{FF2B5EF4-FFF2-40B4-BE49-F238E27FC236}">
                    <a16:creationId xmlns:a16="http://schemas.microsoft.com/office/drawing/2014/main" id="{A1850A86-611C-E87A-97A9-B8D04855C392}"/>
                  </a:ext>
                </a:extLst>
              </p:cNvPr>
              <p:cNvSpPr txBox="1"/>
              <p:nvPr/>
            </p:nvSpPr>
            <p:spPr>
              <a:xfrm>
                <a:off x="4256805" y="4109353"/>
                <a:ext cx="981573" cy="276999"/>
              </a:xfrm>
              <a:prstGeom prst="rect">
                <a:avLst/>
              </a:prstGeom>
              <a:noFill/>
            </p:spPr>
            <p:txBody>
              <a:bodyPr wrap="square" lIns="0" tIns="0" rIns="0" bIns="0" rtlCol="0">
                <a:spAutoFit/>
              </a:bodyPr>
              <a:lstStyle/>
              <a:p>
                <a:pPr algn="ctr"/>
                <a:r>
                  <a:rPr lang="en-US" dirty="0"/>
                  <a:t>Input</a:t>
                </a:r>
              </a:p>
            </p:txBody>
          </p:sp>
          <p:sp>
            <p:nvSpPr>
              <p:cNvPr id="7" name="TextBox 6">
                <a:extLst>
                  <a:ext uri="{FF2B5EF4-FFF2-40B4-BE49-F238E27FC236}">
                    <a16:creationId xmlns:a16="http://schemas.microsoft.com/office/drawing/2014/main" id="{6E90B83B-BD8D-DB0A-E62C-E9CC78866810}"/>
                  </a:ext>
                </a:extLst>
              </p:cNvPr>
              <p:cNvSpPr txBox="1"/>
              <p:nvPr/>
            </p:nvSpPr>
            <p:spPr>
              <a:xfrm>
                <a:off x="4025572" y="2038350"/>
                <a:ext cx="1444039" cy="276999"/>
              </a:xfrm>
              <a:prstGeom prst="rect">
                <a:avLst/>
              </a:prstGeom>
              <a:solidFill>
                <a:schemeClr val="bg1">
                  <a:lumMod val="95000"/>
                </a:schemeClr>
              </a:solidFill>
              <a:ln w="12700">
                <a:solidFill>
                  <a:schemeClr val="tx1"/>
                </a:solidFill>
              </a:ln>
            </p:spPr>
            <p:txBody>
              <a:bodyPr wrap="square" lIns="0" tIns="0" rIns="0" bIns="0" rtlCol="0">
                <a:spAutoFit/>
              </a:bodyPr>
              <a:lstStyle/>
              <a:p>
                <a:pPr algn="ctr"/>
                <a:r>
                  <a:rPr lang="en-US" dirty="0"/>
                  <a:t>CNN Layer</a:t>
                </a:r>
              </a:p>
            </p:txBody>
          </p:sp>
          <p:sp>
            <p:nvSpPr>
              <p:cNvPr id="8" name="TextBox 7">
                <a:extLst>
                  <a:ext uri="{FF2B5EF4-FFF2-40B4-BE49-F238E27FC236}">
                    <a16:creationId xmlns:a16="http://schemas.microsoft.com/office/drawing/2014/main" id="{8F420F46-EE58-4488-5AE7-AA4933078E12}"/>
                  </a:ext>
                </a:extLst>
              </p:cNvPr>
              <p:cNvSpPr txBox="1"/>
              <p:nvPr/>
            </p:nvSpPr>
            <p:spPr>
              <a:xfrm>
                <a:off x="4025572" y="2738899"/>
                <a:ext cx="1444039" cy="276999"/>
              </a:xfrm>
              <a:prstGeom prst="rect">
                <a:avLst/>
              </a:prstGeom>
              <a:solidFill>
                <a:schemeClr val="bg1">
                  <a:lumMod val="95000"/>
                </a:schemeClr>
              </a:solidFill>
              <a:ln w="12700">
                <a:solidFill>
                  <a:schemeClr val="tx1"/>
                </a:solidFill>
              </a:ln>
            </p:spPr>
            <p:txBody>
              <a:bodyPr wrap="square" lIns="0" tIns="0" rIns="0" bIns="0" rtlCol="0">
                <a:spAutoFit/>
              </a:bodyPr>
              <a:lstStyle/>
              <a:p>
                <a:pPr algn="ctr"/>
                <a:r>
                  <a:rPr lang="en-US" dirty="0"/>
                  <a:t>CNN Layer</a:t>
                </a:r>
              </a:p>
            </p:txBody>
          </p:sp>
          <p:sp>
            <p:nvSpPr>
              <p:cNvPr id="9" name="TextBox 8">
                <a:extLst>
                  <a:ext uri="{FF2B5EF4-FFF2-40B4-BE49-F238E27FC236}">
                    <a16:creationId xmlns:a16="http://schemas.microsoft.com/office/drawing/2014/main" id="{5301F67D-25D4-16BF-2099-4D7FCB5C0BDF}"/>
                  </a:ext>
                </a:extLst>
              </p:cNvPr>
              <p:cNvSpPr txBox="1"/>
              <p:nvPr/>
            </p:nvSpPr>
            <p:spPr>
              <a:xfrm>
                <a:off x="4025572" y="3441565"/>
                <a:ext cx="1444039" cy="276999"/>
              </a:xfrm>
              <a:prstGeom prst="rect">
                <a:avLst/>
              </a:prstGeom>
              <a:solidFill>
                <a:schemeClr val="bg1">
                  <a:lumMod val="95000"/>
                </a:schemeClr>
              </a:solidFill>
              <a:ln w="12700">
                <a:solidFill>
                  <a:schemeClr val="tx1"/>
                </a:solidFill>
              </a:ln>
            </p:spPr>
            <p:txBody>
              <a:bodyPr wrap="square" lIns="0" tIns="0" rIns="0" bIns="0" rtlCol="0">
                <a:spAutoFit/>
              </a:bodyPr>
              <a:lstStyle/>
              <a:p>
                <a:pPr algn="ctr"/>
                <a:r>
                  <a:rPr lang="en-US" dirty="0"/>
                  <a:t>CNN Layer</a:t>
                </a:r>
              </a:p>
            </p:txBody>
          </p:sp>
          <p:sp>
            <p:nvSpPr>
              <p:cNvPr id="10" name="Rectangle 9">
                <a:extLst>
                  <a:ext uri="{FF2B5EF4-FFF2-40B4-BE49-F238E27FC236}">
                    <a16:creationId xmlns:a16="http://schemas.microsoft.com/office/drawing/2014/main" id="{A3944252-9733-48D4-585B-18CD1E08F7F8}"/>
                  </a:ext>
                </a:extLst>
              </p:cNvPr>
              <p:cNvSpPr/>
              <p:nvPr/>
            </p:nvSpPr>
            <p:spPr bwMode="auto">
              <a:xfrm>
                <a:off x="3886200" y="1907289"/>
                <a:ext cx="1722783" cy="2569461"/>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11" name="Straight Arrow Connector 10">
                <a:extLst>
                  <a:ext uri="{FF2B5EF4-FFF2-40B4-BE49-F238E27FC236}">
                    <a16:creationId xmlns:a16="http://schemas.microsoft.com/office/drawing/2014/main" id="{231CC522-597B-A864-E759-75300D4EF4EF}"/>
                  </a:ext>
                </a:extLst>
              </p:cNvPr>
              <p:cNvCxnSpPr>
                <a:cxnSpLocks/>
              </p:cNvCxnSpPr>
              <p:nvPr/>
            </p:nvCxnSpPr>
            <p:spPr bwMode="auto">
              <a:xfrm flipV="1">
                <a:off x="4747591" y="2315349"/>
                <a:ext cx="0" cy="422882"/>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a:extLst>
                  <a:ext uri="{FF2B5EF4-FFF2-40B4-BE49-F238E27FC236}">
                    <a16:creationId xmlns:a16="http://schemas.microsoft.com/office/drawing/2014/main" id="{D1AE315D-D44D-0768-6663-3849D43ED709}"/>
                  </a:ext>
                </a:extLst>
              </p:cNvPr>
              <p:cNvCxnSpPr>
                <a:cxnSpLocks/>
              </p:cNvCxnSpPr>
              <p:nvPr/>
            </p:nvCxnSpPr>
            <p:spPr bwMode="auto">
              <a:xfrm flipV="1">
                <a:off x="4747591" y="3015898"/>
                <a:ext cx="0" cy="422882"/>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52F22D57-7B7C-BF1C-05A5-47B3FE53EBC6}"/>
                  </a:ext>
                </a:extLst>
              </p:cNvPr>
              <p:cNvCxnSpPr>
                <a:cxnSpLocks/>
              </p:cNvCxnSpPr>
              <p:nvPr/>
            </p:nvCxnSpPr>
            <p:spPr bwMode="auto">
              <a:xfrm flipV="1">
                <a:off x="4747591" y="3718564"/>
                <a:ext cx="0" cy="422882"/>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63C2CBEB-DD36-6A04-1292-5DF205150036}"/>
                  </a:ext>
                </a:extLst>
              </p:cNvPr>
              <p:cNvCxnSpPr>
                <a:cxnSpLocks/>
              </p:cNvCxnSpPr>
              <p:nvPr/>
            </p:nvCxnSpPr>
            <p:spPr bwMode="auto">
              <a:xfrm flipV="1">
                <a:off x="4747591" y="1615468"/>
                <a:ext cx="0" cy="422882"/>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Group 18">
              <a:extLst>
                <a:ext uri="{FF2B5EF4-FFF2-40B4-BE49-F238E27FC236}">
                  <a16:creationId xmlns:a16="http://schemas.microsoft.com/office/drawing/2014/main" id="{D72C34A8-74CC-0D51-D5BC-8577314F04FA}"/>
                </a:ext>
              </a:extLst>
            </p:cNvPr>
            <p:cNvGrpSpPr/>
            <p:nvPr/>
          </p:nvGrpSpPr>
          <p:grpSpPr>
            <a:xfrm>
              <a:off x="6200083" y="1340595"/>
              <a:ext cx="1722783" cy="3136155"/>
              <a:chOff x="3886200" y="1340595"/>
              <a:chExt cx="1722783" cy="3136155"/>
            </a:xfrm>
          </p:grpSpPr>
          <p:sp>
            <p:nvSpPr>
              <p:cNvPr id="20" name="TextBox 19">
                <a:extLst>
                  <a:ext uri="{FF2B5EF4-FFF2-40B4-BE49-F238E27FC236}">
                    <a16:creationId xmlns:a16="http://schemas.microsoft.com/office/drawing/2014/main" id="{02421BCF-6023-59A0-3A04-70193B46B44E}"/>
                  </a:ext>
                </a:extLst>
              </p:cNvPr>
              <p:cNvSpPr txBox="1"/>
              <p:nvPr/>
            </p:nvSpPr>
            <p:spPr>
              <a:xfrm>
                <a:off x="4025572" y="1340595"/>
                <a:ext cx="1444039" cy="276999"/>
              </a:xfrm>
              <a:prstGeom prst="rect">
                <a:avLst/>
              </a:prstGeom>
              <a:solidFill>
                <a:schemeClr val="bg1">
                  <a:lumMod val="95000"/>
                </a:schemeClr>
              </a:solidFill>
              <a:ln w="12700">
                <a:solidFill>
                  <a:schemeClr val="tx1"/>
                </a:solidFill>
              </a:ln>
            </p:spPr>
            <p:txBody>
              <a:bodyPr wrap="square" lIns="0" tIns="0" rIns="0" bIns="0" rtlCol="0">
                <a:spAutoFit/>
              </a:bodyPr>
              <a:lstStyle/>
              <a:p>
                <a:pPr algn="ctr"/>
                <a:r>
                  <a:rPr lang="en-US" dirty="0"/>
                  <a:t>New Classifier</a:t>
                </a:r>
              </a:p>
            </p:txBody>
          </p:sp>
          <p:sp>
            <p:nvSpPr>
              <p:cNvPr id="21" name="TextBox 20">
                <a:extLst>
                  <a:ext uri="{FF2B5EF4-FFF2-40B4-BE49-F238E27FC236}">
                    <a16:creationId xmlns:a16="http://schemas.microsoft.com/office/drawing/2014/main" id="{FC0A7C05-C397-C4AE-DBE1-7FEF3B90A4F5}"/>
                  </a:ext>
                </a:extLst>
              </p:cNvPr>
              <p:cNvSpPr txBox="1"/>
              <p:nvPr/>
            </p:nvSpPr>
            <p:spPr>
              <a:xfrm>
                <a:off x="4256805" y="4109353"/>
                <a:ext cx="981573" cy="276999"/>
              </a:xfrm>
              <a:prstGeom prst="rect">
                <a:avLst/>
              </a:prstGeom>
              <a:noFill/>
            </p:spPr>
            <p:txBody>
              <a:bodyPr wrap="square" lIns="0" tIns="0" rIns="0" bIns="0" rtlCol="0">
                <a:spAutoFit/>
              </a:bodyPr>
              <a:lstStyle/>
              <a:p>
                <a:pPr algn="ctr"/>
                <a:r>
                  <a:rPr lang="en-US" dirty="0"/>
                  <a:t>Input</a:t>
                </a:r>
              </a:p>
            </p:txBody>
          </p:sp>
          <p:sp>
            <p:nvSpPr>
              <p:cNvPr id="22" name="TextBox 21">
                <a:extLst>
                  <a:ext uri="{FF2B5EF4-FFF2-40B4-BE49-F238E27FC236}">
                    <a16:creationId xmlns:a16="http://schemas.microsoft.com/office/drawing/2014/main" id="{34885D85-672E-9082-2FA7-01F9C92A9DE8}"/>
                  </a:ext>
                </a:extLst>
              </p:cNvPr>
              <p:cNvSpPr txBox="1"/>
              <p:nvPr/>
            </p:nvSpPr>
            <p:spPr>
              <a:xfrm>
                <a:off x="4025572" y="2038350"/>
                <a:ext cx="1444039" cy="276999"/>
              </a:xfrm>
              <a:prstGeom prst="rect">
                <a:avLst/>
              </a:prstGeom>
              <a:solidFill>
                <a:schemeClr val="bg1">
                  <a:lumMod val="95000"/>
                </a:schemeClr>
              </a:solidFill>
              <a:ln w="12700">
                <a:solidFill>
                  <a:schemeClr val="tx1"/>
                </a:solidFill>
              </a:ln>
            </p:spPr>
            <p:txBody>
              <a:bodyPr wrap="square" lIns="0" tIns="0" rIns="0" bIns="0" rtlCol="0">
                <a:spAutoFit/>
              </a:bodyPr>
              <a:lstStyle/>
              <a:p>
                <a:pPr algn="ctr"/>
                <a:r>
                  <a:rPr lang="en-US" dirty="0"/>
                  <a:t>CNN Layer</a:t>
                </a:r>
              </a:p>
            </p:txBody>
          </p:sp>
          <p:sp>
            <p:nvSpPr>
              <p:cNvPr id="23" name="TextBox 22">
                <a:extLst>
                  <a:ext uri="{FF2B5EF4-FFF2-40B4-BE49-F238E27FC236}">
                    <a16:creationId xmlns:a16="http://schemas.microsoft.com/office/drawing/2014/main" id="{8254BD56-AEAA-397F-BD8F-FB80137A61DE}"/>
                  </a:ext>
                </a:extLst>
              </p:cNvPr>
              <p:cNvSpPr txBox="1"/>
              <p:nvPr/>
            </p:nvSpPr>
            <p:spPr>
              <a:xfrm>
                <a:off x="4025572" y="2738899"/>
                <a:ext cx="1444039" cy="276999"/>
              </a:xfrm>
              <a:prstGeom prst="rect">
                <a:avLst/>
              </a:prstGeom>
              <a:solidFill>
                <a:schemeClr val="bg1">
                  <a:lumMod val="95000"/>
                </a:schemeClr>
              </a:solidFill>
              <a:ln w="12700">
                <a:solidFill>
                  <a:schemeClr val="tx1"/>
                </a:solidFill>
              </a:ln>
            </p:spPr>
            <p:txBody>
              <a:bodyPr wrap="square" lIns="0" tIns="0" rIns="0" bIns="0" rtlCol="0">
                <a:spAutoFit/>
              </a:bodyPr>
              <a:lstStyle/>
              <a:p>
                <a:pPr algn="ctr"/>
                <a:r>
                  <a:rPr lang="en-US" dirty="0"/>
                  <a:t>CNN Layer</a:t>
                </a:r>
              </a:p>
            </p:txBody>
          </p:sp>
          <p:sp>
            <p:nvSpPr>
              <p:cNvPr id="24" name="TextBox 23">
                <a:extLst>
                  <a:ext uri="{FF2B5EF4-FFF2-40B4-BE49-F238E27FC236}">
                    <a16:creationId xmlns:a16="http://schemas.microsoft.com/office/drawing/2014/main" id="{66B9154A-378B-E52D-81C2-B3E053E8D960}"/>
                  </a:ext>
                </a:extLst>
              </p:cNvPr>
              <p:cNvSpPr txBox="1"/>
              <p:nvPr/>
            </p:nvSpPr>
            <p:spPr>
              <a:xfrm>
                <a:off x="4025572" y="3441565"/>
                <a:ext cx="1444039" cy="276999"/>
              </a:xfrm>
              <a:prstGeom prst="rect">
                <a:avLst/>
              </a:prstGeom>
              <a:solidFill>
                <a:schemeClr val="bg1">
                  <a:lumMod val="95000"/>
                </a:schemeClr>
              </a:solidFill>
              <a:ln w="12700">
                <a:solidFill>
                  <a:schemeClr val="tx1"/>
                </a:solidFill>
              </a:ln>
            </p:spPr>
            <p:txBody>
              <a:bodyPr wrap="square" lIns="0" tIns="0" rIns="0" bIns="0" rtlCol="0">
                <a:spAutoFit/>
              </a:bodyPr>
              <a:lstStyle/>
              <a:p>
                <a:pPr algn="ctr"/>
                <a:r>
                  <a:rPr lang="en-US" dirty="0"/>
                  <a:t>CNN Layer</a:t>
                </a:r>
              </a:p>
            </p:txBody>
          </p:sp>
          <p:sp>
            <p:nvSpPr>
              <p:cNvPr id="25" name="Rectangle 24">
                <a:extLst>
                  <a:ext uri="{FF2B5EF4-FFF2-40B4-BE49-F238E27FC236}">
                    <a16:creationId xmlns:a16="http://schemas.microsoft.com/office/drawing/2014/main" id="{2C61246C-6958-E498-51ED-C174608550E5}"/>
                  </a:ext>
                </a:extLst>
              </p:cNvPr>
              <p:cNvSpPr/>
              <p:nvPr/>
            </p:nvSpPr>
            <p:spPr bwMode="auto">
              <a:xfrm>
                <a:off x="3886200" y="1907289"/>
                <a:ext cx="1722783" cy="2569461"/>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itchFamily="34" charset="0"/>
                </a:endParaRPr>
              </a:p>
            </p:txBody>
          </p:sp>
          <p:cxnSp>
            <p:nvCxnSpPr>
              <p:cNvPr id="26" name="Straight Arrow Connector 25">
                <a:extLst>
                  <a:ext uri="{FF2B5EF4-FFF2-40B4-BE49-F238E27FC236}">
                    <a16:creationId xmlns:a16="http://schemas.microsoft.com/office/drawing/2014/main" id="{D392C917-FC00-A625-F644-5D5297F527E6}"/>
                  </a:ext>
                </a:extLst>
              </p:cNvPr>
              <p:cNvCxnSpPr>
                <a:cxnSpLocks/>
              </p:cNvCxnSpPr>
              <p:nvPr/>
            </p:nvCxnSpPr>
            <p:spPr bwMode="auto">
              <a:xfrm flipV="1">
                <a:off x="4747591" y="2315349"/>
                <a:ext cx="0" cy="422882"/>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6C1C1326-993B-6280-CDB3-B0CA39509522}"/>
                  </a:ext>
                </a:extLst>
              </p:cNvPr>
              <p:cNvCxnSpPr>
                <a:cxnSpLocks/>
              </p:cNvCxnSpPr>
              <p:nvPr/>
            </p:nvCxnSpPr>
            <p:spPr bwMode="auto">
              <a:xfrm flipV="1">
                <a:off x="4747591" y="3015898"/>
                <a:ext cx="0" cy="422882"/>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a:extLst>
                  <a:ext uri="{FF2B5EF4-FFF2-40B4-BE49-F238E27FC236}">
                    <a16:creationId xmlns:a16="http://schemas.microsoft.com/office/drawing/2014/main" id="{D164D10B-71DE-181A-C7BC-D6D6D605423C}"/>
                  </a:ext>
                </a:extLst>
              </p:cNvPr>
              <p:cNvCxnSpPr>
                <a:cxnSpLocks/>
              </p:cNvCxnSpPr>
              <p:nvPr/>
            </p:nvCxnSpPr>
            <p:spPr bwMode="auto">
              <a:xfrm flipV="1">
                <a:off x="4747591" y="3718564"/>
                <a:ext cx="0" cy="422882"/>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071C7301-2B07-DBFD-E9E2-9F2344527EC6}"/>
                  </a:ext>
                </a:extLst>
              </p:cNvPr>
              <p:cNvCxnSpPr>
                <a:cxnSpLocks/>
              </p:cNvCxnSpPr>
              <p:nvPr/>
            </p:nvCxnSpPr>
            <p:spPr bwMode="auto">
              <a:xfrm flipV="1">
                <a:off x="4747591" y="1615468"/>
                <a:ext cx="0" cy="422882"/>
              </a:xfrm>
              <a:prstGeom prst="straightConnector1">
                <a:avLst/>
              </a:prstGeom>
              <a:solidFill>
                <a:schemeClr val="accent1"/>
              </a:solidFill>
              <a:ln w="25400" cap="flat" cmpd="sng" algn="ctr">
                <a:solidFill>
                  <a:srgbClr val="002060"/>
                </a:solidFill>
                <a:prstDash val="solid"/>
                <a:miter lim="800000"/>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2744711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CFF3C-0E7E-A0BD-754E-0BD27E599D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945200-8CE1-1FB3-B51B-55B2C45C6227}"/>
              </a:ext>
            </a:extLst>
          </p:cNvPr>
          <p:cNvSpPr>
            <a:spLocks noGrp="1"/>
          </p:cNvSpPr>
          <p:nvPr>
            <p:ph type="title"/>
          </p:nvPr>
        </p:nvSpPr>
        <p:spPr/>
        <p:txBody>
          <a:bodyPr/>
          <a:lstStyle/>
          <a:p>
            <a:r>
              <a:rPr lang="en-US" dirty="0"/>
              <a:t>Why Use Transfer Learning</a:t>
            </a:r>
          </a:p>
        </p:txBody>
      </p:sp>
      <p:sp>
        <p:nvSpPr>
          <p:cNvPr id="3" name="Content Placeholder 2">
            <a:extLst>
              <a:ext uri="{FF2B5EF4-FFF2-40B4-BE49-F238E27FC236}">
                <a16:creationId xmlns:a16="http://schemas.microsoft.com/office/drawing/2014/main" id="{272ED615-F63F-8F17-8726-40C098C6B4FE}"/>
              </a:ext>
            </a:extLst>
          </p:cNvPr>
          <p:cNvSpPr>
            <a:spLocks noGrp="1"/>
          </p:cNvSpPr>
          <p:nvPr>
            <p:ph idx="1"/>
          </p:nvPr>
        </p:nvSpPr>
        <p:spPr>
          <a:xfrm>
            <a:off x="304800" y="971550"/>
            <a:ext cx="8534400" cy="3456385"/>
          </a:xfrm>
        </p:spPr>
        <p:txBody>
          <a:bodyPr/>
          <a:lstStyle/>
          <a:p>
            <a:r>
              <a:rPr lang="en-US" sz="1900" dirty="0"/>
              <a:t>Transfer learning has several benefits, but the main advantages are saving training time, better performance of neural networks (in most cases), and not needing a lot of data. </a:t>
            </a:r>
          </a:p>
          <a:p>
            <a:r>
              <a:rPr lang="en-US" sz="1900" dirty="0"/>
              <a:t>Usually, a lot of data is needed to train a neural network from scratch but access to that data isn't always available — this is where transfer learning comes in handy. </a:t>
            </a:r>
          </a:p>
          <a:p>
            <a:r>
              <a:rPr lang="en-US" sz="1900" dirty="0"/>
              <a:t>With transfer learning a solid machine learning model can be built with comparatively little training data because the model is already pre-trained. </a:t>
            </a:r>
          </a:p>
          <a:p>
            <a:r>
              <a:rPr lang="en-US" sz="1900" dirty="0"/>
              <a:t>This is especially valuable in natural language processing because mostly expert knowledge is required to create large labeled data sets. </a:t>
            </a:r>
          </a:p>
          <a:p>
            <a:r>
              <a:rPr lang="en-US" sz="1900" dirty="0"/>
              <a:t>Additionally, training time is reduced because it can sometimes take days or even weeks to train a deep neural network from scratch on a complex task.</a:t>
            </a:r>
          </a:p>
        </p:txBody>
      </p:sp>
    </p:spTree>
    <p:extLst>
      <p:ext uri="{BB962C8B-B14F-4D97-AF65-F5344CB8AC3E}">
        <p14:creationId xmlns:p14="http://schemas.microsoft.com/office/powerpoint/2010/main" val="3185350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91C82-C5B5-06C2-F91F-B3C4283855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784C4F-9F23-6B7A-0C64-DE0C5BFAB5DC}"/>
              </a:ext>
            </a:extLst>
          </p:cNvPr>
          <p:cNvSpPr>
            <a:spLocks noGrp="1"/>
          </p:cNvSpPr>
          <p:nvPr>
            <p:ph type="title"/>
          </p:nvPr>
        </p:nvSpPr>
        <p:spPr/>
        <p:txBody>
          <a:bodyPr/>
          <a:lstStyle/>
          <a:p>
            <a:r>
              <a:rPr lang="en-US" dirty="0"/>
              <a:t>When to Use Transfer Learning (1/2)</a:t>
            </a:r>
          </a:p>
        </p:txBody>
      </p:sp>
      <p:sp>
        <p:nvSpPr>
          <p:cNvPr id="3" name="Content Placeholder 2">
            <a:extLst>
              <a:ext uri="{FF2B5EF4-FFF2-40B4-BE49-F238E27FC236}">
                <a16:creationId xmlns:a16="http://schemas.microsoft.com/office/drawing/2014/main" id="{8D191634-685A-5A02-7DEC-B59B695DEE73}"/>
              </a:ext>
            </a:extLst>
          </p:cNvPr>
          <p:cNvSpPr>
            <a:spLocks noGrp="1"/>
          </p:cNvSpPr>
          <p:nvPr>
            <p:ph sz="half" idx="2"/>
          </p:nvPr>
        </p:nvSpPr>
        <p:spPr>
          <a:xfrm>
            <a:off x="251316" y="971550"/>
            <a:ext cx="3939683" cy="2057400"/>
          </a:xfrm>
        </p:spPr>
        <p:txBody>
          <a:bodyPr/>
          <a:lstStyle/>
          <a:p>
            <a:r>
              <a:rPr lang="en-US" dirty="0"/>
              <a:t>As is always the case in machine learning, it is hard to form rules that are generally applicable, but here are some guidelines on when transfer learning might be used:</a:t>
            </a:r>
          </a:p>
          <a:p>
            <a:pPr lvl="1"/>
            <a:r>
              <a:rPr lang="en-US" dirty="0"/>
              <a:t>There isn’t enough labeled training data to train your network from scratch.</a:t>
            </a:r>
          </a:p>
        </p:txBody>
      </p:sp>
      <p:sp>
        <p:nvSpPr>
          <p:cNvPr id="6" name="Content Placeholder 5">
            <a:extLst>
              <a:ext uri="{FF2B5EF4-FFF2-40B4-BE49-F238E27FC236}">
                <a16:creationId xmlns:a16="http://schemas.microsoft.com/office/drawing/2014/main" id="{56E91F58-B67A-2F53-3C18-63D9E306542F}"/>
              </a:ext>
            </a:extLst>
          </p:cNvPr>
          <p:cNvSpPr>
            <a:spLocks noGrp="1"/>
          </p:cNvSpPr>
          <p:nvPr>
            <p:ph sz="half" idx="10"/>
          </p:nvPr>
        </p:nvSpPr>
        <p:spPr>
          <a:xfrm>
            <a:off x="251316" y="3711534"/>
            <a:ext cx="8305800" cy="714216"/>
          </a:xfrm>
        </p:spPr>
        <p:txBody>
          <a:bodyPr/>
          <a:lstStyle/>
          <a:p>
            <a:pPr lvl="1"/>
            <a:r>
              <a:rPr lang="en-US" dirty="0"/>
              <a:t>There already exists a network that is pre-trained on a similar task, which is usually trained on massive amounts of data.</a:t>
            </a:r>
          </a:p>
          <a:p>
            <a:pPr lvl="1"/>
            <a:r>
              <a:rPr lang="en-US" dirty="0"/>
              <a:t>When task 1 and task 2 have the same input.</a:t>
            </a:r>
          </a:p>
          <a:p>
            <a:endParaRPr lang="en-US" dirty="0"/>
          </a:p>
        </p:txBody>
      </p:sp>
      <p:pic>
        <p:nvPicPr>
          <p:cNvPr id="5" name="Picture 4" descr="A diagram of a diagram of a diagram&#10;&#10;Description automatically generated with medium confidence">
            <a:extLst>
              <a:ext uri="{FF2B5EF4-FFF2-40B4-BE49-F238E27FC236}">
                <a16:creationId xmlns:a16="http://schemas.microsoft.com/office/drawing/2014/main" id="{132E7CD1-AF1C-4240-2819-905579E81A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0" y="1072817"/>
            <a:ext cx="4725746" cy="2342188"/>
          </a:xfrm>
          <a:prstGeom prst="rect">
            <a:avLst/>
          </a:prstGeom>
        </p:spPr>
      </p:pic>
      <p:sp>
        <p:nvSpPr>
          <p:cNvPr id="8" name="TextBox 7">
            <a:extLst>
              <a:ext uri="{FF2B5EF4-FFF2-40B4-BE49-F238E27FC236}">
                <a16:creationId xmlns:a16="http://schemas.microsoft.com/office/drawing/2014/main" id="{213A5698-9CAF-4502-48A2-AAB5D1C2397A}"/>
              </a:ext>
            </a:extLst>
          </p:cNvPr>
          <p:cNvSpPr txBox="1"/>
          <p:nvPr/>
        </p:nvSpPr>
        <p:spPr>
          <a:xfrm>
            <a:off x="4388174" y="3393161"/>
            <a:ext cx="4733769" cy="246221"/>
          </a:xfrm>
          <a:prstGeom prst="rect">
            <a:avLst/>
          </a:prstGeom>
          <a:noFill/>
        </p:spPr>
        <p:txBody>
          <a:bodyPr wrap="square">
            <a:spAutoFit/>
          </a:bodyPr>
          <a:lstStyle/>
          <a:p>
            <a:r>
              <a:rPr lang="en-US" sz="1000" dirty="0"/>
              <a:t>https://www.nist.gov/image/transfer-learning-convolutional-neural-networks-0</a:t>
            </a:r>
          </a:p>
        </p:txBody>
      </p:sp>
    </p:spTree>
    <p:extLst>
      <p:ext uri="{BB962C8B-B14F-4D97-AF65-F5344CB8AC3E}">
        <p14:creationId xmlns:p14="http://schemas.microsoft.com/office/powerpoint/2010/main" val="33182986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DE76A-B71E-A2F5-8B0D-4E40619AE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743CD-6163-DA28-75C8-545EF11E00B3}"/>
              </a:ext>
            </a:extLst>
          </p:cNvPr>
          <p:cNvSpPr>
            <a:spLocks noGrp="1"/>
          </p:cNvSpPr>
          <p:nvPr>
            <p:ph type="title"/>
          </p:nvPr>
        </p:nvSpPr>
        <p:spPr/>
        <p:txBody>
          <a:bodyPr/>
          <a:lstStyle/>
          <a:p>
            <a:r>
              <a:rPr lang="en-US" dirty="0"/>
              <a:t>When to Use Transfer Learning (2/2)</a:t>
            </a:r>
          </a:p>
        </p:txBody>
      </p:sp>
      <p:sp>
        <p:nvSpPr>
          <p:cNvPr id="3" name="Content Placeholder 2">
            <a:extLst>
              <a:ext uri="{FF2B5EF4-FFF2-40B4-BE49-F238E27FC236}">
                <a16:creationId xmlns:a16="http://schemas.microsoft.com/office/drawing/2014/main" id="{20D1FF08-DBFC-A0F5-F057-2C2F1C1BB707}"/>
              </a:ext>
            </a:extLst>
          </p:cNvPr>
          <p:cNvSpPr>
            <a:spLocks noGrp="1"/>
          </p:cNvSpPr>
          <p:nvPr>
            <p:ph sz="half" idx="2"/>
          </p:nvPr>
        </p:nvSpPr>
        <p:spPr>
          <a:xfrm>
            <a:off x="76200" y="926933"/>
            <a:ext cx="4730111" cy="2559217"/>
          </a:xfrm>
        </p:spPr>
        <p:txBody>
          <a:bodyPr/>
          <a:lstStyle/>
          <a:p>
            <a:r>
              <a:rPr lang="en-US" dirty="0"/>
              <a:t>If the original model was trained using an open-source library like TensorFlow, you can simply restore it and retrain some layers for your task. </a:t>
            </a:r>
          </a:p>
          <a:p>
            <a:r>
              <a:rPr lang="en-US" dirty="0"/>
              <a:t>Keep in mind, however, that transfer learning only works if the features learned from the first task are general, meaning they can be useful for another related task as well. </a:t>
            </a:r>
          </a:p>
        </p:txBody>
      </p:sp>
      <p:sp>
        <p:nvSpPr>
          <p:cNvPr id="4" name="Content Placeholder 3">
            <a:extLst>
              <a:ext uri="{FF2B5EF4-FFF2-40B4-BE49-F238E27FC236}">
                <a16:creationId xmlns:a16="http://schemas.microsoft.com/office/drawing/2014/main" id="{7EA571FC-EA3C-ECE4-FB7B-E08C85D5CF16}"/>
              </a:ext>
            </a:extLst>
          </p:cNvPr>
          <p:cNvSpPr>
            <a:spLocks noGrp="1"/>
          </p:cNvSpPr>
          <p:nvPr>
            <p:ph sz="half" idx="10"/>
          </p:nvPr>
        </p:nvSpPr>
        <p:spPr>
          <a:xfrm>
            <a:off x="76200" y="3647824"/>
            <a:ext cx="8382000" cy="803931"/>
          </a:xfrm>
        </p:spPr>
        <p:txBody>
          <a:bodyPr/>
          <a:lstStyle/>
          <a:p>
            <a:r>
              <a:rPr lang="en-US" dirty="0"/>
              <a:t>Also, the input of the model needs to have the same size as it was initially trained with. </a:t>
            </a:r>
          </a:p>
          <a:p>
            <a:r>
              <a:rPr lang="en-US" dirty="0"/>
              <a:t>If you don’t have that, add a pre-processing step to resize your input to the needed size.</a:t>
            </a:r>
          </a:p>
          <a:p>
            <a:endParaRPr lang="en-US" dirty="0"/>
          </a:p>
        </p:txBody>
      </p:sp>
      <p:pic>
        <p:nvPicPr>
          <p:cNvPr id="6" name="Picture 5" descr="A diagram of data processing&#10;&#10;Description automatically generated">
            <a:extLst>
              <a:ext uri="{FF2B5EF4-FFF2-40B4-BE49-F238E27FC236}">
                <a16:creationId xmlns:a16="http://schemas.microsoft.com/office/drawing/2014/main" id="{99523772-EB60-82EF-8FED-7DB724BFC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7972" y="1002281"/>
            <a:ext cx="4115408" cy="2072229"/>
          </a:xfrm>
          <a:prstGeom prst="rect">
            <a:avLst/>
          </a:prstGeom>
        </p:spPr>
      </p:pic>
      <p:sp>
        <p:nvSpPr>
          <p:cNvPr id="8" name="TextBox 7">
            <a:extLst>
              <a:ext uri="{FF2B5EF4-FFF2-40B4-BE49-F238E27FC236}">
                <a16:creationId xmlns:a16="http://schemas.microsoft.com/office/drawing/2014/main" id="{0EC41D31-6E84-C63B-29D4-CB2CD5768A39}"/>
              </a:ext>
            </a:extLst>
          </p:cNvPr>
          <p:cNvSpPr txBox="1"/>
          <p:nvPr/>
        </p:nvSpPr>
        <p:spPr>
          <a:xfrm>
            <a:off x="4994383" y="3161112"/>
            <a:ext cx="3844817" cy="400110"/>
          </a:xfrm>
          <a:prstGeom prst="rect">
            <a:avLst/>
          </a:prstGeom>
          <a:noFill/>
        </p:spPr>
        <p:txBody>
          <a:bodyPr wrap="square">
            <a:spAutoFit/>
          </a:bodyPr>
          <a:lstStyle/>
          <a:p>
            <a:r>
              <a:rPr lang="en-US" sz="1000" dirty="0"/>
              <a:t>https://www.researchgate.net/figure/The-architecture-of-our-transfer-learning-model_fig4_342400905</a:t>
            </a:r>
          </a:p>
        </p:txBody>
      </p:sp>
    </p:spTree>
    <p:extLst>
      <p:ext uri="{BB962C8B-B14F-4D97-AF65-F5344CB8AC3E}">
        <p14:creationId xmlns:p14="http://schemas.microsoft.com/office/powerpoint/2010/main" val="1287371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98C9D-8F92-5D2A-2C20-A62AD2E045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3F1BF3-B58B-362B-6E44-A2822877A63B}"/>
              </a:ext>
            </a:extLst>
          </p:cNvPr>
          <p:cNvSpPr>
            <a:spLocks noGrp="1"/>
          </p:cNvSpPr>
          <p:nvPr>
            <p:ph type="title"/>
          </p:nvPr>
        </p:nvSpPr>
        <p:spPr>
          <a:xfrm>
            <a:off x="1676400" y="404812"/>
            <a:ext cx="6723055" cy="490538"/>
          </a:xfrm>
        </p:spPr>
        <p:txBody>
          <a:bodyPr/>
          <a:lstStyle/>
          <a:p>
            <a:r>
              <a:rPr lang="en-US" dirty="0"/>
              <a:t>Approaches to Transfer Learning</a:t>
            </a:r>
            <a:br>
              <a:rPr lang="en-US" dirty="0"/>
            </a:br>
            <a:r>
              <a:rPr lang="en-US" dirty="0"/>
              <a:t>1. Training a Model to Reuse it</a:t>
            </a:r>
          </a:p>
        </p:txBody>
      </p:sp>
      <p:sp>
        <p:nvSpPr>
          <p:cNvPr id="3" name="Content Placeholder 2">
            <a:extLst>
              <a:ext uri="{FF2B5EF4-FFF2-40B4-BE49-F238E27FC236}">
                <a16:creationId xmlns:a16="http://schemas.microsoft.com/office/drawing/2014/main" id="{74B3973F-8CF1-3D39-7304-B7C4FE5C290E}"/>
              </a:ext>
            </a:extLst>
          </p:cNvPr>
          <p:cNvSpPr>
            <a:spLocks noGrp="1"/>
          </p:cNvSpPr>
          <p:nvPr>
            <p:ph idx="1"/>
          </p:nvPr>
        </p:nvSpPr>
        <p:spPr>
          <a:xfrm>
            <a:off x="304800" y="957857"/>
            <a:ext cx="8251823" cy="3227785"/>
          </a:xfrm>
        </p:spPr>
        <p:txBody>
          <a:bodyPr/>
          <a:lstStyle/>
          <a:p>
            <a:r>
              <a:rPr lang="en-US" dirty="0"/>
              <a:t>Imagine you want to solve task A but don’t have enough data to train a deep neural network. </a:t>
            </a:r>
          </a:p>
          <a:p>
            <a:r>
              <a:rPr lang="en-US" dirty="0"/>
              <a:t>One way around this is to find a related task B with an abundance of data. </a:t>
            </a:r>
          </a:p>
          <a:p>
            <a:r>
              <a:rPr lang="en-US" dirty="0"/>
              <a:t>Train the deep neural network on task B and use the model as a starting point for solving task A. </a:t>
            </a:r>
          </a:p>
          <a:p>
            <a:r>
              <a:rPr lang="en-US" dirty="0"/>
              <a:t>Whether you'll need to use the whole model or only a few layers depends heavily on the problem you're trying to solve.</a:t>
            </a:r>
          </a:p>
          <a:p>
            <a:r>
              <a:rPr lang="en-US" dirty="0"/>
              <a:t>If you have the same input in both tasks, possibly reusing the model and making predictions for your new input is an option. </a:t>
            </a:r>
          </a:p>
          <a:p>
            <a:r>
              <a:rPr lang="en-US" dirty="0"/>
              <a:t>Alternatively, changing and retraining different task-specific layers and the output layer is a method to explore.</a:t>
            </a:r>
          </a:p>
        </p:txBody>
      </p:sp>
    </p:spTree>
    <p:extLst>
      <p:ext uri="{BB962C8B-B14F-4D97-AF65-F5344CB8AC3E}">
        <p14:creationId xmlns:p14="http://schemas.microsoft.com/office/powerpoint/2010/main" val="1218238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BF20A-B04B-8FBB-EAE5-CEB88A07F7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6C302-C04B-877A-63D5-69D2D1D921EB}"/>
              </a:ext>
            </a:extLst>
          </p:cNvPr>
          <p:cNvSpPr>
            <a:spLocks noGrp="1"/>
          </p:cNvSpPr>
          <p:nvPr>
            <p:ph type="title"/>
          </p:nvPr>
        </p:nvSpPr>
        <p:spPr/>
        <p:txBody>
          <a:bodyPr/>
          <a:lstStyle/>
          <a:p>
            <a:r>
              <a:rPr lang="en-US" dirty="0"/>
              <a:t>Spatial Separable Convolutions (2/2)</a:t>
            </a:r>
          </a:p>
        </p:txBody>
      </p:sp>
      <p:sp>
        <p:nvSpPr>
          <p:cNvPr id="3" name="Content Placeholder 2">
            <a:extLst>
              <a:ext uri="{FF2B5EF4-FFF2-40B4-BE49-F238E27FC236}">
                <a16:creationId xmlns:a16="http://schemas.microsoft.com/office/drawing/2014/main" id="{E0FB635C-FC2B-A430-2CD0-E1AF13C5AAD3}"/>
              </a:ext>
            </a:extLst>
          </p:cNvPr>
          <p:cNvSpPr>
            <a:spLocks noGrp="1"/>
          </p:cNvSpPr>
          <p:nvPr>
            <p:ph idx="1"/>
          </p:nvPr>
        </p:nvSpPr>
        <p:spPr>
          <a:xfrm>
            <a:off x="304800" y="971550"/>
            <a:ext cx="8251823" cy="3456385"/>
          </a:xfrm>
        </p:spPr>
        <p:txBody>
          <a:bodyPr/>
          <a:lstStyle/>
          <a:p>
            <a:r>
              <a:rPr lang="en-US" dirty="0"/>
              <a:t>A spatial separable convolution simply divides a kernel into two, smaller kernels. </a:t>
            </a:r>
          </a:p>
          <a:p>
            <a:r>
              <a:rPr lang="en-US" dirty="0"/>
              <a:t>The most common case would be to divide a 3x3 kernel into a 3x1 and 1x3 kernels, like so:</a:t>
            </a:r>
          </a:p>
          <a:p>
            <a:r>
              <a:rPr lang="en-US" dirty="0"/>
              <a:t>Image 1: Separating a 3x3 kernel spatially</a:t>
            </a:r>
          </a:p>
          <a:p>
            <a:r>
              <a:rPr lang="en-US" dirty="0"/>
              <a:t>Now, instead of doing one convolution with 9 multiplications, we do two convolutions with 3 multiplications each (6 in total) to achieve the same effect. </a:t>
            </a:r>
          </a:p>
          <a:p>
            <a:r>
              <a:rPr lang="en-US" dirty="0"/>
              <a:t>With less multiplications, computation complexity goes down, and the network is able to run faster.</a:t>
            </a:r>
          </a:p>
          <a:p>
            <a:r>
              <a:rPr lang="en-US" dirty="0"/>
              <a:t>Unfortunately, spatial separable convolutions have some significant limitations, meaning that it is not heavily used in deep learning.</a:t>
            </a:r>
          </a:p>
          <a:p>
            <a:endParaRPr lang="en-US" dirty="0"/>
          </a:p>
          <a:p>
            <a:endParaRPr lang="en-US" dirty="0"/>
          </a:p>
        </p:txBody>
      </p:sp>
    </p:spTree>
    <p:extLst>
      <p:ext uri="{BB962C8B-B14F-4D97-AF65-F5344CB8AC3E}">
        <p14:creationId xmlns:p14="http://schemas.microsoft.com/office/powerpoint/2010/main" val="3736011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2E451-AB2F-A2D7-AF08-57BA172914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FC8529-5644-9E3E-2DF5-3DD1165C85EC}"/>
              </a:ext>
            </a:extLst>
          </p:cNvPr>
          <p:cNvSpPr>
            <a:spLocks noGrp="1"/>
          </p:cNvSpPr>
          <p:nvPr>
            <p:ph type="title"/>
          </p:nvPr>
        </p:nvSpPr>
        <p:spPr>
          <a:xfrm>
            <a:off x="1676400" y="404812"/>
            <a:ext cx="6723055" cy="490538"/>
          </a:xfrm>
        </p:spPr>
        <p:txBody>
          <a:bodyPr/>
          <a:lstStyle/>
          <a:p>
            <a:r>
              <a:rPr lang="en-US" dirty="0"/>
              <a:t>Approaches to Transfer Learning</a:t>
            </a:r>
            <a:br>
              <a:rPr lang="en-US" dirty="0"/>
            </a:br>
            <a:r>
              <a:rPr lang="en-US" dirty="0"/>
              <a:t>2. Using a Pre-Trained Model</a:t>
            </a:r>
          </a:p>
        </p:txBody>
      </p:sp>
      <p:sp>
        <p:nvSpPr>
          <p:cNvPr id="3" name="Content Placeholder 2">
            <a:extLst>
              <a:ext uri="{FF2B5EF4-FFF2-40B4-BE49-F238E27FC236}">
                <a16:creationId xmlns:a16="http://schemas.microsoft.com/office/drawing/2014/main" id="{D2B17C60-D6C1-DAF3-9302-AB1868F1B8BE}"/>
              </a:ext>
            </a:extLst>
          </p:cNvPr>
          <p:cNvSpPr>
            <a:spLocks noGrp="1"/>
          </p:cNvSpPr>
          <p:nvPr>
            <p:ph idx="1"/>
          </p:nvPr>
        </p:nvSpPr>
        <p:spPr>
          <a:xfrm>
            <a:off x="304800" y="1047750"/>
            <a:ext cx="8610600" cy="3137892"/>
          </a:xfrm>
        </p:spPr>
        <p:txBody>
          <a:bodyPr/>
          <a:lstStyle/>
          <a:p>
            <a:r>
              <a:rPr lang="en-US" dirty="0"/>
              <a:t>The second approach is to use an already pre-trained model. </a:t>
            </a:r>
          </a:p>
          <a:p>
            <a:r>
              <a:rPr lang="en-US" dirty="0"/>
              <a:t>There are a lot of these models out there, so make sure to do a little research. </a:t>
            </a:r>
          </a:p>
          <a:p>
            <a:r>
              <a:rPr lang="en-US" dirty="0"/>
              <a:t>How many layers to reuse and how many to retrain depends on the problem. </a:t>
            </a:r>
          </a:p>
          <a:p>
            <a:r>
              <a:rPr lang="en-US" dirty="0" err="1"/>
              <a:t>Keras</a:t>
            </a:r>
            <a:r>
              <a:rPr lang="en-US" dirty="0"/>
              <a:t>, for example, provides numerous pre-trained models that can be used for transfer learning, prediction, feature extraction and fine-tuning. </a:t>
            </a:r>
          </a:p>
          <a:p>
            <a:r>
              <a:rPr lang="en-US" dirty="0"/>
              <a:t>You can find these models, and also some brief tutorials on how to use them, here. </a:t>
            </a:r>
          </a:p>
          <a:p>
            <a:r>
              <a:rPr lang="en-US" dirty="0"/>
              <a:t>There are also many research institutions that release trained models.</a:t>
            </a:r>
          </a:p>
          <a:p>
            <a:r>
              <a:rPr lang="en-US" dirty="0"/>
              <a:t>This type of transfer learning is most commonly used throughout deep learning.</a:t>
            </a:r>
          </a:p>
        </p:txBody>
      </p:sp>
    </p:spTree>
    <p:extLst>
      <p:ext uri="{BB962C8B-B14F-4D97-AF65-F5344CB8AC3E}">
        <p14:creationId xmlns:p14="http://schemas.microsoft.com/office/powerpoint/2010/main" val="8692061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3F1A9-9BCF-397F-5624-ECF770BC6D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3297F4-7ABA-A0F5-429B-1BA180EAAAA4}"/>
              </a:ext>
            </a:extLst>
          </p:cNvPr>
          <p:cNvSpPr>
            <a:spLocks noGrp="1"/>
          </p:cNvSpPr>
          <p:nvPr>
            <p:ph type="title"/>
          </p:nvPr>
        </p:nvSpPr>
        <p:spPr>
          <a:xfrm>
            <a:off x="1425174" y="398321"/>
            <a:ext cx="6723055" cy="490538"/>
          </a:xfrm>
        </p:spPr>
        <p:txBody>
          <a:bodyPr/>
          <a:lstStyle/>
          <a:p>
            <a:r>
              <a:rPr lang="en-US" dirty="0"/>
              <a:t>Approaches to Transfer Learning</a:t>
            </a:r>
            <a:br>
              <a:rPr lang="en-US" dirty="0"/>
            </a:br>
            <a:r>
              <a:rPr lang="en-US" dirty="0"/>
              <a:t>3. Feature Extraction (1/3)</a:t>
            </a:r>
          </a:p>
        </p:txBody>
      </p:sp>
      <p:sp>
        <p:nvSpPr>
          <p:cNvPr id="3" name="Content Placeholder 2">
            <a:extLst>
              <a:ext uri="{FF2B5EF4-FFF2-40B4-BE49-F238E27FC236}">
                <a16:creationId xmlns:a16="http://schemas.microsoft.com/office/drawing/2014/main" id="{25D6C140-9706-2BE5-9D38-2F15FF8558D8}"/>
              </a:ext>
            </a:extLst>
          </p:cNvPr>
          <p:cNvSpPr>
            <a:spLocks noGrp="1"/>
          </p:cNvSpPr>
          <p:nvPr>
            <p:ph sz="half" idx="2"/>
          </p:nvPr>
        </p:nvSpPr>
        <p:spPr>
          <a:xfrm>
            <a:off x="364870" y="1207109"/>
            <a:ext cx="3144714" cy="2209793"/>
          </a:xfrm>
        </p:spPr>
        <p:txBody>
          <a:bodyPr/>
          <a:lstStyle/>
          <a:p>
            <a:r>
              <a:rPr lang="en-US" dirty="0"/>
              <a:t>Another approach is to use deep learning to discover the best representation of your problem, which means finding the most important features. </a:t>
            </a:r>
          </a:p>
        </p:txBody>
      </p:sp>
      <p:sp>
        <p:nvSpPr>
          <p:cNvPr id="14" name="Content Placeholder 13">
            <a:extLst>
              <a:ext uri="{FF2B5EF4-FFF2-40B4-BE49-F238E27FC236}">
                <a16:creationId xmlns:a16="http://schemas.microsoft.com/office/drawing/2014/main" id="{ED946400-2CE5-C571-0C07-2909125C02EF}"/>
              </a:ext>
            </a:extLst>
          </p:cNvPr>
          <p:cNvSpPr>
            <a:spLocks noGrp="1"/>
          </p:cNvSpPr>
          <p:nvPr>
            <p:ph sz="half" idx="10"/>
          </p:nvPr>
        </p:nvSpPr>
        <p:spPr>
          <a:xfrm>
            <a:off x="364870" y="3408133"/>
            <a:ext cx="8229594" cy="1339727"/>
          </a:xfrm>
        </p:spPr>
        <p:txBody>
          <a:bodyPr/>
          <a:lstStyle/>
          <a:p>
            <a:r>
              <a:rPr lang="en-US" dirty="0"/>
              <a:t>This approach is also known as representation learning, and can often result in a much better performance than can be obtained with hand-designed representation.</a:t>
            </a:r>
          </a:p>
          <a:p>
            <a:endParaRPr lang="en-US" dirty="0"/>
          </a:p>
        </p:txBody>
      </p:sp>
      <p:grpSp>
        <p:nvGrpSpPr>
          <p:cNvPr id="13" name="Group 12">
            <a:extLst>
              <a:ext uri="{FF2B5EF4-FFF2-40B4-BE49-F238E27FC236}">
                <a16:creationId xmlns:a16="http://schemas.microsoft.com/office/drawing/2014/main" id="{6963B59C-1FB2-535F-02AF-64373705BDDB}"/>
              </a:ext>
            </a:extLst>
          </p:cNvPr>
          <p:cNvGrpSpPr/>
          <p:nvPr/>
        </p:nvGrpSpPr>
        <p:grpSpPr>
          <a:xfrm>
            <a:off x="4114800" y="1123950"/>
            <a:ext cx="4811340" cy="2362200"/>
            <a:chOff x="4610788" y="1523792"/>
            <a:chExt cx="4277938" cy="1762768"/>
          </a:xfrm>
        </p:grpSpPr>
        <p:sp>
          <p:nvSpPr>
            <p:cNvPr id="4" name="Rectangle 3">
              <a:extLst>
                <a:ext uri="{FF2B5EF4-FFF2-40B4-BE49-F238E27FC236}">
                  <a16:creationId xmlns:a16="http://schemas.microsoft.com/office/drawing/2014/main" id="{C5303DB4-FDA0-7F2A-FF72-F296E09B0883}"/>
                </a:ext>
              </a:extLst>
            </p:cNvPr>
            <p:cNvSpPr/>
            <p:nvPr/>
          </p:nvSpPr>
          <p:spPr bwMode="auto">
            <a:xfrm>
              <a:off x="5105399" y="2038350"/>
              <a:ext cx="1600197" cy="990600"/>
            </a:xfrm>
            <a:prstGeom prst="rect">
              <a:avLst/>
            </a:prstGeom>
            <a:solidFill>
              <a:srgbClr val="D5FFE8"/>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Original Data</a:t>
              </a:r>
            </a:p>
          </p:txBody>
        </p:sp>
        <p:sp>
          <p:nvSpPr>
            <p:cNvPr id="5" name="Rectangle 4">
              <a:extLst>
                <a:ext uri="{FF2B5EF4-FFF2-40B4-BE49-F238E27FC236}">
                  <a16:creationId xmlns:a16="http://schemas.microsoft.com/office/drawing/2014/main" id="{6741B945-E822-0ECB-B820-A7A521B47DE5}"/>
                </a:ext>
              </a:extLst>
            </p:cNvPr>
            <p:cNvSpPr/>
            <p:nvPr/>
          </p:nvSpPr>
          <p:spPr bwMode="auto">
            <a:xfrm>
              <a:off x="7288529" y="2000250"/>
              <a:ext cx="1600197" cy="990600"/>
            </a:xfrm>
            <a:prstGeom prst="rect">
              <a:avLst/>
            </a:prstGeom>
            <a:solidFill>
              <a:srgbClr val="D5FFE8"/>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Tahoma" pitchFamily="34" charset="0"/>
                </a:rPr>
                <a:t>Reduced Data</a:t>
              </a:r>
            </a:p>
          </p:txBody>
        </p:sp>
        <p:cxnSp>
          <p:nvCxnSpPr>
            <p:cNvPr id="6" name="Straight Arrow Connector 5">
              <a:extLst>
                <a:ext uri="{FF2B5EF4-FFF2-40B4-BE49-F238E27FC236}">
                  <a16:creationId xmlns:a16="http://schemas.microsoft.com/office/drawing/2014/main" id="{8D226CA0-D22E-0BB7-224A-6864C9AD6090}"/>
                </a:ext>
              </a:extLst>
            </p:cNvPr>
            <p:cNvCxnSpPr>
              <a:cxnSpLocks/>
            </p:cNvCxnSpPr>
            <p:nvPr/>
          </p:nvCxnSpPr>
          <p:spPr bwMode="auto">
            <a:xfrm>
              <a:off x="5301095" y="1885950"/>
              <a:ext cx="1143000"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7B906695-7918-A403-8BE8-C63B752106B4}"/>
                </a:ext>
              </a:extLst>
            </p:cNvPr>
            <p:cNvSpPr txBox="1"/>
            <p:nvPr/>
          </p:nvSpPr>
          <p:spPr>
            <a:xfrm>
              <a:off x="5384207" y="1546652"/>
              <a:ext cx="970195" cy="276999"/>
            </a:xfrm>
            <a:prstGeom prst="rect">
              <a:avLst/>
            </a:prstGeom>
            <a:noFill/>
            <a:ln w="12700">
              <a:noFill/>
            </a:ln>
          </p:spPr>
          <p:txBody>
            <a:bodyPr wrap="square" lIns="0" tIns="0" rIns="0" bIns="0" rtlCol="0">
              <a:spAutoFit/>
            </a:bodyPr>
            <a:lstStyle/>
            <a:p>
              <a:r>
                <a:rPr lang="en-US" sz="1800" dirty="0"/>
                <a:t>Features</a:t>
              </a:r>
            </a:p>
          </p:txBody>
        </p:sp>
        <p:cxnSp>
          <p:nvCxnSpPr>
            <p:cNvPr id="8" name="Straight Arrow Connector 7">
              <a:extLst>
                <a:ext uri="{FF2B5EF4-FFF2-40B4-BE49-F238E27FC236}">
                  <a16:creationId xmlns:a16="http://schemas.microsoft.com/office/drawing/2014/main" id="{BF8CC757-B2FE-350E-C2B4-7A99239BBD6F}"/>
                </a:ext>
              </a:extLst>
            </p:cNvPr>
            <p:cNvCxnSpPr>
              <a:cxnSpLocks/>
            </p:cNvCxnSpPr>
            <p:nvPr/>
          </p:nvCxnSpPr>
          <p:spPr bwMode="auto">
            <a:xfrm>
              <a:off x="7414050" y="1885950"/>
              <a:ext cx="1143000" cy="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69381586-DC76-7FCF-8691-FEAA0E4EAAB5}"/>
                </a:ext>
              </a:extLst>
            </p:cNvPr>
            <p:cNvSpPr txBox="1"/>
            <p:nvPr/>
          </p:nvSpPr>
          <p:spPr>
            <a:xfrm>
              <a:off x="7256454" y="1523792"/>
              <a:ext cx="1479876" cy="276999"/>
            </a:xfrm>
            <a:prstGeom prst="rect">
              <a:avLst/>
            </a:prstGeom>
            <a:noFill/>
            <a:ln w="12700">
              <a:noFill/>
            </a:ln>
          </p:spPr>
          <p:txBody>
            <a:bodyPr wrap="square" lIns="0" tIns="0" rIns="0" bIns="0" rtlCol="0">
              <a:spAutoFit/>
            </a:bodyPr>
            <a:lstStyle/>
            <a:p>
              <a:r>
                <a:rPr lang="en-US" sz="1800" dirty="0"/>
                <a:t>New Features</a:t>
              </a:r>
            </a:p>
          </p:txBody>
        </p:sp>
        <p:cxnSp>
          <p:nvCxnSpPr>
            <p:cNvPr id="10" name="Straight Arrow Connector 9">
              <a:extLst>
                <a:ext uri="{FF2B5EF4-FFF2-40B4-BE49-F238E27FC236}">
                  <a16:creationId xmlns:a16="http://schemas.microsoft.com/office/drawing/2014/main" id="{C9745CC8-893A-802E-80B0-98FEE1A38AD5}"/>
                </a:ext>
              </a:extLst>
            </p:cNvPr>
            <p:cNvCxnSpPr>
              <a:cxnSpLocks/>
            </p:cNvCxnSpPr>
            <p:nvPr/>
          </p:nvCxnSpPr>
          <p:spPr bwMode="auto">
            <a:xfrm>
              <a:off x="4953000" y="2038350"/>
              <a:ext cx="0" cy="990600"/>
            </a:xfrm>
            <a:prstGeom prst="straightConnector1">
              <a:avLst/>
            </a:prstGeom>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a:extLst>
                <a:ext uri="{FF2B5EF4-FFF2-40B4-BE49-F238E27FC236}">
                  <a16:creationId xmlns:a16="http://schemas.microsoft.com/office/drawing/2014/main" id="{3DBA10AD-7794-B902-0CC9-D90FC59B3AE1}"/>
                </a:ext>
              </a:extLst>
            </p:cNvPr>
            <p:cNvSpPr txBox="1"/>
            <p:nvPr/>
          </p:nvSpPr>
          <p:spPr>
            <a:xfrm rot="5400000">
              <a:off x="4079425" y="2478197"/>
              <a:ext cx="1339726" cy="276999"/>
            </a:xfrm>
            <a:prstGeom prst="rect">
              <a:avLst/>
            </a:prstGeom>
            <a:noFill/>
            <a:ln w="12700">
              <a:noFill/>
            </a:ln>
          </p:spPr>
          <p:txBody>
            <a:bodyPr wrap="square" lIns="0" tIns="0" rIns="0" bIns="0" rtlCol="0">
              <a:spAutoFit/>
            </a:bodyPr>
            <a:lstStyle/>
            <a:p>
              <a:r>
                <a:rPr lang="en-US" sz="1800" dirty="0"/>
                <a:t>Data Points</a:t>
              </a:r>
            </a:p>
          </p:txBody>
        </p:sp>
      </p:grpSp>
    </p:spTree>
    <p:extLst>
      <p:ext uri="{BB962C8B-B14F-4D97-AF65-F5344CB8AC3E}">
        <p14:creationId xmlns:p14="http://schemas.microsoft.com/office/powerpoint/2010/main" val="19099598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8FE52-A1D2-393E-BBCC-DEEA02E9C0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74E9ED-BF4C-831E-4724-1C62D2ED1ADC}"/>
              </a:ext>
            </a:extLst>
          </p:cNvPr>
          <p:cNvSpPr>
            <a:spLocks noGrp="1"/>
          </p:cNvSpPr>
          <p:nvPr>
            <p:ph type="title"/>
          </p:nvPr>
        </p:nvSpPr>
        <p:spPr>
          <a:xfrm>
            <a:off x="1402986" y="412369"/>
            <a:ext cx="6723055" cy="490538"/>
          </a:xfrm>
        </p:spPr>
        <p:txBody>
          <a:bodyPr/>
          <a:lstStyle/>
          <a:p>
            <a:r>
              <a:rPr lang="en-US" dirty="0"/>
              <a:t>Approaches to Transfer Learning</a:t>
            </a:r>
            <a:br>
              <a:rPr lang="en-US" dirty="0"/>
            </a:br>
            <a:r>
              <a:rPr lang="en-US" dirty="0"/>
              <a:t>3. Feature Extraction (2/3)</a:t>
            </a:r>
          </a:p>
        </p:txBody>
      </p:sp>
      <p:sp>
        <p:nvSpPr>
          <p:cNvPr id="3" name="Content Placeholder 2">
            <a:extLst>
              <a:ext uri="{FF2B5EF4-FFF2-40B4-BE49-F238E27FC236}">
                <a16:creationId xmlns:a16="http://schemas.microsoft.com/office/drawing/2014/main" id="{69E41B93-A25E-D91D-3EE7-754DBFD7B2A6}"/>
              </a:ext>
            </a:extLst>
          </p:cNvPr>
          <p:cNvSpPr>
            <a:spLocks noGrp="1"/>
          </p:cNvSpPr>
          <p:nvPr>
            <p:ph sz="half" idx="2"/>
          </p:nvPr>
        </p:nvSpPr>
        <p:spPr>
          <a:xfrm>
            <a:off x="435472" y="1047751"/>
            <a:ext cx="8403728" cy="3657600"/>
          </a:xfrm>
        </p:spPr>
        <p:txBody>
          <a:bodyPr/>
          <a:lstStyle/>
          <a:p>
            <a:r>
              <a:rPr lang="en-US" dirty="0"/>
              <a:t>In machine learning, features are usually manually hand-crafted by researchers and domain experts. </a:t>
            </a:r>
          </a:p>
          <a:p>
            <a:r>
              <a:rPr lang="en-US" dirty="0"/>
              <a:t>Fortunately, deep learning can extract features automatically.</a:t>
            </a:r>
          </a:p>
          <a:p>
            <a:r>
              <a:rPr lang="en-US" dirty="0"/>
              <a:t>Of course, this doesn't mean feature engineering and domain knowledge isn’t important anymore — you still have to decide which features you put into your network.</a:t>
            </a:r>
          </a:p>
          <a:p>
            <a:r>
              <a:rPr lang="en-US" dirty="0"/>
              <a:t>That said, neural networks have the ability to learn which features are really important and which ones aren’t. </a:t>
            </a:r>
          </a:p>
          <a:p>
            <a:r>
              <a:rPr lang="en-US" dirty="0"/>
              <a:t>A representation learning algorithm can discover a good combination of features within a very short timeframe, even for complex tasks which would otherwise require a lot of human effort.</a:t>
            </a:r>
          </a:p>
        </p:txBody>
      </p:sp>
    </p:spTree>
    <p:extLst>
      <p:ext uri="{BB962C8B-B14F-4D97-AF65-F5344CB8AC3E}">
        <p14:creationId xmlns:p14="http://schemas.microsoft.com/office/powerpoint/2010/main" val="13347201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9926D-1D06-5A4B-670A-4566BBCCA7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AA550F-1D6C-0D44-4ADC-03C61606DABF}"/>
              </a:ext>
            </a:extLst>
          </p:cNvPr>
          <p:cNvSpPr>
            <a:spLocks noGrp="1"/>
          </p:cNvSpPr>
          <p:nvPr>
            <p:ph type="title"/>
          </p:nvPr>
        </p:nvSpPr>
        <p:spPr>
          <a:xfrm>
            <a:off x="1402986" y="412369"/>
            <a:ext cx="6723055" cy="490538"/>
          </a:xfrm>
        </p:spPr>
        <p:txBody>
          <a:bodyPr/>
          <a:lstStyle/>
          <a:p>
            <a:r>
              <a:rPr lang="en-US" dirty="0"/>
              <a:t>Approaches to Transfer Learning</a:t>
            </a:r>
            <a:br>
              <a:rPr lang="en-US" dirty="0"/>
            </a:br>
            <a:r>
              <a:rPr lang="en-US" dirty="0"/>
              <a:t>3. Feature Extraction (1/3)</a:t>
            </a:r>
          </a:p>
        </p:txBody>
      </p:sp>
      <p:sp>
        <p:nvSpPr>
          <p:cNvPr id="3" name="Content Placeholder 2">
            <a:extLst>
              <a:ext uri="{FF2B5EF4-FFF2-40B4-BE49-F238E27FC236}">
                <a16:creationId xmlns:a16="http://schemas.microsoft.com/office/drawing/2014/main" id="{A7F24B8B-E6B6-F93A-3338-FD290F34A2E5}"/>
              </a:ext>
            </a:extLst>
          </p:cNvPr>
          <p:cNvSpPr>
            <a:spLocks noGrp="1"/>
          </p:cNvSpPr>
          <p:nvPr>
            <p:ph sz="half" idx="2"/>
          </p:nvPr>
        </p:nvSpPr>
        <p:spPr>
          <a:xfrm>
            <a:off x="435472" y="1047751"/>
            <a:ext cx="8403728" cy="3657600"/>
          </a:xfrm>
        </p:spPr>
        <p:txBody>
          <a:bodyPr/>
          <a:lstStyle/>
          <a:p>
            <a:r>
              <a:rPr lang="en-US" dirty="0"/>
              <a:t>In machine learning, features are usually manually hand-crafted by researchers and domain experts. </a:t>
            </a:r>
          </a:p>
          <a:p>
            <a:r>
              <a:rPr lang="en-US" dirty="0"/>
              <a:t>Fortunately, deep learning can extract features automatically.</a:t>
            </a:r>
          </a:p>
          <a:p>
            <a:r>
              <a:rPr lang="en-US" dirty="0"/>
              <a:t>Of course, this doesn't mean feature engineering and domain knowledge isn’t important anymore — you still have to decide which features you put into your network.</a:t>
            </a:r>
          </a:p>
          <a:p>
            <a:r>
              <a:rPr lang="en-US" dirty="0"/>
              <a:t>That said, neural networks have the ability to learn which features are really important and which ones aren’t. </a:t>
            </a:r>
          </a:p>
          <a:p>
            <a:r>
              <a:rPr lang="en-US" dirty="0"/>
              <a:t>A representation learning algorithm can discover a good combination of features within a very short timeframe, even for complex tasks which would otherwise require a lot of human effort.</a:t>
            </a:r>
          </a:p>
        </p:txBody>
      </p:sp>
    </p:spTree>
    <p:extLst>
      <p:ext uri="{BB962C8B-B14F-4D97-AF65-F5344CB8AC3E}">
        <p14:creationId xmlns:p14="http://schemas.microsoft.com/office/powerpoint/2010/main" val="250569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ED43F-9DC0-3FEE-6BC8-1F9B3BE825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93E414-BC34-574A-3713-17B940AB2E98}"/>
              </a:ext>
            </a:extLst>
          </p:cNvPr>
          <p:cNvSpPr>
            <a:spLocks noGrp="1"/>
          </p:cNvSpPr>
          <p:nvPr>
            <p:ph type="title"/>
          </p:nvPr>
        </p:nvSpPr>
        <p:spPr/>
        <p:txBody>
          <a:bodyPr/>
          <a:lstStyle/>
          <a:p>
            <a:r>
              <a:rPr lang="en-US" dirty="0"/>
              <a:t>Popular Pre-Trained Models</a:t>
            </a:r>
          </a:p>
        </p:txBody>
      </p:sp>
      <p:sp>
        <p:nvSpPr>
          <p:cNvPr id="3" name="Content Placeholder 2">
            <a:extLst>
              <a:ext uri="{FF2B5EF4-FFF2-40B4-BE49-F238E27FC236}">
                <a16:creationId xmlns:a16="http://schemas.microsoft.com/office/drawing/2014/main" id="{99F83B55-7CA4-1F36-9CFB-03B18216A749}"/>
              </a:ext>
            </a:extLst>
          </p:cNvPr>
          <p:cNvSpPr>
            <a:spLocks noGrp="1"/>
          </p:cNvSpPr>
          <p:nvPr>
            <p:ph idx="1"/>
          </p:nvPr>
        </p:nvSpPr>
        <p:spPr>
          <a:xfrm>
            <a:off x="114300" y="843557"/>
            <a:ext cx="8915400" cy="3456385"/>
          </a:xfrm>
        </p:spPr>
        <p:txBody>
          <a:bodyPr/>
          <a:lstStyle/>
          <a:p>
            <a:r>
              <a:rPr lang="en-US" sz="1900" dirty="0"/>
              <a:t>There are some pre-trained machine learning models out there that are quite popular. </a:t>
            </a:r>
          </a:p>
          <a:p>
            <a:r>
              <a:rPr lang="en-US" sz="1900" dirty="0"/>
              <a:t>One of them is the Inception-v3 model, which was trained for the ImageNet “Large Visual Recognition Challenge.</a:t>
            </a:r>
          </a:p>
          <a:p>
            <a:r>
              <a:rPr lang="en-US" sz="1900" dirty="0"/>
              <a:t>” In this challenge, participants had to classify images into 1,000 classes like “zebra,” “Dalmatian” and “dishwasher.”</a:t>
            </a:r>
          </a:p>
          <a:p>
            <a:r>
              <a:rPr lang="en-US" sz="1900" dirty="0"/>
              <a:t>Here’s a very good tutorial from TensorFlow on how to retrain image classifiers.</a:t>
            </a:r>
          </a:p>
          <a:p>
            <a:r>
              <a:rPr lang="en-US" sz="1900" dirty="0"/>
              <a:t>Microsoft also offers some pre-trained models, available for both R and Python development, through the </a:t>
            </a:r>
            <a:r>
              <a:rPr lang="en-US" sz="1900" dirty="0" err="1"/>
              <a:t>MicrosoftML</a:t>
            </a:r>
            <a:r>
              <a:rPr lang="en-US" sz="1900" dirty="0"/>
              <a:t> R package and the </a:t>
            </a:r>
            <a:r>
              <a:rPr lang="en-US" sz="1900" dirty="0" err="1"/>
              <a:t>Microsoftml</a:t>
            </a:r>
            <a:r>
              <a:rPr lang="en-US" sz="1900" dirty="0"/>
              <a:t> Python package.</a:t>
            </a:r>
          </a:p>
          <a:p>
            <a:r>
              <a:rPr lang="en-US" sz="1900" dirty="0"/>
              <a:t>Other quite popular models are </a:t>
            </a:r>
            <a:r>
              <a:rPr lang="en-US" sz="1900" dirty="0" err="1"/>
              <a:t>ResNet</a:t>
            </a:r>
            <a:r>
              <a:rPr lang="en-US" sz="1900" dirty="0"/>
              <a:t> and </a:t>
            </a:r>
            <a:r>
              <a:rPr lang="en-US" sz="1900" dirty="0" err="1"/>
              <a:t>AlexNet</a:t>
            </a:r>
            <a:r>
              <a:rPr lang="en-US" sz="1900" dirty="0"/>
              <a:t>. </a:t>
            </a:r>
          </a:p>
          <a:p>
            <a:r>
              <a:rPr lang="en-US" sz="1900" dirty="0"/>
              <a:t>I also encourage a visit to pretrained.ml, a sortable and searchable compilation of pre-trained deep learning models complete with demos and code.</a:t>
            </a:r>
          </a:p>
        </p:txBody>
      </p:sp>
    </p:spTree>
    <p:extLst>
      <p:ext uri="{BB962C8B-B14F-4D97-AF65-F5344CB8AC3E}">
        <p14:creationId xmlns:p14="http://schemas.microsoft.com/office/powerpoint/2010/main" val="5456270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85C48-8BBD-2EC5-2383-9153C17CBEC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AE29143-EA31-72DA-5DD7-DB770D802415}"/>
              </a:ext>
            </a:extLst>
          </p:cNvPr>
          <p:cNvSpPr>
            <a:spLocks noGrp="1"/>
          </p:cNvSpPr>
          <p:nvPr>
            <p:ph type="ctrTitle"/>
          </p:nvPr>
        </p:nvSpPr>
        <p:spPr>
          <a:xfrm>
            <a:off x="1143000" y="3409950"/>
            <a:ext cx="6934200" cy="533400"/>
          </a:xfrm>
        </p:spPr>
        <p:txBody>
          <a:bodyPr/>
          <a:lstStyle/>
          <a:p>
            <a:pPr marL="2520950" indent="-2520950"/>
            <a:r>
              <a:rPr lang="en-US" dirty="0"/>
              <a:t>Chapter 15 – More Convolutions and Transfer Learning</a:t>
            </a:r>
          </a:p>
        </p:txBody>
      </p:sp>
    </p:spTree>
    <p:extLst>
      <p:ext uri="{BB962C8B-B14F-4D97-AF65-F5344CB8AC3E}">
        <p14:creationId xmlns:p14="http://schemas.microsoft.com/office/powerpoint/2010/main" val="15915157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84A1C-1FB5-BEE5-9521-98CEB8085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878844-81B3-3A70-499E-3A8348CE410B}"/>
              </a:ext>
            </a:extLst>
          </p:cNvPr>
          <p:cNvSpPr>
            <a:spLocks noGrp="1"/>
          </p:cNvSpPr>
          <p:nvPr>
            <p:ph type="title"/>
          </p:nvPr>
        </p:nvSpPr>
        <p:spPr/>
        <p:txBody>
          <a:bodyPr/>
          <a:lstStyle/>
          <a:p>
            <a:r>
              <a:rPr lang="en-US" dirty="0"/>
              <a:t>Further Reading on Transfer Learning</a:t>
            </a:r>
          </a:p>
        </p:txBody>
      </p:sp>
      <p:sp>
        <p:nvSpPr>
          <p:cNvPr id="3" name="Content Placeholder 2">
            <a:extLst>
              <a:ext uri="{FF2B5EF4-FFF2-40B4-BE49-F238E27FC236}">
                <a16:creationId xmlns:a16="http://schemas.microsoft.com/office/drawing/2014/main" id="{45032698-D242-9608-A720-F99BFDD4234C}"/>
              </a:ext>
            </a:extLst>
          </p:cNvPr>
          <p:cNvSpPr>
            <a:spLocks noGrp="1"/>
          </p:cNvSpPr>
          <p:nvPr>
            <p:ph idx="1"/>
          </p:nvPr>
        </p:nvSpPr>
        <p:spPr>
          <a:xfrm>
            <a:off x="434975" y="1098321"/>
            <a:ext cx="8251823" cy="2159229"/>
          </a:xfrm>
        </p:spPr>
        <p:txBody>
          <a:bodyPr/>
          <a:lstStyle/>
          <a:p>
            <a:r>
              <a:rPr lang="en-US" dirty="0"/>
              <a:t>https://medium.com/@14prakash/transfer-learning-using-keras-d804b2e04ef8</a:t>
            </a:r>
          </a:p>
          <a:p>
            <a:r>
              <a:rPr lang="en-US" dirty="0"/>
              <a:t>http://ruder.io/transfer-learning/</a:t>
            </a:r>
          </a:p>
          <a:p>
            <a:r>
              <a:rPr lang="en-US" dirty="0"/>
              <a:t>https://www.datacamp.com/community/tutorials/transfer-learning</a:t>
            </a:r>
          </a:p>
          <a:p>
            <a:r>
              <a:rPr lang="en-US" dirty="0"/>
              <a:t>https://machinelearningmastery.com/transfer-learning-for-deep-learning/</a:t>
            </a:r>
          </a:p>
          <a:p>
            <a:pPr marL="0" indent="0">
              <a:buNone/>
            </a:pPr>
            <a:endParaRPr lang="en-US" dirty="0"/>
          </a:p>
        </p:txBody>
      </p:sp>
      <p:sp>
        <p:nvSpPr>
          <p:cNvPr id="8" name="Rectangle 1">
            <a:extLst>
              <a:ext uri="{FF2B5EF4-FFF2-40B4-BE49-F238E27FC236}">
                <a16:creationId xmlns:a16="http://schemas.microsoft.com/office/drawing/2014/main" id="{D284EBB2-8B21-36BE-E7EE-B9C5360FDE9F}"/>
              </a:ext>
            </a:extLst>
          </p:cNvPr>
          <p:cNvSpPr txBox="1">
            <a:spLocks noChangeArrowheads="1"/>
          </p:cNvSpPr>
          <p:nvPr/>
        </p:nvSpPr>
        <p:spPr bwMode="auto">
          <a:xfrm>
            <a:off x="434975" y="3409950"/>
            <a:ext cx="768190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57175" indent="-257175" algn="l" rtl="0" eaLnBrk="0" fontAlgn="base" hangingPunct="0">
              <a:spcBef>
                <a:spcPts val="0"/>
              </a:spcBef>
              <a:spcAft>
                <a:spcPct val="0"/>
              </a:spcAft>
              <a:buClr>
                <a:schemeClr val="folHlink"/>
              </a:buClr>
              <a:buSzPct val="60000"/>
              <a:buFont typeface="Wingdings" pitchFamily="2" charset="2"/>
              <a:buChar char="n"/>
              <a:defRPr sz="2000">
                <a:solidFill>
                  <a:schemeClr val="tx1"/>
                </a:solidFill>
                <a:latin typeface="+mn-lt"/>
                <a:ea typeface="+mn-ea"/>
                <a:cs typeface="+mn-cs"/>
              </a:defRPr>
            </a:lvl1pPr>
            <a:lvl2pPr marL="557213" indent="-214313" algn="l" rtl="0" eaLnBrk="0" fontAlgn="base" hangingPunct="0">
              <a:spcBef>
                <a:spcPts val="0"/>
              </a:spcBef>
              <a:spcAft>
                <a:spcPct val="0"/>
              </a:spcAft>
              <a:buClr>
                <a:schemeClr val="hlink"/>
              </a:buClr>
              <a:buSzPct val="70000"/>
              <a:buFont typeface="Wingdings" panose="05000000000000000000" pitchFamily="2" charset="2"/>
              <a:buChar char="v"/>
              <a:defRPr sz="2000">
                <a:solidFill>
                  <a:schemeClr val="tx1"/>
                </a:solidFill>
                <a:latin typeface="+mn-lt"/>
              </a:defRPr>
            </a:lvl2pPr>
            <a:lvl3pPr marL="942975" indent="-257175" algn="l" rtl="0" eaLnBrk="0" fontAlgn="base" hangingPunct="0">
              <a:spcBef>
                <a:spcPts val="0"/>
              </a:spcBef>
              <a:spcAft>
                <a:spcPct val="0"/>
              </a:spcAft>
              <a:buClr>
                <a:srgbClr val="008000"/>
              </a:buClr>
              <a:buSzPct val="70000"/>
              <a:buFont typeface="Wingdings" panose="05000000000000000000" pitchFamily="2" charset="2"/>
              <a:buChar char="ü"/>
              <a:defRPr sz="2000">
                <a:solidFill>
                  <a:schemeClr val="tx1"/>
                </a:solidFill>
                <a:latin typeface="+mn-lt"/>
              </a:defRPr>
            </a:lvl3pPr>
            <a:lvl4pPr marL="1200150" indent="-171450" algn="l" rtl="0" eaLnBrk="0" fontAlgn="base" hangingPunct="0">
              <a:spcBef>
                <a:spcPts val="0"/>
              </a:spcBef>
              <a:spcAft>
                <a:spcPct val="0"/>
              </a:spcAft>
              <a:buClr>
                <a:schemeClr val="accent2"/>
              </a:buClr>
              <a:buSzPct val="55000"/>
              <a:buFont typeface="Wingdings" pitchFamily="2" charset="2"/>
              <a:buChar char="n"/>
              <a:defRPr sz="1800">
                <a:solidFill>
                  <a:schemeClr val="tx1"/>
                </a:solidFill>
                <a:latin typeface="+mn-lt"/>
              </a:defRPr>
            </a:lvl4pPr>
            <a:lvl5pPr marL="1543050" indent="-171450" algn="l" rtl="0" eaLnBrk="0" fontAlgn="base" hangingPunct="0">
              <a:spcBef>
                <a:spcPts val="0"/>
              </a:spcBef>
              <a:spcAft>
                <a:spcPct val="0"/>
              </a:spcAft>
              <a:buClr>
                <a:schemeClr val="accent1"/>
              </a:buClr>
              <a:buSzPct val="50000"/>
              <a:buFont typeface="Wingdings" pitchFamily="2" charset="2"/>
              <a:buChar char="n"/>
              <a:defRPr sz="1500">
                <a:solidFill>
                  <a:schemeClr val="tx1"/>
                </a:solidFill>
                <a:latin typeface="+mn-lt"/>
              </a:defRPr>
            </a:lvl5pPr>
            <a:lvl6pPr marL="18859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6pPr>
            <a:lvl7pPr marL="22288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7pPr>
            <a:lvl8pPr marL="25717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8pPr>
            <a:lvl9pPr marL="2914650" indent="-171450" algn="l" rtl="0" fontAlgn="base">
              <a:spcBef>
                <a:spcPct val="20000"/>
              </a:spcBef>
              <a:spcAft>
                <a:spcPct val="0"/>
              </a:spcAft>
              <a:buClr>
                <a:schemeClr val="accent1"/>
              </a:buClr>
              <a:buSzPct val="50000"/>
              <a:buFont typeface="Wingdings" pitchFamily="2" charset="2"/>
              <a:buChar char="n"/>
              <a:defRPr sz="1500">
                <a:solidFill>
                  <a:schemeClr val="tx1"/>
                </a:solidFill>
                <a:latin typeface="+mn-lt"/>
              </a:defRPr>
            </a:lvl9pPr>
          </a:lstStyle>
          <a:p>
            <a:pPr>
              <a:spcBef>
                <a:spcPct val="0"/>
              </a:spcBef>
              <a:buClr>
                <a:srgbClr val="002060"/>
              </a:buClr>
              <a:buSzPct val="120000"/>
              <a:buFont typeface="Wingdings" panose="05000000000000000000" pitchFamily="2" charset="2"/>
              <a:buChar char="§"/>
            </a:pPr>
            <a:r>
              <a:rPr lang="en-US" altLang="en-US" sz="1800" kern="0" dirty="0">
                <a:latin typeface="Arial" panose="020B0604020202020204" pitchFamily="34" charset="0"/>
                <a:hlinkClick r:id="rId2"/>
              </a:rPr>
              <a:t>Hands-On Machine Learning with Scikit-Learn and TensorFlow: Concepts, Tools, and Techniques for Building Intelligent Systems</a:t>
            </a:r>
            <a:endParaRPr lang="en-US" altLang="en-US" sz="1800" kern="0" dirty="0">
              <a:latin typeface="Arial" panose="020B0604020202020204" pitchFamily="34" charset="0"/>
            </a:endParaRPr>
          </a:p>
          <a:p>
            <a:pPr>
              <a:spcBef>
                <a:spcPct val="0"/>
              </a:spcBef>
              <a:buClr>
                <a:srgbClr val="002060"/>
              </a:buClr>
              <a:buSzPct val="120000"/>
              <a:buFont typeface="Wingdings" panose="05000000000000000000" pitchFamily="2" charset="2"/>
              <a:buChar char="§"/>
            </a:pPr>
            <a:r>
              <a:rPr lang="en-US" altLang="en-US" sz="1800" kern="0" dirty="0">
                <a:latin typeface="Arial" panose="020B0604020202020204" pitchFamily="34" charset="0"/>
                <a:hlinkClick r:id="rId3"/>
              </a:rPr>
              <a:t>Deep Learning (Adaptive Computation and Machine Learning)</a:t>
            </a:r>
            <a:r>
              <a:rPr lang="en-US" altLang="en-US" sz="1800" kern="0" dirty="0">
                <a:latin typeface="Arial" panose="020B0604020202020204" pitchFamily="34" charset="0"/>
              </a:rPr>
              <a:t> </a:t>
            </a:r>
          </a:p>
        </p:txBody>
      </p:sp>
    </p:spTree>
    <p:extLst>
      <p:ext uri="{BB962C8B-B14F-4D97-AF65-F5344CB8AC3E}">
        <p14:creationId xmlns:p14="http://schemas.microsoft.com/office/powerpoint/2010/main" val="188549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069E4-BEEA-C8AE-B6C7-238015E96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A59985-A5F6-83A6-022F-9D35915AA135}"/>
              </a:ext>
            </a:extLst>
          </p:cNvPr>
          <p:cNvSpPr>
            <a:spLocks noGrp="1"/>
          </p:cNvSpPr>
          <p:nvPr>
            <p:ph type="title"/>
          </p:nvPr>
        </p:nvSpPr>
        <p:spPr>
          <a:xfrm>
            <a:off x="1393827" y="285750"/>
            <a:ext cx="7445373" cy="490538"/>
          </a:xfrm>
        </p:spPr>
        <p:txBody>
          <a:bodyPr/>
          <a:lstStyle/>
          <a:p>
            <a:r>
              <a:rPr lang="en-US" dirty="0"/>
              <a:t>Simple vs Spatial Separable Convolutions</a:t>
            </a:r>
          </a:p>
        </p:txBody>
      </p:sp>
      <p:pic>
        <p:nvPicPr>
          <p:cNvPr id="7" name="Picture 6" descr="A diagram of a simple convolution&#10;&#10;Description automatically generated">
            <a:extLst>
              <a:ext uri="{FF2B5EF4-FFF2-40B4-BE49-F238E27FC236}">
                <a16:creationId xmlns:a16="http://schemas.microsoft.com/office/drawing/2014/main" id="{1825334E-47C5-144B-0861-B52B653DD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738" y="776289"/>
            <a:ext cx="7603909" cy="3898732"/>
          </a:xfrm>
          <a:prstGeom prst="rect">
            <a:avLst/>
          </a:prstGeom>
        </p:spPr>
      </p:pic>
      <p:sp>
        <p:nvSpPr>
          <p:cNvPr id="9" name="TextBox 8">
            <a:extLst>
              <a:ext uri="{FF2B5EF4-FFF2-40B4-BE49-F238E27FC236}">
                <a16:creationId xmlns:a16="http://schemas.microsoft.com/office/drawing/2014/main" id="{830F02A9-5A1E-9674-CB60-473CE5029C32}"/>
              </a:ext>
            </a:extLst>
          </p:cNvPr>
          <p:cNvSpPr txBox="1"/>
          <p:nvPr/>
        </p:nvSpPr>
        <p:spPr>
          <a:xfrm>
            <a:off x="2415139" y="4646346"/>
            <a:ext cx="6728861" cy="276999"/>
          </a:xfrm>
          <a:prstGeom prst="rect">
            <a:avLst/>
          </a:prstGeom>
          <a:noFill/>
        </p:spPr>
        <p:txBody>
          <a:bodyPr wrap="square">
            <a:spAutoFit/>
          </a:bodyPr>
          <a:lstStyle/>
          <a:p>
            <a:r>
              <a:rPr lang="en-US" sz="1200" dirty="0"/>
              <a:t>https://towardsdatascience.com/a-basic-introduction-to-separable-convolutions-b99ec3102728</a:t>
            </a:r>
          </a:p>
        </p:txBody>
      </p:sp>
    </p:spTree>
    <p:extLst>
      <p:ext uri="{BB962C8B-B14F-4D97-AF65-F5344CB8AC3E}">
        <p14:creationId xmlns:p14="http://schemas.microsoft.com/office/powerpoint/2010/main" val="68799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0BAF6-8370-1D0A-0B84-69F8704507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7596B9-377F-57BD-A981-80F04E1DDECB}"/>
              </a:ext>
            </a:extLst>
          </p:cNvPr>
          <p:cNvSpPr>
            <a:spLocks noGrp="1"/>
          </p:cNvSpPr>
          <p:nvPr>
            <p:ph type="title"/>
          </p:nvPr>
        </p:nvSpPr>
        <p:spPr>
          <a:xfrm>
            <a:off x="1393827" y="285750"/>
            <a:ext cx="7369173" cy="490538"/>
          </a:xfrm>
        </p:spPr>
        <p:txBody>
          <a:bodyPr/>
          <a:lstStyle/>
          <a:p>
            <a:r>
              <a:rPr lang="en-US" dirty="0" err="1"/>
              <a:t>Depthwise</a:t>
            </a:r>
            <a:r>
              <a:rPr lang="en-US" dirty="0"/>
              <a:t> Separable Convolutions (1/2)</a:t>
            </a:r>
          </a:p>
        </p:txBody>
      </p:sp>
      <p:sp>
        <p:nvSpPr>
          <p:cNvPr id="3" name="Content Placeholder 2">
            <a:extLst>
              <a:ext uri="{FF2B5EF4-FFF2-40B4-BE49-F238E27FC236}">
                <a16:creationId xmlns:a16="http://schemas.microsoft.com/office/drawing/2014/main" id="{4BD5CCDD-AB40-8C10-1B75-6039EA595637}"/>
              </a:ext>
            </a:extLst>
          </p:cNvPr>
          <p:cNvSpPr>
            <a:spLocks noGrp="1"/>
          </p:cNvSpPr>
          <p:nvPr>
            <p:ph idx="1"/>
          </p:nvPr>
        </p:nvSpPr>
        <p:spPr>
          <a:xfrm>
            <a:off x="152400" y="843557"/>
            <a:ext cx="8763000" cy="3456385"/>
          </a:xfrm>
        </p:spPr>
        <p:txBody>
          <a:bodyPr/>
          <a:lstStyle/>
          <a:p>
            <a:r>
              <a:rPr lang="en-US" dirty="0"/>
              <a:t>Unlike spatial separable convolutions, </a:t>
            </a:r>
            <a:r>
              <a:rPr lang="en-US" dirty="0" err="1"/>
              <a:t>depthwise</a:t>
            </a:r>
            <a:r>
              <a:rPr lang="en-US" dirty="0"/>
              <a:t> separable convolutions work with kernels that cannot be “factored” into two smaller kernels – hence, it is more commonly used. </a:t>
            </a:r>
          </a:p>
          <a:p>
            <a:r>
              <a:rPr lang="en-US" dirty="0"/>
              <a:t>The </a:t>
            </a:r>
            <a:r>
              <a:rPr lang="en-US" dirty="0" err="1"/>
              <a:t>depthwise</a:t>
            </a:r>
            <a:r>
              <a:rPr lang="en-US" dirty="0"/>
              <a:t> separable convolution is so named because it deals not just with the spatial dimensions, but with the depth dimension — the number of channels — as well. </a:t>
            </a:r>
          </a:p>
          <a:p>
            <a:r>
              <a:rPr lang="en-US" dirty="0"/>
              <a:t>Suppose an input image may have 3 channels: RGB. </a:t>
            </a:r>
          </a:p>
          <a:p>
            <a:pPr lvl="1"/>
            <a:r>
              <a:rPr lang="en-US" dirty="0"/>
              <a:t>After a few convolutions, an image may have multiple channels. </a:t>
            </a:r>
          </a:p>
          <a:p>
            <a:pPr lvl="1"/>
            <a:r>
              <a:rPr lang="en-US" dirty="0"/>
              <a:t>You can see each channel as a particular interpretation of that image; </a:t>
            </a:r>
          </a:p>
          <a:p>
            <a:pPr lvl="1"/>
            <a:r>
              <a:rPr lang="en-US" dirty="0"/>
              <a:t>the “red” channel, for example, interprets the “redness” of each pixel, the “blue” channel interprets the “blueness” of each pixel, and the “green” channel interprets the “greenness” of each pixel. </a:t>
            </a:r>
          </a:p>
          <a:p>
            <a:r>
              <a:rPr lang="en-US" dirty="0"/>
              <a:t>An image with 64 channels has 64 different interpretations of that image.</a:t>
            </a:r>
          </a:p>
        </p:txBody>
      </p:sp>
    </p:spTree>
    <p:extLst>
      <p:ext uri="{BB962C8B-B14F-4D97-AF65-F5344CB8AC3E}">
        <p14:creationId xmlns:p14="http://schemas.microsoft.com/office/powerpoint/2010/main" val="2879718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62178-592D-BCCF-F2EF-94724445E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096E85-502A-8D81-53AD-84AD2477FC4F}"/>
              </a:ext>
            </a:extLst>
          </p:cNvPr>
          <p:cNvSpPr>
            <a:spLocks noGrp="1"/>
          </p:cNvSpPr>
          <p:nvPr>
            <p:ph type="title"/>
          </p:nvPr>
        </p:nvSpPr>
        <p:spPr>
          <a:xfrm>
            <a:off x="1393827" y="285750"/>
            <a:ext cx="7369173" cy="490538"/>
          </a:xfrm>
        </p:spPr>
        <p:txBody>
          <a:bodyPr/>
          <a:lstStyle/>
          <a:p>
            <a:r>
              <a:rPr lang="en-US" dirty="0" err="1"/>
              <a:t>Depthwise</a:t>
            </a:r>
            <a:r>
              <a:rPr lang="en-US" dirty="0"/>
              <a:t> Separable Convolutions (2/2)</a:t>
            </a:r>
          </a:p>
        </p:txBody>
      </p:sp>
      <p:sp>
        <p:nvSpPr>
          <p:cNvPr id="3" name="Content Placeholder 2">
            <a:extLst>
              <a:ext uri="{FF2B5EF4-FFF2-40B4-BE49-F238E27FC236}">
                <a16:creationId xmlns:a16="http://schemas.microsoft.com/office/drawing/2014/main" id="{4361A966-5FAB-B922-1093-1CF01C97F7EF}"/>
              </a:ext>
            </a:extLst>
          </p:cNvPr>
          <p:cNvSpPr>
            <a:spLocks noGrp="1"/>
          </p:cNvSpPr>
          <p:nvPr>
            <p:ph idx="1"/>
          </p:nvPr>
        </p:nvSpPr>
        <p:spPr/>
        <p:txBody>
          <a:bodyPr/>
          <a:lstStyle/>
          <a:p>
            <a:r>
              <a:rPr lang="en-US" dirty="0"/>
              <a:t>An image with 64 channels has 64 different interpretations of that image.</a:t>
            </a:r>
          </a:p>
          <a:p>
            <a:r>
              <a:rPr lang="en-US" dirty="0"/>
              <a:t>This is the type of separable convolution seen in</a:t>
            </a:r>
          </a:p>
          <a:p>
            <a:pPr lvl="1"/>
            <a:r>
              <a:rPr lang="en-US" dirty="0"/>
              <a:t>keras.layers.SeparableConv2D or </a:t>
            </a:r>
          </a:p>
          <a:p>
            <a:pPr lvl="1"/>
            <a:r>
              <a:rPr lang="en-US" dirty="0"/>
              <a:t>tf.layers.separable_conv2d.</a:t>
            </a:r>
          </a:p>
          <a:p>
            <a:r>
              <a:rPr lang="en-US" dirty="0"/>
              <a:t>Similar to the spatial separable convolution, a </a:t>
            </a:r>
            <a:r>
              <a:rPr lang="en-US" dirty="0" err="1"/>
              <a:t>depthwise</a:t>
            </a:r>
            <a:r>
              <a:rPr lang="en-US" dirty="0"/>
              <a:t> separable convolution splits a kernel into 2 separate kernels that do two convolutions: </a:t>
            </a:r>
          </a:p>
          <a:p>
            <a:pPr lvl="1"/>
            <a:r>
              <a:rPr lang="en-US" dirty="0"/>
              <a:t>the </a:t>
            </a:r>
            <a:r>
              <a:rPr lang="en-US" dirty="0" err="1"/>
              <a:t>depthwise</a:t>
            </a:r>
            <a:r>
              <a:rPr lang="en-US" dirty="0"/>
              <a:t> convolution and </a:t>
            </a:r>
          </a:p>
          <a:p>
            <a:pPr lvl="1"/>
            <a:r>
              <a:rPr lang="en-US" dirty="0"/>
              <a:t>the pointwise convolution. </a:t>
            </a:r>
          </a:p>
          <a:p>
            <a:r>
              <a:rPr lang="en-US" dirty="0"/>
              <a:t>But first of all, let’s see how a normal convolution works.</a:t>
            </a:r>
          </a:p>
        </p:txBody>
      </p:sp>
    </p:spTree>
    <p:extLst>
      <p:ext uri="{BB962C8B-B14F-4D97-AF65-F5344CB8AC3E}">
        <p14:creationId xmlns:p14="http://schemas.microsoft.com/office/powerpoint/2010/main" val="257932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05829-8601-B5E8-6F59-74B01ACCE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B223F-E03B-48F2-9458-E04E382D25A3}"/>
              </a:ext>
            </a:extLst>
          </p:cNvPr>
          <p:cNvSpPr>
            <a:spLocks noGrp="1"/>
          </p:cNvSpPr>
          <p:nvPr>
            <p:ph type="title"/>
          </p:nvPr>
        </p:nvSpPr>
        <p:spPr>
          <a:xfrm>
            <a:off x="1393827" y="285750"/>
            <a:ext cx="7369173" cy="490538"/>
          </a:xfrm>
        </p:spPr>
        <p:txBody>
          <a:bodyPr/>
          <a:lstStyle/>
          <a:p>
            <a:r>
              <a:rPr lang="en-US" dirty="0"/>
              <a:t>Normal Convolution</a:t>
            </a:r>
          </a:p>
        </p:txBody>
      </p:sp>
      <p:sp>
        <p:nvSpPr>
          <p:cNvPr id="3" name="Content Placeholder 2">
            <a:extLst>
              <a:ext uri="{FF2B5EF4-FFF2-40B4-BE49-F238E27FC236}">
                <a16:creationId xmlns:a16="http://schemas.microsoft.com/office/drawing/2014/main" id="{24DA835E-07FF-E9E6-85B3-6B82DC4AD989}"/>
              </a:ext>
            </a:extLst>
          </p:cNvPr>
          <p:cNvSpPr>
            <a:spLocks noGrp="1"/>
          </p:cNvSpPr>
          <p:nvPr>
            <p:ph idx="1"/>
          </p:nvPr>
        </p:nvSpPr>
        <p:spPr>
          <a:xfrm>
            <a:off x="446088" y="1047750"/>
            <a:ext cx="8251823" cy="3456385"/>
          </a:xfrm>
        </p:spPr>
        <p:txBody>
          <a:bodyPr/>
          <a:lstStyle/>
          <a:p>
            <a:r>
              <a:rPr lang="en-US" dirty="0"/>
              <a:t>A typical image, however, is not 2-D; in addition to width and height, it has depth as the number of channels. </a:t>
            </a:r>
          </a:p>
          <a:p>
            <a:r>
              <a:rPr lang="en-US" dirty="0"/>
              <a:t>Suppose we have an input image of 12x12x3 pixels, which is an RGB image of size 12x12.</a:t>
            </a:r>
          </a:p>
          <a:p>
            <a:r>
              <a:rPr lang="en-US" dirty="0"/>
              <a:t>Let’s do a 5x5 convolution on the image with no padding and a stride of 1. </a:t>
            </a:r>
          </a:p>
          <a:p>
            <a:r>
              <a:rPr lang="en-US" dirty="0"/>
              <a:t>If we only consider the width and height of the image, the convolution process is kind of like this: 12x12 — (5x5) — &gt;8x8. </a:t>
            </a:r>
          </a:p>
          <a:p>
            <a:r>
              <a:rPr lang="en-US" dirty="0"/>
              <a:t>The 5x5 kernel undergoes scalar multiplication with every 25 pixels, giving out1 number every time. </a:t>
            </a:r>
          </a:p>
          <a:p>
            <a:r>
              <a:rPr lang="en-US" dirty="0"/>
              <a:t>We end up with a 8x8 pixel image, since there is no padding (12–5+1 = 8).</a:t>
            </a:r>
          </a:p>
          <a:p>
            <a:endParaRPr lang="en-US" dirty="0"/>
          </a:p>
        </p:txBody>
      </p:sp>
    </p:spTree>
    <p:extLst>
      <p:ext uri="{BB962C8B-B14F-4D97-AF65-F5344CB8AC3E}">
        <p14:creationId xmlns:p14="http://schemas.microsoft.com/office/powerpoint/2010/main" val="3665599845"/>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solidFill>
          <a:schemeClr val="accent1"/>
        </a:solidFill>
        <a:ln w="38100" cap="flat" cmpd="sng" algn="ctr">
          <a:solidFill>
            <a:srgbClr val="002060"/>
          </a:solidFill>
          <a:prstDash val="solid"/>
          <a:miter lim="800000"/>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71961</TotalTime>
  <Words>4647</Words>
  <Application>Microsoft Office PowerPoint</Application>
  <PresentationFormat>On-screen Show (16:9)</PresentationFormat>
  <Paragraphs>499</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Tahoma</vt:lpstr>
      <vt:lpstr>Wingdings</vt:lpstr>
      <vt:lpstr>Blends</vt:lpstr>
      <vt:lpstr>Chapter 15 – More Convolutions and Transfer Learning</vt:lpstr>
      <vt:lpstr>In This Chapter</vt:lpstr>
      <vt:lpstr>PowerPoint Presentation</vt:lpstr>
      <vt:lpstr>Spatial Separable Convolutions (1/2)</vt:lpstr>
      <vt:lpstr>Spatial Separable Convolutions (2/2)</vt:lpstr>
      <vt:lpstr>Simple vs Spatial Separable Convolutions</vt:lpstr>
      <vt:lpstr>Depthwise Separable Convolutions (1/2)</vt:lpstr>
      <vt:lpstr>Depthwise Separable Convolutions (2/2)</vt:lpstr>
      <vt:lpstr>Normal Convolution</vt:lpstr>
      <vt:lpstr>Normal Convolution: 12x12x3 –&gt; 5x5x3 –&gt; 8x8x1 </vt:lpstr>
      <vt:lpstr>Normal Convolution Channels</vt:lpstr>
      <vt:lpstr>Normal Convolution: 12x12x3 –&gt; (5x5x3)x256 –&gt; 8x8x256 </vt:lpstr>
      <vt:lpstr>Part 1 - Depthwise Convolution</vt:lpstr>
      <vt:lpstr>Part 1 - Depthwise Convolution</vt:lpstr>
      <vt:lpstr>Part 2 — Pointwise Convolution</vt:lpstr>
      <vt:lpstr>Part 2 — Pointwise Convolution</vt:lpstr>
      <vt:lpstr>Depthwise Separable Convolution</vt:lpstr>
      <vt:lpstr>Reasons for Depthwise Separable Convolution</vt:lpstr>
      <vt:lpstr>How Separable Convolution Works</vt:lpstr>
      <vt:lpstr>Depth Multiplier</vt:lpstr>
      <vt:lpstr>Disadvantages to a Depthwise Separable Convolution</vt:lpstr>
      <vt:lpstr>PowerPoint Presentation</vt:lpstr>
      <vt:lpstr>Sense of 1 x 1 Convolution</vt:lpstr>
      <vt:lpstr>Using 1 x 1 Convolution with Multiple Filters</vt:lpstr>
      <vt:lpstr>Using 1 x 1 Convolution for Multiple Channels</vt:lpstr>
      <vt:lpstr>Purpose of 1 x 1 Convolution</vt:lpstr>
      <vt:lpstr>PowerPoint Presentation</vt:lpstr>
      <vt:lpstr>Inception Neural Network</vt:lpstr>
      <vt:lpstr>InceptionNet</vt:lpstr>
      <vt:lpstr>InceptionNet Architecture</vt:lpstr>
      <vt:lpstr>PowerPoint Presentation</vt:lpstr>
      <vt:lpstr>MobileNet</vt:lpstr>
      <vt:lpstr>MobileNet Architecture</vt:lpstr>
      <vt:lpstr>Advantages of MobileNet</vt:lpstr>
      <vt:lpstr>PowerPoint Presentation</vt:lpstr>
      <vt:lpstr>EfficientNet</vt:lpstr>
      <vt:lpstr>EfficientNet Architecture</vt:lpstr>
      <vt:lpstr>Model Scaling</vt:lpstr>
      <vt:lpstr>EfficientNet</vt:lpstr>
      <vt:lpstr>PowerPoint Presentation</vt:lpstr>
      <vt:lpstr>Transfer Learning</vt:lpstr>
      <vt:lpstr>What Is Transfer Learning?</vt:lpstr>
      <vt:lpstr>What Is Transfer Learning?</vt:lpstr>
      <vt:lpstr>How Transfer Learning Works (1/2)</vt:lpstr>
      <vt:lpstr>How Transfer Learning Works(2/2)</vt:lpstr>
      <vt:lpstr>Why Use Transfer Learning</vt:lpstr>
      <vt:lpstr>When to Use Transfer Learning (1/2)</vt:lpstr>
      <vt:lpstr>When to Use Transfer Learning (2/2)</vt:lpstr>
      <vt:lpstr>Approaches to Transfer Learning 1. Training a Model to Reuse it</vt:lpstr>
      <vt:lpstr>Approaches to Transfer Learning 2. Using a Pre-Trained Model</vt:lpstr>
      <vt:lpstr>Approaches to Transfer Learning 3. Feature Extraction (1/3)</vt:lpstr>
      <vt:lpstr>Approaches to Transfer Learning 3. Feature Extraction (2/3)</vt:lpstr>
      <vt:lpstr>Approaches to Transfer Learning 3. Feature Extraction (1/3)</vt:lpstr>
      <vt:lpstr>Popular Pre-Trained Models</vt:lpstr>
      <vt:lpstr>Chapter 15 – More Convolutions and Transfer Learning</vt:lpstr>
      <vt:lpstr>Further Reading on Transfer Learning</vt:lpstr>
    </vt:vector>
  </TitlesOfParts>
  <Company>Lincoln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–Tools for Java Development</dc:title>
  <dc:creator>Sergey K. Aityan</dc:creator>
  <cp:lastModifiedBy>Aityan, Sergey</cp:lastModifiedBy>
  <cp:revision>985</cp:revision>
  <cp:lastPrinted>1601-01-01T00:00:00Z</cp:lastPrinted>
  <dcterms:created xsi:type="dcterms:W3CDTF">2003-11-11T09:16:48Z</dcterms:created>
  <dcterms:modified xsi:type="dcterms:W3CDTF">2024-08-22T04:35:41Z</dcterms:modified>
</cp:coreProperties>
</file>